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256" r:id="rId2"/>
    <p:sldId id="285" r:id="rId3"/>
    <p:sldId id="270" r:id="rId4"/>
    <p:sldId id="276" r:id="rId5"/>
    <p:sldId id="272" r:id="rId6"/>
    <p:sldId id="269" r:id="rId7"/>
    <p:sldId id="282" r:id="rId8"/>
    <p:sldId id="275" r:id="rId9"/>
    <p:sldId id="283" r:id="rId10"/>
    <p:sldId id="281" r:id="rId11"/>
    <p:sldId id="284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7EEB"/>
    <a:srgbClr val="171A6C"/>
    <a:srgbClr val="2326A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9" d="100"/>
          <a:sy n="79" d="100"/>
        </p:scale>
        <p:origin x="-1110" y="-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AC87124-8048-44B5-AA73-969B646DEF55}" type="datetimeFigureOut">
              <a:rPr lang="en-GB"/>
              <a:pPr>
                <a:defRPr/>
              </a:pPr>
              <a:t>05/04/2017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2406075-DCF1-46DF-B610-80115E30FD5C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4"/>
          <p:cNvSpPr txBox="1">
            <a:spLocks noChangeArrowheads="1"/>
          </p:cNvSpPr>
          <p:nvPr userDrawn="1"/>
        </p:nvSpPr>
        <p:spPr bwMode="auto">
          <a:xfrm>
            <a:off x="628650" y="6032500"/>
            <a:ext cx="8515350" cy="246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rgbClr val="444444"/>
                </a:solidFill>
                <a:latin typeface="+mn-lt"/>
                <a:cs typeface="+mn-cs"/>
              </a:rPr>
              <a:t>This project has received funding from the European Union’s Horizon 2020 research and innovation programme under grant agreement No 654168.</a:t>
            </a:r>
            <a:endParaRPr lang="en-GB" sz="1000" dirty="0">
              <a:latin typeface="+mn-lt"/>
              <a:cs typeface="+mn-cs"/>
            </a:endParaRPr>
          </a:p>
        </p:txBody>
      </p:sp>
      <p:sp>
        <p:nvSpPr>
          <p:cNvPr id="5" name="TextBox 7"/>
          <p:cNvSpPr txBox="1"/>
          <p:nvPr userDrawn="1"/>
        </p:nvSpPr>
        <p:spPr>
          <a:xfrm>
            <a:off x="3733800" y="134938"/>
            <a:ext cx="5410200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2700" dirty="0">
                <a:solidFill>
                  <a:schemeClr val="bg1"/>
                </a:solidFill>
                <a:latin typeface="+mn-lt"/>
                <a:cs typeface="+mn-cs"/>
              </a:rPr>
              <a:t>Advanced </a:t>
            </a:r>
            <a:r>
              <a:rPr lang="fr-CH" sz="2700" dirty="0" err="1">
                <a:solidFill>
                  <a:schemeClr val="bg1"/>
                </a:solidFill>
                <a:latin typeface="+mn-lt"/>
                <a:cs typeface="+mn-cs"/>
              </a:rPr>
              <a:t>European</a:t>
            </a:r>
            <a:r>
              <a:rPr lang="fr-CH" sz="2700" dirty="0">
                <a:solidFill>
                  <a:schemeClr val="bg1"/>
                </a:solidFill>
                <a:latin typeface="+mn-lt"/>
                <a:cs typeface="+mn-cs"/>
              </a:rPr>
              <a:t> Infrastructures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2700" dirty="0">
                <a:solidFill>
                  <a:schemeClr val="bg1"/>
                </a:solidFill>
                <a:latin typeface="+mn-lt"/>
                <a:cs typeface="+mn-cs"/>
              </a:rPr>
              <a:t>for Detectors at </a:t>
            </a:r>
            <a:r>
              <a:rPr lang="fr-CH" sz="2700" dirty="0" err="1">
                <a:solidFill>
                  <a:schemeClr val="bg1"/>
                </a:solidFill>
                <a:latin typeface="+mn-lt"/>
                <a:cs typeface="+mn-cs"/>
              </a:rPr>
              <a:t>Accelerators</a:t>
            </a:r>
            <a:endParaRPr lang="en-GB" sz="2700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pic>
        <p:nvPicPr>
          <p:cNvPr id="6" name="Picture 8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" y="6008688"/>
            <a:ext cx="447675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890" y="1340285"/>
            <a:ext cx="8780746" cy="2169678"/>
          </a:xfrm>
        </p:spPr>
        <p:txBody>
          <a:bodyPr/>
          <a:lstStyle>
            <a:lvl1pPr algn="ctr">
              <a:defRPr sz="4500" b="1">
                <a:solidFill>
                  <a:srgbClr val="171A6C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890" y="3578224"/>
            <a:ext cx="8780746" cy="1845545"/>
          </a:xfrm>
        </p:spPr>
        <p:txBody>
          <a:bodyPr anchor="ctr"/>
          <a:lstStyle>
            <a:lvl1pPr marL="0" indent="0" algn="ctr">
              <a:buNone/>
              <a:defRPr sz="2100" b="0">
                <a:solidFill>
                  <a:srgbClr val="171A6C"/>
                </a:solidFill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fr-FR"/>
              <a:t>September 17th  2015</a:t>
            </a:r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AIDA-2020 MG#4</a:t>
            </a:r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AF2336-731D-4748-876A-9275D36069A6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fr-FR"/>
              <a:t>September 17th 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AIDA-2020 MG#4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230133-CFE7-49F8-96AC-61C4E8DF5340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fr-FR"/>
              <a:t>September 17th 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AIDA-2020 MG#4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E0255D-2653-4085-8791-E4001513E799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914" y="1290181"/>
            <a:ext cx="8666018" cy="4886789"/>
          </a:xfrm>
        </p:spPr>
        <p:txBody>
          <a:bodyPr/>
          <a:lstStyle>
            <a:lvl1pPr>
              <a:buClr>
                <a:srgbClr val="F2B53C"/>
              </a:buClr>
              <a:defRPr b="0">
                <a:solidFill>
                  <a:srgbClr val="171A6C"/>
                </a:solidFill>
              </a:defRPr>
            </a:lvl1pPr>
            <a:lvl2pPr>
              <a:buClr>
                <a:srgbClr val="F2B53C"/>
              </a:buClr>
              <a:defRPr b="0">
                <a:solidFill>
                  <a:srgbClr val="171A6C"/>
                </a:solidFill>
              </a:defRPr>
            </a:lvl2pPr>
            <a:lvl3pPr>
              <a:buClr>
                <a:srgbClr val="F2B53C"/>
              </a:buClr>
              <a:defRPr b="0">
                <a:solidFill>
                  <a:srgbClr val="171A6C"/>
                </a:solidFill>
              </a:defRPr>
            </a:lvl3pPr>
            <a:lvl4pPr>
              <a:buClr>
                <a:srgbClr val="F2B53C"/>
              </a:buClr>
              <a:defRPr b="0">
                <a:solidFill>
                  <a:srgbClr val="171A6C"/>
                </a:solidFill>
              </a:defRPr>
            </a:lvl4pPr>
            <a:lvl5pPr>
              <a:buClr>
                <a:srgbClr val="F2B53C"/>
              </a:buClr>
              <a:defRPr b="0">
                <a:solidFill>
                  <a:srgbClr val="171A6C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AIDA-2020 MG#4</a:t>
            </a:r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1"/>
          </p:nvPr>
        </p:nvSpPr>
        <p:spPr>
          <a:xfrm>
            <a:off x="236538" y="6424613"/>
            <a:ext cx="1482725" cy="365125"/>
          </a:xfrm>
          <a:prstGeom prst="rect">
            <a:avLst/>
          </a:prstGeom>
        </p:spPr>
        <p:txBody>
          <a:bodyPr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100">
                <a:solidFill>
                  <a:srgbClr val="171A6C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fr-FR"/>
              <a:t>September 17th  2015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22FFCB-AC56-4DFE-BE2B-F5E34A8B98BA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7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72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fr-FR"/>
              <a:t>September 17th 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AIDA-2020 MG#4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5F61AF-2F43-4E0F-83F0-07D8151A45C6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fr-FR"/>
              <a:t>September 17th  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AIDA-2020 MG#4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A52DB-7DA9-46C0-B46B-25CF1159706B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fr-FR"/>
              <a:t>September 17th  2015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AIDA-2020 MG#4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4AD9B1-8FDF-490E-8F65-32F08FAA324C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fr-FR"/>
              <a:t>September 17th  2015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AIDA-2020 MG#4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3D013-1224-4AE9-A7E0-918EBCDABCF0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fr-FR"/>
              <a:t>September 17th  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AIDA-2020 MG#4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B46912-28B4-4660-9995-905E8110C7B5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34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fr-FR"/>
              <a:t>September 17th  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AIDA-2020 MG#4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0B6B34-6D1B-41AF-86E0-1AC35620626B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34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fr-FR"/>
              <a:t>September 17th  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AIDA-2020 MG#4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A29FE6-1B4B-4F46-ADD7-CCFCACD136BD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541338" y="17875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3292475"/>
            <a:ext cx="7886700" cy="288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356350"/>
            <a:ext cx="9144000" cy="501650"/>
          </a:xfrm>
          <a:prstGeom prst="rect">
            <a:avLst/>
          </a:prstGeom>
          <a:gradFill>
            <a:gsLst>
              <a:gs pos="2000">
                <a:schemeClr val="bg1"/>
              </a:gs>
              <a:gs pos="64000">
                <a:srgbClr val="2A2A7F"/>
              </a:gs>
              <a:gs pos="100000">
                <a:srgbClr val="2A2A7F"/>
              </a:gs>
            </a:gsLst>
            <a:lin ang="0" scaled="0"/>
          </a:gradFill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GB"/>
              <a:t>AIDA-2020 MG#4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8038" y="6356350"/>
            <a:ext cx="715962" cy="50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AD0533B-3B9B-4D1A-B900-8231706C8181}" type="slidenum">
              <a:rPr lang="en-GB"/>
              <a:pPr>
                <a:defRPr/>
              </a:pPr>
              <a:t>‹Nº›</a:t>
            </a:fld>
            <a:endParaRPr lang="en-GB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0" y="0"/>
            <a:ext cx="9144000" cy="1165225"/>
          </a:xfrm>
          <a:prstGeom prst="rect">
            <a:avLst/>
          </a:prstGeom>
          <a:gradFill>
            <a:gsLst>
              <a:gs pos="2000">
                <a:schemeClr val="bg1"/>
              </a:gs>
              <a:gs pos="64000">
                <a:srgbClr val="2A2A7F"/>
              </a:gs>
              <a:gs pos="100000">
                <a:srgbClr val="2A2A7F"/>
              </a:gs>
            </a:gsLst>
            <a:lin ang="0" scaled="0"/>
          </a:gra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latin typeface="+mn-lt"/>
              <a:cs typeface="+mn-cs"/>
            </a:endParaRPr>
          </a:p>
        </p:txBody>
      </p:sp>
      <p:pic>
        <p:nvPicPr>
          <p:cNvPr id="1031" name="Picture 12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06363" y="106363"/>
            <a:ext cx="3619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hf hdr="0"/>
  <p:txStyles>
    <p:titleStyle>
      <a:lvl1pPr algn="l" defTabSz="6842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42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42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42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42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4213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4213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4213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4213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69863" indent="-169863" algn="l" defTabSz="684213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2763" indent="-169863" algn="l" defTabSz="684213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5663" indent="-169863" algn="l" defTabSz="684213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98563" indent="-169863" algn="l" defTabSz="684213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1463" indent="-169863" algn="l" defTabSz="684213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>
          <a:xfrm>
            <a:off x="363538" y="1809750"/>
            <a:ext cx="8780462" cy="2884488"/>
          </a:xfrm>
        </p:spPr>
        <p:txBody>
          <a:bodyPr/>
          <a:lstStyle/>
          <a:p>
            <a:pPr eaLnBrk="1" hangingPunct="1"/>
            <a:r>
              <a:rPr lang="en-GB" dirty="0" smtClean="0"/>
              <a:t>AIDA-2020  - </a:t>
            </a:r>
            <a:r>
              <a:rPr lang="en-US" dirty="0" smtClean="0"/>
              <a:t>WP12.2 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>Detector Characterization Facilities</a:t>
            </a:r>
            <a:br>
              <a:rPr lang="en-US" dirty="0" smtClean="0"/>
            </a:br>
            <a:r>
              <a:rPr lang="en-US" u="sng" dirty="0" smtClean="0"/>
              <a:t>EMC characterization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u="sng" dirty="0" smtClean="0"/>
          </a:p>
        </p:txBody>
      </p:sp>
      <p:sp>
        <p:nvSpPr>
          <p:cNvPr id="13315" name="ZoneTexte 2"/>
          <p:cNvSpPr txBox="1">
            <a:spLocks noChangeArrowheads="1"/>
          </p:cNvSpPr>
          <p:nvPr/>
        </p:nvSpPr>
        <p:spPr bwMode="auto">
          <a:xfrm>
            <a:off x="1119188" y="4633913"/>
            <a:ext cx="72739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GB" sz="2400" u="sng">
                <a:latin typeface="Calibri" pitchFamily="34" charset="0"/>
                <a:sym typeface="Wingdings" pitchFamily="2" charset="2"/>
              </a:rPr>
              <a:t>Fernando Arteche</a:t>
            </a:r>
            <a:endParaRPr lang="en-GB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E61B691-75BA-4E3A-923A-825D7994CA81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GB"/>
          </a:p>
        </p:txBody>
      </p:sp>
      <p:sp>
        <p:nvSpPr>
          <p:cNvPr id="10" name="1 Marcador de contenido"/>
          <p:cNvSpPr txBox="1">
            <a:spLocks/>
          </p:cNvSpPr>
          <p:nvPr/>
        </p:nvSpPr>
        <p:spPr>
          <a:xfrm>
            <a:off x="84138" y="1162050"/>
            <a:ext cx="9012237" cy="5118100"/>
          </a:xfrm>
          <a:prstGeom prst="rect">
            <a:avLst/>
          </a:prstGeom>
        </p:spPr>
        <p:txBody>
          <a:bodyPr/>
          <a:lstStyle/>
          <a:p>
            <a:pPr marL="57137" indent="-171446" defTabSz="685783" fontAlgn="auto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F2B53C"/>
              </a:buClr>
              <a:buFont typeface="Arial" panose="020B0604020202020204" pitchFamily="34" charset="0"/>
              <a:buChar char="•"/>
              <a:defRPr/>
            </a:pPr>
            <a:r>
              <a:rPr lang="en-US" sz="2600" b="1" u="sng" dirty="0">
                <a:solidFill>
                  <a:srgbClr val="FF0000"/>
                </a:solidFill>
                <a:latin typeface="+mn-lt"/>
                <a:cs typeface="+mn-cs"/>
              </a:rPr>
              <a:t>1 new TA proposal has been submitted in March.</a:t>
            </a:r>
          </a:p>
          <a:p>
            <a:pPr marL="628646" lvl="2" indent="-171446" defTabSz="685783" fontAlgn="auto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F2B53C"/>
              </a:buClr>
              <a:buFont typeface="Wingdings" pitchFamily="2" charset="2"/>
              <a:buChar char="ü"/>
              <a:defRPr/>
            </a:pPr>
            <a:r>
              <a:rPr lang="en-US" sz="2400" b="1" u="sng" dirty="0">
                <a:solidFill>
                  <a:srgbClr val="171A6C"/>
                </a:solidFill>
                <a:latin typeface="+mn-lt"/>
                <a:cs typeface="+mn-cs"/>
              </a:rPr>
              <a:t>AIDA-2020-EMC-2017-01</a:t>
            </a:r>
            <a:r>
              <a:rPr lang="en-US" sz="2400" dirty="0">
                <a:solidFill>
                  <a:srgbClr val="171A6C"/>
                </a:solidFill>
                <a:latin typeface="+mn-lt"/>
                <a:cs typeface="+mn-cs"/>
              </a:rPr>
              <a:t> - </a:t>
            </a:r>
            <a:r>
              <a:rPr lang="en-US" sz="2400" u="sng" dirty="0">
                <a:solidFill>
                  <a:srgbClr val="171A6C"/>
                </a:solidFill>
                <a:latin typeface="+mn-lt"/>
                <a:cs typeface="+mn-cs"/>
              </a:rPr>
              <a:t>Electromagnetic compatibility characterization of the new neutron spectrometer CYSP , Italy</a:t>
            </a:r>
          </a:p>
          <a:p>
            <a:pPr marL="57137" lvl="1" indent="-171446" defTabSz="685783" fontAlgn="auto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F2B53C"/>
              </a:buClr>
              <a:buFont typeface="Arial" panose="020B0604020202020204" pitchFamily="34" charset="0"/>
              <a:buChar char="•"/>
              <a:defRPr/>
            </a:pPr>
            <a:r>
              <a:rPr lang="en-US" sz="2600" b="1" u="sng" dirty="0">
                <a:solidFill>
                  <a:srgbClr val="FF0000"/>
                </a:solidFill>
                <a:latin typeface="+mn-lt"/>
                <a:cs typeface="+mn-cs"/>
              </a:rPr>
              <a:t>More proposals are now under discussion TA</a:t>
            </a:r>
          </a:p>
          <a:p>
            <a:pPr marL="628646" lvl="2" indent="-171446" defTabSz="685783" fontAlgn="auto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F2B53C"/>
              </a:buClr>
              <a:buFont typeface="Wingdings" pitchFamily="2" charset="2"/>
              <a:buChar char="ü"/>
              <a:defRPr/>
            </a:pPr>
            <a:r>
              <a:rPr lang="en-US" b="1" u="sng" dirty="0">
                <a:solidFill>
                  <a:srgbClr val="171A6C"/>
                </a:solidFill>
                <a:latin typeface="+mn-lt"/>
                <a:cs typeface="+mn-cs"/>
              </a:rPr>
              <a:t> </a:t>
            </a:r>
            <a:r>
              <a:rPr lang="en-US" sz="2400" dirty="0">
                <a:solidFill>
                  <a:srgbClr val="171A6C"/>
                </a:solidFill>
                <a:latin typeface="+mn-lt"/>
                <a:cs typeface="+mn-cs"/>
              </a:rPr>
              <a:t>They will be submitted soon : Italy and Germany</a:t>
            </a:r>
            <a:endParaRPr lang="en-US" sz="2000" dirty="0">
              <a:solidFill>
                <a:srgbClr val="171A6C"/>
              </a:solidFill>
              <a:latin typeface="+mn-lt"/>
              <a:cs typeface="+mn-cs"/>
            </a:endParaRPr>
          </a:p>
          <a:p>
            <a:pPr marL="628646" lvl="2" indent="-171446" defTabSz="685783" fontAlgn="auto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F2B53C"/>
              </a:buClr>
              <a:buFont typeface="Wingdings" pitchFamily="2" charset="2"/>
              <a:buChar char="ü"/>
              <a:defRPr/>
            </a:pPr>
            <a:r>
              <a:rPr lang="en-US" sz="2400" dirty="0">
                <a:latin typeface="+mn-lt"/>
                <a:cs typeface="+mn-cs"/>
              </a:rPr>
              <a:t>Some of the  new proposals come from “different area”(Short-Pulse Lasers Facilities )</a:t>
            </a:r>
          </a:p>
          <a:p>
            <a:pPr marL="1085846" lvl="3" indent="-171446" defTabSz="685783" fontAlgn="auto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F2B53C"/>
              </a:buClr>
              <a:buFont typeface="Wingdings" pitchFamily="2" charset="2"/>
              <a:buChar char="q"/>
              <a:defRPr/>
            </a:pPr>
            <a:r>
              <a:rPr lang="en-US" sz="2400" dirty="0">
                <a:latin typeface="+mn-lt"/>
                <a:cs typeface="+mn-cs"/>
              </a:rPr>
              <a:t>In January we have participated in an special Workshop focused on EMP generated in  Laser Pulse Facilities</a:t>
            </a:r>
          </a:p>
          <a:p>
            <a:pPr marL="57137" lvl="1" indent="-171446" defTabSz="685783" fontAlgn="auto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F2B53C"/>
              </a:buClr>
              <a:buFont typeface="Arial" panose="020B0604020202020204" pitchFamily="34" charset="0"/>
              <a:buChar char="•"/>
              <a:defRPr/>
            </a:pPr>
            <a:r>
              <a:rPr lang="en-US" sz="2600" b="1" u="sng" dirty="0">
                <a:solidFill>
                  <a:srgbClr val="FF0000"/>
                </a:solidFill>
                <a:latin typeface="+mn-lt"/>
                <a:cs typeface="+mn-cs"/>
              </a:rPr>
              <a:t>In may, we will participate in two other workshops focused on:</a:t>
            </a:r>
          </a:p>
          <a:p>
            <a:pPr marL="628646" lvl="2" indent="-171446" defTabSz="685783" fontAlgn="auto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F2B53C"/>
              </a:buClr>
              <a:buFont typeface="Wingdings" pitchFamily="2" charset="2"/>
              <a:buChar char="ü"/>
              <a:defRPr/>
            </a:pPr>
            <a:r>
              <a:rPr lang="en-US" sz="2400" dirty="0">
                <a:solidFill>
                  <a:srgbClr val="171A6C"/>
                </a:solidFill>
                <a:latin typeface="+mn-lt"/>
                <a:cs typeface="+mn-cs"/>
              </a:rPr>
              <a:t>Experiments  installed in neutrino facilities </a:t>
            </a:r>
          </a:p>
          <a:p>
            <a:pPr marL="628646" lvl="2" indent="-171446" defTabSz="685783" fontAlgn="auto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F2B53C"/>
              </a:buClr>
              <a:buFont typeface="Wingdings" pitchFamily="2" charset="2"/>
              <a:buChar char="ü"/>
              <a:defRPr/>
            </a:pPr>
            <a:r>
              <a:rPr lang="en-US" sz="2400" dirty="0">
                <a:solidFill>
                  <a:srgbClr val="171A6C"/>
                </a:solidFill>
                <a:latin typeface="+mn-lt"/>
                <a:cs typeface="+mn-cs"/>
              </a:rPr>
              <a:t>Linear Colliders Vertex Detector Workshop</a:t>
            </a:r>
          </a:p>
          <a:p>
            <a:pPr marL="628646" lvl="2" indent="-171446" defTabSz="685783" fontAlgn="auto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F2B53C"/>
              </a:buClr>
              <a:buFont typeface="Wingdings" pitchFamily="2" charset="2"/>
              <a:buChar char="ü"/>
              <a:defRPr/>
            </a:pPr>
            <a:r>
              <a:rPr lang="en-US" sz="2400" dirty="0">
                <a:latin typeface="+mn-lt"/>
                <a:cs typeface="+mn-cs"/>
              </a:rPr>
              <a:t>We will probably have more requests for the TA facility</a:t>
            </a:r>
            <a:endParaRPr lang="en-US" b="1" dirty="0">
              <a:solidFill>
                <a:srgbClr val="FF0000"/>
              </a:solidFill>
              <a:latin typeface="+mn-lt"/>
              <a:cs typeface="+mn-cs"/>
            </a:endParaRPr>
          </a:p>
        </p:txBody>
      </p:sp>
      <p:sp>
        <p:nvSpPr>
          <p:cNvPr id="22532" name="5 Título"/>
          <p:cNvSpPr>
            <a:spLocks noGrp="1"/>
          </p:cNvSpPr>
          <p:nvPr>
            <p:ph type="title"/>
          </p:nvPr>
        </p:nvSpPr>
        <p:spPr>
          <a:xfrm>
            <a:off x="3902075" y="0"/>
            <a:ext cx="5005388" cy="1077913"/>
          </a:xfrm>
        </p:spPr>
        <p:txBody>
          <a:bodyPr/>
          <a:lstStyle/>
          <a:p>
            <a:pPr eaLnBrk="1" hangingPunct="1"/>
            <a:r>
              <a:rPr lang="en-US" sz="4400" u="sng" smtClean="0"/>
              <a:t>4. FUTURE ACTIVITIES</a:t>
            </a:r>
            <a:endParaRPr lang="es-ES" sz="4000" smtClean="0"/>
          </a:p>
        </p:txBody>
      </p:sp>
      <p:sp>
        <p:nvSpPr>
          <p:cNvPr id="13" name="2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AIDA-2020  2</a:t>
            </a:r>
            <a:r>
              <a:rPr lang="en-US" baseline="30000" dirty="0"/>
              <a:t>nd</a:t>
            </a:r>
            <a:r>
              <a:rPr lang="en-US" dirty="0"/>
              <a:t> Annual Meeting </a:t>
            </a:r>
          </a:p>
          <a:p>
            <a:pPr>
              <a:defRPr/>
            </a:pPr>
            <a:r>
              <a:rPr lang="en-US" dirty="0" err="1"/>
              <a:t>París</a:t>
            </a:r>
            <a:r>
              <a:rPr lang="en-US" dirty="0"/>
              <a:t> , France</a:t>
            </a:r>
            <a:endParaRPr lang="en-GB" dirty="0"/>
          </a:p>
        </p:txBody>
      </p:sp>
      <p:sp>
        <p:nvSpPr>
          <p:cNvPr id="22534" name="4 Marcador de número de diapositiva"/>
          <p:cNvSpPr txBox="1">
            <a:spLocks/>
          </p:cNvSpPr>
          <p:nvPr/>
        </p:nvSpPr>
        <p:spPr bwMode="auto">
          <a:xfrm>
            <a:off x="8428038" y="6356350"/>
            <a:ext cx="715962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C40BB2D9-C530-4DD2-AD60-EA314574366D}" type="slidenum">
              <a:rPr lang="en-GB" sz="1200">
                <a:solidFill>
                  <a:schemeClr val="bg1"/>
                </a:solidFill>
                <a:latin typeface="Calibri" pitchFamily="34" charset="0"/>
              </a:rPr>
              <a:pPr algn="r"/>
              <a:t>10</a:t>
            </a:fld>
            <a:r>
              <a:rPr lang="en-GB" sz="1200">
                <a:solidFill>
                  <a:schemeClr val="bg1"/>
                </a:solidFill>
                <a:latin typeface="Calibri" pitchFamily="34" charset="0"/>
              </a:rPr>
              <a:t>-11</a:t>
            </a:r>
          </a:p>
        </p:txBody>
      </p:sp>
      <p:sp>
        <p:nvSpPr>
          <p:cNvPr id="8" name="3 Marcador de fecha"/>
          <p:cNvSpPr>
            <a:spLocks noGrp="1"/>
          </p:cNvSpPr>
          <p:nvPr>
            <p:ph type="dt" sz="quarter" idx="11"/>
          </p:nvPr>
        </p:nvSpPr>
        <p:spPr bwMode="auto"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April 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0" y="1130300"/>
            <a:ext cx="9144000" cy="5138738"/>
          </a:xfrm>
        </p:spPr>
        <p:txBody>
          <a:bodyPr rtlCol="0">
            <a:noAutofit/>
          </a:bodyPr>
          <a:lstStyle/>
          <a:p>
            <a:pPr marL="171446" indent="-171446" defTabSz="685783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600" dirty="0" smtClean="0"/>
              <a:t>WP12.2 TA access is going well</a:t>
            </a:r>
          </a:p>
          <a:p>
            <a:pPr marL="514337" lvl="1" indent="-171446" defTabSz="685783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500" dirty="0" smtClean="0"/>
              <a:t>4 TA-WP12.2 access have been already approved</a:t>
            </a:r>
          </a:p>
          <a:p>
            <a:pPr marL="857228" lvl="2" indent="-171446" defTabSz="685783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200" dirty="0" smtClean="0"/>
              <a:t>3  TA-WP12.2 access have been completed </a:t>
            </a:r>
            <a:r>
              <a:rPr lang="en-US" sz="2600" dirty="0" smtClean="0"/>
              <a:t>(500/1200 TA units)</a:t>
            </a:r>
          </a:p>
          <a:p>
            <a:pPr marL="171446" indent="-171446" defTabSz="685783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800" dirty="0" smtClean="0"/>
              <a:t>Most of the requested accesses are full EMC characterization </a:t>
            </a:r>
          </a:p>
          <a:p>
            <a:pPr marL="514337" lvl="1" indent="-171446" defTabSz="685783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 smtClean="0"/>
              <a:t>We have already covered the 75% of what we have planned </a:t>
            </a:r>
          </a:p>
          <a:p>
            <a:pPr marL="514337" lvl="1" indent="-171446" defTabSz="685783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 smtClean="0"/>
              <a:t>It will not generate any problem due to the low demand of standards access.</a:t>
            </a:r>
          </a:p>
          <a:p>
            <a:pPr marL="171446" lvl="1" indent="-171446" defTabSz="685783" eaLnBrk="1" fontAlgn="auto" hangingPunct="1">
              <a:spcBef>
                <a:spcPts val="75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600" dirty="0" smtClean="0"/>
              <a:t>TA activity has generated several publications, conference talks, posters as well as a </a:t>
            </a:r>
            <a:r>
              <a:rPr lang="en-US" sz="2400" dirty="0" smtClean="0"/>
              <a:t>Thesis (it is on going )</a:t>
            </a:r>
          </a:p>
          <a:p>
            <a:pPr marL="171446" lvl="1" indent="-171446" defTabSz="685783" eaLnBrk="1" fontAlgn="auto" hangingPunct="1">
              <a:spcBef>
                <a:spcPts val="75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600" dirty="0" smtClean="0"/>
              <a:t>Activity has been mainly focused on Belle II experiment but new proposals from different areas have recently been received.</a:t>
            </a:r>
          </a:p>
          <a:p>
            <a:pPr marL="171446" indent="-171446" defTabSz="685783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600" dirty="0" smtClean="0"/>
              <a:t>Some “marketing ” focused on TA-EMC has been very useful and positive (we plan to keep this activity during this year)</a:t>
            </a:r>
          </a:p>
        </p:txBody>
      </p:sp>
      <p:sp>
        <p:nvSpPr>
          <p:cNvPr id="23555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7D43177-50F4-46AC-B19C-1AF0E203E40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GB"/>
          </a:p>
        </p:txBody>
      </p:sp>
      <p:sp>
        <p:nvSpPr>
          <p:cNvPr id="23556" name="5 Título"/>
          <p:cNvSpPr>
            <a:spLocks noGrp="1"/>
          </p:cNvSpPr>
          <p:nvPr>
            <p:ph type="title"/>
          </p:nvPr>
        </p:nvSpPr>
        <p:spPr>
          <a:xfrm>
            <a:off x="4033838" y="0"/>
            <a:ext cx="5005387" cy="1077913"/>
          </a:xfrm>
        </p:spPr>
        <p:txBody>
          <a:bodyPr/>
          <a:lstStyle/>
          <a:p>
            <a:pPr eaLnBrk="1" hangingPunct="1"/>
            <a:r>
              <a:rPr lang="en-US" sz="5400" u="sng" smtClean="0"/>
              <a:t>5. SUMMARY</a:t>
            </a:r>
          </a:p>
        </p:txBody>
      </p:sp>
      <p:sp>
        <p:nvSpPr>
          <p:cNvPr id="7" name="2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-4763" y="6351588"/>
            <a:ext cx="9144001" cy="501650"/>
          </a:xfrm>
        </p:spPr>
        <p:txBody>
          <a:bodyPr/>
          <a:lstStyle/>
          <a:p>
            <a:pPr>
              <a:defRPr/>
            </a:pPr>
            <a:r>
              <a:rPr lang="en-US" dirty="0"/>
              <a:t>AIDA-2020  2</a:t>
            </a:r>
            <a:r>
              <a:rPr lang="en-US" baseline="30000" dirty="0"/>
              <a:t>nd</a:t>
            </a:r>
            <a:r>
              <a:rPr lang="en-US" dirty="0"/>
              <a:t> Annual Meeting </a:t>
            </a:r>
          </a:p>
          <a:p>
            <a:pPr>
              <a:defRPr/>
            </a:pPr>
            <a:r>
              <a:rPr lang="en-US" dirty="0" err="1"/>
              <a:t>París</a:t>
            </a:r>
            <a:r>
              <a:rPr lang="en-US" dirty="0"/>
              <a:t> , France</a:t>
            </a:r>
            <a:endParaRPr lang="en-GB" dirty="0"/>
          </a:p>
        </p:txBody>
      </p:sp>
      <p:sp>
        <p:nvSpPr>
          <p:cNvPr id="23558" name="4 Marcador de número de diapositiva"/>
          <p:cNvSpPr txBox="1">
            <a:spLocks/>
          </p:cNvSpPr>
          <p:nvPr/>
        </p:nvSpPr>
        <p:spPr bwMode="auto">
          <a:xfrm>
            <a:off x="8423275" y="6351588"/>
            <a:ext cx="715963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B33D8F9D-797F-4DB8-9503-B1DB9D927B93}" type="slidenum">
              <a:rPr lang="en-GB" sz="1200">
                <a:solidFill>
                  <a:schemeClr val="bg1"/>
                </a:solidFill>
                <a:latin typeface="Calibri" pitchFamily="34" charset="0"/>
              </a:rPr>
              <a:pPr algn="r"/>
              <a:t>11</a:t>
            </a:fld>
            <a:r>
              <a:rPr lang="en-GB" sz="1200">
                <a:solidFill>
                  <a:schemeClr val="bg1"/>
                </a:solidFill>
                <a:latin typeface="Calibri" pitchFamily="34" charset="0"/>
              </a:rPr>
              <a:t>-11</a:t>
            </a:r>
          </a:p>
        </p:txBody>
      </p:sp>
      <p:sp>
        <p:nvSpPr>
          <p:cNvPr id="8" name="3 Marcador de fecha"/>
          <p:cNvSpPr>
            <a:spLocks noGrp="1"/>
          </p:cNvSpPr>
          <p:nvPr>
            <p:ph type="dt" sz="quarter" idx="11"/>
          </p:nvPr>
        </p:nvSpPr>
        <p:spPr bwMode="auto"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April 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2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AIDA-2020  2</a:t>
            </a:r>
            <a:r>
              <a:rPr lang="en-US" baseline="30000" dirty="0" smtClean="0"/>
              <a:t>nd</a:t>
            </a:r>
            <a:r>
              <a:rPr lang="en-US" dirty="0" smtClean="0"/>
              <a:t> Annual Meeting </a:t>
            </a:r>
          </a:p>
          <a:p>
            <a:pPr>
              <a:defRPr/>
            </a:pPr>
            <a:r>
              <a:rPr lang="en-US" dirty="0" err="1" smtClean="0"/>
              <a:t>París</a:t>
            </a:r>
            <a:r>
              <a:rPr lang="en-US" dirty="0" smtClean="0"/>
              <a:t> , France</a:t>
            </a:r>
            <a:endParaRPr lang="en-GB" dirty="0"/>
          </a:p>
        </p:txBody>
      </p:sp>
      <p:sp>
        <p:nvSpPr>
          <p:cNvPr id="14339" name="1 Marcador de contenido"/>
          <p:cNvSpPr>
            <a:spLocks noGrp="1"/>
          </p:cNvSpPr>
          <p:nvPr>
            <p:ph idx="1"/>
          </p:nvPr>
        </p:nvSpPr>
        <p:spPr>
          <a:xfrm>
            <a:off x="236538" y="1600200"/>
            <a:ext cx="8666162" cy="4576763"/>
          </a:xfrm>
        </p:spPr>
        <p:txBody>
          <a:bodyPr/>
          <a:lstStyle/>
          <a:p>
            <a:pPr eaLnBrk="1" hangingPunct="1"/>
            <a:r>
              <a:rPr lang="es-ES" sz="4800" smtClean="0"/>
              <a:t>1. INTRODUCTION</a:t>
            </a:r>
          </a:p>
          <a:p>
            <a:pPr eaLnBrk="1" hangingPunct="1"/>
            <a:r>
              <a:rPr lang="es-ES" sz="4800" smtClean="0"/>
              <a:t>2. TA EMC ACTIVITY</a:t>
            </a:r>
          </a:p>
          <a:p>
            <a:pPr eaLnBrk="1" hangingPunct="1"/>
            <a:r>
              <a:rPr lang="es-ES" sz="4800" smtClean="0"/>
              <a:t>3. PUBLICATIONS</a:t>
            </a:r>
          </a:p>
          <a:p>
            <a:pPr eaLnBrk="1" hangingPunct="1"/>
            <a:r>
              <a:rPr lang="es-ES" sz="4800" smtClean="0"/>
              <a:t>4. FUTURE ACTIVITIES</a:t>
            </a:r>
          </a:p>
          <a:p>
            <a:pPr eaLnBrk="1" hangingPunct="1"/>
            <a:r>
              <a:rPr lang="es-ES" sz="4800" smtClean="0"/>
              <a:t>5. SUMMARY </a:t>
            </a:r>
          </a:p>
          <a:p>
            <a:pPr eaLnBrk="1" hangingPunct="1"/>
            <a:endParaRPr lang="es-ES" smtClean="0"/>
          </a:p>
        </p:txBody>
      </p:sp>
      <p:sp>
        <p:nvSpPr>
          <p:cNvPr id="14340" name="5 Título"/>
          <p:cNvSpPr>
            <a:spLocks noGrp="1"/>
          </p:cNvSpPr>
          <p:nvPr>
            <p:ph type="title"/>
          </p:nvPr>
        </p:nvSpPr>
        <p:spPr>
          <a:xfrm>
            <a:off x="4033838" y="0"/>
            <a:ext cx="5005387" cy="1077913"/>
          </a:xfrm>
        </p:spPr>
        <p:txBody>
          <a:bodyPr/>
          <a:lstStyle/>
          <a:p>
            <a:pPr eaLnBrk="1" hangingPunct="1"/>
            <a:r>
              <a:rPr lang="es-ES" sz="4800" u="sng" smtClean="0"/>
              <a:t>OUTLINE</a:t>
            </a:r>
          </a:p>
        </p:txBody>
      </p:sp>
      <p:sp>
        <p:nvSpPr>
          <p:cNvPr id="14341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ACD5743-587B-4EDF-B3FF-210F5BAB1515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r>
              <a:rPr lang="en-GB"/>
              <a:t>-11</a:t>
            </a:r>
          </a:p>
        </p:txBody>
      </p:sp>
      <p:sp>
        <p:nvSpPr>
          <p:cNvPr id="14342" name="3 Marcador de fecha"/>
          <p:cNvSpPr>
            <a:spLocks noGrp="1"/>
          </p:cNvSpPr>
          <p:nvPr>
            <p:ph type="dt" sz="quarter" idx="11"/>
          </p:nvPr>
        </p:nvSpPr>
        <p:spPr bwMode="auto"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April 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2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AIDA-2020  2</a:t>
            </a:r>
            <a:r>
              <a:rPr lang="en-US" baseline="30000" dirty="0"/>
              <a:t>nd</a:t>
            </a:r>
            <a:r>
              <a:rPr lang="en-US" dirty="0"/>
              <a:t> Annual Meeting </a:t>
            </a:r>
          </a:p>
          <a:p>
            <a:pPr>
              <a:defRPr/>
            </a:pPr>
            <a:r>
              <a:rPr lang="en-US" dirty="0" err="1"/>
              <a:t>París</a:t>
            </a:r>
            <a:r>
              <a:rPr lang="en-US" dirty="0"/>
              <a:t> , France</a:t>
            </a:r>
            <a:endParaRPr lang="en-GB" dirty="0"/>
          </a:p>
        </p:txBody>
      </p:sp>
      <p:sp>
        <p:nvSpPr>
          <p:cNvPr id="15363" name="1 Marcador de contenido"/>
          <p:cNvSpPr>
            <a:spLocks noGrp="1"/>
          </p:cNvSpPr>
          <p:nvPr>
            <p:ph idx="1"/>
          </p:nvPr>
        </p:nvSpPr>
        <p:spPr>
          <a:xfrm>
            <a:off x="168275" y="1179513"/>
            <a:ext cx="8783638" cy="2389187"/>
          </a:xfrm>
        </p:spPr>
        <p:txBody>
          <a:bodyPr/>
          <a:lstStyle/>
          <a:p>
            <a:pPr eaLnBrk="1" hangingPunct="1"/>
            <a:r>
              <a:rPr lang="en-US" sz="2800" smtClean="0"/>
              <a:t>The WP12 Transnational Access is focused on special detector and system characterization (</a:t>
            </a:r>
            <a:r>
              <a:rPr lang="en-US" sz="2800" b="1" u="sng" smtClean="0">
                <a:solidFill>
                  <a:srgbClr val="FF0000"/>
                </a:solidFill>
              </a:rPr>
              <a:t>NEW FACILITIES</a:t>
            </a:r>
            <a:r>
              <a:rPr lang="en-US" sz="2800" smtClean="0"/>
              <a:t>) </a:t>
            </a:r>
            <a:r>
              <a:rPr lang="en-US" sz="2400" b="1" u="sng" smtClean="0"/>
              <a:t> </a:t>
            </a:r>
          </a:p>
          <a:p>
            <a:pPr eaLnBrk="1" hangingPunct="1"/>
            <a:r>
              <a:rPr lang="en-US" sz="2700" smtClean="0"/>
              <a:t>WP12.2.- EMC Laboratory of Instituto Tecnológico de Aragon </a:t>
            </a:r>
            <a:r>
              <a:rPr lang="en-US" sz="2700" b="1" u="sng" smtClean="0"/>
              <a:t>(ITAINNOVA) </a:t>
            </a:r>
            <a:r>
              <a:rPr lang="en-US" sz="2700" smtClean="0"/>
              <a:t>in Spain for </a:t>
            </a:r>
            <a:r>
              <a:rPr lang="en-US" sz="2700" b="1" u="sng" smtClean="0"/>
              <a:t>EM noise characterization</a:t>
            </a:r>
            <a:r>
              <a:rPr lang="en-US" sz="2700" smtClean="0"/>
              <a:t>.  </a:t>
            </a:r>
          </a:p>
        </p:txBody>
      </p:sp>
      <p:sp>
        <p:nvSpPr>
          <p:cNvPr id="15364" name="5 Título"/>
          <p:cNvSpPr>
            <a:spLocks noGrp="1"/>
          </p:cNvSpPr>
          <p:nvPr>
            <p:ph type="title"/>
          </p:nvPr>
        </p:nvSpPr>
        <p:spPr>
          <a:xfrm>
            <a:off x="3741738" y="0"/>
            <a:ext cx="5297487" cy="1077913"/>
          </a:xfrm>
        </p:spPr>
        <p:txBody>
          <a:bodyPr/>
          <a:lstStyle/>
          <a:p>
            <a:pPr eaLnBrk="1" hangingPunct="1"/>
            <a:r>
              <a:rPr lang="en-US" sz="4800" u="sng" smtClean="0"/>
              <a:t>1. Introduction </a:t>
            </a:r>
          </a:p>
        </p:txBody>
      </p:sp>
      <p:sp>
        <p:nvSpPr>
          <p:cNvPr id="15365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9BFB6D8-1179-4E6F-A4EC-3D1CC36EBEF7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r>
              <a:rPr lang="en-GB"/>
              <a:t>-11</a:t>
            </a:r>
          </a:p>
        </p:txBody>
      </p:sp>
      <p:pic>
        <p:nvPicPr>
          <p:cNvPr id="15366" name="34 Imagen" descr="IMG_4686.JPG"/>
          <p:cNvPicPr>
            <a:picLocks noChangeAspect="1"/>
          </p:cNvPicPr>
          <p:nvPr/>
        </p:nvPicPr>
        <p:blipFill>
          <a:blip r:embed="rId2" cstate="print"/>
          <a:srcRect t="10378" r="7784" b="15448"/>
          <a:stretch>
            <a:fillRect/>
          </a:stretch>
        </p:blipFill>
        <p:spPr bwMode="auto">
          <a:xfrm>
            <a:off x="123825" y="3103563"/>
            <a:ext cx="4826000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 Marcador de contenido"/>
          <p:cNvSpPr txBox="1">
            <a:spLocks/>
          </p:cNvSpPr>
          <p:nvPr/>
        </p:nvSpPr>
        <p:spPr>
          <a:xfrm>
            <a:off x="4872038" y="3103563"/>
            <a:ext cx="4114800" cy="3165475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171446" indent="-171446" defTabSz="685783" fontAlgn="auto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F2B53C"/>
              </a:buClr>
              <a:buFont typeface="Arial" panose="020B0604020202020204" pitchFamily="34" charset="0"/>
              <a:buChar char="•"/>
              <a:defRPr/>
            </a:pPr>
            <a:r>
              <a:rPr lang="en-US" sz="3000" b="1" dirty="0">
                <a:solidFill>
                  <a:srgbClr val="171A6C"/>
                </a:solidFill>
                <a:latin typeface="+mn-lt"/>
                <a:cs typeface="+mn-cs"/>
              </a:rPr>
              <a:t>EMC  facilities allow to perform Electromagnetic Compatibility Test.</a:t>
            </a:r>
          </a:p>
          <a:p>
            <a:pPr marL="514337" lvl="1" indent="-171446" defTabSz="685783" fontAlgn="auto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F2B53C"/>
              </a:buClr>
              <a:buFont typeface="Arial" panose="020B0604020202020204" pitchFamily="34" charset="0"/>
              <a:buChar char="•"/>
              <a:defRPr/>
            </a:pPr>
            <a:r>
              <a:rPr lang="en-US" sz="2700" dirty="0">
                <a:solidFill>
                  <a:srgbClr val="171A6C"/>
                </a:solidFill>
                <a:latin typeface="+mn-lt"/>
                <a:cs typeface="+mn-cs"/>
              </a:rPr>
              <a:t>Non–standard test (Specially focused on HEP)</a:t>
            </a:r>
          </a:p>
          <a:p>
            <a:pPr marL="514337" lvl="1" indent="-171446" defTabSz="685783" fontAlgn="auto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F2B53C"/>
              </a:buClr>
              <a:buFont typeface="Arial" panose="020B0604020202020204" pitchFamily="34" charset="0"/>
              <a:buChar char="•"/>
              <a:defRPr/>
            </a:pPr>
            <a:r>
              <a:rPr lang="en-US" sz="2700" dirty="0">
                <a:solidFill>
                  <a:srgbClr val="171A6C"/>
                </a:solidFill>
                <a:latin typeface="+mn-lt"/>
                <a:cs typeface="+mn-cs"/>
              </a:rPr>
              <a:t>Standard ( According to European Directive 2004/108/EC)</a:t>
            </a:r>
          </a:p>
        </p:txBody>
      </p:sp>
      <p:sp>
        <p:nvSpPr>
          <p:cNvPr id="10" name="3 Marcador de fecha"/>
          <p:cNvSpPr>
            <a:spLocks noGrp="1"/>
          </p:cNvSpPr>
          <p:nvPr>
            <p:ph type="dt" sz="quarter" idx="11"/>
          </p:nvPr>
        </p:nvSpPr>
        <p:spPr bwMode="auto"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April 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1 Marcador de contenido"/>
          <p:cNvSpPr>
            <a:spLocks noGrp="1"/>
          </p:cNvSpPr>
          <p:nvPr>
            <p:ph idx="1"/>
          </p:nvPr>
        </p:nvSpPr>
        <p:spPr>
          <a:xfrm>
            <a:off x="212725" y="1492250"/>
            <a:ext cx="8618538" cy="4487863"/>
          </a:xfrm>
        </p:spPr>
        <p:txBody>
          <a:bodyPr/>
          <a:lstStyle/>
          <a:p>
            <a:pPr eaLnBrk="1" hangingPunct="1"/>
            <a:r>
              <a:rPr lang="en-US" sz="3400" smtClean="0"/>
              <a:t>These tests may be used to define in any electronic device installed in HEP experiment:</a:t>
            </a:r>
          </a:p>
          <a:p>
            <a:pPr lvl="1" eaLnBrk="1" hangingPunct="1">
              <a:buFont typeface="Wingdings" pitchFamily="2" charset="2"/>
              <a:buChar char="Ø"/>
            </a:pPr>
            <a:r>
              <a:rPr lang="en-US" sz="3200" smtClean="0"/>
              <a:t>EM noise emission and immunity levels</a:t>
            </a:r>
          </a:p>
          <a:p>
            <a:pPr lvl="1" eaLnBrk="1" hangingPunct="1">
              <a:buFont typeface="Wingdings" pitchFamily="2" charset="2"/>
              <a:buChar char="Ø"/>
            </a:pPr>
            <a:r>
              <a:rPr lang="en-US" sz="3200" smtClean="0"/>
              <a:t>Filters designs &amp; grounding configurations</a:t>
            </a:r>
          </a:p>
          <a:p>
            <a:pPr eaLnBrk="1" hangingPunct="1"/>
            <a:r>
              <a:rPr lang="en-US" sz="3400" smtClean="0"/>
              <a:t>2-3 Experiments expected per year on target have been planned under the project . </a:t>
            </a:r>
          </a:p>
          <a:p>
            <a:pPr eaLnBrk="1" hangingPunct="1"/>
            <a:r>
              <a:rPr lang="en-US" sz="3400" smtClean="0"/>
              <a:t>1200 TA units have been estimated: </a:t>
            </a:r>
          </a:p>
          <a:p>
            <a:pPr lvl="1" eaLnBrk="1" hangingPunct="1">
              <a:buFont typeface="Wingdings" pitchFamily="2" charset="2"/>
              <a:buChar char="Ø"/>
            </a:pPr>
            <a:r>
              <a:rPr lang="en-US" sz="3200" smtClean="0"/>
              <a:t>8  standard accesses ~ 50 TA units per access</a:t>
            </a:r>
          </a:p>
          <a:p>
            <a:pPr lvl="1" eaLnBrk="1" hangingPunct="1">
              <a:buFont typeface="Wingdings" pitchFamily="2" charset="2"/>
              <a:buChar char="Ø"/>
            </a:pPr>
            <a:r>
              <a:rPr lang="en-US" sz="3200" smtClean="0"/>
              <a:t>4 extended accesses ~ 200 TA units per access</a:t>
            </a:r>
            <a:endParaRPr lang="es-ES" sz="3200" smtClean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AIDA-2020  2</a:t>
            </a:r>
            <a:r>
              <a:rPr lang="en-US" baseline="30000" dirty="0"/>
              <a:t>nd</a:t>
            </a:r>
            <a:r>
              <a:rPr lang="en-US" dirty="0"/>
              <a:t> Annual Meeting </a:t>
            </a:r>
          </a:p>
          <a:p>
            <a:pPr>
              <a:defRPr/>
            </a:pPr>
            <a:r>
              <a:rPr lang="en-US" dirty="0" err="1"/>
              <a:t>París</a:t>
            </a:r>
            <a:r>
              <a:rPr lang="en-US" dirty="0"/>
              <a:t> , France</a:t>
            </a:r>
            <a:endParaRPr lang="en-GB" dirty="0"/>
          </a:p>
        </p:txBody>
      </p:sp>
      <p:sp>
        <p:nvSpPr>
          <p:cNvPr id="16389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4A621DE-02B4-4BCE-ADB3-64E80672E8B7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r>
              <a:rPr lang="en-GB"/>
              <a:t> - 11</a:t>
            </a:r>
          </a:p>
        </p:txBody>
      </p:sp>
      <p:sp>
        <p:nvSpPr>
          <p:cNvPr id="2" name="5 Título"/>
          <p:cNvSpPr>
            <a:spLocks noGrp="1"/>
          </p:cNvSpPr>
          <p:nvPr>
            <p:ph type="title"/>
          </p:nvPr>
        </p:nvSpPr>
        <p:spPr>
          <a:xfrm>
            <a:off x="4033838" y="0"/>
            <a:ext cx="5005387" cy="1077913"/>
          </a:xfrm>
        </p:spPr>
        <p:txBody>
          <a:bodyPr/>
          <a:lstStyle/>
          <a:p>
            <a:pPr eaLnBrk="1" hangingPunct="1"/>
            <a:r>
              <a:rPr lang="it-IT" sz="4800" u="sng" smtClean="0"/>
              <a:t>1. Introduction </a:t>
            </a:r>
            <a:endParaRPr lang="es-ES" sz="4400" smtClean="0"/>
          </a:p>
        </p:txBody>
      </p:sp>
      <p:sp>
        <p:nvSpPr>
          <p:cNvPr id="7" name="3 Marcador de fecha"/>
          <p:cNvSpPr>
            <a:spLocks noGrp="1"/>
          </p:cNvSpPr>
          <p:nvPr>
            <p:ph type="dt" sz="quarter" idx="11"/>
          </p:nvPr>
        </p:nvSpPr>
        <p:spPr bwMode="auto"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April 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6 Marcador de contenido"/>
          <p:cNvGraphicFramePr>
            <a:graphicFrameLocks/>
          </p:cNvGraphicFramePr>
          <p:nvPr/>
        </p:nvGraphicFramePr>
        <p:xfrm>
          <a:off x="2239963" y="4789488"/>
          <a:ext cx="4380584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9660"/>
                <a:gridCol w="890777"/>
                <a:gridCol w="781253"/>
                <a:gridCol w="935485"/>
                <a:gridCol w="753409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ITAINNOVA</a:t>
                      </a:r>
                      <a:endParaRPr lang="en-US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ES" dirty="0" err="1" smtClean="0"/>
                        <a:t>User</a:t>
                      </a:r>
                      <a:r>
                        <a:rPr lang="es-ES" dirty="0" smtClean="0"/>
                        <a:t> </a:t>
                      </a:r>
                      <a:r>
                        <a:rPr lang="es-ES" dirty="0" err="1" smtClean="0"/>
                        <a:t>Projects</a:t>
                      </a:r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Total</a:t>
                      </a:r>
                      <a:r>
                        <a:rPr lang="es-ES" baseline="0" dirty="0" smtClean="0"/>
                        <a:t> </a:t>
                      </a:r>
                      <a:r>
                        <a:rPr lang="es-ES" baseline="0" dirty="0" err="1" smtClean="0"/>
                        <a:t>users</a:t>
                      </a:r>
                      <a:endParaRPr lang="en-US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TA </a:t>
                      </a:r>
                      <a:r>
                        <a:rPr lang="es-ES" dirty="0" err="1" smtClean="0"/>
                        <a:t>units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err="1" smtClean="0"/>
                        <a:t>Submiss</a:t>
                      </a:r>
                      <a:r>
                        <a:rPr lang="es-ES" dirty="0" smtClean="0"/>
                        <a:t>.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err="1" smtClean="0"/>
                        <a:t>Selected</a:t>
                      </a:r>
                      <a:endParaRPr lang="en-US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M1-M18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685783" rtl="0" eaLnBrk="1" latinLnBrk="0" hangingPunct="1"/>
                      <a:r>
                        <a:rPr lang="es-E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  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685783" rtl="0" eaLnBrk="1" latinLnBrk="0" hangingPunct="1"/>
                      <a:r>
                        <a:rPr lang="es-E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500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M1-M48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12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12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1200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443" name="5 Título"/>
          <p:cNvSpPr>
            <a:spLocks noGrp="1"/>
          </p:cNvSpPr>
          <p:nvPr>
            <p:ph type="title"/>
          </p:nvPr>
        </p:nvSpPr>
        <p:spPr>
          <a:xfrm>
            <a:off x="3873500" y="0"/>
            <a:ext cx="5165725" cy="1077913"/>
          </a:xfrm>
        </p:spPr>
        <p:txBody>
          <a:bodyPr/>
          <a:lstStyle/>
          <a:p>
            <a:pPr eaLnBrk="1" hangingPunct="1"/>
            <a:r>
              <a:rPr lang="en-US" sz="4800" u="sng" smtClean="0"/>
              <a:t>2. TA EMC activity</a:t>
            </a:r>
          </a:p>
        </p:txBody>
      </p:sp>
      <p:sp>
        <p:nvSpPr>
          <p:cNvPr id="11" name="2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AIDA-2020  2</a:t>
            </a:r>
            <a:r>
              <a:rPr lang="en-US" baseline="30000" dirty="0"/>
              <a:t>nd</a:t>
            </a:r>
            <a:r>
              <a:rPr lang="en-US" dirty="0"/>
              <a:t> Annual Meeting </a:t>
            </a:r>
          </a:p>
          <a:p>
            <a:pPr>
              <a:defRPr/>
            </a:pPr>
            <a:r>
              <a:rPr lang="en-US" dirty="0" err="1"/>
              <a:t>París</a:t>
            </a:r>
            <a:r>
              <a:rPr lang="en-US" dirty="0"/>
              <a:t> , France</a:t>
            </a:r>
            <a:endParaRPr lang="en-GB" dirty="0"/>
          </a:p>
        </p:txBody>
      </p:sp>
      <p:sp>
        <p:nvSpPr>
          <p:cNvPr id="17446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7401F83-CC34-46E2-AE5B-225BE5870EB2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r>
              <a:rPr lang="en-GB"/>
              <a:t>-11</a:t>
            </a:r>
          </a:p>
        </p:txBody>
      </p:sp>
      <p:sp>
        <p:nvSpPr>
          <p:cNvPr id="14" name="1 Marcador de contenido"/>
          <p:cNvSpPr txBox="1">
            <a:spLocks/>
          </p:cNvSpPr>
          <p:nvPr/>
        </p:nvSpPr>
        <p:spPr>
          <a:xfrm>
            <a:off x="261938" y="1239838"/>
            <a:ext cx="8712200" cy="3295650"/>
          </a:xfrm>
          <a:prstGeom prst="rect">
            <a:avLst/>
          </a:prstGeom>
        </p:spPr>
        <p:txBody>
          <a:bodyPr/>
          <a:lstStyle/>
          <a:p>
            <a:pPr marL="171446" indent="-171446" defTabSz="685783" fontAlgn="auto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F2B53C"/>
              </a:buClr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rgbClr val="171A6C"/>
                </a:solidFill>
                <a:latin typeface="+mn-lt"/>
                <a:cs typeface="+mn-cs"/>
              </a:rPr>
              <a:t>4 TA-WP12.2 accesses have been already approved</a:t>
            </a:r>
          </a:p>
          <a:p>
            <a:pPr marL="628646" lvl="1" indent="-171446" defTabSz="685783" fontAlgn="auto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en-US" sz="2800" dirty="0">
                <a:solidFill>
                  <a:srgbClr val="171A6C"/>
                </a:solidFill>
                <a:latin typeface="+mn-lt"/>
                <a:cs typeface="+mn-cs"/>
              </a:rPr>
              <a:t>3 extended accesses ( 3/4 - 75% )</a:t>
            </a:r>
          </a:p>
          <a:p>
            <a:pPr marL="628646" lvl="1" indent="-171446" defTabSz="685783" fontAlgn="auto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en-US" sz="2800" dirty="0">
                <a:solidFill>
                  <a:srgbClr val="171A6C"/>
                </a:solidFill>
                <a:latin typeface="+mn-lt"/>
                <a:cs typeface="+mn-cs"/>
              </a:rPr>
              <a:t>1 standard access (1/8 - 13%)</a:t>
            </a:r>
          </a:p>
          <a:p>
            <a:pPr marL="171446" indent="-171446" defTabSz="685783" fontAlgn="auto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F2B53C"/>
              </a:buClr>
              <a:buFont typeface="Arial" panose="020B0604020202020204" pitchFamily="34" charset="0"/>
              <a:buChar char="•"/>
              <a:defRPr/>
            </a:pPr>
            <a:r>
              <a:rPr lang="en-US" sz="3200" dirty="0">
                <a:solidFill>
                  <a:srgbClr val="171A6C"/>
                </a:solidFill>
                <a:latin typeface="+mn-lt"/>
                <a:cs typeface="+mn-cs"/>
              </a:rPr>
              <a:t>3 TA-WP12.2 accesses have been completed</a:t>
            </a:r>
          </a:p>
          <a:p>
            <a:pPr marL="514337" lvl="1" indent="-171446" defTabSz="685783" fontAlgn="auto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en-US" sz="2800" dirty="0">
                <a:solidFill>
                  <a:srgbClr val="171A6C"/>
                </a:solidFill>
                <a:latin typeface="+mn-lt"/>
                <a:cs typeface="+mn-cs"/>
              </a:rPr>
              <a:t>TA-ITAINNOVA – (40 % TA units - Completed)</a:t>
            </a:r>
          </a:p>
          <a:p>
            <a:pPr marL="57137" indent="-171446" defTabSz="685783" fontAlgn="auto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F2B53C"/>
              </a:buClr>
              <a:buFont typeface="Arial" pitchFamily="34" charset="0"/>
              <a:buChar char="•"/>
              <a:defRPr/>
            </a:pPr>
            <a:r>
              <a:rPr lang="en-US" sz="3200" dirty="0">
                <a:solidFill>
                  <a:srgbClr val="171A6C"/>
                </a:solidFill>
                <a:latin typeface="+mn-lt"/>
                <a:cs typeface="+mn-cs"/>
              </a:rPr>
              <a:t>Access has been requested from </a:t>
            </a:r>
            <a:r>
              <a:rPr lang="en-US" sz="3200" dirty="0">
                <a:latin typeface="+mn-lt"/>
                <a:cs typeface="+mn-cs"/>
              </a:rPr>
              <a:t>3 countries</a:t>
            </a:r>
          </a:p>
          <a:p>
            <a:pPr marL="514337" lvl="1" indent="-171446" defTabSz="685783" fontAlgn="auto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F2B53C"/>
              </a:buClr>
              <a:buFont typeface="Arial" pitchFamily="34" charset="0"/>
              <a:buChar char="•"/>
              <a:defRPr/>
            </a:pPr>
            <a:r>
              <a:rPr lang="en-US" sz="2800" b="1" u="sng" dirty="0">
                <a:latin typeface="+mn-lt"/>
                <a:cs typeface="+mn-cs"/>
              </a:rPr>
              <a:t>Germany, Austria and Italy</a:t>
            </a:r>
          </a:p>
        </p:txBody>
      </p:sp>
      <p:sp>
        <p:nvSpPr>
          <p:cNvPr id="8" name="3 Marcador de fecha"/>
          <p:cNvSpPr>
            <a:spLocks noGrp="1"/>
          </p:cNvSpPr>
          <p:nvPr>
            <p:ph type="dt" sz="quarter" idx="11"/>
          </p:nvPr>
        </p:nvSpPr>
        <p:spPr bwMode="auto"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April 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8A75696-E79C-4BDB-87DE-E653F5726D92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GB"/>
          </a:p>
        </p:txBody>
      </p:sp>
      <p:sp>
        <p:nvSpPr>
          <p:cNvPr id="18435" name="1 Marcador de contenido"/>
          <p:cNvSpPr txBox="1">
            <a:spLocks/>
          </p:cNvSpPr>
          <p:nvPr/>
        </p:nvSpPr>
        <p:spPr bwMode="auto">
          <a:xfrm>
            <a:off x="0" y="1190625"/>
            <a:ext cx="9144000" cy="501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69863" indent="-169863" defTabSz="684213">
              <a:lnSpc>
                <a:spcPct val="90000"/>
              </a:lnSpc>
              <a:spcBef>
                <a:spcPts val="750"/>
              </a:spcBef>
              <a:buClr>
                <a:srgbClr val="F2B53C"/>
              </a:buClr>
              <a:buFont typeface="Arial" charset="0"/>
              <a:buChar char="•"/>
              <a:defRPr/>
            </a:pPr>
            <a:r>
              <a:rPr lang="en-US" sz="2400" b="1" u="sng" dirty="0">
                <a:solidFill>
                  <a:srgbClr val="FF0000"/>
                </a:solidFill>
                <a:latin typeface="Calibri" pitchFamily="34" charset="0"/>
              </a:rPr>
              <a:t>3 TA have been completed (500 hours).</a:t>
            </a:r>
          </a:p>
          <a:p>
            <a:pPr marL="627063" lvl="1" indent="-169863" defTabSz="684213">
              <a:lnSpc>
                <a:spcPct val="90000"/>
              </a:lnSpc>
              <a:spcBef>
                <a:spcPts val="750"/>
              </a:spcBef>
              <a:buClr>
                <a:srgbClr val="F2B53C"/>
              </a:buClr>
              <a:buFont typeface="Wingdings" pitchFamily="2" charset="2"/>
              <a:buChar char="ü"/>
              <a:defRPr/>
            </a:pPr>
            <a:r>
              <a:rPr lang="en-US" b="1" u="sng" dirty="0">
                <a:solidFill>
                  <a:srgbClr val="171A6C"/>
                </a:solidFill>
                <a:latin typeface="Calibri" pitchFamily="34" charset="0"/>
              </a:rPr>
              <a:t>AIDA-2020-EMC-2015-01</a:t>
            </a:r>
            <a:r>
              <a:rPr lang="en-US" dirty="0">
                <a:solidFill>
                  <a:srgbClr val="171A6C"/>
                </a:solidFill>
                <a:latin typeface="Calibri" pitchFamily="34" charset="0"/>
              </a:rPr>
              <a:t> - EMC Studies with the Belle II SVD Readout System , HEPHY,  Austria</a:t>
            </a:r>
          </a:p>
          <a:p>
            <a:pPr marL="1084263" lvl="2" indent="-169863" defTabSz="684213">
              <a:lnSpc>
                <a:spcPct val="90000"/>
              </a:lnSpc>
              <a:spcBef>
                <a:spcPts val="750"/>
              </a:spcBef>
              <a:buClr>
                <a:srgbClr val="F2B53C"/>
              </a:buClr>
              <a:buFont typeface="Wingdings" pitchFamily="2" charset="2"/>
              <a:buChar char="ü"/>
              <a:defRPr/>
            </a:pPr>
            <a:r>
              <a:rPr lang="en-US" dirty="0">
                <a:solidFill>
                  <a:srgbClr val="171A6C"/>
                </a:solidFill>
                <a:latin typeface="Calibri" pitchFamily="34" charset="0"/>
              </a:rPr>
              <a:t>EXTENDED ACCESS for EMC characterization of Large system  (240 TA units)</a:t>
            </a:r>
          </a:p>
          <a:p>
            <a:pPr marL="1084263" lvl="2" indent="-169863" defTabSz="684213">
              <a:lnSpc>
                <a:spcPct val="90000"/>
              </a:lnSpc>
              <a:spcBef>
                <a:spcPts val="750"/>
              </a:spcBef>
              <a:buClr>
                <a:srgbClr val="F2B53C"/>
              </a:buClr>
              <a:buFont typeface="Wingdings" pitchFamily="2" charset="2"/>
              <a:buChar char="ü"/>
              <a:defRPr/>
            </a:pPr>
            <a:r>
              <a:rPr lang="en-US" dirty="0">
                <a:solidFill>
                  <a:srgbClr val="171A6C"/>
                </a:solidFill>
                <a:latin typeface="Calibri" pitchFamily="34" charset="0"/>
              </a:rPr>
              <a:t> 4 users - 3 users have been present at the facility. 1 has been covered by AIDA-2020</a:t>
            </a:r>
          </a:p>
          <a:p>
            <a:pPr marL="627063" lvl="1" indent="-169863" defTabSz="684213">
              <a:lnSpc>
                <a:spcPct val="90000"/>
              </a:lnSpc>
              <a:spcBef>
                <a:spcPts val="750"/>
              </a:spcBef>
              <a:buClr>
                <a:srgbClr val="F2B53C"/>
              </a:buClr>
              <a:buFont typeface="Wingdings" pitchFamily="2" charset="2"/>
              <a:buChar char="ü"/>
              <a:defRPr/>
            </a:pPr>
            <a:r>
              <a:rPr lang="en-US" b="1" u="sng" dirty="0">
                <a:solidFill>
                  <a:srgbClr val="171A6C"/>
                </a:solidFill>
                <a:latin typeface="Calibri" pitchFamily="34" charset="0"/>
              </a:rPr>
              <a:t>AIDA-2020-EMC-2015-02 </a:t>
            </a:r>
            <a:r>
              <a:rPr lang="en-US" dirty="0">
                <a:solidFill>
                  <a:srgbClr val="171A6C"/>
                </a:solidFill>
                <a:latin typeface="Calibri" pitchFamily="34" charset="0"/>
              </a:rPr>
              <a:t>– </a:t>
            </a:r>
            <a:r>
              <a:rPr lang="en-US" i="1" dirty="0">
                <a:solidFill>
                  <a:srgbClr val="171A6C"/>
                </a:solidFill>
                <a:latin typeface="Calibri" pitchFamily="34" charset="0"/>
              </a:rPr>
              <a:t>DC-DC converters noise emissions for Belle II SVD System, HEPHY  </a:t>
            </a:r>
            <a:r>
              <a:rPr lang="en-US" u="sng" dirty="0">
                <a:solidFill>
                  <a:srgbClr val="171A6C"/>
                </a:solidFill>
                <a:latin typeface="Calibri" pitchFamily="34" charset="0"/>
              </a:rPr>
              <a:t>Austria</a:t>
            </a:r>
          </a:p>
          <a:p>
            <a:pPr marL="1084263" lvl="2" indent="-169863" defTabSz="684213">
              <a:lnSpc>
                <a:spcPct val="90000"/>
              </a:lnSpc>
              <a:spcBef>
                <a:spcPts val="750"/>
              </a:spcBef>
              <a:buClr>
                <a:srgbClr val="F2B53C"/>
              </a:buClr>
              <a:buFont typeface="Wingdings" pitchFamily="2" charset="2"/>
              <a:buChar char="ü"/>
              <a:defRPr/>
            </a:pPr>
            <a:r>
              <a:rPr lang="en-US" dirty="0">
                <a:solidFill>
                  <a:srgbClr val="171A6C"/>
                </a:solidFill>
                <a:latin typeface="Calibri" pitchFamily="34" charset="0"/>
              </a:rPr>
              <a:t>STANDARD ACCESS for EMC component testing (Remote access) 40 TA units</a:t>
            </a:r>
          </a:p>
          <a:p>
            <a:pPr marL="627063" lvl="1" indent="-169863" defTabSz="684213">
              <a:lnSpc>
                <a:spcPct val="90000"/>
              </a:lnSpc>
              <a:spcBef>
                <a:spcPts val="750"/>
              </a:spcBef>
              <a:buClr>
                <a:srgbClr val="F2B53C"/>
              </a:buClr>
              <a:buFont typeface="Wingdings" pitchFamily="2" charset="2"/>
              <a:buChar char="ü"/>
              <a:defRPr/>
            </a:pPr>
            <a:r>
              <a:rPr lang="en-US" b="1" u="sng" dirty="0">
                <a:solidFill>
                  <a:srgbClr val="171A6C"/>
                </a:solidFill>
                <a:latin typeface="Calibri" pitchFamily="34" charset="0"/>
              </a:rPr>
              <a:t>AIDA-2020-EMC-2016-1  - </a:t>
            </a:r>
            <a:r>
              <a:rPr lang="en-US" dirty="0">
                <a:solidFill>
                  <a:srgbClr val="171A6C"/>
                </a:solidFill>
                <a:latin typeface="Calibri" pitchFamily="34" charset="0"/>
              </a:rPr>
              <a:t>EMC characterization of Belle II Pixel System, MPI  Germany </a:t>
            </a:r>
          </a:p>
          <a:p>
            <a:pPr marL="1084263" lvl="2" indent="-169863" defTabSz="684213">
              <a:lnSpc>
                <a:spcPct val="90000"/>
              </a:lnSpc>
              <a:spcBef>
                <a:spcPts val="750"/>
              </a:spcBef>
              <a:buClr>
                <a:srgbClr val="F2B53C"/>
              </a:buClr>
              <a:buFont typeface="Wingdings" pitchFamily="2" charset="2"/>
              <a:buChar char="ü"/>
              <a:defRPr/>
            </a:pPr>
            <a:r>
              <a:rPr lang="en-US" dirty="0">
                <a:solidFill>
                  <a:srgbClr val="171A6C"/>
                </a:solidFill>
                <a:latin typeface="Calibri" pitchFamily="34" charset="0"/>
              </a:rPr>
              <a:t>EXTENDED ACCESS for EMC characterization of Large system  (220 TA units)</a:t>
            </a:r>
          </a:p>
          <a:p>
            <a:pPr marL="1084263" lvl="2" indent="-169863" defTabSz="684213">
              <a:lnSpc>
                <a:spcPct val="90000"/>
              </a:lnSpc>
              <a:spcBef>
                <a:spcPts val="750"/>
              </a:spcBef>
              <a:buClr>
                <a:srgbClr val="F2B53C"/>
              </a:buClr>
              <a:buFont typeface="Wingdings" pitchFamily="2" charset="2"/>
              <a:buChar char="ü"/>
              <a:defRPr/>
            </a:pPr>
            <a:r>
              <a:rPr lang="en-US" dirty="0">
                <a:solidFill>
                  <a:srgbClr val="171A6C"/>
                </a:solidFill>
                <a:latin typeface="Calibri" pitchFamily="34" charset="0"/>
              </a:rPr>
              <a:t>3 users have been present at the facility. 1 has been covered by AIDA-2020</a:t>
            </a:r>
          </a:p>
          <a:p>
            <a:pPr marL="171446" indent="-171446" defTabSz="685783" fontAlgn="auto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F2B53C"/>
              </a:buClr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171A6C"/>
                </a:solidFill>
                <a:latin typeface="+mn-lt"/>
                <a:cs typeface="+mn-cs"/>
              </a:rPr>
              <a:t>All of them have been focused on Belle II experiment</a:t>
            </a:r>
          </a:p>
          <a:p>
            <a:pPr marL="628646" lvl="1" indent="-171446" defTabSz="685783" fontAlgn="auto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en-US" sz="2400" dirty="0">
                <a:solidFill>
                  <a:srgbClr val="171A6C"/>
                </a:solidFill>
                <a:latin typeface="+mn-lt"/>
                <a:cs typeface="+mn-cs"/>
              </a:rPr>
              <a:t>A complementary facility of other TA</a:t>
            </a:r>
          </a:p>
          <a:p>
            <a:pPr marL="169863" indent="-169863" defTabSz="684213">
              <a:lnSpc>
                <a:spcPct val="90000"/>
              </a:lnSpc>
              <a:spcBef>
                <a:spcPts val="750"/>
              </a:spcBef>
              <a:buClr>
                <a:srgbClr val="F2B53C"/>
              </a:buClr>
              <a:buFont typeface="Arial" charset="0"/>
              <a:buChar char="•"/>
              <a:defRPr/>
            </a:pPr>
            <a:r>
              <a:rPr lang="en-US" sz="2400" b="1" u="sng" dirty="0">
                <a:solidFill>
                  <a:srgbClr val="FF0000"/>
                </a:solidFill>
                <a:latin typeface="Calibri" pitchFamily="34" charset="0"/>
              </a:rPr>
              <a:t>They have produced very useful and interesting results</a:t>
            </a:r>
            <a:endParaRPr lang="en-US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8436" name="5 Título"/>
          <p:cNvSpPr>
            <a:spLocks noGrp="1"/>
          </p:cNvSpPr>
          <p:nvPr>
            <p:ph type="title"/>
          </p:nvPr>
        </p:nvSpPr>
        <p:spPr>
          <a:xfrm>
            <a:off x="4033838" y="0"/>
            <a:ext cx="5005387" cy="1077913"/>
          </a:xfrm>
        </p:spPr>
        <p:txBody>
          <a:bodyPr/>
          <a:lstStyle/>
          <a:p>
            <a:pPr eaLnBrk="1" hangingPunct="1"/>
            <a:r>
              <a:rPr lang="en-US" sz="4800" u="sng" smtClean="0"/>
              <a:t>2. TA EMC activity</a:t>
            </a:r>
            <a:endParaRPr lang="es-ES" sz="4400" smtClean="0"/>
          </a:p>
        </p:txBody>
      </p:sp>
      <p:sp>
        <p:nvSpPr>
          <p:cNvPr id="13" name="2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AIDA-2020  2</a:t>
            </a:r>
            <a:r>
              <a:rPr lang="en-US" baseline="30000" dirty="0"/>
              <a:t>nd</a:t>
            </a:r>
            <a:r>
              <a:rPr lang="en-US" dirty="0"/>
              <a:t> Annual Meeting </a:t>
            </a:r>
          </a:p>
          <a:p>
            <a:pPr>
              <a:defRPr/>
            </a:pPr>
            <a:r>
              <a:rPr lang="en-US" dirty="0" err="1"/>
              <a:t>París</a:t>
            </a:r>
            <a:r>
              <a:rPr lang="en-US" dirty="0"/>
              <a:t> , France</a:t>
            </a:r>
            <a:endParaRPr lang="en-GB" dirty="0"/>
          </a:p>
        </p:txBody>
      </p:sp>
      <p:sp>
        <p:nvSpPr>
          <p:cNvPr id="18438" name="4 Marcador de número de diapositiva"/>
          <p:cNvSpPr txBox="1">
            <a:spLocks/>
          </p:cNvSpPr>
          <p:nvPr/>
        </p:nvSpPr>
        <p:spPr bwMode="auto">
          <a:xfrm>
            <a:off x="8428038" y="6356350"/>
            <a:ext cx="715962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695DDBB2-724F-48A9-B2E5-79BB851768F9}" type="slidenum">
              <a:rPr lang="en-GB" sz="1200">
                <a:solidFill>
                  <a:schemeClr val="bg1"/>
                </a:solidFill>
                <a:latin typeface="Calibri" pitchFamily="34" charset="0"/>
              </a:rPr>
              <a:pPr algn="r"/>
              <a:t>6</a:t>
            </a:fld>
            <a:r>
              <a:rPr lang="en-GB" sz="1200">
                <a:solidFill>
                  <a:schemeClr val="bg1"/>
                </a:solidFill>
                <a:latin typeface="Calibri" pitchFamily="34" charset="0"/>
              </a:rPr>
              <a:t>-11</a:t>
            </a:r>
          </a:p>
        </p:txBody>
      </p:sp>
      <p:sp>
        <p:nvSpPr>
          <p:cNvPr id="8" name="3 Marcador de fecha"/>
          <p:cNvSpPr>
            <a:spLocks noGrp="1"/>
          </p:cNvSpPr>
          <p:nvPr>
            <p:ph type="dt" sz="quarter" idx="11"/>
          </p:nvPr>
        </p:nvSpPr>
        <p:spPr bwMode="auto"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April 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3"/>
          <p:cNvPicPr>
            <a:picLocks noChangeAspect="1" noChangeArrowheads="1"/>
          </p:cNvPicPr>
          <p:nvPr/>
        </p:nvPicPr>
        <p:blipFill>
          <a:blip r:embed="rId2" cstate="print"/>
          <a:srcRect l="4181" t="16933" r="5872"/>
          <a:stretch>
            <a:fillRect/>
          </a:stretch>
        </p:blipFill>
        <p:spPr bwMode="auto">
          <a:xfrm>
            <a:off x="6232525" y="4017963"/>
            <a:ext cx="2911475" cy="213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AIDA-2020  2</a:t>
            </a:r>
            <a:r>
              <a:rPr lang="en-US" baseline="30000" dirty="0"/>
              <a:t>nd</a:t>
            </a:r>
            <a:r>
              <a:rPr lang="en-US" dirty="0"/>
              <a:t> Annual Meeting </a:t>
            </a:r>
          </a:p>
          <a:p>
            <a:pPr>
              <a:defRPr/>
            </a:pPr>
            <a:r>
              <a:rPr lang="en-US" dirty="0" err="1"/>
              <a:t>París</a:t>
            </a:r>
            <a:r>
              <a:rPr lang="en-US" dirty="0"/>
              <a:t> , France</a:t>
            </a:r>
            <a:endParaRPr lang="en-GB" dirty="0"/>
          </a:p>
        </p:txBody>
      </p:sp>
      <p:sp>
        <p:nvSpPr>
          <p:cNvPr id="19461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DC66D2B-7C44-4C1E-8FA4-CF59037F150B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r>
              <a:rPr lang="en-GB"/>
              <a:t> - 11</a:t>
            </a:r>
          </a:p>
        </p:txBody>
      </p:sp>
      <p:sp>
        <p:nvSpPr>
          <p:cNvPr id="2" name="5 Título"/>
          <p:cNvSpPr>
            <a:spLocks noGrp="1"/>
          </p:cNvSpPr>
          <p:nvPr>
            <p:ph type="title"/>
          </p:nvPr>
        </p:nvSpPr>
        <p:spPr>
          <a:xfrm>
            <a:off x="4033838" y="0"/>
            <a:ext cx="5005387" cy="1077913"/>
          </a:xfrm>
        </p:spPr>
        <p:txBody>
          <a:bodyPr/>
          <a:lstStyle/>
          <a:p>
            <a:pPr eaLnBrk="1" hangingPunct="1"/>
            <a:r>
              <a:rPr lang="en-US" sz="4800" u="sng" smtClean="0"/>
              <a:t>2. TA EMC activity</a:t>
            </a:r>
            <a:endParaRPr lang="es-ES" sz="4400" smtClean="0"/>
          </a:p>
        </p:txBody>
      </p:sp>
      <p:pic>
        <p:nvPicPr>
          <p:cNvPr id="19462" name="Picture 2"/>
          <p:cNvPicPr>
            <a:picLocks noChangeAspect="1" noChangeArrowheads="1"/>
          </p:cNvPicPr>
          <p:nvPr/>
        </p:nvPicPr>
        <p:blipFill>
          <a:blip r:embed="rId3" cstate="print"/>
          <a:srcRect t="13789" r="9813" b="5377"/>
          <a:stretch>
            <a:fillRect/>
          </a:stretch>
        </p:blipFill>
        <p:spPr bwMode="auto">
          <a:xfrm>
            <a:off x="6942138" y="1816100"/>
            <a:ext cx="1943100" cy="194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Object 25"/>
          <p:cNvPicPr>
            <a:picLocks noChangeAspect="1" noChangeArrowheads="1"/>
          </p:cNvPicPr>
          <p:nvPr/>
        </p:nvPicPr>
        <p:blipFill>
          <a:blip r:embed="rId4" cstate="print"/>
          <a:srcRect t="-2380" b="-175"/>
          <a:stretch>
            <a:fillRect/>
          </a:stretch>
        </p:blipFill>
        <p:spPr bwMode="auto">
          <a:xfrm>
            <a:off x="195263" y="1166813"/>
            <a:ext cx="3241675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2"/>
          <p:cNvPicPr>
            <a:picLocks noChangeAspect="1" noChangeArrowheads="1"/>
          </p:cNvPicPr>
          <p:nvPr/>
        </p:nvPicPr>
        <p:blipFill>
          <a:blip r:embed="rId5" cstate="print"/>
          <a:srcRect r="36794" b="32529"/>
          <a:stretch>
            <a:fillRect/>
          </a:stretch>
        </p:blipFill>
        <p:spPr bwMode="auto">
          <a:xfrm>
            <a:off x="0" y="3727450"/>
            <a:ext cx="3321050" cy="24812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19465" name="10 Imagen"/>
          <p:cNvPicPr>
            <a:picLocks noChangeAspect="1" noChangeArrowheads="1"/>
          </p:cNvPicPr>
          <p:nvPr/>
        </p:nvPicPr>
        <p:blipFill>
          <a:blip r:embed="rId6" cstate="print"/>
          <a:srcRect r="7460"/>
          <a:stretch>
            <a:fillRect/>
          </a:stretch>
        </p:blipFill>
        <p:spPr bwMode="auto">
          <a:xfrm>
            <a:off x="3187700" y="1408113"/>
            <a:ext cx="3429000" cy="21050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19466" name="11 CuadroTexto"/>
          <p:cNvSpPr txBox="1">
            <a:spLocks noChangeArrowheads="1"/>
          </p:cNvSpPr>
          <p:nvPr/>
        </p:nvSpPr>
        <p:spPr bwMode="auto">
          <a:xfrm rot="-1756782">
            <a:off x="830263" y="4784725"/>
            <a:ext cx="26717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>
                <a:solidFill>
                  <a:srgbClr val="FF0000"/>
                </a:solidFill>
                <a:latin typeface="Calibri" pitchFamily="34" charset="0"/>
              </a:rPr>
              <a:t>SVD Transfer Function</a:t>
            </a:r>
          </a:p>
        </p:txBody>
      </p:sp>
      <p:pic>
        <p:nvPicPr>
          <p:cNvPr id="19467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00400" y="3838575"/>
            <a:ext cx="3055938" cy="222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8" name="13 CuadroTexto"/>
          <p:cNvSpPr txBox="1">
            <a:spLocks noChangeArrowheads="1"/>
          </p:cNvSpPr>
          <p:nvPr/>
        </p:nvSpPr>
        <p:spPr bwMode="auto">
          <a:xfrm>
            <a:off x="420688" y="3368675"/>
            <a:ext cx="26876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b="1" u="sng">
                <a:latin typeface="Calibri" pitchFamily="34" charset="0"/>
              </a:rPr>
              <a:t>SVD belle II FEE - Redesign</a:t>
            </a:r>
          </a:p>
        </p:txBody>
      </p:sp>
      <p:sp>
        <p:nvSpPr>
          <p:cNvPr id="19469" name="14 CuadroTexto"/>
          <p:cNvSpPr txBox="1">
            <a:spLocks noChangeArrowheads="1"/>
          </p:cNvSpPr>
          <p:nvPr/>
        </p:nvSpPr>
        <p:spPr bwMode="auto">
          <a:xfrm>
            <a:off x="3273425" y="1150938"/>
            <a:ext cx="34004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b="1" u="sng">
                <a:latin typeface="Calibri" pitchFamily="34" charset="0"/>
              </a:rPr>
              <a:t>DC-DC converters noise emissions</a:t>
            </a:r>
          </a:p>
        </p:txBody>
      </p:sp>
      <p:sp>
        <p:nvSpPr>
          <p:cNvPr id="19470" name="15 CuadroTexto"/>
          <p:cNvSpPr txBox="1">
            <a:spLocks noChangeArrowheads="1"/>
          </p:cNvSpPr>
          <p:nvPr/>
        </p:nvSpPr>
        <p:spPr bwMode="auto">
          <a:xfrm>
            <a:off x="6713538" y="1173163"/>
            <a:ext cx="23828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b="1" u="sng">
                <a:latin typeface="Calibri" pitchFamily="34" charset="0"/>
              </a:rPr>
              <a:t>Belle II Pixel </a:t>
            </a:r>
          </a:p>
          <a:p>
            <a:pPr algn="ctr"/>
            <a:r>
              <a:rPr lang="es-ES" b="1" u="sng">
                <a:latin typeface="Calibri" pitchFamily="34" charset="0"/>
              </a:rPr>
              <a:t>Noise mapping</a:t>
            </a:r>
          </a:p>
        </p:txBody>
      </p:sp>
      <p:sp>
        <p:nvSpPr>
          <p:cNvPr id="19471" name="16 CuadroTexto"/>
          <p:cNvSpPr txBox="1">
            <a:spLocks noChangeArrowheads="1"/>
          </p:cNvSpPr>
          <p:nvPr/>
        </p:nvSpPr>
        <p:spPr bwMode="auto">
          <a:xfrm>
            <a:off x="3224213" y="3405188"/>
            <a:ext cx="39751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 u="sng">
                <a:latin typeface="Calibri" pitchFamily="34" charset="0"/>
              </a:rPr>
              <a:t>PXD Belle II – Noise  compatible level</a:t>
            </a:r>
          </a:p>
        </p:txBody>
      </p:sp>
      <p:sp>
        <p:nvSpPr>
          <p:cNvPr id="19472" name="17 CuadroTexto"/>
          <p:cNvSpPr txBox="1">
            <a:spLocks noChangeArrowheads="1"/>
          </p:cNvSpPr>
          <p:nvPr/>
        </p:nvSpPr>
        <p:spPr bwMode="auto">
          <a:xfrm>
            <a:off x="5414963" y="3702050"/>
            <a:ext cx="37290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b="1" u="sng">
                <a:latin typeface="Calibri" pitchFamily="34" charset="0"/>
              </a:rPr>
              <a:t>PXD Belle II – susceptibility level to beam pipe radiation</a:t>
            </a:r>
          </a:p>
        </p:txBody>
      </p:sp>
      <p:sp>
        <p:nvSpPr>
          <p:cNvPr id="18" name="3 Marcador de fecha"/>
          <p:cNvSpPr>
            <a:spLocks noGrp="1"/>
          </p:cNvSpPr>
          <p:nvPr>
            <p:ph type="dt" sz="quarter" idx="11"/>
          </p:nvPr>
        </p:nvSpPr>
        <p:spPr bwMode="auto"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April 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37E13DC-965A-4940-AA4D-9630EB6670F7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GB"/>
          </a:p>
        </p:txBody>
      </p:sp>
      <p:sp>
        <p:nvSpPr>
          <p:cNvPr id="20483" name="1 Marcador de contenido"/>
          <p:cNvSpPr txBox="1">
            <a:spLocks/>
          </p:cNvSpPr>
          <p:nvPr/>
        </p:nvSpPr>
        <p:spPr bwMode="auto">
          <a:xfrm>
            <a:off x="0" y="1233488"/>
            <a:ext cx="9144000" cy="511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69863" indent="-169863" defTabSz="684213">
              <a:lnSpc>
                <a:spcPct val="90000"/>
              </a:lnSpc>
              <a:spcBef>
                <a:spcPts val="750"/>
              </a:spcBef>
              <a:buClr>
                <a:srgbClr val="F2B53C"/>
              </a:buClr>
              <a:buFont typeface="Arial" charset="0"/>
              <a:buChar char="•"/>
            </a:pPr>
            <a:r>
              <a:rPr lang="en-US" sz="2800" b="1" u="sng">
                <a:solidFill>
                  <a:srgbClr val="FF0000"/>
                </a:solidFill>
                <a:latin typeface="Calibri" pitchFamily="34" charset="0"/>
              </a:rPr>
              <a:t>PUBLICATIONS</a:t>
            </a:r>
          </a:p>
          <a:p>
            <a:pPr lvl="1" defTabSz="684213">
              <a:buFont typeface="Wingdings" pitchFamily="2" charset="2"/>
              <a:buChar char="Ø"/>
            </a:pPr>
            <a:r>
              <a:rPr lang="en-US" sz="2000" b="1" u="sng">
                <a:solidFill>
                  <a:srgbClr val="FF0000"/>
                </a:solidFill>
                <a:latin typeface="Calibri" pitchFamily="34" charset="0"/>
              </a:rPr>
              <a:t>2 paper have already been published</a:t>
            </a:r>
          </a:p>
          <a:p>
            <a:pPr lvl="2" defTabSz="684213">
              <a:buFont typeface="Wingdings" pitchFamily="2" charset="2"/>
              <a:buChar char="ü"/>
            </a:pPr>
            <a:r>
              <a:rPr lang="en-US" sz="1600" b="1" u="sng">
                <a:latin typeface="Calibri" pitchFamily="34" charset="0"/>
              </a:rPr>
              <a:t>Journal of Instrumentation</a:t>
            </a:r>
            <a:r>
              <a:rPr lang="en-US" sz="1600">
                <a:latin typeface="Calibri" pitchFamily="34" charset="0"/>
              </a:rPr>
              <a:t>,  “</a:t>
            </a:r>
            <a:r>
              <a:rPr lang="en-US" sz="1600" i="1">
                <a:latin typeface="Calibri" pitchFamily="34" charset="0"/>
              </a:rPr>
              <a:t>EMC Studies for the Vertex Detector of the Belle II Experiment</a:t>
            </a:r>
            <a:r>
              <a:rPr lang="en-US" sz="1600">
                <a:latin typeface="Calibri" pitchFamily="34" charset="0"/>
              </a:rPr>
              <a:t>”, JINST 11 (2016) 01, C01044. </a:t>
            </a:r>
          </a:p>
          <a:p>
            <a:pPr lvl="2" defTabSz="684213">
              <a:buFont typeface="Wingdings" pitchFamily="2" charset="2"/>
              <a:buChar char="ü"/>
            </a:pPr>
            <a:r>
              <a:rPr lang="en-US" sz="1600" b="1" u="sng">
                <a:latin typeface="Calibri" pitchFamily="34" charset="0"/>
              </a:rPr>
              <a:t>IEEE publication </a:t>
            </a:r>
            <a:r>
              <a:rPr lang="en-US" sz="1600">
                <a:latin typeface="Calibri" pitchFamily="34" charset="0"/>
              </a:rPr>
              <a:t>“</a:t>
            </a:r>
            <a:r>
              <a:rPr lang="en-US" sz="1600" i="1">
                <a:latin typeface="Calibri" pitchFamily="34" charset="0"/>
              </a:rPr>
              <a:t>Analysis and quantification of coupling mechanisms of external signal perturbations on silicon detectors for particle physics experiments</a:t>
            </a:r>
            <a:r>
              <a:rPr lang="en-US" sz="1600">
                <a:latin typeface="Calibri" pitchFamily="34" charset="0"/>
              </a:rPr>
              <a:t>”, DOI: 10.1109</a:t>
            </a:r>
          </a:p>
          <a:p>
            <a:pPr lvl="1" defTabSz="684213">
              <a:buFont typeface="Wingdings" pitchFamily="2" charset="2"/>
              <a:buChar char="Ø"/>
            </a:pPr>
            <a:r>
              <a:rPr lang="en-US" sz="2000">
                <a:latin typeface="Calibri" pitchFamily="34" charset="0"/>
              </a:rPr>
              <a:t> </a:t>
            </a:r>
            <a:r>
              <a:rPr lang="en-US" sz="2000" b="1" u="sng">
                <a:solidFill>
                  <a:srgbClr val="FF0000"/>
                </a:solidFill>
                <a:latin typeface="Calibri" pitchFamily="34" charset="0"/>
              </a:rPr>
              <a:t>3 Contributions to Conferences  (2 oral contributions &amp; 1 Poster)</a:t>
            </a:r>
          </a:p>
          <a:p>
            <a:pPr lvl="2" defTabSz="684213">
              <a:buFont typeface="Wingdings" pitchFamily="2" charset="2"/>
              <a:buChar char="ü"/>
            </a:pPr>
            <a:r>
              <a:rPr lang="en-US" sz="1600" b="1">
                <a:latin typeface="Calibri" pitchFamily="34" charset="0"/>
              </a:rPr>
              <a:t>Topical Workshop on Electronics for Particle Physics</a:t>
            </a:r>
            <a:r>
              <a:rPr lang="en-US" sz="1600">
                <a:latin typeface="Calibri" pitchFamily="34" charset="0"/>
              </a:rPr>
              <a:t>, TWEPP 2015 (Sep. 2015, Lisbon)</a:t>
            </a:r>
          </a:p>
          <a:p>
            <a:pPr lvl="2" defTabSz="684213">
              <a:buFont typeface="Wingdings" pitchFamily="2" charset="2"/>
              <a:buChar char="ü"/>
            </a:pPr>
            <a:r>
              <a:rPr lang="en-US" sz="1600" b="1">
                <a:latin typeface="Calibri" pitchFamily="34" charset="0"/>
              </a:rPr>
              <a:t>ESA Workshop on Aerospace EMC</a:t>
            </a:r>
            <a:r>
              <a:rPr lang="en-US" sz="1600">
                <a:latin typeface="Calibri" pitchFamily="34" charset="0"/>
              </a:rPr>
              <a:t>,  Valencia,  May 2016</a:t>
            </a:r>
          </a:p>
          <a:p>
            <a:pPr lvl="2" defTabSz="684213">
              <a:buFont typeface="Wingdings" pitchFamily="2" charset="2"/>
              <a:buChar char="ü"/>
            </a:pPr>
            <a:r>
              <a:rPr lang="en-US" sz="1600" b="1">
                <a:latin typeface="Calibri" pitchFamily="34" charset="0"/>
              </a:rPr>
              <a:t>2</a:t>
            </a:r>
            <a:r>
              <a:rPr lang="en-US" sz="1600" b="1" baseline="30000">
                <a:latin typeface="Calibri" pitchFamily="34" charset="0"/>
              </a:rPr>
              <a:t>nd</a:t>
            </a:r>
            <a:r>
              <a:rPr lang="en-US" sz="1600" b="1">
                <a:latin typeface="Calibri" pitchFamily="34" charset="0"/>
              </a:rPr>
              <a:t>  Electromagnetic Pulse Workshop, </a:t>
            </a:r>
            <a:r>
              <a:rPr lang="en-US" sz="1600">
                <a:latin typeface="Calibri" pitchFamily="34" charset="0"/>
              </a:rPr>
              <a:t>Warsaw, Poland, January 2017</a:t>
            </a:r>
          </a:p>
          <a:p>
            <a:pPr lvl="1" defTabSz="684213">
              <a:buFont typeface="Wingdings" pitchFamily="2" charset="2"/>
              <a:buChar char="Ø"/>
            </a:pPr>
            <a:r>
              <a:rPr lang="en-US" sz="2000" b="1" u="sng">
                <a:solidFill>
                  <a:srgbClr val="FF0000"/>
                </a:solidFill>
                <a:latin typeface="Calibri" pitchFamily="34" charset="0"/>
              </a:rPr>
              <a:t>2 contributions to Newsletter have been focused on some of the test campaigns</a:t>
            </a:r>
          </a:p>
          <a:p>
            <a:pPr lvl="2" defTabSz="684213">
              <a:buFont typeface="Wingdings" pitchFamily="2" charset="2"/>
              <a:buChar char="ü"/>
            </a:pPr>
            <a:r>
              <a:rPr lang="en-US" sz="1600">
                <a:latin typeface="Calibri" pitchFamily="34" charset="0"/>
              </a:rPr>
              <a:t>Susceptibility characterization of DEPFET Pixel Systems : Hans-Günther Moser (MPI, Germany)</a:t>
            </a:r>
          </a:p>
          <a:p>
            <a:pPr lvl="2" defTabSz="684213">
              <a:buFont typeface="Wingdings" pitchFamily="2" charset="2"/>
              <a:buChar char="ü"/>
            </a:pPr>
            <a:r>
              <a:rPr lang="en-US" sz="1600">
                <a:latin typeface="Calibri" pitchFamily="34" charset="0"/>
              </a:rPr>
              <a:t>EMC-TA On Track: Electromagnetic noise under control : F.Arteche (ITAINNOVA, Spain)</a:t>
            </a:r>
          </a:p>
          <a:p>
            <a:pPr lvl="1" defTabSz="684213">
              <a:buFont typeface="Wingdings" pitchFamily="2" charset="2"/>
              <a:buChar char="Ø"/>
            </a:pPr>
            <a:r>
              <a:rPr lang="en-US" sz="2000" b="1" u="sng">
                <a:solidFill>
                  <a:srgbClr val="FF0000"/>
                </a:solidFill>
                <a:latin typeface="Calibri" pitchFamily="34" charset="0"/>
              </a:rPr>
              <a:t>1 paper is on preparation</a:t>
            </a:r>
          </a:p>
          <a:p>
            <a:pPr lvl="2" defTabSz="684213">
              <a:buFont typeface="Wingdings" pitchFamily="2" charset="2"/>
              <a:buChar char="ü"/>
            </a:pPr>
            <a:r>
              <a:rPr lang="en-US" sz="1600" b="1" u="sng">
                <a:latin typeface="Calibri" pitchFamily="34" charset="0"/>
              </a:rPr>
              <a:t>Journal of Instrumentation</a:t>
            </a:r>
            <a:r>
              <a:rPr lang="en-US" sz="1600">
                <a:latin typeface="Calibri" pitchFamily="34" charset="0"/>
              </a:rPr>
              <a:t>,  “</a:t>
            </a:r>
            <a:r>
              <a:rPr lang="en-US" sz="1600" i="1">
                <a:latin typeface="Calibri" pitchFamily="34" charset="0"/>
              </a:rPr>
              <a:t>Characterization of the susceptibility for the PXD Detector in the Belle II Experiment</a:t>
            </a:r>
            <a:r>
              <a:rPr lang="en-US" sz="1600">
                <a:latin typeface="Calibri" pitchFamily="34" charset="0"/>
              </a:rPr>
              <a:t>”, JINST</a:t>
            </a:r>
          </a:p>
          <a:p>
            <a:pPr lvl="1" defTabSz="684213">
              <a:buFont typeface="Wingdings" pitchFamily="2" charset="2"/>
              <a:buChar char="Ø"/>
            </a:pPr>
            <a:r>
              <a:rPr lang="en-US" sz="2000" b="1" u="sng">
                <a:solidFill>
                  <a:srgbClr val="FF0000"/>
                </a:solidFill>
                <a:latin typeface="Calibri" pitchFamily="34" charset="0"/>
              </a:rPr>
              <a:t>1 Tesis is on preparation  based on some of the meaurements performed </a:t>
            </a:r>
          </a:p>
        </p:txBody>
      </p:sp>
      <p:sp>
        <p:nvSpPr>
          <p:cNvPr id="13" name="2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AIDA-2020  2</a:t>
            </a:r>
            <a:r>
              <a:rPr lang="en-US" baseline="30000" dirty="0"/>
              <a:t>nd</a:t>
            </a:r>
            <a:r>
              <a:rPr lang="en-US" dirty="0"/>
              <a:t> Annual Meeting </a:t>
            </a:r>
          </a:p>
          <a:p>
            <a:pPr>
              <a:defRPr/>
            </a:pPr>
            <a:r>
              <a:rPr lang="en-US" dirty="0" err="1"/>
              <a:t>París</a:t>
            </a:r>
            <a:r>
              <a:rPr lang="en-US" dirty="0"/>
              <a:t> , France</a:t>
            </a:r>
            <a:endParaRPr lang="en-GB" dirty="0"/>
          </a:p>
        </p:txBody>
      </p:sp>
      <p:sp>
        <p:nvSpPr>
          <p:cNvPr id="20485" name="4 Marcador de número de diapositiva"/>
          <p:cNvSpPr txBox="1">
            <a:spLocks/>
          </p:cNvSpPr>
          <p:nvPr/>
        </p:nvSpPr>
        <p:spPr bwMode="auto">
          <a:xfrm>
            <a:off x="8428038" y="6356350"/>
            <a:ext cx="715962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59144B5B-2AD2-4512-AB84-E2E2C2E1A190}" type="slidenum">
              <a:rPr lang="en-GB" sz="1200">
                <a:solidFill>
                  <a:schemeClr val="bg1"/>
                </a:solidFill>
                <a:latin typeface="Calibri" pitchFamily="34" charset="0"/>
              </a:rPr>
              <a:pPr algn="r"/>
              <a:t>8</a:t>
            </a:fld>
            <a:r>
              <a:rPr lang="en-GB" sz="1200">
                <a:solidFill>
                  <a:schemeClr val="bg1"/>
                </a:solidFill>
                <a:latin typeface="Calibri" pitchFamily="34" charset="0"/>
              </a:rPr>
              <a:t> - 11</a:t>
            </a:r>
          </a:p>
        </p:txBody>
      </p:sp>
      <p:sp>
        <p:nvSpPr>
          <p:cNvPr id="20486" name="5 Título"/>
          <p:cNvSpPr>
            <a:spLocks noGrp="1"/>
          </p:cNvSpPr>
          <p:nvPr>
            <p:ph type="title"/>
          </p:nvPr>
        </p:nvSpPr>
        <p:spPr>
          <a:xfrm>
            <a:off x="4033838" y="0"/>
            <a:ext cx="5005387" cy="1077913"/>
          </a:xfrm>
        </p:spPr>
        <p:txBody>
          <a:bodyPr/>
          <a:lstStyle/>
          <a:p>
            <a:pPr eaLnBrk="1" hangingPunct="1"/>
            <a:r>
              <a:rPr lang="en-US" sz="4400" u="sng" smtClean="0"/>
              <a:t>3. PUBLICATIONS</a:t>
            </a:r>
            <a:endParaRPr lang="es-ES" sz="4000" smtClean="0"/>
          </a:p>
        </p:txBody>
      </p:sp>
      <p:sp>
        <p:nvSpPr>
          <p:cNvPr id="8" name="3 Marcador de fecha"/>
          <p:cNvSpPr>
            <a:spLocks noGrp="1"/>
          </p:cNvSpPr>
          <p:nvPr>
            <p:ph type="dt" sz="quarter" idx="11"/>
          </p:nvPr>
        </p:nvSpPr>
        <p:spPr bwMode="auto"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April 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AIDA-2020  2</a:t>
            </a:r>
            <a:r>
              <a:rPr lang="en-US" baseline="30000" dirty="0"/>
              <a:t>nd</a:t>
            </a:r>
            <a:r>
              <a:rPr lang="en-US" dirty="0"/>
              <a:t> Annual Meeting </a:t>
            </a:r>
          </a:p>
          <a:p>
            <a:pPr>
              <a:defRPr/>
            </a:pPr>
            <a:r>
              <a:rPr lang="en-US" dirty="0" err="1"/>
              <a:t>París</a:t>
            </a:r>
            <a:r>
              <a:rPr lang="en-US" dirty="0"/>
              <a:t> , France</a:t>
            </a:r>
            <a:endParaRPr lang="en-GB" dirty="0"/>
          </a:p>
        </p:txBody>
      </p:sp>
      <p:sp>
        <p:nvSpPr>
          <p:cNvPr id="21508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DDD914-06C8-4CE0-A495-0FE840CB1DDF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r>
              <a:rPr lang="en-GB"/>
              <a:t> - 11</a:t>
            </a:r>
          </a:p>
        </p:txBody>
      </p:sp>
      <p:pic>
        <p:nvPicPr>
          <p:cNvPr id="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92100" y="1266825"/>
            <a:ext cx="3381375" cy="4886325"/>
          </a:xfrm>
        </p:spPr>
      </p:pic>
      <p:pic>
        <p:nvPicPr>
          <p:cNvPr id="2150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4838" y="1333500"/>
            <a:ext cx="4122737" cy="295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9725" y="4572000"/>
            <a:ext cx="4545013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9 Elipse"/>
          <p:cNvSpPr/>
          <p:nvPr/>
        </p:nvSpPr>
        <p:spPr>
          <a:xfrm>
            <a:off x="1816100" y="5667375"/>
            <a:ext cx="2070100" cy="649288"/>
          </a:xfrm>
          <a:prstGeom prst="ellipse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11" name="10 Elipse"/>
          <p:cNvSpPr/>
          <p:nvPr/>
        </p:nvSpPr>
        <p:spPr>
          <a:xfrm>
            <a:off x="6027738" y="2081213"/>
            <a:ext cx="2671762" cy="614362"/>
          </a:xfrm>
          <a:prstGeom prst="ellipse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12" name="11 Elipse"/>
          <p:cNvSpPr/>
          <p:nvPr/>
        </p:nvSpPr>
        <p:spPr>
          <a:xfrm>
            <a:off x="4364038" y="4564063"/>
            <a:ext cx="3889375" cy="1098550"/>
          </a:xfrm>
          <a:prstGeom prst="ellipse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21514" name="5 Título"/>
          <p:cNvSpPr>
            <a:spLocks noGrp="1"/>
          </p:cNvSpPr>
          <p:nvPr>
            <p:ph type="title"/>
          </p:nvPr>
        </p:nvSpPr>
        <p:spPr>
          <a:xfrm>
            <a:off x="4033838" y="0"/>
            <a:ext cx="5005387" cy="1077913"/>
          </a:xfrm>
        </p:spPr>
        <p:txBody>
          <a:bodyPr/>
          <a:lstStyle/>
          <a:p>
            <a:pPr eaLnBrk="1" hangingPunct="1"/>
            <a:r>
              <a:rPr lang="en-US" sz="4400" u="sng" smtClean="0"/>
              <a:t>3. PUBLICATIONS</a:t>
            </a:r>
            <a:endParaRPr lang="es-ES" sz="4000" smtClean="0"/>
          </a:p>
        </p:txBody>
      </p:sp>
      <p:sp>
        <p:nvSpPr>
          <p:cNvPr id="13" name="3 Marcador de fecha"/>
          <p:cNvSpPr>
            <a:spLocks noGrp="1"/>
          </p:cNvSpPr>
          <p:nvPr>
            <p:ph type="dt" sz="quarter" idx="11"/>
          </p:nvPr>
        </p:nvSpPr>
        <p:spPr bwMode="auto"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April 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IDA-2020">
      <a:dk1>
        <a:srgbClr val="171A6C"/>
      </a:dk1>
      <a:lt1>
        <a:srgbClr val="FFFFFF"/>
      </a:lt1>
      <a:dk2>
        <a:srgbClr val="FFFFFF"/>
      </a:dk2>
      <a:lt2>
        <a:srgbClr val="FFFFFF"/>
      </a:lt2>
      <a:accent1>
        <a:srgbClr val="171A6C"/>
      </a:accent1>
      <a:accent2>
        <a:srgbClr val="4246D6"/>
      </a:accent2>
      <a:accent3>
        <a:srgbClr val="8789E5"/>
      </a:accent3>
      <a:accent4>
        <a:srgbClr val="C0C2F1"/>
      </a:accent4>
      <a:accent5>
        <a:srgbClr val="F2B53C"/>
      </a:accent5>
      <a:accent6>
        <a:srgbClr val="F9DDA5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AIDA-2020_PowerPoint template-master file" id="{9FCF5474-3BEE-4A2F-8627-4954CBBE91E0}" vid="{25C60E07-C0BA-4867-868D-16DD711DE68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2360</TotalTime>
  <Words>978</Words>
  <Application>Microsoft Office PowerPoint</Application>
  <PresentationFormat>Presentación en pantalla (4:3)</PresentationFormat>
  <Paragraphs>147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Office Theme</vt:lpstr>
      <vt:lpstr>AIDA-2020  - WP12.2 : Detector Characterization Facilities EMC characterization </vt:lpstr>
      <vt:lpstr>OUTLINE</vt:lpstr>
      <vt:lpstr>1. Introduction </vt:lpstr>
      <vt:lpstr>1. Introduction </vt:lpstr>
      <vt:lpstr>2. TA EMC activity</vt:lpstr>
      <vt:lpstr>2. TA EMC activity</vt:lpstr>
      <vt:lpstr>2. TA EMC activity</vt:lpstr>
      <vt:lpstr>3. PUBLICATIONS</vt:lpstr>
      <vt:lpstr>3. PUBLICATIONS</vt:lpstr>
      <vt:lpstr>4. FUTURE ACTIVITIES</vt:lpstr>
      <vt:lpstr>5. SUMMARY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sabrina El yacoubi</dc:creator>
  <cp:lastModifiedBy>Usuario de Windows</cp:lastModifiedBy>
  <cp:revision>206</cp:revision>
  <dcterms:created xsi:type="dcterms:W3CDTF">2015-04-17T13:06:14Z</dcterms:created>
  <dcterms:modified xsi:type="dcterms:W3CDTF">2017-04-05T07:02:52Z</dcterms:modified>
</cp:coreProperties>
</file>