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404" r:id="rId2"/>
    <p:sldId id="428" r:id="rId3"/>
    <p:sldId id="432" r:id="rId4"/>
    <p:sldId id="446" r:id="rId5"/>
    <p:sldId id="433" r:id="rId6"/>
    <p:sldId id="436" r:id="rId7"/>
    <p:sldId id="437" r:id="rId8"/>
    <p:sldId id="438" r:id="rId9"/>
    <p:sldId id="440" r:id="rId10"/>
    <p:sldId id="441" r:id="rId11"/>
    <p:sldId id="444" r:id="rId12"/>
    <p:sldId id="447" r:id="rId13"/>
    <p:sldId id="439" r:id="rId14"/>
  </p:sldIdLst>
  <p:sldSz cx="12192000" cy="6858000"/>
  <p:notesSz cx="6669088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E7D9908-A069-4013-BDE1-2F90F8B84CB6}">
          <p14:sldIdLst>
            <p14:sldId id="404"/>
            <p14:sldId id="428"/>
            <p14:sldId id="432"/>
            <p14:sldId id="446"/>
            <p14:sldId id="433"/>
            <p14:sldId id="436"/>
            <p14:sldId id="437"/>
            <p14:sldId id="438"/>
            <p14:sldId id="440"/>
            <p14:sldId id="441"/>
            <p14:sldId id="444"/>
            <p14:sldId id="447"/>
            <p14:sldId id="439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70BF"/>
    <a:srgbClr val="0000FF"/>
    <a:srgbClr val="A3CAFF"/>
    <a:srgbClr val="E6F1FF"/>
    <a:srgbClr val="2F2F91"/>
    <a:srgbClr val="FFFF99"/>
    <a:srgbClr val="CBCBCB"/>
    <a:srgbClr val="B4C9E2"/>
    <a:srgbClr val="AEC5E0"/>
    <a:srgbClr val="92A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3157" autoAdjust="0"/>
  </p:normalViewPr>
  <p:slideViewPr>
    <p:cSldViewPr snapToGrid="0">
      <p:cViewPr varScale="1">
        <p:scale>
          <a:sx n="88" d="100"/>
          <a:sy n="88" d="100"/>
        </p:scale>
        <p:origin x="-696" y="-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2"/>
            <a:ext cx="2890665" cy="4964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D180D-F20A-41B1-89FB-5ADF15783490}" type="datetimeFigureOut">
              <a:rPr lang="en-US" smtClean="0"/>
              <a:t>05.04.17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1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1"/>
            <a:ext cx="2890665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2706DC-19B4-4B79-8185-B8BE95C13FA4}" type="slidenum">
              <a:rPr lang="en-US" smtClean="0"/>
              <a:t>‹n.›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529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1AF7AB-FC8E-48CF-B911-515D388FFC0D}" type="datetimeFigureOut">
              <a:rPr lang="it-IT" smtClean="0"/>
              <a:t>05.04.17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39838"/>
            <a:ext cx="59547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66909" y="4777196"/>
            <a:ext cx="5335270" cy="39086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9C07A-779D-42F3-9C07-FCD4C4DE7CAB}" type="slidenum">
              <a:rPr lang="it-IT" smtClean="0"/>
              <a:t>‹n.›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70742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  <a:p>
            <a:r>
              <a:rPr lang="it-IT" dirty="0"/>
              <a:t>----- Note riunione (26.10.16 16:09) -----</a:t>
            </a:r>
          </a:p>
          <a:p>
            <a:r>
              <a:rPr lang="it-IT" dirty="0"/>
              <a:t>1st year work:  il lavoro è stato fondamentale ...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9C07A-779D-42F3-9C07-FCD4C4DE7CAB}" type="slidenum">
              <a:rPr lang="it-IT" smtClean="0"/>
              <a:pPr/>
              <a:t>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057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9C07A-779D-42F3-9C07-FCD4C4DE7CAB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991837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99C07A-779D-42F3-9C07-FCD4C4DE7CAB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45981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1 Título"/>
          <p:cNvSpPr>
            <a:spLocks noGrp="1"/>
          </p:cNvSpPr>
          <p:nvPr>
            <p:ph type="title" hasCustomPrompt="1"/>
          </p:nvPr>
        </p:nvSpPr>
        <p:spPr>
          <a:xfrm>
            <a:off x="143339" y="548681"/>
            <a:ext cx="11811040" cy="1285883"/>
          </a:xfrm>
          <a:ln>
            <a:noFill/>
          </a:ln>
        </p:spPr>
        <p:txBody>
          <a:bodyPr anchor="t"/>
          <a:lstStyle>
            <a:lvl1pPr algn="ctr">
              <a:defRPr sz="4000" b="1" cap="all">
                <a:solidFill>
                  <a:schemeClr val="bg1"/>
                </a:solidFill>
                <a:latin typeface="Andalus" pitchFamily="18" charset="-78"/>
                <a:cs typeface="Andalus" pitchFamily="18" charset="-78"/>
              </a:defRPr>
            </a:lvl1pPr>
          </a:lstStyle>
          <a:p>
            <a:r>
              <a:rPr lang="en-US" dirty="0"/>
              <a:t>TITOLO</a:t>
            </a:r>
          </a:p>
        </p:txBody>
      </p:sp>
    </p:spTree>
    <p:extLst>
      <p:ext uri="{BB962C8B-B14F-4D97-AF65-F5344CB8AC3E}">
        <p14:creationId xmlns:p14="http://schemas.microsoft.com/office/powerpoint/2010/main" val="65103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pu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527381" y="559222"/>
            <a:ext cx="10972800" cy="4525963"/>
          </a:xfrm>
        </p:spPr>
        <p:txBody>
          <a:bodyPr/>
          <a:lstStyle>
            <a:lvl1pPr>
              <a:defRPr sz="2400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542925" indent="-276225">
              <a:defRPr sz="2000" baseline="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1800" baseline="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dirty="0"/>
              <a:t>Stile primo punto</a:t>
            </a:r>
          </a:p>
          <a:p>
            <a:pPr lvl="1"/>
            <a:r>
              <a:rPr lang="es-ES" dirty="0"/>
              <a:t>Secondo punto</a:t>
            </a:r>
          </a:p>
          <a:p>
            <a:pPr lvl="2"/>
            <a:r>
              <a:rPr lang="es-ES" dirty="0"/>
              <a:t>Terzo punto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  <a:endParaRPr lang="en-US" dirty="0"/>
          </a:p>
          <a:p>
            <a:pPr lvl="3"/>
            <a:endParaRPr lang="es-ES" dirty="0"/>
          </a:p>
          <a:p>
            <a:pPr lvl="3"/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668032" y="6429396"/>
            <a:ext cx="1333509" cy="476250"/>
          </a:xfrm>
          <a:ln/>
        </p:spPr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‹n.›</a:t>
            </a:fld>
            <a:endParaRPr lang="es-ES" dirty="0"/>
          </a:p>
        </p:txBody>
      </p:sp>
      <p:sp>
        <p:nvSpPr>
          <p:cNvPr id="26" name="Rectangle 32"/>
          <p:cNvSpPr>
            <a:spLocks noChangeArrowheads="1"/>
          </p:cNvSpPr>
          <p:nvPr userDrawn="1"/>
        </p:nvSpPr>
        <p:spPr bwMode="auto">
          <a:xfrm rot="10800000" flipV="1">
            <a:off x="2016000" y="414384"/>
            <a:ext cx="10176000" cy="36000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it-IT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804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pu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571461" y="1571612"/>
            <a:ext cx="10972800" cy="4525963"/>
          </a:xfrm>
        </p:spPr>
        <p:txBody>
          <a:bodyPr/>
          <a:lstStyle>
            <a:lvl1pPr>
              <a:defRPr sz="2800" baseline="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300" baseline="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 baseline="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dirty="0"/>
              <a:t>Stile primo punto</a:t>
            </a:r>
          </a:p>
          <a:p>
            <a:pPr lvl="1"/>
            <a:r>
              <a:rPr lang="es-ES" dirty="0"/>
              <a:t>Secondo punto</a:t>
            </a:r>
          </a:p>
          <a:p>
            <a:pPr lvl="2"/>
            <a:r>
              <a:rPr lang="es-ES" dirty="0"/>
              <a:t>Terzo punto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  <a:endParaRPr lang="en-US" dirty="0"/>
          </a:p>
          <a:p>
            <a:pPr lvl="3"/>
            <a:endParaRPr lang="es-ES" dirty="0"/>
          </a:p>
          <a:p>
            <a:pPr lvl="3"/>
            <a:endParaRPr lang="en-US" dirty="0"/>
          </a:p>
        </p:txBody>
      </p:sp>
      <p:sp>
        <p:nvSpPr>
          <p:cNvPr id="13" name="Titolo 1"/>
          <p:cNvSpPr>
            <a:spLocks noGrp="1"/>
          </p:cNvSpPr>
          <p:nvPr userDrawn="1">
            <p:ph type="title" hasCustomPrompt="1"/>
          </p:nvPr>
        </p:nvSpPr>
        <p:spPr>
          <a:xfrm>
            <a:off x="3238480" y="642918"/>
            <a:ext cx="7905805" cy="642942"/>
          </a:xfrm>
        </p:spPr>
        <p:txBody>
          <a:bodyPr/>
          <a:lstStyle>
            <a:lvl1pPr algn="l">
              <a:defRPr sz="2400" cap="none" baseline="0">
                <a:latin typeface="Arial Black" pitchFamily="34" charset="0"/>
              </a:defRPr>
            </a:lvl1pPr>
          </a:lstStyle>
          <a:p>
            <a:pPr algn="l"/>
            <a:r>
              <a:rPr lang="it-IT" sz="2400" b="0" cap="small" dirty="0">
                <a:latin typeface="Arial Black" pitchFamily="34" charset="0"/>
              </a:rPr>
              <a:t>TITOLO </a:t>
            </a:r>
            <a:r>
              <a:rPr lang="it-IT" sz="2400" b="0" cap="small" dirty="0" err="1">
                <a:latin typeface="Arial Black" pitchFamily="34" charset="0"/>
              </a:rPr>
              <a:t>DI</a:t>
            </a:r>
            <a:r>
              <a:rPr lang="it-IT" sz="2400" b="0" cap="small" dirty="0">
                <a:latin typeface="Arial Black" pitchFamily="34" charset="0"/>
              </a:rPr>
              <a:t> PROVA</a:t>
            </a:r>
            <a:endParaRPr lang="it-IT" sz="2800" b="0" cap="small" dirty="0">
              <a:latin typeface="Arial Black" pitchFamily="34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668032" y="6429396"/>
            <a:ext cx="1333509" cy="476250"/>
          </a:xfrm>
          <a:ln/>
        </p:spPr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‹n.›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038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pu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2 Marcador de contenido"/>
          <p:cNvSpPr>
            <a:spLocks noGrp="1"/>
          </p:cNvSpPr>
          <p:nvPr>
            <p:ph idx="1" hasCustomPrompt="1"/>
          </p:nvPr>
        </p:nvSpPr>
        <p:spPr>
          <a:xfrm>
            <a:off x="952464" y="571481"/>
            <a:ext cx="10972800" cy="4525963"/>
          </a:xfrm>
        </p:spPr>
        <p:txBody>
          <a:bodyPr/>
          <a:lstStyle>
            <a:lvl1pPr>
              <a:defRPr sz="2400" baseline="0">
                <a:solidFill>
                  <a:schemeClr val="accent6">
                    <a:lumMod val="75000"/>
                  </a:schemeClr>
                </a:solidFill>
              </a:defRPr>
            </a:lvl1pPr>
            <a:lvl2pPr marL="540000">
              <a:spcBef>
                <a:spcPts val="600"/>
              </a:spcBef>
              <a:defRPr sz="2100" baseline="0">
                <a:solidFill>
                  <a:schemeClr val="accent6">
                    <a:lumMod val="75000"/>
                  </a:schemeClr>
                </a:solidFill>
              </a:defRPr>
            </a:lvl2pPr>
            <a:lvl3pPr marL="900000">
              <a:defRPr sz="2000" baseline="0">
                <a:solidFill>
                  <a:schemeClr val="accent6">
                    <a:lumMod val="75000"/>
                  </a:schemeClr>
                </a:solidFill>
              </a:defRPr>
            </a:lvl3pPr>
            <a:lvl4pPr marL="1080000">
              <a:defRPr sz="1800"/>
            </a:lvl4pPr>
            <a:lvl5pPr marL="1260000">
              <a:defRPr sz="1800"/>
            </a:lvl5pPr>
          </a:lstStyle>
          <a:p>
            <a:pPr lvl="0"/>
            <a:r>
              <a:rPr lang="es-ES" dirty="0"/>
              <a:t>Stile primo punto</a:t>
            </a:r>
          </a:p>
          <a:p>
            <a:pPr lvl="1"/>
            <a:r>
              <a:rPr lang="es-ES" dirty="0"/>
              <a:t>Secondo punto</a:t>
            </a:r>
          </a:p>
          <a:p>
            <a:pPr lvl="2"/>
            <a:r>
              <a:rPr lang="es-ES" dirty="0"/>
              <a:t>Terzo punto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</a:p>
          <a:p>
            <a:pPr lvl="1"/>
            <a:r>
              <a:rPr lang="en-US" dirty="0" err="1"/>
              <a:t>Secondo</a:t>
            </a:r>
            <a:r>
              <a:rPr lang="en-US" dirty="0"/>
              <a:t> </a:t>
            </a:r>
            <a:r>
              <a:rPr lang="en-US" dirty="0" err="1"/>
              <a:t>punto</a:t>
            </a:r>
            <a:endParaRPr lang="en-US" dirty="0"/>
          </a:p>
          <a:p>
            <a:pPr lvl="2"/>
            <a:r>
              <a:rPr lang="en-US" dirty="0" err="1"/>
              <a:t>Terzo</a:t>
            </a:r>
            <a:endParaRPr lang="en-US" dirty="0"/>
          </a:p>
          <a:p>
            <a:pPr lvl="3"/>
            <a:r>
              <a:rPr lang="en-US" dirty="0"/>
              <a:t>Quarto</a:t>
            </a:r>
          </a:p>
          <a:p>
            <a:pPr lvl="2"/>
            <a:endParaRPr lang="en-US" dirty="0"/>
          </a:p>
          <a:p>
            <a:pPr lvl="3"/>
            <a:endParaRPr lang="es-ES" dirty="0"/>
          </a:p>
          <a:p>
            <a:pPr lvl="3"/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0668032" y="6429396"/>
            <a:ext cx="1333509" cy="476250"/>
          </a:xfrm>
          <a:ln/>
        </p:spPr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‹n.›</a:t>
            </a:fld>
            <a:endParaRPr lang="es-ES" dirty="0"/>
          </a:p>
        </p:txBody>
      </p:sp>
      <p:sp>
        <p:nvSpPr>
          <p:cNvPr id="13" name="Titolo 1"/>
          <p:cNvSpPr>
            <a:spLocks noGrp="1"/>
          </p:cNvSpPr>
          <p:nvPr userDrawn="1">
            <p:ph type="title" hasCustomPrompt="1"/>
          </p:nvPr>
        </p:nvSpPr>
        <p:spPr>
          <a:xfrm>
            <a:off x="952464" y="-71462"/>
            <a:ext cx="7905805" cy="642942"/>
          </a:xfrm>
        </p:spPr>
        <p:txBody>
          <a:bodyPr/>
          <a:lstStyle>
            <a:lvl1pPr algn="l">
              <a:defRPr sz="2400" cap="none" baseline="0">
                <a:latin typeface="Arial Black" pitchFamily="34" charset="0"/>
              </a:defRPr>
            </a:lvl1pPr>
          </a:lstStyle>
          <a:p>
            <a:pPr algn="l"/>
            <a:r>
              <a:rPr lang="it-IT" sz="2400" b="0" cap="small" dirty="0">
                <a:latin typeface="Arial Black" pitchFamily="34" charset="0"/>
              </a:rPr>
              <a:t>TITOLO </a:t>
            </a:r>
            <a:r>
              <a:rPr lang="it-IT" sz="2400" b="0" cap="small" dirty="0" err="1">
                <a:latin typeface="Arial Black" pitchFamily="34" charset="0"/>
              </a:rPr>
              <a:t>DI</a:t>
            </a:r>
            <a:r>
              <a:rPr lang="it-IT" sz="2400" b="0" cap="small" dirty="0">
                <a:latin typeface="Arial Black" pitchFamily="34" charset="0"/>
              </a:rPr>
              <a:t> PROVA</a:t>
            </a:r>
            <a:endParaRPr lang="it-IT" sz="2800" b="0" cap="small" dirty="0">
              <a:latin typeface="Arial Black" pitchFamily="34" charset="0"/>
            </a:endParaRPr>
          </a:p>
        </p:txBody>
      </p:sp>
      <p:cxnSp>
        <p:nvCxnSpPr>
          <p:cNvPr id="14" name="Connettore 1 13"/>
          <p:cNvCxnSpPr/>
          <p:nvPr userDrawn="1"/>
        </p:nvCxnSpPr>
        <p:spPr>
          <a:xfrm>
            <a:off x="857213" y="500042"/>
            <a:ext cx="11334744" cy="1588"/>
          </a:xfrm>
          <a:prstGeom prst="line">
            <a:avLst/>
          </a:prstGeom>
          <a:ln w="28575"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685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D5814-AE24-460B-A8CE-D8E15B04A960}" type="slidenum">
              <a:rPr lang="es-ES" smtClean="0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64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ogget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r>
              <a:rPr lang="es-ES" dirty="0"/>
              <a:t>Titolo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 baseline="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 baseline="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 baseline="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Primo livello</a:t>
            </a:r>
          </a:p>
          <a:p>
            <a:pPr lvl="1"/>
            <a:r>
              <a:rPr lang="es-ES" dirty="0"/>
              <a:t>Secondo livello</a:t>
            </a:r>
          </a:p>
          <a:p>
            <a:pPr lvl="2"/>
            <a:r>
              <a:rPr lang="es-ES" dirty="0"/>
              <a:t>Terzo livello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B3E5E-625C-4B3E-92DD-14219002503D}" type="slidenum">
              <a:rPr lang="es-E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sz="half" idx="13" hasCustomPrompt="1"/>
          </p:nvPr>
        </p:nvSpPr>
        <p:spPr>
          <a:xfrm>
            <a:off x="6191251" y="1617681"/>
            <a:ext cx="5384800" cy="4525963"/>
          </a:xfrm>
        </p:spPr>
        <p:txBody>
          <a:bodyPr/>
          <a:lstStyle>
            <a:lvl1pPr>
              <a:defRPr sz="2800" baseline="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 sz="2000" baseline="0"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 sz="1800" baseline="0">
                <a:solidFill>
                  <a:schemeClr val="accent6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dirty="0"/>
              <a:t>Primo livello</a:t>
            </a:r>
          </a:p>
          <a:p>
            <a:pPr lvl="1"/>
            <a:r>
              <a:rPr lang="es-ES" dirty="0"/>
              <a:t>Secondo livello</a:t>
            </a:r>
          </a:p>
          <a:p>
            <a:pPr lvl="2"/>
            <a:r>
              <a:rPr lang="es-ES" dirty="0"/>
              <a:t>Terzo livello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821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F86A88-4602-40C9-9BAC-9A7223544016}" type="slidenum">
              <a:rPr lang="es-E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72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00076"/>
                </a:solidFill>
              </a:defRPr>
            </a:lvl1pPr>
          </a:lstStyle>
          <a:p>
            <a:r>
              <a:rPr lang="es-ES" dirty="0"/>
              <a:t>Titolo Didascalia</a:t>
            </a:r>
            <a:endParaRPr lang="en-US" dirty="0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007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dirty="0"/>
              <a:t>Didascalia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14D7B-11DE-4D25-8ABD-103A2E18CFAE}" type="slidenum">
              <a:rPr lang="es-ES">
                <a:solidFill>
                  <a:srgbClr val="000000"/>
                </a:solidFill>
              </a:rPr>
              <a:pPr>
                <a:defRPr/>
              </a:pPr>
              <a:t>‹n.›</a:t>
            </a:fld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dirty="0"/>
              <a:t>Stile primo livello</a:t>
            </a:r>
          </a:p>
          <a:p>
            <a:pPr lvl="1"/>
            <a:r>
              <a:rPr lang="es-ES" dirty="0"/>
              <a:t>Secondo livello</a:t>
            </a:r>
          </a:p>
          <a:p>
            <a:pPr lvl="2"/>
            <a:r>
              <a:rPr lang="es-ES" dirty="0"/>
              <a:t>Terzo livello</a:t>
            </a:r>
          </a:p>
          <a:p>
            <a:pPr lvl="3"/>
            <a:r>
              <a:rPr lang="es-ES" dirty="0"/>
              <a:t>Quarto livello</a:t>
            </a:r>
          </a:p>
          <a:p>
            <a:pPr lvl="4"/>
            <a:r>
              <a:rPr lang="es-ES" dirty="0"/>
              <a:t>Quinto livello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572781" y="6245225"/>
            <a:ext cx="1009619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7D5814-AE24-460B-A8CE-D8E15B04A960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‹n.›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Segnaposto piè di pagina 11"/>
          <p:cNvSpPr txBox="1">
            <a:spLocks/>
          </p:cNvSpPr>
          <p:nvPr/>
        </p:nvSpPr>
        <p:spPr>
          <a:xfrm>
            <a:off x="761963" y="6238898"/>
            <a:ext cx="9715568" cy="476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76"/>
                </a:solidFill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s-ES" sz="1600" b="1" i="1" dirty="0"/>
          </a:p>
        </p:txBody>
      </p:sp>
    </p:spTree>
    <p:extLst>
      <p:ext uri="{BB962C8B-B14F-4D97-AF65-F5344CB8AC3E}">
        <p14:creationId xmlns:p14="http://schemas.microsoft.com/office/powerpoint/2010/main" val="3308740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7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6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aseline="0">
          <a:solidFill>
            <a:schemeClr val="accent6">
              <a:lumMod val="75000"/>
            </a:schemeClr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aseline="0">
          <a:solidFill>
            <a:schemeClr val="accent6">
              <a:lumMod val="75000"/>
            </a:schemeClr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6">
              <a:lumMod val="75000"/>
            </a:schemeClr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aseline="0">
          <a:solidFill>
            <a:schemeClr val="accent6">
              <a:lumMod val="75000"/>
            </a:schemeClr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504303" y="1176457"/>
            <a:ext cx="11440195" cy="1557093"/>
          </a:xfrm>
          <a:solidFill>
            <a:schemeClr val="bg1">
              <a:alpha val="80000"/>
            </a:schemeClr>
          </a:solidFill>
        </p:spPr>
        <p:txBody>
          <a:bodyPr/>
          <a:lstStyle/>
          <a:p>
            <a:pPr>
              <a:lnSpc>
                <a:spcPts val="6000"/>
              </a:lnSpc>
              <a:spcBef>
                <a:spcPts val="600"/>
              </a:spcBef>
              <a:spcAft>
                <a:spcPts val="600"/>
              </a:spcAft>
            </a:pPr>
            <a:r>
              <a:rPr lang="de-CH" sz="5800" cap="none" dirty="0" smtClean="0">
                <a:solidFill>
                  <a:srgbClr val="000076"/>
                </a:solidFill>
              </a:rPr>
              <a:t>AIDA/RD53 </a:t>
            </a:r>
            <a:r>
              <a:rPr lang="de-CH" sz="5800" cap="none" dirty="0" err="1" smtClean="0">
                <a:solidFill>
                  <a:srgbClr val="000076"/>
                </a:solidFill>
              </a:rPr>
              <a:t>activities</a:t>
            </a:r>
            <a:r>
              <a:rPr lang="de-CH" sz="5800" cap="none" dirty="0" smtClean="0">
                <a:solidFill>
                  <a:srgbClr val="000076"/>
                </a:solidFill>
              </a:rPr>
              <a:t> in Perugia</a:t>
            </a:r>
            <a:br>
              <a:rPr lang="de-CH" sz="5800" cap="none" dirty="0" smtClean="0">
                <a:solidFill>
                  <a:srgbClr val="000076"/>
                </a:solidFill>
              </a:rPr>
            </a:br>
            <a:r>
              <a:rPr lang="de-CH" sz="5800" cap="none" dirty="0" smtClean="0">
                <a:solidFill>
                  <a:srgbClr val="000076"/>
                </a:solidFill>
              </a:rPr>
              <a:t>(</a:t>
            </a:r>
            <a:r>
              <a:rPr lang="it-IT" sz="3600" dirty="0">
                <a:solidFill>
                  <a:srgbClr val="2F70BF"/>
                </a:solidFill>
              </a:rPr>
              <a:t>AIDA-2020 </a:t>
            </a:r>
            <a:r>
              <a:rPr lang="it-IT" sz="3600" dirty="0" smtClean="0">
                <a:solidFill>
                  <a:srgbClr val="2F70BF"/>
                </a:solidFill>
              </a:rPr>
              <a:t>2</a:t>
            </a:r>
            <a:r>
              <a:rPr lang="it-IT" sz="3600" cap="none" dirty="0" smtClean="0">
                <a:solidFill>
                  <a:srgbClr val="2F70BF"/>
                </a:solidFill>
              </a:rPr>
              <a:t>nd</a:t>
            </a:r>
            <a:r>
              <a:rPr lang="it-IT" sz="3600" dirty="0" smtClean="0">
                <a:solidFill>
                  <a:srgbClr val="2F70BF"/>
                </a:solidFill>
              </a:rPr>
              <a:t> </a:t>
            </a:r>
            <a:r>
              <a:rPr lang="it-IT" sz="3600" dirty="0" err="1" smtClean="0">
                <a:solidFill>
                  <a:srgbClr val="2F70BF"/>
                </a:solidFill>
              </a:rPr>
              <a:t>Annual</a:t>
            </a:r>
            <a:r>
              <a:rPr lang="it-IT" sz="3600" dirty="0" smtClean="0">
                <a:solidFill>
                  <a:srgbClr val="2F70BF"/>
                </a:solidFill>
              </a:rPr>
              <a:t> </a:t>
            </a:r>
            <a:r>
              <a:rPr lang="it-IT" sz="3600" dirty="0">
                <a:solidFill>
                  <a:srgbClr val="2F70BF"/>
                </a:solidFill>
              </a:rPr>
              <a:t>Meeting</a:t>
            </a:r>
            <a:r>
              <a:rPr lang="de-CH" sz="5800" cap="none" dirty="0" smtClean="0">
                <a:solidFill>
                  <a:srgbClr val="000076"/>
                </a:solidFill>
              </a:rPr>
              <a:t>)</a:t>
            </a:r>
            <a:endParaRPr lang="it-IT" sz="5800" dirty="0">
              <a:solidFill>
                <a:srgbClr val="000076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1485569" y="3612051"/>
            <a:ext cx="93059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2000" u="sng" dirty="0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Sara Marconi</a:t>
            </a:r>
            <a:r>
              <a:rPr lang="en-US" sz="20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, </a:t>
            </a:r>
            <a:r>
              <a:rPr lang="en-US" sz="2000" dirty="0" err="1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Pisana</a:t>
            </a:r>
            <a:r>
              <a:rPr lang="en-US" sz="20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 </a:t>
            </a:r>
            <a:r>
              <a:rPr lang="en-US" sz="2000" dirty="0" err="1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Placidi</a:t>
            </a:r>
            <a:r>
              <a:rPr lang="en-US" sz="20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, Mauro </a:t>
            </a:r>
            <a:r>
              <a:rPr lang="en-US" sz="2000" dirty="0" err="1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Menichelli</a:t>
            </a:r>
            <a:r>
              <a:rPr lang="en-US" sz="2000" dirty="0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, G.M. </a:t>
            </a:r>
            <a:r>
              <a:rPr lang="en-US" sz="2000" dirty="0" err="1" smtClean="0">
                <a:solidFill>
                  <a:srgbClr val="003366"/>
                </a:solidFill>
                <a:latin typeface="Bookman Old Style" panose="02050604050505020204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Bilei</a:t>
            </a:r>
            <a:endParaRPr lang="en-US" sz="2000" dirty="0">
              <a:solidFill>
                <a:srgbClr val="003366"/>
              </a:solidFill>
              <a:latin typeface="Bookman Old Style" panose="02050604050505020204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7" name="Rectangle 32"/>
          <p:cNvSpPr>
            <a:spLocks noChangeArrowheads="1"/>
          </p:cNvSpPr>
          <p:nvPr/>
        </p:nvSpPr>
        <p:spPr bwMode="auto">
          <a:xfrm rot="10800000">
            <a:off x="5013664" y="932774"/>
            <a:ext cx="7057500" cy="91440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sp>
        <p:nvSpPr>
          <p:cNvPr id="20" name="Rectangle 32"/>
          <p:cNvSpPr>
            <a:spLocks noChangeArrowheads="1"/>
          </p:cNvSpPr>
          <p:nvPr/>
        </p:nvSpPr>
        <p:spPr bwMode="auto">
          <a:xfrm rot="10800000" flipV="1">
            <a:off x="185687" y="2905717"/>
            <a:ext cx="6905228" cy="91440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pic>
        <p:nvPicPr>
          <p:cNvPr id="13" name="Picture 19" descr="univ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551" y="4985168"/>
            <a:ext cx="1071093" cy="1071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Logo_INFN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0570" y="4994908"/>
            <a:ext cx="1073150" cy="1052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CERN-log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092" y="4947069"/>
            <a:ext cx="114490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902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27380" y="439335"/>
            <a:ext cx="11311841" cy="710715"/>
          </a:xfrm>
        </p:spPr>
        <p:txBody>
          <a:bodyPr/>
          <a:lstStyle/>
          <a:p>
            <a:pPr marL="0" indent="0">
              <a:buNone/>
            </a:pPr>
            <a:r>
              <a:rPr lang="en-GB" sz="2200" b="1" dirty="0" smtClean="0"/>
              <a:t>Low-power analysis and optimization methodology</a:t>
            </a:r>
          </a:p>
          <a:p>
            <a:pPr>
              <a:spcBef>
                <a:spcPts val="624"/>
              </a:spcBef>
            </a:pPr>
            <a:r>
              <a:rPr lang="en-GB" sz="2000" dirty="0" smtClean="0"/>
              <a:t>Presented methodology used for optimization of the pixel array logic:</a:t>
            </a:r>
          </a:p>
          <a:p>
            <a:pPr lvl="1"/>
            <a:r>
              <a:rPr lang="en-GB" sz="1800" b="1" dirty="0" smtClean="0"/>
              <a:t>Example</a:t>
            </a:r>
            <a:r>
              <a:rPr lang="en-GB" sz="1800" dirty="0" smtClean="0"/>
              <a:t>: 1x4 distributed architecture </a:t>
            </a:r>
            <a:r>
              <a:rPr lang="en-GB" sz="1800" dirty="0" smtClean="0">
                <a:sym typeface="Wingdings"/>
              </a:rPr>
              <a:t> most techniques applied to both digital architectures</a:t>
            </a:r>
            <a:endParaRPr lang="en-GB" sz="1800" dirty="0" smtClean="0"/>
          </a:p>
          <a:p>
            <a:pPr lvl="1"/>
            <a:r>
              <a:rPr lang="en-GB" sz="1800" dirty="0" smtClean="0"/>
              <a:t>Metrics:</a:t>
            </a:r>
          </a:p>
          <a:p>
            <a:pPr lvl="2"/>
            <a:r>
              <a:rPr lang="en-GB" sz="1600" b="1" dirty="0" smtClean="0"/>
              <a:t>area</a:t>
            </a:r>
            <a:r>
              <a:rPr lang="en-GB" sz="1600" dirty="0" smtClean="0"/>
              <a:t> (density)</a:t>
            </a:r>
          </a:p>
          <a:p>
            <a:pPr lvl="2"/>
            <a:r>
              <a:rPr lang="en-GB" sz="1600" dirty="0" smtClean="0"/>
              <a:t>power </a:t>
            </a:r>
            <a:r>
              <a:rPr lang="en-GB" sz="1600" dirty="0" smtClean="0">
                <a:sym typeface="Wingdings"/>
              </a:rPr>
              <a:t> </a:t>
            </a:r>
            <a:r>
              <a:rPr lang="en-GB" sz="1600" dirty="0" smtClean="0"/>
              <a:t>“</a:t>
            </a:r>
            <a:r>
              <a:rPr lang="en-GB" sz="1600" b="1" dirty="0" smtClean="0"/>
              <a:t>peak power</a:t>
            </a:r>
            <a:r>
              <a:rPr lang="en-GB" sz="1600" dirty="0" smtClean="0"/>
              <a:t>” is obtained assuming 1 </a:t>
            </a:r>
            <a:r>
              <a:rPr lang="en-GB" sz="1600" dirty="0" err="1" smtClean="0"/>
              <a:t>μs</a:t>
            </a:r>
            <a:r>
              <a:rPr lang="en-GB" sz="1600" dirty="0" smtClean="0"/>
              <a:t> averaging time constant</a:t>
            </a:r>
          </a:p>
          <a:p>
            <a:pPr lvl="2"/>
            <a:r>
              <a:rPr lang="en-GB" sz="1600" dirty="0" smtClean="0"/>
              <a:t>hit loss (for memory overflow) </a:t>
            </a:r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lvl="2"/>
            <a:endParaRPr lang="en-GB" sz="1600" dirty="0" smtClean="0"/>
          </a:p>
          <a:p>
            <a:pPr marL="914400" lvl="2" indent="0">
              <a:buNone/>
            </a:pPr>
            <a:endParaRPr lang="en-GB" sz="1600" dirty="0" smtClean="0"/>
          </a:p>
          <a:p>
            <a:r>
              <a:rPr lang="en-GB" sz="2000" i="1" dirty="0" smtClean="0"/>
              <a:t>Results</a:t>
            </a:r>
            <a:r>
              <a:rPr lang="en-GB" sz="2000" b="1" dirty="0" smtClean="0"/>
              <a:t>: area improved, hit loss reduced </a:t>
            </a:r>
            <a:r>
              <a:rPr lang="en-GB" sz="2000" dirty="0" smtClean="0"/>
              <a:t>(additional memory)</a:t>
            </a:r>
            <a:r>
              <a:rPr lang="en-GB" sz="2000" b="1" dirty="0" smtClean="0"/>
              <a:t>, power variations reduced</a:t>
            </a:r>
          </a:p>
          <a:p>
            <a:r>
              <a:rPr lang="en-GB" sz="2000" b="1" dirty="0" smtClean="0"/>
              <a:t>Further optimizations </a:t>
            </a:r>
            <a:r>
              <a:rPr lang="en-GB" sz="2000" b="1" dirty="0" err="1" smtClean="0"/>
              <a:t>ongoing</a:t>
            </a:r>
            <a:r>
              <a:rPr lang="en-GB" sz="2000" b="1" dirty="0" smtClean="0"/>
              <a:t> </a:t>
            </a:r>
            <a:r>
              <a:rPr lang="en-GB" sz="2000" dirty="0" smtClean="0"/>
              <a:t>(multi-bit latches, clock tree optimisation, </a:t>
            </a:r>
            <a:r>
              <a:rPr lang="en-GB" sz="2000" dirty="0" err="1" smtClean="0"/>
              <a:t>etc</a:t>
            </a:r>
            <a:r>
              <a:rPr lang="en-GB" sz="2000" dirty="0" smtClean="0"/>
              <a:t> … )</a:t>
            </a:r>
            <a:endParaRPr lang="en-GB" sz="2000" b="1" dirty="0" smtClean="0"/>
          </a:p>
          <a:p>
            <a:endParaRPr lang="en-GB" sz="2000" dirty="0" smtClean="0"/>
          </a:p>
          <a:p>
            <a:pPr marL="0" indent="0">
              <a:buNone/>
            </a:pPr>
            <a:endParaRPr lang="en-GB" sz="28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10668032" y="6464730"/>
            <a:ext cx="1333509" cy="476250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10</a:t>
            </a:r>
            <a:endParaRPr lang="es-ES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22346"/>
              </p:ext>
            </p:extLst>
          </p:nvPr>
        </p:nvGraphicFramePr>
        <p:xfrm>
          <a:off x="1541647" y="2922013"/>
          <a:ext cx="8741081" cy="2919982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57648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08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842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3111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012853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endParaRPr lang="en-US" sz="1400" b="1" noProof="0" dirty="0" smtClean="0"/>
                    </a:p>
                    <a:p>
                      <a:pPr algn="ctr"/>
                      <a:r>
                        <a:rPr lang="en-US" sz="1400" b="1" noProof="0" dirty="0" smtClean="0"/>
                        <a:t>8x8 digital core,</a:t>
                      </a:r>
                      <a:r>
                        <a:rPr lang="en-US" sz="1400" b="1" baseline="0" noProof="0" dirty="0" smtClean="0"/>
                        <a:t> hits and triggers activity</a:t>
                      </a:r>
                    </a:p>
                    <a:p>
                      <a:pPr algn="ctr"/>
                      <a:r>
                        <a:rPr lang="en-US" sz="1400" b="1" baseline="0" noProof="0" dirty="0" smtClean="0"/>
                        <a:t>TYPICAL</a:t>
                      </a:r>
                      <a:r>
                        <a:rPr lang="en-US" sz="1400" b="1" i="0" baseline="0" noProof="0" dirty="0" smtClean="0"/>
                        <a:t> corner</a:t>
                      </a:r>
                      <a:endParaRPr lang="en-US" sz="1400" b="1" i="1" noProof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400" b="1" noProof="0" dirty="0" smtClean="0"/>
                        <a:t>Average Power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per pixel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μW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400" noProof="0" dirty="0" smtClean="0"/>
                        <a:t>Peak</a:t>
                      </a:r>
                      <a:r>
                        <a:rPr lang="en-US" sz="1400" baseline="0" noProof="0" dirty="0" smtClean="0"/>
                        <a:t> Power</a:t>
                      </a:r>
                      <a:endParaRPr lang="en-US" sz="1400" noProof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per pixel 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400" b="1" noProof="0" dirty="0" err="1" smtClean="0">
                          <a:solidFill>
                            <a:schemeClr val="bg1"/>
                          </a:solidFill>
                        </a:rPr>
                        <a:t>μW</a:t>
                      </a:r>
                      <a:r>
                        <a:rPr lang="en-US" sz="1400" b="1" noProof="0" dirty="0" smtClean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400" baseline="0" noProof="0" dirty="0" smtClean="0"/>
                        <a:t>Area Utilization 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0692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400" b="1" noProof="0" dirty="0" smtClean="0"/>
                        <a:t>1. TOT counters, flip-flops</a:t>
                      </a:r>
                      <a:r>
                        <a:rPr lang="en-US" sz="1400" b="1" baseline="0" noProof="0" dirty="0" smtClean="0"/>
                        <a:t> </a:t>
                      </a:r>
                      <a:r>
                        <a:rPr lang="en-US" sz="1400" b="1" noProof="0" dirty="0" smtClean="0"/>
                        <a:t>for</a:t>
                      </a:r>
                      <a:r>
                        <a:rPr lang="en-US" sz="1400" b="1" baseline="0" noProof="0" dirty="0" smtClean="0"/>
                        <a:t> TOT storage, 7 mem</a:t>
                      </a:r>
                      <a:r>
                        <a:rPr lang="en-US" sz="1400" b="0" baseline="0" noProof="0" dirty="0" smtClean="0"/>
                        <a:t>, </a:t>
                      </a:r>
                      <a:r>
                        <a:rPr lang="en-US" sz="1400" b="0" baseline="0" noProof="0" dirty="0" err="1" smtClean="0"/>
                        <a:t>asynch</a:t>
                      </a:r>
                      <a:r>
                        <a:rPr lang="en-US" sz="1400" b="0" baseline="0" noProof="0" dirty="0" smtClean="0"/>
                        <a:t> read</a:t>
                      </a:r>
                      <a:endParaRPr lang="en-US" sz="1400" b="0" noProof="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4.8</a:t>
                      </a:r>
                      <a:endParaRPr lang="en-US" sz="1400" b="1" i="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noProof="0" dirty="0" smtClean="0"/>
                        <a:t>6.26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b="1" noProof="0" dirty="0" smtClean="0"/>
                        <a:t>89%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0226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r>
                        <a:rPr lang="en-US" sz="1400" noProof="0" dirty="0" smtClean="0"/>
                        <a:t>2. No TOT counter,</a:t>
                      </a:r>
                      <a:r>
                        <a:rPr lang="en-US" sz="1400" baseline="0" noProof="0" dirty="0" smtClean="0"/>
                        <a:t> latches for TOT storage, 7 mem, </a:t>
                      </a:r>
                      <a:r>
                        <a:rPr lang="en-US" sz="1400" baseline="0" noProof="0" dirty="0" err="1" smtClean="0"/>
                        <a:t>asynch</a:t>
                      </a:r>
                      <a:r>
                        <a:rPr lang="en-US" sz="1400" baseline="0" noProof="0" dirty="0" smtClean="0"/>
                        <a:t> read</a:t>
                      </a:r>
                      <a:endParaRPr lang="en-US" sz="1400" noProof="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5.6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6.54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85%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0692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3. TOT counters,</a:t>
                      </a:r>
                      <a:r>
                        <a:rPr lang="en-US" sz="1400" baseline="0" noProof="0" dirty="0" smtClean="0"/>
                        <a:t> latches for TOT storage, 7 mem, </a:t>
                      </a:r>
                      <a:r>
                        <a:rPr lang="en-US" sz="1400" baseline="0" noProof="0" dirty="0" err="1" smtClean="0"/>
                        <a:t>asynch</a:t>
                      </a:r>
                      <a:r>
                        <a:rPr lang="en-US" sz="1400" baseline="0" noProof="0" dirty="0" smtClean="0"/>
                        <a:t> read</a:t>
                      </a:r>
                      <a:endParaRPr lang="en-US" sz="1400" noProof="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4.98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5.8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80%</a:t>
                      </a:r>
                      <a:endParaRPr lang="en-US" sz="140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0692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4. TOT counters,</a:t>
                      </a:r>
                      <a:r>
                        <a:rPr lang="en-US" sz="1400" baseline="0" noProof="0" dirty="0" smtClean="0"/>
                        <a:t> latches for TOT storage, 7 mem, synch read</a:t>
                      </a:r>
                      <a:endParaRPr lang="en-US" sz="1400" b="1" noProof="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4.84</a:t>
                      </a:r>
                      <a:endParaRPr lang="en-US" sz="1400" b="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5.6</a:t>
                      </a:r>
                      <a:endParaRPr lang="en-US" sz="1400" b="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80%</a:t>
                      </a:r>
                      <a:endParaRPr lang="en-US" sz="1400" b="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0692"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/>
                        <a:t>5. TOT counters,</a:t>
                      </a:r>
                      <a:r>
                        <a:rPr lang="en-US" sz="1400" b="1" baseline="0" noProof="0" dirty="0" smtClean="0"/>
                        <a:t> latches for TOT storage, 8 mem</a:t>
                      </a:r>
                      <a:r>
                        <a:rPr lang="en-US" sz="1400" b="0" baseline="0" noProof="0" dirty="0" smtClean="0"/>
                        <a:t>, synch read</a:t>
                      </a:r>
                      <a:endParaRPr lang="en-US" sz="1400" b="0" noProof="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5.2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6.1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1pPr>
                      <a:lvl2pPr marL="580050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2pPr>
                      <a:lvl3pPr marL="11600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3pPr>
                      <a:lvl4pPr marL="174014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4pPr>
                      <a:lvl5pPr marL="2320199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5pPr>
                      <a:lvl6pPr marL="290024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6pPr>
                      <a:lvl7pPr marL="3480298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7pPr>
                      <a:lvl8pPr marL="406034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8pPr>
                      <a:lvl9pPr marL="4640397" algn="l" defTabSz="1160099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Arial"/>
                          <a:cs typeface="Arial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/>
                        <a:t>82%</a:t>
                      </a:r>
                      <a:endParaRPr lang="en-US" sz="1400" b="0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677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noProof="0" dirty="0" smtClean="0"/>
                        <a:t>6. Same as 5.</a:t>
                      </a:r>
                      <a:r>
                        <a:rPr lang="en-US" sz="1400" baseline="0" noProof="0" dirty="0" smtClean="0"/>
                        <a:t> with </a:t>
                      </a:r>
                      <a:r>
                        <a:rPr lang="en-US" sz="1400" b="1" baseline="0" noProof="0" dirty="0" smtClean="0"/>
                        <a:t>Integrated Clock Gating cells</a:t>
                      </a:r>
                      <a:endParaRPr lang="en-US" sz="1400" b="1" noProof="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4.68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5.38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/>
                        <a:t>80.5%</a:t>
                      </a:r>
                      <a:endParaRPr lang="en-US" sz="1400" b="1" noProof="0" dirty="0"/>
                    </a:p>
                  </a:txBody>
                  <a:tcPr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TextBox 84"/>
          <p:cNvSpPr txBox="1"/>
          <p:nvPr/>
        </p:nvSpPr>
        <p:spPr>
          <a:xfrm>
            <a:off x="10222181" y="2911723"/>
            <a:ext cx="1447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S.Marconi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et al., </a:t>
            </a:r>
            <a:r>
              <a:rPr lang="en-US" sz="1200" dirty="0" smtClean="0"/>
              <a:t>TWEPP 2016]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7" name="Titolo 3"/>
          <p:cNvSpPr txBox="1">
            <a:spLocks/>
          </p:cNvSpPr>
          <p:nvPr/>
        </p:nvSpPr>
        <p:spPr>
          <a:xfrm>
            <a:off x="261276" y="-60729"/>
            <a:ext cx="11740265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Low-power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methodology for serial powering (IV)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75742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808230" y="406626"/>
            <a:ext cx="10276062" cy="642942"/>
          </a:xfrm>
        </p:spPr>
        <p:txBody>
          <a:bodyPr/>
          <a:lstStyle/>
          <a:p>
            <a:pPr algn="ctr"/>
            <a:r>
              <a:rPr lang="en-GB" sz="4400" b="1" dirty="0" smtClean="0">
                <a:latin typeface="Perpetua"/>
                <a:cs typeface="Perpetua"/>
              </a:rPr>
              <a:t>CONCLUSIONS AND FUTURE WORK</a:t>
            </a:r>
            <a:endParaRPr lang="en-GB" sz="4400" b="1" dirty="0">
              <a:latin typeface="Perpetua"/>
              <a:cs typeface="Perpetua"/>
            </a:endParaRPr>
          </a:p>
        </p:txBody>
      </p:sp>
      <p:sp>
        <p:nvSpPr>
          <p:cNvPr id="5" name="Segnaposto contenuto 1"/>
          <p:cNvSpPr>
            <a:spLocks noGrp="1"/>
          </p:cNvSpPr>
          <p:nvPr>
            <p:ph idx="1"/>
          </p:nvPr>
        </p:nvSpPr>
        <p:spPr>
          <a:xfrm>
            <a:off x="593472" y="1179889"/>
            <a:ext cx="10783079" cy="526485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400" b="1" dirty="0" smtClean="0"/>
              <a:t>Conclusions</a:t>
            </a:r>
          </a:p>
          <a:p>
            <a:pPr marL="657225" lvl="1" indent="-457200">
              <a:spcBef>
                <a:spcPts val="600"/>
              </a:spcBef>
              <a:spcAft>
                <a:spcPts val="600"/>
              </a:spcAft>
            </a:pPr>
            <a:r>
              <a:rPr lang="en-GB" sz="2000" dirty="0">
                <a:solidFill>
                  <a:srgbClr val="2D2D8A">
                    <a:lumMod val="75000"/>
                  </a:srgbClr>
                </a:solidFill>
              </a:rPr>
              <a:t>High-level simulation and verification framework </a:t>
            </a:r>
            <a:r>
              <a:rPr lang="en-GB" sz="2000" dirty="0"/>
              <a:t>with enhanced reusability available</a:t>
            </a:r>
          </a:p>
          <a:p>
            <a:pPr marL="657225" lvl="1" indent="-457200">
              <a:spcBef>
                <a:spcPts val="600"/>
              </a:spcBef>
              <a:spcAft>
                <a:spcPts val="600"/>
              </a:spcAft>
            </a:pPr>
            <a:r>
              <a:rPr lang="en-GB" sz="2000" dirty="0"/>
              <a:t>Selected architectures for the pixel array logic:</a:t>
            </a:r>
          </a:p>
          <a:p>
            <a:pPr marL="885825" lvl="2" indent="-285750">
              <a:spcBef>
                <a:spcPts val="600"/>
              </a:spcBef>
              <a:spcAft>
                <a:spcPts val="600"/>
              </a:spcAft>
              <a:buFont typeface="Courier New"/>
              <a:buChar char="o"/>
            </a:pPr>
            <a:r>
              <a:rPr lang="en-GB" sz="1800" dirty="0"/>
              <a:t>performance assessed and </a:t>
            </a:r>
            <a:r>
              <a:rPr lang="en-GB" sz="1800" dirty="0" smtClean="0"/>
              <a:t>compared</a:t>
            </a:r>
          </a:p>
          <a:p>
            <a:pPr marL="885825" lvl="2" indent="-285750">
              <a:spcBef>
                <a:spcPts val="600"/>
              </a:spcBef>
              <a:spcAft>
                <a:spcPts val="600"/>
              </a:spcAft>
              <a:buFont typeface="Courier New"/>
              <a:buChar char="o"/>
            </a:pPr>
            <a:r>
              <a:rPr lang="en-GB" sz="1800" dirty="0" smtClean="0"/>
              <a:t>architectures </a:t>
            </a:r>
            <a:r>
              <a:rPr lang="en-GB" sz="1800" dirty="0"/>
              <a:t>further optimized for area, power and </a:t>
            </a:r>
            <a:r>
              <a:rPr lang="en-GB" sz="1800" dirty="0" smtClean="0"/>
              <a:t>efficiency</a:t>
            </a:r>
          </a:p>
          <a:p>
            <a:pPr marL="885825" lvl="2" indent="-285750">
              <a:spcBef>
                <a:spcPts val="600"/>
              </a:spcBef>
              <a:spcAft>
                <a:spcPts val="600"/>
              </a:spcAft>
              <a:buFont typeface="Courier New"/>
              <a:buChar char="o"/>
            </a:pPr>
            <a:r>
              <a:rPr lang="en-GB" sz="1800" dirty="0"/>
              <a:t>p</a:t>
            </a:r>
            <a:r>
              <a:rPr lang="en-GB" sz="1800" dirty="0" smtClean="0"/>
              <a:t>ower </a:t>
            </a:r>
            <a:r>
              <a:rPr lang="en-GB" sz="1800" dirty="0"/>
              <a:t>methodology used to guide design choices</a:t>
            </a:r>
          </a:p>
          <a:p>
            <a:pPr marL="657225" lvl="1" indent="-457200">
              <a:spcBef>
                <a:spcPts val="600"/>
              </a:spcBef>
              <a:spcAft>
                <a:spcPts val="1200"/>
              </a:spcAft>
            </a:pPr>
            <a:r>
              <a:rPr lang="en-GB" sz="2000" dirty="0"/>
              <a:t>Radiation: </a:t>
            </a:r>
            <a:r>
              <a:rPr lang="en-GB" sz="2000" dirty="0" smtClean="0"/>
              <a:t>SEU to be taken </a:t>
            </a:r>
            <a:r>
              <a:rPr lang="en-GB" sz="2000" dirty="0"/>
              <a:t>into account in the </a:t>
            </a:r>
            <a:r>
              <a:rPr lang="en-GB" sz="2000" dirty="0" smtClean="0"/>
              <a:t>verification </a:t>
            </a:r>
            <a:r>
              <a:rPr lang="en-GB" sz="2000" dirty="0" smtClean="0"/>
              <a:t>process (TID not discussed in this presentation)</a:t>
            </a:r>
            <a:endParaRPr lang="en-GB" dirty="0">
              <a:solidFill>
                <a:srgbClr val="2D2D8A">
                  <a:lumMod val="75000"/>
                </a:srgbClr>
              </a:solidFill>
            </a:endParaRPr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Char char="•"/>
            </a:pPr>
            <a:r>
              <a:rPr lang="en-GB" sz="2400" b="1" dirty="0" smtClean="0"/>
              <a:t>Main further </a:t>
            </a:r>
            <a:r>
              <a:rPr lang="en-GB" sz="2400" b="1" dirty="0"/>
              <a:t>developments:</a:t>
            </a:r>
          </a:p>
          <a:p>
            <a:pPr marL="657225" lvl="1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2D2D8A">
                    <a:lumMod val="75000"/>
                  </a:srgbClr>
                </a:solidFill>
              </a:rPr>
              <a:t>Finalize </a:t>
            </a:r>
            <a:r>
              <a:rPr lang="en-GB" sz="2000" dirty="0">
                <a:solidFill>
                  <a:srgbClr val="2D2D8A">
                    <a:lumMod val="75000"/>
                  </a:srgbClr>
                </a:solidFill>
              </a:rPr>
              <a:t>pixel array logic for </a:t>
            </a:r>
            <a:r>
              <a:rPr lang="en-GB" sz="2000" dirty="0" smtClean="0">
                <a:solidFill>
                  <a:srgbClr val="2D2D8A">
                    <a:lumMod val="75000"/>
                  </a:srgbClr>
                </a:solidFill>
              </a:rPr>
              <a:t>RD53 big </a:t>
            </a:r>
            <a:r>
              <a:rPr lang="en-GB" sz="2000" dirty="0">
                <a:solidFill>
                  <a:srgbClr val="2D2D8A">
                    <a:lumMod val="75000"/>
                  </a:srgbClr>
                </a:solidFill>
              </a:rPr>
              <a:t>scale </a:t>
            </a:r>
            <a:r>
              <a:rPr lang="en-GB" sz="2000" dirty="0" smtClean="0">
                <a:solidFill>
                  <a:srgbClr val="2D2D8A">
                    <a:lumMod val="75000"/>
                  </a:srgbClr>
                </a:solidFill>
              </a:rPr>
              <a:t>prototype</a:t>
            </a:r>
            <a:endParaRPr lang="en-GB" sz="200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657225" lvl="1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2D2D8A">
                    <a:lumMod val="75000"/>
                  </a:srgbClr>
                </a:solidFill>
              </a:rPr>
              <a:t>Possibly: further power optimisation to reduce system budget</a:t>
            </a:r>
            <a:endParaRPr lang="en-GB" sz="2000" dirty="0">
              <a:solidFill>
                <a:srgbClr val="2D2D8A">
                  <a:lumMod val="75000"/>
                </a:srgbClr>
              </a:solidFill>
            </a:endParaRPr>
          </a:p>
          <a:p>
            <a:pPr marL="657225" lvl="1" indent="-457200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2D2D8A">
                    <a:lumMod val="75000"/>
                  </a:srgbClr>
                </a:solidFill>
              </a:rPr>
              <a:t>Extensive verification under radiation: design to meet timing with TID and simulate SEUs</a:t>
            </a:r>
          </a:p>
          <a:p>
            <a:pPr marL="657225" lvl="1" indent="-457200">
              <a:spcBef>
                <a:spcPts val="600"/>
              </a:spcBef>
              <a:spcAft>
                <a:spcPts val="600"/>
              </a:spcAft>
            </a:pPr>
            <a:endParaRPr lang="de-CH" sz="2000" dirty="0">
              <a:solidFill>
                <a:srgbClr val="2D2D8A">
                  <a:lumMod val="75000"/>
                </a:srgbClr>
              </a:solidFill>
            </a:endParaRPr>
          </a:p>
          <a:p>
            <a:pPr marL="657225" lvl="1" indent="-457200"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 rot="10800000" flipV="1">
            <a:off x="4943999" y="284612"/>
            <a:ext cx="6626677" cy="71387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 rot="10800000" flipV="1">
            <a:off x="492369" y="1088743"/>
            <a:ext cx="6755759" cy="54241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smtClean="0"/>
              <a:t>11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68661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120812" y="2965312"/>
            <a:ext cx="3950376" cy="642942"/>
          </a:xfrm>
        </p:spPr>
        <p:txBody>
          <a:bodyPr/>
          <a:lstStyle/>
          <a:p>
            <a:pPr algn="ctr"/>
            <a:r>
              <a:rPr lang="en-GB" sz="5400" b="1" dirty="0" smtClean="0">
                <a:latin typeface="Perpetua"/>
                <a:cs typeface="Perpetua"/>
              </a:rPr>
              <a:t>BACKUP</a:t>
            </a:r>
            <a:endParaRPr lang="en-GB" sz="5400" b="1" dirty="0">
              <a:latin typeface="Perpetua"/>
              <a:cs typeface="Perpetua"/>
            </a:endParaRPr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 rot="10800000" flipV="1">
            <a:off x="5255487" y="2615293"/>
            <a:ext cx="6626677" cy="71387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 rot="10800000" flipV="1">
            <a:off x="311505" y="3857254"/>
            <a:ext cx="6755759" cy="54241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12</a:t>
            </a:r>
            <a:endParaRPr lang="es-ES" dirty="0" smtClean="0"/>
          </a:p>
          <a:p>
            <a:pPr>
              <a:defRPr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2501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Connettore 1 26"/>
          <p:cNvCxnSpPr/>
          <p:nvPr/>
        </p:nvCxnSpPr>
        <p:spPr>
          <a:xfrm flipV="1">
            <a:off x="3690836" y="2088174"/>
            <a:ext cx="263716" cy="279966"/>
          </a:xfrm>
          <a:prstGeom prst="line">
            <a:avLst/>
          </a:prstGeom>
          <a:ln w="190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1 27"/>
          <p:cNvCxnSpPr/>
          <p:nvPr/>
        </p:nvCxnSpPr>
        <p:spPr>
          <a:xfrm>
            <a:off x="3704066" y="3280992"/>
            <a:ext cx="250486" cy="3457958"/>
          </a:xfrm>
          <a:prstGeom prst="line">
            <a:avLst/>
          </a:prstGeom>
          <a:ln w="190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27381" y="450000"/>
            <a:ext cx="10972800" cy="710715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 smtClean="0"/>
              <a:t>Low</a:t>
            </a:r>
            <a:r>
              <a:rPr lang="en-US" sz="2200" b="1" dirty="0"/>
              <a:t>-power analysis and optimization methodology</a:t>
            </a:r>
          </a:p>
          <a:p>
            <a:pPr marL="0" indent="0">
              <a:buNone/>
            </a:pPr>
            <a:endParaRPr lang="it-IT" sz="2800" b="1" dirty="0"/>
          </a:p>
        </p:txBody>
      </p:sp>
      <p:sp>
        <p:nvSpPr>
          <p:cNvPr id="46" name="Rettangolo 45"/>
          <p:cNvSpPr/>
          <p:nvPr/>
        </p:nvSpPr>
        <p:spPr>
          <a:xfrm>
            <a:off x="711377" y="1324079"/>
            <a:ext cx="1614800" cy="852234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711377" y="2371352"/>
            <a:ext cx="1614800" cy="923480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2510685" y="2371352"/>
            <a:ext cx="1180152" cy="923480"/>
          </a:xfrm>
          <a:prstGeom prst="rect">
            <a:avLst/>
          </a:prstGeom>
          <a:gradFill rotWithShape="1">
            <a:gsLst>
              <a:gs pos="0">
                <a:srgbClr val="9BBB59">
                  <a:tint val="100000"/>
                  <a:shade val="100000"/>
                  <a:satMod val="130000"/>
                </a:srgbClr>
              </a:gs>
              <a:gs pos="100000">
                <a:srgbClr val="9BBB5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38100" cap="flat" cmpd="sng" algn="ctr">
            <a:solidFill>
              <a:schemeClr val="tx1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9" name="Rettangolo 48"/>
          <p:cNvSpPr/>
          <p:nvPr/>
        </p:nvSpPr>
        <p:spPr>
          <a:xfrm>
            <a:off x="711377" y="3506226"/>
            <a:ext cx="1602304" cy="2075726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Implementation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Floorplanning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Placement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Clock tree synthesis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Optimization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(multiple stages)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Routing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2510685" y="3469792"/>
            <a:ext cx="1180152" cy="3137543"/>
          </a:xfrm>
          <a:prstGeom prst="rect">
            <a:avLst/>
          </a:prstGeom>
          <a:gradFill rotWithShape="1">
            <a:gsLst>
              <a:gs pos="0">
                <a:srgbClr val="9BBB59">
                  <a:tint val="100000"/>
                  <a:shade val="100000"/>
                  <a:satMod val="130000"/>
                </a:srgbClr>
              </a:gs>
              <a:gs pos="100000">
                <a:srgbClr val="9BBB5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Post-P&amp;R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 analysis </a:t>
            </a:r>
            <a:r>
              <a:rPr kumimoji="0" lang="en-GB" sz="15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(actual parasitics)</a:t>
            </a:r>
          </a:p>
        </p:txBody>
      </p:sp>
      <p:sp>
        <p:nvSpPr>
          <p:cNvPr id="51" name="Rettangolo 50"/>
          <p:cNvSpPr/>
          <p:nvPr/>
        </p:nvSpPr>
        <p:spPr>
          <a:xfrm>
            <a:off x="711377" y="5854492"/>
            <a:ext cx="1614800" cy="752843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Signoff analysis and verification</a:t>
            </a:r>
          </a:p>
        </p:txBody>
      </p:sp>
      <p:sp>
        <p:nvSpPr>
          <p:cNvPr id="52" name="Rettangolo 51"/>
          <p:cNvSpPr/>
          <p:nvPr/>
        </p:nvSpPr>
        <p:spPr>
          <a:xfrm>
            <a:off x="632003" y="1005463"/>
            <a:ext cx="1762411" cy="27892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Design flow </a:t>
            </a: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3" name="Freccia giù 52"/>
          <p:cNvSpPr/>
          <p:nvPr/>
        </p:nvSpPr>
        <p:spPr>
          <a:xfrm>
            <a:off x="1322915" y="2156774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Freccia giù 53"/>
          <p:cNvSpPr/>
          <p:nvPr/>
        </p:nvSpPr>
        <p:spPr>
          <a:xfrm>
            <a:off x="1306090" y="5533327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Freccia giù 54"/>
          <p:cNvSpPr/>
          <p:nvPr/>
        </p:nvSpPr>
        <p:spPr>
          <a:xfrm>
            <a:off x="1322915" y="3207690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2454973" y="1647722"/>
            <a:ext cx="1275275" cy="81535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 flow</a:t>
            </a: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711378" y="2719561"/>
            <a:ext cx="161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smtClean="0">
                <a:latin typeface="Arial"/>
                <a:cs typeface="Arial"/>
              </a:rPr>
              <a:t>Cadence RTL compiler </a:t>
            </a:r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644541" y="5229030"/>
            <a:ext cx="17526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</a:t>
            </a:r>
            <a:r>
              <a:rPr kumimoji="0" lang="en-GB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Innovus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2553690" y="5665512"/>
            <a:ext cx="10199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</a:t>
            </a:r>
            <a:r>
              <a:rPr kumimoji="0" lang="en-GB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Voltus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703067" y="1841172"/>
            <a:ext cx="16106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Incisive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732217" y="2412629"/>
            <a:ext cx="15874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00CE"/>
                </a:solidFill>
                <a:latin typeface="Arial"/>
                <a:cs typeface="Arial"/>
              </a:rPr>
              <a:t>Logic synthesis </a:t>
            </a:r>
          </a:p>
        </p:txBody>
      </p:sp>
      <p:sp>
        <p:nvSpPr>
          <p:cNvPr id="62" name="Rettangolo 61"/>
          <p:cNvSpPr/>
          <p:nvPr/>
        </p:nvSpPr>
        <p:spPr>
          <a:xfrm>
            <a:off x="711376" y="1289820"/>
            <a:ext cx="161480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CE"/>
                </a:solidFill>
                <a:latin typeface="Arial"/>
                <a:cs typeface="Arial"/>
              </a:rPr>
              <a:t>System </a:t>
            </a:r>
            <a:r>
              <a:rPr lang="en-GB" sz="1600" dirty="0">
                <a:solidFill>
                  <a:srgbClr val="0000CE"/>
                </a:solidFill>
                <a:latin typeface="Arial"/>
                <a:cs typeface="Arial"/>
              </a:rPr>
              <a:t>design and simulation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383808" y="2366286"/>
            <a:ext cx="142858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RTL/gate level power</a:t>
            </a:r>
          </a:p>
        </p:txBody>
      </p:sp>
      <p:sp>
        <p:nvSpPr>
          <p:cNvPr id="64" name="Rettangolo 63"/>
          <p:cNvSpPr/>
          <p:nvPr/>
        </p:nvSpPr>
        <p:spPr>
          <a:xfrm>
            <a:off x="2457768" y="2952833"/>
            <a:ext cx="12891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RTL compiler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Rettangolo 25"/>
          <p:cNvSpPr/>
          <p:nvPr/>
        </p:nvSpPr>
        <p:spPr>
          <a:xfrm>
            <a:off x="4021200" y="1089037"/>
            <a:ext cx="8238443" cy="1733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i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Main </a:t>
            </a:r>
            <a:r>
              <a:rPr lang="en-US" i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steps:</a:t>
            </a:r>
            <a:endParaRPr lang="en-US" i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power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analysis at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gate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-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level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(i.e. after synthesis to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gates):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drive architectural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choices </a:t>
            </a: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accurate 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post </a:t>
            </a:r>
            <a:r>
              <a:rPr lang="en-US" dirty="0" err="1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Place&amp;Route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(P&amp;R) power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analysis</a:t>
            </a:r>
            <a:endParaRPr lang="en-US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i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Application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: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detailed design optimization and choices</a:t>
            </a:r>
            <a:endParaRPr lang="en-US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</p:txBody>
      </p:sp>
      <p:sp>
        <p:nvSpPr>
          <p:cNvPr id="29" name="Rettangolo 28"/>
          <p:cNvSpPr/>
          <p:nvPr/>
        </p:nvSpPr>
        <p:spPr>
          <a:xfrm>
            <a:off x="3955414" y="2049698"/>
            <a:ext cx="8076120" cy="4689252"/>
          </a:xfrm>
          <a:prstGeom prst="rect">
            <a:avLst/>
          </a:prstGeom>
          <a:solidFill>
            <a:srgbClr val="FFFF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ClockGating_1us-100iter_line2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124" y="3361049"/>
            <a:ext cx="4381474" cy="3095607"/>
          </a:xfrm>
          <a:prstGeom prst="rect">
            <a:avLst/>
          </a:prstGeom>
        </p:spPr>
      </p:pic>
      <p:sp>
        <p:nvSpPr>
          <p:cNvPr id="40" name="Rettangolo 39"/>
          <p:cNvSpPr/>
          <p:nvPr/>
        </p:nvSpPr>
        <p:spPr>
          <a:xfrm>
            <a:off x="4052679" y="3695924"/>
            <a:ext cx="3279119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dirty="0">
                <a:solidFill>
                  <a:srgbClr val="2D2D8A">
                    <a:lumMod val="75000"/>
                  </a:srgbClr>
                </a:solidFill>
              </a:rPr>
              <a:t>Power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</a:rPr>
              <a:t>variations at gate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</a:rPr>
              <a:t>-level description </a:t>
            </a:r>
            <a:r>
              <a:rPr lang="en-US" sz="1400" dirty="0">
                <a:solidFill>
                  <a:srgbClr val="2D2D8A">
                    <a:lumMod val="75000"/>
                  </a:srgbClr>
                </a:solidFill>
              </a:rPr>
              <a:t>(64x4 array)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</a:rPr>
              <a:t>: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it-IT" sz="1600" b="1" dirty="0" smtClean="0">
                <a:solidFill>
                  <a:srgbClr val="2D2D8A">
                    <a:lumMod val="75000"/>
                  </a:srgbClr>
                </a:solidFill>
              </a:rPr>
              <a:t>m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ore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than x5 power increase to keep power constant can not be tolerated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 based on </a:t>
            </a:r>
            <a:br>
              <a:rPr lang="en-US" sz="1600" dirty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</a:rPr>
              <a:t>chip specifications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power variations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</a:rPr>
              <a:t>seen from the powering system 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acceptable</a:t>
            </a:r>
            <a:endParaRPr lang="it-IT" sz="16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8</a:t>
            </a:r>
          </a:p>
        </p:txBody>
      </p:sp>
      <p:grpSp>
        <p:nvGrpSpPr>
          <p:cNvPr id="18" name="Gruppo 17"/>
          <p:cNvGrpSpPr>
            <a:grpSpLocks noChangeAspect="1"/>
          </p:cNvGrpSpPr>
          <p:nvPr/>
        </p:nvGrpSpPr>
        <p:grpSpPr>
          <a:xfrm>
            <a:off x="9092584" y="2187223"/>
            <a:ext cx="2711502" cy="1005666"/>
            <a:chOff x="8185629" y="2249664"/>
            <a:chExt cx="3041137" cy="1127924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 rotWithShape="1">
            <a:blip r:embed="rId3" cstate="print"/>
            <a:srcRect t="13931"/>
            <a:stretch/>
          </p:blipFill>
          <p:spPr>
            <a:xfrm>
              <a:off x="8185629" y="2249664"/>
              <a:ext cx="3041137" cy="1127924"/>
            </a:xfrm>
            <a:prstGeom prst="rect">
              <a:avLst/>
            </a:prstGeom>
          </p:spPr>
        </p:pic>
        <p:sp>
          <p:nvSpPr>
            <p:cNvPr id="17" name="Rettangolo 16"/>
            <p:cNvSpPr/>
            <p:nvPr/>
          </p:nvSpPr>
          <p:spPr>
            <a:xfrm>
              <a:off x="8235769" y="2860908"/>
              <a:ext cx="53392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CLK</a:t>
              </a:r>
              <a:endParaRPr lang="it-IT" sz="1400" dirty="0"/>
            </a:p>
          </p:txBody>
        </p:sp>
        <p:sp>
          <p:nvSpPr>
            <p:cNvPr id="66" name="Rettangolo 65"/>
            <p:cNvSpPr/>
            <p:nvPr/>
          </p:nvSpPr>
          <p:spPr>
            <a:xfrm>
              <a:off x="8272707" y="2594829"/>
              <a:ext cx="43407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EN</a:t>
              </a:r>
              <a:endParaRPr lang="it-IT" sz="1400" dirty="0"/>
            </a:p>
          </p:txBody>
        </p:sp>
        <p:sp>
          <p:nvSpPr>
            <p:cNvPr id="67" name="Rettangolo 66"/>
            <p:cNvSpPr/>
            <p:nvPr/>
          </p:nvSpPr>
          <p:spPr>
            <a:xfrm>
              <a:off x="9926107" y="2833811"/>
              <a:ext cx="101386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/>
                <a:t>GATED CLOCK</a:t>
              </a:r>
              <a:endParaRPr lang="it-IT" sz="1400" dirty="0"/>
            </a:p>
          </p:txBody>
        </p:sp>
      </p:grpSp>
      <p:sp>
        <p:nvSpPr>
          <p:cNvPr id="39" name="Rettangolo 12"/>
          <p:cNvSpPr>
            <a:spLocks noChangeArrowheads="1"/>
          </p:cNvSpPr>
          <p:nvPr/>
        </p:nvSpPr>
        <p:spPr bwMode="auto">
          <a:xfrm>
            <a:off x="4026183" y="2088174"/>
            <a:ext cx="7160884" cy="146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rgbClr val="2D2D8A">
                    <a:lumMod val="75000"/>
                  </a:srgbClr>
                </a:solidFill>
              </a:rPr>
              <a:t>One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</a:rPr>
              <a:t>fundamental 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</a:rPr>
              <a:t>architectural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</a:rPr>
              <a:t>choice </a:t>
            </a:r>
            <a:r>
              <a:rPr lang="it-IT" b="1" dirty="0" smtClean="0">
                <a:solidFill>
                  <a:srgbClr val="2D2D8A">
                    <a:lumMod val="75000"/>
                  </a:srgbClr>
                </a:solidFill>
              </a:rPr>
              <a:t>use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  <a:t>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</a:rPr>
              <a:t>of the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  <a:t/>
            </a:r>
            <a:b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  <a:t>clock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</a:rPr>
              <a:t>gating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</a:rPr>
              <a:t>technique</a:t>
            </a:r>
            <a:endParaRPr lang="en-US" dirty="0">
              <a:solidFill>
                <a:srgbClr val="2D2D8A">
                  <a:lumMod val="75000"/>
                </a:srgbClr>
              </a:solidFill>
            </a:endParaRPr>
          </a:p>
          <a:p>
            <a:pPr marL="540000" indent="-360000">
              <a:buFont typeface="Arial" charset="0"/>
              <a:buChar char="•"/>
            </a:pP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source of power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</a:rPr>
              <a:t>variations</a:t>
            </a:r>
            <a:endParaRPr lang="en-US" sz="1600" dirty="0">
              <a:solidFill>
                <a:srgbClr val="2D2D8A">
                  <a:lumMod val="75000"/>
                </a:srgbClr>
              </a:solidFill>
            </a:endParaRPr>
          </a:p>
          <a:p>
            <a:pPr marL="540000" indent="-360000">
              <a:buFont typeface="Arial" charset="0"/>
              <a:buChar char="•"/>
            </a:pP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initially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discouraged to keep 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/>
            </a:r>
            <a:b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power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more 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constant</a:t>
            </a:r>
            <a:endParaRPr lang="en-US" sz="16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68" name="TextBox 84"/>
          <p:cNvSpPr txBox="1"/>
          <p:nvPr/>
        </p:nvSpPr>
        <p:spPr>
          <a:xfrm>
            <a:off x="8692031" y="6383810"/>
            <a:ext cx="3059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S.Marconi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et al., </a:t>
            </a:r>
            <a:r>
              <a:rPr lang="en-US" sz="1200" dirty="0" smtClean="0"/>
              <a:t>TWEPP 2016]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37" name="Titolo 3"/>
          <p:cNvSpPr txBox="1">
            <a:spLocks/>
          </p:cNvSpPr>
          <p:nvPr/>
        </p:nvSpPr>
        <p:spPr>
          <a:xfrm>
            <a:off x="261276" y="-60729"/>
            <a:ext cx="11740265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Low-power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methodology for serial powering (II)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516798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952991" y="363382"/>
            <a:ext cx="2771783" cy="642942"/>
          </a:xfrm>
        </p:spPr>
        <p:txBody>
          <a:bodyPr/>
          <a:lstStyle/>
          <a:p>
            <a:r>
              <a:rPr lang="en-GB" sz="4800" b="1" dirty="0" smtClean="0">
                <a:latin typeface="Perpetua"/>
                <a:cs typeface="Perpetua"/>
              </a:rPr>
              <a:t>OUTLINE </a:t>
            </a:r>
            <a:endParaRPr lang="en-GB" sz="4800" b="1" dirty="0">
              <a:latin typeface="Perpetua"/>
              <a:cs typeface="Perpetua"/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2</a:t>
            </a:r>
            <a:endParaRPr lang="es-ES" dirty="0" smtClean="0"/>
          </a:p>
        </p:txBody>
      </p:sp>
      <p:sp>
        <p:nvSpPr>
          <p:cNvPr id="5" name="Segnaposto contenuto 1"/>
          <p:cNvSpPr>
            <a:spLocks noGrp="1"/>
          </p:cNvSpPr>
          <p:nvPr>
            <p:ph idx="1"/>
          </p:nvPr>
        </p:nvSpPr>
        <p:spPr>
          <a:xfrm>
            <a:off x="556879" y="1634960"/>
            <a:ext cx="10873997" cy="4612458"/>
          </a:xfrm>
        </p:spPr>
        <p:txBody>
          <a:bodyPr/>
          <a:lstStyle/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it-IT" sz="2200" b="1" dirty="0" err="1">
                <a:ea typeface="+mn-ea"/>
              </a:rPr>
              <a:t>Introduction</a:t>
            </a:r>
            <a:endParaRPr lang="it-IT" sz="2200" b="1" dirty="0">
              <a:ea typeface="+mn-ea"/>
            </a:endParaRPr>
          </a:p>
          <a:p>
            <a:pPr lvl="1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–"/>
            </a:pPr>
            <a:r>
              <a:rPr lang="en-US" sz="1800" dirty="0" smtClean="0"/>
              <a:t>Verification </a:t>
            </a:r>
            <a:r>
              <a:rPr lang="en-US" sz="1800" dirty="0"/>
              <a:t>Environment for </a:t>
            </a:r>
            <a:r>
              <a:rPr lang="en-US" sz="1800" dirty="0" err="1"/>
              <a:t>PIXel</a:t>
            </a:r>
            <a:r>
              <a:rPr lang="en-US" sz="1800" dirty="0"/>
              <a:t> chips (VEPIX53</a:t>
            </a:r>
            <a:r>
              <a:rPr lang="en-US" sz="1800" dirty="0" smtClean="0"/>
              <a:t>)</a:t>
            </a:r>
            <a:endParaRPr lang="en-US" sz="1800" dirty="0"/>
          </a:p>
          <a:p>
            <a:pPr lvl="1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–"/>
            </a:pPr>
            <a:r>
              <a:rPr lang="en-US" sz="1800" dirty="0" smtClean="0"/>
              <a:t>Approach </a:t>
            </a:r>
            <a:r>
              <a:rPr lang="en-US" sz="1800" dirty="0"/>
              <a:t>for reliability in </a:t>
            </a:r>
            <a:r>
              <a:rPr lang="en-US" sz="1800" dirty="0" smtClean="0"/>
              <a:t>radiation environments</a:t>
            </a:r>
            <a:endParaRPr lang="en-US" sz="1800" dirty="0"/>
          </a:p>
          <a:p>
            <a:pPr marL="342900" lvl="1" indent="-342900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200" b="1" dirty="0" smtClean="0">
                <a:ea typeface="+mn-ea"/>
              </a:rPr>
              <a:t>Digital architecture comparison and choice</a:t>
            </a:r>
          </a:p>
          <a:p>
            <a:pPr marL="342900" lvl="1" indent="-342900">
              <a:spcBef>
                <a:spcPts val="12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200" b="1" dirty="0" smtClean="0"/>
              <a:t>Low</a:t>
            </a:r>
            <a:r>
              <a:rPr lang="en-US" sz="2200" b="1" dirty="0"/>
              <a:t>-power </a:t>
            </a:r>
            <a:r>
              <a:rPr lang="en-US" sz="2200" b="1" dirty="0" smtClean="0"/>
              <a:t>methodology for serial powering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–"/>
            </a:pPr>
            <a:r>
              <a:rPr lang="it-IT" sz="1800" dirty="0"/>
              <a:t>A</a:t>
            </a:r>
            <a:r>
              <a:rPr lang="en-US" sz="1800" dirty="0" err="1"/>
              <a:t>nalysis</a:t>
            </a:r>
            <a:r>
              <a:rPr lang="en-US" sz="1800" dirty="0"/>
              <a:t> and optimization</a:t>
            </a:r>
          </a:p>
          <a:p>
            <a:pPr>
              <a:spcBef>
                <a:spcPts val="120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de-CH" sz="2200" b="1" dirty="0" err="1" smtClean="0"/>
              <a:t>Conclusions</a:t>
            </a:r>
            <a:r>
              <a:rPr lang="de-CH" sz="2200" b="1" dirty="0" smtClean="0"/>
              <a:t> </a:t>
            </a:r>
            <a:r>
              <a:rPr lang="de-CH" sz="2200" b="1" dirty="0" err="1"/>
              <a:t>and</a:t>
            </a:r>
            <a:r>
              <a:rPr lang="de-CH" sz="2200" b="1" dirty="0"/>
              <a:t> </a:t>
            </a:r>
            <a:r>
              <a:rPr lang="de-CH" sz="2200" b="1" dirty="0" err="1"/>
              <a:t>future</a:t>
            </a:r>
            <a:r>
              <a:rPr lang="de-CH" sz="2200" b="1" dirty="0"/>
              <a:t> </a:t>
            </a:r>
            <a:r>
              <a:rPr lang="de-CH" sz="2200" b="1" dirty="0" err="1"/>
              <a:t>work</a:t>
            </a:r>
            <a:endParaRPr lang="de-CH" sz="2200" b="1" dirty="0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 rot="10800000" flipV="1">
            <a:off x="4943999" y="369277"/>
            <a:ext cx="6626677" cy="71387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/>
          </a:p>
        </p:txBody>
      </p:sp>
      <p:sp>
        <p:nvSpPr>
          <p:cNvPr id="9" name="Rectangle 32"/>
          <p:cNvSpPr>
            <a:spLocks noChangeArrowheads="1"/>
          </p:cNvSpPr>
          <p:nvPr/>
        </p:nvSpPr>
        <p:spPr bwMode="auto">
          <a:xfrm rot="10800000" flipV="1">
            <a:off x="492369" y="1088742"/>
            <a:ext cx="6755759" cy="54241"/>
          </a:xfrm>
          <a:prstGeom prst="rect">
            <a:avLst/>
          </a:prstGeom>
          <a:gradFill rotWithShape="0">
            <a:gsLst>
              <a:gs pos="0">
                <a:srgbClr val="003366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Bookman Old Style" panose="02050604050505020204" pitchFamily="18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3290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magine 12" descr="hitLoss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88"/>
          <a:stretch/>
        </p:blipFill>
        <p:spPr>
          <a:xfrm>
            <a:off x="7256438" y="4021335"/>
            <a:ext cx="3624693" cy="2516628"/>
          </a:xfrm>
          <a:prstGeom prst="rect">
            <a:avLst/>
          </a:prstGeom>
        </p:spPr>
      </p:pic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55404" y="505750"/>
            <a:ext cx="7661251" cy="1962171"/>
          </a:xfrm>
        </p:spPr>
        <p:txBody>
          <a:bodyPr/>
          <a:lstStyle/>
          <a:p>
            <a:pPr>
              <a:buFont typeface="Arial"/>
              <a:buChar char="•"/>
              <a:defRPr/>
            </a:pPr>
            <a:endParaRPr lang="en-US" dirty="0" smtClean="0"/>
          </a:p>
          <a:p>
            <a:pPr>
              <a:buFont typeface="Arial"/>
              <a:buChar char="•"/>
              <a:defRPr/>
            </a:pPr>
            <a:endParaRPr lang="en-US" dirty="0" smtClean="0"/>
          </a:p>
          <a:p>
            <a:pPr lvl="2">
              <a:buFont typeface="Symbol" pitchFamily="18" charset="2"/>
              <a:buChar char="-"/>
              <a:defRPr/>
            </a:pPr>
            <a:endParaRPr lang="en-US" dirty="0" smtClean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E8EA8D-0716-4D73-B51D-513E9D816E6A}" type="slidenum">
              <a:rPr lang="es-E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4" name="Titolo 3"/>
          <p:cNvSpPr txBox="1">
            <a:spLocks/>
          </p:cNvSpPr>
          <p:nvPr/>
        </p:nvSpPr>
        <p:spPr>
          <a:xfrm>
            <a:off x="3820170" y="-35334"/>
            <a:ext cx="8215370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Introduction (I)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  <p:pic>
        <p:nvPicPr>
          <p:cNvPr id="6" name="Immagine 5" descr="VEPIX53_diag_cal-eps-converted-to.pdf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21"/>
          <a:stretch/>
        </p:blipFill>
        <p:spPr>
          <a:xfrm>
            <a:off x="6872716" y="1109284"/>
            <a:ext cx="5504063" cy="2699562"/>
          </a:xfrm>
          <a:prstGeom prst="rect">
            <a:avLst/>
          </a:prstGeom>
        </p:spPr>
      </p:pic>
      <p:sp>
        <p:nvSpPr>
          <p:cNvPr id="7" name="Rettangolo 6"/>
          <p:cNvSpPr/>
          <p:nvPr/>
        </p:nvSpPr>
        <p:spPr>
          <a:xfrm>
            <a:off x="437028" y="630508"/>
            <a:ext cx="6735468" cy="6135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2400" b="1" kern="0" dirty="0" smtClean="0">
                <a:solidFill>
                  <a:srgbClr val="2D2D8A">
                    <a:lumMod val="75000"/>
                  </a:srgbClr>
                </a:solidFill>
              </a:rPr>
              <a:t>Verification Environment </a:t>
            </a:r>
            <a:r>
              <a:rPr lang="en-US" sz="2400" kern="0" dirty="0" smtClean="0">
                <a:solidFill>
                  <a:srgbClr val="2D2D8A">
                    <a:lumMod val="75000"/>
                  </a:srgbClr>
                </a:solidFill>
              </a:rPr>
              <a:t>for </a:t>
            </a:r>
            <a:r>
              <a:rPr lang="en-US" sz="2400" b="1" kern="0" dirty="0" err="1" smtClean="0">
                <a:solidFill>
                  <a:srgbClr val="2D2D8A">
                    <a:lumMod val="75000"/>
                  </a:srgbClr>
                </a:solidFill>
              </a:rPr>
              <a:t>PIXel</a:t>
            </a:r>
            <a:r>
              <a:rPr lang="en-US" sz="2400" kern="0" dirty="0" smtClean="0">
                <a:solidFill>
                  <a:srgbClr val="2D2D8A">
                    <a:lumMod val="75000"/>
                  </a:srgbClr>
                </a:solidFill>
              </a:rPr>
              <a:t> chips (</a:t>
            </a:r>
            <a:r>
              <a:rPr lang="en-US" sz="2400" i="1" kern="0" dirty="0" smtClean="0">
                <a:solidFill>
                  <a:srgbClr val="2D2D8A">
                    <a:lumMod val="75000"/>
                  </a:srgbClr>
                </a:solidFill>
              </a:rPr>
              <a:t>VEPIX53</a:t>
            </a:r>
            <a:r>
              <a:rPr lang="en-US" sz="2400" kern="0" dirty="0" smtClean="0">
                <a:solidFill>
                  <a:srgbClr val="2D2D8A">
                    <a:lumMod val="75000"/>
                  </a:srgbClr>
                </a:solidFill>
              </a:rPr>
              <a:t>) for:</a:t>
            </a:r>
          </a:p>
          <a:p>
            <a:pPr marL="552450" lvl="1" indent="-285750" eaLnBrk="0" fontAlgn="base" hangingPunct="0">
              <a:spcBef>
                <a:spcPts val="1000"/>
              </a:spcBef>
              <a:spcAft>
                <a:spcPts val="1000"/>
              </a:spcAft>
              <a:buFont typeface="Lucida Grande"/>
              <a:buChar char="-"/>
              <a:defRPr/>
            </a:pP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Modularity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, 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reusability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 of same </a:t>
            </a:r>
            <a:r>
              <a:rPr lang="en-US" kern="0" dirty="0" err="1" smtClean="0">
                <a:solidFill>
                  <a:srgbClr val="2D2D8A">
                    <a:lumMod val="75000"/>
                  </a:srgbClr>
                </a:solidFill>
              </a:rPr>
              <a:t>testbench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:</a:t>
            </a:r>
          </a:p>
          <a:p>
            <a:pPr marL="12001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different tests</a:t>
            </a:r>
          </a:p>
          <a:p>
            <a:pPr marL="12001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multiple design stages </a:t>
            </a:r>
            <a:endParaRPr lang="en-US" sz="1600" kern="0" dirty="0">
              <a:solidFill>
                <a:srgbClr val="2D2D8A">
                  <a:lumMod val="75000"/>
                </a:srgbClr>
              </a:solidFill>
            </a:endParaRPr>
          </a:p>
          <a:p>
            <a:pPr marL="12001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different designs/design </a:t>
            </a: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blocks</a:t>
            </a:r>
            <a:endParaRPr lang="en-US" sz="1600" kern="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552450" lvl="1" indent="-285750" eaLnBrk="0" fontAlgn="base" hangingPunct="0">
              <a:spcBef>
                <a:spcPts val="1000"/>
              </a:spcBef>
              <a:spcAft>
                <a:spcPts val="1000"/>
              </a:spcAft>
              <a:buFont typeface="Lucida Grande"/>
              <a:buChar char="-"/>
              <a:defRPr/>
            </a:pP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Extended 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flexibility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: stimuli generation</a:t>
            </a:r>
          </a:p>
          <a:p>
            <a:pPr marL="552450" lvl="1" indent="-285750" eaLnBrk="0" fontAlgn="base" hangingPunct="0">
              <a:spcBef>
                <a:spcPts val="1000"/>
              </a:spcBef>
              <a:spcAft>
                <a:spcPts val="1000"/>
              </a:spcAft>
              <a:buFont typeface="Lucida Grande"/>
              <a:buChar char="-"/>
              <a:defRPr/>
            </a:pP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Automated verification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, 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performance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 assessment</a:t>
            </a:r>
          </a:p>
          <a:p>
            <a:pPr marL="552450" lvl="1" indent="-285750" eaLnBrk="0" fontAlgn="base" hangingPunct="0">
              <a:spcBef>
                <a:spcPts val="1000"/>
              </a:spcBef>
              <a:spcAft>
                <a:spcPts val="1000"/>
              </a:spcAft>
              <a:buFont typeface="Lucida Grande"/>
              <a:buChar char="-"/>
              <a:defRPr/>
            </a:pP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Test cases:</a:t>
            </a:r>
          </a:p>
          <a:p>
            <a:pPr marL="10096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simulation of </a:t>
            </a: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previous pixel chips</a:t>
            </a:r>
            <a:endParaRPr lang="en-US" sz="1600" kern="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10096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architectural study on PR architectures (behavioral level)</a:t>
            </a:r>
          </a:p>
          <a:p>
            <a:pPr marL="10096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for </a:t>
            </a: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RD53A </a:t>
            </a: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building blocks and</a:t>
            </a: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/or full </a:t>
            </a: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chip</a:t>
            </a:r>
          </a:p>
          <a:p>
            <a:pPr marL="1009650" lvl="2" indent="-285750" eaLnBrk="0" fontAlgn="base" hangingPunct="0">
              <a:spcBef>
                <a:spcPts val="400"/>
              </a:spcBef>
              <a:spcAft>
                <a:spcPts val="400"/>
              </a:spcAft>
              <a:buFont typeface="Courier New"/>
              <a:buChar char="o"/>
              <a:defRPr/>
            </a:pP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in addition: used by different projects at C</a:t>
            </a: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ERN as starting point for verification</a:t>
            </a:r>
          </a:p>
          <a:p>
            <a:pPr marL="1009650" lvl="2" indent="-285750" eaLnBrk="0" fontAlgn="base" hangingPunct="0">
              <a:spcBef>
                <a:spcPts val="1000"/>
              </a:spcBef>
              <a:spcAft>
                <a:spcPts val="1000"/>
              </a:spcAft>
              <a:buFont typeface="Lucida Grande"/>
              <a:buChar char="-"/>
              <a:defRPr/>
            </a:pPr>
            <a:endParaRPr lang="en-US" kern="0" dirty="0" smtClean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9" name="TextBox 84"/>
          <p:cNvSpPr txBox="1"/>
          <p:nvPr/>
        </p:nvSpPr>
        <p:spPr>
          <a:xfrm>
            <a:off x="9099413" y="681039"/>
            <a:ext cx="22356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S.Marconi et al.,</a:t>
            </a:r>
            <a:r>
              <a:rPr lang="en-US" sz="1200" dirty="0"/>
              <a:t> </a:t>
            </a:r>
            <a:r>
              <a:rPr lang="en-US" sz="1200" dirty="0" smtClean="0"/>
              <a:t>Springer Lecture Notes,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2016</a:t>
            </a:r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11" name="TextBox 84"/>
          <p:cNvSpPr txBox="1"/>
          <p:nvPr/>
        </p:nvSpPr>
        <p:spPr>
          <a:xfrm>
            <a:off x="10312293" y="4265784"/>
            <a:ext cx="1648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S.Marconi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et al.,</a:t>
            </a:r>
            <a:r>
              <a:rPr lang="es-ES_tradnl" sz="1200" i="1" spc="-30" dirty="0">
                <a:solidFill>
                  <a:srgbClr val="000000"/>
                </a:solidFill>
                <a:latin typeface="Verdana"/>
                <a:cs typeface="Verdana"/>
              </a:rPr>
              <a:t> </a:t>
            </a:r>
            <a:r>
              <a:rPr lang="en-US" sz="1200" dirty="0" smtClean="0"/>
              <a:t>JINST 2015]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413815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4</a:t>
            </a:r>
            <a:endParaRPr lang="es-ES" dirty="0"/>
          </a:p>
        </p:txBody>
      </p:sp>
      <p:sp>
        <p:nvSpPr>
          <p:cNvPr id="6" name="Segnaposto contenuto 1"/>
          <p:cNvSpPr>
            <a:spLocks noGrp="1"/>
          </p:cNvSpPr>
          <p:nvPr>
            <p:ph idx="1"/>
          </p:nvPr>
        </p:nvSpPr>
        <p:spPr>
          <a:xfrm>
            <a:off x="527380" y="424753"/>
            <a:ext cx="11201443" cy="6227615"/>
          </a:xfrm>
        </p:spPr>
        <p:txBody>
          <a:bodyPr/>
          <a:lstStyle/>
          <a:p>
            <a:pPr marL="0" lvl="1" indent="0">
              <a:buNone/>
            </a:pPr>
            <a:r>
              <a:rPr lang="en-US" sz="2200" b="1" dirty="0"/>
              <a:t>Approach for reliability in </a:t>
            </a:r>
            <a:r>
              <a:rPr lang="en-US" sz="2200" b="1" dirty="0" smtClean="0"/>
              <a:t>radiation environments </a:t>
            </a:r>
            <a:endParaRPr lang="en-US" sz="2200" b="1" dirty="0"/>
          </a:p>
          <a:p>
            <a:pPr marL="0" lvl="1" indent="0">
              <a:spcBef>
                <a:spcPts val="624"/>
              </a:spcBef>
              <a:buNone/>
            </a:pPr>
            <a:r>
              <a:rPr lang="en-GB" dirty="0" smtClean="0"/>
              <a:t>In this presentation, </a:t>
            </a:r>
            <a:r>
              <a:rPr lang="en-GB" b="1" dirty="0" smtClean="0"/>
              <a:t>focus on SEUs for the pixel array logic</a:t>
            </a:r>
          </a:p>
          <a:p>
            <a:pPr marL="342900" lvl="1" indent="-342900"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US" dirty="0" smtClean="0"/>
              <a:t>Based </a:t>
            </a:r>
            <a:r>
              <a:rPr lang="en-US" dirty="0" smtClean="0"/>
              <a:t>on estimated cross-section </a:t>
            </a:r>
            <a:r>
              <a:rPr lang="en-US" sz="1600" dirty="0" smtClean="0"/>
              <a:t>(</a:t>
            </a:r>
            <a:r>
              <a:rPr lang="de-DE" sz="1600" dirty="0" smtClean="0"/>
              <a:t>5·10</a:t>
            </a:r>
            <a:r>
              <a:rPr lang="de-DE" sz="1600" baseline="30000" dirty="0" smtClean="0"/>
              <a:t>-14</a:t>
            </a:r>
            <a:r>
              <a:rPr lang="de-DE" sz="1600" dirty="0" smtClean="0"/>
              <a:t> cm</a:t>
            </a:r>
            <a:r>
              <a:rPr lang="de-DE" sz="1600" baseline="30000" dirty="0" smtClean="0"/>
              <a:t>2</a:t>
            </a:r>
            <a:r>
              <a:rPr lang="en-US" sz="1600" dirty="0" smtClean="0"/>
              <a:t>)</a:t>
            </a:r>
            <a:r>
              <a:rPr lang="en-US" dirty="0" smtClean="0"/>
              <a:t>:</a:t>
            </a:r>
          </a:p>
          <a:p>
            <a:pPr marL="942975" lvl="2" indent="-34290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US" b="1" dirty="0" smtClean="0"/>
              <a:t>protection</a:t>
            </a:r>
            <a:r>
              <a:rPr lang="en-US" dirty="0" smtClean="0"/>
              <a:t> </a:t>
            </a:r>
            <a:r>
              <a:rPr lang="en-US" dirty="0" smtClean="0"/>
              <a:t>strategy is </a:t>
            </a:r>
            <a:r>
              <a:rPr lang="en-US" b="1" dirty="0"/>
              <a:t>needed for pixel configuration </a:t>
            </a:r>
            <a:r>
              <a:rPr lang="en-US" dirty="0"/>
              <a:t>latches </a:t>
            </a:r>
            <a:endParaRPr lang="en-US" dirty="0" smtClean="0"/>
          </a:p>
          <a:p>
            <a:pPr marL="1400175" lvl="3" indent="-342900">
              <a:spcBef>
                <a:spcPts val="200"/>
              </a:spcBef>
              <a:spcAft>
                <a:spcPts val="200"/>
              </a:spcAft>
              <a:buFont typeface="Courier New"/>
              <a:buChar char="o"/>
            </a:pPr>
            <a:r>
              <a:rPr lang="en-US" dirty="0" smtClean="0"/>
              <a:t>~ 1</a:t>
            </a:r>
            <a:r>
              <a:rPr lang="en-US" dirty="0"/>
              <a:t>% pixels already affected after 20s of operation </a:t>
            </a:r>
            <a:endParaRPr lang="en-US" dirty="0" smtClean="0"/>
          </a:p>
          <a:p>
            <a:pPr marL="1343025" lvl="3" indent="-285750">
              <a:spcBef>
                <a:spcPts val="200"/>
              </a:spcBef>
              <a:spcAft>
                <a:spcPts val="200"/>
              </a:spcAft>
              <a:buFont typeface="Wingdings" charset="0"/>
              <a:buChar char="à"/>
            </a:pPr>
            <a:r>
              <a:rPr lang="en-US" dirty="0" smtClean="0"/>
              <a:t>hardening by cell </a:t>
            </a:r>
            <a:r>
              <a:rPr lang="en-US" dirty="0" smtClean="0"/>
              <a:t>design, </a:t>
            </a:r>
            <a:r>
              <a:rPr lang="it-IT" dirty="0" smtClean="0">
                <a:sym typeface="Wingdings"/>
              </a:rPr>
              <a:t>special </a:t>
            </a:r>
            <a:r>
              <a:rPr lang="it-IT" dirty="0" err="1" smtClean="0">
                <a:sym typeface="Wingdings"/>
              </a:rPr>
              <a:t>latches</a:t>
            </a:r>
            <a:r>
              <a:rPr lang="it-IT" dirty="0" smtClean="0">
                <a:sym typeface="Wingdings"/>
              </a:rPr>
              <a:t> </a:t>
            </a:r>
            <a:r>
              <a:rPr lang="it-IT" dirty="0" smtClean="0">
                <a:sym typeface="Wingdings"/>
              </a:rPr>
              <a:t>(</a:t>
            </a:r>
            <a:r>
              <a:rPr lang="it-IT" dirty="0" smtClean="0">
                <a:sym typeface="Wingdings"/>
              </a:rPr>
              <a:t>CPPM, Marsiglia</a:t>
            </a:r>
            <a:r>
              <a:rPr lang="it-IT" dirty="0" smtClean="0">
                <a:sym typeface="Wingdings"/>
              </a:rPr>
              <a:t>) and/or re-</a:t>
            </a:r>
            <a:r>
              <a:rPr lang="it-IT" dirty="0" err="1" smtClean="0">
                <a:sym typeface="Wingdings"/>
              </a:rPr>
              <a:t>freshing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configuration</a:t>
            </a:r>
            <a:endParaRPr lang="en-US" dirty="0" smtClean="0"/>
          </a:p>
          <a:p>
            <a:pPr marL="885825" lvl="2" indent="-28575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US" b="1" dirty="0" smtClean="0"/>
              <a:t>finite state machine protection not required if capable </a:t>
            </a:r>
            <a:r>
              <a:rPr lang="en-US" b="1" dirty="0"/>
              <a:t>of recovering </a:t>
            </a:r>
            <a:r>
              <a:rPr lang="en-US" b="1" dirty="0" smtClean="0"/>
              <a:t>automatically </a:t>
            </a:r>
            <a:r>
              <a:rPr lang="en-US" dirty="0" smtClean="0"/>
              <a:t>after </a:t>
            </a:r>
            <a:r>
              <a:rPr lang="en-US" dirty="0"/>
              <a:t>a </a:t>
            </a:r>
            <a:r>
              <a:rPr lang="en-US" dirty="0" smtClean="0"/>
              <a:t>transient </a:t>
            </a:r>
            <a:r>
              <a:rPr lang="en-US" dirty="0"/>
              <a:t>of non-functionality </a:t>
            </a:r>
          </a:p>
          <a:p>
            <a:pPr marL="1343025" lvl="3" indent="-285750">
              <a:spcBef>
                <a:spcPts val="200"/>
              </a:spcBef>
              <a:spcAft>
                <a:spcPts val="200"/>
              </a:spcAft>
              <a:buFont typeface="Courier New"/>
              <a:buChar char="o"/>
            </a:pPr>
            <a:r>
              <a:rPr lang="en-US" dirty="0" smtClean="0"/>
              <a:t>to be proven with simulations under </a:t>
            </a:r>
            <a:r>
              <a:rPr lang="en-US" dirty="0"/>
              <a:t>operating conditions </a:t>
            </a:r>
          </a:p>
          <a:p>
            <a:pPr marL="942975" lvl="2" indent="-34290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US" dirty="0"/>
              <a:t>no protection is needed for hit data during trigger latency </a:t>
            </a:r>
          </a:p>
          <a:p>
            <a:pPr marL="1400175" lvl="3" indent="-342900">
              <a:spcBef>
                <a:spcPts val="200"/>
              </a:spcBef>
              <a:spcAft>
                <a:spcPts val="200"/>
              </a:spcAft>
              <a:buFont typeface="Courier New"/>
              <a:buChar char="o"/>
            </a:pPr>
            <a:r>
              <a:rPr lang="en-US" dirty="0"/>
              <a:t>corruption probability during latency &lt; 10</a:t>
            </a:r>
            <a:r>
              <a:rPr lang="en-US" baseline="30000" dirty="0"/>
              <a:t>-8</a:t>
            </a:r>
            <a:endParaRPr lang="en-US" dirty="0"/>
          </a:p>
          <a:p>
            <a:pPr marL="885825" lvl="2" indent="-28575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endParaRPr lang="en-US" dirty="0" smtClean="0"/>
          </a:p>
          <a:p>
            <a:pPr marL="942975" lvl="2" indent="-342900">
              <a:spcBef>
                <a:spcPts val="624"/>
              </a:spcBef>
            </a:pPr>
            <a:endParaRPr lang="en-US" dirty="0"/>
          </a:p>
          <a:p>
            <a:pPr marL="942975" lvl="2" indent="-342900">
              <a:spcBef>
                <a:spcPts val="624"/>
              </a:spcBef>
            </a:pPr>
            <a:endParaRPr lang="en-US" dirty="0"/>
          </a:p>
          <a:p>
            <a:pPr marL="942975" lvl="2" indent="-342900">
              <a:spcBef>
                <a:spcPts val="624"/>
              </a:spcBef>
            </a:pPr>
            <a:endParaRPr lang="en-US" dirty="0" smtClean="0"/>
          </a:p>
          <a:p>
            <a:pPr marL="942975" lvl="2" indent="-342900">
              <a:spcBef>
                <a:spcPts val="624"/>
              </a:spcBef>
            </a:pPr>
            <a:endParaRPr lang="en-US" dirty="0" smtClean="0"/>
          </a:p>
          <a:p>
            <a:pPr marL="942975" lvl="2" indent="-342900">
              <a:spcBef>
                <a:spcPts val="624"/>
              </a:spcBef>
            </a:pPr>
            <a:endParaRPr lang="en-US" dirty="0"/>
          </a:p>
          <a:p>
            <a:pPr marL="0" lvl="1" indent="0">
              <a:spcBef>
                <a:spcPts val="624"/>
              </a:spcBef>
              <a:buNone/>
            </a:pPr>
            <a:endParaRPr lang="en-GB" dirty="0" smtClean="0"/>
          </a:p>
          <a:p>
            <a:pPr marL="942975" lvl="2" indent="-342900"/>
            <a:endParaRPr lang="en-GB" b="1" dirty="0" smtClean="0"/>
          </a:p>
          <a:p>
            <a:pPr marL="942975" lvl="2" indent="-342900"/>
            <a:endParaRPr lang="en-GB" b="1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Rettangolo 6"/>
          <p:cNvSpPr/>
          <p:nvPr/>
        </p:nvSpPr>
        <p:spPr>
          <a:xfrm>
            <a:off x="522941" y="4185834"/>
            <a:ext cx="5901765" cy="2569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eaLnBrk="0" fontAlgn="base" hangingPunct="0">
              <a:spcBef>
                <a:spcPts val="300"/>
              </a:spcBef>
              <a:spcAft>
                <a:spcPts val="300"/>
              </a:spcAft>
              <a:buFont typeface="Arial"/>
              <a:buChar char="•"/>
            </a:pPr>
            <a:r>
              <a:rPr lang="en-GB" sz="2000" b="1" kern="0" dirty="0" smtClean="0">
                <a:solidFill>
                  <a:srgbClr val="2D2D8A">
                    <a:lumMod val="75000"/>
                  </a:srgbClr>
                </a:solidFill>
              </a:rPr>
              <a:t>How to simulate SEU injection</a:t>
            </a:r>
            <a:r>
              <a:rPr lang="en-GB" sz="2000" kern="0" dirty="0" smtClean="0">
                <a:solidFill>
                  <a:srgbClr val="2D2D8A">
                    <a:lumMod val="75000"/>
                  </a:srgbClr>
                </a:solidFill>
              </a:rPr>
              <a:t>?</a:t>
            </a:r>
          </a:p>
          <a:p>
            <a:pPr marL="942975" lvl="2" indent="-342900" eaLnBrk="0" fontAlgn="base" hangingPunct="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GB" kern="0" dirty="0">
                <a:solidFill>
                  <a:srgbClr val="2D2D8A">
                    <a:lumMod val="75000"/>
                  </a:srgbClr>
                </a:solidFill>
              </a:rPr>
              <a:t>I</a:t>
            </a:r>
            <a:r>
              <a:rPr lang="en-GB" kern="0" dirty="0" smtClean="0">
                <a:solidFill>
                  <a:srgbClr val="2D2D8A">
                    <a:lumMod val="75000"/>
                  </a:srgbClr>
                </a:solidFill>
              </a:rPr>
              <a:t>ntegrate random</a:t>
            </a:r>
            <a:r>
              <a:rPr lang="en-GB" b="1" kern="0" dirty="0" smtClean="0">
                <a:solidFill>
                  <a:srgbClr val="2D2D8A">
                    <a:lumMod val="75000"/>
                  </a:srgbClr>
                </a:solidFill>
              </a:rPr>
              <a:t> bit-flip in sequential elements</a:t>
            </a:r>
            <a:r>
              <a:rPr lang="en-GB" kern="0" dirty="0" smtClean="0">
                <a:solidFill>
                  <a:srgbClr val="2D2D8A">
                    <a:lumMod val="75000"/>
                  </a:srgbClr>
                </a:solidFill>
              </a:rPr>
              <a:t> during simulations of the gate-level or post P&amp;R </a:t>
            </a:r>
            <a:r>
              <a:rPr lang="en-GB" b="1" kern="0" dirty="0" err="1" smtClean="0">
                <a:solidFill>
                  <a:srgbClr val="2D2D8A">
                    <a:lumMod val="75000"/>
                  </a:srgbClr>
                </a:solidFill>
              </a:rPr>
              <a:t>netlist</a:t>
            </a:r>
            <a:r>
              <a:rPr lang="en-GB" b="1" kern="0" dirty="0" smtClean="0">
                <a:solidFill>
                  <a:srgbClr val="2D2D8A">
                    <a:lumMod val="75000"/>
                  </a:srgbClr>
                </a:solidFill>
              </a:rPr>
              <a:t> in VEPIX53</a:t>
            </a:r>
          </a:p>
          <a:p>
            <a:pPr marL="1400175" lvl="3" indent="-342900" eaLnBrk="0" fontAlgn="base" hangingPunct="0">
              <a:spcBef>
                <a:spcPts val="200"/>
              </a:spcBef>
              <a:spcAft>
                <a:spcPts val="200"/>
              </a:spcAft>
              <a:buFont typeface="Courier New"/>
              <a:buChar char="o"/>
            </a:pPr>
            <a:r>
              <a:rPr lang="en-GB" b="1" kern="0" dirty="0" smtClean="0">
                <a:solidFill>
                  <a:srgbClr val="2D2D8A">
                    <a:lumMod val="75000"/>
                  </a:srgbClr>
                </a:solidFill>
              </a:rPr>
              <a:t>automated verification</a:t>
            </a:r>
            <a:r>
              <a:rPr lang="en-GB" kern="0" dirty="0" smtClean="0">
                <a:solidFill>
                  <a:srgbClr val="2D2D8A">
                    <a:lumMod val="75000"/>
                  </a:srgbClr>
                </a:solidFill>
              </a:rPr>
              <a:t> to identify eventual persisting effects</a:t>
            </a:r>
          </a:p>
          <a:p>
            <a:pPr marL="1400175" lvl="3" indent="-342900" eaLnBrk="0" fontAlgn="base" hangingPunct="0">
              <a:spcBef>
                <a:spcPts val="200"/>
              </a:spcBef>
              <a:spcAft>
                <a:spcPts val="200"/>
              </a:spcAft>
              <a:buFont typeface="Courier New"/>
              <a:buChar char="o"/>
            </a:pPr>
            <a:r>
              <a:rPr lang="en-GB" kern="0" dirty="0" smtClean="0">
                <a:solidFill>
                  <a:srgbClr val="2D2D8A">
                    <a:lumMod val="75000"/>
                  </a:srgbClr>
                </a:solidFill>
              </a:rPr>
              <a:t>initial simulations have shown no persistent </a:t>
            </a:r>
            <a:r>
              <a:rPr lang="en-GB" kern="0" dirty="0" smtClean="0">
                <a:solidFill>
                  <a:srgbClr val="2D2D8A">
                    <a:lumMod val="75000"/>
                  </a:srgbClr>
                </a:solidFill>
              </a:rPr>
              <a:t>error</a:t>
            </a:r>
            <a:endParaRPr lang="en-GB" kern="0" dirty="0">
              <a:solidFill>
                <a:srgbClr val="2D2D8A">
                  <a:lumMod val="75000"/>
                </a:srgbClr>
              </a:solidFill>
            </a:endParaRPr>
          </a:p>
        </p:txBody>
      </p:sp>
      <p:pic>
        <p:nvPicPr>
          <p:cNvPr id="8" name="Immagine 7" descr="VEPIX53_diag_cal-eps-converted-to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87" b="7921"/>
          <a:stretch/>
        </p:blipFill>
        <p:spPr>
          <a:xfrm>
            <a:off x="6898546" y="3795033"/>
            <a:ext cx="4607592" cy="2699562"/>
          </a:xfrm>
          <a:prstGeom prst="rect">
            <a:avLst/>
          </a:prstGeom>
        </p:spPr>
      </p:pic>
      <p:sp>
        <p:nvSpPr>
          <p:cNvPr id="9" name="Rettangolo 8"/>
          <p:cNvSpPr/>
          <p:nvPr/>
        </p:nvSpPr>
        <p:spPr>
          <a:xfrm>
            <a:off x="7010400" y="5970406"/>
            <a:ext cx="4381501" cy="421160"/>
          </a:xfrm>
          <a:prstGeom prst="rect">
            <a:avLst/>
          </a:prstGeom>
          <a:solidFill>
            <a:srgbClr val="FFC98E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400" dirty="0" smtClean="0">
                <a:solidFill>
                  <a:schemeClr val="tx1"/>
                </a:solidFill>
              </a:rPr>
              <a:t>DUT </a:t>
            </a:r>
            <a:r>
              <a:rPr lang="it-IT" sz="1400" dirty="0" err="1" smtClean="0">
                <a:solidFill>
                  <a:schemeClr val="tx1"/>
                </a:solidFill>
              </a:rPr>
              <a:t>netlist</a:t>
            </a:r>
            <a:r>
              <a:rPr lang="it-IT" sz="1400" dirty="0" smtClean="0">
                <a:solidFill>
                  <a:schemeClr val="tx1"/>
                </a:solidFill>
              </a:rPr>
              <a:t> (</a:t>
            </a:r>
            <a:r>
              <a:rPr lang="it-IT" sz="1400" dirty="0" err="1" smtClean="0">
                <a:solidFill>
                  <a:schemeClr val="tx1"/>
                </a:solidFill>
              </a:rPr>
              <a:t>logic</a:t>
            </a:r>
            <a:r>
              <a:rPr lang="it-IT" sz="1400" dirty="0" smtClean="0">
                <a:solidFill>
                  <a:schemeClr val="tx1"/>
                </a:solidFill>
              </a:rPr>
              <a:t> </a:t>
            </a:r>
            <a:r>
              <a:rPr lang="it-IT" sz="1400" dirty="0" err="1" smtClean="0">
                <a:solidFill>
                  <a:schemeClr val="tx1"/>
                </a:solidFill>
              </a:rPr>
              <a:t>cells</a:t>
            </a:r>
            <a:r>
              <a:rPr lang="it-IT" sz="1400" dirty="0" smtClean="0">
                <a:solidFill>
                  <a:schemeClr val="tx1"/>
                </a:solidFill>
              </a:rPr>
              <a:t>, </a:t>
            </a:r>
            <a:r>
              <a:rPr lang="it-IT" sz="1400" dirty="0" err="1" smtClean="0">
                <a:solidFill>
                  <a:schemeClr val="tx1"/>
                </a:solidFill>
              </a:rPr>
              <a:t>latches</a:t>
            </a:r>
            <a:r>
              <a:rPr lang="it-IT" sz="1400" dirty="0" smtClean="0">
                <a:solidFill>
                  <a:schemeClr val="tx1"/>
                </a:solidFill>
              </a:rPr>
              <a:t>, </a:t>
            </a:r>
            <a:r>
              <a:rPr lang="is-IS" sz="1400" dirty="0" smtClean="0">
                <a:solidFill>
                  <a:schemeClr val="tx1"/>
                </a:solidFill>
              </a:rPr>
              <a:t>…)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0" name="Saetta 9"/>
          <p:cNvSpPr/>
          <p:nvPr/>
        </p:nvSpPr>
        <p:spPr>
          <a:xfrm rot="21088322" flipH="1">
            <a:off x="10040190" y="5363517"/>
            <a:ext cx="461213" cy="721651"/>
          </a:xfrm>
          <a:prstGeom prst="lightningBolt">
            <a:avLst/>
          </a:prstGeom>
          <a:solidFill>
            <a:srgbClr val="FFFF00"/>
          </a:solidFill>
          <a:ln w="31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itolo 3"/>
          <p:cNvSpPr txBox="1">
            <a:spLocks/>
          </p:cNvSpPr>
          <p:nvPr/>
        </p:nvSpPr>
        <p:spPr>
          <a:xfrm>
            <a:off x="3820170" y="-35334"/>
            <a:ext cx="8215370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Introduction (II)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193368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276029" y="603539"/>
            <a:ext cx="11365317" cy="1522729"/>
          </a:xfrm>
        </p:spPr>
        <p:txBody>
          <a:bodyPr/>
          <a:lstStyle/>
          <a:p>
            <a:pPr marL="0" lvl="1" indent="0">
              <a:spcAft>
                <a:spcPts val="600"/>
              </a:spcAft>
              <a:buNone/>
            </a:pPr>
            <a:r>
              <a:rPr lang="en-US" sz="2200" b="1" dirty="0" smtClean="0"/>
              <a:t>Architecture optimization and comparison </a:t>
            </a:r>
            <a:r>
              <a:rPr lang="en-US" sz="2200" dirty="0" smtClean="0"/>
              <a:t>by means of the VEPIX53</a:t>
            </a:r>
          </a:p>
          <a:p>
            <a:pPr>
              <a:spcBef>
                <a:spcPts val="1200"/>
              </a:spcBef>
              <a:spcAft>
                <a:spcPts val="300"/>
              </a:spcAft>
            </a:pPr>
            <a:r>
              <a:rPr lang="en-US" sz="2200" b="1" i="1" dirty="0" smtClean="0"/>
              <a:t>1</a:t>
            </a:r>
            <a:r>
              <a:rPr lang="en-US" sz="2200" b="1" i="1" baseline="30000" dirty="0" smtClean="0"/>
              <a:t>st</a:t>
            </a:r>
            <a:r>
              <a:rPr lang="en-US" sz="2200" b="1" i="1" dirty="0" smtClean="0"/>
              <a:t> architecture: </a:t>
            </a:r>
            <a:r>
              <a:rPr lang="en-US" sz="2200" i="1" dirty="0" smtClean="0"/>
              <a:t>distributed 1x4 pixel region</a:t>
            </a:r>
          </a:p>
          <a:p>
            <a:endParaRPr lang="en-US" i="1" dirty="0" smtClean="0"/>
          </a:p>
          <a:p>
            <a:endParaRPr lang="en-US" sz="2800" b="1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6</a:t>
            </a:r>
          </a:p>
          <a:p>
            <a:pPr>
              <a:defRPr/>
            </a:pPr>
            <a:endParaRPr lang="es-ES" dirty="0"/>
          </a:p>
        </p:txBody>
      </p:sp>
      <p:sp>
        <p:nvSpPr>
          <p:cNvPr id="4" name="Titolo 3"/>
          <p:cNvSpPr txBox="1">
            <a:spLocks/>
          </p:cNvSpPr>
          <p:nvPr/>
        </p:nvSpPr>
        <p:spPr>
          <a:xfrm>
            <a:off x="1083732" y="-18401"/>
            <a:ext cx="11019540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Digital architecture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comparison and choice (</a:t>
            </a: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I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729519" y="1589199"/>
            <a:ext cx="6484082" cy="1914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Lucida Grande"/>
              <a:buChar char="-"/>
            </a:pPr>
            <a:r>
              <a:rPr lang="en-GB" sz="2000" kern="0" dirty="0" smtClean="0">
                <a:solidFill>
                  <a:srgbClr val="2D2D8A">
                    <a:lumMod val="75000"/>
                  </a:srgbClr>
                </a:solidFill>
              </a:rPr>
              <a:t>Logic resources shared in PR composed of </a:t>
            </a:r>
            <a:r>
              <a:rPr lang="en-GB" sz="2000" kern="0" dirty="0" smtClean="0">
                <a:solidFill>
                  <a:srgbClr val="2D2D8A">
                    <a:lumMod val="75000"/>
                  </a:srgbClr>
                </a:solidFill>
              </a:rPr>
              <a:t>1x4</a:t>
            </a:r>
            <a:r>
              <a:rPr lang="en-GB" sz="2000" kern="0" dirty="0" smtClean="0">
                <a:solidFill>
                  <a:srgbClr val="2D2D8A">
                    <a:lumMod val="75000"/>
                  </a:srgbClr>
                </a:solidFill>
              </a:rPr>
              <a:t> pixels </a:t>
            </a:r>
            <a:endParaRPr lang="en-GB" sz="2000" kern="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Font typeface="Lucida Grande"/>
              <a:buChar char="-"/>
            </a:pPr>
            <a:r>
              <a:rPr lang="en-US" sz="2000" kern="0" dirty="0">
                <a:solidFill>
                  <a:srgbClr val="2D2D8A">
                    <a:lumMod val="75000"/>
                  </a:srgbClr>
                </a:solidFill>
              </a:rPr>
              <a:t>D</a:t>
            </a:r>
            <a:r>
              <a:rPr lang="en-US" sz="2000" kern="0" dirty="0" smtClean="0">
                <a:solidFill>
                  <a:srgbClr val="2D2D8A">
                    <a:lumMod val="75000"/>
                  </a:srgbClr>
                </a:solidFill>
              </a:rPr>
              <a:t>istributed </a:t>
            </a:r>
            <a:r>
              <a:rPr lang="en-US" sz="2000" kern="0" dirty="0">
                <a:solidFill>
                  <a:srgbClr val="2D2D8A">
                    <a:lumMod val="75000"/>
                  </a:srgbClr>
                </a:solidFill>
              </a:rPr>
              <a:t>buffering </a:t>
            </a:r>
            <a:r>
              <a:rPr lang="en-US" sz="2000" kern="0" dirty="0" smtClean="0">
                <a:solidFill>
                  <a:srgbClr val="2D2D8A">
                    <a:lumMod val="75000"/>
                  </a:srgbClr>
                </a:solidFill>
              </a:rPr>
              <a:t>(i.e. hit storage) scheme 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Courier New"/>
              <a:buChar char="o"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shared timestamp memory</a:t>
            </a:r>
            <a:endParaRPr lang="en-US" sz="1600" kern="0" dirty="0">
              <a:solidFill>
                <a:srgbClr val="2D2D8A">
                  <a:lumMod val="75000"/>
                </a:srgbClr>
              </a:solidFill>
            </a:endParaRP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Courier New"/>
              <a:buChar char="o"/>
            </a:pP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distributed memory for charge information </a:t>
            </a:r>
            <a:b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(4-bit </a:t>
            </a:r>
            <a:r>
              <a:rPr lang="en-US" sz="1600" kern="0" dirty="0" err="1" smtClean="0">
                <a:solidFill>
                  <a:srgbClr val="2D2D8A">
                    <a:lumMod val="75000"/>
                  </a:srgbClr>
                </a:solidFill>
              </a:rPr>
              <a:t>ToT</a:t>
            </a:r>
            <a:r>
              <a:rPr lang="en-US" sz="1600" kern="0" dirty="0" smtClean="0">
                <a:solidFill>
                  <a:srgbClr val="2D2D8A">
                    <a:lumMod val="75000"/>
                  </a:srgbClr>
                </a:solidFill>
              </a:rPr>
              <a:t> = Time Over Threshold)</a:t>
            </a:r>
          </a:p>
        </p:txBody>
      </p:sp>
      <p:sp>
        <p:nvSpPr>
          <p:cNvPr id="15" name="TextBox 84"/>
          <p:cNvSpPr txBox="1"/>
          <p:nvPr/>
        </p:nvSpPr>
        <p:spPr>
          <a:xfrm>
            <a:off x="10699470" y="622806"/>
            <a:ext cx="12617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S.Marconi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et al., </a:t>
            </a:r>
            <a:r>
              <a:rPr lang="en-US" sz="1200" dirty="0" smtClean="0"/>
              <a:t>NSS 2016]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pic>
        <p:nvPicPr>
          <p:cNvPr id="10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2472" y="960604"/>
            <a:ext cx="3845595" cy="2697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tangolo 4"/>
          <p:cNvSpPr/>
          <p:nvPr/>
        </p:nvSpPr>
        <p:spPr>
          <a:xfrm>
            <a:off x="274176" y="3928351"/>
            <a:ext cx="6549957" cy="292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ts val="1200"/>
              </a:spcBef>
              <a:spcAft>
                <a:spcPts val="300"/>
              </a:spcAft>
              <a:buFontTx/>
              <a:buChar char="•"/>
            </a:pPr>
            <a:r>
              <a:rPr lang="it-IT" sz="2200" b="1" i="1" kern="0" dirty="0">
                <a:solidFill>
                  <a:srgbClr val="2D2D8A">
                    <a:lumMod val="75000"/>
                  </a:srgbClr>
                </a:solidFill>
              </a:rPr>
              <a:t>2</a:t>
            </a:r>
            <a:r>
              <a:rPr lang="it-IT" sz="2200" b="1" i="1" kern="0" baseline="30000" dirty="0">
                <a:solidFill>
                  <a:srgbClr val="2D2D8A">
                    <a:lumMod val="75000"/>
                  </a:srgbClr>
                </a:solidFill>
              </a:rPr>
              <a:t>nd</a:t>
            </a:r>
            <a:r>
              <a:rPr lang="it-IT" sz="2200" b="1" i="1" kern="0" dirty="0">
                <a:solidFill>
                  <a:srgbClr val="2D2D8A">
                    <a:lumMod val="75000"/>
                  </a:srgbClr>
                </a:solidFill>
              </a:rPr>
              <a:t> </a:t>
            </a:r>
            <a:r>
              <a:rPr lang="it-IT" sz="2200" b="1" i="1" kern="0" dirty="0" err="1">
                <a:solidFill>
                  <a:srgbClr val="2D2D8A">
                    <a:lumMod val="75000"/>
                  </a:srgbClr>
                </a:solidFill>
              </a:rPr>
              <a:t>architecture</a:t>
            </a:r>
            <a:r>
              <a:rPr lang="it-IT" sz="2200" b="1" i="1" kern="0" dirty="0">
                <a:solidFill>
                  <a:srgbClr val="2D2D8A">
                    <a:lumMod val="75000"/>
                  </a:srgbClr>
                </a:solidFill>
              </a:rPr>
              <a:t>: </a:t>
            </a:r>
            <a:r>
              <a:rPr lang="en-US" sz="2200" i="1" kern="0" dirty="0">
                <a:solidFill>
                  <a:srgbClr val="2D2D8A">
                    <a:lumMod val="75000"/>
                  </a:srgbClr>
                </a:solidFill>
              </a:rPr>
              <a:t>centralized </a:t>
            </a:r>
            <a:r>
              <a:rPr lang="en-US" sz="2200" i="1" kern="0" dirty="0" smtClean="0">
                <a:solidFill>
                  <a:srgbClr val="2D2D8A">
                    <a:lumMod val="75000"/>
                  </a:srgbClr>
                </a:solidFill>
              </a:rPr>
              <a:t>2x8 </a:t>
            </a:r>
            <a:r>
              <a:rPr lang="en-US" sz="2200" i="1" kern="0" dirty="0">
                <a:solidFill>
                  <a:srgbClr val="2D2D8A">
                    <a:lumMod val="75000"/>
                  </a:srgbClr>
                </a:solidFill>
              </a:rPr>
              <a:t>pixel </a:t>
            </a:r>
            <a:r>
              <a:rPr lang="en-US" sz="2200" i="1" kern="0" dirty="0" smtClean="0">
                <a:solidFill>
                  <a:srgbClr val="2D2D8A">
                    <a:lumMod val="75000"/>
                  </a:srgbClr>
                </a:solidFill>
              </a:rPr>
              <a:t>region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ct val="0"/>
              </a:spcAft>
              <a:buFont typeface="Lucida Grande"/>
              <a:buChar char="-"/>
            </a:pPr>
            <a:r>
              <a:rPr lang="en-GB" sz="2000" kern="0" dirty="0">
                <a:solidFill>
                  <a:srgbClr val="2D2D8A">
                    <a:lumMod val="75000"/>
                  </a:srgbClr>
                </a:solidFill>
              </a:rPr>
              <a:t>Logic resources shared in PR composed of </a:t>
            </a:r>
            <a:r>
              <a:rPr lang="en-GB" sz="2000" kern="0" dirty="0" smtClean="0">
                <a:solidFill>
                  <a:srgbClr val="2D2D8A">
                    <a:lumMod val="75000"/>
                  </a:srgbClr>
                </a:solidFill>
              </a:rPr>
              <a:t>2x8 </a:t>
            </a:r>
            <a:r>
              <a:rPr lang="en-GB" sz="2000" kern="0" dirty="0">
                <a:solidFill>
                  <a:srgbClr val="2D2D8A">
                    <a:lumMod val="75000"/>
                  </a:srgbClr>
                </a:solidFill>
              </a:rPr>
              <a:t>pixels</a:t>
            </a:r>
          </a:p>
          <a:p>
            <a:pPr marL="800100" lvl="1" indent="-342900" eaLnBrk="0" fontAlgn="base" hangingPunct="0">
              <a:spcBef>
                <a:spcPct val="20000"/>
              </a:spcBef>
              <a:spcAft>
                <a:spcPts val="300"/>
              </a:spcAft>
              <a:buFont typeface="Lucida Grande"/>
              <a:buChar char="-"/>
            </a:pPr>
            <a:r>
              <a:rPr lang="en-US" sz="2000" kern="0" dirty="0">
                <a:solidFill>
                  <a:srgbClr val="2D2D8A">
                    <a:lumMod val="75000"/>
                  </a:srgbClr>
                </a:solidFill>
              </a:rPr>
              <a:t>Centralized buffering scheme </a:t>
            </a:r>
          </a:p>
          <a:p>
            <a:pPr marL="1257300" lvl="2" indent="-342900" eaLnBrk="0" fontAlgn="base" hangingPunct="0">
              <a:spcBef>
                <a:spcPct val="20000"/>
              </a:spcBef>
              <a:spcAft>
                <a:spcPct val="0"/>
              </a:spcAft>
              <a:buFont typeface="Courier New"/>
              <a:buChar char="o"/>
            </a:pP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shared timestamp </a:t>
            </a:r>
          </a:p>
          <a:p>
            <a:pPr marL="1257300" lvl="2" indent="-342900" eaLnBrk="0" fontAlgn="base" hangingPunct="0">
              <a:spcBef>
                <a:spcPct val="20000"/>
              </a:spcBef>
              <a:spcAft>
                <a:spcPts val="1200"/>
              </a:spcAft>
              <a:buFont typeface="Courier New"/>
              <a:buChar char="o"/>
            </a:pP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shared </a:t>
            </a:r>
            <a:r>
              <a:rPr lang="en-US" sz="1600" kern="0" dirty="0" err="1">
                <a:solidFill>
                  <a:srgbClr val="2D2D8A">
                    <a:lumMod val="75000"/>
                  </a:srgbClr>
                </a:solidFill>
              </a:rPr>
              <a:t>ToT</a:t>
            </a:r>
            <a:r>
              <a:rPr lang="en-US" sz="1600" kern="0" dirty="0">
                <a:solidFill>
                  <a:srgbClr val="2D2D8A">
                    <a:lumMod val="75000"/>
                  </a:srgbClr>
                </a:solidFill>
              </a:rPr>
              <a:t> information</a:t>
            </a:r>
          </a:p>
          <a:p>
            <a:pPr marL="800100" lvl="1" indent="-342900" eaLnBrk="0" fontAlgn="base" hangingPunct="0">
              <a:spcAft>
                <a:spcPts val="300"/>
              </a:spcAft>
              <a:buFont typeface="Lucida Grande"/>
              <a:buChar char="-"/>
            </a:pPr>
            <a:r>
              <a:rPr lang="de-CH" sz="2000" kern="0" dirty="0">
                <a:solidFill>
                  <a:srgbClr val="2D2D8A">
                    <a:lumMod val="75000"/>
                  </a:srgbClr>
                </a:solidFill>
              </a:rPr>
              <a:t>Data </a:t>
            </a:r>
            <a:r>
              <a:rPr lang="de-CH" sz="2000" kern="0" dirty="0" err="1">
                <a:solidFill>
                  <a:srgbClr val="2D2D8A">
                    <a:lumMod val="75000"/>
                  </a:srgbClr>
                </a:solidFill>
              </a:rPr>
              <a:t>stored</a:t>
            </a:r>
            <a:r>
              <a:rPr lang="de-CH" sz="2000" kern="0" dirty="0">
                <a:solidFill>
                  <a:srgbClr val="2D2D8A">
                    <a:lumMod val="75000"/>
                  </a:srgbClr>
                </a:solidFill>
              </a:rPr>
              <a:t> in </a:t>
            </a:r>
            <a:r>
              <a:rPr lang="de-CH" sz="2000" kern="0" dirty="0" err="1">
                <a:solidFill>
                  <a:srgbClr val="2D2D8A">
                    <a:lumMod val="75000"/>
                  </a:srgbClr>
                </a:solidFill>
              </a:rPr>
              <a:t>buffer</a:t>
            </a:r>
            <a:r>
              <a:rPr lang="de-CH" sz="2000" kern="0" dirty="0">
                <a:solidFill>
                  <a:srgbClr val="2D2D8A">
                    <a:lumMod val="75000"/>
                  </a:srgbClr>
                </a:solidFill>
              </a:rPr>
              <a:t> </a:t>
            </a:r>
            <a:r>
              <a:rPr lang="de-CH" sz="2000" kern="0" dirty="0" err="1">
                <a:solidFill>
                  <a:srgbClr val="2D2D8A">
                    <a:lumMod val="75000"/>
                  </a:srgbClr>
                </a:solidFill>
              </a:rPr>
              <a:t>are</a:t>
            </a:r>
            <a:r>
              <a:rPr lang="de-CH" sz="2000" kern="0" dirty="0">
                <a:solidFill>
                  <a:srgbClr val="2D2D8A">
                    <a:lumMod val="75000"/>
                  </a:srgbClr>
                </a:solidFill>
              </a:rPr>
              <a:t> </a:t>
            </a:r>
            <a:r>
              <a:rPr lang="de-CH" sz="2000" kern="0" dirty="0" err="1" smtClean="0">
                <a:solidFill>
                  <a:srgbClr val="2D2D8A">
                    <a:lumMod val="75000"/>
                  </a:srgbClr>
                </a:solidFill>
              </a:rPr>
              <a:t>reduced</a:t>
            </a:r>
            <a:endParaRPr lang="de-CH" sz="2000" kern="0" dirty="0" smtClean="0">
              <a:solidFill>
                <a:srgbClr val="2D2D8A">
                  <a:lumMod val="75000"/>
                </a:srgbClr>
              </a:solidFill>
            </a:endParaRPr>
          </a:p>
          <a:p>
            <a:pPr lvl="1" eaLnBrk="0" fontAlgn="base" hangingPunct="0">
              <a:spcAft>
                <a:spcPts val="300"/>
              </a:spcAft>
            </a:pPr>
            <a:endParaRPr lang="en-US" kern="0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11606858" y="6533099"/>
            <a:ext cx="457777" cy="324901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6" name="Gruppo 5"/>
          <p:cNvGrpSpPr/>
          <p:nvPr/>
        </p:nvGrpSpPr>
        <p:grpSpPr>
          <a:xfrm>
            <a:off x="6689414" y="3687106"/>
            <a:ext cx="5532120" cy="3111817"/>
            <a:chOff x="6778016" y="3586927"/>
            <a:chExt cx="5532120" cy="3111817"/>
          </a:xfrm>
        </p:grpSpPr>
        <p:pic>
          <p:nvPicPr>
            <p:cNvPr id="22" name="Immagine 21" descr="architecture.pd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8016" y="3586927"/>
              <a:ext cx="5532120" cy="3111817"/>
            </a:xfrm>
            <a:prstGeom prst="rect">
              <a:avLst/>
            </a:prstGeom>
          </p:spPr>
        </p:pic>
        <p:sp>
          <p:nvSpPr>
            <p:cNvPr id="24" name="Documento 23"/>
            <p:cNvSpPr/>
            <p:nvPr/>
          </p:nvSpPr>
          <p:spPr>
            <a:xfrm>
              <a:off x="10415335" y="3724354"/>
              <a:ext cx="1243508" cy="1150992"/>
            </a:xfrm>
            <a:prstGeom prst="flowChartDocumen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691305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93513" y="456737"/>
            <a:ext cx="11348799" cy="1522729"/>
          </a:xfrm>
        </p:spPr>
        <p:txBody>
          <a:bodyPr/>
          <a:lstStyle/>
          <a:p>
            <a:pPr marL="0" lvl="1" indent="0">
              <a:buNone/>
            </a:pPr>
            <a:r>
              <a:rPr lang="en-US" sz="2400" b="1" dirty="0" smtClean="0"/>
              <a:t>D</a:t>
            </a:r>
            <a:r>
              <a:rPr lang="it-IT" sz="2400" b="1" dirty="0" smtClean="0"/>
              <a:t>i</a:t>
            </a:r>
            <a:r>
              <a:rPr lang="en-US" sz="2400" b="1" dirty="0" err="1" smtClean="0"/>
              <a:t>gital</a:t>
            </a:r>
            <a:r>
              <a:rPr lang="en-US" sz="2400" b="1" dirty="0" smtClean="0"/>
              <a:t> architectural choices for RD53A</a:t>
            </a:r>
          </a:p>
          <a:p>
            <a:pPr marL="942975" lvl="2" indent="-342900"/>
            <a:r>
              <a:rPr lang="en-US" dirty="0" smtClean="0"/>
              <a:t>both architectures </a:t>
            </a:r>
            <a:r>
              <a:rPr lang="en-US" dirty="0" smtClean="0"/>
              <a:t>have </a:t>
            </a:r>
            <a:r>
              <a:rPr lang="en-US" dirty="0" smtClean="0"/>
              <a:t>advantages, design </a:t>
            </a:r>
            <a:r>
              <a:rPr lang="en-US" dirty="0" smtClean="0"/>
              <a:t>optimization ongoing </a:t>
            </a:r>
            <a:r>
              <a:rPr lang="en-US" dirty="0" smtClean="0"/>
              <a:t>on both sides</a:t>
            </a:r>
          </a:p>
          <a:p>
            <a:pPr marL="942975" lvl="2" indent="-342900"/>
            <a:r>
              <a:rPr lang="it-IT" dirty="0" err="1" smtClean="0">
                <a:sym typeface="Wingdings"/>
              </a:rPr>
              <a:t>as</a:t>
            </a:r>
            <a:r>
              <a:rPr lang="it-IT" dirty="0" smtClean="0">
                <a:sym typeface="Wingdings"/>
              </a:rPr>
              <a:t> RD53A </a:t>
            </a:r>
            <a:r>
              <a:rPr lang="it-IT" dirty="0" err="1" smtClean="0">
                <a:sym typeface="Wingdings"/>
              </a:rPr>
              <a:t>is</a:t>
            </a:r>
            <a:r>
              <a:rPr lang="it-IT" dirty="0" smtClean="0">
                <a:sym typeface="Wingdings"/>
              </a:rPr>
              <a:t> a </a:t>
            </a:r>
            <a:r>
              <a:rPr lang="it-IT" dirty="0" err="1" smtClean="0">
                <a:sym typeface="Wingdings"/>
              </a:rPr>
              <a:t>prototype</a:t>
            </a:r>
            <a:r>
              <a:rPr lang="it-IT" dirty="0" smtClean="0">
                <a:sym typeface="Wingdings"/>
              </a:rPr>
              <a:t> chip </a:t>
            </a:r>
            <a:r>
              <a:rPr lang="it-IT" dirty="0" err="1" smtClean="0">
                <a:sym typeface="Wingdings"/>
              </a:rPr>
              <a:t>both</a:t>
            </a:r>
            <a:r>
              <a:rPr lang="it-IT" dirty="0" smtClean="0">
                <a:sym typeface="Wingdings"/>
              </a:rPr>
              <a:t> are </a:t>
            </a:r>
            <a:r>
              <a:rPr lang="it-IT" dirty="0" err="1" smtClean="0">
                <a:sym typeface="Wingdings"/>
              </a:rPr>
              <a:t>being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integrated</a:t>
            </a:r>
            <a:r>
              <a:rPr lang="it-IT" dirty="0" smtClean="0">
                <a:sym typeface="Wingdings"/>
              </a:rPr>
              <a:t>: 1x4 with </a:t>
            </a:r>
            <a:r>
              <a:rPr lang="it-IT" dirty="0" err="1" smtClean="0">
                <a:sym typeface="Wingdings"/>
              </a:rPr>
              <a:t>asychronous</a:t>
            </a:r>
            <a:r>
              <a:rPr lang="it-IT" dirty="0" smtClean="0">
                <a:sym typeface="Wingdings"/>
              </a:rPr>
              <a:t> front-</a:t>
            </a:r>
            <a:r>
              <a:rPr lang="it-IT" dirty="0" err="1" smtClean="0">
                <a:sym typeface="Wingdings"/>
              </a:rPr>
              <a:t>ends</a:t>
            </a:r>
            <a:r>
              <a:rPr lang="it-IT" dirty="0" smtClean="0">
                <a:sym typeface="Wingdings"/>
              </a:rPr>
              <a:t> and 2x8 with the </a:t>
            </a:r>
            <a:r>
              <a:rPr lang="it-IT" dirty="0" err="1" smtClean="0">
                <a:sym typeface="Wingdings"/>
              </a:rPr>
              <a:t>synchronous</a:t>
            </a:r>
            <a:r>
              <a:rPr lang="it-IT" dirty="0" smtClean="0">
                <a:sym typeface="Wingdings"/>
              </a:rPr>
              <a:t> front-</a:t>
            </a:r>
            <a:r>
              <a:rPr lang="it-IT" dirty="0" smtClean="0">
                <a:sym typeface="Wingdings"/>
              </a:rPr>
              <a:t>end</a:t>
            </a:r>
          </a:p>
          <a:p>
            <a:pPr marL="942975" lvl="2" indent="-342900"/>
            <a:r>
              <a:rPr lang="it-IT" dirty="0" smtClean="0">
                <a:sym typeface="Wingdings"/>
              </a:rPr>
              <a:t>the </a:t>
            </a:r>
            <a:r>
              <a:rPr lang="it-IT" dirty="0" err="1" smtClean="0">
                <a:sym typeface="Wingdings"/>
              </a:rPr>
              <a:t>choice</a:t>
            </a:r>
            <a:r>
              <a:rPr lang="it-IT" dirty="0" smtClean="0">
                <a:sym typeface="Wingdings"/>
              </a:rPr>
              <a:t> on the pixel </a:t>
            </a:r>
            <a:r>
              <a:rPr lang="it-IT" dirty="0" err="1" smtClean="0">
                <a:sym typeface="Wingdings"/>
              </a:rPr>
              <a:t>region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shape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is</a:t>
            </a:r>
            <a:r>
              <a:rPr lang="it-IT" dirty="0" smtClean="0">
                <a:sym typeface="Wingdings"/>
              </a:rPr>
              <a:t> </a:t>
            </a:r>
            <a:r>
              <a:rPr lang="it-IT" dirty="0" err="1" smtClean="0">
                <a:sym typeface="Wingdings"/>
              </a:rPr>
              <a:t>aimed</a:t>
            </a:r>
            <a:r>
              <a:rPr lang="it-IT" dirty="0" smtClean="0">
                <a:sym typeface="Wingdings"/>
              </a:rPr>
              <a:t> to reduce buffer </a:t>
            </a:r>
            <a:r>
              <a:rPr lang="it-IT" dirty="0" err="1" smtClean="0">
                <a:sym typeface="Wingdings"/>
              </a:rPr>
              <a:t>losses</a:t>
            </a:r>
            <a:r>
              <a:rPr lang="it-IT" dirty="0" smtClean="0">
                <a:sym typeface="Wingdings"/>
              </a:rPr>
              <a:t> (</a:t>
            </a:r>
            <a:r>
              <a:rPr lang="it-IT" dirty="0" err="1" smtClean="0">
                <a:sym typeface="Wingdings"/>
              </a:rPr>
              <a:t>elongated</a:t>
            </a:r>
            <a:r>
              <a:rPr lang="it-IT" dirty="0" smtClean="0">
                <a:sym typeface="Wingdings"/>
              </a:rPr>
              <a:t> clusters)</a:t>
            </a:r>
            <a:endParaRPr lang="en-US" dirty="0" smtClean="0"/>
          </a:p>
          <a:p>
            <a:pPr marL="600075" lvl="2" indent="0">
              <a:buNone/>
            </a:pP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6</a:t>
            </a:r>
            <a:endParaRPr lang="es-ES" dirty="0" smtClean="0"/>
          </a:p>
          <a:p>
            <a:pPr>
              <a:defRPr/>
            </a:pPr>
            <a:endParaRPr lang="es-ES" dirty="0"/>
          </a:p>
        </p:txBody>
      </p:sp>
      <p:sp>
        <p:nvSpPr>
          <p:cNvPr id="11" name="Text Box 342"/>
          <p:cNvSpPr txBox="1">
            <a:spLocks noChangeArrowheads="1"/>
          </p:cNvSpPr>
          <p:nvPr/>
        </p:nvSpPr>
        <p:spPr bwMode="auto">
          <a:xfrm>
            <a:off x="355598" y="5260460"/>
            <a:ext cx="11938000" cy="1325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5467" tIns="42734" rIns="85467" bIns="42734">
            <a:spAutoFit/>
          </a:bodyPr>
          <a:lstStyle>
            <a:lvl1pPr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1pPr>
            <a:lvl2pPr marL="742950" indent="-28575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2pPr>
            <a:lvl3pPr marL="11430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3pPr>
            <a:lvl4pPr marL="16002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4pPr>
            <a:lvl5pPr marL="2057400" indent="-228600"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90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defRPr>
            </a:lvl9pPr>
          </a:lstStyle>
          <a:p>
            <a:pPr marL="177800" lvl="2" indent="-177800">
              <a:spcAft>
                <a:spcPts val="500"/>
              </a:spcAft>
              <a:buFont typeface="Lucida Grande"/>
              <a:buChar char="–"/>
            </a:pPr>
            <a:endParaRPr lang="en-US" sz="1700" i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77800" lvl="2" indent="-177800">
              <a:spcAft>
                <a:spcPts val="500"/>
              </a:spcAft>
              <a:buFont typeface="Lucida Grande"/>
              <a:buChar char="–"/>
            </a:pPr>
            <a:r>
              <a:rPr lang="en-US" sz="17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RTL simulations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: after recent optimizations, 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both architectures featuring similar </a:t>
            </a:r>
            <a:r>
              <a:rPr lang="en-US" sz="1700" b="1" dirty="0" err="1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deadtime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 losses</a:t>
            </a:r>
          </a:p>
          <a:p>
            <a:pPr marL="177800" lvl="2" indent="-177800">
              <a:spcAft>
                <a:spcPts val="500"/>
              </a:spcAft>
              <a:buFont typeface="Lucida Grande"/>
              <a:buChar char="–"/>
            </a:pPr>
            <a:r>
              <a:rPr lang="en-US" sz="1700" i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Area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: 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centralized architecture has area advantages 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+mn-cs"/>
              </a:rPr>
              <a:t>(with potential lower digital losses thanks to additional memories)</a:t>
            </a:r>
            <a:endParaRPr lang="en-US" sz="1700" b="1" dirty="0" smtClean="0">
              <a:solidFill>
                <a:schemeClr val="accent6">
                  <a:lumMod val="75000"/>
                </a:schemeClr>
              </a:solidFill>
              <a:latin typeface="+mn-lt"/>
              <a:cs typeface="+mn-cs"/>
            </a:endParaRPr>
          </a:p>
          <a:p>
            <a:pPr marL="177800" lvl="2" indent="-177800">
              <a:spcAft>
                <a:spcPts val="500"/>
              </a:spcAft>
              <a:buFont typeface="Lucida Grande"/>
              <a:buChar char="–"/>
            </a:pPr>
            <a:r>
              <a:rPr lang="en-US" sz="1700" i="1" dirty="0" smtClean="0">
                <a:solidFill>
                  <a:schemeClr val="accent6">
                    <a:lumMod val="75000"/>
                  </a:schemeClr>
                </a:solidFill>
              </a:rPr>
              <a:t>Power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en-US" sz="1700" b="1" dirty="0" smtClean="0">
                <a:solidFill>
                  <a:schemeClr val="accent6">
                    <a:lumMod val="75000"/>
                  </a:schemeClr>
                </a:solidFill>
              </a:rPr>
              <a:t>similar order of magnitude, 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</a:rPr>
              <a:t>with distributed architecture possibly lower </a:t>
            </a:r>
            <a:r>
              <a:rPr lang="en-US" sz="1700" dirty="0" smtClean="0">
                <a:solidFill>
                  <a:schemeClr val="accent6">
                    <a:lumMod val="75000"/>
                  </a:schemeClr>
                </a:solidFill>
              </a:rPr>
              <a:t>(at current stage)</a:t>
            </a:r>
            <a:endParaRPr lang="en-US" sz="17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6"/>
          <p:cNvSpPr/>
          <p:nvPr/>
        </p:nvSpPr>
        <p:spPr>
          <a:xfrm rot="5400000">
            <a:off x="2638445" y="1852959"/>
            <a:ext cx="2834640" cy="429768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</a:rPr>
              <a:t>192(400)</a:t>
            </a:r>
            <a:r>
              <a:rPr lang="pl-PL" sz="1600" b="1" dirty="0" smtClean="0">
                <a:solidFill>
                  <a:srgbClr val="0000FF"/>
                </a:solidFill>
              </a:rPr>
              <a:t>x400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600" b="1" dirty="0">
                <a:solidFill>
                  <a:srgbClr val="0000FF"/>
                </a:solidFill>
              </a:rPr>
              <a:t>pixels</a:t>
            </a:r>
          </a:p>
        </p:txBody>
      </p:sp>
      <p:sp>
        <p:nvSpPr>
          <p:cNvPr id="15" name="Rectangle 8"/>
          <p:cNvSpPr/>
          <p:nvPr/>
        </p:nvSpPr>
        <p:spPr>
          <a:xfrm rot="5400000">
            <a:off x="1995855" y="2668299"/>
            <a:ext cx="640080" cy="64008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8x8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pix</a:t>
            </a:r>
          </a:p>
        </p:txBody>
      </p:sp>
      <p:sp>
        <p:nvSpPr>
          <p:cNvPr id="17" name="Rectangle 8"/>
          <p:cNvSpPr/>
          <p:nvPr/>
        </p:nvSpPr>
        <p:spPr>
          <a:xfrm rot="5400000">
            <a:off x="2671013" y="2663746"/>
            <a:ext cx="640080" cy="64008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8x8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pix</a:t>
            </a:r>
          </a:p>
        </p:txBody>
      </p:sp>
      <p:sp>
        <p:nvSpPr>
          <p:cNvPr id="18" name="Rectangle 8"/>
          <p:cNvSpPr/>
          <p:nvPr/>
        </p:nvSpPr>
        <p:spPr>
          <a:xfrm rot="5400000">
            <a:off x="1983781" y="4702271"/>
            <a:ext cx="640080" cy="64008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8x8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pix</a:t>
            </a:r>
          </a:p>
        </p:txBody>
      </p:sp>
      <p:sp>
        <p:nvSpPr>
          <p:cNvPr id="19" name="Rectangle 8"/>
          <p:cNvSpPr/>
          <p:nvPr/>
        </p:nvSpPr>
        <p:spPr>
          <a:xfrm rot="5400000">
            <a:off x="2658939" y="4697718"/>
            <a:ext cx="640080" cy="64008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600" b="1" dirty="0" smtClean="0">
                <a:solidFill>
                  <a:schemeClr val="accent6">
                    <a:lumMod val="75000"/>
                  </a:schemeClr>
                </a:solidFill>
              </a:rPr>
              <a:t>8x8</a:t>
            </a:r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1600" b="1" dirty="0">
                <a:solidFill>
                  <a:schemeClr val="accent6">
                    <a:lumMod val="75000"/>
                  </a:schemeClr>
                </a:solidFill>
              </a:rPr>
              <a:t>pix</a:t>
            </a:r>
          </a:p>
        </p:txBody>
      </p:sp>
      <p:sp>
        <p:nvSpPr>
          <p:cNvPr id="21" name="Rectangle 8"/>
          <p:cNvSpPr/>
          <p:nvPr/>
        </p:nvSpPr>
        <p:spPr>
          <a:xfrm rot="5400000">
            <a:off x="9845951" y="1595723"/>
            <a:ext cx="300663" cy="154665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CH" sz="1400" b="1" dirty="0" smtClean="0">
                <a:solidFill>
                  <a:schemeClr val="accent6">
                    <a:lumMod val="75000"/>
                  </a:schemeClr>
                </a:solidFill>
              </a:rPr>
              <a:t>1x4 </a:t>
            </a:r>
            <a:r>
              <a:rPr lang="de-CH" sz="1400" b="1" dirty="0" err="1" smtClean="0">
                <a:solidFill>
                  <a:schemeClr val="accent6">
                    <a:lumMod val="75000"/>
                  </a:schemeClr>
                </a:solidFill>
              </a:rPr>
              <a:t>pixel</a:t>
            </a:r>
            <a:r>
              <a:rPr lang="de-CH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CH" sz="1400" b="1" dirty="0" err="1" smtClean="0">
                <a:solidFill>
                  <a:schemeClr val="accent6">
                    <a:lumMod val="75000"/>
                  </a:schemeClr>
                </a:solidFill>
              </a:rPr>
              <a:t>region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2" name="Connettore 1 21"/>
          <p:cNvCxnSpPr/>
          <p:nvPr/>
        </p:nvCxnSpPr>
        <p:spPr>
          <a:xfrm flipV="1">
            <a:off x="3311093" y="2604047"/>
            <a:ext cx="4071841" cy="5970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3311093" y="3291590"/>
            <a:ext cx="4071841" cy="1124324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4" name="Immagin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0124" y="2584479"/>
            <a:ext cx="1877935" cy="1909667"/>
          </a:xfrm>
          <a:prstGeom prst="rect">
            <a:avLst/>
          </a:prstGeom>
        </p:spPr>
      </p:pic>
      <p:sp>
        <p:nvSpPr>
          <p:cNvPr id="25" name="Rectangle 8"/>
          <p:cNvSpPr/>
          <p:nvPr/>
        </p:nvSpPr>
        <p:spPr>
          <a:xfrm rot="5400000">
            <a:off x="7700860" y="2278499"/>
            <a:ext cx="273570" cy="919397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6" name="Connettore 1 25"/>
          <p:cNvCxnSpPr/>
          <p:nvPr/>
        </p:nvCxnSpPr>
        <p:spPr>
          <a:xfrm flipV="1">
            <a:off x="7366011" y="2214581"/>
            <a:ext cx="1930400" cy="37253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 flipV="1">
            <a:off x="8292254" y="2519381"/>
            <a:ext cx="970290" cy="342507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Rectangle 8"/>
          <p:cNvSpPr/>
          <p:nvPr/>
        </p:nvSpPr>
        <p:spPr>
          <a:xfrm rot="5400000">
            <a:off x="8047169" y="3285204"/>
            <a:ext cx="474129" cy="18211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29" name="Connettore 1 28"/>
          <p:cNvCxnSpPr/>
          <p:nvPr/>
        </p:nvCxnSpPr>
        <p:spPr>
          <a:xfrm flipV="1">
            <a:off x="9127077" y="3620047"/>
            <a:ext cx="389467" cy="338667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Connettore 1 29"/>
          <p:cNvCxnSpPr/>
          <p:nvPr/>
        </p:nvCxnSpPr>
        <p:spPr>
          <a:xfrm flipV="1">
            <a:off x="9177879" y="4270411"/>
            <a:ext cx="367639" cy="17937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1" name="Rectangle 8"/>
          <p:cNvSpPr/>
          <p:nvPr/>
        </p:nvSpPr>
        <p:spPr>
          <a:xfrm rot="5400000">
            <a:off x="10264701" y="2881237"/>
            <a:ext cx="663565" cy="2141186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de-CH" sz="1400" b="1" dirty="0" smtClean="0">
                <a:solidFill>
                  <a:schemeClr val="accent6">
                    <a:lumMod val="75000"/>
                  </a:schemeClr>
                </a:solidFill>
              </a:rPr>
              <a:t>2x8 </a:t>
            </a:r>
            <a:r>
              <a:rPr lang="de-CH" sz="1400" b="1" dirty="0" err="1" smtClean="0">
                <a:solidFill>
                  <a:schemeClr val="accent6">
                    <a:lumMod val="75000"/>
                  </a:schemeClr>
                </a:solidFill>
              </a:rPr>
              <a:t>pixel</a:t>
            </a:r>
            <a:r>
              <a:rPr lang="de-CH" sz="14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de-CH" sz="1400" b="1" dirty="0" err="1" smtClean="0">
                <a:solidFill>
                  <a:schemeClr val="accent6">
                    <a:lumMod val="75000"/>
                  </a:schemeClr>
                </a:solidFill>
              </a:rPr>
              <a:t>region</a:t>
            </a:r>
            <a:endParaRPr lang="en-US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9683436" y="2997131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OR</a:t>
            </a:r>
            <a:endParaRPr lang="en-US" dirty="0"/>
          </a:p>
        </p:txBody>
      </p:sp>
      <p:sp>
        <p:nvSpPr>
          <p:cNvPr id="49" name="Titolo 3"/>
          <p:cNvSpPr txBox="1">
            <a:spLocks/>
          </p:cNvSpPr>
          <p:nvPr/>
        </p:nvSpPr>
        <p:spPr>
          <a:xfrm>
            <a:off x="1083732" y="-18401"/>
            <a:ext cx="11019540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Digital architecture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comparison and choice (II)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727658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27380" y="463806"/>
            <a:ext cx="11664619" cy="6298778"/>
          </a:xfrm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US" sz="2200" b="1" dirty="0" smtClean="0"/>
              <a:t>Low</a:t>
            </a:r>
            <a:r>
              <a:rPr lang="en-US" sz="2200" b="1" dirty="0"/>
              <a:t>-power analysis and optimization </a:t>
            </a:r>
            <a:r>
              <a:rPr lang="en-US" sz="2200" b="1" dirty="0" smtClean="0"/>
              <a:t>methodology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2D2D8A">
                    <a:lumMod val="75000"/>
                  </a:srgbClr>
                </a:solidFill>
              </a:rPr>
              <a:t>In this context, </a:t>
            </a:r>
            <a:r>
              <a:rPr lang="en-US" sz="2000" b="1" dirty="0" smtClean="0">
                <a:solidFill>
                  <a:srgbClr val="2D2D8A">
                    <a:lumMod val="75000"/>
                  </a:srgbClr>
                </a:solidFill>
              </a:rPr>
              <a:t>“concept” </a:t>
            </a:r>
            <a:r>
              <a:rPr lang="en-US" sz="2000" b="1" dirty="0">
                <a:solidFill>
                  <a:srgbClr val="2D2D8A">
                    <a:lumMod val="75000"/>
                  </a:srgbClr>
                </a:solidFill>
              </a:rPr>
              <a:t>of </a:t>
            </a:r>
            <a:r>
              <a:rPr lang="en-US" sz="2000" b="1" dirty="0" smtClean="0">
                <a:solidFill>
                  <a:srgbClr val="2D2D8A">
                    <a:lumMod val="75000"/>
                  </a:srgbClr>
                </a:solidFill>
              </a:rPr>
              <a:t>low power </a:t>
            </a:r>
            <a:r>
              <a:rPr lang="en-US" sz="2000" dirty="0">
                <a:solidFill>
                  <a:srgbClr val="2D2D8A">
                    <a:lumMod val="75000"/>
                  </a:srgbClr>
                </a:solidFill>
              </a:rPr>
              <a:t>is</a:t>
            </a:r>
            <a:r>
              <a:rPr lang="en-US" sz="2000" b="1" dirty="0">
                <a:solidFill>
                  <a:srgbClr val="2D2D8A">
                    <a:lumMod val="75000"/>
                  </a:srgbClr>
                </a:solidFill>
              </a:rPr>
              <a:t> not obvious. </a:t>
            </a:r>
            <a:r>
              <a:rPr lang="en-US" sz="2000" i="1" dirty="0">
                <a:solidFill>
                  <a:srgbClr val="2D2D8A">
                    <a:lumMod val="75000"/>
                  </a:srgbClr>
                </a:solidFill>
              </a:rPr>
              <a:t>Why</a:t>
            </a:r>
            <a:r>
              <a:rPr lang="en-US" sz="2000" i="1" dirty="0" smtClean="0">
                <a:solidFill>
                  <a:srgbClr val="2D2D8A">
                    <a:lumMod val="75000"/>
                  </a:srgbClr>
                </a:solidFill>
              </a:rPr>
              <a:t>?</a:t>
            </a:r>
            <a:endParaRPr lang="en-US" sz="2000" i="1" dirty="0">
              <a:solidFill>
                <a:srgbClr val="2D2D8A">
                  <a:lumMod val="75000"/>
                </a:srgbClr>
              </a:solidFill>
            </a:endParaRPr>
          </a:p>
          <a:p>
            <a:pPr lvl="1"/>
            <a:r>
              <a:rPr lang="en-US" sz="1800" b="1" dirty="0">
                <a:solidFill>
                  <a:srgbClr val="2D2D8A">
                    <a:lumMod val="75000"/>
                  </a:srgbClr>
                </a:solidFill>
              </a:rPr>
              <a:t>S</a:t>
            </a: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erial powering 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across modules </a:t>
            </a: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to reduce material 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/>
            </a:r>
            <a:b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 constant current is provided from the powering system</a:t>
            </a:r>
            <a:endParaRPr lang="en-US" sz="1800" b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lvl="1"/>
            <a:r>
              <a:rPr lang="en-US" sz="1800" dirty="0">
                <a:solidFill>
                  <a:srgbClr val="2D2D8A">
                    <a:lumMod val="75000"/>
                  </a:srgbClr>
                </a:solidFill>
              </a:rPr>
              <a:t>T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he</a:t>
            </a: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 regulator circuit 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(combination Shunt and </a:t>
            </a:r>
            <a:r>
              <a:rPr lang="en-US" sz="1800" dirty="0" err="1" smtClean="0">
                <a:solidFill>
                  <a:srgbClr val="2D2D8A">
                    <a:lumMod val="75000"/>
                  </a:srgbClr>
                </a:solidFill>
              </a:rPr>
              <a:t>LowDrop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 Out </a:t>
            </a:r>
            <a:b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regulator 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 </a:t>
            </a: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Shunt-LDO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)</a:t>
            </a: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 will burn “surplus” current </a:t>
            </a:r>
            <a:b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to keep the serial power current constant</a:t>
            </a: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buFont typeface="Arial"/>
              <a:buChar char="•"/>
            </a:pPr>
            <a:endParaRPr lang="en-US" sz="2000" b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buFont typeface="Arial"/>
              <a:buChar char="•"/>
            </a:pPr>
            <a:endParaRPr lang="en-US" sz="2000" b="1" dirty="0" smtClean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buFont typeface="Arial"/>
              <a:buChar char="•"/>
            </a:pPr>
            <a:endParaRPr lang="en-US" b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spcBef>
                <a:spcPts val="1824"/>
              </a:spcBef>
              <a:spcAft>
                <a:spcPts val="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Different </a:t>
            </a:r>
            <a:r>
              <a:rPr lang="en-US" sz="20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“definitions” of </a:t>
            </a:r>
            <a:r>
              <a:rPr lang="en-US" sz="20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power:</a:t>
            </a:r>
          </a:p>
          <a:p>
            <a:pPr lvl="1">
              <a:buFont typeface="Lucida Grande"/>
              <a:buChar char="-"/>
            </a:pP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average </a:t>
            </a:r>
            <a:r>
              <a:rPr lang="en-US" sz="1800" dirty="0">
                <a:solidFill>
                  <a:srgbClr val="2D2D8A">
                    <a:lumMod val="75000"/>
                  </a:srgbClr>
                </a:solidFill>
              </a:rPr>
              <a:t>(over long simulation, with realistic operation</a:t>
            </a:r>
            <a:r>
              <a:rPr lang="en-US" sz="1800" dirty="0" smtClean="0">
                <a:solidFill>
                  <a:srgbClr val="2D2D8A">
                    <a:lumMod val="75000"/>
                  </a:srgbClr>
                </a:solidFill>
              </a:rPr>
              <a:t>) </a:t>
            </a:r>
            <a:r>
              <a:rPr lang="it-IT" sz="1800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 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“</a:t>
            </a:r>
            <a:r>
              <a:rPr lang="it-IT" sz="1800" b="1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usual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” target</a:t>
            </a:r>
            <a:r>
              <a:rPr lang="it-IT" sz="1800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for </a:t>
            </a:r>
            <a:r>
              <a:rPr lang="it-IT" sz="1800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low</a:t>
            </a:r>
            <a:r>
              <a:rPr lang="it-IT" sz="1800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</a:t>
            </a:r>
            <a:r>
              <a:rPr lang="it-IT" sz="1800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power</a:t>
            </a:r>
            <a:r>
              <a:rPr lang="it-IT" sz="1800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</a:t>
            </a:r>
            <a:r>
              <a:rPr lang="it-IT" sz="1800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designs</a:t>
            </a:r>
            <a:endParaRPr lang="en-US" sz="1800" dirty="0" smtClean="0">
              <a:solidFill>
                <a:srgbClr val="2D2D8A">
                  <a:lumMod val="75000"/>
                </a:srgbClr>
              </a:solidFill>
            </a:endParaRPr>
          </a:p>
          <a:p>
            <a:pPr lvl="1">
              <a:buFont typeface="Lucida Grande"/>
              <a:buChar char="-"/>
            </a:pPr>
            <a:r>
              <a:rPr lang="en-US" sz="1800" b="1" dirty="0" smtClean="0">
                <a:solidFill>
                  <a:srgbClr val="2D2D8A">
                    <a:lumMod val="75000"/>
                  </a:srgbClr>
                </a:solidFill>
              </a:rPr>
              <a:t>peaks </a:t>
            </a:r>
            <a:r>
              <a:rPr lang="en-US" sz="1800" dirty="0">
                <a:solidFill>
                  <a:srgbClr val="2D2D8A">
                    <a:lumMod val="75000"/>
                  </a:srgbClr>
                </a:solidFill>
              </a:rPr>
              <a:t>(look </a:t>
            </a:r>
            <a:r>
              <a:rPr lang="en-US" sz="1800" b="1" dirty="0">
                <a:solidFill>
                  <a:srgbClr val="2D2D8A">
                    <a:lumMod val="75000"/>
                  </a:srgbClr>
                </a:solidFill>
              </a:rPr>
              <a:t>power evolution over time</a:t>
            </a:r>
            <a:r>
              <a:rPr lang="en-US" sz="1800" dirty="0">
                <a:solidFill>
                  <a:srgbClr val="2D2D8A">
                    <a:lumMod val="75000"/>
                  </a:srgbClr>
                </a:solidFill>
              </a:rPr>
              <a:t>, i.e. </a:t>
            </a:r>
            <a:r>
              <a:rPr lang="en-US" sz="1800" b="1" dirty="0">
                <a:solidFill>
                  <a:srgbClr val="2D2D8A">
                    <a:lumMod val="75000"/>
                  </a:srgbClr>
                </a:solidFill>
              </a:rPr>
              <a:t>power profile</a:t>
            </a:r>
            <a:r>
              <a:rPr lang="en-US" sz="1800" dirty="0">
                <a:solidFill>
                  <a:srgbClr val="2D2D8A">
                    <a:lumMod val="75000"/>
                  </a:srgbClr>
                </a:solidFill>
              </a:rPr>
              <a:t>)</a:t>
            </a:r>
            <a:r>
              <a:rPr lang="en-US" sz="1800" b="1" dirty="0">
                <a:solidFill>
                  <a:srgbClr val="2D2D8A">
                    <a:lumMod val="75000"/>
                  </a:srgbClr>
                </a:solidFill>
              </a:rPr>
              <a:t>: </a:t>
            </a:r>
            <a:endParaRPr lang="en-US" sz="1800" dirty="0" smtClean="0">
              <a:solidFill>
                <a:srgbClr val="2D2D8A">
                  <a:lumMod val="75000"/>
                </a:srgbClr>
              </a:solidFill>
            </a:endParaRPr>
          </a:p>
          <a:p>
            <a:pPr marL="1198563" lvl="1" indent="-342900"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Font typeface="Courier New"/>
              <a:buChar char="o"/>
            </a:pP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short time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</a:rPr>
              <a:t>scale (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~ps-25ns): should be filtered by on-chip decoupling</a:t>
            </a:r>
          </a:p>
          <a:p>
            <a:pPr marL="1198563" lvl="1" indent="-342900"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Font typeface="Courier New"/>
              <a:buChar char="o"/>
            </a:pP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longer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time 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scale (~1us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): 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power averaged over such time window </a:t>
            </a:r>
            <a:r>
              <a:rPr lang="en-US" sz="1600" b="1" dirty="0">
                <a:solidFill>
                  <a:srgbClr val="2D2D8A">
                    <a:lumMod val="75000"/>
                  </a:srgbClr>
                </a:solidFill>
              </a:rPr>
              <a:t>seen at the powering system </a:t>
            </a:r>
            <a:r>
              <a:rPr lang="en-US" sz="1600" b="1" dirty="0" smtClean="0">
                <a:solidFill>
                  <a:srgbClr val="2D2D8A">
                    <a:lumMod val="75000"/>
                  </a:srgbClr>
                </a:solidFill>
              </a:rPr>
              <a:t>level </a:t>
            </a:r>
          </a:p>
          <a:p>
            <a:pPr marL="855663" lvl="1" indent="0">
              <a:spcBef>
                <a:spcPts val="200"/>
              </a:spcBef>
              <a:spcAft>
                <a:spcPts val="200"/>
              </a:spcAft>
              <a:buClr>
                <a:srgbClr val="000000"/>
              </a:buClr>
              <a:buNone/>
            </a:pPr>
            <a:r>
              <a:rPr lang="en-US" sz="1600" dirty="0">
                <a:solidFill>
                  <a:srgbClr val="2D2D8A">
                    <a:lumMod val="75000"/>
                  </a:srgbClr>
                </a:solidFill>
              </a:rPr>
              <a:t>	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</a:rPr>
              <a:t>     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 </a:t>
            </a:r>
            <a:r>
              <a:rPr lang="it-IT" sz="1800" b="1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Optimization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target </a:t>
            </a:r>
            <a:r>
              <a:rPr lang="it-IT" sz="1800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 </a:t>
            </a:r>
            <a:r>
              <a:rPr lang="it-IT" sz="1800" b="1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need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for a </a:t>
            </a:r>
            <a:r>
              <a:rPr lang="it-IT" sz="1800" b="1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methodology</a:t>
            </a:r>
            <a:r>
              <a:rPr lang="it-IT" sz="1800" b="1" dirty="0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 to guide </a:t>
            </a:r>
            <a:r>
              <a:rPr lang="it-IT" sz="1800" b="1" dirty="0" err="1" smtClean="0">
                <a:solidFill>
                  <a:srgbClr val="2D2D8A">
                    <a:lumMod val="75000"/>
                  </a:srgbClr>
                </a:solidFill>
                <a:sym typeface="Wingdings"/>
              </a:rPr>
              <a:t>optimization</a:t>
            </a:r>
            <a:endParaRPr lang="en-US" sz="1600" b="1" dirty="0">
              <a:solidFill>
                <a:srgbClr val="2D2D8A">
                  <a:lumMod val="75000"/>
                </a:srgb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7</a:t>
            </a:r>
            <a:endParaRPr lang="es-ES" dirty="0" smtClean="0"/>
          </a:p>
          <a:p>
            <a:pPr>
              <a:defRPr/>
            </a:pPr>
            <a:endParaRPr lang="es-ES" dirty="0"/>
          </a:p>
        </p:txBody>
      </p:sp>
      <p:sp>
        <p:nvSpPr>
          <p:cNvPr id="4" name="Titolo 3"/>
          <p:cNvSpPr txBox="1">
            <a:spLocks/>
          </p:cNvSpPr>
          <p:nvPr/>
        </p:nvSpPr>
        <p:spPr>
          <a:xfrm>
            <a:off x="261276" y="-60729"/>
            <a:ext cx="11740265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Low-power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methodology for serial powering (I)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71999" y="1213303"/>
            <a:ext cx="4838935" cy="1610281"/>
          </a:xfrm>
          <a:prstGeom prst="rect">
            <a:avLst/>
          </a:prstGeom>
        </p:spPr>
      </p:pic>
      <p:pic>
        <p:nvPicPr>
          <p:cNvPr id="60" name="Immagine 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86378" y="3338535"/>
            <a:ext cx="5432081" cy="1252307"/>
          </a:xfrm>
          <a:prstGeom prst="rect">
            <a:avLst/>
          </a:prstGeom>
        </p:spPr>
      </p:pic>
      <p:sp>
        <p:nvSpPr>
          <p:cNvPr id="61" name="Rettangolo 60"/>
          <p:cNvSpPr/>
          <p:nvPr/>
        </p:nvSpPr>
        <p:spPr>
          <a:xfrm>
            <a:off x="494418" y="2906407"/>
            <a:ext cx="7004194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1" indent="-276225" eaLnBrk="0" fontAlgn="base" hangingPunct="0">
              <a:spcBef>
                <a:spcPct val="20000"/>
              </a:spcBef>
              <a:spcAft>
                <a:spcPct val="0"/>
              </a:spcAft>
              <a:buFontTx/>
              <a:buChar char="–"/>
            </a:pPr>
            <a:r>
              <a:rPr lang="en-US" b="1" kern="0" dirty="0">
                <a:solidFill>
                  <a:srgbClr val="2D2D8A">
                    <a:lumMod val="75000"/>
                  </a:srgbClr>
                </a:solidFill>
              </a:rPr>
              <a:t>N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eed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</a:rPr>
              <a:t>to know </a:t>
            </a:r>
            <a:r>
              <a:rPr lang="en-US" b="1" kern="0" dirty="0">
                <a:solidFill>
                  <a:srgbClr val="2D2D8A">
                    <a:lumMod val="75000"/>
                  </a:srgbClr>
                </a:solidFill>
              </a:rPr>
              <a:t>maximum current/power visible to the powering system</a:t>
            </a:r>
          </a:p>
          <a:p>
            <a:pPr marL="542925" lvl="1" indent="-276225" eaLnBrk="0" fontAlgn="base" hangingPunct="0">
              <a:spcBef>
                <a:spcPct val="20000"/>
              </a:spcBef>
              <a:spcAft>
                <a:spcPts val="600"/>
              </a:spcAft>
              <a:buFontTx/>
              <a:buChar char="–"/>
            </a:pPr>
            <a:r>
              <a:rPr lang="en-US" b="1" kern="0" dirty="0">
                <a:solidFill>
                  <a:srgbClr val="2D2D8A">
                    <a:lumMod val="75000"/>
                  </a:srgbClr>
                </a:solidFill>
              </a:rPr>
              <a:t>L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</a:rPr>
              <a:t>ow</a:t>
            </a:r>
            <a:r>
              <a:rPr lang="en-US" b="1" kern="0" dirty="0">
                <a:solidFill>
                  <a:srgbClr val="2D2D8A">
                    <a:lumMod val="75000"/>
                  </a:srgbClr>
                </a:solidFill>
              </a:rPr>
              <a:t>-pass filtering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</a:rPr>
              <a:t>from 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chip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</a:rPr>
              <a:t>to 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serial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</a:rPr>
              <a:t>power 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</a:rPr>
              <a:t>network: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</a:rPr>
              <a:t/>
            </a:r>
            <a:br>
              <a:rPr lang="en-US" kern="0" dirty="0">
                <a:solidFill>
                  <a:srgbClr val="2D2D8A">
                    <a:lumMod val="75000"/>
                  </a:srgbClr>
                </a:solidFill>
              </a:rPr>
            </a:br>
            <a:r>
              <a:rPr lang="en-US" b="1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ower </a:t>
            </a:r>
            <a:r>
              <a:rPr lang="en-US" b="1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variations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are</a:t>
            </a:r>
            <a:r>
              <a:rPr lang="en-US" b="1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averaged over a time window 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(comparable </a:t>
            </a:r>
            <a:r>
              <a:rPr lang="en-US" kern="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with</a:t>
            </a:r>
            <a:r>
              <a:rPr lang="en-US" b="1" kern="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</a:t>
            </a:r>
            <a:r>
              <a:rPr lang="en-US" b="1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decoupling time constant</a:t>
            </a:r>
            <a:r>
              <a:rPr lang="en-US" kern="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)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7343498" y="1698106"/>
            <a:ext cx="4499962" cy="27611"/>
          </a:xfrm>
          <a:prstGeom prst="line">
            <a:avLst/>
          </a:prstGeom>
          <a:ln>
            <a:solidFill>
              <a:srgbClr val="FF6600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578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527381" y="450000"/>
            <a:ext cx="10972800" cy="710715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 smtClean="0"/>
              <a:t>Low</a:t>
            </a:r>
            <a:r>
              <a:rPr lang="en-US" sz="2200" b="1" dirty="0"/>
              <a:t>-power analysis and optimization methodology</a:t>
            </a:r>
          </a:p>
          <a:p>
            <a:pPr marL="0" indent="0">
              <a:buNone/>
            </a:pPr>
            <a:endParaRPr lang="it-IT" sz="28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8</a:t>
            </a:r>
          </a:p>
        </p:txBody>
      </p:sp>
      <p:sp>
        <p:nvSpPr>
          <p:cNvPr id="46" name="Rettangolo 45"/>
          <p:cNvSpPr/>
          <p:nvPr/>
        </p:nvSpPr>
        <p:spPr>
          <a:xfrm>
            <a:off x="711377" y="1324079"/>
            <a:ext cx="1614800" cy="852234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711377" y="2371352"/>
            <a:ext cx="1614800" cy="923480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8" name="Rettangolo 47"/>
          <p:cNvSpPr/>
          <p:nvPr/>
        </p:nvSpPr>
        <p:spPr>
          <a:xfrm>
            <a:off x="2510685" y="2371352"/>
            <a:ext cx="1180152" cy="923480"/>
          </a:xfrm>
          <a:prstGeom prst="rect">
            <a:avLst/>
          </a:prstGeom>
          <a:gradFill rotWithShape="1">
            <a:gsLst>
              <a:gs pos="0">
                <a:srgbClr val="9BBB59">
                  <a:tint val="100000"/>
                  <a:shade val="100000"/>
                  <a:satMod val="130000"/>
                </a:srgbClr>
              </a:gs>
              <a:gs pos="100000">
                <a:srgbClr val="9BBB5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9" name="Rettangolo 48"/>
          <p:cNvSpPr/>
          <p:nvPr/>
        </p:nvSpPr>
        <p:spPr>
          <a:xfrm>
            <a:off x="711377" y="3506226"/>
            <a:ext cx="1602304" cy="2075726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Implementation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Floorplanning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Placement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Clock tree synthesis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Optimization </a:t>
            </a:r>
            <a:r>
              <a:rPr kumimoji="0" lang="en-GB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(multiple stages)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Routing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0000C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0" name="Rettangolo 49"/>
          <p:cNvSpPr/>
          <p:nvPr/>
        </p:nvSpPr>
        <p:spPr>
          <a:xfrm>
            <a:off x="2510685" y="3469792"/>
            <a:ext cx="1180152" cy="3137543"/>
          </a:xfrm>
          <a:prstGeom prst="rect">
            <a:avLst/>
          </a:prstGeom>
          <a:gradFill rotWithShape="1">
            <a:gsLst>
              <a:gs pos="0">
                <a:srgbClr val="9BBB59">
                  <a:tint val="100000"/>
                  <a:shade val="100000"/>
                  <a:satMod val="130000"/>
                </a:srgbClr>
              </a:gs>
              <a:gs pos="100000">
                <a:srgbClr val="9BBB5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Post-P&amp;R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 analysis </a:t>
            </a:r>
            <a:r>
              <a:rPr kumimoji="0" lang="en-GB" sz="1500" b="0" i="0" u="none" strike="noStrike" kern="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(actual parasitics)</a:t>
            </a:r>
          </a:p>
        </p:txBody>
      </p:sp>
      <p:sp>
        <p:nvSpPr>
          <p:cNvPr id="51" name="Rettangolo 50"/>
          <p:cNvSpPr/>
          <p:nvPr/>
        </p:nvSpPr>
        <p:spPr>
          <a:xfrm>
            <a:off x="711377" y="5854492"/>
            <a:ext cx="1614800" cy="752843"/>
          </a:xfrm>
          <a:prstGeom prst="rect">
            <a:avLst/>
          </a:prstGeom>
          <a:gradFill rotWithShape="1">
            <a:gsLst>
              <a:gs pos="0">
                <a:srgbClr val="4BACC6">
                  <a:tint val="100000"/>
                  <a:shade val="100000"/>
                  <a:satMod val="130000"/>
                </a:srgbClr>
              </a:gs>
              <a:gs pos="100000">
                <a:srgbClr val="4BACC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C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Signoff analysis and verification</a:t>
            </a:r>
          </a:p>
        </p:txBody>
      </p:sp>
      <p:sp>
        <p:nvSpPr>
          <p:cNvPr id="52" name="Rettangolo 51"/>
          <p:cNvSpPr/>
          <p:nvPr/>
        </p:nvSpPr>
        <p:spPr>
          <a:xfrm>
            <a:off x="632003" y="1005463"/>
            <a:ext cx="1762411" cy="278923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Design flow </a:t>
            </a: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3" name="Freccia giù 52"/>
          <p:cNvSpPr/>
          <p:nvPr/>
        </p:nvSpPr>
        <p:spPr>
          <a:xfrm>
            <a:off x="1322915" y="2156774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Freccia giù 53"/>
          <p:cNvSpPr/>
          <p:nvPr/>
        </p:nvSpPr>
        <p:spPr>
          <a:xfrm>
            <a:off x="1306090" y="5533327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Freccia giù 54"/>
          <p:cNvSpPr/>
          <p:nvPr/>
        </p:nvSpPr>
        <p:spPr>
          <a:xfrm>
            <a:off x="1322915" y="3207690"/>
            <a:ext cx="351692" cy="370425"/>
          </a:xfrm>
          <a:prstGeom prst="downArrow">
            <a:avLst/>
          </a:prstGeom>
          <a:solidFill>
            <a:srgbClr val="0000CE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ettangolo 55"/>
          <p:cNvSpPr/>
          <p:nvPr/>
        </p:nvSpPr>
        <p:spPr>
          <a:xfrm>
            <a:off x="2454973" y="1647722"/>
            <a:ext cx="1275275" cy="815355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Power flow</a:t>
            </a:r>
            <a:endParaRPr kumimoji="0" lang="en-GB" sz="18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7" name="Rettangolo 56"/>
          <p:cNvSpPr/>
          <p:nvPr/>
        </p:nvSpPr>
        <p:spPr>
          <a:xfrm>
            <a:off x="711378" y="2719561"/>
            <a:ext cx="1614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smtClean="0">
                <a:latin typeface="Arial"/>
                <a:cs typeface="Arial"/>
              </a:rPr>
              <a:t>Cadence RTL compiler </a:t>
            </a:r>
            <a:endParaRPr lang="en-GB" sz="1400" i="1" dirty="0">
              <a:latin typeface="Arial"/>
              <a:cs typeface="Arial"/>
            </a:endParaRPr>
          </a:p>
        </p:txBody>
      </p:sp>
      <p:sp>
        <p:nvSpPr>
          <p:cNvPr id="58" name="Rettangolo 57"/>
          <p:cNvSpPr/>
          <p:nvPr/>
        </p:nvSpPr>
        <p:spPr>
          <a:xfrm>
            <a:off x="644541" y="5229030"/>
            <a:ext cx="17526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</a:t>
            </a:r>
            <a:r>
              <a:rPr kumimoji="0" lang="en-GB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Innovus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Rettangolo 58"/>
          <p:cNvSpPr/>
          <p:nvPr/>
        </p:nvSpPr>
        <p:spPr>
          <a:xfrm>
            <a:off x="2553690" y="5665512"/>
            <a:ext cx="10199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</a:t>
            </a:r>
            <a:r>
              <a:rPr kumimoji="0" lang="en-GB" sz="1400" b="0" i="1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Voltus</a:t>
            </a: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Rettangolo 59"/>
          <p:cNvSpPr/>
          <p:nvPr/>
        </p:nvSpPr>
        <p:spPr>
          <a:xfrm>
            <a:off x="703067" y="1841172"/>
            <a:ext cx="161061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Cadence Incisive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Rettangolo 60"/>
          <p:cNvSpPr/>
          <p:nvPr/>
        </p:nvSpPr>
        <p:spPr>
          <a:xfrm>
            <a:off x="732217" y="2412629"/>
            <a:ext cx="15874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600" dirty="0">
                <a:solidFill>
                  <a:srgbClr val="0000CE"/>
                </a:solidFill>
                <a:latin typeface="Arial"/>
                <a:cs typeface="Arial"/>
              </a:rPr>
              <a:t>Logic synthesis </a:t>
            </a:r>
          </a:p>
        </p:txBody>
      </p:sp>
      <p:sp>
        <p:nvSpPr>
          <p:cNvPr id="62" name="Rettangolo 61"/>
          <p:cNvSpPr/>
          <p:nvPr/>
        </p:nvSpPr>
        <p:spPr>
          <a:xfrm>
            <a:off x="711376" y="1289820"/>
            <a:ext cx="161480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00CE"/>
                </a:solidFill>
                <a:latin typeface="Arial"/>
                <a:cs typeface="Arial"/>
              </a:rPr>
              <a:t>System </a:t>
            </a:r>
            <a:r>
              <a:rPr lang="en-GB" sz="1600" dirty="0">
                <a:solidFill>
                  <a:srgbClr val="0000CE"/>
                </a:solidFill>
                <a:latin typeface="Arial"/>
                <a:cs typeface="Arial"/>
              </a:rPr>
              <a:t>design and simulation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2383808" y="2366286"/>
            <a:ext cx="142858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8000"/>
                </a:solidFill>
                <a:latin typeface="Arial"/>
                <a:cs typeface="Arial"/>
              </a:rPr>
              <a:t>RTL/gate level power</a:t>
            </a:r>
          </a:p>
        </p:txBody>
      </p:sp>
      <p:sp>
        <p:nvSpPr>
          <p:cNvPr id="64" name="Rettangolo 63"/>
          <p:cNvSpPr/>
          <p:nvPr/>
        </p:nvSpPr>
        <p:spPr>
          <a:xfrm>
            <a:off x="2457768" y="2952833"/>
            <a:ext cx="128919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RTL compiler </a:t>
            </a:r>
            <a:endParaRPr kumimoji="0" lang="it-IT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Rettangolo 64"/>
          <p:cNvSpPr/>
          <p:nvPr/>
        </p:nvSpPr>
        <p:spPr>
          <a:xfrm>
            <a:off x="4019804" y="1089037"/>
            <a:ext cx="800286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i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Main steps:</a:t>
            </a:r>
            <a:endParaRPr lang="en-US" i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power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analysis at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gate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-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level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(i.e. after synthesis to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gates):</a:t>
            </a:r>
          </a:p>
          <a:p>
            <a:pPr marL="800100" lvl="1" indent="-342900">
              <a:spcBef>
                <a:spcPts val="200"/>
              </a:spcBef>
              <a:spcAft>
                <a:spcPts val="200"/>
              </a:spcAft>
              <a:buFont typeface="Lucida Grande"/>
              <a:buChar char="-"/>
            </a:pP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drive architectural 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choices </a:t>
            </a:r>
          </a:p>
          <a:p>
            <a:pPr marL="342900" indent="-342900">
              <a:spcBef>
                <a:spcPts val="20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accurate 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post </a:t>
            </a:r>
            <a:r>
              <a:rPr lang="en-US" b="1" dirty="0" err="1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Place&amp;Route</a:t>
            </a:r>
            <a:r>
              <a:rPr lang="en-US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(P&amp;R) 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power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analysis</a:t>
            </a:r>
            <a:endParaRPr lang="en-US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>
              <a:spcBef>
                <a:spcPts val="200"/>
              </a:spcBef>
              <a:spcAft>
                <a:spcPts val="300"/>
              </a:spcAft>
            </a:pPr>
            <a:r>
              <a:rPr lang="en-US" i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Application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: 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detailed design optimization and choices</a:t>
            </a:r>
          </a:p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i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Remark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: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realistic digital activity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based on </a:t>
            </a:r>
            <a:r>
              <a:rPr lang="en-US" b="1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simulations run with VEPIX53</a:t>
            </a:r>
            <a:endParaRPr lang="en-US" b="1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</p:txBody>
      </p:sp>
      <p:sp>
        <p:nvSpPr>
          <p:cNvPr id="26" name="Titolo 3"/>
          <p:cNvSpPr txBox="1">
            <a:spLocks/>
          </p:cNvSpPr>
          <p:nvPr/>
        </p:nvSpPr>
        <p:spPr>
          <a:xfrm>
            <a:off x="261276" y="-60729"/>
            <a:ext cx="11740265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Low-power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methodology for serial powering (II)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97031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3124" y="1349440"/>
            <a:ext cx="2013839" cy="3588150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1719745" y="2910557"/>
            <a:ext cx="727585" cy="1971241"/>
          </a:xfrm>
          <a:prstGeom prst="rect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1 9"/>
          <p:cNvCxnSpPr/>
          <p:nvPr/>
        </p:nvCxnSpPr>
        <p:spPr>
          <a:xfrm flipV="1">
            <a:off x="2447329" y="1071614"/>
            <a:ext cx="264577" cy="1838943"/>
          </a:xfrm>
          <a:prstGeom prst="line">
            <a:avLst/>
          </a:prstGeom>
          <a:ln w="190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2440984" y="4862210"/>
            <a:ext cx="270922" cy="1845301"/>
          </a:xfrm>
          <a:prstGeom prst="line">
            <a:avLst/>
          </a:prstGeom>
          <a:ln w="19050" cmpd="sng"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ttangolo 15"/>
          <p:cNvSpPr/>
          <p:nvPr/>
        </p:nvSpPr>
        <p:spPr>
          <a:xfrm>
            <a:off x="2725134" y="1069539"/>
            <a:ext cx="9272613" cy="5665213"/>
          </a:xfrm>
          <a:prstGeom prst="rect">
            <a:avLst/>
          </a:prstGeom>
          <a:solidFill>
            <a:srgbClr val="FFFFFF"/>
          </a:solidFill>
          <a:ln w="3175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" name="Immagine 6" descr="powerProfile_h3t1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796" y="3202020"/>
            <a:ext cx="6203706" cy="3727915"/>
          </a:xfrm>
          <a:prstGeom prst="rect">
            <a:avLst/>
          </a:prstGeom>
        </p:spPr>
      </p:pic>
      <p:graphicFrame>
        <p:nvGraphicFramePr>
          <p:cNvPr id="26" name="Tabel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094933"/>
              </p:ext>
            </p:extLst>
          </p:nvPr>
        </p:nvGraphicFramePr>
        <p:xfrm>
          <a:off x="6576698" y="1158300"/>
          <a:ext cx="4712190" cy="2026687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215668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4891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0659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489841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Activity conditions</a:t>
                      </a:r>
                      <a:endParaRPr lang="en-US" sz="1400" b="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single pixel, digital</a:t>
                      </a:r>
                      <a:endParaRPr lang="en-US" sz="140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16009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noProof="0" dirty="0" smtClean="0"/>
                        <a:t>Final </a:t>
                      </a:r>
                      <a:r>
                        <a:rPr lang="en-US" sz="1400" noProof="0" dirty="0" smtClean="0"/>
                        <a:t>chip (400x400)</a:t>
                      </a:r>
                      <a:endParaRPr lang="en-US" sz="1400" baseline="0" noProof="0" dirty="0" smtClean="0"/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74576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hits</a:t>
                      </a:r>
                      <a:r>
                        <a:rPr lang="en-US" sz="1400" baseline="0" noProof="0" dirty="0" smtClean="0"/>
                        <a:t> (3 GHz/cm</a:t>
                      </a:r>
                      <a:r>
                        <a:rPr lang="en-US" sz="1400" baseline="30000" noProof="0" dirty="0" smtClean="0"/>
                        <a:t>2</a:t>
                      </a:r>
                      <a:r>
                        <a:rPr lang="en-US" sz="1400" baseline="0" noProof="0" dirty="0" smtClean="0"/>
                        <a:t>) and triggers (1 MHz/cm</a:t>
                      </a:r>
                      <a:r>
                        <a:rPr lang="en-US" sz="1400" baseline="30000" noProof="0" dirty="0" smtClean="0"/>
                        <a:t>2</a:t>
                      </a:r>
                      <a:r>
                        <a:rPr lang="en-US" sz="1400" baseline="0" noProof="0" dirty="0" smtClean="0"/>
                        <a:t>)</a:t>
                      </a: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4.8 </a:t>
                      </a:r>
                      <a:r>
                        <a:rPr lang="en-US" sz="1400" noProof="0" dirty="0" err="1" smtClean="0"/>
                        <a:t>μW</a:t>
                      </a:r>
                      <a:endParaRPr lang="en-US" sz="1400" noProof="0" dirty="0" smtClean="0"/>
                    </a:p>
                    <a:p>
                      <a:pPr algn="ctr"/>
                      <a:r>
                        <a:rPr lang="en-US" sz="1100" noProof="0" dirty="0" smtClean="0"/>
                        <a:t>(52% </a:t>
                      </a:r>
                      <a:r>
                        <a:rPr lang="en-US" sz="1100" noProof="0" dirty="0" err="1" smtClean="0"/>
                        <a:t>clk</a:t>
                      </a:r>
                      <a:r>
                        <a:rPr lang="en-US" sz="1100" baseline="0" noProof="0" dirty="0" smtClean="0"/>
                        <a:t> </a:t>
                      </a:r>
                      <a:r>
                        <a:rPr lang="en-US" sz="1100" noProof="0" dirty="0" smtClean="0"/>
                        <a:t>tree)</a:t>
                      </a:r>
                      <a:endParaRPr lang="en-US" sz="1100" b="0" noProof="0" dirty="0">
                        <a:solidFill>
                          <a:schemeClr val="accent6"/>
                        </a:solidFill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kern="1200" dirty="0" smtClean="0"/>
                        <a:t>0.774 </a:t>
                      </a:r>
                      <a:r>
                        <a:rPr lang="it-IT" sz="1400" kern="1200" dirty="0" err="1" smtClean="0"/>
                        <a:t>W</a:t>
                      </a:r>
                      <a:endParaRPr lang="it-IT" sz="1400" b="1" kern="1200" dirty="0">
                        <a:solidFill>
                          <a:schemeClr val="accent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32697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only clock (~</a:t>
                      </a:r>
                      <a:r>
                        <a:rPr lang="en-US" sz="1400" baseline="0" noProof="0" dirty="0" smtClean="0"/>
                        <a:t> </a:t>
                      </a:r>
                      <a:r>
                        <a:rPr lang="en-US" sz="1400" noProof="0" dirty="0" smtClean="0"/>
                        <a:t>-20%)</a:t>
                      </a: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/>
                        <a:t>3.8</a:t>
                      </a:r>
                      <a:r>
                        <a:rPr lang="en-US" sz="1400" baseline="0" noProof="0" dirty="0" smtClean="0"/>
                        <a:t> </a:t>
                      </a:r>
                      <a:r>
                        <a:rPr lang="en-US" sz="1400" noProof="0" dirty="0" err="1" smtClean="0"/>
                        <a:t>μW</a:t>
                      </a:r>
                      <a:endParaRPr lang="en-US" sz="1400" noProof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(62% </a:t>
                      </a:r>
                      <a:r>
                        <a:rPr kumimoji="0" lang="en-US" sz="11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clk</a:t>
                      </a:r>
                      <a:r>
                        <a:rPr kumimoji="0" lang="en-US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tree)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D2D8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kern="1200" dirty="0" smtClean="0"/>
                        <a:t>0.610</a:t>
                      </a:r>
                      <a:r>
                        <a:rPr lang="it-IT" sz="1400" kern="1200" baseline="0" dirty="0" smtClean="0"/>
                        <a:t> </a:t>
                      </a:r>
                      <a:r>
                        <a:rPr lang="it-IT" sz="1400" kern="1200" baseline="0" dirty="0" err="1" smtClean="0"/>
                        <a:t>W</a:t>
                      </a:r>
                      <a:endParaRPr lang="it-IT" sz="1600" b="1" dirty="0"/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745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noProof="0" dirty="0" err="1" smtClean="0"/>
                        <a:t>hits</a:t>
                      </a:r>
                      <a:r>
                        <a:rPr lang="de-CH" sz="1400" baseline="0" noProof="0" dirty="0" smtClean="0"/>
                        <a:t> </a:t>
                      </a:r>
                      <a:r>
                        <a:rPr lang="en-US" sz="1400" baseline="0" noProof="0" dirty="0" smtClean="0"/>
                        <a:t>(3 GHz/cm</a:t>
                      </a:r>
                      <a:r>
                        <a:rPr lang="en-US" sz="1400" baseline="30000" noProof="0" dirty="0" smtClean="0"/>
                        <a:t>2</a:t>
                      </a:r>
                      <a:r>
                        <a:rPr lang="en-US" sz="1400" baseline="0" noProof="0" dirty="0" smtClean="0"/>
                        <a:t>) </a:t>
                      </a:r>
                      <a:r>
                        <a:rPr lang="de-CH" sz="1400" baseline="0" noProof="0" dirty="0" err="1" smtClean="0"/>
                        <a:t>and</a:t>
                      </a:r>
                      <a:r>
                        <a:rPr lang="de-CH" sz="1400" baseline="0" noProof="0" dirty="0" smtClean="0"/>
                        <a:t> </a:t>
                      </a:r>
                      <a:r>
                        <a:rPr lang="de-CH" sz="1400" baseline="0" noProof="0" dirty="0" err="1" smtClean="0"/>
                        <a:t>no</a:t>
                      </a:r>
                      <a:r>
                        <a:rPr lang="de-CH" sz="1400" baseline="0" noProof="0" dirty="0" smtClean="0"/>
                        <a:t> </a:t>
                      </a:r>
                      <a:r>
                        <a:rPr lang="de-CH" sz="1400" baseline="0" noProof="0" dirty="0" err="1" smtClean="0"/>
                        <a:t>trigger</a:t>
                      </a:r>
                      <a:r>
                        <a:rPr lang="de-CH" sz="1400" baseline="0" noProof="0" dirty="0" smtClean="0"/>
                        <a:t>(</a:t>
                      </a:r>
                      <a:r>
                        <a:rPr lang="en-US" sz="1400" noProof="0" dirty="0" smtClean="0"/>
                        <a:t>~</a:t>
                      </a:r>
                      <a:r>
                        <a:rPr lang="en-US" sz="1400" baseline="0" noProof="0" dirty="0" smtClean="0"/>
                        <a:t> </a:t>
                      </a:r>
                      <a:r>
                        <a:rPr lang="de-CH" sz="1400" baseline="0" noProof="0" dirty="0" smtClean="0"/>
                        <a:t>- 2.5%)</a:t>
                      </a:r>
                      <a:endParaRPr lang="en-US" sz="1400" b="0" noProof="0" dirty="0" smtClean="0">
                        <a:solidFill>
                          <a:schemeClr val="accent6"/>
                        </a:solidFill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400" noProof="0" dirty="0" smtClean="0"/>
                        <a:t>4.7</a:t>
                      </a:r>
                      <a:r>
                        <a:rPr lang="en-US" sz="1400" noProof="0" dirty="0" err="1" smtClean="0"/>
                        <a:t>μW</a:t>
                      </a:r>
                      <a:endParaRPr lang="en-US" sz="1400" noProof="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(53% </a:t>
                      </a:r>
                      <a:r>
                        <a:rPr kumimoji="0" lang="en-US" sz="1100" u="none" strike="noStrike" kern="1200" cap="none" spc="0" normalizeH="0" baseline="0" noProof="0" dirty="0" err="1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clk</a:t>
                      </a:r>
                      <a:r>
                        <a:rPr kumimoji="0" lang="en-US" sz="11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 tree)</a:t>
                      </a:r>
                      <a:endParaRPr kumimoji="0" lang="en-US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D2D8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kern="1200" dirty="0" smtClean="0"/>
                        <a:t>0.752</a:t>
                      </a:r>
                      <a:r>
                        <a:rPr lang="it-IT" sz="1400" kern="1200" baseline="0" dirty="0" smtClean="0"/>
                        <a:t> </a:t>
                      </a:r>
                      <a:r>
                        <a:rPr lang="it-IT" sz="1400" kern="1200" baseline="0" dirty="0" err="1" smtClean="0"/>
                        <a:t>W</a:t>
                      </a:r>
                      <a:endParaRPr lang="it-IT" sz="1600" dirty="0"/>
                    </a:p>
                  </a:txBody>
                  <a:tcPr marL="68581" marR="68581" marT="45691" marB="45691">
                    <a:lnL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s-ES" dirty="0"/>
              <a:t>9</a:t>
            </a:r>
          </a:p>
        </p:txBody>
      </p:sp>
      <p:sp>
        <p:nvSpPr>
          <p:cNvPr id="31" name="TextBox 84"/>
          <p:cNvSpPr txBox="1"/>
          <p:nvPr/>
        </p:nvSpPr>
        <p:spPr>
          <a:xfrm>
            <a:off x="8650917" y="3190111"/>
            <a:ext cx="2677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200" spc="-30" dirty="0" smtClean="0">
                <a:solidFill>
                  <a:srgbClr val="000000"/>
                </a:solidFill>
                <a:latin typeface="Verdana"/>
                <a:cs typeface="Verdana"/>
              </a:rPr>
              <a:t>[</a:t>
            </a:r>
            <a:r>
              <a:rPr lang="es-ES_tradnl" sz="1200" i="1" spc="-30" dirty="0" err="1" smtClean="0">
                <a:solidFill>
                  <a:srgbClr val="000000"/>
                </a:solidFill>
                <a:latin typeface="Verdana"/>
                <a:cs typeface="Verdana"/>
              </a:rPr>
              <a:t>S.Marconi</a:t>
            </a:r>
            <a:r>
              <a:rPr lang="es-ES_tradnl" sz="1200" i="1" spc="-30" dirty="0" smtClean="0">
                <a:solidFill>
                  <a:srgbClr val="000000"/>
                </a:solidFill>
                <a:latin typeface="Verdana"/>
                <a:cs typeface="Verdana"/>
              </a:rPr>
              <a:t> et al., </a:t>
            </a:r>
            <a:r>
              <a:rPr lang="en-US" sz="1200" dirty="0" smtClean="0"/>
              <a:t>TWEPP 2016]</a:t>
            </a:r>
            <a:endParaRPr lang="es-ES_tradnl" sz="1200" spc="-30" dirty="0">
              <a:solidFill>
                <a:srgbClr val="000000"/>
              </a:solidFill>
              <a:latin typeface="Verdana"/>
              <a:cs typeface="Verdana"/>
            </a:endParaRPr>
          </a:p>
        </p:txBody>
      </p:sp>
      <p:sp>
        <p:nvSpPr>
          <p:cNvPr id="35" name="Segnaposto contenuto 1"/>
          <p:cNvSpPr>
            <a:spLocks noGrp="1"/>
          </p:cNvSpPr>
          <p:nvPr>
            <p:ph idx="1"/>
          </p:nvPr>
        </p:nvSpPr>
        <p:spPr>
          <a:xfrm>
            <a:off x="527381" y="450000"/>
            <a:ext cx="10972800" cy="710715"/>
          </a:xfrm>
        </p:spPr>
        <p:txBody>
          <a:bodyPr/>
          <a:lstStyle/>
          <a:p>
            <a:pPr marL="0" indent="0">
              <a:buNone/>
            </a:pPr>
            <a:r>
              <a:rPr lang="en-US" sz="2200" b="1" dirty="0" smtClean="0"/>
              <a:t>Low</a:t>
            </a:r>
            <a:r>
              <a:rPr lang="en-US" sz="2200" b="1" dirty="0"/>
              <a:t>-power analysis and optimization methodology</a:t>
            </a:r>
          </a:p>
          <a:p>
            <a:pPr marL="0" indent="0">
              <a:buNone/>
            </a:pPr>
            <a:endParaRPr lang="it-IT" sz="2800" b="1" dirty="0"/>
          </a:p>
        </p:txBody>
      </p:sp>
      <p:sp>
        <p:nvSpPr>
          <p:cNvPr id="36" name="Rettangolo 35"/>
          <p:cNvSpPr/>
          <p:nvPr/>
        </p:nvSpPr>
        <p:spPr>
          <a:xfrm>
            <a:off x="2685448" y="1095709"/>
            <a:ext cx="28083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accurate 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post </a:t>
            </a:r>
            <a:r>
              <a:rPr lang="en-US" dirty="0" err="1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Place&amp;Route</a:t>
            </a:r>
            <a:r>
              <a:rPr lang="en-US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 (P&amp;R) power analysis and optimization</a:t>
            </a:r>
            <a:r>
              <a:rPr lang="en-US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:</a:t>
            </a:r>
            <a:endParaRPr lang="en-US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marL="540000" lvl="1" indent="-342900">
              <a:buFont typeface="+mj-lt"/>
              <a:buAutoNum type="alphaLcPeriod"/>
            </a:pPr>
            <a:r>
              <a:rPr lang="en-US" sz="1600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average power estimations 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under different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activity 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conditions to assess power impact of different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factors</a:t>
            </a:r>
          </a:p>
          <a:p>
            <a:pPr marL="197100" lvl="1"/>
            <a:endParaRPr lang="en-US" sz="1600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marL="540000" lvl="1" indent="-342900">
              <a:buFont typeface="+mj-lt"/>
              <a:buAutoNum type="alphaLcPeriod"/>
            </a:pPr>
            <a:r>
              <a:rPr lang="en-US" sz="1600" b="1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dynamic power variations 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analysis under the variety of operating conditions and at different time 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scales (</a:t>
            </a:r>
            <a:r>
              <a:rPr lang="en-US" sz="1600" dirty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1ns, 25ns, 100ns, 1μs, 10μs</a:t>
            </a:r>
            <a:r>
              <a:rPr lang="en-US" sz="16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):</a:t>
            </a:r>
          </a:p>
          <a:p>
            <a:pPr marL="997200" lvl="2" indent="-342900">
              <a:buFont typeface="+mj-lt"/>
              <a:buAutoNum type="alphaLcPeriod"/>
            </a:pPr>
            <a:r>
              <a:rPr lang="en-US" sz="1400" dirty="0" smtClean="0">
                <a:solidFill>
                  <a:srgbClr val="2D2D8A">
                    <a:lumMod val="75000"/>
                  </a:srgbClr>
                </a:solidFill>
                <a:sym typeface="Wingdings" panose="05000000000000000000" pitchFamily="2" charset="2"/>
              </a:rPr>
              <a:t>simulations with Shunt-LDO confirmed decoupling effect</a:t>
            </a:r>
            <a:endParaRPr lang="en-US" sz="1400" dirty="0">
              <a:solidFill>
                <a:srgbClr val="2D2D8A">
                  <a:lumMod val="75000"/>
                </a:srgbClr>
              </a:solidFill>
              <a:sym typeface="Wingdings" panose="05000000000000000000" pitchFamily="2" charset="2"/>
            </a:endParaRPr>
          </a:p>
        </p:txBody>
      </p:sp>
      <p:sp>
        <p:nvSpPr>
          <p:cNvPr id="14" name="Titolo 3"/>
          <p:cNvSpPr txBox="1">
            <a:spLocks/>
          </p:cNvSpPr>
          <p:nvPr/>
        </p:nvSpPr>
        <p:spPr>
          <a:xfrm>
            <a:off x="261276" y="-60729"/>
            <a:ext cx="11740265" cy="642942"/>
          </a:xfrm>
          <a:prstGeom prst="rect">
            <a:avLst/>
          </a:prstGeom>
        </p:spPr>
        <p:txBody>
          <a:bodyPr/>
          <a:lstStyle/>
          <a:p>
            <a:pPr marL="0" lvl="1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i="1" kern="0" dirty="0">
                <a:solidFill>
                  <a:srgbClr val="000076"/>
                </a:solidFill>
                <a:latin typeface="Bookman Old Style"/>
                <a:cs typeface="Bookman Old Style"/>
              </a:rPr>
              <a:t> Low-power </a:t>
            </a:r>
            <a:r>
              <a:rPr lang="en-US" sz="2400" i="1" kern="0" dirty="0" smtClean="0">
                <a:solidFill>
                  <a:srgbClr val="000076"/>
                </a:solidFill>
                <a:latin typeface="Bookman Old Style"/>
                <a:cs typeface="Bookman Old Style"/>
              </a:rPr>
              <a:t>methodology for serial powering (III)</a:t>
            </a:r>
            <a:endParaRPr lang="en-US" sz="2400" i="1" kern="0" dirty="0">
              <a:solidFill>
                <a:srgbClr val="000076"/>
              </a:solidFill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051690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fondo predefinit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/>
        </a:defPPr>
      </a:lstStyle>
    </a:tx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9965</TotalTime>
  <Words>1460</Words>
  <Application>Microsoft Macintosh PowerPoint</Application>
  <PresentationFormat>Personalizzato</PresentationFormat>
  <Paragraphs>277</Paragraphs>
  <Slides>13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4" baseType="lpstr">
      <vt:lpstr>Sfondo predefinito</vt:lpstr>
      <vt:lpstr>AIDA/RD53 activities in Perugia (AIDA-2020 2nd Annual Meeting)</vt:lpstr>
      <vt:lpstr>OUTLINE 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CONCLUSIONS AND FUTURE WORK</vt:lpstr>
      <vt:lpstr>BACKUP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Marconi</dc:creator>
  <cp:lastModifiedBy>Sara Marconi</cp:lastModifiedBy>
  <cp:revision>504</cp:revision>
  <cp:lastPrinted>2015-06-08T07:54:24Z</cp:lastPrinted>
  <dcterms:created xsi:type="dcterms:W3CDTF">2014-11-07T10:35:15Z</dcterms:created>
  <dcterms:modified xsi:type="dcterms:W3CDTF">2017-04-05T21:16:09Z</dcterms:modified>
</cp:coreProperties>
</file>