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23" r:id="rId1"/>
  </p:sldMasterIdLst>
  <p:notesMasterIdLst>
    <p:notesMasterId r:id="rId46"/>
  </p:notesMasterIdLst>
  <p:handoutMasterIdLst>
    <p:handoutMasterId r:id="rId47"/>
  </p:handoutMasterIdLst>
  <p:sldIdLst>
    <p:sldId id="588" r:id="rId2"/>
    <p:sldId id="988" r:id="rId3"/>
    <p:sldId id="934" r:id="rId4"/>
    <p:sldId id="939" r:id="rId5"/>
    <p:sldId id="944" r:id="rId6"/>
    <p:sldId id="949" r:id="rId7"/>
    <p:sldId id="952" r:id="rId8"/>
    <p:sldId id="958" r:id="rId9"/>
    <p:sldId id="959" r:id="rId10"/>
    <p:sldId id="974" r:id="rId11"/>
    <p:sldId id="975" r:id="rId12"/>
    <p:sldId id="976" r:id="rId13"/>
    <p:sldId id="997" r:id="rId14"/>
    <p:sldId id="998" r:id="rId15"/>
    <p:sldId id="999" r:id="rId16"/>
    <p:sldId id="1007" r:id="rId17"/>
    <p:sldId id="1008" r:id="rId18"/>
    <p:sldId id="1014" r:id="rId19"/>
    <p:sldId id="1011" r:id="rId20"/>
    <p:sldId id="1031" r:id="rId21"/>
    <p:sldId id="1017" r:id="rId22"/>
    <p:sldId id="1018" r:id="rId23"/>
    <p:sldId id="1019" r:id="rId24"/>
    <p:sldId id="1020" r:id="rId25"/>
    <p:sldId id="1021" r:id="rId26"/>
    <p:sldId id="1025" r:id="rId27"/>
    <p:sldId id="1022" r:id="rId28"/>
    <p:sldId id="1023" r:id="rId29"/>
    <p:sldId id="1024" r:id="rId30"/>
    <p:sldId id="1009" r:id="rId31"/>
    <p:sldId id="1010" r:id="rId32"/>
    <p:sldId id="1026" r:id="rId33"/>
    <p:sldId id="1027" r:id="rId34"/>
    <p:sldId id="1028" r:id="rId35"/>
    <p:sldId id="1030" r:id="rId36"/>
    <p:sldId id="1029" r:id="rId37"/>
    <p:sldId id="978" r:id="rId38"/>
    <p:sldId id="1016" r:id="rId39"/>
    <p:sldId id="822" r:id="rId40"/>
    <p:sldId id="1015" r:id="rId41"/>
    <p:sldId id="902" r:id="rId42"/>
    <p:sldId id="905" r:id="rId43"/>
    <p:sldId id="906" r:id="rId44"/>
    <p:sldId id="795" r:id="rId45"/>
  </p:sldIdLst>
  <p:sldSz cx="10668000" cy="7505700"/>
  <p:notesSz cx="7099300" cy="10234613"/>
  <p:defaultTextStyle>
    <a:defPPr>
      <a:defRPr lang="en-GB"/>
    </a:defPPr>
    <a:lvl1pPr algn="l" rtl="0" eaLnBrk="0" fontAlgn="base" hangingPunct="0">
      <a:spcBef>
        <a:spcPct val="20000"/>
      </a:spcBef>
      <a:spcAft>
        <a:spcPct val="0"/>
      </a:spcAft>
      <a:buClr>
        <a:srgbClr val="0000CC"/>
      </a:buClr>
      <a:buFont typeface="Wingdings" pitchFamily="2" charset="2"/>
      <a:buChar char="§"/>
      <a:defRPr sz="1200" kern="1200">
        <a:solidFill>
          <a:srgbClr val="000099"/>
        </a:solidFill>
        <a:latin typeface="Comic Sans MS" pitchFamily="66" charset="0"/>
        <a:ea typeface="+mn-ea"/>
        <a:cs typeface="+mn-cs"/>
      </a:defRPr>
    </a:lvl1pPr>
    <a:lvl2pPr marL="455613" indent="1588" algn="l" rtl="0" eaLnBrk="0" fontAlgn="base" hangingPunct="0">
      <a:spcBef>
        <a:spcPct val="20000"/>
      </a:spcBef>
      <a:spcAft>
        <a:spcPct val="0"/>
      </a:spcAft>
      <a:buClr>
        <a:srgbClr val="0000CC"/>
      </a:buClr>
      <a:buFont typeface="Wingdings" pitchFamily="2" charset="2"/>
      <a:buChar char="§"/>
      <a:defRPr sz="1200" kern="1200">
        <a:solidFill>
          <a:srgbClr val="000099"/>
        </a:solidFill>
        <a:latin typeface="Comic Sans MS" pitchFamily="66" charset="0"/>
        <a:ea typeface="+mn-ea"/>
        <a:cs typeface="+mn-cs"/>
      </a:defRPr>
    </a:lvl2pPr>
    <a:lvl3pPr marL="912813" indent="1588" algn="l" rtl="0" eaLnBrk="0" fontAlgn="base" hangingPunct="0">
      <a:spcBef>
        <a:spcPct val="20000"/>
      </a:spcBef>
      <a:spcAft>
        <a:spcPct val="0"/>
      </a:spcAft>
      <a:buClr>
        <a:srgbClr val="0000CC"/>
      </a:buClr>
      <a:buFont typeface="Wingdings" pitchFamily="2" charset="2"/>
      <a:buChar char="§"/>
      <a:defRPr sz="1200" kern="1200">
        <a:solidFill>
          <a:srgbClr val="000099"/>
        </a:solidFill>
        <a:latin typeface="Comic Sans MS" pitchFamily="66" charset="0"/>
        <a:ea typeface="+mn-ea"/>
        <a:cs typeface="+mn-cs"/>
      </a:defRPr>
    </a:lvl3pPr>
    <a:lvl4pPr marL="1370013" indent="1588" algn="l" rtl="0" eaLnBrk="0" fontAlgn="base" hangingPunct="0">
      <a:spcBef>
        <a:spcPct val="20000"/>
      </a:spcBef>
      <a:spcAft>
        <a:spcPct val="0"/>
      </a:spcAft>
      <a:buClr>
        <a:srgbClr val="0000CC"/>
      </a:buClr>
      <a:buFont typeface="Wingdings" pitchFamily="2" charset="2"/>
      <a:buChar char="§"/>
      <a:defRPr sz="1200" kern="1200">
        <a:solidFill>
          <a:srgbClr val="000099"/>
        </a:solidFill>
        <a:latin typeface="Comic Sans MS" pitchFamily="66" charset="0"/>
        <a:ea typeface="+mn-ea"/>
        <a:cs typeface="+mn-cs"/>
      </a:defRPr>
    </a:lvl4pPr>
    <a:lvl5pPr marL="1827213" indent="1588" algn="l" rtl="0" eaLnBrk="0" fontAlgn="base" hangingPunct="0">
      <a:spcBef>
        <a:spcPct val="20000"/>
      </a:spcBef>
      <a:spcAft>
        <a:spcPct val="0"/>
      </a:spcAft>
      <a:buClr>
        <a:srgbClr val="0000CC"/>
      </a:buClr>
      <a:buFont typeface="Wingdings" pitchFamily="2" charset="2"/>
      <a:buChar char="§"/>
      <a:defRPr sz="1200" kern="1200">
        <a:solidFill>
          <a:srgbClr val="000099"/>
        </a:solidFill>
        <a:latin typeface="Comic Sans MS" pitchFamily="66" charset="0"/>
        <a:ea typeface="+mn-ea"/>
        <a:cs typeface="+mn-cs"/>
      </a:defRPr>
    </a:lvl5pPr>
    <a:lvl6pPr marL="2286000" algn="l" defTabSz="914400" rtl="0" eaLnBrk="1" latinLnBrk="0" hangingPunct="1">
      <a:defRPr sz="1200" kern="1200">
        <a:solidFill>
          <a:srgbClr val="000099"/>
        </a:solidFill>
        <a:latin typeface="Comic Sans MS" pitchFamily="66" charset="0"/>
        <a:ea typeface="+mn-ea"/>
        <a:cs typeface="+mn-cs"/>
      </a:defRPr>
    </a:lvl6pPr>
    <a:lvl7pPr marL="2743200" algn="l" defTabSz="914400" rtl="0" eaLnBrk="1" latinLnBrk="0" hangingPunct="1">
      <a:defRPr sz="1200" kern="1200">
        <a:solidFill>
          <a:srgbClr val="000099"/>
        </a:solidFill>
        <a:latin typeface="Comic Sans MS" pitchFamily="66" charset="0"/>
        <a:ea typeface="+mn-ea"/>
        <a:cs typeface="+mn-cs"/>
      </a:defRPr>
    </a:lvl7pPr>
    <a:lvl8pPr marL="3200400" algn="l" defTabSz="914400" rtl="0" eaLnBrk="1" latinLnBrk="0" hangingPunct="1">
      <a:defRPr sz="1200" kern="1200">
        <a:solidFill>
          <a:srgbClr val="000099"/>
        </a:solidFill>
        <a:latin typeface="Comic Sans MS" pitchFamily="66" charset="0"/>
        <a:ea typeface="+mn-ea"/>
        <a:cs typeface="+mn-cs"/>
      </a:defRPr>
    </a:lvl8pPr>
    <a:lvl9pPr marL="3657600" algn="l" defTabSz="914400" rtl="0" eaLnBrk="1" latinLnBrk="0" hangingPunct="1">
      <a:defRPr sz="1200" kern="1200">
        <a:solidFill>
          <a:srgbClr val="000099"/>
        </a:solidFill>
        <a:latin typeface="Comic Sans MS" pitchFamily="66" charset="0"/>
        <a:ea typeface="+mn-ea"/>
        <a:cs typeface="+mn-cs"/>
      </a:defRPr>
    </a:lvl9pPr>
  </p:defaultTextStyle>
  <p:extLst>
    <p:ext uri="{EFAFB233-063F-42B5-8137-9DF3F51BA10A}">
      <p15:sldGuideLst xmlns:p15="http://schemas.microsoft.com/office/powerpoint/2012/main">
        <p15:guide id="1" orient="horz" pos="2074">
          <p15:clr>
            <a:srgbClr val="A4A3A4"/>
          </p15:clr>
        </p15:guide>
        <p15:guide id="2" pos="3360">
          <p15:clr>
            <a:srgbClr val="A4A3A4"/>
          </p15:clr>
        </p15:guide>
      </p15:sldGuideLst>
    </p:ext>
    <p:ext uri="{2D200454-40CA-4A62-9FC3-DE9A4176ACB9}">
      <p15:notesGuideLst xmlns:p15="http://schemas.microsoft.com/office/powerpoint/2012/main">
        <p15:guide id="1" orient="horz" pos="2722" userDrawn="1">
          <p15:clr>
            <a:srgbClr val="A4A3A4"/>
          </p15:clr>
        </p15:guide>
        <p15:guide id="2" pos="2003"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966"/>
    <a:srgbClr val="FF6600"/>
    <a:srgbClr val="AE0271"/>
    <a:srgbClr val="FF3300"/>
    <a:srgbClr val="003399"/>
    <a:srgbClr val="C49500"/>
    <a:srgbClr val="FF33CC"/>
    <a:srgbClr val="0000FF"/>
    <a:srgbClr val="0066FF"/>
    <a:srgbClr val="AE02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63" autoAdjust="0"/>
    <p:restoredTop sz="94434" autoAdjust="0"/>
  </p:normalViewPr>
  <p:slideViewPr>
    <p:cSldViewPr showGuides="1">
      <p:cViewPr varScale="1">
        <p:scale>
          <a:sx n="73" d="100"/>
          <a:sy n="73" d="100"/>
        </p:scale>
        <p:origin x="750" y="72"/>
      </p:cViewPr>
      <p:guideLst>
        <p:guide orient="horz" pos="2074"/>
        <p:guide pos="3360"/>
      </p:guideLst>
    </p:cSldViewPr>
  </p:slideViewPr>
  <p:outlineViewPr>
    <p:cViewPr>
      <p:scale>
        <a:sx n="25" d="100"/>
        <a:sy n="25" d="100"/>
      </p:scale>
      <p:origin x="0" y="0"/>
    </p:cViewPr>
  </p:outlineViewPr>
  <p:notesTextViewPr>
    <p:cViewPr>
      <p:scale>
        <a:sx n="100" d="100"/>
        <a:sy n="100" d="100"/>
      </p:scale>
      <p:origin x="0" y="0"/>
    </p:cViewPr>
  </p:notesTextViewPr>
  <p:sorterViewPr>
    <p:cViewPr varScale="1">
      <p:scale>
        <a:sx n="1" d="1"/>
        <a:sy n="1" d="1"/>
      </p:scale>
      <p:origin x="0" y="-14286"/>
    </p:cViewPr>
  </p:sorterViewPr>
  <p:notesViewPr>
    <p:cSldViewPr showGuides="1">
      <p:cViewPr>
        <p:scale>
          <a:sx n="100" d="100"/>
          <a:sy n="100" d="100"/>
        </p:scale>
        <p:origin x="1812" y="-1800"/>
      </p:cViewPr>
      <p:guideLst>
        <p:guide orient="horz" pos="2722"/>
        <p:guide pos="2003"/>
      </p:guideLst>
    </p:cSldViewPr>
  </p:notesViewPr>
  <p:gridSpacing cx="57607" cy="57607"/>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os%20en%20local\DRAD_Results\DRAD_Analysis_Sandeep_withThirdIrradCampaign500MRad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0" i="0" u="none" strike="noStrike" baseline="0">
                <a:solidFill>
                  <a:srgbClr val="333333"/>
                </a:solidFill>
                <a:latin typeface="Calibri"/>
                <a:ea typeface="Calibri"/>
                <a:cs typeface="Calibri"/>
              </a:defRPr>
            </a:pPr>
            <a:r>
              <a:rPr lang="en-GB"/>
              <a:t>Ring Oscillator frequencies 9T_NVT</a:t>
            </a:r>
          </a:p>
        </c:rich>
      </c:tx>
      <c:layout/>
      <c:overlay val="0"/>
      <c:spPr>
        <a:noFill/>
        <a:ln w="25400">
          <a:noFill/>
        </a:ln>
      </c:spPr>
    </c:title>
    <c:autoTitleDeleted val="0"/>
    <c:plotArea>
      <c:layout>
        <c:manualLayout>
          <c:layoutTarget val="inner"/>
          <c:xMode val="edge"/>
          <c:yMode val="edge"/>
          <c:x val="0.1574950965064385"/>
          <c:y val="0.15825064008388198"/>
          <c:w val="0.56909112130652995"/>
          <c:h val="0.62287611584233216"/>
        </c:manualLayout>
      </c:layout>
      <c:lineChart>
        <c:grouping val="standard"/>
        <c:varyColors val="0"/>
        <c:ser>
          <c:idx val="0"/>
          <c:order val="0"/>
          <c:tx>
            <c:strRef>
              <c:f>'9TNVT'!$B$90</c:f>
              <c:strCache>
                <c:ptCount val="1"/>
                <c:pt idx="0">
                  <c:v>Experimental Pre-rad</c:v>
                </c:pt>
              </c:strCache>
            </c:strRef>
          </c:tx>
          <c:spPr>
            <a:ln w="28575">
              <a:solidFill>
                <a:srgbClr val="006600"/>
              </a:solidFill>
            </a:ln>
          </c:spPr>
          <c:marker>
            <c:symbol val="circle"/>
            <c:size val="5"/>
            <c:spPr>
              <a:solidFill>
                <a:srgbClr val="006600"/>
              </a:solidFill>
              <a:ln>
                <a:solidFill>
                  <a:srgbClr val="92D050"/>
                </a:solidFill>
              </a:ln>
            </c:spPr>
          </c:marker>
          <c:cat>
            <c:strRef>
              <c:f>'9TNVT'!$A$82:$A$89</c:f>
              <c:strCache>
                <c:ptCount val="8"/>
                <c:pt idx="0">
                  <c:v>INVD1</c:v>
                </c:pt>
                <c:pt idx="1">
                  <c:v>INVD4</c:v>
                </c:pt>
                <c:pt idx="2">
                  <c:v>ND2D1</c:v>
                </c:pt>
                <c:pt idx="3">
                  <c:v>ND4D1</c:v>
                </c:pt>
                <c:pt idx="4">
                  <c:v>NOR2D1</c:v>
                </c:pt>
                <c:pt idx="5">
                  <c:v>NOR4D1</c:v>
                </c:pt>
                <c:pt idx="6">
                  <c:v>XOR2D1</c:v>
                </c:pt>
                <c:pt idx="7">
                  <c:v>LH_DEL</c:v>
                </c:pt>
              </c:strCache>
            </c:strRef>
          </c:cat>
          <c:val>
            <c:numRef>
              <c:f>'9TNVT'!$B$82:$B$89</c:f>
              <c:numCache>
                <c:formatCode>0.000</c:formatCode>
                <c:ptCount val="8"/>
                <c:pt idx="0">
                  <c:v>60252500</c:v>
                </c:pt>
                <c:pt idx="1">
                  <c:v>72530000</c:v>
                </c:pt>
                <c:pt idx="2">
                  <c:v>47206100</c:v>
                </c:pt>
                <c:pt idx="3">
                  <c:v>29691100</c:v>
                </c:pt>
                <c:pt idx="4">
                  <c:v>44510600</c:v>
                </c:pt>
                <c:pt idx="5">
                  <c:v>30761200</c:v>
                </c:pt>
                <c:pt idx="6">
                  <c:v>27670400</c:v>
                </c:pt>
                <c:pt idx="7">
                  <c:v>23612000</c:v>
                </c:pt>
              </c:numCache>
            </c:numRef>
          </c:val>
          <c:smooth val="0"/>
          <c:extLst>
            <c:ext xmlns:c16="http://schemas.microsoft.com/office/drawing/2014/chart" uri="{C3380CC4-5D6E-409C-BE32-E72D297353CC}">
              <c16:uniqueId val="{00000000-6CDB-4CF3-898E-58741264519D}"/>
            </c:ext>
          </c:extLst>
        </c:ser>
        <c:ser>
          <c:idx val="3"/>
          <c:order val="1"/>
          <c:tx>
            <c:strRef>
              <c:f>'9TNVT'!$E$90</c:f>
              <c:strCache>
                <c:ptCount val="1"/>
                <c:pt idx="0">
                  <c:v>Simulation Pre-rad</c:v>
                </c:pt>
              </c:strCache>
            </c:strRef>
          </c:tx>
          <c:spPr>
            <a:ln w="28575">
              <a:solidFill>
                <a:srgbClr val="92D050"/>
              </a:solidFill>
            </a:ln>
          </c:spPr>
          <c:marker>
            <c:symbol val="circle"/>
            <c:size val="5"/>
            <c:spPr>
              <a:solidFill>
                <a:srgbClr val="92D050"/>
              </a:solidFill>
              <a:ln>
                <a:solidFill>
                  <a:schemeClr val="accent3">
                    <a:lumMod val="50000"/>
                  </a:schemeClr>
                </a:solidFill>
              </a:ln>
            </c:spPr>
          </c:marker>
          <c:val>
            <c:numRef>
              <c:f>'9TNVT'!$E$82:$E$89</c:f>
              <c:numCache>
                <c:formatCode>0.000</c:formatCode>
                <c:ptCount val="8"/>
                <c:pt idx="0">
                  <c:v>63961111.644120403</c:v>
                </c:pt>
                <c:pt idx="1">
                  <c:v>71282950.543888912</c:v>
                </c:pt>
                <c:pt idx="2">
                  <c:v>49805509.485459276</c:v>
                </c:pt>
                <c:pt idx="3">
                  <c:v>31212934.640114866</c:v>
                </c:pt>
                <c:pt idx="4">
                  <c:v>48153320.171425819</c:v>
                </c:pt>
                <c:pt idx="5">
                  <c:v>32953272.259935413</c:v>
                </c:pt>
                <c:pt idx="6">
                  <c:v>27062647.322286356</c:v>
                </c:pt>
                <c:pt idx="7">
                  <c:v>24524891.538667165</c:v>
                </c:pt>
              </c:numCache>
            </c:numRef>
          </c:val>
          <c:smooth val="0"/>
          <c:extLst>
            <c:ext xmlns:c16="http://schemas.microsoft.com/office/drawing/2014/chart" uri="{C3380CC4-5D6E-409C-BE32-E72D297353CC}">
              <c16:uniqueId val="{00000001-6CDB-4CF3-898E-58741264519D}"/>
            </c:ext>
          </c:extLst>
        </c:ser>
        <c:ser>
          <c:idx val="1"/>
          <c:order val="2"/>
          <c:tx>
            <c:strRef>
              <c:f>'9TNVT'!$C$90</c:f>
              <c:strCache>
                <c:ptCount val="1"/>
                <c:pt idx="0">
                  <c:v>Experimental 200MRads</c:v>
                </c:pt>
              </c:strCache>
            </c:strRef>
          </c:tx>
          <c:spPr>
            <a:ln w="28575">
              <a:solidFill>
                <a:srgbClr val="00B0F0"/>
              </a:solidFill>
            </a:ln>
          </c:spPr>
          <c:marker>
            <c:symbol val="diamond"/>
            <c:size val="5"/>
            <c:spPr>
              <a:solidFill>
                <a:srgbClr val="00B0F0"/>
              </a:solidFill>
              <a:ln>
                <a:solidFill>
                  <a:schemeClr val="tx2">
                    <a:lumMod val="75000"/>
                  </a:schemeClr>
                </a:solidFill>
              </a:ln>
            </c:spPr>
          </c:marker>
          <c:val>
            <c:numRef>
              <c:f>'9TNVT'!$C$82:$C$89</c:f>
              <c:numCache>
                <c:formatCode>0.000</c:formatCode>
                <c:ptCount val="8"/>
                <c:pt idx="0">
                  <c:v>52168300</c:v>
                </c:pt>
                <c:pt idx="1">
                  <c:v>62984400</c:v>
                </c:pt>
                <c:pt idx="2">
                  <c:v>41888700</c:v>
                </c:pt>
                <c:pt idx="3">
                  <c:v>27152500</c:v>
                </c:pt>
                <c:pt idx="4">
                  <c:v>38280500</c:v>
                </c:pt>
                <c:pt idx="5">
                  <c:v>27372900</c:v>
                </c:pt>
                <c:pt idx="6">
                  <c:v>24052500</c:v>
                </c:pt>
                <c:pt idx="7">
                  <c:v>19938300</c:v>
                </c:pt>
              </c:numCache>
            </c:numRef>
          </c:val>
          <c:smooth val="0"/>
          <c:extLst>
            <c:ext xmlns:c16="http://schemas.microsoft.com/office/drawing/2014/chart" uri="{C3380CC4-5D6E-409C-BE32-E72D297353CC}">
              <c16:uniqueId val="{00000002-6CDB-4CF3-898E-58741264519D}"/>
            </c:ext>
          </c:extLst>
        </c:ser>
        <c:ser>
          <c:idx val="4"/>
          <c:order val="3"/>
          <c:tx>
            <c:strRef>
              <c:f>'9TNVT'!$F$90</c:f>
              <c:strCache>
                <c:ptCount val="1"/>
                <c:pt idx="0">
                  <c:v>Simulation 200MRads</c:v>
                </c:pt>
              </c:strCache>
            </c:strRef>
          </c:tx>
          <c:spPr>
            <a:ln w="28575">
              <a:solidFill>
                <a:schemeClr val="tx2">
                  <a:lumMod val="75000"/>
                </a:schemeClr>
              </a:solidFill>
            </a:ln>
          </c:spPr>
          <c:marker>
            <c:symbol val="diamond"/>
            <c:size val="5"/>
            <c:spPr>
              <a:solidFill>
                <a:schemeClr val="tx2">
                  <a:lumMod val="75000"/>
                </a:schemeClr>
              </a:solidFill>
              <a:ln>
                <a:solidFill>
                  <a:srgbClr val="00B0F0"/>
                </a:solidFill>
              </a:ln>
            </c:spPr>
          </c:marker>
          <c:val>
            <c:numRef>
              <c:f>'9TNVT'!$F$82:$F$89</c:f>
              <c:numCache>
                <c:formatCode>0.000</c:formatCode>
                <c:ptCount val="8"/>
                <c:pt idx="0">
                  <c:v>38389042.231785357</c:v>
                </c:pt>
                <c:pt idx="1">
                  <c:v>43404661.660662353</c:v>
                </c:pt>
                <c:pt idx="2">
                  <c:v>29429942.023014214</c:v>
                </c:pt>
                <c:pt idx="3">
                  <c:v>17789257.778797694</c:v>
                </c:pt>
                <c:pt idx="4">
                  <c:v>28310967.668874919</c:v>
                </c:pt>
                <c:pt idx="5">
                  <c:v>19155877.118879456</c:v>
                </c:pt>
                <c:pt idx="6">
                  <c:v>15501088.176389981</c:v>
                </c:pt>
                <c:pt idx="7">
                  <c:v>14085102.187416367</c:v>
                </c:pt>
              </c:numCache>
            </c:numRef>
          </c:val>
          <c:smooth val="0"/>
          <c:extLst>
            <c:ext xmlns:c16="http://schemas.microsoft.com/office/drawing/2014/chart" uri="{C3380CC4-5D6E-409C-BE32-E72D297353CC}">
              <c16:uniqueId val="{00000003-6CDB-4CF3-898E-58741264519D}"/>
            </c:ext>
          </c:extLst>
        </c:ser>
        <c:ser>
          <c:idx val="2"/>
          <c:order val="4"/>
          <c:tx>
            <c:strRef>
              <c:f>'9TNVT'!$D$90</c:f>
              <c:strCache>
                <c:ptCount val="1"/>
                <c:pt idx="0">
                  <c:v>Experimental 500MRads</c:v>
                </c:pt>
              </c:strCache>
            </c:strRef>
          </c:tx>
          <c:spPr>
            <a:ln w="28575">
              <a:solidFill>
                <a:srgbClr val="FF9933"/>
              </a:solidFill>
            </a:ln>
          </c:spPr>
          <c:marker>
            <c:symbol val="triangle"/>
            <c:size val="5"/>
            <c:spPr>
              <a:solidFill>
                <a:schemeClr val="accent2">
                  <a:lumMod val="60000"/>
                  <a:lumOff val="40000"/>
                </a:schemeClr>
              </a:solidFill>
              <a:ln>
                <a:solidFill>
                  <a:srgbClr val="C00000"/>
                </a:solidFill>
              </a:ln>
            </c:spPr>
          </c:marker>
          <c:val>
            <c:numRef>
              <c:f>'9TNVT'!$D$82:$D$89</c:f>
              <c:numCache>
                <c:formatCode>0.000</c:formatCode>
                <c:ptCount val="8"/>
                <c:pt idx="0">
                  <c:v>25926800</c:v>
                </c:pt>
                <c:pt idx="1">
                  <c:v>34845200</c:v>
                </c:pt>
                <c:pt idx="2">
                  <c:v>23990100</c:v>
                </c:pt>
                <c:pt idx="3">
                  <c:v>16463500</c:v>
                </c:pt>
                <c:pt idx="4">
                  <c:v>20395800</c:v>
                </c:pt>
                <c:pt idx="5">
                  <c:v>14826300</c:v>
                </c:pt>
                <c:pt idx="6">
                  <c:v>11840400</c:v>
                </c:pt>
                <c:pt idx="7">
                  <c:v>8920400</c:v>
                </c:pt>
              </c:numCache>
            </c:numRef>
          </c:val>
          <c:smooth val="0"/>
          <c:extLst>
            <c:ext xmlns:c16="http://schemas.microsoft.com/office/drawing/2014/chart" uri="{C3380CC4-5D6E-409C-BE32-E72D297353CC}">
              <c16:uniqueId val="{00000004-6CDB-4CF3-898E-58741264519D}"/>
            </c:ext>
          </c:extLst>
        </c:ser>
        <c:ser>
          <c:idx val="5"/>
          <c:order val="5"/>
          <c:tx>
            <c:strRef>
              <c:f>'9TNVT'!$H$90</c:f>
              <c:strCache>
                <c:ptCount val="1"/>
                <c:pt idx="0">
                  <c:v>Simulation 500MRads</c:v>
                </c:pt>
              </c:strCache>
            </c:strRef>
          </c:tx>
          <c:spPr>
            <a:ln w="15875">
              <a:solidFill>
                <a:srgbClr val="C00000"/>
              </a:solidFill>
            </a:ln>
          </c:spPr>
          <c:marker>
            <c:symbol val="triangle"/>
            <c:size val="5"/>
            <c:spPr>
              <a:solidFill>
                <a:srgbClr val="C00000"/>
              </a:solidFill>
              <a:ln>
                <a:solidFill>
                  <a:schemeClr val="accent2">
                    <a:lumMod val="60000"/>
                    <a:lumOff val="40000"/>
                  </a:schemeClr>
                </a:solidFill>
              </a:ln>
            </c:spPr>
          </c:marker>
          <c:dPt>
            <c:idx val="7"/>
            <c:bubble3D val="0"/>
            <c:spPr>
              <a:ln w="28575">
                <a:solidFill>
                  <a:srgbClr val="C00000"/>
                </a:solidFill>
              </a:ln>
            </c:spPr>
            <c:extLst>
              <c:ext xmlns:c16="http://schemas.microsoft.com/office/drawing/2014/chart" uri="{C3380CC4-5D6E-409C-BE32-E72D297353CC}">
                <c16:uniqueId val="{00000006-6CDB-4CF3-898E-58741264519D}"/>
              </c:ext>
            </c:extLst>
          </c:dPt>
          <c:val>
            <c:numRef>
              <c:f>'9TNVT'!$H$82:$H$89</c:f>
              <c:numCache>
                <c:formatCode>0.000</c:formatCode>
                <c:ptCount val="8"/>
                <c:pt idx="0">
                  <c:v>15964494.963201838</c:v>
                </c:pt>
                <c:pt idx="1">
                  <c:v>18338192.954466268</c:v>
                </c:pt>
                <c:pt idx="2">
                  <c:v>12884937.508053085</c:v>
                </c:pt>
                <c:pt idx="3">
                  <c:v>8175277.9594506212</c:v>
                </c:pt>
                <c:pt idx="4">
                  <c:v>11208249.271463796</c:v>
                </c:pt>
                <c:pt idx="5">
                  <c:v>7861326.2057309067</c:v>
                </c:pt>
                <c:pt idx="6">
                  <c:v>4381161.0076670311</c:v>
                </c:pt>
                <c:pt idx="7">
                  <c:v>4141935.8579813037</c:v>
                </c:pt>
              </c:numCache>
            </c:numRef>
          </c:val>
          <c:smooth val="0"/>
          <c:extLst>
            <c:ext xmlns:c16="http://schemas.microsoft.com/office/drawing/2014/chart" uri="{C3380CC4-5D6E-409C-BE32-E72D297353CC}">
              <c16:uniqueId val="{00000007-6CDB-4CF3-898E-58741264519D}"/>
            </c:ext>
          </c:extLst>
        </c:ser>
        <c:dLbls>
          <c:showLegendKey val="0"/>
          <c:showVal val="0"/>
          <c:showCatName val="0"/>
          <c:showSerName val="0"/>
          <c:showPercent val="0"/>
          <c:showBubbleSize val="0"/>
        </c:dLbls>
        <c:marker val="1"/>
        <c:smooth val="0"/>
        <c:axId val="165565680"/>
        <c:axId val="165564896"/>
      </c:lineChart>
      <c:catAx>
        <c:axId val="165565680"/>
        <c:scaling>
          <c:orientation val="minMax"/>
        </c:scaling>
        <c:delete val="0"/>
        <c:axPos val="b"/>
        <c:title>
          <c:tx>
            <c:rich>
              <a:bodyPr/>
              <a:lstStyle/>
              <a:p>
                <a:pPr>
                  <a:defRPr sz="1000" b="0" i="0" u="none" strike="noStrike" baseline="0">
                    <a:solidFill>
                      <a:srgbClr val="333333"/>
                    </a:solidFill>
                    <a:latin typeface="Calibri"/>
                    <a:ea typeface="Calibri"/>
                    <a:cs typeface="Calibri"/>
                  </a:defRPr>
                </a:pPr>
                <a:r>
                  <a:rPr lang="en-GB"/>
                  <a:t>Test Structure</a:t>
                </a:r>
              </a:p>
            </c:rich>
          </c:tx>
          <c:layout/>
          <c:overlay val="0"/>
          <c:spPr>
            <a:noFill/>
            <a:ln w="25400">
              <a:noFill/>
            </a:ln>
          </c:sp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3000000" vert="horz"/>
          <a:lstStyle/>
          <a:p>
            <a:pPr>
              <a:defRPr sz="900" b="0" i="0" u="none" strike="noStrike" baseline="0">
                <a:solidFill>
                  <a:srgbClr val="333333"/>
                </a:solidFill>
                <a:latin typeface="Calibri"/>
                <a:ea typeface="Calibri"/>
                <a:cs typeface="Calibri"/>
              </a:defRPr>
            </a:pPr>
            <a:endParaRPr lang="fr-FR"/>
          </a:p>
        </c:txPr>
        <c:crossAx val="165564896"/>
        <c:crosses val="autoZero"/>
        <c:auto val="1"/>
        <c:lblAlgn val="ctr"/>
        <c:lblOffset val="100"/>
        <c:noMultiLvlLbl val="0"/>
      </c:catAx>
      <c:valAx>
        <c:axId val="165564896"/>
        <c:scaling>
          <c:orientation val="minMax"/>
        </c:scaling>
        <c:delete val="0"/>
        <c:axPos val="l"/>
        <c:majorGridlines>
          <c:spPr>
            <a:ln w="9525" cap="flat" cmpd="sng" algn="ctr">
              <a:solidFill>
                <a:schemeClr val="tx1">
                  <a:lumMod val="15000"/>
                  <a:lumOff val="85000"/>
                </a:schemeClr>
              </a:solidFill>
              <a:round/>
            </a:ln>
            <a:effectLst/>
          </c:spPr>
        </c:majorGridlines>
        <c:title>
          <c:tx>
            <c:rich>
              <a:bodyPr/>
              <a:lstStyle/>
              <a:p>
                <a:pPr>
                  <a:defRPr sz="1000" b="0" i="0" u="none" strike="noStrike" baseline="0">
                    <a:solidFill>
                      <a:srgbClr val="333333"/>
                    </a:solidFill>
                    <a:latin typeface="Calibri"/>
                    <a:ea typeface="Calibri"/>
                    <a:cs typeface="Calibri"/>
                  </a:defRPr>
                </a:pPr>
                <a:r>
                  <a:rPr lang="en-GB"/>
                  <a:t>F(Hz)</a:t>
                </a:r>
              </a:p>
            </c:rich>
          </c:tx>
          <c:layout/>
          <c:overlay val="0"/>
          <c:spPr>
            <a:noFill/>
            <a:ln w="25400">
              <a:noFill/>
            </a:ln>
          </c:spPr>
        </c:title>
        <c:numFmt formatCode="0.E+00" sourceLinked="0"/>
        <c:majorTickMark val="none"/>
        <c:minorTickMark val="none"/>
        <c:tickLblPos val="nextTo"/>
        <c:spPr>
          <a:ln w="6350">
            <a:noFill/>
          </a:ln>
        </c:spPr>
        <c:txPr>
          <a:bodyPr rot="0" vert="horz"/>
          <a:lstStyle/>
          <a:p>
            <a:pPr>
              <a:defRPr sz="900" b="0" i="0" u="none" strike="noStrike" baseline="0">
                <a:solidFill>
                  <a:srgbClr val="333333"/>
                </a:solidFill>
                <a:latin typeface="Calibri"/>
                <a:ea typeface="Calibri"/>
                <a:cs typeface="Calibri"/>
              </a:defRPr>
            </a:pPr>
            <a:endParaRPr lang="fr-FR"/>
          </a:p>
        </c:txPr>
        <c:crossAx val="165565680"/>
        <c:crosses val="autoZero"/>
        <c:crossBetween val="between"/>
      </c:valAx>
      <c:spPr>
        <a:noFill/>
        <a:ln w="25400">
          <a:noFill/>
        </a:ln>
      </c:spPr>
    </c:plotArea>
    <c:legend>
      <c:legendPos val="r"/>
      <c:layout>
        <c:manualLayout>
          <c:xMode val="edge"/>
          <c:yMode val="edge"/>
          <c:x val="0.72659168258619733"/>
          <c:y val="4.4260531337772385E-2"/>
          <c:w val="0.24801764364759579"/>
          <c:h val="0.95573946866222759"/>
        </c:manualLayout>
      </c:layout>
      <c:overlay val="0"/>
      <c:spPr>
        <a:noFill/>
        <a:ln w="25400">
          <a:noFill/>
        </a:ln>
      </c:spPr>
      <c:txPr>
        <a:bodyPr/>
        <a:lstStyle/>
        <a:p>
          <a:pPr>
            <a:defRPr sz="1400" b="0" i="0" u="none" strike="noStrike" baseline="0">
              <a:solidFill>
                <a:srgbClr val="333333"/>
              </a:solidFill>
              <a:latin typeface="Calibri"/>
              <a:ea typeface="Calibri"/>
              <a:cs typeface="Calibri"/>
            </a:defRPr>
          </a:pPr>
          <a:endParaRPr lang="fr-FR"/>
        </a:p>
      </c:txPr>
    </c:legend>
    <c:plotVisOnly val="1"/>
    <c:dispBlanksAs val="gap"/>
    <c:showDLblsOverMax val="0"/>
  </c:chart>
  <c:spPr>
    <a:solidFill>
      <a:schemeClr val="bg1"/>
    </a:solidFill>
    <a:ln w="9525" cap="flat" cmpd="sng" algn="ctr">
      <a:noFill/>
      <a:round/>
    </a:ln>
    <a:effectLst/>
  </c:spPr>
  <c:txPr>
    <a:bodyPr/>
    <a:lstStyle/>
    <a:p>
      <a:pPr>
        <a:defRPr sz="1000" b="0" i="0" u="none" strike="noStrike" baseline="0">
          <a:solidFill>
            <a:srgbClr val="000000"/>
          </a:solidFill>
          <a:latin typeface="Calibri"/>
          <a:ea typeface="Calibri"/>
          <a:cs typeface="Calibri"/>
        </a:defRPr>
      </a:pPr>
      <a:endParaRPr lang="fr-FR"/>
    </a:p>
  </c:txPr>
  <c:externalData r:id="rId1">
    <c:autoUpdate val="0"/>
  </c:externalData>
</c:chartSpace>
</file>

<file path=ppt/drawings/_rels/vmlDrawing1.vml.rels><?xml version="1.0" encoding="UTF-8" standalone="yes"?>
<Relationships xmlns="http://schemas.openxmlformats.org/package/2006/relationships"><Relationship Id="rId8" Type="http://schemas.openxmlformats.org/officeDocument/2006/relationships/image" Target="../media/image26.wmf"/><Relationship Id="rId13" Type="http://schemas.openxmlformats.org/officeDocument/2006/relationships/image" Target="../media/image31.wmf"/><Relationship Id="rId3" Type="http://schemas.openxmlformats.org/officeDocument/2006/relationships/image" Target="../media/image21.wmf"/><Relationship Id="rId7" Type="http://schemas.openxmlformats.org/officeDocument/2006/relationships/image" Target="../media/image25.wmf"/><Relationship Id="rId12" Type="http://schemas.openxmlformats.org/officeDocument/2006/relationships/image" Target="../media/image30.wmf"/><Relationship Id="rId2" Type="http://schemas.openxmlformats.org/officeDocument/2006/relationships/image" Target="../media/image20.wmf"/><Relationship Id="rId1" Type="http://schemas.openxmlformats.org/officeDocument/2006/relationships/image" Target="../media/image19.wmf"/><Relationship Id="rId6" Type="http://schemas.openxmlformats.org/officeDocument/2006/relationships/image" Target="../media/image24.wmf"/><Relationship Id="rId11" Type="http://schemas.openxmlformats.org/officeDocument/2006/relationships/image" Target="../media/image29.wmf"/><Relationship Id="rId5" Type="http://schemas.openxmlformats.org/officeDocument/2006/relationships/image" Target="../media/image23.wmf"/><Relationship Id="rId10" Type="http://schemas.openxmlformats.org/officeDocument/2006/relationships/image" Target="../media/image28.wmf"/><Relationship Id="rId4" Type="http://schemas.openxmlformats.org/officeDocument/2006/relationships/image" Target="../media/image22.wmf"/><Relationship Id="rId9" Type="http://schemas.openxmlformats.org/officeDocument/2006/relationships/image" Target="../media/image27.wmf"/><Relationship Id="rId14" Type="http://schemas.openxmlformats.org/officeDocument/2006/relationships/image" Target="../media/image3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hdr" sz="quarter"/>
          </p:nvPr>
        </p:nvSpPr>
        <p:spPr bwMode="auto">
          <a:xfrm>
            <a:off x="0" y="0"/>
            <a:ext cx="3071813"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1" tIns="43655" rIns="87311" bIns="43655" numCol="1" anchor="t" anchorCtr="0" compatLnSpc="1">
            <a:prstTxWarp prst="textNoShape">
              <a:avLst/>
            </a:prstTxWarp>
          </a:bodyPr>
          <a:lstStyle>
            <a:lvl1pPr defTabSz="873049">
              <a:spcBef>
                <a:spcPct val="0"/>
              </a:spcBef>
              <a:buClrTx/>
              <a:buFontTx/>
              <a:buNone/>
              <a:defRPr>
                <a:solidFill>
                  <a:schemeClr val="tx1"/>
                </a:solidFill>
                <a:latin typeface="Times New Roman" pitchFamily="18" charset="0"/>
              </a:defRPr>
            </a:lvl1pPr>
          </a:lstStyle>
          <a:p>
            <a:endParaRPr lang="en-US"/>
          </a:p>
        </p:txBody>
      </p:sp>
      <p:sp>
        <p:nvSpPr>
          <p:cNvPr id="49155" name="Rectangle 3"/>
          <p:cNvSpPr>
            <a:spLocks noGrp="1" noChangeArrowheads="1"/>
          </p:cNvSpPr>
          <p:nvPr>
            <p:ph type="dt" sz="quarter" idx="1"/>
          </p:nvPr>
        </p:nvSpPr>
        <p:spPr bwMode="auto">
          <a:xfrm>
            <a:off x="4006851" y="0"/>
            <a:ext cx="3076575"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1" tIns="43655" rIns="87311" bIns="43655" numCol="1" anchor="t" anchorCtr="0" compatLnSpc="1">
            <a:prstTxWarp prst="textNoShape">
              <a:avLst/>
            </a:prstTxWarp>
          </a:bodyPr>
          <a:lstStyle>
            <a:lvl1pPr algn="r" defTabSz="873049">
              <a:spcBef>
                <a:spcPct val="0"/>
              </a:spcBef>
              <a:buClrTx/>
              <a:buFontTx/>
              <a:buNone/>
              <a:defRPr>
                <a:solidFill>
                  <a:schemeClr val="tx1"/>
                </a:solidFill>
                <a:latin typeface="Times New Roman" pitchFamily="18" charset="0"/>
              </a:defRPr>
            </a:lvl1pPr>
          </a:lstStyle>
          <a:p>
            <a:endParaRPr lang="en-US"/>
          </a:p>
        </p:txBody>
      </p:sp>
      <p:sp>
        <p:nvSpPr>
          <p:cNvPr id="49156" name="Rectangle 4"/>
          <p:cNvSpPr>
            <a:spLocks noGrp="1" noChangeArrowheads="1"/>
          </p:cNvSpPr>
          <p:nvPr>
            <p:ph type="ftr" sz="quarter" idx="2"/>
          </p:nvPr>
        </p:nvSpPr>
        <p:spPr bwMode="auto">
          <a:xfrm>
            <a:off x="0" y="9701214"/>
            <a:ext cx="3071813"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1" tIns="43655" rIns="87311" bIns="43655" numCol="1" anchor="b" anchorCtr="0" compatLnSpc="1">
            <a:prstTxWarp prst="textNoShape">
              <a:avLst/>
            </a:prstTxWarp>
          </a:bodyPr>
          <a:lstStyle>
            <a:lvl1pPr defTabSz="873049">
              <a:spcBef>
                <a:spcPct val="0"/>
              </a:spcBef>
              <a:buClrTx/>
              <a:buFontTx/>
              <a:buNone/>
              <a:defRPr>
                <a:solidFill>
                  <a:schemeClr val="tx1"/>
                </a:solidFill>
                <a:latin typeface="Times New Roman" pitchFamily="18" charset="0"/>
              </a:defRPr>
            </a:lvl1pPr>
          </a:lstStyle>
          <a:p>
            <a:endParaRPr lang="en-US"/>
          </a:p>
        </p:txBody>
      </p:sp>
      <p:sp>
        <p:nvSpPr>
          <p:cNvPr id="49157" name="Rectangle 5"/>
          <p:cNvSpPr>
            <a:spLocks noGrp="1" noChangeArrowheads="1"/>
          </p:cNvSpPr>
          <p:nvPr>
            <p:ph type="sldNum" sz="quarter" idx="3"/>
          </p:nvPr>
        </p:nvSpPr>
        <p:spPr bwMode="auto">
          <a:xfrm>
            <a:off x="4006851" y="9701214"/>
            <a:ext cx="3076575"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7311" tIns="43655" rIns="87311" bIns="43655" numCol="1" anchor="b" anchorCtr="0" compatLnSpc="1">
            <a:prstTxWarp prst="textNoShape">
              <a:avLst/>
            </a:prstTxWarp>
          </a:bodyPr>
          <a:lstStyle>
            <a:lvl1pPr algn="r" defTabSz="873049">
              <a:spcBef>
                <a:spcPct val="0"/>
              </a:spcBef>
              <a:buClrTx/>
              <a:buFontTx/>
              <a:buNone/>
              <a:defRPr>
                <a:solidFill>
                  <a:schemeClr val="tx1"/>
                </a:solidFill>
                <a:latin typeface="Times New Roman" pitchFamily="18" charset="0"/>
              </a:defRPr>
            </a:lvl1pPr>
          </a:lstStyle>
          <a:p>
            <a:fld id="{48F09766-7067-45DC-B5D5-53D9C24BDCD0}" type="slidenum">
              <a:rPr lang="en-US"/>
              <a:pPr/>
              <a:t>‹N°›</a:t>
            </a:fld>
            <a:endParaRPr lang="en-US"/>
          </a:p>
        </p:txBody>
      </p:sp>
    </p:spTree>
    <p:extLst>
      <p:ext uri="{BB962C8B-B14F-4D97-AF65-F5344CB8AC3E}">
        <p14:creationId xmlns:p14="http://schemas.microsoft.com/office/powerpoint/2010/main" val="14942729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bwMode="auto">
          <a:xfrm>
            <a:off x="0" y="0"/>
            <a:ext cx="3094038" cy="47783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defTabSz="971465">
              <a:spcBef>
                <a:spcPct val="0"/>
              </a:spcBef>
              <a:buClr>
                <a:srgbClr val="000000"/>
              </a:buClr>
              <a:buSzPct val="45000"/>
              <a:buFont typeface="StarBats" pitchFamily="2" charset="2"/>
              <a:buNone/>
              <a:defRPr sz="1300">
                <a:solidFill>
                  <a:schemeClr val="accent2"/>
                </a:solidFill>
                <a:effectLst>
                  <a:outerShdw blurRad="38100" dist="38100" dir="2700000" algn="tl">
                    <a:srgbClr val="C0C0C0"/>
                  </a:outerShdw>
                </a:effectLst>
                <a:latin typeface="Arial" charset="0"/>
              </a:defRPr>
            </a:lvl1pPr>
          </a:lstStyle>
          <a:p>
            <a:endParaRPr lang="en-US"/>
          </a:p>
        </p:txBody>
      </p:sp>
      <p:sp>
        <p:nvSpPr>
          <p:cNvPr id="95235" name="Rectangle 3"/>
          <p:cNvSpPr>
            <a:spLocks noGrp="1" noChangeArrowheads="1"/>
          </p:cNvSpPr>
          <p:nvPr>
            <p:ph type="dt" idx="1"/>
          </p:nvPr>
        </p:nvSpPr>
        <p:spPr bwMode="auto">
          <a:xfrm>
            <a:off x="3989389" y="0"/>
            <a:ext cx="3089275" cy="47783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defTabSz="971465">
              <a:spcBef>
                <a:spcPct val="0"/>
              </a:spcBef>
              <a:buClr>
                <a:srgbClr val="000000"/>
              </a:buClr>
              <a:buSzPct val="45000"/>
              <a:buFont typeface="StarBats" pitchFamily="2" charset="2"/>
              <a:buNone/>
              <a:defRPr sz="1300">
                <a:solidFill>
                  <a:schemeClr val="accent2"/>
                </a:solidFill>
                <a:effectLst>
                  <a:outerShdw blurRad="38100" dist="38100" dir="2700000" algn="tl">
                    <a:srgbClr val="C0C0C0"/>
                  </a:outerShdw>
                </a:effectLst>
                <a:latin typeface="Arial" charset="0"/>
              </a:defRPr>
            </a:lvl1pPr>
          </a:lstStyle>
          <a:p>
            <a:endParaRPr lang="en-US"/>
          </a:p>
        </p:txBody>
      </p:sp>
      <p:sp>
        <p:nvSpPr>
          <p:cNvPr id="65540" name="Rectangle 4"/>
          <p:cNvSpPr>
            <a:spLocks noGrp="1" noRot="1" noChangeAspect="1" noChangeArrowheads="1" noTextEdit="1"/>
          </p:cNvSpPr>
          <p:nvPr>
            <p:ph type="sldImg" idx="2"/>
          </p:nvPr>
        </p:nvSpPr>
        <p:spPr bwMode="auto">
          <a:xfrm>
            <a:off x="862013" y="795338"/>
            <a:ext cx="5441950" cy="3829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7" name="Rectangle 5"/>
          <p:cNvSpPr>
            <a:spLocks noGrp="1" noChangeArrowheads="1"/>
          </p:cNvSpPr>
          <p:nvPr>
            <p:ph type="body" sz="quarter" idx="3"/>
          </p:nvPr>
        </p:nvSpPr>
        <p:spPr bwMode="auto">
          <a:xfrm>
            <a:off x="973138" y="4864099"/>
            <a:ext cx="5211762" cy="4624389"/>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95238" name="Rectangle 6"/>
          <p:cNvSpPr>
            <a:spLocks noGrp="1" noChangeArrowheads="1"/>
          </p:cNvSpPr>
          <p:nvPr>
            <p:ph type="ftr" sz="quarter" idx="4"/>
          </p:nvPr>
        </p:nvSpPr>
        <p:spPr bwMode="auto">
          <a:xfrm>
            <a:off x="0" y="9728201"/>
            <a:ext cx="3094038" cy="4810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defTabSz="971465">
              <a:spcBef>
                <a:spcPct val="0"/>
              </a:spcBef>
              <a:buClr>
                <a:srgbClr val="000000"/>
              </a:buClr>
              <a:buSzPct val="45000"/>
              <a:buFont typeface="StarBats" pitchFamily="2" charset="2"/>
              <a:buNone/>
              <a:defRPr sz="1300">
                <a:solidFill>
                  <a:schemeClr val="accent2"/>
                </a:solidFill>
                <a:effectLst>
                  <a:outerShdw blurRad="38100" dist="38100" dir="2700000" algn="tl">
                    <a:srgbClr val="C0C0C0"/>
                  </a:outerShdw>
                </a:effectLst>
                <a:latin typeface="Arial" charset="0"/>
              </a:defRPr>
            </a:lvl1pPr>
          </a:lstStyle>
          <a:p>
            <a:endParaRPr lang="en-US"/>
          </a:p>
        </p:txBody>
      </p:sp>
      <p:sp>
        <p:nvSpPr>
          <p:cNvPr id="95239" name="Rectangle 7"/>
          <p:cNvSpPr>
            <a:spLocks noGrp="1" noChangeArrowheads="1"/>
          </p:cNvSpPr>
          <p:nvPr>
            <p:ph type="sldNum" sz="quarter" idx="5"/>
          </p:nvPr>
        </p:nvSpPr>
        <p:spPr bwMode="auto">
          <a:xfrm>
            <a:off x="3989389" y="9728201"/>
            <a:ext cx="3089275" cy="481013"/>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defTabSz="971465">
              <a:spcBef>
                <a:spcPct val="0"/>
              </a:spcBef>
              <a:buClr>
                <a:srgbClr val="000000"/>
              </a:buClr>
              <a:buSzPct val="45000"/>
              <a:buFont typeface="StarBats" pitchFamily="2" charset="2"/>
              <a:buNone/>
              <a:defRPr sz="1300">
                <a:solidFill>
                  <a:schemeClr val="accent2"/>
                </a:solidFill>
                <a:effectLst>
                  <a:outerShdw blurRad="38100" dist="38100" dir="2700000" algn="tl">
                    <a:srgbClr val="C0C0C0"/>
                  </a:outerShdw>
                </a:effectLst>
                <a:latin typeface="Arial" charset="0"/>
              </a:defRPr>
            </a:lvl1pPr>
          </a:lstStyle>
          <a:p>
            <a:fld id="{AD16F393-F4CF-4B19-A539-2AADFC821FBA}" type="slidenum">
              <a:rPr lang="en-US"/>
              <a:pPr/>
              <a:t>‹N°›</a:t>
            </a:fld>
            <a:endParaRPr lang="en-US"/>
          </a:p>
        </p:txBody>
      </p:sp>
    </p:spTree>
    <p:extLst>
      <p:ext uri="{BB962C8B-B14F-4D97-AF65-F5344CB8AC3E}">
        <p14:creationId xmlns:p14="http://schemas.microsoft.com/office/powerpoint/2010/main" val="3226174550"/>
      </p:ext>
    </p:extLst>
  </p:cSld>
  <p:clrMap bg1="lt1" tx1="dk1" bg2="lt2" tx2="dk2" accent1="accent1" accent2="accent2" accent3="accent3" accent4="accent4" accent5="accent5" accent6="accent6" hlink="hlink" folHlink="folHlink"/>
  <p:notesStyle>
    <a:lvl1pPr algn="l" defTabSz="45561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1363" indent="-284163" algn="l" defTabSz="45561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1413" indent="-227013" algn="l" defTabSz="45561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598613" indent="-227013" algn="l" defTabSz="45561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5813" indent="-227013" algn="l" defTabSz="455613" rtl="0" fontAlgn="base">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5963" algn="l" defTabSz="914385" rtl="0" eaLnBrk="1" latinLnBrk="0" hangingPunct="1">
      <a:defRPr sz="1200" kern="1200">
        <a:solidFill>
          <a:schemeClr val="tx1"/>
        </a:solidFill>
        <a:latin typeface="+mn-lt"/>
        <a:ea typeface="+mn-ea"/>
        <a:cs typeface="+mn-cs"/>
      </a:defRPr>
    </a:lvl6pPr>
    <a:lvl7pPr marL="2743156" algn="l" defTabSz="914385" rtl="0" eaLnBrk="1" latinLnBrk="0" hangingPunct="1">
      <a:defRPr sz="1200" kern="1200">
        <a:solidFill>
          <a:schemeClr val="tx1"/>
        </a:solidFill>
        <a:latin typeface="+mn-lt"/>
        <a:ea typeface="+mn-ea"/>
        <a:cs typeface="+mn-cs"/>
      </a:defRPr>
    </a:lvl7pPr>
    <a:lvl8pPr marL="3200348" algn="l" defTabSz="914385" rtl="0" eaLnBrk="1" latinLnBrk="0" hangingPunct="1">
      <a:defRPr sz="1200" kern="1200">
        <a:solidFill>
          <a:schemeClr val="tx1"/>
        </a:solidFill>
        <a:latin typeface="+mn-lt"/>
        <a:ea typeface="+mn-ea"/>
        <a:cs typeface="+mn-cs"/>
      </a:defRPr>
    </a:lvl8pPr>
    <a:lvl9pPr marL="3657541" algn="l" defTabSz="91438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a:xfrm>
            <a:off x="1033463" y="984250"/>
            <a:ext cx="5029200" cy="3538538"/>
          </a:xfrm>
          <a:solidFill>
            <a:srgbClr val="FFFFFF"/>
          </a:solidFill>
          <a:ln/>
        </p:spPr>
      </p:sp>
      <p:sp>
        <p:nvSpPr>
          <p:cNvPr id="66563" name="Rectangle 3"/>
          <p:cNvSpPr>
            <a:spLocks noGrp="1" noChangeArrowheads="1"/>
          </p:cNvSpPr>
          <p:nvPr>
            <p:ph type="body" idx="1"/>
          </p:nvPr>
        </p:nvSpPr>
        <p:spPr>
          <a:xfrm>
            <a:off x="1100139" y="4865688"/>
            <a:ext cx="4903787" cy="36933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smtClean="0"/>
              <a:t>This talk is dedicated to the CPPM activities concerning the 65 nm process qualification and design </a:t>
            </a:r>
          </a:p>
        </p:txBody>
      </p:sp>
    </p:spTree>
    <p:extLst>
      <p:ext uri="{BB962C8B-B14F-4D97-AF65-F5344CB8AC3E}">
        <p14:creationId xmlns:p14="http://schemas.microsoft.com/office/powerpoint/2010/main" val="22155289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2658" name="Rectangle 2"/>
          <p:cNvSpPr>
            <a:spLocks noGrp="1" noRot="1" noChangeAspect="1" noChangeArrowheads="1" noTextEdit="1"/>
          </p:cNvSpPr>
          <p:nvPr>
            <p:ph type="sldImg"/>
          </p:nvPr>
        </p:nvSpPr>
        <p:spPr>
          <a:xfrm>
            <a:off x="1033463" y="984250"/>
            <a:ext cx="5029200" cy="3538538"/>
          </a:xfrm>
          <a:solidFill>
            <a:srgbClr val="FFFFFF"/>
          </a:solidFill>
          <a:ln/>
        </p:spPr>
      </p:sp>
      <p:sp>
        <p:nvSpPr>
          <p:cNvPr id="582659" name="Rectangle 3"/>
          <p:cNvSpPr>
            <a:spLocks noGrp="1" noChangeArrowheads="1"/>
          </p:cNvSpPr>
          <p:nvPr>
            <p:ph type="body" idx="1"/>
          </p:nvPr>
        </p:nvSpPr>
        <p:spPr>
          <a:xfrm>
            <a:off x="1099589" y="4866386"/>
            <a:ext cx="4905092" cy="36933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smtClean="0"/>
              <a:t>Enough statistics was reached in this irradiation test. The DICE latch with an interleaved layout allow to improve the SEU tolerance by a factor 10.</a:t>
            </a:r>
          </a:p>
        </p:txBody>
      </p:sp>
    </p:spTree>
    <p:extLst>
      <p:ext uri="{BB962C8B-B14F-4D97-AF65-F5344CB8AC3E}">
        <p14:creationId xmlns:p14="http://schemas.microsoft.com/office/powerpoint/2010/main" val="1817789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1033463" y="984250"/>
            <a:ext cx="5029200" cy="3538538"/>
          </a:xfrm>
          <a:solidFill>
            <a:srgbClr val="FFFFFF"/>
          </a:solidFill>
          <a:ln/>
        </p:spPr>
      </p:sp>
      <p:sp>
        <p:nvSpPr>
          <p:cNvPr id="67587" name="Rectangle 3"/>
          <p:cNvSpPr>
            <a:spLocks noGrp="1" noChangeArrowheads="1"/>
          </p:cNvSpPr>
          <p:nvPr>
            <p:ph type="body" idx="1"/>
          </p:nvPr>
        </p:nvSpPr>
        <p:spPr>
          <a:xfrm>
            <a:off x="1100141" y="4865688"/>
            <a:ext cx="4903787" cy="55399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smtClean="0"/>
              <a:t>The layout is representing 8 bit </a:t>
            </a:r>
            <a:r>
              <a:rPr lang="en-US" dirty="0" err="1" smtClean="0"/>
              <a:t>configuaration</a:t>
            </a:r>
            <a:r>
              <a:rPr lang="en-US" dirty="0" smtClean="0"/>
              <a:t> memories using standard latches , </a:t>
            </a:r>
            <a:r>
              <a:rPr lang="en-US" dirty="0" err="1" smtClean="0"/>
              <a:t>shrinked</a:t>
            </a:r>
            <a:r>
              <a:rPr lang="en-US" dirty="0" smtClean="0"/>
              <a:t> latches or DICE latches. This DICE configuration memory is indeed consuming more area but is still acceptable if we consider the whole pixel area. </a:t>
            </a:r>
          </a:p>
        </p:txBody>
      </p:sp>
    </p:spTree>
    <p:extLst>
      <p:ext uri="{BB962C8B-B14F-4D97-AF65-F5344CB8AC3E}">
        <p14:creationId xmlns:p14="http://schemas.microsoft.com/office/powerpoint/2010/main" val="869461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2658" name="Rectangle 2"/>
          <p:cNvSpPr>
            <a:spLocks noGrp="1" noRot="1" noChangeAspect="1" noChangeArrowheads="1" noTextEdit="1"/>
          </p:cNvSpPr>
          <p:nvPr>
            <p:ph type="sldImg"/>
          </p:nvPr>
        </p:nvSpPr>
        <p:spPr>
          <a:xfrm>
            <a:off x="1093788" y="969963"/>
            <a:ext cx="5029200" cy="3538537"/>
          </a:xfrm>
          <a:solidFill>
            <a:srgbClr val="FFFFFF"/>
          </a:solidFill>
          <a:ln/>
        </p:spPr>
      </p:sp>
      <p:sp>
        <p:nvSpPr>
          <p:cNvPr id="582659" name="Rectangle 3"/>
          <p:cNvSpPr>
            <a:spLocks noGrp="1" noChangeArrowheads="1"/>
          </p:cNvSpPr>
          <p:nvPr>
            <p:ph type="body" idx="1"/>
          </p:nvPr>
        </p:nvSpPr>
        <p:spPr>
          <a:xfrm>
            <a:off x="1099589" y="4866386"/>
            <a:ext cx="4905092" cy="73866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smtClean="0"/>
              <a:t>TRL latch allow an improvement of the SEU tolerance by a factor 3600. It is consuming a large area and so can not be implemented in the pixel. For the RD53A chip, TRL is used in the digital chip bottom and the synthesis tool is used with the constraints of the sensitive nodes separation.</a:t>
            </a:r>
          </a:p>
        </p:txBody>
      </p:sp>
    </p:spTree>
    <p:extLst>
      <p:ext uri="{BB962C8B-B14F-4D97-AF65-F5344CB8AC3E}">
        <p14:creationId xmlns:p14="http://schemas.microsoft.com/office/powerpoint/2010/main" val="2772065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smtClean="0"/>
              <a:t>A new 65nm prototype have been </a:t>
            </a:r>
            <a:r>
              <a:rPr lang="fr-FR" dirty="0" err="1" smtClean="0"/>
              <a:t>submitted</a:t>
            </a:r>
            <a:r>
              <a:rPr lang="fr-FR" dirty="0" smtClean="0"/>
              <a:t> the end of </a:t>
            </a:r>
            <a:r>
              <a:rPr lang="fr-FR" dirty="0" err="1" smtClean="0"/>
              <a:t>february</a:t>
            </a:r>
            <a:r>
              <a:rPr lang="fr-FR" dirty="0" smtClean="0"/>
              <a:t> </a:t>
            </a:r>
            <a:r>
              <a:rPr lang="fr-FR" dirty="0" err="1" smtClean="0"/>
              <a:t>this</a:t>
            </a:r>
            <a:r>
              <a:rPr lang="fr-FR" dirty="0" smtClean="0"/>
              <a:t> </a:t>
            </a:r>
            <a:r>
              <a:rPr lang="fr-FR" dirty="0" err="1" smtClean="0"/>
              <a:t>year</a:t>
            </a:r>
            <a:r>
              <a:rPr lang="fr-FR" dirty="0" smtClean="0"/>
              <a:t>. The </a:t>
            </a:r>
            <a:r>
              <a:rPr lang="fr-FR" dirty="0" err="1" smtClean="0"/>
              <a:t>idea</a:t>
            </a:r>
            <a:r>
              <a:rPr lang="fr-FR" dirty="0" smtClean="0"/>
              <a:t>, </a:t>
            </a:r>
            <a:r>
              <a:rPr lang="fr-FR" dirty="0" err="1" smtClean="0"/>
              <a:t>is</a:t>
            </a:r>
            <a:r>
              <a:rPr lang="fr-FR" dirty="0" smtClean="0"/>
              <a:t> to </a:t>
            </a:r>
            <a:r>
              <a:rPr lang="fr-FR" dirty="0" err="1" smtClean="0"/>
              <a:t>study</a:t>
            </a:r>
            <a:r>
              <a:rPr lang="fr-FR" dirty="0" smtClean="0"/>
              <a:t> the </a:t>
            </a:r>
            <a:r>
              <a:rPr lang="fr-FR" dirty="0" err="1" smtClean="0"/>
              <a:t>effect</a:t>
            </a:r>
            <a:r>
              <a:rPr lang="fr-FR" dirty="0" smtClean="0"/>
              <a:t> of the DNW </a:t>
            </a:r>
            <a:r>
              <a:rPr lang="fr-FR" dirty="0" err="1" smtClean="0"/>
              <a:t>level</a:t>
            </a:r>
            <a:r>
              <a:rPr lang="fr-FR" dirty="0" smtClean="0"/>
              <a:t> on the SEU </a:t>
            </a:r>
            <a:r>
              <a:rPr lang="fr-FR" dirty="0" err="1" smtClean="0"/>
              <a:t>tolerance</a:t>
            </a:r>
            <a:r>
              <a:rPr lang="fr-FR" dirty="0" smtClean="0"/>
              <a:t>. In the RD53A chip the digital </a:t>
            </a:r>
            <a:r>
              <a:rPr lang="fr-FR" dirty="0" err="1" smtClean="0"/>
              <a:t>paert</a:t>
            </a:r>
            <a:r>
              <a:rPr lang="fr-FR" dirty="0" smtClean="0"/>
              <a:t> </a:t>
            </a:r>
            <a:r>
              <a:rPr lang="fr-FR" dirty="0" err="1" smtClean="0"/>
              <a:t>is</a:t>
            </a:r>
            <a:r>
              <a:rPr lang="fr-FR" dirty="0" smtClean="0"/>
              <a:t> </a:t>
            </a:r>
            <a:r>
              <a:rPr lang="fr-FR" dirty="0" err="1" smtClean="0"/>
              <a:t>always</a:t>
            </a:r>
            <a:r>
              <a:rPr lang="fr-FR" dirty="0" smtClean="0"/>
              <a:t> </a:t>
            </a:r>
            <a:r>
              <a:rPr lang="fr-FR" dirty="0" err="1" smtClean="0"/>
              <a:t>placed</a:t>
            </a:r>
            <a:r>
              <a:rPr lang="fr-FR" dirty="0" smtClean="0"/>
              <a:t> in a DNW to </a:t>
            </a:r>
            <a:r>
              <a:rPr lang="fr-FR" dirty="0" err="1" smtClean="0"/>
              <a:t>reduce</a:t>
            </a:r>
            <a:r>
              <a:rPr lang="fr-FR" dirty="0" smtClean="0"/>
              <a:t> the </a:t>
            </a:r>
            <a:r>
              <a:rPr lang="fr-FR" dirty="0" err="1" smtClean="0"/>
              <a:t>crosstalk</a:t>
            </a:r>
            <a:r>
              <a:rPr lang="fr-FR" dirty="0" smtClean="0"/>
              <a:t> </a:t>
            </a:r>
            <a:r>
              <a:rPr lang="fr-FR" dirty="0" err="1" smtClean="0"/>
              <a:t>effect</a:t>
            </a:r>
            <a:r>
              <a:rPr lang="fr-FR" dirty="0" smtClean="0"/>
              <a:t>. </a:t>
            </a:r>
            <a:r>
              <a:rPr lang="fr-FR" dirty="0" err="1" smtClean="0"/>
              <a:t>Some</a:t>
            </a:r>
            <a:r>
              <a:rPr lang="fr-FR" dirty="0" smtClean="0"/>
              <a:t> </a:t>
            </a:r>
            <a:r>
              <a:rPr lang="fr-FR" dirty="0" err="1" smtClean="0"/>
              <a:t>studies</a:t>
            </a:r>
            <a:r>
              <a:rPr lang="fr-FR" dirty="0" smtClean="0"/>
              <a:t> on </a:t>
            </a:r>
            <a:r>
              <a:rPr lang="fr-FR" dirty="0" err="1" smtClean="0"/>
              <a:t>another</a:t>
            </a:r>
            <a:r>
              <a:rPr lang="fr-FR" dirty="0" smtClean="0"/>
              <a:t> 65nm </a:t>
            </a:r>
            <a:r>
              <a:rPr lang="fr-FR" dirty="0" err="1" smtClean="0"/>
              <a:t>process</a:t>
            </a:r>
            <a:r>
              <a:rPr lang="fr-FR" dirty="0" smtClean="0"/>
              <a:t> </a:t>
            </a:r>
            <a:r>
              <a:rPr lang="fr-FR" dirty="0" err="1" smtClean="0"/>
              <a:t>reported</a:t>
            </a:r>
            <a:r>
              <a:rPr lang="fr-FR" dirty="0" smtClean="0"/>
              <a:t> a </a:t>
            </a:r>
            <a:r>
              <a:rPr lang="fr-FR" dirty="0" err="1" smtClean="0"/>
              <a:t>dgradation</a:t>
            </a:r>
            <a:r>
              <a:rPr lang="fr-FR" dirty="0" smtClean="0"/>
              <a:t> of SEU </a:t>
            </a:r>
            <a:r>
              <a:rPr lang="fr-FR" dirty="0" err="1" smtClean="0"/>
              <a:t>tolerance</a:t>
            </a:r>
            <a:r>
              <a:rPr lang="fr-FR" dirty="0" smtClean="0"/>
              <a:t> by a factor 5 </a:t>
            </a:r>
            <a:r>
              <a:rPr lang="fr-FR" dirty="0" err="1" smtClean="0"/>
              <a:t>when</a:t>
            </a:r>
            <a:r>
              <a:rPr lang="fr-FR" dirty="0" smtClean="0"/>
              <a:t> the DNW </a:t>
            </a:r>
            <a:r>
              <a:rPr lang="fr-FR" dirty="0" err="1" smtClean="0"/>
              <a:t>is</a:t>
            </a:r>
            <a:r>
              <a:rPr lang="fr-FR" dirty="0" smtClean="0"/>
              <a:t> </a:t>
            </a:r>
            <a:r>
              <a:rPr lang="fr-FR" dirty="0" err="1" smtClean="0"/>
              <a:t>used</a:t>
            </a:r>
            <a:r>
              <a:rPr lang="fr-FR" dirty="0" smtClean="0"/>
              <a:t>.</a:t>
            </a:r>
          </a:p>
          <a:p>
            <a:r>
              <a:rPr lang="fr-FR" dirty="0" smtClean="0"/>
              <a:t>The second goal of </a:t>
            </a:r>
            <a:r>
              <a:rPr lang="fr-FR" dirty="0" err="1" smtClean="0"/>
              <a:t>this</a:t>
            </a:r>
            <a:r>
              <a:rPr lang="fr-FR" dirty="0" smtClean="0"/>
              <a:t> </a:t>
            </a:r>
            <a:r>
              <a:rPr lang="fr-FR" dirty="0" err="1" smtClean="0"/>
              <a:t>submission</a:t>
            </a:r>
            <a:r>
              <a:rPr lang="fr-FR" dirty="0" smtClean="0"/>
              <a:t> </a:t>
            </a:r>
            <a:r>
              <a:rPr lang="fr-FR" dirty="0" err="1" smtClean="0"/>
              <a:t>is</a:t>
            </a:r>
            <a:r>
              <a:rPr lang="fr-FR" dirty="0" smtClean="0"/>
              <a:t> to test and </a:t>
            </a:r>
            <a:r>
              <a:rPr lang="fr-FR" dirty="0" err="1" smtClean="0"/>
              <a:t>qualify</a:t>
            </a:r>
            <a:r>
              <a:rPr lang="fr-FR" dirty="0" smtClean="0"/>
              <a:t> the monitoring block as </a:t>
            </a:r>
            <a:r>
              <a:rPr lang="fr-FR" dirty="0" err="1" smtClean="0"/>
              <a:t>it</a:t>
            </a:r>
            <a:r>
              <a:rPr lang="fr-FR" dirty="0" smtClean="0"/>
              <a:t> </a:t>
            </a:r>
            <a:r>
              <a:rPr lang="fr-FR" dirty="0" err="1" smtClean="0"/>
              <a:t>is</a:t>
            </a:r>
            <a:r>
              <a:rPr lang="fr-FR" dirty="0" smtClean="0"/>
              <a:t> </a:t>
            </a:r>
            <a:r>
              <a:rPr lang="fr-FR" dirty="0" err="1" smtClean="0"/>
              <a:t>implemented</a:t>
            </a:r>
            <a:r>
              <a:rPr lang="fr-FR" dirty="0" smtClean="0"/>
              <a:t> in the RD53 A chip.</a:t>
            </a:r>
            <a:endParaRPr lang="fr-FR" dirty="0"/>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13</a:t>
            </a:fld>
            <a:endParaRPr lang="en-US"/>
          </a:p>
        </p:txBody>
      </p:sp>
    </p:spTree>
    <p:extLst>
      <p:ext uri="{BB962C8B-B14F-4D97-AF65-F5344CB8AC3E}">
        <p14:creationId xmlns:p14="http://schemas.microsoft.com/office/powerpoint/2010/main" val="20580982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3B899BE1-0D3A-4D3D-B87E-0CF9A9C8DA7B}"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5864991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3B899BE1-0D3A-4D3D-B87E-0CF9A9C8DA7B}" type="slidenum">
              <a:rPr lang="en-US" smtClean="0"/>
              <a:t>15</a:t>
            </a:fld>
            <a:endParaRPr lang="en-US"/>
          </a:p>
        </p:txBody>
      </p:sp>
    </p:spTree>
    <p:extLst>
      <p:ext uri="{BB962C8B-B14F-4D97-AF65-F5344CB8AC3E}">
        <p14:creationId xmlns:p14="http://schemas.microsoft.com/office/powerpoint/2010/main" val="15973340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1033463" y="984250"/>
            <a:ext cx="5029200" cy="3538538"/>
          </a:xfrm>
          <a:solidFill>
            <a:srgbClr val="FFFFFF"/>
          </a:solidFill>
          <a:ln/>
        </p:spPr>
      </p:sp>
      <p:sp>
        <p:nvSpPr>
          <p:cNvPr id="67587" name="Rectangle 3"/>
          <p:cNvSpPr>
            <a:spLocks noGrp="1" noChangeArrowheads="1"/>
          </p:cNvSpPr>
          <p:nvPr>
            <p:ph type="body" idx="1"/>
          </p:nvPr>
        </p:nvSpPr>
        <p:spPr>
          <a:xfrm>
            <a:off x="1100139" y="4865688"/>
            <a:ext cx="4903787" cy="360098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smtClean="0"/>
              <a:t>The conclusion : The CPPM activities are essentially driven by the design test and qualification of the 65nm process and analog </a:t>
            </a:r>
            <a:r>
              <a:rPr lang="en-US" dirty="0" err="1" smtClean="0"/>
              <a:t>Ips</a:t>
            </a:r>
            <a:r>
              <a:rPr lang="en-US" dirty="0" smtClean="0"/>
              <a:t> in coordination with the RD53 project.</a:t>
            </a:r>
          </a:p>
          <a:p>
            <a:r>
              <a:rPr lang="en-US" dirty="0" smtClean="0"/>
              <a:t>The 65nm process was qualified for 500 </a:t>
            </a:r>
            <a:r>
              <a:rPr lang="en-US" dirty="0" err="1" smtClean="0"/>
              <a:t>Mrad</a:t>
            </a:r>
            <a:r>
              <a:rPr lang="en-US" dirty="0" smtClean="0"/>
              <a:t>. TID induces a very limited leakage.</a:t>
            </a:r>
          </a:p>
          <a:p>
            <a:r>
              <a:rPr lang="en-US" dirty="0" smtClean="0"/>
              <a:t>A strong drive loss is measured for small </a:t>
            </a:r>
            <a:r>
              <a:rPr lang="en-US" dirty="0" err="1" smtClean="0"/>
              <a:t>pmos</a:t>
            </a:r>
            <a:r>
              <a:rPr lang="en-US" dirty="0" smtClean="0"/>
              <a:t> devices. This damage in increased with the temperature</a:t>
            </a:r>
          </a:p>
          <a:p>
            <a:r>
              <a:rPr lang="en-US" dirty="0" smtClean="0"/>
              <a:t>For the RD53 Front end chip, the small devices can be avoided in the analog design. For the digital, corner models were developed and used to characterize the digital cells. The DRAD chip designed and tested by CERN group indicates which digital library is compatible with the RD53 requirements. The temperature effect can be avoided by keeping the detector in a cold environment</a:t>
            </a:r>
          </a:p>
          <a:p>
            <a:r>
              <a:rPr lang="en-US" dirty="0" smtClean="0"/>
              <a:t>SEU tolerant latches for pixel and for global configuration were designed and tested.</a:t>
            </a:r>
          </a:p>
          <a:p>
            <a:r>
              <a:rPr lang="en-US" dirty="0" smtClean="0"/>
              <a:t>The new prototype is designed to test the DNW effect on the SEU tolerance. It will be also used to test the design of monitoring block, radiation and temperature sensors implemented in the RD53A chip.  </a:t>
            </a:r>
          </a:p>
        </p:txBody>
      </p:sp>
    </p:spTree>
    <p:extLst>
      <p:ext uri="{BB962C8B-B14F-4D97-AF65-F5344CB8AC3E}">
        <p14:creationId xmlns:p14="http://schemas.microsoft.com/office/powerpoint/2010/main" val="24563463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17</a:t>
            </a:fld>
            <a:endParaRPr lang="en-US"/>
          </a:p>
        </p:txBody>
      </p:sp>
    </p:spTree>
    <p:extLst>
      <p:ext uri="{BB962C8B-B14F-4D97-AF65-F5344CB8AC3E}">
        <p14:creationId xmlns:p14="http://schemas.microsoft.com/office/powerpoint/2010/main" val="10428105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18</a:t>
            </a:fld>
            <a:endParaRPr lang="en-US"/>
          </a:p>
        </p:txBody>
      </p:sp>
    </p:spTree>
    <p:extLst>
      <p:ext uri="{BB962C8B-B14F-4D97-AF65-F5344CB8AC3E}">
        <p14:creationId xmlns:p14="http://schemas.microsoft.com/office/powerpoint/2010/main" val="39438805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19</a:t>
            </a:fld>
            <a:endParaRPr lang="en-US"/>
          </a:p>
        </p:txBody>
      </p:sp>
    </p:spTree>
    <p:extLst>
      <p:ext uri="{BB962C8B-B14F-4D97-AF65-F5344CB8AC3E}">
        <p14:creationId xmlns:p14="http://schemas.microsoft.com/office/powerpoint/2010/main" val="4275387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952E6AD-D763-48F7-BD0B-EAA23BC4AD5A}" type="slidenum">
              <a:rPr lang="fr-FR" altLang="fr-FR"/>
              <a:pPr/>
              <a:t>2</a:t>
            </a:fld>
            <a:endParaRPr lang="fr-FR" altLang="fr-FR"/>
          </a:p>
        </p:txBody>
      </p:sp>
      <p:sp>
        <p:nvSpPr>
          <p:cNvPr id="8193" name="Rectangle 1"/>
          <p:cNvSpPr txBox="1">
            <a:spLocks noGrp="1" noRot="1" noChangeAspect="1" noChangeArrowheads="1"/>
          </p:cNvSpPr>
          <p:nvPr>
            <p:ph type="sldImg"/>
          </p:nvPr>
        </p:nvSpPr>
        <p:spPr bwMode="auto">
          <a:xfrm>
            <a:off x="1206500" y="763588"/>
            <a:ext cx="53594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4" name="Rectangle 2"/>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t" anchorCtr="0"/>
          <a:lstStyle/>
          <a:p>
            <a:r>
              <a:rPr lang="en-US" altLang="fr-FR" dirty="0" smtClean="0"/>
              <a:t>Several prototypes were designed and tested by our institute. </a:t>
            </a:r>
          </a:p>
          <a:p>
            <a:endParaRPr lang="en-US" altLang="fr-FR" dirty="0" smtClean="0"/>
          </a:p>
          <a:p>
            <a:r>
              <a:rPr lang="en-US" altLang="fr-FR" dirty="0" smtClean="0"/>
              <a:t>We implemented essentially, individual transistors and analog IP blocks as Bandgaps, ADC </a:t>
            </a:r>
          </a:p>
          <a:p>
            <a:r>
              <a:rPr lang="en-US" altLang="fr-FR" dirty="0" smtClean="0"/>
              <a:t>for monitoring.</a:t>
            </a:r>
          </a:p>
          <a:p>
            <a:r>
              <a:rPr lang="en-US" altLang="fr-FR" dirty="0" smtClean="0"/>
              <a:t>The designs were tested and qualified for a dose level of 500 </a:t>
            </a:r>
            <a:r>
              <a:rPr lang="en-US" altLang="fr-FR" dirty="0" err="1" smtClean="0"/>
              <a:t>Mrad</a:t>
            </a:r>
            <a:endParaRPr lang="en-US" altLang="fr-FR" dirty="0" smtClean="0"/>
          </a:p>
          <a:p>
            <a:r>
              <a:rPr lang="en-US" altLang="fr-FR" dirty="0" smtClean="0"/>
              <a:t>The work is done in coordination with the CERN RD53 project</a:t>
            </a:r>
          </a:p>
          <a:p>
            <a:endParaRPr lang="en-US" altLang="fr-FR" dirty="0"/>
          </a:p>
        </p:txBody>
      </p:sp>
    </p:spTree>
    <p:extLst>
      <p:ext uri="{BB962C8B-B14F-4D97-AF65-F5344CB8AC3E}">
        <p14:creationId xmlns:p14="http://schemas.microsoft.com/office/powerpoint/2010/main" val="25360362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1033463" y="984250"/>
            <a:ext cx="5029200" cy="3538538"/>
          </a:xfrm>
          <a:solidFill>
            <a:srgbClr val="FFFFFF"/>
          </a:solidFill>
          <a:ln/>
        </p:spPr>
      </p:sp>
      <p:sp>
        <p:nvSpPr>
          <p:cNvPr id="67587" name="Rectangle 3"/>
          <p:cNvSpPr>
            <a:spLocks noGrp="1" noChangeArrowheads="1"/>
          </p:cNvSpPr>
          <p:nvPr>
            <p:ph type="body" idx="1"/>
          </p:nvPr>
        </p:nvSpPr>
        <p:spPr>
          <a:xfrm>
            <a:off x="1100138" y="4865688"/>
            <a:ext cx="4903787" cy="1825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smtClean="0"/>
          </a:p>
        </p:txBody>
      </p:sp>
    </p:spTree>
    <p:extLst>
      <p:ext uri="{BB962C8B-B14F-4D97-AF65-F5344CB8AC3E}">
        <p14:creationId xmlns:p14="http://schemas.microsoft.com/office/powerpoint/2010/main" val="21196463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21</a:t>
            </a:fld>
            <a:endParaRPr lang="en-US"/>
          </a:p>
        </p:txBody>
      </p:sp>
    </p:spTree>
    <p:extLst>
      <p:ext uri="{BB962C8B-B14F-4D97-AF65-F5344CB8AC3E}">
        <p14:creationId xmlns:p14="http://schemas.microsoft.com/office/powerpoint/2010/main" val="1361003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22</a:t>
            </a:fld>
            <a:endParaRPr lang="en-US"/>
          </a:p>
        </p:txBody>
      </p:sp>
    </p:spTree>
    <p:extLst>
      <p:ext uri="{BB962C8B-B14F-4D97-AF65-F5344CB8AC3E}">
        <p14:creationId xmlns:p14="http://schemas.microsoft.com/office/powerpoint/2010/main" val="8357800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23</a:t>
            </a:fld>
            <a:endParaRPr lang="en-US"/>
          </a:p>
        </p:txBody>
      </p:sp>
    </p:spTree>
    <p:extLst>
      <p:ext uri="{BB962C8B-B14F-4D97-AF65-F5344CB8AC3E}">
        <p14:creationId xmlns:p14="http://schemas.microsoft.com/office/powerpoint/2010/main" val="6674345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24</a:t>
            </a:fld>
            <a:endParaRPr lang="en-US"/>
          </a:p>
        </p:txBody>
      </p:sp>
    </p:spTree>
    <p:extLst>
      <p:ext uri="{BB962C8B-B14F-4D97-AF65-F5344CB8AC3E}">
        <p14:creationId xmlns:p14="http://schemas.microsoft.com/office/powerpoint/2010/main" val="14255089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25</a:t>
            </a:fld>
            <a:endParaRPr lang="en-US"/>
          </a:p>
        </p:txBody>
      </p:sp>
    </p:spTree>
    <p:extLst>
      <p:ext uri="{BB962C8B-B14F-4D97-AF65-F5344CB8AC3E}">
        <p14:creationId xmlns:p14="http://schemas.microsoft.com/office/powerpoint/2010/main" val="37029595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26</a:t>
            </a:fld>
            <a:endParaRPr lang="en-US"/>
          </a:p>
        </p:txBody>
      </p:sp>
    </p:spTree>
    <p:extLst>
      <p:ext uri="{BB962C8B-B14F-4D97-AF65-F5344CB8AC3E}">
        <p14:creationId xmlns:p14="http://schemas.microsoft.com/office/powerpoint/2010/main" val="318134757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27</a:t>
            </a:fld>
            <a:endParaRPr lang="en-US"/>
          </a:p>
        </p:txBody>
      </p:sp>
    </p:spTree>
    <p:extLst>
      <p:ext uri="{BB962C8B-B14F-4D97-AF65-F5344CB8AC3E}">
        <p14:creationId xmlns:p14="http://schemas.microsoft.com/office/powerpoint/2010/main" val="4596080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28</a:t>
            </a:fld>
            <a:endParaRPr lang="en-US"/>
          </a:p>
        </p:txBody>
      </p:sp>
    </p:spTree>
    <p:extLst>
      <p:ext uri="{BB962C8B-B14F-4D97-AF65-F5344CB8AC3E}">
        <p14:creationId xmlns:p14="http://schemas.microsoft.com/office/powerpoint/2010/main" val="35569865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29</a:t>
            </a:fld>
            <a:endParaRPr lang="en-US"/>
          </a:p>
        </p:txBody>
      </p:sp>
    </p:spTree>
    <p:extLst>
      <p:ext uri="{BB962C8B-B14F-4D97-AF65-F5344CB8AC3E}">
        <p14:creationId xmlns:p14="http://schemas.microsoft.com/office/powerpoint/2010/main" val="5340247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The 65 nm </a:t>
            </a:r>
            <a:r>
              <a:rPr lang="fr-FR" dirty="0" err="1" smtClean="0"/>
              <a:t>process</a:t>
            </a:r>
            <a:r>
              <a:rPr lang="fr-FR" dirty="0" smtClean="0"/>
              <a:t> </a:t>
            </a:r>
            <a:r>
              <a:rPr lang="fr-FR" dirty="0" err="1" smtClean="0"/>
              <a:t>is</a:t>
            </a:r>
            <a:r>
              <a:rPr lang="fr-FR" dirty="0" smtClean="0"/>
              <a:t> the base line for the RD53 </a:t>
            </a:r>
            <a:r>
              <a:rPr lang="fr-FR" dirty="0" err="1" smtClean="0"/>
              <a:t>project</a:t>
            </a:r>
            <a:r>
              <a:rPr lang="fr-FR" dirty="0" smtClean="0"/>
              <a:t>. The </a:t>
            </a:r>
            <a:r>
              <a:rPr lang="fr-FR" dirty="0" err="1" smtClean="0"/>
              <a:t>thikness</a:t>
            </a:r>
            <a:r>
              <a:rPr lang="fr-FR" dirty="0" smtClean="0"/>
              <a:t> of the </a:t>
            </a:r>
            <a:r>
              <a:rPr lang="fr-FR" dirty="0" err="1" smtClean="0"/>
              <a:t>oxide</a:t>
            </a:r>
            <a:r>
              <a:rPr lang="fr-FR" dirty="0" smtClean="0"/>
              <a:t> </a:t>
            </a:r>
            <a:r>
              <a:rPr lang="fr-FR" dirty="0" err="1" smtClean="0"/>
              <a:t>is</a:t>
            </a:r>
            <a:r>
              <a:rPr lang="fr-FR" dirty="0" smtClean="0"/>
              <a:t> </a:t>
            </a:r>
            <a:r>
              <a:rPr lang="fr-FR" dirty="0" err="1" smtClean="0"/>
              <a:t>below</a:t>
            </a:r>
            <a:r>
              <a:rPr lang="fr-FR" dirty="0" smtClean="0"/>
              <a:t> 2nm. The </a:t>
            </a:r>
            <a:r>
              <a:rPr lang="fr-FR" dirty="0" err="1" smtClean="0"/>
              <a:t>intrinsec</a:t>
            </a:r>
            <a:r>
              <a:rPr lang="fr-FR" dirty="0" smtClean="0"/>
              <a:t> </a:t>
            </a:r>
            <a:r>
              <a:rPr lang="fr-FR" dirty="0" err="1" smtClean="0"/>
              <a:t>device</a:t>
            </a:r>
            <a:r>
              <a:rPr lang="fr-FR" dirty="0" smtClean="0"/>
              <a:t> </a:t>
            </a:r>
            <a:r>
              <a:rPr lang="fr-FR" dirty="0" err="1" smtClean="0"/>
              <a:t>is</a:t>
            </a:r>
            <a:r>
              <a:rPr lang="fr-FR" dirty="0" smtClean="0"/>
              <a:t> </a:t>
            </a:r>
            <a:r>
              <a:rPr lang="fr-FR" dirty="0" err="1" smtClean="0"/>
              <a:t>very</a:t>
            </a:r>
            <a:r>
              <a:rPr lang="fr-FR" dirty="0" smtClean="0"/>
              <a:t> </a:t>
            </a:r>
            <a:r>
              <a:rPr lang="fr-FR" dirty="0" err="1" smtClean="0"/>
              <a:t>tolerant</a:t>
            </a:r>
            <a:r>
              <a:rPr lang="fr-FR" dirty="0" smtClean="0"/>
              <a:t> to the TID.</a:t>
            </a:r>
          </a:p>
          <a:p>
            <a:r>
              <a:rPr lang="fr-FR" dirty="0" err="1" smtClean="0"/>
              <a:t>However</a:t>
            </a:r>
            <a:r>
              <a:rPr lang="fr-FR" dirty="0" smtClean="0"/>
              <a:t>, the </a:t>
            </a:r>
            <a:r>
              <a:rPr lang="fr-FR" dirty="0" err="1" smtClean="0"/>
              <a:t>thick</a:t>
            </a:r>
            <a:r>
              <a:rPr lang="fr-FR" dirty="0" smtClean="0"/>
              <a:t> </a:t>
            </a:r>
            <a:r>
              <a:rPr lang="fr-FR" dirty="0" err="1" smtClean="0"/>
              <a:t>oxide</a:t>
            </a:r>
            <a:r>
              <a:rPr lang="fr-FR" dirty="0" smtClean="0"/>
              <a:t> </a:t>
            </a:r>
            <a:r>
              <a:rPr lang="fr-FR" dirty="0" err="1" smtClean="0"/>
              <a:t>is</a:t>
            </a:r>
            <a:r>
              <a:rPr lang="fr-FR" dirty="0" smtClean="0"/>
              <a:t> </a:t>
            </a:r>
            <a:r>
              <a:rPr lang="fr-FR" dirty="0" err="1" smtClean="0"/>
              <a:t>used</a:t>
            </a:r>
            <a:r>
              <a:rPr lang="fr-FR" dirty="0" smtClean="0"/>
              <a:t> for isolation (STI) and </a:t>
            </a:r>
            <a:r>
              <a:rPr lang="fr-FR" dirty="0" err="1" smtClean="0"/>
              <a:t>other</a:t>
            </a:r>
            <a:r>
              <a:rPr lang="fr-FR" dirty="0" smtClean="0"/>
              <a:t> </a:t>
            </a:r>
            <a:r>
              <a:rPr lang="fr-FR" dirty="0" err="1" smtClean="0"/>
              <a:t>oxide</a:t>
            </a:r>
            <a:r>
              <a:rPr lang="fr-FR" dirty="0" smtClean="0"/>
              <a:t> are </a:t>
            </a:r>
            <a:r>
              <a:rPr lang="fr-FR" dirty="0" err="1" smtClean="0"/>
              <a:t>used</a:t>
            </a:r>
            <a:r>
              <a:rPr lang="fr-FR" dirty="0" smtClean="0"/>
              <a:t> </a:t>
            </a:r>
            <a:r>
              <a:rPr lang="fr-FR" dirty="0" err="1" smtClean="0"/>
              <a:t>everywhere</a:t>
            </a:r>
            <a:r>
              <a:rPr lang="fr-FR" dirty="0" smtClean="0"/>
              <a:t> in </a:t>
            </a:r>
            <a:r>
              <a:rPr lang="fr-FR" dirty="0" err="1" smtClean="0"/>
              <a:t>such</a:t>
            </a:r>
            <a:r>
              <a:rPr lang="fr-FR" dirty="0" smtClean="0"/>
              <a:t> a </a:t>
            </a:r>
            <a:r>
              <a:rPr lang="fr-FR" dirty="0" err="1" smtClean="0"/>
              <a:t>process</a:t>
            </a:r>
            <a:r>
              <a:rPr lang="fr-FR" dirty="0" smtClean="0"/>
              <a:t> (</a:t>
            </a:r>
            <a:r>
              <a:rPr lang="fr-FR" dirty="0" err="1" smtClean="0"/>
              <a:t>spacers</a:t>
            </a:r>
            <a:r>
              <a:rPr lang="fr-FR" dirty="0" smtClean="0"/>
              <a:t> for </a:t>
            </a:r>
            <a:r>
              <a:rPr lang="fr-FR" dirty="0" err="1" smtClean="0"/>
              <a:t>example</a:t>
            </a:r>
            <a:r>
              <a:rPr lang="fr-FR" dirty="0" smtClean="0"/>
              <a:t>)</a:t>
            </a:r>
          </a:p>
          <a:p>
            <a:r>
              <a:rPr lang="fr-FR" dirty="0" smtClean="0"/>
              <a:t>The </a:t>
            </a:r>
            <a:r>
              <a:rPr lang="fr-FR" dirty="0" err="1" smtClean="0"/>
              <a:t>device</a:t>
            </a:r>
            <a:r>
              <a:rPr lang="fr-FR" dirty="0" smtClean="0"/>
              <a:t> </a:t>
            </a:r>
            <a:r>
              <a:rPr lang="fr-FR" dirty="0" err="1" smtClean="0"/>
              <a:t>can</a:t>
            </a:r>
            <a:r>
              <a:rPr lang="fr-FR" dirty="0" smtClean="0"/>
              <a:t> </a:t>
            </a:r>
            <a:r>
              <a:rPr lang="fr-FR" dirty="0" err="1" smtClean="0"/>
              <a:t>be</a:t>
            </a:r>
            <a:r>
              <a:rPr lang="fr-FR" dirty="0" smtClean="0"/>
              <a:t> a </a:t>
            </a:r>
            <a:r>
              <a:rPr lang="fr-FR" dirty="0" err="1" smtClean="0"/>
              <a:t>subject</a:t>
            </a:r>
            <a:r>
              <a:rPr lang="fr-FR" dirty="0" smtClean="0"/>
              <a:t> of :</a:t>
            </a:r>
          </a:p>
          <a:p>
            <a:r>
              <a:rPr lang="fr-FR" dirty="0" smtClean="0"/>
              <a:t>Radiation </a:t>
            </a:r>
            <a:r>
              <a:rPr lang="fr-FR" dirty="0" err="1" smtClean="0"/>
              <a:t>induced</a:t>
            </a:r>
            <a:r>
              <a:rPr lang="fr-FR" dirty="0" smtClean="0"/>
              <a:t> </a:t>
            </a:r>
            <a:r>
              <a:rPr lang="fr-FR" dirty="0" err="1" smtClean="0"/>
              <a:t>leakege</a:t>
            </a:r>
            <a:r>
              <a:rPr lang="fr-FR" dirty="0" smtClean="0"/>
              <a:t>, </a:t>
            </a:r>
            <a:r>
              <a:rPr lang="fr-FR" dirty="0" err="1" smtClean="0"/>
              <a:t>because</a:t>
            </a:r>
            <a:r>
              <a:rPr lang="fr-FR" dirty="0" smtClean="0"/>
              <a:t> of the </a:t>
            </a:r>
            <a:r>
              <a:rPr lang="fr-FR" dirty="0" err="1" smtClean="0"/>
              <a:t>sensitivty</a:t>
            </a:r>
            <a:r>
              <a:rPr lang="fr-FR" dirty="0" smtClean="0"/>
              <a:t> of the STI </a:t>
            </a:r>
            <a:r>
              <a:rPr lang="fr-FR" dirty="0" err="1" smtClean="0"/>
              <a:t>parasitics</a:t>
            </a:r>
            <a:r>
              <a:rPr lang="fr-FR" dirty="0" smtClean="0"/>
              <a:t> transistor to the TID</a:t>
            </a:r>
          </a:p>
          <a:p>
            <a:r>
              <a:rPr lang="fr-FR" dirty="0" smtClean="0"/>
              <a:t>RINCE and RISCE </a:t>
            </a:r>
            <a:r>
              <a:rPr lang="fr-FR" dirty="0" err="1" smtClean="0"/>
              <a:t>effects</a:t>
            </a:r>
            <a:r>
              <a:rPr lang="fr-FR" dirty="0" smtClean="0"/>
              <a:t> </a:t>
            </a:r>
            <a:r>
              <a:rPr lang="fr-FR" dirty="0" err="1" smtClean="0"/>
              <a:t>related</a:t>
            </a:r>
            <a:r>
              <a:rPr lang="fr-FR" dirty="0" smtClean="0"/>
              <a:t> to the </a:t>
            </a:r>
            <a:r>
              <a:rPr lang="fr-FR" dirty="0" err="1" smtClean="0"/>
              <a:t>electrical</a:t>
            </a:r>
            <a:r>
              <a:rPr lang="fr-FR" dirty="0" smtClean="0"/>
              <a:t> </a:t>
            </a:r>
            <a:r>
              <a:rPr lang="fr-FR" dirty="0" err="1" smtClean="0"/>
              <a:t>field</a:t>
            </a:r>
            <a:r>
              <a:rPr lang="fr-FR" dirty="0" smtClean="0"/>
              <a:t> </a:t>
            </a:r>
            <a:r>
              <a:rPr lang="fr-FR" dirty="0" err="1" smtClean="0"/>
              <a:t>related</a:t>
            </a:r>
            <a:r>
              <a:rPr lang="fr-FR" dirty="0" smtClean="0"/>
              <a:t> to the </a:t>
            </a:r>
            <a:r>
              <a:rPr lang="fr-FR" dirty="0" err="1" smtClean="0"/>
              <a:t>trapped</a:t>
            </a:r>
            <a:r>
              <a:rPr lang="fr-FR" dirty="0" smtClean="0"/>
              <a:t> charge in the STI or in the </a:t>
            </a:r>
            <a:r>
              <a:rPr lang="fr-FR" dirty="0" err="1" smtClean="0"/>
              <a:t>spacer</a:t>
            </a:r>
            <a:r>
              <a:rPr lang="fr-FR" dirty="0" smtClean="0"/>
              <a:t> </a:t>
            </a:r>
            <a:r>
              <a:rPr lang="fr-FR" dirty="0" err="1" smtClean="0"/>
              <a:t>near</a:t>
            </a:r>
            <a:r>
              <a:rPr lang="fr-FR" dirty="0" smtClean="0"/>
              <a:t> the </a:t>
            </a:r>
            <a:r>
              <a:rPr lang="fr-FR" dirty="0" err="1" smtClean="0"/>
              <a:t>intrisec</a:t>
            </a:r>
            <a:r>
              <a:rPr lang="fr-FR" dirty="0" smtClean="0"/>
              <a:t> </a:t>
            </a:r>
            <a:r>
              <a:rPr lang="fr-FR" dirty="0" err="1" smtClean="0"/>
              <a:t>device</a:t>
            </a:r>
            <a:r>
              <a:rPr lang="fr-FR" dirty="0" smtClean="0"/>
              <a:t>..</a:t>
            </a: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3</a:t>
            </a:fld>
            <a:endParaRPr lang="en-US"/>
          </a:p>
        </p:txBody>
      </p:sp>
    </p:spTree>
    <p:extLst>
      <p:ext uri="{BB962C8B-B14F-4D97-AF65-F5344CB8AC3E}">
        <p14:creationId xmlns:p14="http://schemas.microsoft.com/office/powerpoint/2010/main" val="28582406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30</a:t>
            </a:fld>
            <a:endParaRPr lang="en-US"/>
          </a:p>
        </p:txBody>
      </p:sp>
    </p:spTree>
    <p:extLst>
      <p:ext uri="{BB962C8B-B14F-4D97-AF65-F5344CB8AC3E}">
        <p14:creationId xmlns:p14="http://schemas.microsoft.com/office/powerpoint/2010/main" val="20190943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31</a:t>
            </a:fld>
            <a:endParaRPr lang="en-US"/>
          </a:p>
        </p:txBody>
      </p:sp>
    </p:spTree>
    <p:extLst>
      <p:ext uri="{BB962C8B-B14F-4D97-AF65-F5344CB8AC3E}">
        <p14:creationId xmlns:p14="http://schemas.microsoft.com/office/powerpoint/2010/main" val="25569820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952E6AD-D763-48F7-BD0B-EAA23BC4AD5A}" type="slidenum">
              <a:rPr lang="fr-FR" altLang="fr-FR"/>
              <a:pPr/>
              <a:t>32</a:t>
            </a:fld>
            <a:endParaRPr lang="fr-FR" altLang="fr-FR"/>
          </a:p>
        </p:txBody>
      </p:sp>
      <p:sp>
        <p:nvSpPr>
          <p:cNvPr id="8193" name="Rectangle 1"/>
          <p:cNvSpPr txBox="1">
            <a:spLocks noGrp="1" noRot="1" noChangeAspect="1" noChangeArrowheads="1"/>
          </p:cNvSpPr>
          <p:nvPr>
            <p:ph type="sldImg"/>
          </p:nvPr>
        </p:nvSpPr>
        <p:spPr bwMode="auto">
          <a:xfrm>
            <a:off x="1206500" y="763588"/>
            <a:ext cx="5359400"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4" name="Rectangle 2"/>
          <p:cNvSpPr txBox="1">
            <a:spLocks noGrp="1" noChangeArrowheads="1"/>
          </p:cNvSpPr>
          <p:nvPr>
            <p:ph type="body" idx="1"/>
          </p:nvPr>
        </p:nvSpPr>
        <p:spPr bwMode="auto">
          <a:xfrm>
            <a:off x="777875" y="4776788"/>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2526451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952E6AD-D763-48F7-BD0B-EAA23BC4AD5A}" type="slidenum">
              <a:rPr lang="fr-FR" altLang="fr-FR">
                <a:solidFill>
                  <a:srgbClr val="3333CC"/>
                </a:solidFill>
              </a:rPr>
              <a:pPr/>
              <a:t>33</a:t>
            </a:fld>
            <a:endParaRPr lang="fr-FR" altLang="fr-FR">
              <a:solidFill>
                <a:srgbClr val="3333CC"/>
              </a:solidFill>
            </a:endParaRPr>
          </a:p>
        </p:txBody>
      </p:sp>
      <p:sp>
        <p:nvSpPr>
          <p:cNvPr id="8193" name="Rectangle 1"/>
          <p:cNvSpPr txBox="1">
            <a:spLocks noGrp="1" noRot="1" noChangeAspect="1" noChangeArrowheads="1"/>
          </p:cNvSpPr>
          <p:nvPr>
            <p:ph type="sldImg"/>
          </p:nvPr>
        </p:nvSpPr>
        <p:spPr bwMode="auto">
          <a:xfrm>
            <a:off x="869950" y="806450"/>
            <a:ext cx="5657850" cy="398145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4" name="Rectangle 2"/>
          <p:cNvSpPr txBox="1">
            <a:spLocks noGrp="1" noChangeArrowheads="1"/>
          </p:cNvSpPr>
          <p:nvPr>
            <p:ph type="body" idx="1"/>
          </p:nvPr>
        </p:nvSpPr>
        <p:spPr bwMode="auto">
          <a:xfrm>
            <a:off x="740346" y="5042470"/>
            <a:ext cx="5918223" cy="477769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335418654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34</a:t>
            </a:fld>
            <a:endParaRPr lang="en-US"/>
          </a:p>
        </p:txBody>
      </p:sp>
    </p:spTree>
    <p:extLst>
      <p:ext uri="{BB962C8B-B14F-4D97-AF65-F5344CB8AC3E}">
        <p14:creationId xmlns:p14="http://schemas.microsoft.com/office/powerpoint/2010/main" val="23161935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952E6AD-D763-48F7-BD0B-EAA23BC4AD5A}" type="slidenum">
              <a:rPr lang="fr-FR" altLang="fr-FR"/>
              <a:pPr/>
              <a:t>35</a:t>
            </a:fld>
            <a:endParaRPr lang="fr-FR" altLang="fr-FR"/>
          </a:p>
        </p:txBody>
      </p:sp>
      <p:sp>
        <p:nvSpPr>
          <p:cNvPr id="8193" name="Rectangle 1"/>
          <p:cNvSpPr txBox="1">
            <a:spLocks noGrp="1" noRot="1" noChangeAspect="1" noChangeArrowheads="1"/>
          </p:cNvSpPr>
          <p:nvPr>
            <p:ph type="sldImg"/>
          </p:nvPr>
        </p:nvSpPr>
        <p:spPr bwMode="auto">
          <a:xfrm>
            <a:off x="1204913" y="763588"/>
            <a:ext cx="5362575" cy="37719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194" name="Rectangle 2"/>
          <p:cNvSpPr txBox="1">
            <a:spLocks noGrp="1" noChangeArrowheads="1"/>
          </p:cNvSpPr>
          <p:nvPr>
            <p:ph type="body" idx="1"/>
          </p:nvPr>
        </p:nvSpPr>
        <p:spPr bwMode="auto">
          <a:xfrm>
            <a:off x="777876" y="4776789"/>
            <a:ext cx="6218238" cy="452596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fr-FR" altLang="fr-FR"/>
          </a:p>
        </p:txBody>
      </p:sp>
    </p:spTree>
    <p:extLst>
      <p:ext uri="{BB962C8B-B14F-4D97-AF65-F5344CB8AC3E}">
        <p14:creationId xmlns:p14="http://schemas.microsoft.com/office/powerpoint/2010/main" val="2115800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36</a:t>
            </a:fld>
            <a:endParaRPr lang="en-US"/>
          </a:p>
        </p:txBody>
      </p:sp>
    </p:spTree>
    <p:extLst>
      <p:ext uri="{BB962C8B-B14F-4D97-AF65-F5344CB8AC3E}">
        <p14:creationId xmlns:p14="http://schemas.microsoft.com/office/powerpoint/2010/main" val="32665939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1033463" y="984250"/>
            <a:ext cx="5029200" cy="3538538"/>
          </a:xfrm>
          <a:solidFill>
            <a:srgbClr val="FFFFFF"/>
          </a:solidFill>
          <a:ln/>
        </p:spPr>
      </p:sp>
      <p:sp>
        <p:nvSpPr>
          <p:cNvPr id="67587" name="Rectangle 3"/>
          <p:cNvSpPr>
            <a:spLocks noGrp="1" noChangeArrowheads="1"/>
          </p:cNvSpPr>
          <p:nvPr>
            <p:ph type="body" idx="1"/>
          </p:nvPr>
        </p:nvSpPr>
        <p:spPr>
          <a:xfrm>
            <a:off x="1100141" y="4865688"/>
            <a:ext cx="4903787" cy="19015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smtClean="0"/>
          </a:p>
        </p:txBody>
      </p:sp>
    </p:spTree>
    <p:extLst>
      <p:ext uri="{BB962C8B-B14F-4D97-AF65-F5344CB8AC3E}">
        <p14:creationId xmlns:p14="http://schemas.microsoft.com/office/powerpoint/2010/main" val="30601268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38</a:t>
            </a:fld>
            <a:endParaRPr lang="en-US"/>
          </a:p>
        </p:txBody>
      </p:sp>
    </p:spTree>
    <p:extLst>
      <p:ext uri="{BB962C8B-B14F-4D97-AF65-F5344CB8AC3E}">
        <p14:creationId xmlns:p14="http://schemas.microsoft.com/office/powerpoint/2010/main" val="179529249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39</a:t>
            </a:fld>
            <a:endParaRPr lang="en-US"/>
          </a:p>
        </p:txBody>
      </p:sp>
    </p:spTree>
    <p:extLst>
      <p:ext uri="{BB962C8B-B14F-4D97-AF65-F5344CB8AC3E}">
        <p14:creationId xmlns:p14="http://schemas.microsoft.com/office/powerpoint/2010/main" val="21305300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err="1" smtClean="0"/>
              <a:t>Irradiatuion</a:t>
            </a:r>
            <a:r>
              <a:rPr lang="en-US" dirty="0" smtClean="0"/>
              <a:t> tests show that the increase of the leakage for the 65nm process is very limited. An increase of a factor 100 measured for the small size device. The enclosed layout is not </a:t>
            </a:r>
            <a:r>
              <a:rPr lang="en-US" dirty="0" smtClean="0"/>
              <a:t>always needed for </a:t>
            </a:r>
            <a:r>
              <a:rPr lang="en-US" dirty="0" smtClean="0"/>
              <a:t>this process. </a:t>
            </a:r>
            <a:r>
              <a:rPr lang="en-US" dirty="0" err="1" smtClean="0"/>
              <a:t>Pmos</a:t>
            </a:r>
            <a:r>
              <a:rPr lang="en-US" dirty="0" smtClean="0"/>
              <a:t> devices are more sensitive to the TID than </a:t>
            </a:r>
            <a:r>
              <a:rPr lang="en-US" dirty="0" err="1" smtClean="0"/>
              <a:t>nmos</a:t>
            </a:r>
            <a:r>
              <a:rPr lang="en-US" dirty="0" smtClean="0"/>
              <a:t>.</a:t>
            </a:r>
          </a:p>
          <a:p>
            <a:r>
              <a:rPr lang="en-US" dirty="0" smtClean="0"/>
              <a:t>The plot on the top is showing the variation of the drain current as function of the gate voltage for different levels of dose for a transistor of 1µm/1µm. The degradation in this case is very limited. So, for analog design, a radiation hard design can be achieved with using a large </a:t>
            </a:r>
            <a:r>
              <a:rPr lang="en-US" dirty="0" smtClean="0"/>
              <a:t>area devices</a:t>
            </a:r>
            <a:endParaRPr lang="en-US" dirty="0" smtClean="0"/>
          </a:p>
          <a:p>
            <a:r>
              <a:rPr lang="en-US" dirty="0" smtClean="0"/>
              <a:t>However, the digital design is requiring a high integration density for pixel FE chips. Small size devices are used and in this case, the damage is very strong as we can see in the plot in the bottom showing the variation of the maximum current variation as function of the TID for devices with different width. Small devices becomes completely off at a level of 1 Grad.</a:t>
            </a:r>
            <a:endParaRPr lang="en-US" dirty="0"/>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4</a:t>
            </a:fld>
            <a:endParaRPr lang="en-US"/>
          </a:p>
        </p:txBody>
      </p:sp>
    </p:spTree>
    <p:extLst>
      <p:ext uri="{BB962C8B-B14F-4D97-AF65-F5344CB8AC3E}">
        <p14:creationId xmlns:p14="http://schemas.microsoft.com/office/powerpoint/2010/main" val="4250667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40</a:t>
            </a:fld>
            <a:endParaRPr lang="en-US"/>
          </a:p>
        </p:txBody>
      </p:sp>
    </p:spTree>
    <p:extLst>
      <p:ext uri="{BB962C8B-B14F-4D97-AF65-F5344CB8AC3E}">
        <p14:creationId xmlns:p14="http://schemas.microsoft.com/office/powerpoint/2010/main" val="374259305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41</a:t>
            </a:fld>
            <a:endParaRPr lang="en-US"/>
          </a:p>
        </p:txBody>
      </p:sp>
    </p:spTree>
    <p:extLst>
      <p:ext uri="{BB962C8B-B14F-4D97-AF65-F5344CB8AC3E}">
        <p14:creationId xmlns:p14="http://schemas.microsoft.com/office/powerpoint/2010/main" val="15425841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1526256-A213-406B-9F03-D5CC08D374D5}" type="slidenum">
              <a:rPr lang="es-ES" smtClean="0"/>
              <a:t>42</a:t>
            </a:fld>
            <a:endParaRPr lang="es-ES"/>
          </a:p>
        </p:txBody>
      </p:sp>
    </p:spTree>
    <p:extLst>
      <p:ext uri="{BB962C8B-B14F-4D97-AF65-F5344CB8AC3E}">
        <p14:creationId xmlns:p14="http://schemas.microsoft.com/office/powerpoint/2010/main" val="18852693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D1526256-A213-406B-9F03-D5CC08D374D5}" type="slidenum">
              <a:rPr lang="es-ES" smtClean="0"/>
              <a:t>43</a:t>
            </a:fld>
            <a:endParaRPr lang="es-ES"/>
          </a:p>
        </p:txBody>
      </p:sp>
    </p:spTree>
    <p:extLst>
      <p:ext uri="{BB962C8B-B14F-4D97-AF65-F5344CB8AC3E}">
        <p14:creationId xmlns:p14="http://schemas.microsoft.com/office/powerpoint/2010/main" val="403036738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44</a:t>
            </a:fld>
            <a:endParaRPr lang="en-US"/>
          </a:p>
        </p:txBody>
      </p:sp>
    </p:spTree>
    <p:extLst>
      <p:ext uri="{BB962C8B-B14F-4D97-AF65-F5344CB8AC3E}">
        <p14:creationId xmlns:p14="http://schemas.microsoft.com/office/powerpoint/2010/main" val="4119613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Measurements show that there is less damage when the irradiation is carried out at low temperature. But the high temperature annealing degrades strongly the DC parameters. This degradation with annealing was reproduced on devices irradiated at the PS. A long term annealing at room temperature creates more </a:t>
            </a:r>
            <a:r>
              <a:rPr lang="en-US" dirty="0" err="1" smtClean="0"/>
              <a:t>dammage</a:t>
            </a:r>
            <a:r>
              <a:rPr lang="en-US" dirty="0" smtClean="0"/>
              <a:t> as we can see in the plot at the top.</a:t>
            </a:r>
          </a:p>
          <a:p>
            <a:r>
              <a:rPr lang="en-US" dirty="0" smtClean="0"/>
              <a:t>From another hand, qualification and annealing at different temperatures were done by CERN team using the </a:t>
            </a:r>
            <a:r>
              <a:rPr lang="en-US" dirty="0" err="1" smtClean="0"/>
              <a:t>Xray</a:t>
            </a:r>
            <a:r>
              <a:rPr lang="en-US" dirty="0" smtClean="0"/>
              <a:t> machine and proves that the Vth increase of the </a:t>
            </a:r>
            <a:r>
              <a:rPr lang="en-US" dirty="0" err="1" smtClean="0"/>
              <a:t>pmos</a:t>
            </a:r>
            <a:r>
              <a:rPr lang="en-US" dirty="0" smtClean="0"/>
              <a:t> device is a thermally activated process. The effect of annealing can be extrapolated for lower temperature.</a:t>
            </a:r>
          </a:p>
          <a:p>
            <a:r>
              <a:rPr lang="en-US" dirty="0" smtClean="0"/>
              <a:t>For the RD53, this bad effect of the temperature can be avoided by keeping the detector in a cold environment (-20°C) and by keeping it </a:t>
            </a:r>
            <a:r>
              <a:rPr lang="en-US" dirty="0" err="1" smtClean="0"/>
              <a:t>unbiassed</a:t>
            </a:r>
            <a:r>
              <a:rPr lang="en-US" dirty="0" smtClean="0"/>
              <a:t> during stopping phases</a:t>
            </a:r>
            <a:endParaRPr lang="en-US" dirty="0"/>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5</a:t>
            </a:fld>
            <a:endParaRPr lang="en-US"/>
          </a:p>
        </p:txBody>
      </p:sp>
    </p:spTree>
    <p:extLst>
      <p:ext uri="{BB962C8B-B14F-4D97-AF65-F5344CB8AC3E}">
        <p14:creationId xmlns:p14="http://schemas.microsoft.com/office/powerpoint/2010/main" val="3461953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Measurements show that the current drive loss because of the TID depends strongly on the devices size (W and L). Based on this irradiation tests, a spice model corner was developed by fitting the current loss versus the W and L. Two corners are available : the first for 200 </a:t>
            </a:r>
            <a:r>
              <a:rPr lang="en-US" dirty="0" err="1" smtClean="0"/>
              <a:t>Mrad</a:t>
            </a:r>
            <a:r>
              <a:rPr lang="en-US" dirty="0" smtClean="0"/>
              <a:t> and the second for 500 </a:t>
            </a:r>
            <a:r>
              <a:rPr lang="en-US" dirty="0" err="1" smtClean="0"/>
              <a:t>Mrad</a:t>
            </a:r>
            <a:r>
              <a:rPr lang="en-US" dirty="0" smtClean="0"/>
              <a:t>.</a:t>
            </a:r>
          </a:p>
          <a:p>
            <a:r>
              <a:rPr lang="en-US" dirty="0" smtClean="0"/>
              <a:t>Models for HVT and LVT devices were extracted from the Regular VT measurement. The models are related to the room temperature, worst case biasing (diode configuration) and the annealing effect is not included. Models are widely used for the RD53A design and simulation</a:t>
            </a:r>
          </a:p>
          <a:p>
            <a:r>
              <a:rPr lang="en-US" dirty="0" smtClean="0"/>
              <a:t>For the analog design, we can use the </a:t>
            </a:r>
            <a:r>
              <a:rPr lang="en-US" dirty="0" err="1" smtClean="0"/>
              <a:t>spectre</a:t>
            </a:r>
            <a:r>
              <a:rPr lang="en-US" dirty="0" smtClean="0"/>
              <a:t> simulator directly. For the digital design, corner liberty files were generated and used for synthesis and simulation.</a:t>
            </a:r>
            <a:endParaRPr lang="en-US" dirty="0"/>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6</a:t>
            </a:fld>
            <a:endParaRPr lang="en-US"/>
          </a:p>
        </p:txBody>
      </p:sp>
    </p:spTree>
    <p:extLst>
      <p:ext uri="{BB962C8B-B14F-4D97-AF65-F5344CB8AC3E}">
        <p14:creationId xmlns:p14="http://schemas.microsoft.com/office/powerpoint/2010/main" val="21830199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en-US" dirty="0" smtClean="0"/>
              <a:t>The DRAD chip was designed at CERN in order to study the effect of the total dose on the digital standard cells. Simulation results seems to vary in the same direction than irradiation tests. However, the model overestimates the effect of the dose. This is because this model is elaborated for worst case biasing for a transistor which is not happen in the digital circuit</a:t>
            </a:r>
            <a:endParaRPr lang="en-US" dirty="0"/>
          </a:p>
        </p:txBody>
      </p:sp>
      <p:sp>
        <p:nvSpPr>
          <p:cNvPr id="4" name="Espace réservé du numéro de diapositive 3"/>
          <p:cNvSpPr>
            <a:spLocks noGrp="1"/>
          </p:cNvSpPr>
          <p:nvPr>
            <p:ph type="sldNum" sz="quarter" idx="10"/>
          </p:nvPr>
        </p:nvSpPr>
        <p:spPr/>
        <p:txBody>
          <a:bodyPr/>
          <a:lstStyle/>
          <a:p>
            <a:fld id="{AD16F393-F4CF-4B19-A539-2AADFC821FBA}" type="slidenum">
              <a:rPr lang="en-US" smtClean="0"/>
              <a:pPr/>
              <a:t>7</a:t>
            </a:fld>
            <a:endParaRPr lang="en-US"/>
          </a:p>
        </p:txBody>
      </p:sp>
    </p:spTree>
    <p:extLst>
      <p:ext uri="{BB962C8B-B14F-4D97-AF65-F5344CB8AC3E}">
        <p14:creationId xmlns:p14="http://schemas.microsoft.com/office/powerpoint/2010/main" val="42177203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1033463" y="984250"/>
            <a:ext cx="5029200" cy="3538538"/>
          </a:xfrm>
          <a:solidFill>
            <a:srgbClr val="FFFFFF"/>
          </a:solidFill>
          <a:ln/>
        </p:spPr>
      </p:sp>
      <p:sp>
        <p:nvSpPr>
          <p:cNvPr id="67587" name="Rectangle 3"/>
          <p:cNvSpPr>
            <a:spLocks noGrp="1" noChangeArrowheads="1"/>
          </p:cNvSpPr>
          <p:nvPr>
            <p:ph type="body" idx="1"/>
          </p:nvPr>
        </p:nvSpPr>
        <p:spPr>
          <a:xfrm>
            <a:off x="1100141" y="4865688"/>
            <a:ext cx="4903787" cy="12187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smtClean="0"/>
              <a:t>For a standard latch taken from the foundry library, the SEU cross section is around 2.8 10-14 cm2/bit. If we consider the pixel barrel layer 0, the fluency of the high energy hadron  is estimated to 5 108 p/cm2/s</a:t>
            </a:r>
          </a:p>
          <a:p>
            <a:r>
              <a:rPr lang="en-US" dirty="0" smtClean="0"/>
              <a:t>Based on this, for each FE chip, the mean time between 2 errors is 55 </a:t>
            </a:r>
            <a:r>
              <a:rPr lang="en-US" dirty="0" err="1" smtClean="0"/>
              <a:t>ms</a:t>
            </a:r>
            <a:r>
              <a:rPr lang="en-US" dirty="0" smtClean="0"/>
              <a:t> for pixel configuration and 70 s for the global configuration.</a:t>
            </a:r>
          </a:p>
          <a:p>
            <a:r>
              <a:rPr lang="en-US" dirty="0" smtClean="0"/>
              <a:t>This should be decreased by a factor of </a:t>
            </a:r>
            <a:r>
              <a:rPr lang="en-US" dirty="0" smtClean="0"/>
              <a:t>100 to 1000</a:t>
            </a:r>
            <a:r>
              <a:rPr lang="en-US" dirty="0" smtClean="0"/>
              <a:t>. </a:t>
            </a:r>
          </a:p>
        </p:txBody>
      </p:sp>
    </p:spTree>
    <p:extLst>
      <p:ext uri="{BB962C8B-B14F-4D97-AF65-F5344CB8AC3E}">
        <p14:creationId xmlns:p14="http://schemas.microsoft.com/office/powerpoint/2010/main" val="8952153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2658" name="Rectangle 2"/>
          <p:cNvSpPr>
            <a:spLocks noGrp="1" noRot="1" noChangeAspect="1" noChangeArrowheads="1" noTextEdit="1"/>
          </p:cNvSpPr>
          <p:nvPr>
            <p:ph type="sldImg"/>
          </p:nvPr>
        </p:nvSpPr>
        <p:spPr>
          <a:xfrm>
            <a:off x="1038225" y="969963"/>
            <a:ext cx="5029200" cy="3538537"/>
          </a:xfrm>
          <a:solidFill>
            <a:srgbClr val="FFFFFF"/>
          </a:solidFill>
          <a:ln/>
        </p:spPr>
      </p:sp>
      <p:sp>
        <p:nvSpPr>
          <p:cNvPr id="582659" name="Rectangle 3"/>
          <p:cNvSpPr>
            <a:spLocks noGrp="1" noChangeArrowheads="1"/>
          </p:cNvSpPr>
          <p:nvPr>
            <p:ph type="body" idx="1"/>
          </p:nvPr>
        </p:nvSpPr>
        <p:spPr>
          <a:xfrm>
            <a:off x="1099589" y="4866386"/>
            <a:ext cx="4905092" cy="55399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dirty="0" smtClean="0"/>
              <a:t>2 different latch structures were tested for the SEU tolerance at the PS with 24 GeV proton beam. The DICE latch and the Triple redundancy with error correction.  </a:t>
            </a:r>
          </a:p>
        </p:txBody>
      </p:sp>
    </p:spTree>
    <p:extLst>
      <p:ext uri="{BB962C8B-B14F-4D97-AF65-F5344CB8AC3E}">
        <p14:creationId xmlns:p14="http://schemas.microsoft.com/office/powerpoint/2010/main" val="14847616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1490" name="Title Placeholder 8"/>
          <p:cNvSpPr>
            <a:spLocks noGrp="1"/>
          </p:cNvSpPr>
          <p:nvPr>
            <p:ph type="ctrTitle"/>
          </p:nvPr>
        </p:nvSpPr>
        <p:spPr>
          <a:xfrm>
            <a:off x="800100" y="1851819"/>
            <a:ext cx="9067800" cy="1671085"/>
          </a:xfrm>
        </p:spPr>
        <p:txBody>
          <a:bodyPr/>
          <a:lstStyle>
            <a:lvl1pPr>
              <a:defRPr sz="3600" smtClean="0"/>
            </a:lvl1pPr>
          </a:lstStyle>
          <a:p>
            <a:pPr lvl="0"/>
            <a:r>
              <a:rPr lang="en-US" noProof="0" dirty="0" err="1" smtClean="0"/>
              <a:t>Cliquez</a:t>
            </a:r>
            <a:r>
              <a:rPr lang="en-US" noProof="0" dirty="0" smtClean="0"/>
              <a:t> pour modifier le style du </a:t>
            </a:r>
            <a:r>
              <a:rPr lang="en-US" noProof="0" dirty="0" err="1" smtClean="0"/>
              <a:t>titre</a:t>
            </a:r>
            <a:endParaRPr lang="en-US" noProof="0" dirty="0" smtClean="0"/>
          </a:p>
        </p:txBody>
      </p:sp>
      <p:sp>
        <p:nvSpPr>
          <p:cNvPr id="191491" name="Text Placeholder 29"/>
          <p:cNvSpPr>
            <a:spLocks noGrp="1"/>
          </p:cNvSpPr>
          <p:nvPr>
            <p:ph type="subTitle" idx="1"/>
          </p:nvPr>
        </p:nvSpPr>
        <p:spPr>
          <a:xfrm>
            <a:off x="379798" y="4098011"/>
            <a:ext cx="9908404" cy="2737763"/>
          </a:xfrm>
        </p:spPr>
        <p:txBody>
          <a:bodyPr>
            <a:normAutofit/>
          </a:bodyPr>
          <a:lstStyle>
            <a:lvl1pPr marL="0" indent="0" algn="ctr">
              <a:buFont typeface="Wingdings" pitchFamily="2" charset="2"/>
              <a:buNone/>
              <a:defRPr sz="2400" smtClean="0"/>
            </a:lvl1pPr>
          </a:lstStyle>
          <a:p>
            <a:pPr lvl="0"/>
            <a:r>
              <a:rPr lang="en-US" noProof="0" dirty="0" err="1" smtClean="0"/>
              <a:t>Cliquez</a:t>
            </a:r>
            <a:r>
              <a:rPr lang="en-US" noProof="0" dirty="0" smtClean="0"/>
              <a:t> pour modifier le style des sous-</a:t>
            </a:r>
            <a:r>
              <a:rPr lang="en-US" noProof="0" dirty="0" err="1" smtClean="0"/>
              <a:t>titres</a:t>
            </a:r>
            <a:r>
              <a:rPr lang="en-US" noProof="0" dirty="0" smtClean="0"/>
              <a:t> du masque</a:t>
            </a:r>
          </a:p>
        </p:txBody>
      </p:sp>
      <p:sp>
        <p:nvSpPr>
          <p:cNvPr id="10" name="Date Placeholder 9"/>
          <p:cNvSpPr>
            <a:spLocks noGrp="1"/>
          </p:cNvSpPr>
          <p:nvPr>
            <p:ph type="dt" sz="half" idx="2"/>
          </p:nvPr>
        </p:nvSpPr>
        <p:spPr>
          <a:xfrm>
            <a:off x="533400" y="6835775"/>
            <a:ext cx="2489200" cy="520700"/>
          </a:xfrm>
        </p:spPr>
        <p:txBody>
          <a:bodyPr/>
          <a:lstStyle>
            <a:lvl1pPr algn="l" eaLnBrk="1" latinLnBrk="0" hangingPunct="1">
              <a:spcBef>
                <a:spcPct val="0"/>
              </a:spcBef>
              <a:buClr>
                <a:srgbClr val="000000"/>
              </a:buClr>
              <a:buSzPct val="77000"/>
              <a:buFont typeface="StarBats" pitchFamily="2" charset="2"/>
              <a:buNone/>
              <a:defRPr kumimoji="0" sz="1400" baseline="0" smtClean="0">
                <a:solidFill>
                  <a:srgbClr val="0066FF"/>
                </a:solidFill>
                <a:latin typeface="Arial" charset="0"/>
              </a:defRPr>
            </a:lvl1pPr>
          </a:lstStyle>
          <a:p>
            <a:r>
              <a:rPr lang="fr-FR" smtClean="0"/>
              <a:t>April 6, 2017</a:t>
            </a:r>
            <a:endParaRPr lang="en-US" dirty="0"/>
          </a:p>
        </p:txBody>
      </p:sp>
      <p:sp>
        <p:nvSpPr>
          <p:cNvPr id="22" name="Footer Placeholder 21"/>
          <p:cNvSpPr>
            <a:spLocks noGrp="1"/>
          </p:cNvSpPr>
          <p:nvPr>
            <p:ph type="ftr" sz="quarter" idx="3"/>
          </p:nvPr>
        </p:nvSpPr>
        <p:spPr>
          <a:xfrm>
            <a:off x="3644900" y="6835775"/>
            <a:ext cx="3378200" cy="520700"/>
          </a:xfrm>
        </p:spPr>
        <p:txBody>
          <a:bodyPr/>
          <a:lstStyle>
            <a:lvl1pPr>
              <a:defRPr sz="1400" i="0" baseline="0">
                <a:solidFill>
                  <a:srgbClr val="0066FF"/>
                </a:solidFill>
              </a:defRPr>
            </a:lvl1pPr>
          </a:lstStyle>
          <a:p>
            <a:r>
              <a:rPr lang="en-US" smtClean="0"/>
              <a:t>AIDA2020 - 2nd Annual Meeting -</a:t>
            </a:r>
            <a:endParaRPr lang="en-US" dirty="0"/>
          </a:p>
        </p:txBody>
      </p:sp>
      <p:sp>
        <p:nvSpPr>
          <p:cNvPr id="18" name="Slide Number Placeholder 17"/>
          <p:cNvSpPr>
            <a:spLocks noGrp="1"/>
          </p:cNvSpPr>
          <p:nvPr>
            <p:ph type="sldNum" sz="quarter" idx="4"/>
          </p:nvPr>
        </p:nvSpPr>
        <p:spPr>
          <a:xfrm>
            <a:off x="7645400" y="6835775"/>
            <a:ext cx="2489200" cy="520700"/>
          </a:xfrm>
        </p:spPr>
        <p:txBody>
          <a:bodyPr/>
          <a:lstStyle>
            <a:lvl1pPr algn="r" eaLnBrk="1" latinLnBrk="0" hangingPunct="1">
              <a:spcBef>
                <a:spcPct val="0"/>
              </a:spcBef>
              <a:buClr>
                <a:srgbClr val="000000"/>
              </a:buClr>
              <a:buSzPct val="77000"/>
              <a:buFont typeface="StarBats" pitchFamily="2" charset="2"/>
              <a:buNone/>
              <a:defRPr kumimoji="0" sz="1400" baseline="0">
                <a:solidFill>
                  <a:srgbClr val="0066FF"/>
                </a:solidFill>
                <a:latin typeface="Arial" charset="0"/>
              </a:defRPr>
            </a:lvl1pPr>
          </a:lstStyle>
          <a:p>
            <a:pPr>
              <a:defRPr/>
            </a:pPr>
            <a:fld id="{1DEC5EB5-7816-4C0B-BF8C-165463C4FF42}" type="slidenum">
              <a:rPr lang="en-US" smtClean="0"/>
              <a:pPr>
                <a:defRPr/>
              </a:pPr>
              <a:t>‹N°›</a:t>
            </a:fld>
            <a:endParaRPr lang="en-US" dirty="0"/>
          </a:p>
        </p:txBody>
      </p:sp>
      <p:sp>
        <p:nvSpPr>
          <p:cNvPr id="191496" name="Line 8"/>
          <p:cNvSpPr>
            <a:spLocks noChangeShapeType="1"/>
          </p:cNvSpPr>
          <p:nvPr userDrawn="1"/>
        </p:nvSpPr>
        <p:spPr bwMode="auto">
          <a:xfrm>
            <a:off x="533400" y="3810457"/>
            <a:ext cx="9601200" cy="0"/>
          </a:xfrm>
          <a:prstGeom prst="line">
            <a:avLst/>
          </a:prstGeom>
          <a:noFill/>
          <a:ln w="5080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3848" tIns="51924" rIns="103848" bIns="51924"/>
          <a:lstStyle/>
          <a:p>
            <a:endParaRPr lang="en-US"/>
          </a:p>
        </p:txBody>
      </p:sp>
      <p:sp>
        <p:nvSpPr>
          <p:cNvPr id="191497" name="Line 9"/>
          <p:cNvSpPr>
            <a:spLocks noChangeShapeType="1"/>
          </p:cNvSpPr>
          <p:nvPr userDrawn="1"/>
        </p:nvSpPr>
        <p:spPr bwMode="auto">
          <a:xfrm>
            <a:off x="552450" y="1621391"/>
            <a:ext cx="9601200" cy="0"/>
          </a:xfrm>
          <a:prstGeom prst="line">
            <a:avLst/>
          </a:prstGeom>
          <a:noFill/>
          <a:ln w="5080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3848" tIns="51924" rIns="103848" bIns="51924"/>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reserve="1">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533400" y="8395"/>
            <a:ext cx="9601200" cy="989013"/>
          </a:xfrm>
        </p:spPr>
        <p:txBody>
          <a:bodyPr/>
          <a:lstStyle/>
          <a:p>
            <a:r>
              <a:rPr lang="fr-FR" smtClean="0"/>
              <a:t>Modifiez le style du titre</a:t>
            </a:r>
            <a:endParaRPr lang="en-US"/>
          </a:p>
        </p:txBody>
      </p:sp>
      <p:sp>
        <p:nvSpPr>
          <p:cNvPr id="3" name="Espace réservé du texte 2"/>
          <p:cNvSpPr>
            <a:spLocks noGrp="1"/>
          </p:cNvSpPr>
          <p:nvPr>
            <p:ph type="body" sz="half" idx="1"/>
          </p:nvPr>
        </p:nvSpPr>
        <p:spPr>
          <a:xfrm>
            <a:off x="533400" y="1600200"/>
            <a:ext cx="4724400" cy="537845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quarter" idx="2"/>
          </p:nvPr>
        </p:nvSpPr>
        <p:spPr>
          <a:xfrm>
            <a:off x="5410200" y="1600200"/>
            <a:ext cx="4724400" cy="26130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u contenu 4"/>
          <p:cNvSpPr>
            <a:spLocks noGrp="1"/>
          </p:cNvSpPr>
          <p:nvPr>
            <p:ph sz="quarter" idx="3"/>
          </p:nvPr>
        </p:nvSpPr>
        <p:spPr>
          <a:xfrm>
            <a:off x="5410200" y="4365625"/>
            <a:ext cx="4724400" cy="261302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e la date 5"/>
          <p:cNvSpPr>
            <a:spLocks noGrp="1"/>
          </p:cNvSpPr>
          <p:nvPr>
            <p:ph type="dt" sz="half" idx="10"/>
          </p:nvPr>
        </p:nvSpPr>
        <p:spPr>
          <a:xfrm>
            <a:off x="533400" y="7151688"/>
            <a:ext cx="1689100" cy="204787"/>
          </a:xfrm>
        </p:spPr>
        <p:txBody>
          <a:bodyPr/>
          <a:lstStyle>
            <a:lvl1pPr>
              <a:defRPr/>
            </a:lvl1pPr>
          </a:lstStyle>
          <a:p>
            <a:r>
              <a:rPr lang="fr-FR" smtClean="0"/>
              <a:t>April 6, 2017</a:t>
            </a:r>
            <a:endParaRPr lang="en-US" dirty="0"/>
          </a:p>
        </p:txBody>
      </p:sp>
      <p:sp>
        <p:nvSpPr>
          <p:cNvPr id="7" name="Espace réservé du pied de page 6"/>
          <p:cNvSpPr>
            <a:spLocks noGrp="1"/>
          </p:cNvSpPr>
          <p:nvPr>
            <p:ph type="ftr" sz="quarter" idx="11"/>
          </p:nvPr>
        </p:nvSpPr>
        <p:spPr>
          <a:xfrm>
            <a:off x="2741613" y="7151688"/>
            <a:ext cx="5761037" cy="204787"/>
          </a:xfrm>
        </p:spPr>
        <p:txBody>
          <a:bodyPr/>
          <a:lstStyle>
            <a:lvl1pPr>
              <a:defRPr/>
            </a:lvl1pPr>
          </a:lstStyle>
          <a:p>
            <a:r>
              <a:rPr lang="en-US" smtClean="0"/>
              <a:t>AIDA2020 - 2nd Annual Meeting -</a:t>
            </a:r>
            <a:endParaRPr lang="en-US" dirty="0"/>
          </a:p>
        </p:txBody>
      </p:sp>
      <p:sp>
        <p:nvSpPr>
          <p:cNvPr id="8" name="Espace réservé du numéro de diapositive 7"/>
          <p:cNvSpPr>
            <a:spLocks noGrp="1"/>
          </p:cNvSpPr>
          <p:nvPr>
            <p:ph type="sldNum" sz="quarter" idx="12"/>
          </p:nvPr>
        </p:nvSpPr>
        <p:spPr>
          <a:xfrm>
            <a:off x="9245600" y="7151688"/>
            <a:ext cx="889000" cy="204787"/>
          </a:xfrm>
        </p:spPr>
        <p:txBody>
          <a:bodyPr/>
          <a:lstStyle>
            <a:lvl1pPr>
              <a:defRPr/>
            </a:lvl1pPr>
          </a:lstStyle>
          <a:p>
            <a:fld id="{5C522374-10F9-45DF-8A6A-BCFE89ADFB98}" type="slidenum">
              <a:rPr lang="en-US"/>
              <a:pPr/>
              <a:t>‹N°›</a:t>
            </a:fld>
            <a:endParaRPr lang="en-US"/>
          </a:p>
        </p:txBody>
      </p:sp>
    </p:spTree>
    <p:extLst>
      <p:ext uri="{BB962C8B-B14F-4D97-AF65-F5344CB8AC3E}">
        <p14:creationId xmlns:p14="http://schemas.microsoft.com/office/powerpoint/2010/main" val="421656064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9601200" cy="1250950"/>
          </a:xfrm>
        </p:spPr>
        <p:txBody>
          <a:bodyPr>
            <a:normAutofit/>
          </a:bodyPr>
          <a:lstStyle>
            <a:lvl1pPr algn="ctr">
              <a:defRPr sz="3600">
                <a:latin typeface="Comic Sans MS" pitchFamily="66"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533400" y="2101426"/>
            <a:ext cx="4711700" cy="4853686"/>
          </a:xfrm>
          <a:ln>
            <a:solidFill>
              <a:schemeClr val="accent1">
                <a:lumMod val="50000"/>
              </a:schemeClr>
            </a:solidFill>
          </a:ln>
        </p:spPr>
        <p:txBody>
          <a:bodyPr/>
          <a:lstStyle>
            <a:lvl1pPr>
              <a:defRPr sz="2200">
                <a:solidFill>
                  <a:schemeClr val="accent1">
                    <a:lumMod val="50000"/>
                  </a:schemeClr>
                </a:solidFill>
                <a:latin typeface="Comic Sans MS" pitchFamily="66" charset="0"/>
                <a:cs typeface="Arial" pitchFamily="34" charset="0"/>
              </a:defRPr>
            </a:lvl1pPr>
            <a:lvl2pPr>
              <a:defRPr sz="1800">
                <a:solidFill>
                  <a:schemeClr val="accent1">
                    <a:lumMod val="50000"/>
                  </a:schemeClr>
                </a:solidFill>
                <a:latin typeface="Comic Sans MS" pitchFamily="66" charset="0"/>
                <a:cs typeface="Arial" pitchFamily="34" charset="0"/>
              </a:defRPr>
            </a:lvl2pPr>
            <a:lvl3pPr>
              <a:defRPr sz="1600">
                <a:solidFill>
                  <a:schemeClr val="accent1">
                    <a:lumMod val="50000"/>
                  </a:schemeClr>
                </a:solidFill>
                <a:latin typeface="Comic Sans MS" pitchFamily="66" charset="0"/>
                <a:cs typeface="Arial" pitchFamily="34" charset="0"/>
              </a:defRPr>
            </a:lvl3pPr>
            <a:lvl4pPr>
              <a:defRPr sz="1400">
                <a:solidFill>
                  <a:schemeClr val="accent1">
                    <a:lumMod val="50000"/>
                  </a:schemeClr>
                </a:solidFill>
                <a:latin typeface="Comic Sans MS" pitchFamily="66" charset="0"/>
                <a:cs typeface="Arial" pitchFamily="34" charset="0"/>
              </a:defRPr>
            </a:lvl4pPr>
            <a:lvl5pPr>
              <a:defRPr sz="1200">
                <a:solidFill>
                  <a:schemeClr val="accent1">
                    <a:lumMod val="50000"/>
                  </a:schemeClr>
                </a:solidFill>
                <a:latin typeface="Comic Sans MS" pitchFamily="66"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422900" y="2101426"/>
            <a:ext cx="4711700" cy="4853686"/>
          </a:xfrm>
        </p:spPr>
        <p:txBody>
          <a:bodyPr/>
          <a:lstStyle>
            <a:lvl1pPr>
              <a:defRPr sz="2200">
                <a:solidFill>
                  <a:schemeClr val="accent1">
                    <a:lumMod val="50000"/>
                  </a:schemeClr>
                </a:solidFill>
                <a:latin typeface="Comic Sans MS" pitchFamily="66" charset="0"/>
                <a:cs typeface="Arial" pitchFamily="34" charset="0"/>
              </a:defRPr>
            </a:lvl1pPr>
            <a:lvl2pPr>
              <a:defRPr sz="1800">
                <a:solidFill>
                  <a:schemeClr val="accent1">
                    <a:lumMod val="50000"/>
                  </a:schemeClr>
                </a:solidFill>
                <a:latin typeface="Comic Sans MS" pitchFamily="66" charset="0"/>
                <a:cs typeface="Arial" pitchFamily="34" charset="0"/>
              </a:defRPr>
            </a:lvl2pPr>
            <a:lvl3pPr>
              <a:defRPr sz="1600">
                <a:solidFill>
                  <a:schemeClr val="accent1">
                    <a:lumMod val="50000"/>
                  </a:schemeClr>
                </a:solidFill>
                <a:latin typeface="Comic Sans MS" pitchFamily="66" charset="0"/>
                <a:cs typeface="Arial" pitchFamily="34" charset="0"/>
              </a:defRPr>
            </a:lvl3pPr>
            <a:lvl4pPr>
              <a:defRPr sz="1400">
                <a:solidFill>
                  <a:schemeClr val="accent1">
                    <a:lumMod val="50000"/>
                  </a:schemeClr>
                </a:solidFill>
                <a:latin typeface="Comic Sans MS" pitchFamily="66" charset="0"/>
                <a:cs typeface="Arial" pitchFamily="34" charset="0"/>
              </a:defRPr>
            </a:lvl4pPr>
            <a:lvl5pPr>
              <a:defRPr sz="1200">
                <a:solidFill>
                  <a:schemeClr val="accent1">
                    <a:lumMod val="50000"/>
                  </a:schemeClr>
                </a:solidFill>
                <a:latin typeface="Comic Sans MS" pitchFamily="66"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9"/>
          <p:cNvSpPr>
            <a:spLocks noGrp="1"/>
          </p:cNvSpPr>
          <p:nvPr>
            <p:ph type="dt" sz="half" idx="10"/>
          </p:nvPr>
        </p:nvSpPr>
        <p:spPr/>
        <p:txBody>
          <a:bodyPr/>
          <a:lstStyle>
            <a:lvl1pPr>
              <a:defRPr/>
            </a:lvl1pPr>
          </a:lstStyle>
          <a:p>
            <a:r>
              <a:rPr lang="fr-FR" smtClean="0"/>
              <a:t>April 6, 2017</a:t>
            </a:r>
            <a:endParaRPr lang="en-US" dirty="0"/>
          </a:p>
        </p:txBody>
      </p:sp>
      <p:sp>
        <p:nvSpPr>
          <p:cNvPr id="6" name="Footer Placeholder 21"/>
          <p:cNvSpPr>
            <a:spLocks noGrp="1"/>
          </p:cNvSpPr>
          <p:nvPr>
            <p:ph type="ftr" sz="quarter" idx="11"/>
          </p:nvPr>
        </p:nvSpPr>
        <p:spPr/>
        <p:txBody>
          <a:bodyPr/>
          <a:lstStyle>
            <a:lvl1pPr>
              <a:defRPr/>
            </a:lvl1pPr>
          </a:lstStyle>
          <a:p>
            <a:r>
              <a:rPr lang="en-US" smtClean="0"/>
              <a:t>AIDA2020 - 2nd Annual Meeting -</a:t>
            </a:r>
            <a:endParaRPr lang="en-US" dirty="0"/>
          </a:p>
        </p:txBody>
      </p:sp>
      <p:sp>
        <p:nvSpPr>
          <p:cNvPr id="7" name="Slide Number Placeholder 17"/>
          <p:cNvSpPr>
            <a:spLocks noGrp="1"/>
          </p:cNvSpPr>
          <p:nvPr>
            <p:ph type="sldNum" sz="quarter" idx="12"/>
          </p:nvPr>
        </p:nvSpPr>
        <p:spPr/>
        <p:txBody>
          <a:bodyPr/>
          <a:lstStyle>
            <a:lvl1pPr>
              <a:defRPr/>
            </a:lvl1pPr>
          </a:lstStyle>
          <a:p>
            <a:fld id="{DDD382DE-9FC6-4A99-A928-77790AFA5ECD}" type="slidenum">
              <a:rPr lang="en-US"/>
              <a:pPr/>
              <a:t>‹N°›</a:t>
            </a:fld>
            <a:endParaRPr lang="en-US"/>
          </a:p>
        </p:txBody>
      </p:sp>
    </p:spTree>
    <p:extLst>
      <p:ext uri="{BB962C8B-B14F-4D97-AF65-F5344CB8AC3E}">
        <p14:creationId xmlns:p14="http://schemas.microsoft.com/office/powerpoint/2010/main" val="401143254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8395"/>
            <a:ext cx="9601200" cy="125095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533400" y="2030466"/>
            <a:ext cx="4713553" cy="721624"/>
          </a:xfrm>
        </p:spPr>
        <p:txBody>
          <a:bodyPr lIns="51924" tIns="0" rIns="51924" bIns="0" anchor="ctr">
            <a:noAutofit/>
          </a:bodyPr>
          <a:lstStyle>
            <a:lvl1pPr marL="0" indent="0">
              <a:buNone/>
              <a:defRPr sz="2700" b="1" cap="none" baseline="0">
                <a:solidFill>
                  <a:schemeClr val="tx2"/>
                </a:solidFill>
                <a:effectLst/>
              </a:defRPr>
            </a:lvl1pPr>
            <a:lvl2pPr>
              <a:buNone/>
              <a:defRPr sz="2300" b="1"/>
            </a:lvl2pPr>
            <a:lvl3pPr>
              <a:buNone/>
              <a:defRPr sz="2000" b="1"/>
            </a:lvl3pPr>
            <a:lvl4pPr>
              <a:buNone/>
              <a:defRPr sz="1800" b="1"/>
            </a:lvl4pPr>
            <a:lvl5pPr>
              <a:buNone/>
              <a:defRPr sz="1800" b="1"/>
            </a:lvl5pPr>
          </a:lstStyle>
          <a:p>
            <a:pPr lvl="0"/>
            <a:r>
              <a:rPr lang="en-US" smtClean="0"/>
              <a:t>Click to edit Master text styles</a:t>
            </a:r>
          </a:p>
        </p:txBody>
      </p:sp>
      <p:sp>
        <p:nvSpPr>
          <p:cNvPr id="4" name="Text Placeholder 3"/>
          <p:cNvSpPr>
            <a:spLocks noGrp="1"/>
          </p:cNvSpPr>
          <p:nvPr>
            <p:ph type="body" sz="half" idx="3"/>
          </p:nvPr>
        </p:nvSpPr>
        <p:spPr>
          <a:xfrm>
            <a:off x="5419197" y="2035401"/>
            <a:ext cx="4715404" cy="716689"/>
          </a:xfrm>
        </p:spPr>
        <p:txBody>
          <a:bodyPr lIns="51924" tIns="0" rIns="51924" bIns="0" anchor="ctr"/>
          <a:lstStyle>
            <a:lvl1pPr marL="0" indent="0">
              <a:buNone/>
              <a:defRPr sz="2700" b="1" cap="none" baseline="0">
                <a:solidFill>
                  <a:schemeClr val="tx2"/>
                </a:solidFill>
                <a:effectLst/>
              </a:defRPr>
            </a:lvl1pPr>
            <a:lvl2pPr>
              <a:buNone/>
              <a:defRPr sz="2300" b="1"/>
            </a:lvl2pPr>
            <a:lvl3pPr>
              <a:buNone/>
              <a:defRPr sz="2000" b="1"/>
            </a:lvl3pPr>
            <a:lvl4pPr>
              <a:buNone/>
              <a:defRPr sz="1800" b="1"/>
            </a:lvl4pPr>
            <a:lvl5pPr>
              <a:buNone/>
              <a:defRPr sz="1800" b="1"/>
            </a:lvl5pPr>
          </a:lstStyle>
          <a:p>
            <a:pPr lvl="0"/>
            <a:r>
              <a:rPr lang="en-US" smtClean="0"/>
              <a:t>Click to edit Master text styles</a:t>
            </a:r>
          </a:p>
        </p:txBody>
      </p:sp>
      <p:sp>
        <p:nvSpPr>
          <p:cNvPr id="5" name="Content Placeholder 4"/>
          <p:cNvSpPr>
            <a:spLocks noGrp="1"/>
          </p:cNvSpPr>
          <p:nvPr>
            <p:ph sz="quarter" idx="2"/>
          </p:nvPr>
        </p:nvSpPr>
        <p:spPr>
          <a:xfrm>
            <a:off x="533400" y="2752090"/>
            <a:ext cx="4713553" cy="4208927"/>
          </a:xfrm>
        </p:spPr>
        <p:txBody>
          <a:bodyPr tIns="0"/>
          <a:lstStyle>
            <a:lvl1pPr>
              <a:defRPr sz="2500"/>
            </a:lvl1pPr>
            <a:lvl2pPr>
              <a:defRPr sz="23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5419197" y="2752090"/>
            <a:ext cx="4715404" cy="4208927"/>
          </a:xfrm>
        </p:spPr>
        <p:txBody>
          <a:bodyPr tIns="0"/>
          <a:lstStyle>
            <a:lvl1pPr>
              <a:defRPr sz="2500"/>
            </a:lvl1pPr>
            <a:lvl2pPr>
              <a:defRPr sz="23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r>
              <a:rPr lang="fr-FR" smtClean="0"/>
              <a:t>April 6, 2017</a:t>
            </a:r>
            <a:endParaRPr lang="en-US" dirty="0"/>
          </a:p>
        </p:txBody>
      </p:sp>
      <p:sp>
        <p:nvSpPr>
          <p:cNvPr id="8" name="Footer Placeholder 21"/>
          <p:cNvSpPr>
            <a:spLocks noGrp="1"/>
          </p:cNvSpPr>
          <p:nvPr>
            <p:ph type="ftr" sz="quarter" idx="11"/>
          </p:nvPr>
        </p:nvSpPr>
        <p:spPr/>
        <p:txBody>
          <a:bodyPr/>
          <a:lstStyle>
            <a:lvl1pPr>
              <a:defRPr/>
            </a:lvl1pPr>
          </a:lstStyle>
          <a:p>
            <a:r>
              <a:rPr lang="en-US" smtClean="0"/>
              <a:t>AIDA2020 - 2nd Annual Meeting -</a:t>
            </a:r>
            <a:endParaRPr lang="en-US" dirty="0"/>
          </a:p>
        </p:txBody>
      </p:sp>
      <p:sp>
        <p:nvSpPr>
          <p:cNvPr id="9" name="Slide Number Placeholder 17"/>
          <p:cNvSpPr>
            <a:spLocks noGrp="1"/>
          </p:cNvSpPr>
          <p:nvPr>
            <p:ph type="sldNum" sz="quarter" idx="12"/>
          </p:nvPr>
        </p:nvSpPr>
        <p:spPr/>
        <p:txBody>
          <a:bodyPr/>
          <a:lstStyle>
            <a:lvl1pPr>
              <a:defRPr/>
            </a:lvl1pPr>
          </a:lstStyle>
          <a:p>
            <a:fld id="{51E61253-461B-4F97-AADE-1AAB79F52B48}" type="slidenum">
              <a:rPr lang="en-US"/>
              <a:pPr/>
              <a:t>‹N°›</a:t>
            </a:fld>
            <a:endParaRPr lang="en-US"/>
          </a:p>
        </p:txBody>
      </p:sp>
    </p:spTree>
    <p:extLst>
      <p:ext uri="{BB962C8B-B14F-4D97-AF65-F5344CB8AC3E}">
        <p14:creationId xmlns:p14="http://schemas.microsoft.com/office/powerpoint/2010/main" val="256284988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0100" y="562930"/>
            <a:ext cx="3200400" cy="1271799"/>
          </a:xfrm>
        </p:spPr>
        <p:txBody>
          <a:bodyPr>
            <a:noAutofit/>
          </a:bodyPr>
          <a:lstStyle>
            <a:lvl1pPr algn="l" rtl="0">
              <a:spcBef>
                <a:spcPct val="0"/>
              </a:spcBef>
              <a:buNone/>
              <a:defRPr sz="3000" b="0">
                <a:ln>
                  <a:noFill/>
                </a:ln>
                <a:solidFill>
                  <a:schemeClr val="tx2"/>
                </a:solidFill>
                <a:effectLst/>
                <a:latin typeface="+mj-lt"/>
                <a:ea typeface="+mj-ea"/>
                <a:cs typeface="+mj-cs"/>
              </a:defRPr>
            </a:lvl1pPr>
          </a:lstStyle>
          <a:p>
            <a:r>
              <a:rPr lang="en-US" dirty="0" smtClean="0"/>
              <a:t>Click to edit Master title style</a:t>
            </a:r>
            <a:endParaRPr lang="en-US" dirty="0"/>
          </a:p>
        </p:txBody>
      </p:sp>
      <p:sp>
        <p:nvSpPr>
          <p:cNvPr id="3" name="Text Placeholder 2"/>
          <p:cNvSpPr>
            <a:spLocks noGrp="1"/>
          </p:cNvSpPr>
          <p:nvPr>
            <p:ph type="body" idx="2"/>
          </p:nvPr>
        </p:nvSpPr>
        <p:spPr>
          <a:xfrm>
            <a:off x="800100" y="1834727"/>
            <a:ext cx="3200400" cy="5003800"/>
          </a:xfrm>
        </p:spPr>
        <p:txBody>
          <a:bodyPr lIns="20770" rIns="20770"/>
          <a:lstStyle>
            <a:lvl1pPr marL="0" indent="0" algn="l">
              <a:buNone/>
              <a:defRPr sz="1600"/>
            </a:lvl1pPr>
            <a:lvl2pPr indent="0" algn="l">
              <a:buNone/>
              <a:defRPr sz="1400"/>
            </a:lvl2pPr>
            <a:lvl3pPr indent="0" algn="l">
              <a:buNone/>
              <a:defRPr sz="1100"/>
            </a:lvl3pPr>
            <a:lvl4pPr indent="0" algn="l">
              <a:buNone/>
              <a:defRPr sz="1000"/>
            </a:lvl4pPr>
            <a:lvl5pPr indent="0" algn="l">
              <a:buNone/>
              <a:defRPr sz="1000"/>
            </a:lvl5pPr>
          </a:lstStyle>
          <a:p>
            <a:pPr lvl="0"/>
            <a:r>
              <a:rPr lang="en-US" smtClean="0"/>
              <a:t>Click to edit Master text styles</a:t>
            </a:r>
          </a:p>
        </p:txBody>
      </p:sp>
      <p:sp>
        <p:nvSpPr>
          <p:cNvPr id="4" name="Content Placeholder 3"/>
          <p:cNvSpPr>
            <a:spLocks noGrp="1"/>
          </p:cNvSpPr>
          <p:nvPr>
            <p:ph sz="half" idx="1"/>
          </p:nvPr>
        </p:nvSpPr>
        <p:spPr>
          <a:xfrm>
            <a:off x="4170892" y="1834727"/>
            <a:ext cx="5963708" cy="5003800"/>
          </a:xfrm>
        </p:spPr>
        <p:txBody>
          <a:bodyPr tIns="0"/>
          <a:lstStyle>
            <a:lvl1pPr>
              <a:defRPr sz="3200"/>
            </a:lvl1pPr>
            <a:lvl2pPr>
              <a:defRPr sz="3000"/>
            </a:lvl2pPr>
            <a:lvl3pPr>
              <a:defRPr sz="2700"/>
            </a:lvl3pPr>
            <a:lvl4pPr>
              <a:defRPr sz="23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r>
              <a:rPr lang="fr-FR" smtClean="0"/>
              <a:t>April 6, 2017</a:t>
            </a:r>
            <a:endParaRPr lang="en-US" dirty="0"/>
          </a:p>
        </p:txBody>
      </p:sp>
      <p:sp>
        <p:nvSpPr>
          <p:cNvPr id="6" name="Footer Placeholder 21"/>
          <p:cNvSpPr>
            <a:spLocks noGrp="1"/>
          </p:cNvSpPr>
          <p:nvPr>
            <p:ph type="ftr" sz="quarter" idx="11"/>
          </p:nvPr>
        </p:nvSpPr>
        <p:spPr/>
        <p:txBody>
          <a:bodyPr/>
          <a:lstStyle>
            <a:lvl1pPr>
              <a:defRPr/>
            </a:lvl1pPr>
          </a:lstStyle>
          <a:p>
            <a:r>
              <a:rPr lang="en-US" smtClean="0"/>
              <a:t>AIDA2020 - 2nd Annual Meeting -</a:t>
            </a:r>
            <a:endParaRPr lang="en-US" dirty="0"/>
          </a:p>
        </p:txBody>
      </p:sp>
      <p:sp>
        <p:nvSpPr>
          <p:cNvPr id="7" name="Slide Number Placeholder 17"/>
          <p:cNvSpPr>
            <a:spLocks noGrp="1"/>
          </p:cNvSpPr>
          <p:nvPr>
            <p:ph type="sldNum" sz="quarter" idx="12"/>
          </p:nvPr>
        </p:nvSpPr>
        <p:spPr/>
        <p:txBody>
          <a:bodyPr/>
          <a:lstStyle>
            <a:lvl1pPr>
              <a:defRPr/>
            </a:lvl1pPr>
          </a:lstStyle>
          <a:p>
            <a:fld id="{FF7E4A04-6961-4188-BB1C-E1D949536C6C}" type="slidenum">
              <a:rPr lang="en-US"/>
              <a:pPr/>
              <a:t>‹N°›</a:t>
            </a:fld>
            <a:endParaRPr lang="en-US"/>
          </a:p>
        </p:txBody>
      </p:sp>
    </p:spTree>
    <p:extLst>
      <p:ext uri="{BB962C8B-B14F-4D97-AF65-F5344CB8AC3E}">
        <p14:creationId xmlns:p14="http://schemas.microsoft.com/office/powerpoint/2010/main" val="388795242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9"/>
          <p:cNvSpPr>
            <a:spLocks noGrp="1"/>
          </p:cNvSpPr>
          <p:nvPr>
            <p:ph type="dt" sz="half" idx="10"/>
          </p:nvPr>
        </p:nvSpPr>
        <p:spPr/>
        <p:txBody>
          <a:bodyPr/>
          <a:lstStyle>
            <a:lvl1pPr>
              <a:defRPr/>
            </a:lvl1pPr>
          </a:lstStyle>
          <a:p>
            <a:r>
              <a:rPr lang="fr-FR" smtClean="0"/>
              <a:t>April 6, 2017</a:t>
            </a:r>
            <a:endParaRPr lang="en-US" dirty="0"/>
          </a:p>
        </p:txBody>
      </p:sp>
      <p:sp>
        <p:nvSpPr>
          <p:cNvPr id="5" name="Footer Placeholder 21"/>
          <p:cNvSpPr>
            <a:spLocks noGrp="1"/>
          </p:cNvSpPr>
          <p:nvPr>
            <p:ph type="ftr" sz="quarter" idx="11"/>
          </p:nvPr>
        </p:nvSpPr>
        <p:spPr/>
        <p:txBody>
          <a:bodyPr/>
          <a:lstStyle>
            <a:lvl1pPr>
              <a:defRPr/>
            </a:lvl1pPr>
          </a:lstStyle>
          <a:p>
            <a:r>
              <a:rPr lang="en-US" smtClean="0"/>
              <a:t>AIDA2020 - 2nd Annual Meeting -</a:t>
            </a:r>
            <a:endParaRPr lang="en-US" dirty="0"/>
          </a:p>
        </p:txBody>
      </p:sp>
      <p:sp>
        <p:nvSpPr>
          <p:cNvPr id="6" name="Slide Number Placeholder 17"/>
          <p:cNvSpPr>
            <a:spLocks noGrp="1"/>
          </p:cNvSpPr>
          <p:nvPr>
            <p:ph type="sldNum" sz="quarter" idx="12"/>
          </p:nvPr>
        </p:nvSpPr>
        <p:spPr/>
        <p:txBody>
          <a:bodyPr/>
          <a:lstStyle>
            <a:lvl1pPr>
              <a:defRPr/>
            </a:lvl1pPr>
          </a:lstStyle>
          <a:p>
            <a:fld id="{702B3A28-48E2-4CAE-9B10-3100FC5CCBFD}" type="slidenum">
              <a:rPr lang="en-US"/>
              <a:pPr/>
              <a:t>‹N°›</a:t>
            </a:fld>
            <a:endParaRPr lang="en-US"/>
          </a:p>
        </p:txBody>
      </p:sp>
      <p:sp>
        <p:nvSpPr>
          <p:cNvPr id="7" name="Title Placeholder 8"/>
          <p:cNvSpPr>
            <a:spLocks noGrp="1"/>
          </p:cNvSpPr>
          <p:nvPr>
            <p:ph type="title"/>
          </p:nvPr>
        </p:nvSpPr>
        <p:spPr bwMode="auto">
          <a:xfrm>
            <a:off x="533400" y="56308"/>
            <a:ext cx="9601200" cy="758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51924" rIns="0" bIns="36000" numCol="1" anchor="ctr" anchorCtr="0" compatLnSpc="1">
            <a:prstTxWarp prst="textNoShape">
              <a:avLst/>
            </a:prstTxWarp>
          </a:bodyPr>
          <a:lstStyle/>
          <a:p>
            <a:pPr lvl="0"/>
            <a:r>
              <a:rPr lang="en-GB" smtClean="0"/>
              <a:t>Click to edit Master title style</a:t>
            </a:r>
          </a:p>
        </p:txBody>
      </p:sp>
      <p:sp>
        <p:nvSpPr>
          <p:cNvPr id="9" name="Espace réservé du texte 2"/>
          <p:cNvSpPr>
            <a:spLocks noGrp="1"/>
          </p:cNvSpPr>
          <p:nvPr>
            <p:ph type="body" sz="half" idx="13"/>
          </p:nvPr>
        </p:nvSpPr>
        <p:spPr>
          <a:xfrm>
            <a:off x="533400" y="1218143"/>
            <a:ext cx="9639588" cy="5760699"/>
          </a:xfrm>
        </p:spPr>
        <p:txBody>
          <a:bodyPr/>
          <a:lstStyle>
            <a:lvl1pPr marL="432000" indent="-432000">
              <a:lnSpc>
                <a:spcPct val="100000"/>
              </a:lnSpc>
              <a:defRPr sz="2200"/>
            </a:lvl1pPr>
            <a:lvl2pPr>
              <a:defRPr sz="2000"/>
            </a:lvl2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Tree>
    <p:extLst>
      <p:ext uri="{BB962C8B-B14F-4D97-AF65-F5344CB8AC3E}">
        <p14:creationId xmlns:p14="http://schemas.microsoft.com/office/powerpoint/2010/main" val="402405556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Date Placeholder 9"/>
          <p:cNvSpPr>
            <a:spLocks noGrp="1"/>
          </p:cNvSpPr>
          <p:nvPr>
            <p:ph type="dt" sz="half" idx="10"/>
          </p:nvPr>
        </p:nvSpPr>
        <p:spPr/>
        <p:txBody>
          <a:bodyPr/>
          <a:lstStyle>
            <a:lvl1pPr>
              <a:defRPr/>
            </a:lvl1pPr>
          </a:lstStyle>
          <a:p>
            <a:r>
              <a:rPr lang="fr-FR" smtClean="0"/>
              <a:t>April 6, 2017</a:t>
            </a:r>
            <a:endParaRPr lang="en-US" dirty="0"/>
          </a:p>
        </p:txBody>
      </p:sp>
      <p:sp>
        <p:nvSpPr>
          <p:cNvPr id="5" name="Footer Placeholder 21"/>
          <p:cNvSpPr>
            <a:spLocks noGrp="1"/>
          </p:cNvSpPr>
          <p:nvPr>
            <p:ph type="ftr" sz="quarter" idx="11"/>
          </p:nvPr>
        </p:nvSpPr>
        <p:spPr/>
        <p:txBody>
          <a:bodyPr/>
          <a:lstStyle>
            <a:lvl1pPr>
              <a:defRPr/>
            </a:lvl1pPr>
          </a:lstStyle>
          <a:p>
            <a:r>
              <a:rPr lang="en-US" smtClean="0"/>
              <a:t>AIDA2020 - 2nd Annual Meeting -</a:t>
            </a:r>
            <a:endParaRPr lang="en-US" dirty="0"/>
          </a:p>
        </p:txBody>
      </p:sp>
      <p:sp>
        <p:nvSpPr>
          <p:cNvPr id="6" name="Slide Number Placeholder 17"/>
          <p:cNvSpPr>
            <a:spLocks noGrp="1"/>
          </p:cNvSpPr>
          <p:nvPr>
            <p:ph type="sldNum" sz="quarter" idx="12"/>
          </p:nvPr>
        </p:nvSpPr>
        <p:spPr/>
        <p:txBody>
          <a:bodyPr/>
          <a:lstStyle>
            <a:lvl1pPr>
              <a:defRPr/>
            </a:lvl1pPr>
          </a:lstStyle>
          <a:p>
            <a:fld id="{702B3A28-48E2-4CAE-9B10-3100FC5CCBFD}" type="slidenum">
              <a:rPr lang="en-US"/>
              <a:pPr/>
              <a:t>‹N°›</a:t>
            </a:fld>
            <a:endParaRPr lang="en-US"/>
          </a:p>
        </p:txBody>
      </p:sp>
      <p:sp>
        <p:nvSpPr>
          <p:cNvPr id="7" name="Title Placeholder 8"/>
          <p:cNvSpPr>
            <a:spLocks noGrp="1"/>
          </p:cNvSpPr>
          <p:nvPr>
            <p:ph type="title"/>
          </p:nvPr>
        </p:nvSpPr>
        <p:spPr bwMode="auto">
          <a:xfrm>
            <a:off x="559946" y="0"/>
            <a:ext cx="9601200" cy="758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51924" rIns="0" bIns="36000" numCol="1" anchor="ctr" anchorCtr="0" compatLnSpc="1">
            <a:prstTxWarp prst="textNoShape">
              <a:avLst/>
            </a:prstTxWarp>
          </a:bodyPr>
          <a:lstStyle/>
          <a:p>
            <a:pPr lvl="0"/>
            <a:r>
              <a:rPr lang="en-GB" smtClean="0"/>
              <a:t>Click to edit Master title style</a:t>
            </a:r>
          </a:p>
        </p:txBody>
      </p:sp>
      <p:sp>
        <p:nvSpPr>
          <p:cNvPr id="9" name="Espace réservé du texte 2"/>
          <p:cNvSpPr>
            <a:spLocks noGrp="1"/>
          </p:cNvSpPr>
          <p:nvPr>
            <p:ph type="body" sz="half" idx="13"/>
          </p:nvPr>
        </p:nvSpPr>
        <p:spPr>
          <a:xfrm>
            <a:off x="533400" y="1851819"/>
            <a:ext cx="9639588" cy="5127024"/>
          </a:xfrm>
        </p:spPr>
        <p:txBody>
          <a:bodyPr/>
          <a:lstStyle>
            <a:lvl1pPr marL="432000" indent="-432000">
              <a:lnSpc>
                <a:spcPct val="100000"/>
              </a:lnSpc>
              <a:defRPr sz="2400"/>
            </a:lvl1pPr>
            <a:lvl2pPr>
              <a:defRPr sz="2200"/>
            </a:lvl2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Tree>
    <p:extLst>
      <p:ext uri="{BB962C8B-B14F-4D97-AF65-F5344CB8AC3E}">
        <p14:creationId xmlns:p14="http://schemas.microsoft.com/office/powerpoint/2010/main" val="16525042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Texte et image ppt">
    <p:spTree>
      <p:nvGrpSpPr>
        <p:cNvPr id="1" name=""/>
        <p:cNvGrpSpPr/>
        <p:nvPr/>
      </p:nvGrpSpPr>
      <p:grpSpPr>
        <a:xfrm>
          <a:off x="0" y="0"/>
          <a:ext cx="0" cy="0"/>
          <a:chOff x="0" y="0"/>
          <a:chExt cx="0" cy="0"/>
        </a:xfrm>
      </p:grpSpPr>
      <p:sp>
        <p:nvSpPr>
          <p:cNvPr id="2" name="Titre 1"/>
          <p:cNvSpPr>
            <a:spLocks noGrp="1"/>
          </p:cNvSpPr>
          <p:nvPr>
            <p:ph type="title"/>
          </p:nvPr>
        </p:nvSpPr>
        <p:spPr>
          <a:xfrm>
            <a:off x="149370" y="8396"/>
            <a:ext cx="10369260" cy="748890"/>
          </a:xfrm>
        </p:spPr>
        <p:txBody>
          <a:bodyPr tIns="72000" bIns="72000"/>
          <a:lstStyle/>
          <a:p>
            <a:r>
              <a:rPr lang="fr-FR" dirty="0" smtClean="0"/>
              <a:t>Modifiez le style du titre</a:t>
            </a:r>
            <a:endParaRPr lang="en-US" dirty="0"/>
          </a:p>
        </p:txBody>
      </p:sp>
      <p:sp>
        <p:nvSpPr>
          <p:cNvPr id="3" name="Espace réservé du texte 2"/>
          <p:cNvSpPr>
            <a:spLocks noGrp="1"/>
          </p:cNvSpPr>
          <p:nvPr>
            <p:ph type="body" sz="half" idx="1"/>
          </p:nvPr>
        </p:nvSpPr>
        <p:spPr>
          <a:xfrm>
            <a:off x="149370" y="1102928"/>
            <a:ext cx="5184630" cy="5875722"/>
          </a:xfrm>
        </p:spPr>
        <p:txBody>
          <a:bodyPr/>
          <a:lstStyle>
            <a:lvl1pPr marL="360000" indent="-360000">
              <a:defRPr sz="2200"/>
            </a:lvl1pPr>
            <a:lvl2pPr>
              <a:defRPr sz="2000"/>
            </a:lvl2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5" name="Espace réservé de la date 4"/>
          <p:cNvSpPr>
            <a:spLocks noGrp="1"/>
          </p:cNvSpPr>
          <p:nvPr>
            <p:ph type="dt" sz="half" idx="10"/>
          </p:nvPr>
        </p:nvSpPr>
        <p:spPr>
          <a:xfrm>
            <a:off x="533400" y="7151688"/>
            <a:ext cx="1689100" cy="204787"/>
          </a:xfrm>
        </p:spPr>
        <p:txBody>
          <a:bodyPr/>
          <a:lstStyle>
            <a:lvl1pPr>
              <a:defRPr/>
            </a:lvl1pPr>
          </a:lstStyle>
          <a:p>
            <a:r>
              <a:rPr lang="fr-FR" smtClean="0"/>
              <a:t>April 6, 2017</a:t>
            </a:r>
            <a:endParaRPr lang="en-US" dirty="0"/>
          </a:p>
        </p:txBody>
      </p:sp>
      <p:sp>
        <p:nvSpPr>
          <p:cNvPr id="6" name="Espace réservé du pied de page 5"/>
          <p:cNvSpPr>
            <a:spLocks noGrp="1"/>
          </p:cNvSpPr>
          <p:nvPr>
            <p:ph type="ftr" sz="quarter" idx="11"/>
          </p:nvPr>
        </p:nvSpPr>
        <p:spPr>
          <a:xfrm>
            <a:off x="2741613" y="7151688"/>
            <a:ext cx="5761037" cy="204787"/>
          </a:xfrm>
        </p:spPr>
        <p:txBody>
          <a:bodyPr/>
          <a:lstStyle>
            <a:lvl1pPr>
              <a:defRPr/>
            </a:lvl1pPr>
          </a:lstStyle>
          <a:p>
            <a:r>
              <a:rPr lang="en-US" smtClean="0"/>
              <a:t>AIDA2020 - 2nd Annual Meeting -</a:t>
            </a:r>
            <a:endParaRPr lang="en-US" dirty="0"/>
          </a:p>
        </p:txBody>
      </p:sp>
      <p:sp>
        <p:nvSpPr>
          <p:cNvPr id="7" name="Espace réservé du numéro de diapositive 6"/>
          <p:cNvSpPr>
            <a:spLocks noGrp="1"/>
          </p:cNvSpPr>
          <p:nvPr>
            <p:ph type="sldNum" sz="quarter" idx="12"/>
          </p:nvPr>
        </p:nvSpPr>
        <p:spPr>
          <a:xfrm>
            <a:off x="9245600" y="7151688"/>
            <a:ext cx="889000" cy="204787"/>
          </a:xfrm>
        </p:spPr>
        <p:txBody>
          <a:bodyPr/>
          <a:lstStyle>
            <a:lvl1pPr>
              <a:defRPr/>
            </a:lvl1pPr>
          </a:lstStyle>
          <a:p>
            <a:fld id="{B89D5830-E137-4545-8490-5D20CD5165A4}" type="slidenum">
              <a:rPr lang="en-US"/>
              <a:pPr/>
              <a:t>‹N°›</a:t>
            </a:fld>
            <a:endParaRPr lang="en-US"/>
          </a:p>
        </p:txBody>
      </p:sp>
    </p:spTree>
    <p:extLst>
      <p:ext uri="{BB962C8B-B14F-4D97-AF65-F5344CB8AC3E}">
        <p14:creationId xmlns:p14="http://schemas.microsoft.com/office/powerpoint/2010/main" val="217652823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re. Texte et image ppt">
    <p:spTree>
      <p:nvGrpSpPr>
        <p:cNvPr id="1" name=""/>
        <p:cNvGrpSpPr/>
        <p:nvPr/>
      </p:nvGrpSpPr>
      <p:grpSpPr>
        <a:xfrm>
          <a:off x="0" y="0"/>
          <a:ext cx="0" cy="0"/>
          <a:chOff x="0" y="0"/>
          <a:chExt cx="0" cy="0"/>
        </a:xfrm>
      </p:grpSpPr>
      <p:sp>
        <p:nvSpPr>
          <p:cNvPr id="2" name="Titre 1"/>
          <p:cNvSpPr>
            <a:spLocks noGrp="1"/>
          </p:cNvSpPr>
          <p:nvPr>
            <p:ph type="title"/>
          </p:nvPr>
        </p:nvSpPr>
        <p:spPr>
          <a:xfrm>
            <a:off x="533400" y="8396"/>
            <a:ext cx="9601200" cy="748890"/>
          </a:xfrm>
        </p:spPr>
        <p:txBody>
          <a:bodyPr tIns="72000" bIns="72000"/>
          <a:lstStyle/>
          <a:p>
            <a:r>
              <a:rPr lang="fr-FR" dirty="0" smtClean="0"/>
              <a:t>Modifiez le style du titre</a:t>
            </a:r>
            <a:endParaRPr lang="en-US" dirty="0"/>
          </a:p>
        </p:txBody>
      </p:sp>
      <p:sp>
        <p:nvSpPr>
          <p:cNvPr id="3" name="Espace réservé du texte 2"/>
          <p:cNvSpPr>
            <a:spLocks noGrp="1"/>
          </p:cNvSpPr>
          <p:nvPr>
            <p:ph type="body" sz="half" idx="1"/>
          </p:nvPr>
        </p:nvSpPr>
        <p:spPr>
          <a:xfrm>
            <a:off x="5545208" y="1102929"/>
            <a:ext cx="4858208" cy="5875722"/>
          </a:xfrm>
        </p:spPr>
        <p:txBody>
          <a:bodyPr/>
          <a:lstStyle>
            <a:lvl1pPr marL="360000" indent="-360000">
              <a:defRPr sz="2200"/>
            </a:lvl1pPr>
            <a:lvl2pPr>
              <a:defRPr sz="2000"/>
            </a:lvl2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5" name="Espace réservé de la date 4"/>
          <p:cNvSpPr>
            <a:spLocks noGrp="1"/>
          </p:cNvSpPr>
          <p:nvPr>
            <p:ph type="dt" sz="half" idx="10"/>
          </p:nvPr>
        </p:nvSpPr>
        <p:spPr>
          <a:xfrm>
            <a:off x="533400" y="7151688"/>
            <a:ext cx="1689100" cy="204787"/>
          </a:xfrm>
        </p:spPr>
        <p:txBody>
          <a:bodyPr/>
          <a:lstStyle>
            <a:lvl1pPr>
              <a:defRPr/>
            </a:lvl1pPr>
          </a:lstStyle>
          <a:p>
            <a:r>
              <a:rPr lang="fr-FR" smtClean="0"/>
              <a:t>April 6, 2017</a:t>
            </a:r>
            <a:endParaRPr lang="en-US" dirty="0"/>
          </a:p>
        </p:txBody>
      </p:sp>
      <p:sp>
        <p:nvSpPr>
          <p:cNvPr id="6" name="Espace réservé du pied de page 5"/>
          <p:cNvSpPr>
            <a:spLocks noGrp="1"/>
          </p:cNvSpPr>
          <p:nvPr>
            <p:ph type="ftr" sz="quarter" idx="11"/>
          </p:nvPr>
        </p:nvSpPr>
        <p:spPr>
          <a:xfrm>
            <a:off x="2741613" y="7151688"/>
            <a:ext cx="5761037" cy="204787"/>
          </a:xfrm>
        </p:spPr>
        <p:txBody>
          <a:bodyPr/>
          <a:lstStyle>
            <a:lvl1pPr>
              <a:defRPr/>
            </a:lvl1pPr>
          </a:lstStyle>
          <a:p>
            <a:r>
              <a:rPr lang="en-US" smtClean="0"/>
              <a:t>AIDA2020 - 2nd Annual Meeting -</a:t>
            </a:r>
            <a:endParaRPr lang="en-US" dirty="0"/>
          </a:p>
        </p:txBody>
      </p:sp>
      <p:sp>
        <p:nvSpPr>
          <p:cNvPr id="7" name="Espace réservé du numéro de diapositive 6"/>
          <p:cNvSpPr>
            <a:spLocks noGrp="1"/>
          </p:cNvSpPr>
          <p:nvPr>
            <p:ph type="sldNum" sz="quarter" idx="12"/>
          </p:nvPr>
        </p:nvSpPr>
        <p:spPr>
          <a:xfrm>
            <a:off x="9245600" y="7151688"/>
            <a:ext cx="889000" cy="204787"/>
          </a:xfrm>
        </p:spPr>
        <p:txBody>
          <a:bodyPr/>
          <a:lstStyle>
            <a:lvl1pPr>
              <a:defRPr/>
            </a:lvl1pPr>
          </a:lstStyle>
          <a:p>
            <a:fld id="{B89D5830-E137-4545-8490-5D20CD5165A4}" type="slidenum">
              <a:rPr lang="en-US"/>
              <a:pPr/>
              <a:t>‹N°›</a:t>
            </a:fld>
            <a:endParaRPr lang="en-US"/>
          </a:p>
        </p:txBody>
      </p:sp>
    </p:spTree>
    <p:extLst>
      <p:ext uri="{BB962C8B-B14F-4D97-AF65-F5344CB8AC3E}">
        <p14:creationId xmlns:p14="http://schemas.microsoft.com/office/powerpoint/2010/main" val="268911564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and image">
    <p:spTree>
      <p:nvGrpSpPr>
        <p:cNvPr id="1" name=""/>
        <p:cNvGrpSpPr/>
        <p:nvPr/>
      </p:nvGrpSpPr>
      <p:grpSpPr>
        <a:xfrm>
          <a:off x="0" y="0"/>
          <a:ext cx="0" cy="0"/>
          <a:chOff x="0" y="0"/>
          <a:chExt cx="0" cy="0"/>
        </a:xfrm>
      </p:grpSpPr>
      <p:sp>
        <p:nvSpPr>
          <p:cNvPr id="4" name="Date Placeholder 9"/>
          <p:cNvSpPr>
            <a:spLocks noGrp="1"/>
          </p:cNvSpPr>
          <p:nvPr>
            <p:ph type="dt" sz="half" idx="10"/>
          </p:nvPr>
        </p:nvSpPr>
        <p:spPr/>
        <p:txBody>
          <a:bodyPr/>
          <a:lstStyle>
            <a:lvl1pPr>
              <a:defRPr/>
            </a:lvl1pPr>
          </a:lstStyle>
          <a:p>
            <a:r>
              <a:rPr lang="fr-FR" smtClean="0"/>
              <a:t>April 6, 2017</a:t>
            </a:r>
            <a:endParaRPr lang="en-US" dirty="0"/>
          </a:p>
        </p:txBody>
      </p:sp>
      <p:sp>
        <p:nvSpPr>
          <p:cNvPr id="5" name="Footer Placeholder 21"/>
          <p:cNvSpPr>
            <a:spLocks noGrp="1"/>
          </p:cNvSpPr>
          <p:nvPr>
            <p:ph type="ftr" sz="quarter" idx="11"/>
          </p:nvPr>
        </p:nvSpPr>
        <p:spPr/>
        <p:txBody>
          <a:bodyPr/>
          <a:lstStyle>
            <a:lvl1pPr>
              <a:defRPr/>
            </a:lvl1pPr>
          </a:lstStyle>
          <a:p>
            <a:r>
              <a:rPr lang="en-US" smtClean="0"/>
              <a:t>AIDA2020 - 2nd Annual Meeting -</a:t>
            </a:r>
            <a:endParaRPr lang="en-US" dirty="0"/>
          </a:p>
        </p:txBody>
      </p:sp>
      <p:sp>
        <p:nvSpPr>
          <p:cNvPr id="6" name="Slide Number Placeholder 17"/>
          <p:cNvSpPr>
            <a:spLocks noGrp="1"/>
          </p:cNvSpPr>
          <p:nvPr>
            <p:ph type="sldNum" sz="quarter" idx="12"/>
          </p:nvPr>
        </p:nvSpPr>
        <p:spPr/>
        <p:txBody>
          <a:bodyPr/>
          <a:lstStyle>
            <a:lvl1pPr>
              <a:defRPr/>
            </a:lvl1pPr>
          </a:lstStyle>
          <a:p>
            <a:fld id="{702B3A28-48E2-4CAE-9B10-3100FC5CCBFD}" type="slidenum">
              <a:rPr lang="en-US"/>
              <a:pPr/>
              <a:t>‹N°›</a:t>
            </a:fld>
            <a:endParaRPr lang="en-US"/>
          </a:p>
        </p:txBody>
      </p:sp>
      <p:sp>
        <p:nvSpPr>
          <p:cNvPr id="7" name="Title Placeholder 8"/>
          <p:cNvSpPr>
            <a:spLocks noGrp="1"/>
          </p:cNvSpPr>
          <p:nvPr>
            <p:ph type="title"/>
          </p:nvPr>
        </p:nvSpPr>
        <p:spPr bwMode="auto">
          <a:xfrm>
            <a:off x="533400" y="228600"/>
            <a:ext cx="9601200" cy="98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51924" rIns="0" bIns="36000" numCol="1" anchor="ctr" anchorCtr="0" compatLnSpc="1">
            <a:prstTxWarp prst="textNoShape">
              <a:avLst/>
            </a:prstTxWarp>
          </a:bodyPr>
          <a:lstStyle/>
          <a:p>
            <a:pPr lvl="0"/>
            <a:r>
              <a:rPr lang="en-GB" smtClean="0"/>
              <a:t>Click to edit Master title style</a:t>
            </a:r>
          </a:p>
        </p:txBody>
      </p:sp>
      <p:sp>
        <p:nvSpPr>
          <p:cNvPr id="8" name="Text Placeholder 29"/>
          <p:cNvSpPr>
            <a:spLocks noGrp="1"/>
          </p:cNvSpPr>
          <p:nvPr>
            <p:ph idx="1"/>
          </p:nvPr>
        </p:nvSpPr>
        <p:spPr bwMode="auto">
          <a:xfrm>
            <a:off x="533400" y="1600200"/>
            <a:ext cx="9601200" cy="537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3848" tIns="51924" rIns="103848" bIns="51924"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Tree>
    <p:extLst>
      <p:ext uri="{BB962C8B-B14F-4D97-AF65-F5344CB8AC3E}">
        <p14:creationId xmlns:p14="http://schemas.microsoft.com/office/powerpoint/2010/main" val="100310829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ClipArt" preserve="1">
  <p:cSld name="Titre. Texte et image de la bibliothèque">
    <p:spTree>
      <p:nvGrpSpPr>
        <p:cNvPr id="1" name=""/>
        <p:cNvGrpSpPr/>
        <p:nvPr/>
      </p:nvGrpSpPr>
      <p:grpSpPr>
        <a:xfrm>
          <a:off x="0" y="0"/>
          <a:ext cx="0" cy="0"/>
          <a:chOff x="0" y="0"/>
          <a:chExt cx="0" cy="0"/>
        </a:xfrm>
      </p:grpSpPr>
      <p:sp>
        <p:nvSpPr>
          <p:cNvPr id="2" name="Titre 1"/>
          <p:cNvSpPr>
            <a:spLocks noGrp="1"/>
          </p:cNvSpPr>
          <p:nvPr>
            <p:ph type="title"/>
          </p:nvPr>
        </p:nvSpPr>
        <p:spPr>
          <a:xfrm>
            <a:off x="533400" y="228600"/>
            <a:ext cx="9601200" cy="989013"/>
          </a:xfrm>
        </p:spPr>
        <p:txBody>
          <a:bodyPr/>
          <a:lstStyle/>
          <a:p>
            <a:r>
              <a:rPr lang="fr-FR" smtClean="0"/>
              <a:t>Modifiez le style du titre</a:t>
            </a:r>
            <a:endParaRPr lang="en-US"/>
          </a:p>
        </p:txBody>
      </p:sp>
      <p:sp>
        <p:nvSpPr>
          <p:cNvPr id="3" name="Espace réservé du texte 2"/>
          <p:cNvSpPr>
            <a:spLocks noGrp="1"/>
          </p:cNvSpPr>
          <p:nvPr>
            <p:ph type="body" sz="half" idx="1"/>
          </p:nvPr>
        </p:nvSpPr>
        <p:spPr>
          <a:xfrm>
            <a:off x="533400" y="1600200"/>
            <a:ext cx="4724400" cy="5378450"/>
          </a:xfrm>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4" name="Espace réservé de l'image de la bibliothèque 3"/>
          <p:cNvSpPr>
            <a:spLocks noGrp="1"/>
          </p:cNvSpPr>
          <p:nvPr>
            <p:ph type="clipArt" sz="half" idx="2"/>
          </p:nvPr>
        </p:nvSpPr>
        <p:spPr>
          <a:xfrm>
            <a:off x="5410200" y="1600200"/>
            <a:ext cx="4724400" cy="5378450"/>
          </a:xfrm>
        </p:spPr>
        <p:txBody>
          <a:bodyPr/>
          <a:lstStyle/>
          <a:p>
            <a:endParaRPr lang="en-US"/>
          </a:p>
        </p:txBody>
      </p:sp>
      <p:sp>
        <p:nvSpPr>
          <p:cNvPr id="5" name="Espace réservé de la date 4"/>
          <p:cNvSpPr>
            <a:spLocks noGrp="1"/>
          </p:cNvSpPr>
          <p:nvPr>
            <p:ph type="dt" sz="half" idx="10"/>
          </p:nvPr>
        </p:nvSpPr>
        <p:spPr>
          <a:xfrm>
            <a:off x="533400" y="7151688"/>
            <a:ext cx="1689100" cy="204787"/>
          </a:xfrm>
        </p:spPr>
        <p:txBody>
          <a:bodyPr/>
          <a:lstStyle>
            <a:lvl1pPr>
              <a:defRPr/>
            </a:lvl1pPr>
          </a:lstStyle>
          <a:p>
            <a:r>
              <a:rPr lang="fr-FR" smtClean="0"/>
              <a:t>April 6, 2017</a:t>
            </a:r>
            <a:endParaRPr lang="en-US" dirty="0"/>
          </a:p>
        </p:txBody>
      </p:sp>
      <p:sp>
        <p:nvSpPr>
          <p:cNvPr id="6" name="Espace réservé du pied de page 5"/>
          <p:cNvSpPr>
            <a:spLocks noGrp="1"/>
          </p:cNvSpPr>
          <p:nvPr>
            <p:ph type="ftr" sz="quarter" idx="11"/>
          </p:nvPr>
        </p:nvSpPr>
        <p:spPr>
          <a:xfrm>
            <a:off x="2741613" y="7151688"/>
            <a:ext cx="5761037" cy="204787"/>
          </a:xfrm>
        </p:spPr>
        <p:txBody>
          <a:bodyPr/>
          <a:lstStyle>
            <a:lvl1pPr>
              <a:defRPr/>
            </a:lvl1pPr>
          </a:lstStyle>
          <a:p>
            <a:r>
              <a:rPr lang="en-US" smtClean="0"/>
              <a:t>AIDA2020 - 2nd Annual Meeting -</a:t>
            </a:r>
            <a:endParaRPr lang="en-US" dirty="0"/>
          </a:p>
        </p:txBody>
      </p:sp>
      <p:sp>
        <p:nvSpPr>
          <p:cNvPr id="7" name="Espace réservé du numéro de diapositive 6"/>
          <p:cNvSpPr>
            <a:spLocks noGrp="1"/>
          </p:cNvSpPr>
          <p:nvPr>
            <p:ph type="sldNum" sz="quarter" idx="12"/>
          </p:nvPr>
        </p:nvSpPr>
        <p:spPr>
          <a:xfrm>
            <a:off x="9245600" y="7151688"/>
            <a:ext cx="889000" cy="204787"/>
          </a:xfrm>
        </p:spPr>
        <p:txBody>
          <a:bodyPr/>
          <a:lstStyle>
            <a:lvl1pPr>
              <a:defRPr/>
            </a:lvl1pPr>
          </a:lstStyle>
          <a:p>
            <a:fld id="{B89D5830-E137-4545-8490-5D20CD5165A4}" type="slidenum">
              <a:rPr lang="en-US"/>
              <a:pPr/>
              <a:t>‹N°›</a:t>
            </a:fld>
            <a:endParaRPr lang="en-US"/>
          </a:p>
        </p:txBody>
      </p:sp>
    </p:spTree>
    <p:extLst>
      <p:ext uri="{BB962C8B-B14F-4D97-AF65-F5344CB8AC3E}">
        <p14:creationId xmlns:p14="http://schemas.microsoft.com/office/powerpoint/2010/main" val="406243769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re. Texte et Texte">
    <p:spTree>
      <p:nvGrpSpPr>
        <p:cNvPr id="1" name=""/>
        <p:cNvGrpSpPr/>
        <p:nvPr/>
      </p:nvGrpSpPr>
      <p:grpSpPr>
        <a:xfrm>
          <a:off x="0" y="0"/>
          <a:ext cx="0" cy="0"/>
          <a:chOff x="0" y="0"/>
          <a:chExt cx="0" cy="0"/>
        </a:xfrm>
      </p:grpSpPr>
      <p:sp>
        <p:nvSpPr>
          <p:cNvPr id="2" name="Titre 1"/>
          <p:cNvSpPr>
            <a:spLocks noGrp="1"/>
          </p:cNvSpPr>
          <p:nvPr>
            <p:ph type="title"/>
          </p:nvPr>
        </p:nvSpPr>
        <p:spPr>
          <a:xfrm>
            <a:off x="533400" y="8395"/>
            <a:ext cx="9601200" cy="989013"/>
          </a:xfrm>
        </p:spPr>
        <p:txBody>
          <a:bodyPr/>
          <a:lstStyle/>
          <a:p>
            <a:r>
              <a:rPr lang="fr-FR" smtClean="0"/>
              <a:t>Modifiez le style du titre</a:t>
            </a:r>
            <a:endParaRPr lang="en-US"/>
          </a:p>
        </p:txBody>
      </p:sp>
      <p:sp>
        <p:nvSpPr>
          <p:cNvPr id="3" name="Espace réservé du texte 2"/>
          <p:cNvSpPr>
            <a:spLocks noGrp="1"/>
          </p:cNvSpPr>
          <p:nvPr>
            <p:ph type="body" sz="half" idx="1"/>
          </p:nvPr>
        </p:nvSpPr>
        <p:spPr>
          <a:xfrm>
            <a:off x="533400" y="1600200"/>
            <a:ext cx="4724400" cy="5378450"/>
          </a:xfrm>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5" name="Espace réservé de la date 4"/>
          <p:cNvSpPr>
            <a:spLocks noGrp="1"/>
          </p:cNvSpPr>
          <p:nvPr>
            <p:ph type="dt" sz="half" idx="10"/>
          </p:nvPr>
        </p:nvSpPr>
        <p:spPr>
          <a:xfrm>
            <a:off x="533400" y="7151688"/>
            <a:ext cx="1689100" cy="204787"/>
          </a:xfrm>
        </p:spPr>
        <p:txBody>
          <a:bodyPr/>
          <a:lstStyle>
            <a:lvl1pPr>
              <a:defRPr/>
            </a:lvl1pPr>
          </a:lstStyle>
          <a:p>
            <a:r>
              <a:rPr lang="fr-FR" smtClean="0"/>
              <a:t>April 6, 2017</a:t>
            </a:r>
            <a:endParaRPr lang="en-US" dirty="0"/>
          </a:p>
        </p:txBody>
      </p:sp>
      <p:sp>
        <p:nvSpPr>
          <p:cNvPr id="6" name="Espace réservé du pied de page 5"/>
          <p:cNvSpPr>
            <a:spLocks noGrp="1"/>
          </p:cNvSpPr>
          <p:nvPr>
            <p:ph type="ftr" sz="quarter" idx="11"/>
          </p:nvPr>
        </p:nvSpPr>
        <p:spPr>
          <a:xfrm>
            <a:off x="2741613" y="7151688"/>
            <a:ext cx="5761037" cy="204787"/>
          </a:xfrm>
        </p:spPr>
        <p:txBody>
          <a:bodyPr/>
          <a:lstStyle>
            <a:lvl1pPr>
              <a:defRPr/>
            </a:lvl1pPr>
          </a:lstStyle>
          <a:p>
            <a:r>
              <a:rPr lang="en-US" smtClean="0"/>
              <a:t>AIDA2020 - 2nd Annual Meeting -</a:t>
            </a:r>
            <a:endParaRPr lang="en-US" dirty="0"/>
          </a:p>
        </p:txBody>
      </p:sp>
      <p:sp>
        <p:nvSpPr>
          <p:cNvPr id="7" name="Espace réservé du numéro de diapositive 6"/>
          <p:cNvSpPr>
            <a:spLocks noGrp="1"/>
          </p:cNvSpPr>
          <p:nvPr>
            <p:ph type="sldNum" sz="quarter" idx="12"/>
          </p:nvPr>
        </p:nvSpPr>
        <p:spPr>
          <a:xfrm>
            <a:off x="9245600" y="7151688"/>
            <a:ext cx="889000" cy="204787"/>
          </a:xfrm>
        </p:spPr>
        <p:txBody>
          <a:bodyPr/>
          <a:lstStyle>
            <a:lvl1pPr>
              <a:defRPr/>
            </a:lvl1pPr>
          </a:lstStyle>
          <a:p>
            <a:fld id="{B89D5830-E137-4545-8490-5D20CD5165A4}" type="slidenum">
              <a:rPr lang="en-US"/>
              <a:pPr/>
              <a:t>‹N°›</a:t>
            </a:fld>
            <a:endParaRPr lang="en-US"/>
          </a:p>
        </p:txBody>
      </p:sp>
      <p:sp>
        <p:nvSpPr>
          <p:cNvPr id="8" name="Espace réservé du texte 2"/>
          <p:cNvSpPr>
            <a:spLocks noGrp="1"/>
          </p:cNvSpPr>
          <p:nvPr>
            <p:ph type="body" sz="half" idx="13"/>
          </p:nvPr>
        </p:nvSpPr>
        <p:spPr>
          <a:xfrm>
            <a:off x="5679641" y="4328920"/>
            <a:ext cx="4436365" cy="2649922"/>
          </a:xfrm>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Tree>
    <p:extLst>
      <p:ext uri="{BB962C8B-B14F-4D97-AF65-F5344CB8AC3E}">
        <p14:creationId xmlns:p14="http://schemas.microsoft.com/office/powerpoint/2010/main" val="340990867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533400" y="8395"/>
            <a:ext cx="9601200" cy="989013"/>
          </a:xfrm>
        </p:spPr>
        <p:txBody>
          <a:bodyPr/>
          <a:lstStyle/>
          <a:p>
            <a:r>
              <a:rPr lang="fr-FR" dirty="0" smtClean="0"/>
              <a:t>Modifiez le style du titre</a:t>
            </a:r>
            <a:endParaRPr lang="en-US" dirty="0"/>
          </a:p>
        </p:txBody>
      </p:sp>
      <p:sp>
        <p:nvSpPr>
          <p:cNvPr id="3" name="Espace réservé du texte 2"/>
          <p:cNvSpPr>
            <a:spLocks noGrp="1"/>
          </p:cNvSpPr>
          <p:nvPr>
            <p:ph type="body" sz="half" idx="1"/>
          </p:nvPr>
        </p:nvSpPr>
        <p:spPr>
          <a:xfrm>
            <a:off x="533400" y="1600200"/>
            <a:ext cx="4724400" cy="537845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Espace réservé du contenu 3"/>
          <p:cNvSpPr>
            <a:spLocks noGrp="1"/>
          </p:cNvSpPr>
          <p:nvPr>
            <p:ph sz="half" idx="2"/>
          </p:nvPr>
        </p:nvSpPr>
        <p:spPr>
          <a:xfrm>
            <a:off x="5410200" y="1600200"/>
            <a:ext cx="4724400" cy="5378450"/>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5" name="Espace réservé de la date 4"/>
          <p:cNvSpPr>
            <a:spLocks noGrp="1"/>
          </p:cNvSpPr>
          <p:nvPr>
            <p:ph type="dt" sz="half" idx="10"/>
          </p:nvPr>
        </p:nvSpPr>
        <p:spPr>
          <a:xfrm>
            <a:off x="533400" y="7151688"/>
            <a:ext cx="1689100" cy="204787"/>
          </a:xfrm>
        </p:spPr>
        <p:txBody>
          <a:bodyPr/>
          <a:lstStyle>
            <a:lvl1pPr>
              <a:defRPr/>
            </a:lvl1pPr>
          </a:lstStyle>
          <a:p>
            <a:r>
              <a:rPr lang="fr-FR" smtClean="0"/>
              <a:t>April 6, 2017</a:t>
            </a:r>
            <a:endParaRPr lang="en-US" dirty="0"/>
          </a:p>
        </p:txBody>
      </p:sp>
      <p:sp>
        <p:nvSpPr>
          <p:cNvPr id="6" name="Espace réservé du pied de page 5"/>
          <p:cNvSpPr>
            <a:spLocks noGrp="1"/>
          </p:cNvSpPr>
          <p:nvPr>
            <p:ph type="ftr" sz="quarter" idx="11"/>
          </p:nvPr>
        </p:nvSpPr>
        <p:spPr>
          <a:xfrm>
            <a:off x="2741613" y="7151688"/>
            <a:ext cx="5761037" cy="204787"/>
          </a:xfrm>
        </p:spPr>
        <p:txBody>
          <a:bodyPr/>
          <a:lstStyle>
            <a:lvl1pPr>
              <a:defRPr/>
            </a:lvl1pPr>
          </a:lstStyle>
          <a:p>
            <a:r>
              <a:rPr lang="en-US" smtClean="0"/>
              <a:t>AIDA2020 - 2nd Annual Meeting -</a:t>
            </a:r>
            <a:endParaRPr lang="en-US" dirty="0"/>
          </a:p>
        </p:txBody>
      </p:sp>
      <p:sp>
        <p:nvSpPr>
          <p:cNvPr id="7" name="Espace réservé du numéro de diapositive 6"/>
          <p:cNvSpPr>
            <a:spLocks noGrp="1"/>
          </p:cNvSpPr>
          <p:nvPr>
            <p:ph type="sldNum" sz="quarter" idx="12"/>
          </p:nvPr>
        </p:nvSpPr>
        <p:spPr>
          <a:xfrm>
            <a:off x="9245600" y="7151688"/>
            <a:ext cx="889000" cy="204787"/>
          </a:xfrm>
        </p:spPr>
        <p:txBody>
          <a:bodyPr/>
          <a:lstStyle>
            <a:lvl1pPr>
              <a:defRPr/>
            </a:lvl1pPr>
          </a:lstStyle>
          <a:p>
            <a:fld id="{47A29CB4-61C0-4826-BE2C-2A14F390C55B}" type="slidenum">
              <a:rPr lang="en-US"/>
              <a:pPr/>
              <a:t>‹N°›</a:t>
            </a:fld>
            <a:endParaRPr lang="en-US"/>
          </a:p>
        </p:txBody>
      </p:sp>
    </p:spTree>
    <p:extLst>
      <p:ext uri="{BB962C8B-B14F-4D97-AF65-F5344CB8AC3E}">
        <p14:creationId xmlns:p14="http://schemas.microsoft.com/office/powerpoint/2010/main" val="233097953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3316" name="Title Placeholder 8"/>
          <p:cNvSpPr>
            <a:spLocks noGrp="1"/>
          </p:cNvSpPr>
          <p:nvPr>
            <p:ph type="title"/>
          </p:nvPr>
        </p:nvSpPr>
        <p:spPr bwMode="auto">
          <a:xfrm>
            <a:off x="533400" y="8396"/>
            <a:ext cx="9601200" cy="806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72000" rIns="0" bIns="72000" numCol="1" anchor="ctr" anchorCtr="0" compatLnSpc="1">
            <a:prstTxWarp prst="textNoShape">
              <a:avLst/>
            </a:prstTxWarp>
          </a:bodyPr>
          <a:lstStyle/>
          <a:p>
            <a:pPr lvl="0"/>
            <a:r>
              <a:rPr lang="en-GB" dirty="0" smtClean="0"/>
              <a:t>Click to edit Master title style</a:t>
            </a:r>
          </a:p>
        </p:txBody>
      </p:sp>
      <p:sp>
        <p:nvSpPr>
          <p:cNvPr id="13317" name="Text Placeholder 29"/>
          <p:cNvSpPr>
            <a:spLocks noGrp="1"/>
          </p:cNvSpPr>
          <p:nvPr>
            <p:ph type="body" idx="1"/>
          </p:nvPr>
        </p:nvSpPr>
        <p:spPr bwMode="auto">
          <a:xfrm>
            <a:off x="533400" y="1168028"/>
            <a:ext cx="9601200" cy="5810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3848" tIns="51924" rIns="103848" bIns="51924" numCol="1" anchor="t" anchorCtr="0" compatLnSpc="1">
            <a:prstTxWarp prst="textNoShape">
              <a:avLst/>
            </a:prstTxWarp>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10" name="Date Placeholder 9"/>
          <p:cNvSpPr>
            <a:spLocks noGrp="1"/>
          </p:cNvSpPr>
          <p:nvPr>
            <p:ph type="dt" sz="half" idx="2"/>
          </p:nvPr>
        </p:nvSpPr>
        <p:spPr>
          <a:xfrm>
            <a:off x="533400" y="7151688"/>
            <a:ext cx="1689100" cy="204787"/>
          </a:xfrm>
          <a:prstGeom prst="rect">
            <a:avLst/>
          </a:prstGeom>
        </p:spPr>
        <p:txBody>
          <a:bodyPr vert="horz" wrap="square" lIns="0" tIns="0" rIns="0" bIns="0" numCol="1" anchor="b" anchorCtr="0" compatLnSpc="1">
            <a:prstTxWarp prst="textNoShape">
              <a:avLst/>
            </a:prstTxWarp>
          </a:bodyPr>
          <a:lstStyle>
            <a:lvl1pPr algn="ctr" eaLnBrk="1" hangingPunct="1">
              <a:spcBef>
                <a:spcPct val="0"/>
              </a:spcBef>
              <a:buClr>
                <a:srgbClr val="000000"/>
              </a:buClr>
              <a:buSzPct val="77000"/>
              <a:buFont typeface="StarBats" pitchFamily="2" charset="2"/>
              <a:buNone/>
              <a:defRPr>
                <a:solidFill>
                  <a:schemeClr val="accent2"/>
                </a:solidFill>
                <a:latin typeface="Arial" charset="0"/>
              </a:defRPr>
            </a:lvl1pPr>
          </a:lstStyle>
          <a:p>
            <a:r>
              <a:rPr lang="fr-FR" smtClean="0"/>
              <a:t>April 6, 2017</a:t>
            </a:r>
            <a:endParaRPr lang="en-US" dirty="0"/>
          </a:p>
        </p:txBody>
      </p:sp>
      <p:sp>
        <p:nvSpPr>
          <p:cNvPr id="22" name="Footer Placeholder 21"/>
          <p:cNvSpPr>
            <a:spLocks noGrp="1"/>
          </p:cNvSpPr>
          <p:nvPr>
            <p:ph type="ftr" sz="quarter" idx="3"/>
          </p:nvPr>
        </p:nvSpPr>
        <p:spPr>
          <a:xfrm>
            <a:off x="2741613" y="7151688"/>
            <a:ext cx="5761037" cy="204787"/>
          </a:xfrm>
          <a:prstGeom prst="rect">
            <a:avLst/>
          </a:prstGeom>
        </p:spPr>
        <p:txBody>
          <a:bodyPr vert="horz" wrap="square" lIns="0" tIns="0" rIns="0" bIns="0" numCol="1" anchor="b" anchorCtr="0" compatLnSpc="1">
            <a:prstTxWarp prst="textNoShape">
              <a:avLst/>
            </a:prstTxWarp>
          </a:bodyPr>
          <a:lstStyle>
            <a:lvl1pPr algn="ctr">
              <a:spcBef>
                <a:spcPct val="0"/>
              </a:spcBef>
              <a:buClrTx/>
              <a:buFontTx/>
              <a:buNone/>
              <a:defRPr i="1">
                <a:solidFill>
                  <a:schemeClr val="accent2"/>
                </a:solidFill>
                <a:latin typeface="Arial" charset="0"/>
              </a:defRPr>
            </a:lvl1pPr>
          </a:lstStyle>
          <a:p>
            <a:r>
              <a:rPr lang="en-US" smtClean="0"/>
              <a:t>AIDA2020 - 2nd Annual Meeting -</a:t>
            </a:r>
            <a:endParaRPr lang="en-US" dirty="0"/>
          </a:p>
        </p:txBody>
      </p:sp>
      <p:sp>
        <p:nvSpPr>
          <p:cNvPr id="18" name="Slide Number Placeholder 17"/>
          <p:cNvSpPr>
            <a:spLocks noGrp="1"/>
          </p:cNvSpPr>
          <p:nvPr>
            <p:ph type="sldNum" sz="quarter" idx="4"/>
          </p:nvPr>
        </p:nvSpPr>
        <p:spPr>
          <a:xfrm>
            <a:off x="9245600" y="7151688"/>
            <a:ext cx="889000" cy="204787"/>
          </a:xfrm>
          <a:prstGeom prst="rect">
            <a:avLst/>
          </a:prstGeom>
        </p:spPr>
        <p:txBody>
          <a:bodyPr vert="horz" wrap="square" lIns="0" tIns="0" rIns="0" bIns="0" numCol="1" anchor="b" anchorCtr="0" compatLnSpc="1">
            <a:prstTxWarp prst="textNoShape">
              <a:avLst/>
            </a:prstTxWarp>
          </a:bodyPr>
          <a:lstStyle>
            <a:lvl1pPr algn="r" eaLnBrk="1" hangingPunct="1">
              <a:spcBef>
                <a:spcPct val="0"/>
              </a:spcBef>
              <a:buClr>
                <a:srgbClr val="000000"/>
              </a:buClr>
              <a:buSzPct val="77000"/>
              <a:buFont typeface="StarBats" pitchFamily="2" charset="2"/>
              <a:buNone/>
              <a:defRPr>
                <a:solidFill>
                  <a:schemeClr val="accent2"/>
                </a:solidFill>
                <a:latin typeface="Arial" charset="0"/>
              </a:defRPr>
            </a:lvl1pPr>
          </a:lstStyle>
          <a:p>
            <a:fld id="{EA2B979C-5126-42D9-A339-F1A1447A43F3}" type="slidenum">
              <a:rPr lang="en-US"/>
              <a:pPr/>
              <a:t>‹N°›</a:t>
            </a:fld>
            <a:endParaRPr lang="en-US"/>
          </a:p>
        </p:txBody>
      </p:sp>
      <p:sp>
        <p:nvSpPr>
          <p:cNvPr id="13331" name="Text Box 19"/>
          <p:cNvSpPr txBox="1">
            <a:spLocks noChangeArrowheads="1"/>
          </p:cNvSpPr>
          <p:nvPr userDrawn="1"/>
        </p:nvSpPr>
        <p:spPr bwMode="auto">
          <a:xfrm>
            <a:off x="968375" y="6494463"/>
            <a:ext cx="931863"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99"/>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3848" tIns="51924" rIns="103848" bIns="51924">
            <a:spAutoFit/>
          </a:bodyPr>
          <a:lstStyle>
            <a:lvl1pPr marL="725488" indent="-279400">
              <a:defRPr sz="2200">
                <a:solidFill>
                  <a:srgbClr val="000099"/>
                </a:solidFill>
                <a:latin typeface="Comic Sans MS" pitchFamily="66" charset="0"/>
              </a:defRPr>
            </a:lvl1pPr>
            <a:lvl2pPr>
              <a:defRPr sz="2200">
                <a:solidFill>
                  <a:srgbClr val="000099"/>
                </a:solidFill>
                <a:latin typeface="Comic Sans MS" pitchFamily="66" charset="0"/>
              </a:defRPr>
            </a:lvl2pPr>
            <a:lvl3pPr>
              <a:defRPr sz="2200">
                <a:solidFill>
                  <a:srgbClr val="000099"/>
                </a:solidFill>
                <a:latin typeface="Comic Sans MS" pitchFamily="66" charset="0"/>
              </a:defRPr>
            </a:lvl3pPr>
            <a:lvl4pPr>
              <a:defRPr sz="2200">
                <a:solidFill>
                  <a:srgbClr val="000099"/>
                </a:solidFill>
                <a:latin typeface="Comic Sans MS" pitchFamily="66" charset="0"/>
              </a:defRPr>
            </a:lvl4pPr>
            <a:lvl5pPr>
              <a:defRPr sz="2200">
                <a:solidFill>
                  <a:srgbClr val="000099"/>
                </a:solidFill>
                <a:latin typeface="Comic Sans MS" pitchFamily="66" charset="0"/>
              </a:defRPr>
            </a:lvl5pPr>
            <a:lvl6pPr marL="2284413" indent="1588" eaLnBrk="0" fontAlgn="base" hangingPunct="0">
              <a:spcBef>
                <a:spcPct val="20000"/>
              </a:spcBef>
              <a:spcAft>
                <a:spcPct val="0"/>
              </a:spcAft>
              <a:buClr>
                <a:srgbClr val="0000CC"/>
              </a:buClr>
              <a:buFont typeface="Wingdings" pitchFamily="2" charset="2"/>
              <a:buChar char="§"/>
              <a:defRPr sz="2200">
                <a:solidFill>
                  <a:srgbClr val="000099"/>
                </a:solidFill>
                <a:latin typeface="Comic Sans MS" pitchFamily="66" charset="0"/>
              </a:defRPr>
            </a:lvl6pPr>
            <a:lvl7pPr marL="2741613" indent="1588" eaLnBrk="0" fontAlgn="base" hangingPunct="0">
              <a:spcBef>
                <a:spcPct val="20000"/>
              </a:spcBef>
              <a:spcAft>
                <a:spcPct val="0"/>
              </a:spcAft>
              <a:buClr>
                <a:srgbClr val="0000CC"/>
              </a:buClr>
              <a:buFont typeface="Wingdings" pitchFamily="2" charset="2"/>
              <a:buChar char="§"/>
              <a:defRPr sz="2200">
                <a:solidFill>
                  <a:srgbClr val="000099"/>
                </a:solidFill>
                <a:latin typeface="Comic Sans MS" pitchFamily="66" charset="0"/>
              </a:defRPr>
            </a:lvl7pPr>
            <a:lvl8pPr marL="3198813" indent="1588" eaLnBrk="0" fontAlgn="base" hangingPunct="0">
              <a:spcBef>
                <a:spcPct val="20000"/>
              </a:spcBef>
              <a:spcAft>
                <a:spcPct val="0"/>
              </a:spcAft>
              <a:buClr>
                <a:srgbClr val="0000CC"/>
              </a:buClr>
              <a:buFont typeface="Wingdings" pitchFamily="2" charset="2"/>
              <a:buChar char="§"/>
              <a:defRPr sz="2200">
                <a:solidFill>
                  <a:srgbClr val="000099"/>
                </a:solidFill>
                <a:latin typeface="Comic Sans MS" pitchFamily="66" charset="0"/>
              </a:defRPr>
            </a:lvl8pPr>
            <a:lvl9pPr marL="3656013" indent="1588" eaLnBrk="0" fontAlgn="base" hangingPunct="0">
              <a:spcBef>
                <a:spcPct val="20000"/>
              </a:spcBef>
              <a:spcAft>
                <a:spcPct val="0"/>
              </a:spcAft>
              <a:buClr>
                <a:srgbClr val="0000CC"/>
              </a:buClr>
              <a:buFont typeface="Wingdings" pitchFamily="2" charset="2"/>
              <a:buChar char="§"/>
              <a:defRPr sz="2200">
                <a:solidFill>
                  <a:srgbClr val="000099"/>
                </a:solidFill>
                <a:latin typeface="Comic Sans MS" pitchFamily="66" charset="0"/>
              </a:defRPr>
            </a:lvl9pPr>
          </a:lstStyle>
          <a:p>
            <a:endParaRPr lang="en-US" sz="1200"/>
          </a:p>
        </p:txBody>
      </p:sp>
      <p:pic>
        <p:nvPicPr>
          <p:cNvPr id="2" name="Image 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0" y="8396"/>
            <a:ext cx="745279" cy="898226"/>
          </a:xfrm>
          <a:prstGeom prst="rect">
            <a:avLst/>
          </a:prstGeom>
        </p:spPr>
      </p:pic>
      <p:sp>
        <p:nvSpPr>
          <p:cNvPr id="9" name="Line 9"/>
          <p:cNvSpPr>
            <a:spLocks noChangeShapeType="1"/>
          </p:cNvSpPr>
          <p:nvPr userDrawn="1"/>
        </p:nvSpPr>
        <p:spPr bwMode="auto">
          <a:xfrm>
            <a:off x="1051863" y="930107"/>
            <a:ext cx="8717876" cy="0"/>
          </a:xfrm>
          <a:prstGeom prst="line">
            <a:avLst/>
          </a:prstGeom>
          <a:noFill/>
          <a:ln w="50800">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3848" tIns="51924" rIns="103848" bIns="51924"/>
          <a:lstStyle/>
          <a:p>
            <a:endParaRPr lang="en-US"/>
          </a:p>
        </p:txBody>
      </p:sp>
    </p:spTree>
  </p:cSld>
  <p:clrMap bg1="lt1" tx1="dk1" bg2="lt2" tx2="dk2" accent1="accent1" accent2="accent2" accent3="accent3" accent4="accent4" accent5="accent5" accent6="accent6" hlink="hlink" folHlink="folHlink"/>
  <p:sldLayoutIdLst>
    <p:sldLayoutId id="2147483725" r:id="rId1"/>
    <p:sldLayoutId id="2147483733" r:id="rId2"/>
    <p:sldLayoutId id="2147483744" r:id="rId3"/>
    <p:sldLayoutId id="2147483738" r:id="rId4"/>
    <p:sldLayoutId id="2147483743" r:id="rId5"/>
    <p:sldLayoutId id="2147483741" r:id="rId6"/>
    <p:sldLayoutId id="2147483734" r:id="rId7"/>
    <p:sldLayoutId id="2147483742" r:id="rId8"/>
    <p:sldLayoutId id="2147483735" r:id="rId9"/>
    <p:sldLayoutId id="2147483736" r:id="rId10"/>
    <p:sldLayoutId id="2147483732" r:id="rId11"/>
    <p:sldLayoutId id="2147483731" r:id="rId12"/>
    <p:sldLayoutId id="2147483728" r:id="rId13"/>
  </p:sldLayoutIdLst>
  <p:timing>
    <p:tnLst>
      <p:par>
        <p:cTn id="1" dur="indefinite" restart="never" nodeType="tmRoot"/>
      </p:par>
    </p:tnLst>
  </p:timing>
  <p:hf hdr="0"/>
  <p:txStyles>
    <p:titleStyle>
      <a:lvl1pPr algn="ctr" rtl="0" eaLnBrk="0" fontAlgn="base" hangingPunct="0">
        <a:spcBef>
          <a:spcPct val="0"/>
        </a:spcBef>
        <a:spcAft>
          <a:spcPct val="0"/>
        </a:spcAft>
        <a:defRPr sz="4000" kern="1200">
          <a:solidFill>
            <a:srgbClr val="000099"/>
          </a:solidFill>
          <a:latin typeface="Arial Unicode MS" pitchFamily="34" charset="-128"/>
          <a:ea typeface="+mj-ea"/>
          <a:cs typeface="+mj-cs"/>
        </a:defRPr>
      </a:lvl1pPr>
      <a:lvl2pPr algn="ctr" rtl="0" eaLnBrk="0" fontAlgn="base" hangingPunct="0">
        <a:spcBef>
          <a:spcPct val="0"/>
        </a:spcBef>
        <a:spcAft>
          <a:spcPct val="0"/>
        </a:spcAft>
        <a:defRPr sz="3600">
          <a:solidFill>
            <a:srgbClr val="000099"/>
          </a:solidFill>
          <a:latin typeface="Arial Unicode MS" pitchFamily="34" charset="-128"/>
        </a:defRPr>
      </a:lvl2pPr>
      <a:lvl3pPr algn="ctr" rtl="0" eaLnBrk="0" fontAlgn="base" hangingPunct="0">
        <a:spcBef>
          <a:spcPct val="0"/>
        </a:spcBef>
        <a:spcAft>
          <a:spcPct val="0"/>
        </a:spcAft>
        <a:defRPr sz="3600">
          <a:solidFill>
            <a:srgbClr val="000099"/>
          </a:solidFill>
          <a:latin typeface="Arial Unicode MS" pitchFamily="34" charset="-128"/>
        </a:defRPr>
      </a:lvl3pPr>
      <a:lvl4pPr algn="ctr" rtl="0" eaLnBrk="0" fontAlgn="base" hangingPunct="0">
        <a:spcBef>
          <a:spcPct val="0"/>
        </a:spcBef>
        <a:spcAft>
          <a:spcPct val="0"/>
        </a:spcAft>
        <a:defRPr sz="3600">
          <a:solidFill>
            <a:srgbClr val="000099"/>
          </a:solidFill>
          <a:latin typeface="Arial Unicode MS" pitchFamily="34" charset="-128"/>
        </a:defRPr>
      </a:lvl4pPr>
      <a:lvl5pPr algn="ctr" rtl="0" eaLnBrk="0" fontAlgn="base" hangingPunct="0">
        <a:spcBef>
          <a:spcPct val="0"/>
        </a:spcBef>
        <a:spcAft>
          <a:spcPct val="0"/>
        </a:spcAft>
        <a:defRPr sz="3600">
          <a:solidFill>
            <a:srgbClr val="000099"/>
          </a:solidFill>
          <a:latin typeface="Arial Unicode MS" pitchFamily="34" charset="-128"/>
        </a:defRPr>
      </a:lvl5pPr>
      <a:lvl6pPr marL="457200" algn="l" rtl="0" fontAlgn="base">
        <a:spcBef>
          <a:spcPct val="0"/>
        </a:spcBef>
        <a:spcAft>
          <a:spcPct val="0"/>
        </a:spcAft>
        <a:defRPr sz="5700">
          <a:solidFill>
            <a:schemeClr val="tx2"/>
          </a:solidFill>
          <a:latin typeface="Calibri" pitchFamily="34" charset="0"/>
        </a:defRPr>
      </a:lvl6pPr>
      <a:lvl7pPr marL="914400" algn="l" rtl="0" fontAlgn="base">
        <a:spcBef>
          <a:spcPct val="0"/>
        </a:spcBef>
        <a:spcAft>
          <a:spcPct val="0"/>
        </a:spcAft>
        <a:defRPr sz="5700">
          <a:solidFill>
            <a:schemeClr val="tx2"/>
          </a:solidFill>
          <a:latin typeface="Calibri" pitchFamily="34" charset="0"/>
        </a:defRPr>
      </a:lvl7pPr>
      <a:lvl8pPr marL="1371600" algn="l" rtl="0" fontAlgn="base">
        <a:spcBef>
          <a:spcPct val="0"/>
        </a:spcBef>
        <a:spcAft>
          <a:spcPct val="0"/>
        </a:spcAft>
        <a:defRPr sz="5700">
          <a:solidFill>
            <a:schemeClr val="tx2"/>
          </a:solidFill>
          <a:latin typeface="Calibri" pitchFamily="34" charset="0"/>
        </a:defRPr>
      </a:lvl8pPr>
      <a:lvl9pPr marL="1828800" algn="l" rtl="0" fontAlgn="base">
        <a:spcBef>
          <a:spcPct val="0"/>
        </a:spcBef>
        <a:spcAft>
          <a:spcPct val="0"/>
        </a:spcAft>
        <a:defRPr sz="5700">
          <a:solidFill>
            <a:schemeClr val="tx2"/>
          </a:solidFill>
          <a:latin typeface="Calibri" pitchFamily="34" charset="0"/>
        </a:defRPr>
      </a:lvl9pPr>
    </p:titleStyle>
    <p:bodyStyle>
      <a:lvl1pPr marL="360000" indent="-396000" algn="l" rtl="0" eaLnBrk="0" fontAlgn="base" hangingPunct="0">
        <a:lnSpc>
          <a:spcPct val="100000"/>
        </a:lnSpc>
        <a:spcBef>
          <a:spcPts val="1800"/>
        </a:spcBef>
        <a:spcAft>
          <a:spcPct val="0"/>
        </a:spcAft>
        <a:buClr>
          <a:srgbClr val="0000CC"/>
        </a:buClr>
        <a:buFont typeface="Wingdings" pitchFamily="2" charset="2"/>
        <a:buChar char="q"/>
        <a:defRPr sz="2400" kern="1200">
          <a:solidFill>
            <a:srgbClr val="000099"/>
          </a:solidFill>
          <a:latin typeface="Arial Unicode MS" pitchFamily="34" charset="-128"/>
          <a:ea typeface="+mn-ea"/>
          <a:cs typeface="+mn-cs"/>
        </a:defRPr>
      </a:lvl1pPr>
      <a:lvl2pPr marL="720000" indent="-279400" algn="l" rtl="0" eaLnBrk="0" fontAlgn="base" hangingPunct="0">
        <a:spcBef>
          <a:spcPts val="1200"/>
        </a:spcBef>
        <a:spcAft>
          <a:spcPct val="0"/>
        </a:spcAft>
        <a:buClr>
          <a:srgbClr val="0000CC"/>
        </a:buClr>
        <a:buFont typeface="Wingdings" pitchFamily="2" charset="2"/>
        <a:buChar char="§"/>
        <a:defRPr sz="2200" kern="1200">
          <a:solidFill>
            <a:srgbClr val="000099"/>
          </a:solidFill>
          <a:latin typeface="Arial Unicode MS" pitchFamily="34" charset="-128"/>
          <a:ea typeface="+mn-ea"/>
          <a:cs typeface="+mn-cs"/>
        </a:defRPr>
      </a:lvl2pPr>
      <a:lvl3pPr marL="1038225" indent="-279400" algn="l" rtl="0" eaLnBrk="0" fontAlgn="base" hangingPunct="0">
        <a:spcBef>
          <a:spcPct val="40000"/>
        </a:spcBef>
        <a:spcAft>
          <a:spcPct val="0"/>
        </a:spcAft>
        <a:buClr>
          <a:srgbClr val="0000CC"/>
        </a:buClr>
        <a:buFont typeface="Wingdings" pitchFamily="2" charset="2"/>
        <a:buChar char="§"/>
        <a:defRPr sz="1800" kern="1200">
          <a:solidFill>
            <a:srgbClr val="000099"/>
          </a:solidFill>
          <a:latin typeface="Arial Unicode MS" pitchFamily="34" charset="-128"/>
          <a:ea typeface="+mn-ea"/>
          <a:cs typeface="+mn-cs"/>
        </a:defRPr>
      </a:lvl3pPr>
      <a:lvl4pPr marL="1349375" indent="-238125" algn="l" rtl="0" eaLnBrk="0" fontAlgn="base" hangingPunct="0">
        <a:spcBef>
          <a:spcPct val="50000"/>
        </a:spcBef>
        <a:spcAft>
          <a:spcPct val="0"/>
        </a:spcAft>
        <a:buClr>
          <a:srgbClr val="0000CC"/>
        </a:buClr>
        <a:buChar char="•"/>
        <a:defRPr sz="1200" kern="1200">
          <a:solidFill>
            <a:srgbClr val="000099"/>
          </a:solidFill>
          <a:latin typeface="Arial Unicode MS" pitchFamily="34" charset="-128"/>
          <a:ea typeface="+mn-ea"/>
          <a:cs typeface="+mn-cs"/>
        </a:defRPr>
      </a:lvl4pPr>
      <a:lvl5pPr marL="1660525" indent="-238125" algn="l" rtl="0" eaLnBrk="0" fontAlgn="base" hangingPunct="0">
        <a:spcBef>
          <a:spcPct val="50000"/>
        </a:spcBef>
        <a:spcAft>
          <a:spcPct val="0"/>
        </a:spcAft>
        <a:buClr>
          <a:srgbClr val="0000CC"/>
        </a:buClr>
        <a:buChar char="•"/>
        <a:defRPr sz="1200" kern="1200">
          <a:solidFill>
            <a:srgbClr val="000099"/>
          </a:solidFill>
          <a:latin typeface="Arial Unicode MS" pitchFamily="34" charset="-128"/>
          <a:ea typeface="+mn-ea"/>
          <a:cs typeface="+mn-cs"/>
        </a:defRPr>
      </a:lvl5pPr>
      <a:lvl6pPr marL="1973120" indent="-238851" algn="l" rtl="0" eaLnBrk="1" latinLnBrk="0" hangingPunct="1">
        <a:spcBef>
          <a:spcPct val="20000"/>
        </a:spcBef>
        <a:buClr>
          <a:schemeClr val="accent5"/>
        </a:buClr>
        <a:buSzPct val="80000"/>
        <a:buFont typeface="Wingdings 2"/>
        <a:buChar char=""/>
        <a:defRPr kumimoji="0" sz="2000" kern="1200">
          <a:solidFill>
            <a:schemeClr val="tx1"/>
          </a:solidFill>
          <a:latin typeface="+mn-lt"/>
          <a:ea typeface="+mn-ea"/>
          <a:cs typeface="+mn-cs"/>
        </a:defRPr>
      </a:lvl6pPr>
      <a:lvl7pPr marL="2180817" indent="-207697" algn="l" rtl="0" eaLnBrk="1" latinLnBrk="0" hangingPunct="1">
        <a:spcBef>
          <a:spcPct val="20000"/>
        </a:spcBef>
        <a:buClr>
          <a:schemeClr val="accent6"/>
        </a:buClr>
        <a:buSzPct val="80000"/>
        <a:buFont typeface="Wingdings 2"/>
        <a:buChar char=""/>
        <a:defRPr kumimoji="0" sz="1800" kern="1200" baseline="0">
          <a:solidFill>
            <a:schemeClr val="tx1"/>
          </a:solidFill>
          <a:latin typeface="+mn-lt"/>
          <a:ea typeface="+mn-ea"/>
          <a:cs typeface="+mn-cs"/>
        </a:defRPr>
      </a:lvl7pPr>
      <a:lvl8pPr marL="2492362" indent="-207697" algn="l" rtl="0" eaLnBrk="1" latinLnBrk="0" hangingPunct="1">
        <a:spcBef>
          <a:spcPct val="20000"/>
        </a:spcBef>
        <a:buClr>
          <a:schemeClr val="tx2"/>
        </a:buClr>
        <a:buChar char="•"/>
        <a:defRPr kumimoji="0" sz="1800" kern="1200">
          <a:solidFill>
            <a:schemeClr val="tx1"/>
          </a:solidFill>
          <a:latin typeface="+mn-lt"/>
          <a:ea typeface="+mn-ea"/>
          <a:cs typeface="+mn-cs"/>
        </a:defRPr>
      </a:lvl8pPr>
      <a:lvl9pPr marL="2803907" indent="-207697" algn="l" rtl="0" eaLnBrk="1" latinLnBrk="0" hangingPunct="1">
        <a:spcBef>
          <a:spcPct val="20000"/>
        </a:spcBef>
        <a:buClr>
          <a:schemeClr val="tx2"/>
        </a:buClr>
        <a:buFontTx/>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19242" algn="l" rtl="0" eaLnBrk="1" latinLnBrk="0" hangingPunct="1">
        <a:defRPr kumimoji="0" kern="1200">
          <a:solidFill>
            <a:schemeClr val="tx1"/>
          </a:solidFill>
          <a:latin typeface="+mn-lt"/>
          <a:ea typeface="+mn-ea"/>
          <a:cs typeface="+mn-cs"/>
        </a:defRPr>
      </a:lvl2pPr>
      <a:lvl3pPr marL="1038484" algn="l" rtl="0" eaLnBrk="1" latinLnBrk="0" hangingPunct="1">
        <a:defRPr kumimoji="0" kern="1200">
          <a:solidFill>
            <a:schemeClr val="tx1"/>
          </a:solidFill>
          <a:latin typeface="+mn-lt"/>
          <a:ea typeface="+mn-ea"/>
          <a:cs typeface="+mn-cs"/>
        </a:defRPr>
      </a:lvl3pPr>
      <a:lvl4pPr marL="1557726" algn="l" rtl="0" eaLnBrk="1" latinLnBrk="0" hangingPunct="1">
        <a:defRPr kumimoji="0" kern="1200">
          <a:solidFill>
            <a:schemeClr val="tx1"/>
          </a:solidFill>
          <a:latin typeface="+mn-lt"/>
          <a:ea typeface="+mn-ea"/>
          <a:cs typeface="+mn-cs"/>
        </a:defRPr>
      </a:lvl4pPr>
      <a:lvl5pPr marL="2076968" algn="l" rtl="0" eaLnBrk="1" latinLnBrk="0" hangingPunct="1">
        <a:defRPr kumimoji="0" kern="1200">
          <a:solidFill>
            <a:schemeClr val="tx1"/>
          </a:solidFill>
          <a:latin typeface="+mn-lt"/>
          <a:ea typeface="+mn-ea"/>
          <a:cs typeface="+mn-cs"/>
        </a:defRPr>
      </a:lvl5pPr>
      <a:lvl6pPr marL="2596210" algn="l" rtl="0" eaLnBrk="1" latinLnBrk="0" hangingPunct="1">
        <a:defRPr kumimoji="0" kern="1200">
          <a:solidFill>
            <a:schemeClr val="tx1"/>
          </a:solidFill>
          <a:latin typeface="+mn-lt"/>
          <a:ea typeface="+mn-ea"/>
          <a:cs typeface="+mn-cs"/>
        </a:defRPr>
      </a:lvl6pPr>
      <a:lvl7pPr marL="3115452" algn="l" rtl="0" eaLnBrk="1" latinLnBrk="0" hangingPunct="1">
        <a:defRPr kumimoji="0" kern="1200">
          <a:solidFill>
            <a:schemeClr val="tx1"/>
          </a:solidFill>
          <a:latin typeface="+mn-lt"/>
          <a:ea typeface="+mn-ea"/>
          <a:cs typeface="+mn-cs"/>
        </a:defRPr>
      </a:lvl7pPr>
      <a:lvl8pPr marL="3634694" algn="l" rtl="0" eaLnBrk="1" latinLnBrk="0" hangingPunct="1">
        <a:defRPr kumimoji="0" kern="1200">
          <a:solidFill>
            <a:schemeClr val="tx1"/>
          </a:solidFill>
          <a:latin typeface="+mn-lt"/>
          <a:ea typeface="+mn-ea"/>
          <a:cs typeface="+mn-cs"/>
        </a:defRPr>
      </a:lvl8pPr>
      <a:lvl9pPr marL="4153936"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45.png"/></Relationships>
</file>

<file path=ppt/slides/_rels/slide27.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7.emf"/></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11.emf"/></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5.xml"/><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1.xml"/><Relationship Id="rId1" Type="http://schemas.openxmlformats.org/officeDocument/2006/relationships/slideLayout" Target="../slideLayouts/slideLayout5.xml"/><Relationship Id="rId4" Type="http://schemas.openxmlformats.org/officeDocument/2006/relationships/image" Target="../media/image53.png"/></Relationships>
</file>

<file path=ppt/slides/_rels/slide32.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55.jpeg"/></Relationships>
</file>

<file path=ppt/slides/_rels/slide3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57.jpeg"/></Relationships>
</file>

<file path=ppt/slides/_rels/slide34.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63.jpeg"/><Relationship Id="rId5" Type="http://schemas.openxmlformats.org/officeDocument/2006/relationships/image" Target="../media/image62.png"/><Relationship Id="rId10" Type="http://schemas.openxmlformats.org/officeDocument/2006/relationships/image" Target="../media/image67.jpeg"/><Relationship Id="rId4" Type="http://schemas.openxmlformats.org/officeDocument/2006/relationships/image" Target="../media/image61.png"/><Relationship Id="rId9" Type="http://schemas.openxmlformats.org/officeDocument/2006/relationships/image" Target="../media/image66.jpeg"/></Relationships>
</file>

<file path=ppt/slides/_rels/slide37.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chart" Target="../charts/chart1.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23.wmf"/><Relationship Id="rId18" Type="http://schemas.openxmlformats.org/officeDocument/2006/relationships/oleObject" Target="../embeddings/oleObject8.bin"/><Relationship Id="rId26" Type="http://schemas.openxmlformats.org/officeDocument/2006/relationships/oleObject" Target="../embeddings/oleObject12.bin"/><Relationship Id="rId3" Type="http://schemas.openxmlformats.org/officeDocument/2006/relationships/notesSlide" Target="../notesSlides/notesSlide9.xml"/><Relationship Id="rId21" Type="http://schemas.openxmlformats.org/officeDocument/2006/relationships/image" Target="../media/image27.wmf"/><Relationship Id="rId7" Type="http://schemas.openxmlformats.org/officeDocument/2006/relationships/image" Target="../media/image20.wmf"/><Relationship Id="rId12" Type="http://schemas.openxmlformats.org/officeDocument/2006/relationships/oleObject" Target="../embeddings/oleObject5.bin"/><Relationship Id="rId17" Type="http://schemas.openxmlformats.org/officeDocument/2006/relationships/image" Target="../media/image25.wmf"/><Relationship Id="rId25" Type="http://schemas.openxmlformats.org/officeDocument/2006/relationships/image" Target="../media/image29.wmf"/><Relationship Id="rId2" Type="http://schemas.openxmlformats.org/officeDocument/2006/relationships/slideLayout" Target="../slideLayouts/slideLayout2.xml"/><Relationship Id="rId16" Type="http://schemas.openxmlformats.org/officeDocument/2006/relationships/oleObject" Target="../embeddings/oleObject7.bin"/><Relationship Id="rId20" Type="http://schemas.openxmlformats.org/officeDocument/2006/relationships/oleObject" Target="../embeddings/oleObject9.bin"/><Relationship Id="rId29" Type="http://schemas.openxmlformats.org/officeDocument/2006/relationships/image" Target="../media/image31.wmf"/><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22.wmf"/><Relationship Id="rId24" Type="http://schemas.openxmlformats.org/officeDocument/2006/relationships/oleObject" Target="../embeddings/oleObject11.bin"/><Relationship Id="rId32" Type="http://schemas.openxmlformats.org/officeDocument/2006/relationships/image" Target="../media/image33.png"/><Relationship Id="rId5" Type="http://schemas.openxmlformats.org/officeDocument/2006/relationships/image" Target="../media/image19.wmf"/><Relationship Id="rId15" Type="http://schemas.openxmlformats.org/officeDocument/2006/relationships/image" Target="../media/image24.wmf"/><Relationship Id="rId23" Type="http://schemas.openxmlformats.org/officeDocument/2006/relationships/image" Target="../media/image28.wmf"/><Relationship Id="rId28" Type="http://schemas.openxmlformats.org/officeDocument/2006/relationships/oleObject" Target="../embeddings/oleObject13.bin"/><Relationship Id="rId10" Type="http://schemas.openxmlformats.org/officeDocument/2006/relationships/oleObject" Target="../embeddings/oleObject4.bin"/><Relationship Id="rId19" Type="http://schemas.openxmlformats.org/officeDocument/2006/relationships/image" Target="../media/image26.wmf"/><Relationship Id="rId31" Type="http://schemas.openxmlformats.org/officeDocument/2006/relationships/image" Target="../media/image32.wmf"/><Relationship Id="rId4" Type="http://schemas.openxmlformats.org/officeDocument/2006/relationships/oleObject" Target="../embeddings/oleObject1.bin"/><Relationship Id="rId9" Type="http://schemas.openxmlformats.org/officeDocument/2006/relationships/image" Target="../media/image21.wmf"/><Relationship Id="rId14" Type="http://schemas.openxmlformats.org/officeDocument/2006/relationships/oleObject" Target="../embeddings/oleObject6.bin"/><Relationship Id="rId22" Type="http://schemas.openxmlformats.org/officeDocument/2006/relationships/oleObject" Target="../embeddings/oleObject10.bin"/><Relationship Id="rId27" Type="http://schemas.openxmlformats.org/officeDocument/2006/relationships/image" Target="../media/image30.wmf"/><Relationship Id="rId30" Type="http://schemas.openxmlformats.org/officeDocument/2006/relationships/oleObject" Target="../embeddings/oleObject14.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5" name="Rectangle 9"/>
          <p:cNvSpPr>
            <a:spLocks noGrp="1"/>
          </p:cNvSpPr>
          <p:nvPr>
            <p:ph type="ctrTitle"/>
          </p:nvPr>
        </p:nvSpPr>
        <p:spPr/>
        <p:txBody>
          <a:bodyPr/>
          <a:lstStyle/>
          <a:p>
            <a:r>
              <a:rPr lang="en-US" dirty="0"/>
              <a:t>Update on CPPM activities towards development in 65nm</a:t>
            </a:r>
          </a:p>
        </p:txBody>
      </p:sp>
      <p:sp>
        <p:nvSpPr>
          <p:cNvPr id="14346" name="Rectangle 10"/>
          <p:cNvSpPr>
            <a:spLocks noGrp="1"/>
          </p:cNvSpPr>
          <p:nvPr>
            <p:ph type="subTitle" idx="1"/>
          </p:nvPr>
        </p:nvSpPr>
        <p:spPr/>
        <p:txBody>
          <a:bodyPr>
            <a:normAutofit lnSpcReduction="10000"/>
          </a:bodyPr>
          <a:lstStyle/>
          <a:p>
            <a:r>
              <a:rPr lang="en-US" dirty="0" smtClean="0"/>
              <a:t> </a:t>
            </a:r>
            <a:r>
              <a:rPr lang="en-US" sz="2000" dirty="0" smtClean="0"/>
              <a:t>Mohsine MENOUNI, Denis FOUGERON, Renaud GAGLIONE (LAPP), Alexandre ROZANOV, Marlon BARBERO</a:t>
            </a:r>
          </a:p>
          <a:p>
            <a:endParaRPr lang="en-US" sz="2000" dirty="0" smtClean="0"/>
          </a:p>
          <a:p>
            <a:r>
              <a:rPr lang="en-US" sz="2000" dirty="0" smtClean="0"/>
              <a:t>CPPM - Aix-Marseille </a:t>
            </a:r>
            <a:r>
              <a:rPr lang="en-US" sz="2000" dirty="0" err="1" smtClean="0"/>
              <a:t>Université</a:t>
            </a:r>
            <a:r>
              <a:rPr lang="en-US" sz="2000" dirty="0" smtClean="0"/>
              <a:t>, CNRS/IN2P3, Marseille, France</a:t>
            </a:r>
          </a:p>
          <a:p>
            <a:r>
              <a:rPr lang="en-US" sz="2000" dirty="0"/>
              <a:t>AIDA-2020 2nd Annual </a:t>
            </a:r>
            <a:r>
              <a:rPr lang="en-US" sz="2000" dirty="0" smtClean="0"/>
              <a:t>Meeting</a:t>
            </a:r>
          </a:p>
          <a:p>
            <a:r>
              <a:rPr lang="en-US" sz="2000" dirty="0"/>
              <a:t>Paris -</a:t>
            </a:r>
            <a:r>
              <a:rPr lang="en-US" sz="2000" dirty="0" smtClean="0"/>
              <a:t> LPNHE - April </a:t>
            </a:r>
            <a:r>
              <a:rPr lang="en-US" sz="2000" dirty="0"/>
              <a:t>4-7, 2017</a:t>
            </a:r>
            <a:endParaRPr lang="en-US" sz="2000" dirty="0" smtClean="0"/>
          </a:p>
          <a:p>
            <a:endParaRPr lang="en-US" sz="2100" dirty="0" smtClean="0"/>
          </a:p>
        </p:txBody>
      </p:sp>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25397" y="77330"/>
            <a:ext cx="2931620" cy="767421"/>
          </a:xfrm>
          <a:prstGeom prst="rect">
            <a:avLst/>
          </a:prstGeom>
        </p:spPr>
      </p:pic>
      <p:pic>
        <p:nvPicPr>
          <p:cNvPr id="3" name="Imag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013475" cy="1221461"/>
          </a:xfrm>
          <a:prstGeom prst="rect">
            <a:avLst/>
          </a:prstGeom>
        </p:spPr>
      </p:pic>
      <p:pic>
        <p:nvPicPr>
          <p:cNvPr id="4" name="Imag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8689" y="17232"/>
            <a:ext cx="2381250" cy="819150"/>
          </a:xfrm>
          <a:prstGeom prst="rect">
            <a:avLst/>
          </a:prstGeom>
        </p:spPr>
      </p:pic>
      <p:pic>
        <p:nvPicPr>
          <p:cNvPr id="7" name="Imag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380801" y="34671"/>
            <a:ext cx="1267980" cy="836000"/>
          </a:xfrm>
          <a:prstGeom prst="rect">
            <a:avLst/>
          </a:prstGeom>
        </p:spPr>
      </p:pic>
    </p:spTree>
    <p:extLst>
      <p:ext uri="{BB962C8B-B14F-4D97-AF65-F5344CB8AC3E}">
        <p14:creationId xmlns:p14="http://schemas.microsoft.com/office/powerpoint/2010/main" val="388793626"/>
      </p:ext>
    </p:extLst>
  </p:cSld>
  <p:clrMapOvr>
    <a:masterClrMapping/>
  </p:clrMapOvr>
  <mc:AlternateContent xmlns:mc="http://schemas.openxmlformats.org/markup-compatibility/2006" xmlns:p14="http://schemas.microsoft.com/office/powerpoint/2010/main">
    <mc:Choice Requires="p14">
      <p:transition spd="slow" p14:dur="2000" advTm="13762"/>
    </mc:Choice>
    <mc:Fallback xmlns="">
      <p:transition spd="slow" advTm="13762"/>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5" name="Footer Placeholder 21"/>
          <p:cNvSpPr>
            <a:spLocks noGrp="1"/>
          </p:cNvSpPr>
          <p:nvPr>
            <p:ph type="ftr" sz="quarter" idx="11"/>
          </p:nvPr>
        </p:nvSpPr>
        <p:spPr/>
        <p:txBody>
          <a:bodyPr/>
          <a:lstStyle/>
          <a:p>
            <a:r>
              <a:rPr lang="en-US" smtClean="0"/>
              <a:t>AIDA2020 - 2nd Annual Meeting -</a:t>
            </a:r>
            <a:endParaRPr lang="en-US" dirty="0"/>
          </a:p>
        </p:txBody>
      </p:sp>
      <p:sp>
        <p:nvSpPr>
          <p:cNvPr id="581636" name="Rectangle 4"/>
          <p:cNvSpPr>
            <a:spLocks noGrp="1"/>
          </p:cNvSpPr>
          <p:nvPr>
            <p:ph type="title"/>
          </p:nvPr>
        </p:nvSpPr>
        <p:spPr/>
        <p:txBody>
          <a:bodyPr/>
          <a:lstStyle/>
          <a:p>
            <a:r>
              <a:rPr lang="en-US" dirty="0" smtClean="0"/>
              <a:t>DICE Latches </a:t>
            </a:r>
            <a:r>
              <a:rPr lang="en-US" dirty="0" smtClean="0"/>
              <a:t>SEU test results</a:t>
            </a:r>
            <a:endParaRPr lang="en-US" dirty="0" smtClean="0"/>
          </a:p>
        </p:txBody>
      </p:sp>
      <p:sp>
        <p:nvSpPr>
          <p:cNvPr id="3" name="Espace réservé du texte 2"/>
          <p:cNvSpPr>
            <a:spLocks noGrp="1"/>
          </p:cNvSpPr>
          <p:nvPr>
            <p:ph type="body" sz="half" idx="13"/>
          </p:nvPr>
        </p:nvSpPr>
        <p:spPr>
          <a:xfrm>
            <a:off x="667833" y="4098492"/>
            <a:ext cx="9639588" cy="3053171"/>
          </a:xfrm>
        </p:spPr>
        <p:txBody>
          <a:bodyPr>
            <a:normAutofit/>
          </a:bodyPr>
          <a:lstStyle/>
          <a:p>
            <a:pPr marL="432000" lvl="1" indent="-432000">
              <a:spcBef>
                <a:spcPts val="1800"/>
              </a:spcBef>
              <a:buFont typeface="Wingdings" pitchFamily="2" charset="2"/>
              <a:buChar char="q"/>
            </a:pPr>
            <a:r>
              <a:rPr lang="en-US" dirty="0" smtClean="0"/>
              <a:t>Enough Statistics for SEU </a:t>
            </a:r>
          </a:p>
          <a:p>
            <a:pPr marL="750225" lvl="2" indent="-432000">
              <a:spcBef>
                <a:spcPts val="1800"/>
              </a:spcBef>
              <a:buFont typeface="Wingdings" pitchFamily="2" charset="2"/>
              <a:buChar char="q"/>
            </a:pPr>
            <a:r>
              <a:rPr lang="en-US" dirty="0" smtClean="0"/>
              <a:t>640 cells for each tested cell and &gt; 20 000 spills</a:t>
            </a:r>
          </a:p>
          <a:p>
            <a:pPr marL="432000" lvl="1" indent="-432000">
              <a:spcBef>
                <a:spcPts val="1800"/>
              </a:spcBef>
              <a:buFont typeface="Wingdings" pitchFamily="2" charset="2"/>
              <a:buChar char="q"/>
            </a:pPr>
            <a:r>
              <a:rPr lang="en-US" dirty="0" smtClean="0"/>
              <a:t>Cross </a:t>
            </a:r>
            <a:r>
              <a:rPr lang="en-US" dirty="0"/>
              <a:t>section single latch ~ </a:t>
            </a:r>
            <a:r>
              <a:rPr lang="en-US" dirty="0" smtClean="0"/>
              <a:t>2.8E-14 cm²</a:t>
            </a:r>
          </a:p>
          <a:p>
            <a:pPr marL="432000" lvl="1" indent="-432000">
              <a:spcBef>
                <a:spcPts val="1800"/>
              </a:spcBef>
              <a:buFont typeface="Wingdings" pitchFamily="2" charset="2"/>
              <a:buChar char="q"/>
            </a:pPr>
            <a:r>
              <a:rPr lang="en-US" dirty="0" smtClean="0"/>
              <a:t>With interleaved layout, improvement of the SEU tolerance : 9 x more tolerant than the Single latch -&gt; cross section = 3.1E-15 cm²</a:t>
            </a:r>
          </a:p>
          <a:p>
            <a:endParaRPr lang="en-US" dirty="0"/>
          </a:p>
        </p:txBody>
      </p:sp>
      <p:graphicFrame>
        <p:nvGraphicFramePr>
          <p:cNvPr id="7" name="Tableau 6"/>
          <p:cNvGraphicFramePr>
            <a:graphicFrameLocks noGrp="1"/>
          </p:cNvGraphicFramePr>
          <p:nvPr>
            <p:extLst>
              <p:ext uri="{D42A27DB-BD31-4B8C-83A1-F6EECF244321}">
                <p14:modId xmlns:p14="http://schemas.microsoft.com/office/powerpoint/2010/main" val="4236148592"/>
              </p:ext>
            </p:extLst>
          </p:nvPr>
        </p:nvGraphicFramePr>
        <p:xfrm>
          <a:off x="610226" y="1144786"/>
          <a:ext cx="9505155" cy="2780885"/>
        </p:xfrm>
        <a:graphic>
          <a:graphicData uri="http://schemas.openxmlformats.org/drawingml/2006/table">
            <a:tbl>
              <a:tblPr firstRow="1" firstCol="1" bandRow="1"/>
              <a:tblGrid>
                <a:gridCol w="3167900">
                  <a:extLst>
                    <a:ext uri="{9D8B030D-6E8A-4147-A177-3AD203B41FA5}">
                      <a16:colId xmlns:a16="http://schemas.microsoft.com/office/drawing/2014/main" val="20000"/>
                    </a:ext>
                  </a:extLst>
                </a:gridCol>
                <a:gridCol w="1498267">
                  <a:extLst>
                    <a:ext uri="{9D8B030D-6E8A-4147-A177-3AD203B41FA5}">
                      <a16:colId xmlns:a16="http://schemas.microsoft.com/office/drawing/2014/main" val="20001"/>
                    </a:ext>
                  </a:extLst>
                </a:gridCol>
                <a:gridCol w="1440175">
                  <a:extLst>
                    <a:ext uri="{9D8B030D-6E8A-4147-A177-3AD203B41FA5}">
                      <a16:colId xmlns:a16="http://schemas.microsoft.com/office/drawing/2014/main" val="20002"/>
                    </a:ext>
                  </a:extLst>
                </a:gridCol>
                <a:gridCol w="1324961">
                  <a:extLst>
                    <a:ext uri="{9D8B030D-6E8A-4147-A177-3AD203B41FA5}">
                      <a16:colId xmlns:a16="http://schemas.microsoft.com/office/drawing/2014/main" val="20003"/>
                    </a:ext>
                  </a:extLst>
                </a:gridCol>
                <a:gridCol w="2073852">
                  <a:extLst>
                    <a:ext uri="{9D8B030D-6E8A-4147-A177-3AD203B41FA5}">
                      <a16:colId xmlns:a16="http://schemas.microsoft.com/office/drawing/2014/main" val="20004"/>
                    </a:ext>
                  </a:extLst>
                </a:gridCol>
              </a:tblGrid>
              <a:tr h="693419">
                <a:tc>
                  <a:txBody>
                    <a:bodyPr/>
                    <a:lstStyle/>
                    <a:p>
                      <a:pPr>
                        <a:spcBef>
                          <a:spcPts val="400"/>
                        </a:spcBef>
                        <a:spcAft>
                          <a:spcPts val="400"/>
                        </a:spcAft>
                      </a:pPr>
                      <a:r>
                        <a:rPr lang="ru-RU" sz="1800" dirty="0">
                          <a:effectLst/>
                          <a:latin typeface="Arial" panose="020B0604020202020204" pitchFamily="34" charset="0"/>
                          <a:ea typeface="Times New Roman" panose="02020603050405020304" pitchFamily="18" charset="0"/>
                          <a:cs typeface="Arial" panose="020B0604020202020204" pitchFamily="34" charset="0"/>
                        </a:rPr>
                        <a:t> </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Bef>
                          <a:spcPts val="400"/>
                        </a:spcBef>
                        <a:spcAft>
                          <a:spcPts val="400"/>
                        </a:spcAft>
                      </a:pP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Number</a:t>
                      </a:r>
                      <a:r>
                        <a:rPr lang="fr-FR" sz="1800" dirty="0" smtClean="0">
                          <a:effectLst/>
                          <a:latin typeface="Arial" panose="020B0604020202020204" pitchFamily="34" charset="0"/>
                          <a:ea typeface="Times New Roman" panose="02020603050405020304" pitchFamily="18" charset="0"/>
                          <a:cs typeface="Arial" panose="020B0604020202020204" pitchFamily="34" charset="0"/>
                        </a:rPr>
                        <a:t> of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errors</a:t>
                      </a:r>
                      <a:r>
                        <a:rPr lang="fr-FR" sz="1800" dirty="0" smtClean="0">
                          <a:effectLst/>
                          <a:latin typeface="Arial" panose="020B0604020202020204" pitchFamily="34" charset="0"/>
                          <a:ea typeface="Times New Roman" panose="02020603050405020304" pitchFamily="18" charset="0"/>
                          <a:cs typeface="Arial" panose="020B0604020202020204" pitchFamily="34" charset="0"/>
                        </a:rPr>
                        <a:t>/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spill</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Cross section (cm²)</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7439">
                <a:tc>
                  <a:txBody>
                    <a:bodyPr/>
                    <a:lstStyle/>
                    <a:p>
                      <a:pPr algn="ctr">
                        <a:spcBef>
                          <a:spcPts val="400"/>
                        </a:spcBef>
                        <a:spcAft>
                          <a:spcPts val="400"/>
                        </a:spcAft>
                      </a:pPr>
                      <a:r>
                        <a:rPr lang="ru-RU" sz="1800">
                          <a:effectLst/>
                          <a:latin typeface="Arial" panose="020B0604020202020204" pitchFamily="34" charset="0"/>
                          <a:ea typeface="Times New Roman" panose="02020603050405020304" pitchFamily="18" charset="0"/>
                          <a:cs typeface="Arial" panose="020B0604020202020204" pitchFamily="34" charset="0"/>
                        </a:rPr>
                        <a:t> </a:t>
                      </a:r>
                      <a:endParaRPr lang="fr-FR" sz="180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ru-RU" sz="1800" dirty="0">
                          <a:effectLst/>
                          <a:latin typeface="Arial" panose="020B0604020202020204" pitchFamily="34" charset="0"/>
                          <a:ea typeface="Times New Roman" panose="02020603050405020304" pitchFamily="18" charset="0"/>
                          <a:cs typeface="Arial" panose="020B0604020202020204" pitchFamily="34" charset="0"/>
                        </a:rPr>
                        <a:t>0 to 1</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ru-RU" sz="1800" dirty="0">
                          <a:effectLst/>
                          <a:latin typeface="Arial" panose="020B0604020202020204" pitchFamily="34" charset="0"/>
                          <a:ea typeface="Times New Roman" panose="02020603050405020304" pitchFamily="18" charset="0"/>
                          <a:cs typeface="Arial" panose="020B0604020202020204" pitchFamily="34" charset="0"/>
                        </a:rPr>
                        <a:t>1 to 0</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ru-RU" sz="1800" dirty="0">
                          <a:effectLst/>
                          <a:latin typeface="Arial" panose="020B0604020202020204" pitchFamily="34" charset="0"/>
                          <a:ea typeface="Times New Roman" panose="02020603050405020304" pitchFamily="18" charset="0"/>
                          <a:cs typeface="Arial" panose="020B0604020202020204" pitchFamily="34" charset="0"/>
                        </a:rPr>
                        <a:t>All</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659685">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Single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latch</a:t>
                      </a:r>
                      <a:r>
                        <a:rPr lang="fr-FR" sz="1800" dirty="0" smtClean="0">
                          <a:effectLst/>
                          <a:latin typeface="Arial" panose="020B0604020202020204" pitchFamily="34" charset="0"/>
                          <a:ea typeface="Times New Roman" panose="02020603050405020304" pitchFamily="18" charset="0"/>
                          <a:cs typeface="Arial" panose="020B0604020202020204" pitchFamily="34" charset="0"/>
                        </a:rPr>
                        <a:t> </a:t>
                      </a: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2.58</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2.29</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2.43</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2.8 E-14</a:t>
                      </a:r>
                      <a:r>
                        <a:rPr lang="fr-FR" sz="1800" baseline="0" dirty="0" smtClean="0">
                          <a:effectLst/>
                          <a:latin typeface="Arial" panose="020B0604020202020204" pitchFamily="34" charset="0"/>
                          <a:ea typeface="Times New Roman" panose="02020603050405020304" pitchFamily="18" charset="0"/>
                          <a:cs typeface="Arial" panose="020B0604020202020204" pitchFamily="34" charset="0"/>
                        </a:rPr>
                        <a:t> cm²/bit</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70532">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DICE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latch</a:t>
                      </a:r>
                      <a:endParaRPr lang="fr-FR" sz="1800" dirty="0" smtClean="0">
                        <a:effectLst/>
                        <a:latin typeface="Arial" panose="020B0604020202020204" pitchFamily="34" charset="0"/>
                        <a:ea typeface="Times New Roman" panose="02020603050405020304" pitchFamily="18" charset="0"/>
                        <a:cs typeface="Arial" panose="020B0604020202020204" pitchFamily="34" charset="0"/>
                      </a:endParaRPr>
                    </a:p>
                    <a:p>
                      <a:pPr algn="ctr">
                        <a:spcBef>
                          <a:spcPts val="400"/>
                        </a:spcBef>
                        <a:spcAft>
                          <a:spcPts val="400"/>
                        </a:spcAft>
                      </a:pP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interleaved</a:t>
                      </a:r>
                      <a:r>
                        <a:rPr lang="fr-FR" sz="1800" dirty="0" smtClean="0">
                          <a:effectLst/>
                          <a:latin typeface="Arial" panose="020B0604020202020204" pitchFamily="34" charset="0"/>
                          <a:ea typeface="Times New Roman" panose="02020603050405020304" pitchFamily="18" charset="0"/>
                          <a:cs typeface="Arial" panose="020B0604020202020204" pitchFamily="34" charset="0"/>
                        </a:rPr>
                        <a:t>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layout</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0.26</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0.29</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0.27</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3.1 E-15 cm²/bit</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Espace réservé du numéro de diapositive 3"/>
          <p:cNvSpPr>
            <a:spLocks noGrp="1"/>
          </p:cNvSpPr>
          <p:nvPr>
            <p:ph type="sldNum" sz="quarter" idx="12"/>
          </p:nvPr>
        </p:nvSpPr>
        <p:spPr/>
        <p:txBody>
          <a:bodyPr/>
          <a:lstStyle/>
          <a:p>
            <a:fld id="{702B3A28-48E2-4CAE-9B10-3100FC5CCBFD}" type="slidenum">
              <a:rPr lang="en-US" smtClean="0"/>
              <a:pPr/>
              <a:t>10</a:t>
            </a:fld>
            <a:endParaRPr lang="en-US"/>
          </a:p>
        </p:txBody>
      </p:sp>
    </p:spTree>
    <p:extLst>
      <p:ext uri="{BB962C8B-B14F-4D97-AF65-F5344CB8AC3E}">
        <p14:creationId xmlns:p14="http://schemas.microsoft.com/office/powerpoint/2010/main" val="3693466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e la date 5"/>
          <p:cNvSpPr>
            <a:spLocks noGrp="1"/>
          </p:cNvSpPr>
          <p:nvPr>
            <p:ph type="dt" sz="half" idx="10"/>
          </p:nvPr>
        </p:nvSpPr>
        <p:spPr/>
        <p:txBody>
          <a:bodyPr/>
          <a:lstStyle/>
          <a:p>
            <a:r>
              <a:rPr lang="fr-FR" smtClean="0"/>
              <a:t>April 6, 2017</a:t>
            </a:r>
            <a:endParaRPr lang="en-US" dirty="0"/>
          </a:p>
        </p:txBody>
      </p:sp>
      <p:sp>
        <p:nvSpPr>
          <p:cNvPr id="5" name="Espace réservé du pied de page 4"/>
          <p:cNvSpPr>
            <a:spLocks noGrp="1"/>
          </p:cNvSpPr>
          <p:nvPr>
            <p:ph type="ftr" sz="quarter" idx="11"/>
          </p:nvPr>
        </p:nvSpPr>
        <p:spPr/>
        <p:txBody>
          <a:bodyPr/>
          <a:lstStyle/>
          <a:p>
            <a:r>
              <a:rPr lang="en-US" smtClean="0"/>
              <a:t>AIDA2020 - 2nd Annual Meeting -</a:t>
            </a:r>
            <a:endParaRPr lang="en-US" dirty="0"/>
          </a:p>
        </p:txBody>
      </p:sp>
      <p:sp>
        <p:nvSpPr>
          <p:cNvPr id="3" name="Espace réservé du numéro de diapositive 2"/>
          <p:cNvSpPr>
            <a:spLocks noGrp="1"/>
          </p:cNvSpPr>
          <p:nvPr>
            <p:ph type="sldNum" sz="quarter" idx="12"/>
          </p:nvPr>
        </p:nvSpPr>
        <p:spPr/>
        <p:txBody>
          <a:bodyPr/>
          <a:lstStyle/>
          <a:p>
            <a:fld id="{702B3A28-48E2-4CAE-9B10-3100FC5CCBFD}" type="slidenum">
              <a:rPr lang="en-US" smtClean="0"/>
              <a:pPr/>
              <a:t>11</a:t>
            </a:fld>
            <a:endParaRPr lang="en-US"/>
          </a:p>
        </p:txBody>
      </p:sp>
      <p:sp>
        <p:nvSpPr>
          <p:cNvPr id="2" name="Titre 1"/>
          <p:cNvSpPr>
            <a:spLocks noGrp="1"/>
          </p:cNvSpPr>
          <p:nvPr>
            <p:ph type="title"/>
          </p:nvPr>
        </p:nvSpPr>
        <p:spPr/>
        <p:txBody>
          <a:bodyPr/>
          <a:lstStyle/>
          <a:p>
            <a:r>
              <a:rPr lang="en-US" smtClean="0"/>
              <a:t>Area comparison</a:t>
            </a:r>
            <a:endParaRPr lang="en-US" dirty="0"/>
          </a:p>
        </p:txBody>
      </p:sp>
      <p:sp>
        <p:nvSpPr>
          <p:cNvPr id="4" name="Espace réservé du texte 3"/>
          <p:cNvSpPr>
            <a:spLocks noGrp="1"/>
          </p:cNvSpPr>
          <p:nvPr>
            <p:ph type="body" sz="half" idx="13"/>
          </p:nvPr>
        </p:nvSpPr>
        <p:spPr/>
        <p:txBody>
          <a:bodyPr/>
          <a:lstStyle/>
          <a:p>
            <a:endParaRPr lang="en-US" smtClean="0"/>
          </a:p>
          <a:p>
            <a:endParaRPr lang="fr-FR" smtClean="0"/>
          </a:p>
          <a:p>
            <a:endParaRPr lang="fr-FR" dirty="0" smtClean="0"/>
          </a:p>
        </p:txBody>
      </p:sp>
      <p:pic>
        <p:nvPicPr>
          <p:cNvPr id="8" name="Imag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619" y="814893"/>
            <a:ext cx="9217120" cy="4061091"/>
          </a:xfrm>
          <a:prstGeom prst="rect">
            <a:avLst/>
          </a:prstGeom>
        </p:spPr>
      </p:pic>
      <p:sp>
        <p:nvSpPr>
          <p:cNvPr id="9" name="ZoneTexte 8"/>
          <p:cNvSpPr txBox="1"/>
          <p:nvPr/>
        </p:nvSpPr>
        <p:spPr>
          <a:xfrm>
            <a:off x="1819973" y="1621391"/>
            <a:ext cx="1627369" cy="276999"/>
          </a:xfrm>
          <a:prstGeom prst="rect">
            <a:avLst/>
          </a:prstGeom>
          <a:noFill/>
        </p:spPr>
        <p:txBody>
          <a:bodyPr wrap="none" rtlCol="0">
            <a:spAutoFit/>
          </a:bodyPr>
          <a:lstStyle/>
          <a:p>
            <a:pPr>
              <a:buNone/>
            </a:pPr>
            <a:r>
              <a:rPr lang="en-US" dirty="0" smtClean="0">
                <a:solidFill>
                  <a:schemeClr val="bg1"/>
                </a:solidFill>
                <a:latin typeface="Arial" panose="020B0604020202020204" pitchFamily="34" charset="0"/>
                <a:cs typeface="Arial" panose="020B0604020202020204" pitchFamily="34" charset="0"/>
              </a:rPr>
              <a:t>8 bit LNQD1 –VCAD </a:t>
            </a:r>
            <a:endParaRPr lang="en-US" dirty="0">
              <a:solidFill>
                <a:schemeClr val="bg1"/>
              </a:solidFill>
              <a:latin typeface="Arial" panose="020B0604020202020204" pitchFamily="34" charset="0"/>
              <a:cs typeface="Arial" panose="020B0604020202020204" pitchFamily="34" charset="0"/>
            </a:endParaRPr>
          </a:p>
        </p:txBody>
      </p:sp>
      <p:sp>
        <p:nvSpPr>
          <p:cNvPr id="10" name="ZoneTexte 9"/>
          <p:cNvSpPr txBox="1"/>
          <p:nvPr/>
        </p:nvSpPr>
        <p:spPr>
          <a:xfrm>
            <a:off x="840654" y="3291994"/>
            <a:ext cx="2036135" cy="276999"/>
          </a:xfrm>
          <a:prstGeom prst="rect">
            <a:avLst/>
          </a:prstGeom>
          <a:noFill/>
        </p:spPr>
        <p:txBody>
          <a:bodyPr wrap="none" rtlCol="0">
            <a:spAutoFit/>
          </a:bodyPr>
          <a:lstStyle/>
          <a:p>
            <a:pPr>
              <a:buNone/>
            </a:pPr>
            <a:r>
              <a:rPr lang="en-US" dirty="0" smtClean="0">
                <a:solidFill>
                  <a:schemeClr val="bg1"/>
                </a:solidFill>
                <a:latin typeface="Arial" panose="020B0604020202020204" pitchFamily="34" charset="0"/>
                <a:cs typeface="Arial" panose="020B0604020202020204" pitchFamily="34" charset="0"/>
              </a:rPr>
              <a:t>8 bit LNQD1shrink –VCAD </a:t>
            </a:r>
            <a:endParaRPr lang="en-US" dirty="0">
              <a:solidFill>
                <a:schemeClr val="bg1"/>
              </a:solidFill>
              <a:latin typeface="Arial" panose="020B0604020202020204" pitchFamily="34" charset="0"/>
              <a:cs typeface="Arial" panose="020B0604020202020204" pitchFamily="34" charset="0"/>
            </a:endParaRPr>
          </a:p>
        </p:txBody>
      </p:sp>
      <p:sp>
        <p:nvSpPr>
          <p:cNvPr id="11" name="ZoneTexte 10"/>
          <p:cNvSpPr txBox="1"/>
          <p:nvPr/>
        </p:nvSpPr>
        <p:spPr>
          <a:xfrm>
            <a:off x="7062210" y="814893"/>
            <a:ext cx="1420389" cy="276999"/>
          </a:xfrm>
          <a:prstGeom prst="rect">
            <a:avLst/>
          </a:prstGeom>
          <a:noFill/>
        </p:spPr>
        <p:txBody>
          <a:bodyPr wrap="none" rtlCol="0">
            <a:spAutoFit/>
          </a:bodyPr>
          <a:lstStyle/>
          <a:p>
            <a:pPr>
              <a:buNone/>
            </a:pPr>
            <a:r>
              <a:rPr lang="en-US" dirty="0" smtClean="0">
                <a:solidFill>
                  <a:schemeClr val="bg1"/>
                </a:solidFill>
                <a:latin typeface="Arial" panose="020B0604020202020204" pitchFamily="34" charset="0"/>
                <a:cs typeface="Arial" panose="020B0604020202020204" pitchFamily="34" charset="0"/>
              </a:rPr>
              <a:t>8 bit DICE LATCH</a:t>
            </a:r>
            <a:endParaRPr lang="en-US" dirty="0">
              <a:solidFill>
                <a:schemeClr val="bg1"/>
              </a:solidFill>
              <a:latin typeface="Arial" panose="020B0604020202020204" pitchFamily="34" charset="0"/>
              <a:cs typeface="Arial" panose="020B0604020202020204" pitchFamily="34" charset="0"/>
            </a:endParaRPr>
          </a:p>
        </p:txBody>
      </p:sp>
      <p:graphicFrame>
        <p:nvGraphicFramePr>
          <p:cNvPr id="24" name="Tableau 23"/>
          <p:cNvGraphicFramePr>
            <a:graphicFrameLocks noGrp="1"/>
          </p:cNvGraphicFramePr>
          <p:nvPr>
            <p:extLst>
              <p:ext uri="{D42A27DB-BD31-4B8C-83A1-F6EECF244321}">
                <p14:modId xmlns:p14="http://schemas.microsoft.com/office/powerpoint/2010/main" val="2628598376"/>
              </p:ext>
            </p:extLst>
          </p:nvPr>
        </p:nvGraphicFramePr>
        <p:xfrm>
          <a:off x="898260" y="4966301"/>
          <a:ext cx="8525837" cy="1987654"/>
        </p:xfrm>
        <a:graphic>
          <a:graphicData uri="http://schemas.openxmlformats.org/drawingml/2006/table">
            <a:tbl>
              <a:tblPr firstRow="1" firstCol="1" bandRow="1"/>
              <a:tblGrid>
                <a:gridCol w="2258501">
                  <a:extLst>
                    <a:ext uri="{9D8B030D-6E8A-4147-A177-3AD203B41FA5}">
                      <a16:colId xmlns:a16="http://schemas.microsoft.com/office/drawing/2014/main" val="20000"/>
                    </a:ext>
                  </a:extLst>
                </a:gridCol>
                <a:gridCol w="2258500">
                  <a:extLst>
                    <a:ext uri="{9D8B030D-6E8A-4147-A177-3AD203B41FA5}">
                      <a16:colId xmlns:a16="http://schemas.microsoft.com/office/drawing/2014/main" val="20001"/>
                    </a:ext>
                  </a:extLst>
                </a:gridCol>
                <a:gridCol w="1863263">
                  <a:extLst>
                    <a:ext uri="{9D8B030D-6E8A-4147-A177-3AD203B41FA5}">
                      <a16:colId xmlns:a16="http://schemas.microsoft.com/office/drawing/2014/main" val="20002"/>
                    </a:ext>
                  </a:extLst>
                </a:gridCol>
                <a:gridCol w="2145573">
                  <a:extLst>
                    <a:ext uri="{9D8B030D-6E8A-4147-A177-3AD203B41FA5}">
                      <a16:colId xmlns:a16="http://schemas.microsoft.com/office/drawing/2014/main" val="20003"/>
                    </a:ext>
                  </a:extLst>
                </a:gridCol>
              </a:tblGrid>
              <a:tr h="411763">
                <a:tc>
                  <a:txBody>
                    <a:bodyPr/>
                    <a:lstStyle/>
                    <a:p>
                      <a:pPr algn="ctr">
                        <a:spcBef>
                          <a:spcPts val="400"/>
                        </a:spcBef>
                        <a:spcAft>
                          <a:spcPts val="400"/>
                        </a:spcAft>
                      </a:pPr>
                      <a:r>
                        <a:rPr lang="ru-RU" sz="1600" dirty="0">
                          <a:effectLst/>
                          <a:latin typeface="Arial" panose="020B0604020202020204" pitchFamily="34" charset="0"/>
                          <a:ea typeface="Times New Roman" panose="02020603050405020304" pitchFamily="18" charset="0"/>
                          <a:cs typeface="Arial" panose="020B0604020202020204" pitchFamily="34" charset="0"/>
                        </a:rPr>
                        <a:t> </a:t>
                      </a:r>
                      <a:endParaRPr lang="fr-FR" sz="16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600" dirty="0" smtClean="0">
                          <a:effectLst/>
                          <a:latin typeface="Arial" panose="020B0604020202020204" pitchFamily="34" charset="0"/>
                          <a:ea typeface="Times New Roman" panose="02020603050405020304" pitchFamily="18" charset="0"/>
                          <a:cs typeface="Arial" panose="020B0604020202020204" pitchFamily="34" charset="0"/>
                        </a:rPr>
                        <a:t>A</a:t>
                      </a:r>
                      <a:r>
                        <a:rPr lang="ru-RU" sz="1600" dirty="0" smtClean="0">
                          <a:effectLst/>
                          <a:latin typeface="Arial" panose="020B0604020202020204" pitchFamily="34" charset="0"/>
                          <a:ea typeface="Times New Roman" panose="02020603050405020304" pitchFamily="18" charset="0"/>
                          <a:cs typeface="Arial" panose="020B0604020202020204" pitchFamily="34" charset="0"/>
                        </a:rPr>
                        <a:t>rea</a:t>
                      </a:r>
                      <a:r>
                        <a:rPr lang="fr-FR" sz="1600" dirty="0" smtClean="0">
                          <a:effectLst/>
                          <a:latin typeface="Arial" panose="020B0604020202020204" pitchFamily="34" charset="0"/>
                          <a:ea typeface="Times New Roman" panose="02020603050405020304" pitchFamily="18" charset="0"/>
                          <a:cs typeface="Arial" panose="020B0604020202020204" pitchFamily="34" charset="0"/>
                        </a:rPr>
                        <a:t> (8bits)</a:t>
                      </a:r>
                      <a:endParaRPr lang="fr-FR" sz="16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400"/>
                        </a:spcBef>
                        <a:spcAft>
                          <a:spcPts val="400"/>
                        </a:spcAft>
                        <a:buClrTx/>
                        <a:buSzTx/>
                        <a:buFontTx/>
                        <a:buNone/>
                        <a:tabLst/>
                        <a:defRPr/>
                      </a:pPr>
                      <a:r>
                        <a:rPr lang="en-US" sz="1600" noProof="0" dirty="0" smtClean="0">
                          <a:effectLst/>
                          <a:latin typeface="Arial" panose="020B0604020202020204" pitchFamily="34" charset="0"/>
                          <a:ea typeface="Times New Roman" panose="02020603050405020304" pitchFamily="18" charset="0"/>
                          <a:cs typeface="Arial" panose="020B0604020202020204" pitchFamily="34" charset="0"/>
                        </a:rPr>
                        <a:t>Area/pixel</a:t>
                      </a: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600" dirty="0" err="1" smtClean="0">
                          <a:effectLst/>
                          <a:latin typeface="Arial" panose="020B0604020202020204" pitchFamily="34" charset="0"/>
                          <a:ea typeface="Times New Roman" panose="02020603050405020304" pitchFamily="18" charset="0"/>
                          <a:cs typeface="Arial" panose="020B0604020202020204" pitchFamily="34" charset="0"/>
                        </a:rPr>
                        <a:t>Routing</a:t>
                      </a:r>
                      <a:endParaRPr lang="fr-FR" sz="16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11763">
                <a:tc>
                  <a:txBody>
                    <a:bodyPr/>
                    <a:lstStyle/>
                    <a:p>
                      <a:pPr algn="ctr">
                        <a:spcBef>
                          <a:spcPts val="400"/>
                        </a:spcBef>
                        <a:spcAft>
                          <a:spcPts val="400"/>
                        </a:spcAft>
                      </a:pPr>
                      <a:r>
                        <a:rPr lang="fr-FR" sz="1600" dirty="0" smtClean="0">
                          <a:effectLst/>
                          <a:latin typeface="Arial" panose="020B0604020202020204" pitchFamily="34" charset="0"/>
                          <a:ea typeface="Times New Roman" panose="02020603050405020304" pitchFamily="18" charset="0"/>
                          <a:cs typeface="Arial" panose="020B0604020202020204" pitchFamily="34" charset="0"/>
                        </a:rPr>
                        <a:t>Single </a:t>
                      </a:r>
                      <a:r>
                        <a:rPr lang="fr-FR" sz="1600" dirty="0" err="1" smtClean="0">
                          <a:effectLst/>
                          <a:latin typeface="Arial" panose="020B0604020202020204" pitchFamily="34" charset="0"/>
                          <a:ea typeface="Times New Roman" panose="02020603050405020304" pitchFamily="18" charset="0"/>
                          <a:cs typeface="Arial" panose="020B0604020202020204" pitchFamily="34" charset="0"/>
                        </a:rPr>
                        <a:t>latch</a:t>
                      </a:r>
                      <a:r>
                        <a:rPr lang="fr-FR" sz="1600" dirty="0" smtClean="0">
                          <a:effectLst/>
                          <a:latin typeface="Arial" panose="020B0604020202020204" pitchFamily="34" charset="0"/>
                          <a:ea typeface="Times New Roman" panose="02020603050405020304" pitchFamily="18" charset="0"/>
                          <a:cs typeface="Arial" panose="020B0604020202020204" pitchFamily="34" charset="0"/>
                        </a:rPr>
                        <a:t> </a:t>
                      </a: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400"/>
                        </a:spcBef>
                        <a:spcAft>
                          <a:spcPts val="400"/>
                        </a:spcAft>
                        <a:buClrTx/>
                        <a:buSzTx/>
                        <a:buFontTx/>
                        <a:buNone/>
                        <a:tabLst/>
                        <a:defRPr/>
                      </a:pPr>
                      <a:r>
                        <a:rPr lang="en-US" sz="1600" baseline="0" noProof="0" dirty="0" smtClean="0">
                          <a:effectLst/>
                          <a:latin typeface="Arial" panose="020B0604020202020204" pitchFamily="34" charset="0"/>
                          <a:ea typeface="Times New Roman" panose="02020603050405020304" pitchFamily="18" charset="0"/>
                          <a:cs typeface="Arial" panose="020B0604020202020204" pitchFamily="34" charset="0"/>
                        </a:rPr>
                        <a:t>11.2µm × 3.6µm</a:t>
                      </a: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en-US" sz="1600" baseline="0" noProof="0" dirty="0" smtClean="0">
                          <a:effectLst/>
                          <a:latin typeface="Arial" panose="020B0604020202020204" pitchFamily="34" charset="0"/>
                          <a:ea typeface="Times New Roman" panose="02020603050405020304" pitchFamily="18" charset="0"/>
                          <a:cs typeface="Arial" panose="020B0604020202020204" pitchFamily="34" charset="0"/>
                        </a:rPr>
                        <a:t>1.6 % (40 µm²)</a:t>
                      </a: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600" smtClean="0">
                          <a:effectLst/>
                          <a:latin typeface="Arial" panose="020B0604020202020204" pitchFamily="34" charset="0"/>
                          <a:ea typeface="Times New Roman" panose="02020603050405020304" pitchFamily="18" charset="0"/>
                          <a:cs typeface="Arial" panose="020B0604020202020204" pitchFamily="34" charset="0"/>
                        </a:rPr>
                        <a:t>M1/M3</a:t>
                      </a:r>
                      <a:endParaRPr lang="fr-FR" sz="16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11763">
                <a:tc>
                  <a:txBody>
                    <a:bodyPr/>
                    <a:lstStyle/>
                    <a:p>
                      <a:pPr marL="0" marR="0" lvl="0" indent="0" algn="ctr" defTabSz="914400" rtl="0" eaLnBrk="1" fontAlgn="auto" latinLnBrk="0" hangingPunct="1">
                        <a:lnSpc>
                          <a:spcPct val="100000"/>
                        </a:lnSpc>
                        <a:spcBef>
                          <a:spcPts val="400"/>
                        </a:spcBef>
                        <a:spcAft>
                          <a:spcPts val="400"/>
                        </a:spcAft>
                        <a:buClrTx/>
                        <a:buSzTx/>
                        <a:buFontTx/>
                        <a:buNone/>
                        <a:tabLst/>
                        <a:defRPr/>
                      </a:pPr>
                      <a:r>
                        <a:rPr lang="fr-FR" sz="1600" dirty="0" err="1" smtClean="0">
                          <a:effectLst/>
                          <a:latin typeface="Arial" panose="020B0604020202020204" pitchFamily="34" charset="0"/>
                          <a:ea typeface="Times New Roman" panose="02020603050405020304" pitchFamily="18" charset="0"/>
                          <a:cs typeface="Arial" panose="020B0604020202020204" pitchFamily="34" charset="0"/>
                        </a:rPr>
                        <a:t>Shrinked</a:t>
                      </a:r>
                      <a:r>
                        <a:rPr lang="fr-FR" sz="1600" dirty="0" smtClean="0">
                          <a:effectLst/>
                          <a:latin typeface="Arial" panose="020B0604020202020204" pitchFamily="34" charset="0"/>
                          <a:ea typeface="Times New Roman" panose="02020603050405020304" pitchFamily="18" charset="0"/>
                          <a:cs typeface="Arial" panose="020B0604020202020204" pitchFamily="34" charset="0"/>
                        </a:rPr>
                        <a:t> </a:t>
                      </a:r>
                      <a:r>
                        <a:rPr lang="fr-FR" sz="1600" dirty="0" err="1" smtClean="0">
                          <a:effectLst/>
                          <a:latin typeface="Arial" panose="020B0604020202020204" pitchFamily="34" charset="0"/>
                          <a:ea typeface="Times New Roman" panose="02020603050405020304" pitchFamily="18" charset="0"/>
                          <a:cs typeface="Arial" panose="020B0604020202020204" pitchFamily="34" charset="0"/>
                        </a:rPr>
                        <a:t>latch</a:t>
                      </a:r>
                      <a:r>
                        <a:rPr lang="fr-FR" sz="1600" dirty="0" smtClean="0">
                          <a:effectLst/>
                          <a:latin typeface="Arial" panose="020B0604020202020204" pitchFamily="34" charset="0"/>
                          <a:ea typeface="Times New Roman" panose="02020603050405020304" pitchFamily="18" charset="0"/>
                          <a:cs typeface="Arial" panose="020B0604020202020204" pitchFamily="34" charset="0"/>
                        </a:rPr>
                        <a:t> </a:t>
                      </a: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400"/>
                        </a:spcBef>
                        <a:spcAft>
                          <a:spcPts val="400"/>
                        </a:spcAft>
                        <a:buClrTx/>
                        <a:buSzTx/>
                        <a:buFontTx/>
                        <a:buNone/>
                        <a:tabLst/>
                        <a:defRPr/>
                      </a:pPr>
                      <a:r>
                        <a:rPr lang="en-US" sz="1600" baseline="0" noProof="0" dirty="0" smtClean="0">
                          <a:effectLst/>
                          <a:latin typeface="Arial" panose="020B0604020202020204" pitchFamily="34" charset="0"/>
                          <a:ea typeface="Times New Roman" panose="02020603050405020304" pitchFamily="18" charset="0"/>
                          <a:cs typeface="Arial" panose="020B0604020202020204" pitchFamily="34" charset="0"/>
                        </a:rPr>
                        <a:t>5.4µm × 3.6µm</a:t>
                      </a: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en-US" sz="1600" baseline="0" noProof="0" dirty="0" smtClean="0">
                          <a:effectLst/>
                          <a:latin typeface="Arial" panose="020B0604020202020204" pitchFamily="34" charset="0"/>
                          <a:ea typeface="Times New Roman" panose="02020603050405020304" pitchFamily="18" charset="0"/>
                          <a:cs typeface="Arial" panose="020B0604020202020204" pitchFamily="34" charset="0"/>
                        </a:rPr>
                        <a:t>0.8 % (20 µm²)</a:t>
                      </a: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600" dirty="0" smtClean="0">
                          <a:effectLst/>
                          <a:latin typeface="Arial" panose="020B0604020202020204" pitchFamily="34" charset="0"/>
                          <a:ea typeface="Times New Roman" panose="02020603050405020304" pitchFamily="18" charset="0"/>
                          <a:cs typeface="Arial" panose="020B0604020202020204" pitchFamily="34" charset="0"/>
                        </a:rPr>
                        <a:t>M1/M3</a:t>
                      </a:r>
                      <a:endParaRPr lang="fr-FR" sz="16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608134">
                <a:tc>
                  <a:txBody>
                    <a:bodyPr/>
                    <a:lstStyle/>
                    <a:p>
                      <a:pPr algn="ctr">
                        <a:spcBef>
                          <a:spcPts val="400"/>
                        </a:spcBef>
                        <a:spcAft>
                          <a:spcPts val="400"/>
                        </a:spcAft>
                      </a:pPr>
                      <a:r>
                        <a:rPr lang="fr-FR" sz="1600" dirty="0" smtClean="0">
                          <a:effectLst/>
                          <a:latin typeface="Arial" panose="020B0604020202020204" pitchFamily="34" charset="0"/>
                          <a:ea typeface="Times New Roman" panose="02020603050405020304" pitchFamily="18" charset="0"/>
                          <a:cs typeface="Arial" panose="020B0604020202020204" pitchFamily="34" charset="0"/>
                        </a:rPr>
                        <a:t>DICE </a:t>
                      </a:r>
                      <a:r>
                        <a:rPr lang="fr-FR" sz="1600" dirty="0" err="1" smtClean="0">
                          <a:effectLst/>
                          <a:latin typeface="Arial" panose="020B0604020202020204" pitchFamily="34" charset="0"/>
                          <a:ea typeface="Times New Roman" panose="02020603050405020304" pitchFamily="18" charset="0"/>
                          <a:cs typeface="Arial" panose="020B0604020202020204" pitchFamily="34" charset="0"/>
                        </a:rPr>
                        <a:t>latch</a:t>
                      </a:r>
                      <a:endParaRPr lang="fr-FR" sz="1600" dirty="0" smtClean="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en-US" sz="1600" noProof="0" dirty="0" smtClean="0">
                          <a:effectLst/>
                          <a:latin typeface="Arial" panose="020B0604020202020204" pitchFamily="34" charset="0"/>
                          <a:ea typeface="Times New Roman" panose="02020603050405020304" pitchFamily="18" charset="0"/>
                          <a:cs typeface="Arial" panose="020B0604020202020204" pitchFamily="34" charset="0"/>
                        </a:rPr>
                        <a:t>13.2µm </a:t>
                      </a:r>
                      <a:r>
                        <a:rPr lang="en-US" sz="1600" baseline="0" noProof="0" dirty="0" smtClean="0">
                          <a:effectLst/>
                          <a:latin typeface="Arial" panose="020B0604020202020204" pitchFamily="34" charset="0"/>
                          <a:ea typeface="Times New Roman" panose="02020603050405020304" pitchFamily="18" charset="0"/>
                          <a:cs typeface="Arial" panose="020B0604020202020204" pitchFamily="34" charset="0"/>
                        </a:rPr>
                        <a:t>×</a:t>
                      </a:r>
                      <a:r>
                        <a:rPr lang="en-US" sz="1600" noProof="0" dirty="0" smtClean="0">
                          <a:effectLst/>
                          <a:latin typeface="Arial" panose="020B0604020202020204" pitchFamily="34" charset="0"/>
                          <a:ea typeface="Times New Roman" panose="02020603050405020304" pitchFamily="18" charset="0"/>
                          <a:cs typeface="Arial" panose="020B0604020202020204" pitchFamily="34" charset="0"/>
                        </a:rPr>
                        <a:t> 7.2 µm</a:t>
                      </a:r>
                      <a:endParaRPr lang="en-US" sz="1600" noProof="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400"/>
                        </a:spcBef>
                        <a:spcAft>
                          <a:spcPts val="400"/>
                        </a:spcAft>
                        <a:buClrTx/>
                        <a:buSzTx/>
                        <a:buFontTx/>
                        <a:buNone/>
                        <a:tabLst/>
                        <a:defRPr/>
                      </a:pPr>
                      <a:r>
                        <a:rPr lang="en-US" sz="1600" baseline="0" noProof="0" dirty="0" smtClean="0">
                          <a:effectLst/>
                          <a:latin typeface="Arial" panose="020B0604020202020204" pitchFamily="34" charset="0"/>
                          <a:ea typeface="Times New Roman" panose="02020603050405020304" pitchFamily="18" charset="0"/>
                          <a:cs typeface="Arial" panose="020B0604020202020204" pitchFamily="34" charset="0"/>
                        </a:rPr>
                        <a:t>3.8 </a:t>
                      </a:r>
                      <a:r>
                        <a:rPr lang="en-US" sz="1600" noProof="0" dirty="0" smtClean="0">
                          <a:effectLst/>
                          <a:latin typeface="Arial" panose="020B0604020202020204" pitchFamily="34" charset="0"/>
                          <a:ea typeface="Times New Roman" panose="02020603050405020304" pitchFamily="18" charset="0"/>
                          <a:cs typeface="Arial" panose="020B0604020202020204" pitchFamily="34" charset="0"/>
                        </a:rPr>
                        <a:t>% (96 µm²)</a:t>
                      </a: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600" dirty="0" smtClean="0">
                          <a:effectLst/>
                          <a:latin typeface="Arial" panose="020B0604020202020204" pitchFamily="34" charset="0"/>
                          <a:ea typeface="Times New Roman" panose="02020603050405020304" pitchFamily="18" charset="0"/>
                          <a:cs typeface="Arial" panose="020B0604020202020204" pitchFamily="34" charset="0"/>
                        </a:rPr>
                        <a:t>M1/M4</a:t>
                      </a:r>
                      <a:endParaRPr lang="fr-FR" sz="16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7" name="Rectangle 6"/>
          <p:cNvSpPr/>
          <p:nvPr/>
        </p:nvSpPr>
        <p:spPr>
          <a:xfrm>
            <a:off x="5247589" y="3247693"/>
            <a:ext cx="3629241" cy="880241"/>
          </a:xfrm>
          <a:prstGeom prst="rect">
            <a:avLst/>
          </a:prstGeom>
        </p:spPr>
        <p:txBody>
          <a:bodyPr wrap="square">
            <a:spAutoFit/>
          </a:bodyPr>
          <a:lstStyle/>
          <a:p>
            <a:pPr algn="ctr">
              <a:buNone/>
            </a:pPr>
            <a:r>
              <a:rPr lang="en-US" sz="1600" dirty="0" smtClean="0">
                <a:solidFill>
                  <a:schemeClr val="bg1"/>
                </a:solidFill>
                <a:latin typeface="Arial" panose="020B0604020202020204" pitchFamily="34" charset="0"/>
                <a:cs typeface="Arial" panose="020B0604020202020204" pitchFamily="34" charset="0"/>
              </a:rPr>
              <a:t>Interleaved DICE version</a:t>
            </a:r>
          </a:p>
          <a:p>
            <a:pPr lvl="1" indent="0" algn="ctr">
              <a:buNone/>
            </a:pPr>
            <a:r>
              <a:rPr lang="en-US" sz="1600" dirty="0" smtClean="0">
                <a:solidFill>
                  <a:schemeClr val="bg1"/>
                </a:solidFill>
                <a:latin typeface="Arial" panose="020B0604020202020204" pitchFamily="34" charset="0"/>
                <a:cs typeface="Arial" panose="020B0604020202020204" pitchFamily="34" charset="0"/>
              </a:rPr>
              <a:t>Critical distance between 2 sensitive nodes = 7µm</a:t>
            </a:r>
            <a:endParaRPr lang="en-US" sz="16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85023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5" name="Footer Placeholder 21"/>
          <p:cNvSpPr>
            <a:spLocks noGrp="1"/>
          </p:cNvSpPr>
          <p:nvPr>
            <p:ph type="ftr" sz="quarter" idx="11"/>
          </p:nvPr>
        </p:nvSpPr>
        <p:spPr/>
        <p:txBody>
          <a:bodyPr/>
          <a:lstStyle/>
          <a:p>
            <a:r>
              <a:rPr lang="en-US" smtClean="0"/>
              <a:t>AIDA2020 - 2nd Annual Meeting -</a:t>
            </a:r>
            <a:endParaRPr lang="en-US" dirty="0"/>
          </a:p>
        </p:txBody>
      </p:sp>
      <p:sp>
        <p:nvSpPr>
          <p:cNvPr id="581636" name="Rectangle 4"/>
          <p:cNvSpPr>
            <a:spLocks noGrp="1"/>
          </p:cNvSpPr>
          <p:nvPr>
            <p:ph type="title"/>
          </p:nvPr>
        </p:nvSpPr>
        <p:spPr/>
        <p:txBody>
          <a:bodyPr/>
          <a:lstStyle/>
          <a:p>
            <a:r>
              <a:rPr lang="en-US" dirty="0" smtClean="0"/>
              <a:t>TRL Latches results</a:t>
            </a:r>
          </a:p>
        </p:txBody>
      </p:sp>
      <p:sp>
        <p:nvSpPr>
          <p:cNvPr id="3" name="Espace réservé du texte 2"/>
          <p:cNvSpPr>
            <a:spLocks noGrp="1"/>
          </p:cNvSpPr>
          <p:nvPr>
            <p:ph type="body" sz="half" idx="13"/>
          </p:nvPr>
        </p:nvSpPr>
        <p:spPr>
          <a:xfrm>
            <a:off x="667833" y="4674562"/>
            <a:ext cx="9639588" cy="2592315"/>
          </a:xfrm>
        </p:spPr>
        <p:txBody>
          <a:bodyPr>
            <a:normAutofit/>
          </a:bodyPr>
          <a:lstStyle/>
          <a:p>
            <a:pPr marL="432000" lvl="1" indent="-432000">
              <a:spcBef>
                <a:spcPts val="1800"/>
              </a:spcBef>
              <a:buFont typeface="Wingdings" pitchFamily="2" charset="2"/>
              <a:buChar char="q"/>
            </a:pPr>
            <a:r>
              <a:rPr lang="en-US" dirty="0" smtClean="0"/>
              <a:t>TRL latch without </a:t>
            </a:r>
            <a:r>
              <a:rPr lang="en-US" dirty="0" err="1" smtClean="0"/>
              <a:t>optimisation</a:t>
            </a:r>
            <a:r>
              <a:rPr lang="en-US" dirty="0" smtClean="0"/>
              <a:t> is ~200x immune to SEU than single latch</a:t>
            </a:r>
          </a:p>
          <a:p>
            <a:pPr marL="432000" lvl="1" indent="-432000">
              <a:spcBef>
                <a:spcPts val="1800"/>
              </a:spcBef>
              <a:buFont typeface="Wingdings" pitchFamily="2" charset="2"/>
              <a:buChar char="q"/>
            </a:pPr>
            <a:r>
              <a:rPr lang="en-US" dirty="0" smtClean="0"/>
              <a:t>Interleaved layout in plus of the load signal </a:t>
            </a:r>
            <a:r>
              <a:rPr lang="en-US" dirty="0"/>
              <a:t>triplicate improves  </a:t>
            </a:r>
            <a:r>
              <a:rPr lang="en-US" dirty="0" smtClean="0"/>
              <a:t>the SEU </a:t>
            </a:r>
            <a:r>
              <a:rPr lang="en-US" dirty="0"/>
              <a:t>tolerance  </a:t>
            </a:r>
            <a:r>
              <a:rPr lang="en-US" dirty="0" smtClean="0"/>
              <a:t>by a factor 18</a:t>
            </a:r>
          </a:p>
          <a:p>
            <a:pPr marL="432000" lvl="1" indent="-432000">
              <a:spcBef>
                <a:spcPts val="1800"/>
              </a:spcBef>
              <a:buFont typeface="Wingdings" pitchFamily="2" charset="2"/>
              <a:buChar char="q"/>
            </a:pPr>
            <a:r>
              <a:rPr lang="en-US" dirty="0" smtClean="0"/>
              <a:t>Optimized TRL is 3600 x tolerant than the single latch</a:t>
            </a:r>
          </a:p>
          <a:p>
            <a:pPr marL="432000" lvl="1" indent="-432000">
              <a:spcBef>
                <a:spcPts val="1800"/>
              </a:spcBef>
              <a:buFont typeface="Wingdings" pitchFamily="2" charset="2"/>
              <a:buChar char="q"/>
            </a:pPr>
            <a:r>
              <a:rPr lang="en-US" dirty="0" smtClean="0"/>
              <a:t>RD53A : TRL used in the digital chip Bottom – Synthesis tool used</a:t>
            </a:r>
          </a:p>
          <a:p>
            <a:endParaRPr lang="en-US" dirty="0"/>
          </a:p>
        </p:txBody>
      </p:sp>
      <p:graphicFrame>
        <p:nvGraphicFramePr>
          <p:cNvPr id="7" name="Tableau 6"/>
          <p:cNvGraphicFramePr>
            <a:graphicFrameLocks noGrp="1"/>
          </p:cNvGraphicFramePr>
          <p:nvPr>
            <p:extLst>
              <p:ext uri="{D42A27DB-BD31-4B8C-83A1-F6EECF244321}">
                <p14:modId xmlns:p14="http://schemas.microsoft.com/office/powerpoint/2010/main" val="2578952395"/>
              </p:ext>
            </p:extLst>
          </p:nvPr>
        </p:nvGraphicFramePr>
        <p:xfrm>
          <a:off x="783047" y="1024795"/>
          <a:ext cx="9101908" cy="3592160"/>
        </p:xfrm>
        <a:graphic>
          <a:graphicData uri="http://schemas.openxmlformats.org/drawingml/2006/table">
            <a:tbl>
              <a:tblPr firstRow="1" firstCol="1" bandRow="1"/>
              <a:tblGrid>
                <a:gridCol w="3879504">
                  <a:extLst>
                    <a:ext uri="{9D8B030D-6E8A-4147-A177-3AD203B41FA5}">
                      <a16:colId xmlns:a16="http://schemas.microsoft.com/office/drawing/2014/main" val="20000"/>
                    </a:ext>
                  </a:extLst>
                </a:gridCol>
                <a:gridCol w="1268298">
                  <a:extLst>
                    <a:ext uri="{9D8B030D-6E8A-4147-A177-3AD203B41FA5}">
                      <a16:colId xmlns:a16="http://schemas.microsoft.com/office/drawing/2014/main" val="20001"/>
                    </a:ext>
                  </a:extLst>
                </a:gridCol>
                <a:gridCol w="1016149">
                  <a:extLst>
                    <a:ext uri="{9D8B030D-6E8A-4147-A177-3AD203B41FA5}">
                      <a16:colId xmlns:a16="http://schemas.microsoft.com/office/drawing/2014/main" val="20002"/>
                    </a:ext>
                  </a:extLst>
                </a:gridCol>
                <a:gridCol w="1094533">
                  <a:extLst>
                    <a:ext uri="{9D8B030D-6E8A-4147-A177-3AD203B41FA5}">
                      <a16:colId xmlns:a16="http://schemas.microsoft.com/office/drawing/2014/main" val="20003"/>
                    </a:ext>
                  </a:extLst>
                </a:gridCol>
                <a:gridCol w="1843424">
                  <a:extLst>
                    <a:ext uri="{9D8B030D-6E8A-4147-A177-3AD203B41FA5}">
                      <a16:colId xmlns:a16="http://schemas.microsoft.com/office/drawing/2014/main" val="20004"/>
                    </a:ext>
                  </a:extLst>
                </a:gridCol>
              </a:tblGrid>
              <a:tr h="377433">
                <a:tc>
                  <a:txBody>
                    <a:bodyPr/>
                    <a:lstStyle/>
                    <a:p>
                      <a:pPr>
                        <a:spcBef>
                          <a:spcPts val="400"/>
                        </a:spcBef>
                        <a:spcAft>
                          <a:spcPts val="400"/>
                        </a:spcAft>
                      </a:pPr>
                      <a:r>
                        <a:rPr lang="ru-RU" sz="1800" dirty="0">
                          <a:effectLst/>
                          <a:latin typeface="Arial" panose="020B0604020202020204" pitchFamily="34" charset="0"/>
                          <a:ea typeface="Times New Roman" panose="02020603050405020304" pitchFamily="18" charset="0"/>
                          <a:cs typeface="Arial" panose="020B0604020202020204" pitchFamily="34" charset="0"/>
                        </a:rPr>
                        <a:t> </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Bef>
                          <a:spcPts val="400"/>
                        </a:spcBef>
                        <a:spcAft>
                          <a:spcPts val="400"/>
                        </a:spcAft>
                      </a:pP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Number</a:t>
                      </a:r>
                      <a:r>
                        <a:rPr lang="fr-FR" sz="1800" dirty="0" smtClean="0">
                          <a:effectLst/>
                          <a:latin typeface="Arial" panose="020B0604020202020204" pitchFamily="34" charset="0"/>
                          <a:ea typeface="Times New Roman" panose="02020603050405020304" pitchFamily="18" charset="0"/>
                          <a:cs typeface="Arial" panose="020B0604020202020204" pitchFamily="34" charset="0"/>
                        </a:rPr>
                        <a:t> of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errors</a:t>
                      </a:r>
                      <a:r>
                        <a:rPr lang="fr-FR" sz="1800" dirty="0" smtClean="0">
                          <a:effectLst/>
                          <a:latin typeface="Arial" panose="020B0604020202020204" pitchFamily="34" charset="0"/>
                          <a:ea typeface="Times New Roman" panose="02020603050405020304" pitchFamily="18" charset="0"/>
                          <a:cs typeface="Arial" panose="020B0604020202020204" pitchFamily="34" charset="0"/>
                        </a:rPr>
                        <a:t>/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spill</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Cross section (cm²)</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77433">
                <a:tc>
                  <a:txBody>
                    <a:bodyPr/>
                    <a:lstStyle/>
                    <a:p>
                      <a:pPr algn="ctr">
                        <a:spcBef>
                          <a:spcPts val="400"/>
                        </a:spcBef>
                        <a:spcAft>
                          <a:spcPts val="400"/>
                        </a:spcAft>
                      </a:pPr>
                      <a:r>
                        <a:rPr lang="ru-RU" sz="1800">
                          <a:effectLst/>
                          <a:latin typeface="Arial" panose="020B0604020202020204" pitchFamily="34" charset="0"/>
                          <a:ea typeface="Times New Roman" panose="02020603050405020304" pitchFamily="18" charset="0"/>
                          <a:cs typeface="Arial" panose="020B0604020202020204" pitchFamily="34" charset="0"/>
                        </a:rPr>
                        <a:t> </a:t>
                      </a:r>
                      <a:endParaRPr lang="fr-FR" sz="180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ru-RU" sz="1800" dirty="0">
                          <a:effectLst/>
                          <a:latin typeface="Arial" panose="020B0604020202020204" pitchFamily="34" charset="0"/>
                          <a:ea typeface="Times New Roman" panose="02020603050405020304" pitchFamily="18" charset="0"/>
                          <a:cs typeface="Arial" panose="020B0604020202020204" pitchFamily="34" charset="0"/>
                        </a:rPr>
                        <a:t>0 to 1</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ru-RU" sz="1800" dirty="0">
                          <a:effectLst/>
                          <a:latin typeface="Arial" panose="020B0604020202020204" pitchFamily="34" charset="0"/>
                          <a:ea typeface="Times New Roman" panose="02020603050405020304" pitchFamily="18" charset="0"/>
                          <a:cs typeface="Arial" panose="020B0604020202020204" pitchFamily="34" charset="0"/>
                        </a:rPr>
                        <a:t>1 to 0</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ru-RU" sz="1800" dirty="0">
                          <a:effectLst/>
                          <a:latin typeface="Arial" panose="020B0604020202020204" pitchFamily="34" charset="0"/>
                          <a:ea typeface="Times New Roman" panose="02020603050405020304" pitchFamily="18" charset="0"/>
                          <a:cs typeface="Arial" panose="020B0604020202020204" pitchFamily="34" charset="0"/>
                        </a:rPr>
                        <a:t>All</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73250">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Single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latch</a:t>
                      </a:r>
                      <a:r>
                        <a:rPr lang="fr-FR" sz="1800" dirty="0" smtClean="0">
                          <a:effectLst/>
                          <a:latin typeface="Arial" panose="020B0604020202020204" pitchFamily="34" charset="0"/>
                          <a:ea typeface="Times New Roman" panose="02020603050405020304" pitchFamily="18" charset="0"/>
                          <a:cs typeface="Arial" panose="020B0604020202020204" pitchFamily="34" charset="0"/>
                        </a:rPr>
                        <a:t> </a:t>
                      </a: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baseline="0" dirty="0" smtClean="0">
                          <a:effectLst/>
                          <a:latin typeface="Arial" panose="020B0604020202020204" pitchFamily="34" charset="0"/>
                          <a:ea typeface="Times New Roman" panose="02020603050405020304" pitchFamily="18" charset="0"/>
                          <a:cs typeface="Arial" panose="020B0604020202020204" pitchFamily="34" charset="0"/>
                        </a:rPr>
                        <a:t>2.58</a:t>
                      </a:r>
                      <a:endParaRPr lang="fr-FR" sz="1800" baseline="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baseline="0" dirty="0" smtClean="0">
                          <a:effectLst/>
                          <a:latin typeface="Arial" panose="020B0604020202020204" pitchFamily="34" charset="0"/>
                          <a:ea typeface="Times New Roman" panose="02020603050405020304" pitchFamily="18" charset="0"/>
                          <a:cs typeface="Arial" panose="020B0604020202020204" pitchFamily="34" charset="0"/>
                        </a:rPr>
                        <a:t>2.29</a:t>
                      </a:r>
                      <a:endParaRPr lang="fr-FR" sz="1800" baseline="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baseline="0" dirty="0" smtClean="0">
                          <a:effectLst/>
                          <a:latin typeface="Arial" panose="020B0604020202020204" pitchFamily="34" charset="0"/>
                          <a:ea typeface="Times New Roman" panose="02020603050405020304" pitchFamily="18" charset="0"/>
                          <a:cs typeface="Arial" panose="020B0604020202020204" pitchFamily="34" charset="0"/>
                        </a:rPr>
                        <a:t>2.43</a:t>
                      </a:r>
                      <a:endParaRPr lang="fr-FR" sz="1800" baseline="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400"/>
                        </a:spcBef>
                        <a:spcAft>
                          <a:spcPts val="400"/>
                        </a:spcAft>
                        <a:buClrTx/>
                        <a:buSzTx/>
                        <a:buFontTx/>
                        <a:buNone/>
                        <a:tabLst/>
                        <a:defRPr/>
                      </a:pPr>
                      <a:r>
                        <a:rPr lang="en-US" dirty="0" smtClean="0">
                          <a:latin typeface="Arial" panose="020B0604020202020204" pitchFamily="34" charset="0"/>
                          <a:cs typeface="Arial" panose="020B0604020202020204" pitchFamily="34" charset="0"/>
                        </a:rPr>
                        <a:t>2.8E-14 cm²</a:t>
                      </a: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77433">
                <a:tc>
                  <a:txBody>
                    <a:bodyPr/>
                    <a:lstStyle/>
                    <a:p>
                      <a:pPr algn="ctr">
                        <a:spcBef>
                          <a:spcPts val="400"/>
                        </a:spcBef>
                        <a:spcAft>
                          <a:spcPts val="400"/>
                        </a:spcAft>
                      </a:pP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Ref</a:t>
                      </a:r>
                      <a:r>
                        <a:rPr lang="fr-FR" sz="1800" dirty="0" smtClean="0">
                          <a:effectLst/>
                          <a:latin typeface="Arial" panose="020B0604020202020204" pitchFamily="34" charset="0"/>
                          <a:ea typeface="Times New Roman" panose="02020603050405020304" pitchFamily="18" charset="0"/>
                          <a:cs typeface="Arial" panose="020B0604020202020204" pitchFamily="34" charset="0"/>
                        </a:rPr>
                        <a:t> TRL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Latch</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baseline="0" dirty="0" smtClean="0">
                          <a:effectLst/>
                          <a:latin typeface="Arial" panose="020B0604020202020204" pitchFamily="34" charset="0"/>
                          <a:ea typeface="Times New Roman" panose="02020603050405020304" pitchFamily="18" charset="0"/>
                          <a:cs typeface="Arial" panose="020B0604020202020204" pitchFamily="34" charset="0"/>
                        </a:rPr>
                        <a:t>20E-3</a:t>
                      </a:r>
                      <a:endParaRPr lang="fr-FR" sz="1800" baseline="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baseline="0" dirty="0" smtClean="0">
                          <a:effectLst/>
                          <a:latin typeface="Arial" panose="020B0604020202020204" pitchFamily="34" charset="0"/>
                          <a:ea typeface="Times New Roman" panose="02020603050405020304" pitchFamily="18" charset="0"/>
                          <a:cs typeface="Arial" panose="020B0604020202020204" pitchFamily="34" charset="0"/>
                        </a:rPr>
                        <a:t>1.8E-3</a:t>
                      </a:r>
                      <a:endParaRPr lang="fr-FR" sz="1800" baseline="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baseline="0" dirty="0" smtClean="0">
                          <a:effectLst/>
                          <a:latin typeface="Arial" panose="020B0604020202020204" pitchFamily="34" charset="0"/>
                          <a:ea typeface="Times New Roman" panose="02020603050405020304" pitchFamily="18" charset="0"/>
                          <a:cs typeface="Arial" panose="020B0604020202020204" pitchFamily="34" charset="0"/>
                        </a:rPr>
                        <a:t>11E-3</a:t>
                      </a:r>
                      <a:endParaRPr lang="fr-FR" sz="1800" baseline="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baseline="0" dirty="0" smtClean="0">
                          <a:effectLst/>
                          <a:latin typeface="Arial" panose="020B0604020202020204" pitchFamily="34" charset="0"/>
                          <a:ea typeface="Times New Roman" panose="02020603050405020304" pitchFamily="18" charset="0"/>
                          <a:cs typeface="Arial" panose="020B0604020202020204" pitchFamily="34" charset="0"/>
                        </a:rPr>
                        <a:t>1.26E-16 cm²</a:t>
                      </a:r>
                      <a:endParaRPr lang="fr-FR" sz="1800" baseline="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77433">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TRL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with</a:t>
                      </a:r>
                      <a:r>
                        <a:rPr lang="fr-FR" sz="1800" dirty="0" smtClean="0">
                          <a:effectLst/>
                          <a:latin typeface="Arial" panose="020B0604020202020204" pitchFamily="34" charset="0"/>
                          <a:ea typeface="Times New Roman" panose="02020603050405020304" pitchFamily="18" charset="0"/>
                          <a:cs typeface="Arial" panose="020B0604020202020204" pitchFamily="34" charset="0"/>
                        </a:rPr>
                        <a:t>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load</a:t>
                      </a:r>
                      <a:r>
                        <a:rPr lang="fr-FR" sz="1800" dirty="0" smtClean="0">
                          <a:effectLst/>
                          <a:latin typeface="Arial" panose="020B0604020202020204" pitchFamily="34" charset="0"/>
                          <a:ea typeface="Times New Roman" panose="02020603050405020304" pitchFamily="18" charset="0"/>
                          <a:cs typeface="Arial" panose="020B0604020202020204" pitchFamily="34" charset="0"/>
                        </a:rPr>
                        <a:t>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triplication</a:t>
                      </a:r>
                      <a:endParaRPr lang="fr-FR" sz="1800" dirty="0" smtClean="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baseline="0" dirty="0" smtClean="0">
                          <a:effectLst/>
                          <a:latin typeface="Arial" panose="020B0604020202020204" pitchFamily="34" charset="0"/>
                          <a:ea typeface="Times New Roman" panose="02020603050405020304" pitchFamily="18" charset="0"/>
                          <a:cs typeface="Arial" panose="020B0604020202020204" pitchFamily="34" charset="0"/>
                        </a:rPr>
                        <a:t>4E-3</a:t>
                      </a:r>
                      <a:endParaRPr lang="fr-FR" sz="1800" baseline="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baseline="0" dirty="0" smtClean="0">
                          <a:effectLst/>
                          <a:latin typeface="Arial" panose="020B0604020202020204" pitchFamily="34" charset="0"/>
                          <a:ea typeface="Times New Roman" panose="02020603050405020304" pitchFamily="18" charset="0"/>
                          <a:cs typeface="Arial" panose="020B0604020202020204" pitchFamily="34" charset="0"/>
                        </a:rPr>
                        <a:t>1.9E-4</a:t>
                      </a:r>
                      <a:endParaRPr lang="fr-FR" sz="1800" baseline="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baseline="0" dirty="0" smtClean="0">
                          <a:effectLst/>
                          <a:latin typeface="Arial" panose="020B0604020202020204" pitchFamily="34" charset="0"/>
                          <a:ea typeface="Times New Roman" panose="02020603050405020304" pitchFamily="18" charset="0"/>
                          <a:cs typeface="Arial" panose="020B0604020202020204" pitchFamily="34" charset="0"/>
                        </a:rPr>
                        <a:t>2.1E-3</a:t>
                      </a:r>
                      <a:endParaRPr lang="fr-FR" sz="1800" baseline="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en-US" dirty="0" smtClean="0">
                          <a:latin typeface="Arial" panose="020B0604020202020204" pitchFamily="34" charset="0"/>
                          <a:cs typeface="Arial" panose="020B0604020202020204" pitchFamily="34" charset="0"/>
                        </a:rPr>
                        <a:t>2.3 E-17 cm²</a:t>
                      </a:r>
                      <a:endParaRPr lang="fr-FR" sz="1800" baseline="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588597">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TRL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with</a:t>
                      </a:r>
                      <a:r>
                        <a:rPr lang="fr-FR" sz="1800" dirty="0" smtClean="0">
                          <a:effectLst/>
                          <a:latin typeface="Arial" panose="020B0604020202020204" pitchFamily="34" charset="0"/>
                          <a:ea typeface="Times New Roman" panose="02020603050405020304" pitchFamily="18" charset="0"/>
                          <a:cs typeface="Arial" panose="020B0604020202020204" pitchFamily="34" charset="0"/>
                        </a:rPr>
                        <a:t>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load</a:t>
                      </a:r>
                      <a:r>
                        <a:rPr lang="fr-FR" sz="1800" dirty="0" smtClean="0">
                          <a:effectLst/>
                          <a:latin typeface="Arial" panose="020B0604020202020204" pitchFamily="34" charset="0"/>
                          <a:ea typeface="Times New Roman" panose="02020603050405020304" pitchFamily="18" charset="0"/>
                          <a:cs typeface="Arial" panose="020B0604020202020204" pitchFamily="34" charset="0"/>
                        </a:rPr>
                        <a:t>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triplication</a:t>
                      </a:r>
                      <a:r>
                        <a:rPr lang="fr-FR" sz="1800" dirty="0" smtClean="0">
                          <a:effectLst/>
                          <a:latin typeface="Arial" panose="020B0604020202020204" pitchFamily="34" charset="0"/>
                          <a:ea typeface="Times New Roman" panose="02020603050405020304" pitchFamily="18" charset="0"/>
                          <a:cs typeface="Arial" panose="020B0604020202020204" pitchFamily="34" charset="0"/>
                        </a:rPr>
                        <a:t> and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interleaved</a:t>
                      </a:r>
                      <a:r>
                        <a:rPr lang="fr-FR" sz="1800" dirty="0" smtClean="0">
                          <a:effectLst/>
                          <a:latin typeface="Arial" panose="020B0604020202020204" pitchFamily="34" charset="0"/>
                          <a:ea typeface="Times New Roman" panose="02020603050405020304" pitchFamily="18" charset="0"/>
                          <a:cs typeface="Arial" panose="020B0604020202020204" pitchFamily="34" charset="0"/>
                        </a:rPr>
                        <a:t>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layout</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baseline="0" dirty="0" smtClean="0">
                          <a:effectLst/>
                          <a:latin typeface="Arial" panose="020B0604020202020204" pitchFamily="34" charset="0"/>
                          <a:ea typeface="Times New Roman" panose="02020603050405020304" pitchFamily="18" charset="0"/>
                          <a:cs typeface="Arial" panose="020B0604020202020204" pitchFamily="34" charset="0"/>
                        </a:rPr>
                        <a:t>1.2E-3</a:t>
                      </a:r>
                      <a:endParaRPr lang="fr-FR" sz="1800" baseline="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baseline="0" dirty="0" smtClean="0">
                          <a:effectLst/>
                          <a:latin typeface="Arial" panose="020B0604020202020204" pitchFamily="34" charset="0"/>
                          <a:ea typeface="Times New Roman" panose="02020603050405020304" pitchFamily="18" charset="0"/>
                          <a:cs typeface="Arial" panose="020B0604020202020204" pitchFamily="34" charset="0"/>
                        </a:rPr>
                        <a:t>4.6E-5</a:t>
                      </a:r>
                      <a:endParaRPr lang="fr-FR" sz="1800" baseline="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baseline="0" dirty="0" smtClean="0">
                          <a:effectLst/>
                          <a:latin typeface="Arial" panose="020B0604020202020204" pitchFamily="34" charset="0"/>
                          <a:ea typeface="Times New Roman" panose="02020603050405020304" pitchFamily="18" charset="0"/>
                          <a:cs typeface="Arial" panose="020B0604020202020204" pitchFamily="34" charset="0"/>
                        </a:rPr>
                        <a:t>6.2E-4</a:t>
                      </a:r>
                      <a:endParaRPr lang="fr-FR" sz="1800" baseline="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400"/>
                        </a:spcBef>
                        <a:spcAft>
                          <a:spcPts val="400"/>
                        </a:spcAft>
                        <a:buClrTx/>
                        <a:buSzTx/>
                        <a:buFontTx/>
                        <a:buNone/>
                        <a:tabLst/>
                        <a:defRPr/>
                      </a:pPr>
                      <a:r>
                        <a:rPr lang="en-US" dirty="0" smtClean="0">
                          <a:latin typeface="Arial" panose="020B0604020202020204" pitchFamily="34" charset="0"/>
                          <a:cs typeface="Arial" panose="020B0604020202020204" pitchFamily="34" charset="0"/>
                        </a:rPr>
                        <a:t>6.8 E-18 cm²</a:t>
                      </a:r>
                    </a:p>
                    <a:p>
                      <a:pPr algn="ctr">
                        <a:spcBef>
                          <a:spcPts val="400"/>
                        </a:spcBef>
                        <a:spcAft>
                          <a:spcPts val="400"/>
                        </a:spcAft>
                      </a:pPr>
                      <a:endParaRPr lang="fr-FR" sz="1800" baseline="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4" name="Espace réservé du numéro de diapositive 3"/>
          <p:cNvSpPr>
            <a:spLocks noGrp="1"/>
          </p:cNvSpPr>
          <p:nvPr>
            <p:ph type="sldNum" sz="quarter" idx="12"/>
          </p:nvPr>
        </p:nvSpPr>
        <p:spPr/>
        <p:txBody>
          <a:bodyPr/>
          <a:lstStyle/>
          <a:p>
            <a:fld id="{702B3A28-48E2-4CAE-9B10-3100FC5CCBFD}" type="slidenum">
              <a:rPr lang="en-US" smtClean="0"/>
              <a:pPr/>
              <a:t>12</a:t>
            </a:fld>
            <a:endParaRPr lang="en-US"/>
          </a:p>
        </p:txBody>
      </p:sp>
    </p:spTree>
    <p:extLst>
      <p:ext uri="{BB962C8B-B14F-4D97-AF65-F5344CB8AC3E}">
        <p14:creationId xmlns:p14="http://schemas.microsoft.com/office/powerpoint/2010/main" val="14722751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4681" y="2892919"/>
            <a:ext cx="4666167" cy="4097130"/>
          </a:xfrm>
          <a:prstGeom prst="rect">
            <a:avLst/>
          </a:prstGeom>
        </p:spPr>
      </p:pic>
      <p:sp>
        <p:nvSpPr>
          <p:cNvPr id="4" name="Espace réservé de la date 3"/>
          <p:cNvSpPr>
            <a:spLocks noGrp="1"/>
          </p:cNvSpPr>
          <p:nvPr>
            <p:ph type="dt" sz="half" idx="10"/>
          </p:nvPr>
        </p:nvSpPr>
        <p:spPr>
          <a:xfrm>
            <a:off x="533400" y="7151688"/>
            <a:ext cx="1689100" cy="204787"/>
          </a:xfrm>
        </p:spPr>
        <p:txBody>
          <a:bodyPr/>
          <a:lstStyle/>
          <a:p>
            <a:r>
              <a:rPr lang="fr-FR" smtClean="0"/>
              <a:t>April 6, 2017</a:t>
            </a:r>
            <a:endParaRPr lang="en-US" dirty="0"/>
          </a:p>
        </p:txBody>
      </p:sp>
      <p:sp>
        <p:nvSpPr>
          <p:cNvPr id="5" name="Espace réservé du pied de page 4"/>
          <p:cNvSpPr>
            <a:spLocks noGrp="1"/>
          </p:cNvSpPr>
          <p:nvPr>
            <p:ph type="ftr" sz="quarter" idx="11"/>
          </p:nvPr>
        </p:nvSpPr>
        <p:spPr>
          <a:xfrm>
            <a:off x="2741613" y="7151688"/>
            <a:ext cx="5761037" cy="204787"/>
          </a:xfrm>
        </p:spPr>
        <p:txBody>
          <a:bodyPr/>
          <a:lstStyle/>
          <a:p>
            <a:r>
              <a:rPr lang="fr-FR" smtClean="0"/>
              <a:t>AIDA2020 - 2nd Annual Meeting -</a:t>
            </a:r>
            <a:endParaRPr lang="fr-FR" dirty="0"/>
          </a:p>
        </p:txBody>
      </p:sp>
      <p:sp>
        <p:nvSpPr>
          <p:cNvPr id="6" name="Espace réservé du numéro de diapositive 5"/>
          <p:cNvSpPr>
            <a:spLocks noGrp="1"/>
          </p:cNvSpPr>
          <p:nvPr>
            <p:ph type="sldNum" sz="quarter" idx="12"/>
          </p:nvPr>
        </p:nvSpPr>
        <p:spPr>
          <a:xfrm>
            <a:off x="9245600" y="7151688"/>
            <a:ext cx="889000" cy="204787"/>
          </a:xfrm>
        </p:spPr>
        <p:txBody>
          <a:bodyPr/>
          <a:lstStyle/>
          <a:p>
            <a:fld id="{1DEC5EB5-7816-4C0B-BF8C-165463C4FF42}" type="slidenum">
              <a:rPr lang="en-US" smtClean="0"/>
              <a:pPr/>
              <a:t>13</a:t>
            </a:fld>
            <a:endParaRPr lang="en-US" dirty="0"/>
          </a:p>
        </p:txBody>
      </p:sp>
      <p:sp>
        <p:nvSpPr>
          <p:cNvPr id="2" name="Titre 1"/>
          <p:cNvSpPr>
            <a:spLocks noGrp="1"/>
          </p:cNvSpPr>
          <p:nvPr>
            <p:ph type="title"/>
          </p:nvPr>
        </p:nvSpPr>
        <p:spPr/>
        <p:txBody>
          <a:bodyPr/>
          <a:lstStyle/>
          <a:p>
            <a:r>
              <a:rPr lang="fr-FR" smtClean="0"/>
              <a:t>Test Chip</a:t>
            </a:r>
            <a:endParaRPr lang="fr-FR" dirty="0"/>
          </a:p>
        </p:txBody>
      </p:sp>
      <p:sp>
        <p:nvSpPr>
          <p:cNvPr id="3" name="Espace réservé du texte 2"/>
          <p:cNvSpPr>
            <a:spLocks noGrp="1"/>
          </p:cNvSpPr>
          <p:nvPr>
            <p:ph type="body" sz="half" idx="13"/>
          </p:nvPr>
        </p:nvSpPr>
        <p:spPr>
          <a:xfrm>
            <a:off x="533400" y="987715"/>
            <a:ext cx="9639588" cy="1901030"/>
          </a:xfrm>
        </p:spPr>
        <p:txBody>
          <a:bodyPr>
            <a:normAutofit/>
          </a:bodyPr>
          <a:lstStyle/>
          <a:p>
            <a:pPr lvl="1"/>
            <a:r>
              <a:rPr lang="en-US" dirty="0" smtClean="0"/>
              <a:t>Prototype chip just submitted the February 20 this year</a:t>
            </a:r>
          </a:p>
          <a:p>
            <a:pPr lvl="1"/>
            <a:r>
              <a:rPr lang="en-US" dirty="0" smtClean="0"/>
              <a:t>Study the effect of the DNW on the SEU tolerance</a:t>
            </a:r>
          </a:p>
          <a:p>
            <a:pPr lvl="2"/>
            <a:r>
              <a:rPr lang="en-US" dirty="0" smtClean="0"/>
              <a:t>The digital part of the RD53A chip is placed in a DNW to reduce the crosstalk</a:t>
            </a:r>
          </a:p>
          <a:p>
            <a:pPr lvl="1"/>
            <a:r>
              <a:rPr lang="en-US" dirty="0" smtClean="0"/>
              <a:t>Test and qualify the Monitoring block as it is implemented in the RD53A chip</a:t>
            </a:r>
            <a:endParaRPr lang="fr-FR" dirty="0"/>
          </a:p>
        </p:txBody>
      </p:sp>
      <p:sp>
        <p:nvSpPr>
          <p:cNvPr id="8" name="ZoneTexte 7"/>
          <p:cNvSpPr txBox="1"/>
          <p:nvPr/>
        </p:nvSpPr>
        <p:spPr>
          <a:xfrm>
            <a:off x="1593144" y="5936664"/>
            <a:ext cx="1524772" cy="291756"/>
          </a:xfrm>
          <a:prstGeom prst="rect">
            <a:avLst/>
          </a:prstGeom>
          <a:noFill/>
        </p:spPr>
        <p:txBody>
          <a:bodyPr wrap="none" rtlCol="0">
            <a:spAutoFit/>
          </a:bodyPr>
          <a:lstStyle/>
          <a:p>
            <a:pPr algn="ctr">
              <a:buNone/>
            </a:pPr>
            <a:r>
              <a:rPr lang="en-US" sz="1600" dirty="0" smtClean="0">
                <a:latin typeface="Arial" panose="020B0604020202020204" pitchFamily="34" charset="0"/>
                <a:cs typeface="Arial" panose="020B0604020202020204" pitchFamily="34" charset="0"/>
              </a:rPr>
              <a:t>Zone of interest</a:t>
            </a:r>
            <a:endParaRPr lang="en-US" sz="1600" dirty="0">
              <a:latin typeface="Arial" panose="020B0604020202020204" pitchFamily="34" charset="0"/>
              <a:cs typeface="Arial" panose="020B0604020202020204" pitchFamily="34" charset="0"/>
            </a:endParaRPr>
          </a:p>
        </p:txBody>
      </p:sp>
      <p:cxnSp>
        <p:nvCxnSpPr>
          <p:cNvPr id="11" name="Connecteur droit avec flèche 10"/>
          <p:cNvCxnSpPr/>
          <p:nvPr/>
        </p:nvCxnSpPr>
        <p:spPr>
          <a:xfrm>
            <a:off x="3105733" y="6112741"/>
            <a:ext cx="224038" cy="0"/>
          </a:xfrm>
          <a:prstGeom prst="straightConnector1">
            <a:avLst/>
          </a:prstGeom>
          <a:ln w="19050">
            <a:solidFill>
              <a:srgbClr val="003399"/>
            </a:solidFill>
            <a:tailEnd type="arrow"/>
          </a:ln>
        </p:spPr>
        <p:style>
          <a:lnRef idx="1">
            <a:schemeClr val="accent1"/>
          </a:lnRef>
          <a:fillRef idx="0">
            <a:schemeClr val="accent1"/>
          </a:fillRef>
          <a:effectRef idx="0">
            <a:schemeClr val="accent1"/>
          </a:effectRef>
          <a:fontRef idx="minor">
            <a:schemeClr val="tx1"/>
          </a:fontRef>
        </p:style>
      </p:cxnSp>
      <p:sp>
        <p:nvSpPr>
          <p:cNvPr id="25" name="Espace réservé du texte 2"/>
          <p:cNvSpPr txBox="1">
            <a:spLocks/>
          </p:cNvSpPr>
          <p:nvPr/>
        </p:nvSpPr>
        <p:spPr bwMode="auto">
          <a:xfrm>
            <a:off x="8047542" y="3438894"/>
            <a:ext cx="1722197" cy="345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3848" tIns="51924" rIns="103848" bIns="51924" numCol="1" anchor="t" anchorCtr="0" compatLnSpc="1">
            <a:prstTxWarp prst="textNoShape">
              <a:avLst/>
            </a:prstTxWarp>
            <a:normAutofit fontScale="92500" lnSpcReduction="10000"/>
          </a:bodyPr>
          <a:lstStyle>
            <a:lvl1pPr marL="432000" indent="-432000" algn="l" rtl="0" eaLnBrk="0" fontAlgn="base" hangingPunct="0">
              <a:lnSpc>
                <a:spcPct val="100000"/>
              </a:lnSpc>
              <a:spcBef>
                <a:spcPts val="1800"/>
              </a:spcBef>
              <a:spcAft>
                <a:spcPct val="0"/>
              </a:spcAft>
              <a:buClr>
                <a:srgbClr val="0000CC"/>
              </a:buClr>
              <a:buFont typeface="Wingdings" pitchFamily="2" charset="2"/>
              <a:buChar char="q"/>
              <a:defRPr sz="2200" kern="1200">
                <a:solidFill>
                  <a:srgbClr val="000099"/>
                </a:solidFill>
                <a:latin typeface="Arial Unicode MS" pitchFamily="34" charset="-128"/>
                <a:ea typeface="+mn-ea"/>
                <a:cs typeface="+mn-cs"/>
              </a:defRPr>
            </a:lvl1pPr>
            <a:lvl2pPr marL="720000" indent="-279400" algn="l" rtl="0" eaLnBrk="0" fontAlgn="base" hangingPunct="0">
              <a:spcBef>
                <a:spcPts val="1200"/>
              </a:spcBef>
              <a:spcAft>
                <a:spcPct val="0"/>
              </a:spcAft>
              <a:buClr>
                <a:srgbClr val="0000CC"/>
              </a:buClr>
              <a:buFont typeface="Wingdings" pitchFamily="2" charset="2"/>
              <a:buChar char="§"/>
              <a:defRPr sz="2000" kern="1200">
                <a:solidFill>
                  <a:srgbClr val="000099"/>
                </a:solidFill>
                <a:latin typeface="Arial Unicode MS" pitchFamily="34" charset="-128"/>
                <a:ea typeface="+mn-ea"/>
                <a:cs typeface="+mn-cs"/>
              </a:defRPr>
            </a:lvl2pPr>
            <a:lvl3pPr marL="1038225" indent="-279400" algn="l" rtl="0" eaLnBrk="0" fontAlgn="base" hangingPunct="0">
              <a:spcBef>
                <a:spcPct val="40000"/>
              </a:spcBef>
              <a:spcAft>
                <a:spcPct val="0"/>
              </a:spcAft>
              <a:buClr>
                <a:srgbClr val="0000CC"/>
              </a:buClr>
              <a:buFont typeface="Wingdings" pitchFamily="2" charset="2"/>
              <a:buChar char="§"/>
              <a:defRPr sz="1800" kern="1200">
                <a:solidFill>
                  <a:srgbClr val="000099"/>
                </a:solidFill>
                <a:latin typeface="Arial Unicode MS" pitchFamily="34" charset="-128"/>
                <a:ea typeface="+mn-ea"/>
                <a:cs typeface="+mn-cs"/>
              </a:defRPr>
            </a:lvl3pPr>
            <a:lvl4pPr marL="1349375" indent="-238125" algn="l" rtl="0" eaLnBrk="0" fontAlgn="base" hangingPunct="0">
              <a:spcBef>
                <a:spcPct val="50000"/>
              </a:spcBef>
              <a:spcAft>
                <a:spcPct val="0"/>
              </a:spcAft>
              <a:buClr>
                <a:srgbClr val="0000CC"/>
              </a:buClr>
              <a:buChar char="•"/>
              <a:defRPr sz="1200" kern="1200">
                <a:solidFill>
                  <a:srgbClr val="000099"/>
                </a:solidFill>
                <a:latin typeface="Arial Unicode MS" pitchFamily="34" charset="-128"/>
                <a:ea typeface="+mn-ea"/>
                <a:cs typeface="+mn-cs"/>
              </a:defRPr>
            </a:lvl4pPr>
            <a:lvl5pPr marL="1660525" indent="-238125" algn="l" rtl="0" eaLnBrk="0" fontAlgn="base" hangingPunct="0">
              <a:spcBef>
                <a:spcPct val="50000"/>
              </a:spcBef>
              <a:spcAft>
                <a:spcPct val="0"/>
              </a:spcAft>
              <a:buClr>
                <a:srgbClr val="0000CC"/>
              </a:buClr>
              <a:buChar char="•"/>
              <a:defRPr sz="1200" kern="1200">
                <a:solidFill>
                  <a:srgbClr val="000099"/>
                </a:solidFill>
                <a:latin typeface="Arial Unicode MS" pitchFamily="34" charset="-128"/>
                <a:ea typeface="+mn-ea"/>
                <a:cs typeface="+mn-cs"/>
              </a:defRPr>
            </a:lvl5pPr>
            <a:lvl6pPr marL="1973120" indent="-238851" algn="l" rtl="0" eaLnBrk="1" latinLnBrk="0" hangingPunct="1">
              <a:spcBef>
                <a:spcPct val="20000"/>
              </a:spcBef>
              <a:buClr>
                <a:schemeClr val="accent5"/>
              </a:buClr>
              <a:buSzPct val="80000"/>
              <a:buFont typeface="Wingdings 2"/>
              <a:buChar char=""/>
              <a:defRPr kumimoji="0" sz="2000" kern="1200">
                <a:solidFill>
                  <a:schemeClr val="tx1"/>
                </a:solidFill>
                <a:latin typeface="+mn-lt"/>
                <a:ea typeface="+mn-ea"/>
                <a:cs typeface="+mn-cs"/>
              </a:defRPr>
            </a:lvl6pPr>
            <a:lvl7pPr marL="2180817" indent="-207697" algn="l" rtl="0" eaLnBrk="1" latinLnBrk="0" hangingPunct="1">
              <a:spcBef>
                <a:spcPct val="20000"/>
              </a:spcBef>
              <a:buClr>
                <a:schemeClr val="accent6"/>
              </a:buClr>
              <a:buSzPct val="80000"/>
              <a:buFont typeface="Wingdings 2"/>
              <a:buChar char=""/>
              <a:defRPr kumimoji="0" sz="1800" kern="1200" baseline="0">
                <a:solidFill>
                  <a:schemeClr val="tx1"/>
                </a:solidFill>
                <a:latin typeface="+mn-lt"/>
                <a:ea typeface="+mn-ea"/>
                <a:cs typeface="+mn-cs"/>
              </a:defRPr>
            </a:lvl7pPr>
            <a:lvl8pPr marL="2492362" indent="-207697" algn="l" rtl="0" eaLnBrk="1" latinLnBrk="0" hangingPunct="1">
              <a:spcBef>
                <a:spcPct val="20000"/>
              </a:spcBef>
              <a:buClr>
                <a:schemeClr val="tx2"/>
              </a:buClr>
              <a:buChar char="•"/>
              <a:defRPr kumimoji="0" sz="1800" kern="1200">
                <a:solidFill>
                  <a:schemeClr val="tx1"/>
                </a:solidFill>
                <a:latin typeface="+mn-lt"/>
                <a:ea typeface="+mn-ea"/>
                <a:cs typeface="+mn-cs"/>
              </a:defRPr>
            </a:lvl8pPr>
            <a:lvl9pPr marL="2803907" indent="-207697" algn="l" rtl="0" eaLnBrk="1" latinLnBrk="0" hangingPunct="1">
              <a:spcBef>
                <a:spcPct val="20000"/>
              </a:spcBef>
              <a:buClr>
                <a:schemeClr val="tx2"/>
              </a:buClr>
              <a:buFontTx/>
              <a:buChar char="•"/>
              <a:defRPr kumimoji="0" sz="1600" kern="1200" baseline="0">
                <a:solidFill>
                  <a:schemeClr val="tx1"/>
                </a:solidFill>
                <a:latin typeface="+mn-lt"/>
                <a:ea typeface="+mn-ea"/>
                <a:cs typeface="+mn-cs"/>
              </a:defRPr>
            </a:lvl9pPr>
          </a:lstStyle>
          <a:p>
            <a:r>
              <a:rPr lang="fr-FR" dirty="0" smtClean="0"/>
              <a:t>Clmn1</a:t>
            </a:r>
          </a:p>
          <a:p>
            <a:r>
              <a:rPr lang="fr-FR" dirty="0" smtClean="0"/>
              <a:t>Clmn2</a:t>
            </a:r>
          </a:p>
          <a:p>
            <a:r>
              <a:rPr lang="fr-FR" dirty="0" smtClean="0"/>
              <a:t>Clmn3</a:t>
            </a:r>
          </a:p>
          <a:p>
            <a:r>
              <a:rPr lang="fr-FR" dirty="0" smtClean="0"/>
              <a:t>Clmn4</a:t>
            </a:r>
          </a:p>
          <a:p>
            <a:r>
              <a:rPr lang="fr-FR" dirty="0" smtClean="0"/>
              <a:t>Clmn5</a:t>
            </a:r>
          </a:p>
          <a:p>
            <a:r>
              <a:rPr lang="fr-FR" dirty="0" smtClean="0"/>
              <a:t>Clmn6 </a:t>
            </a:r>
          </a:p>
          <a:p>
            <a:r>
              <a:rPr lang="fr-FR" dirty="0" smtClean="0"/>
              <a:t>Clmn7</a:t>
            </a:r>
            <a:endParaRPr lang="fr-FR" dirty="0"/>
          </a:p>
        </p:txBody>
      </p:sp>
      <p:sp>
        <p:nvSpPr>
          <p:cNvPr id="26" name="Ellipse 25"/>
          <p:cNvSpPr/>
          <p:nvPr/>
        </p:nvSpPr>
        <p:spPr>
          <a:xfrm>
            <a:off x="4761529" y="3522422"/>
            <a:ext cx="237786" cy="57411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7"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5961315" y="4932986"/>
            <a:ext cx="3454355" cy="460907"/>
          </a:xfrm>
          <a:prstGeom prst="rect">
            <a:avLst/>
          </a:prstGeom>
          <a:noFill/>
          <a:ln w="31750">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cxnSp>
        <p:nvCxnSpPr>
          <p:cNvPr id="28" name="Connecteur droit 27"/>
          <p:cNvCxnSpPr/>
          <p:nvPr/>
        </p:nvCxnSpPr>
        <p:spPr>
          <a:xfrm flipV="1">
            <a:off x="4876743" y="3436261"/>
            <a:ext cx="2581296" cy="143768"/>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a:off x="4876743" y="4156099"/>
            <a:ext cx="2581296" cy="2734518"/>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ZoneTexte 33"/>
          <p:cNvSpPr txBox="1"/>
          <p:nvPr/>
        </p:nvSpPr>
        <p:spPr>
          <a:xfrm>
            <a:off x="4395998" y="6748414"/>
            <a:ext cx="1690492" cy="276999"/>
          </a:xfrm>
          <a:prstGeom prst="rect">
            <a:avLst/>
          </a:prstGeom>
          <a:solidFill>
            <a:schemeClr val="bg1"/>
          </a:solidFill>
          <a:ln>
            <a:noFill/>
          </a:ln>
        </p:spPr>
        <p:txBody>
          <a:bodyPr wrap="square" rtlCol="0">
            <a:spAutoFit/>
          </a:bodyPr>
          <a:lstStyle/>
          <a:p>
            <a:pPr>
              <a:buNone/>
            </a:pPr>
            <a:r>
              <a:rPr lang="en-US" i="1" dirty="0" smtClean="0">
                <a:solidFill>
                  <a:schemeClr val="tx1">
                    <a:lumMod val="65000"/>
                    <a:lumOff val="35000"/>
                  </a:schemeClr>
                </a:solidFill>
                <a:latin typeface="+mj-lt"/>
              </a:rPr>
              <a:t>2</a:t>
            </a:r>
            <a:r>
              <a:rPr lang="en-US" i="1" baseline="30000" dirty="0" smtClean="0">
                <a:solidFill>
                  <a:schemeClr val="tx1">
                    <a:lumMod val="65000"/>
                    <a:lumOff val="35000"/>
                  </a:schemeClr>
                </a:solidFill>
                <a:latin typeface="+mj-lt"/>
              </a:rPr>
              <a:t>nd</a:t>
            </a:r>
            <a:r>
              <a:rPr lang="en-US" i="1" dirty="0" smtClean="0">
                <a:solidFill>
                  <a:schemeClr val="tx1">
                    <a:lumMod val="65000"/>
                    <a:lumOff val="35000"/>
                  </a:schemeClr>
                </a:solidFill>
                <a:latin typeface="+mj-lt"/>
              </a:rPr>
              <a:t> 65nm prototype</a:t>
            </a:r>
            <a:endParaRPr lang="en-US" i="1" dirty="0">
              <a:solidFill>
                <a:schemeClr val="tx1">
                  <a:lumMod val="65000"/>
                  <a:lumOff val="35000"/>
                </a:schemeClr>
              </a:solidFill>
              <a:latin typeface="+mj-lt"/>
            </a:endParaRPr>
          </a:p>
        </p:txBody>
      </p:sp>
    </p:spTree>
    <p:extLst>
      <p:ext uri="{BB962C8B-B14F-4D97-AF65-F5344CB8AC3E}">
        <p14:creationId xmlns:p14="http://schemas.microsoft.com/office/powerpoint/2010/main" val="14761872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47"/>
          <p:cNvSpPr>
            <a:spLocks noChangeArrowheads="1"/>
          </p:cNvSpPr>
          <p:nvPr/>
        </p:nvSpPr>
        <p:spPr bwMode="auto">
          <a:xfrm>
            <a:off x="2424640" y="1710893"/>
            <a:ext cx="6257133" cy="4927990"/>
          </a:xfrm>
          <a:prstGeom prst="rect">
            <a:avLst/>
          </a:prstGeom>
          <a:solidFill>
            <a:schemeClr val="accent5">
              <a:lumMod val="20000"/>
              <a:lumOff val="80000"/>
            </a:schemeClr>
          </a:solidFill>
          <a:ln w="19050">
            <a:solidFill>
              <a:srgbClr val="0070C0"/>
            </a:solidFill>
            <a:miter lim="800000"/>
            <a:headEnd/>
            <a:tailEnd/>
          </a:ln>
          <a:effectLst/>
          <a:extLst/>
        </p:spPr>
        <p:txBody>
          <a:bodyPr wrap="none" anchor="ctr"/>
          <a:lstStyle/>
          <a:p>
            <a:pPr eaLnBrk="1" hangingPunct="1">
              <a:spcBef>
                <a:spcPct val="0"/>
              </a:spcBef>
              <a:buClrTx/>
              <a:buFontTx/>
              <a:buNone/>
            </a:pPr>
            <a:endParaRPr lang="en-US" sz="1251" dirty="0">
              <a:solidFill>
                <a:prstClr val="black"/>
              </a:solidFill>
              <a:latin typeface="Arial" panose="020B0604020202020204" pitchFamily="34" charset="0"/>
            </a:endParaRPr>
          </a:p>
        </p:txBody>
      </p:sp>
      <p:sp>
        <p:nvSpPr>
          <p:cNvPr id="2095" name="Rectangle 47"/>
          <p:cNvSpPr>
            <a:spLocks noChangeArrowheads="1"/>
          </p:cNvSpPr>
          <p:nvPr/>
        </p:nvSpPr>
        <p:spPr bwMode="auto">
          <a:xfrm>
            <a:off x="3055286" y="3273128"/>
            <a:ext cx="550163" cy="2970486"/>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2098" name="Text Box 50"/>
          <p:cNvSpPr txBox="1">
            <a:spLocks noChangeArrowheads="1"/>
          </p:cNvSpPr>
          <p:nvPr/>
        </p:nvSpPr>
        <p:spPr bwMode="auto">
          <a:xfrm rot="16200000">
            <a:off x="1854289" y="4628577"/>
            <a:ext cx="2934146"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algn="ctr" eaLnBrk="1" hangingPunct="1">
              <a:spcBef>
                <a:spcPct val="0"/>
              </a:spcBef>
              <a:buClrTx/>
              <a:buFontTx/>
              <a:buNone/>
            </a:pPr>
            <a:r>
              <a:rPr lang="en-US" altLang="fr-FR" sz="1251" dirty="0">
                <a:solidFill>
                  <a:srgbClr val="0000FF"/>
                </a:solidFill>
              </a:rPr>
              <a:t>16 Channels Analog Multiplexer</a:t>
            </a:r>
          </a:p>
        </p:txBody>
      </p:sp>
      <p:sp>
        <p:nvSpPr>
          <p:cNvPr id="2099" name="Line 51"/>
          <p:cNvSpPr>
            <a:spLocks noChangeShapeType="1"/>
          </p:cNvSpPr>
          <p:nvPr/>
        </p:nvSpPr>
        <p:spPr bwMode="auto">
          <a:xfrm>
            <a:off x="2424640" y="3541701"/>
            <a:ext cx="643662" cy="0"/>
          </a:xfrm>
          <a:prstGeom prst="line">
            <a:avLst/>
          </a:prstGeom>
          <a:noFill/>
          <a:ln w="12700">
            <a:solidFill>
              <a:schemeClr val="tx1"/>
            </a:solidFill>
            <a:round/>
            <a:headEnd w="lg" len="lg"/>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2103" name="Line 55"/>
          <p:cNvSpPr>
            <a:spLocks noChangeShapeType="1"/>
          </p:cNvSpPr>
          <p:nvPr/>
        </p:nvSpPr>
        <p:spPr bwMode="auto">
          <a:xfrm>
            <a:off x="2424640" y="3814967"/>
            <a:ext cx="643662" cy="0"/>
          </a:xfrm>
          <a:prstGeom prst="line">
            <a:avLst/>
          </a:prstGeom>
          <a:noFill/>
          <a:ln w="12700">
            <a:solidFill>
              <a:schemeClr val="tx1"/>
            </a:solidFill>
            <a:round/>
            <a:headEnd w="lg" len="lg"/>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2110" name="Freeform 62"/>
          <p:cNvSpPr>
            <a:spLocks/>
          </p:cNvSpPr>
          <p:nvPr/>
        </p:nvSpPr>
        <p:spPr bwMode="auto">
          <a:xfrm>
            <a:off x="5230019" y="3884509"/>
            <a:ext cx="2296773" cy="1591571"/>
          </a:xfrm>
          <a:custGeom>
            <a:avLst/>
            <a:gdLst>
              <a:gd name="T0" fmla="*/ 0 w 1179"/>
              <a:gd name="T1" fmla="*/ 408 h 817"/>
              <a:gd name="T2" fmla="*/ 226 w 1179"/>
              <a:gd name="T3" fmla="*/ 0 h 817"/>
              <a:gd name="T4" fmla="*/ 1179 w 1179"/>
              <a:gd name="T5" fmla="*/ 0 h 817"/>
              <a:gd name="T6" fmla="*/ 1179 w 1179"/>
              <a:gd name="T7" fmla="*/ 817 h 817"/>
              <a:gd name="T8" fmla="*/ 226 w 1179"/>
              <a:gd name="T9" fmla="*/ 817 h 817"/>
              <a:gd name="T10" fmla="*/ 0 w 1179"/>
              <a:gd name="T11" fmla="*/ 408 h 817"/>
            </a:gdLst>
            <a:ahLst/>
            <a:cxnLst>
              <a:cxn ang="0">
                <a:pos x="T0" y="T1"/>
              </a:cxn>
              <a:cxn ang="0">
                <a:pos x="T2" y="T3"/>
              </a:cxn>
              <a:cxn ang="0">
                <a:pos x="T4" y="T5"/>
              </a:cxn>
              <a:cxn ang="0">
                <a:pos x="T6" y="T7"/>
              </a:cxn>
              <a:cxn ang="0">
                <a:pos x="T8" y="T9"/>
              </a:cxn>
              <a:cxn ang="0">
                <a:pos x="T10" y="T11"/>
              </a:cxn>
            </a:cxnLst>
            <a:rect l="0" t="0" r="r" b="b"/>
            <a:pathLst>
              <a:path w="1179" h="817">
                <a:moveTo>
                  <a:pt x="0" y="408"/>
                </a:moveTo>
                <a:lnTo>
                  <a:pt x="226" y="0"/>
                </a:lnTo>
                <a:lnTo>
                  <a:pt x="1179" y="0"/>
                </a:lnTo>
                <a:lnTo>
                  <a:pt x="1179" y="817"/>
                </a:lnTo>
                <a:lnTo>
                  <a:pt x="226" y="817"/>
                </a:lnTo>
                <a:lnTo>
                  <a:pt x="0" y="408"/>
                </a:lnTo>
                <a:close/>
              </a:path>
            </a:pathLst>
          </a:custGeom>
          <a:solidFill>
            <a:schemeClr val="bg1"/>
          </a:solidFill>
          <a:ln w="19050">
            <a:solidFill>
              <a:schemeClr val="tx1"/>
            </a:solidFill>
            <a:round/>
            <a:headEnd/>
            <a:tailEnd/>
          </a:ln>
          <a:effectLs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2111" name="Line 63"/>
          <p:cNvSpPr>
            <a:spLocks noChangeShapeType="1"/>
          </p:cNvSpPr>
          <p:nvPr/>
        </p:nvSpPr>
        <p:spPr bwMode="auto">
          <a:xfrm flipH="1">
            <a:off x="3605447" y="4680293"/>
            <a:ext cx="162457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2112" name="Line 64"/>
          <p:cNvSpPr>
            <a:spLocks noChangeShapeType="1"/>
          </p:cNvSpPr>
          <p:nvPr/>
        </p:nvSpPr>
        <p:spPr bwMode="auto">
          <a:xfrm>
            <a:off x="7526790" y="4489082"/>
            <a:ext cx="1107040" cy="0"/>
          </a:xfrm>
          <a:prstGeom prst="line">
            <a:avLst/>
          </a:prstGeom>
          <a:noFill/>
          <a:ln w="12700">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2113" name="Line 65"/>
          <p:cNvSpPr>
            <a:spLocks noChangeShapeType="1"/>
          </p:cNvSpPr>
          <p:nvPr/>
        </p:nvSpPr>
        <p:spPr bwMode="auto">
          <a:xfrm>
            <a:off x="7526792" y="4775317"/>
            <a:ext cx="1107040" cy="0"/>
          </a:xfrm>
          <a:prstGeom prst="line">
            <a:avLst/>
          </a:prstGeom>
          <a:noFill/>
          <a:ln w="12700">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2114" name="Text Box 66"/>
          <p:cNvSpPr txBox="1">
            <a:spLocks noChangeArrowheads="1"/>
          </p:cNvSpPr>
          <p:nvPr/>
        </p:nvSpPr>
        <p:spPr bwMode="auto">
          <a:xfrm>
            <a:off x="6848221" y="5209015"/>
            <a:ext cx="481384"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eaLnBrk="1" hangingPunct="1">
              <a:spcBef>
                <a:spcPct val="0"/>
              </a:spcBef>
              <a:buClrTx/>
              <a:buFontTx/>
              <a:buNone/>
            </a:pPr>
            <a:r>
              <a:rPr lang="en-US" altLang="fr-FR" sz="1251" dirty="0">
                <a:solidFill>
                  <a:prstClr val="black"/>
                </a:solidFill>
              </a:rPr>
              <a:t>CLK</a:t>
            </a:r>
          </a:p>
        </p:txBody>
      </p:sp>
      <p:sp>
        <p:nvSpPr>
          <p:cNvPr id="2117" name="Line 69"/>
          <p:cNvSpPr>
            <a:spLocks noChangeShapeType="1"/>
          </p:cNvSpPr>
          <p:nvPr/>
        </p:nvSpPr>
        <p:spPr bwMode="auto">
          <a:xfrm flipV="1">
            <a:off x="3175969" y="6243614"/>
            <a:ext cx="0" cy="357012"/>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2118" name="Line 70"/>
          <p:cNvSpPr>
            <a:spLocks noChangeShapeType="1"/>
          </p:cNvSpPr>
          <p:nvPr/>
        </p:nvSpPr>
        <p:spPr bwMode="auto">
          <a:xfrm flipV="1">
            <a:off x="3282451" y="6243614"/>
            <a:ext cx="0" cy="357012"/>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2119" name="Line 71"/>
          <p:cNvSpPr>
            <a:spLocks noChangeShapeType="1"/>
          </p:cNvSpPr>
          <p:nvPr/>
        </p:nvSpPr>
        <p:spPr bwMode="auto">
          <a:xfrm flipV="1">
            <a:off x="3394333" y="6243614"/>
            <a:ext cx="0" cy="357012"/>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2120" name="AutoShape 72"/>
          <p:cNvSpPr>
            <a:spLocks/>
          </p:cNvSpPr>
          <p:nvPr/>
        </p:nvSpPr>
        <p:spPr bwMode="auto">
          <a:xfrm>
            <a:off x="2017182" y="3475316"/>
            <a:ext cx="167536" cy="2600004"/>
          </a:xfrm>
          <a:prstGeom prst="leftBrace">
            <a:avLst>
              <a:gd name="adj1" fmla="val 88241"/>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2121" name="Text Box 73"/>
          <p:cNvSpPr txBox="1">
            <a:spLocks noChangeArrowheads="1"/>
          </p:cNvSpPr>
          <p:nvPr/>
        </p:nvSpPr>
        <p:spPr bwMode="auto">
          <a:xfrm rot="16200000">
            <a:off x="1143520" y="4750318"/>
            <a:ext cx="1392756"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eaLnBrk="1" hangingPunct="1">
              <a:spcBef>
                <a:spcPct val="0"/>
              </a:spcBef>
              <a:buClrTx/>
              <a:buFontTx/>
              <a:buNone/>
            </a:pPr>
            <a:r>
              <a:rPr lang="en-US" altLang="fr-FR" sz="1251" dirty="0" err="1">
                <a:solidFill>
                  <a:prstClr val="black"/>
                </a:solidFill>
              </a:rPr>
              <a:t>ADC_Input</a:t>
            </a:r>
            <a:r>
              <a:rPr lang="en-US" altLang="fr-FR" sz="1251" dirty="0">
                <a:solidFill>
                  <a:prstClr val="black"/>
                </a:solidFill>
              </a:rPr>
              <a:t>&lt;0:31&gt;</a:t>
            </a:r>
          </a:p>
        </p:txBody>
      </p:sp>
      <p:sp>
        <p:nvSpPr>
          <p:cNvPr id="2122" name="AutoShape 74"/>
          <p:cNvSpPr>
            <a:spLocks/>
          </p:cNvSpPr>
          <p:nvPr/>
        </p:nvSpPr>
        <p:spPr bwMode="auto">
          <a:xfrm rot="16200000">
            <a:off x="3265400" y="6550383"/>
            <a:ext cx="156762" cy="473773"/>
          </a:xfrm>
          <a:prstGeom prst="leftBrace">
            <a:avLst>
              <a:gd name="adj1" fmla="val 25185"/>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2123" name="Text Box 75"/>
          <p:cNvSpPr txBox="1">
            <a:spLocks noChangeArrowheads="1"/>
          </p:cNvSpPr>
          <p:nvPr/>
        </p:nvSpPr>
        <p:spPr bwMode="auto">
          <a:xfrm>
            <a:off x="2771439" y="6804855"/>
            <a:ext cx="1391259"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eaLnBrk="1" hangingPunct="1">
              <a:spcBef>
                <a:spcPct val="0"/>
              </a:spcBef>
              <a:buClrTx/>
              <a:buFontTx/>
              <a:buNone/>
            </a:pPr>
            <a:r>
              <a:rPr lang="en-US" altLang="fr-FR" sz="1251" dirty="0" err="1">
                <a:solidFill>
                  <a:prstClr val="black"/>
                </a:solidFill>
              </a:rPr>
              <a:t>ADC_Select</a:t>
            </a:r>
            <a:r>
              <a:rPr lang="en-US" altLang="fr-FR" sz="1251" dirty="0">
                <a:solidFill>
                  <a:prstClr val="black"/>
                </a:solidFill>
              </a:rPr>
              <a:t>&lt;0:4&gt;</a:t>
            </a:r>
          </a:p>
        </p:txBody>
      </p:sp>
      <p:sp>
        <p:nvSpPr>
          <p:cNvPr id="195" name="Rectangle 47"/>
          <p:cNvSpPr>
            <a:spLocks noChangeArrowheads="1"/>
          </p:cNvSpPr>
          <p:nvPr/>
        </p:nvSpPr>
        <p:spPr bwMode="auto">
          <a:xfrm>
            <a:off x="6651528" y="5790091"/>
            <a:ext cx="825054" cy="517556"/>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196" name="Text Box 50"/>
          <p:cNvSpPr txBox="1">
            <a:spLocks noChangeArrowheads="1"/>
          </p:cNvSpPr>
          <p:nvPr/>
        </p:nvSpPr>
        <p:spPr bwMode="auto">
          <a:xfrm>
            <a:off x="6598601" y="5801863"/>
            <a:ext cx="846322" cy="454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algn="ctr" eaLnBrk="1" hangingPunct="1">
              <a:spcBef>
                <a:spcPct val="0"/>
              </a:spcBef>
              <a:buClrTx/>
              <a:buFontTx/>
              <a:buNone/>
            </a:pPr>
            <a:r>
              <a:rPr lang="en-US" altLang="fr-FR" sz="1251" dirty="0">
                <a:solidFill>
                  <a:srgbClr val="0000FF"/>
                </a:solidFill>
              </a:rPr>
              <a:t>Clock divider</a:t>
            </a:r>
          </a:p>
        </p:txBody>
      </p:sp>
      <p:sp>
        <p:nvSpPr>
          <p:cNvPr id="198" name="Line 68"/>
          <p:cNvSpPr>
            <a:spLocks noChangeShapeType="1"/>
          </p:cNvSpPr>
          <p:nvPr/>
        </p:nvSpPr>
        <p:spPr bwMode="auto">
          <a:xfrm flipV="1">
            <a:off x="7069702" y="6300321"/>
            <a:ext cx="0" cy="344591"/>
          </a:xfrm>
          <a:prstGeom prst="line">
            <a:avLst/>
          </a:prstGeom>
          <a:noFill/>
          <a:ln w="12700">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199" name="Text Box 50"/>
          <p:cNvSpPr txBox="1">
            <a:spLocks noChangeArrowheads="1"/>
          </p:cNvSpPr>
          <p:nvPr/>
        </p:nvSpPr>
        <p:spPr bwMode="auto">
          <a:xfrm rot="16200000">
            <a:off x="6407793" y="6656111"/>
            <a:ext cx="961404"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algn="ctr" eaLnBrk="1" hangingPunct="1">
              <a:spcBef>
                <a:spcPct val="0"/>
              </a:spcBef>
              <a:buClrTx/>
              <a:buFontTx/>
              <a:buNone/>
            </a:pPr>
            <a:r>
              <a:rPr lang="en-US" altLang="fr-FR" sz="1251" dirty="0" err="1">
                <a:solidFill>
                  <a:prstClr val="black"/>
                </a:solidFill>
              </a:rPr>
              <a:t>Ref_Clock</a:t>
            </a:r>
            <a:r>
              <a:rPr lang="en-US" altLang="fr-FR" sz="1251" dirty="0">
                <a:solidFill>
                  <a:prstClr val="black"/>
                </a:solidFill>
              </a:rPr>
              <a:t> </a:t>
            </a:r>
          </a:p>
        </p:txBody>
      </p:sp>
      <p:sp>
        <p:nvSpPr>
          <p:cNvPr id="200" name="Rectangle 47"/>
          <p:cNvSpPr>
            <a:spLocks noChangeArrowheads="1"/>
          </p:cNvSpPr>
          <p:nvPr/>
        </p:nvSpPr>
        <p:spPr bwMode="auto">
          <a:xfrm>
            <a:off x="3939067" y="2579757"/>
            <a:ext cx="1080359" cy="570766"/>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201" name="Text Box 49"/>
          <p:cNvSpPr txBox="1">
            <a:spLocks noChangeArrowheads="1"/>
          </p:cNvSpPr>
          <p:nvPr/>
        </p:nvSpPr>
        <p:spPr bwMode="auto">
          <a:xfrm>
            <a:off x="3930759" y="2665123"/>
            <a:ext cx="1083969"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algn="ctr" eaLnBrk="1" hangingPunct="1">
              <a:spcBef>
                <a:spcPct val="0"/>
              </a:spcBef>
              <a:buClrTx/>
              <a:buFontTx/>
              <a:buNone/>
            </a:pPr>
            <a:r>
              <a:rPr lang="en-US" altLang="fr-FR" sz="1251" dirty="0">
                <a:solidFill>
                  <a:srgbClr val="0000FF"/>
                </a:solidFill>
              </a:rPr>
              <a:t>BG reference</a:t>
            </a:r>
          </a:p>
        </p:txBody>
      </p:sp>
      <p:sp>
        <p:nvSpPr>
          <p:cNvPr id="3" name="Triangle isocèle 2"/>
          <p:cNvSpPr/>
          <p:nvPr/>
        </p:nvSpPr>
        <p:spPr>
          <a:xfrm rot="5400000">
            <a:off x="5825515" y="2211834"/>
            <a:ext cx="764332" cy="544095"/>
          </a:xfrm>
          <a:prstGeom prst="triangle">
            <a:avLst/>
          </a:prstGeom>
          <a:solidFill>
            <a:schemeClr val="bg1"/>
          </a:solidFill>
          <a:ln w="1270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203" name="Line 63"/>
          <p:cNvSpPr>
            <a:spLocks noChangeShapeType="1"/>
          </p:cNvSpPr>
          <p:nvPr/>
        </p:nvSpPr>
        <p:spPr bwMode="auto">
          <a:xfrm flipH="1">
            <a:off x="5019428" y="2707559"/>
            <a:ext cx="91620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206" name="Line 63"/>
          <p:cNvSpPr>
            <a:spLocks noChangeShapeType="1"/>
          </p:cNvSpPr>
          <p:nvPr/>
        </p:nvSpPr>
        <p:spPr bwMode="auto">
          <a:xfrm flipH="1">
            <a:off x="6481310" y="2477008"/>
            <a:ext cx="36849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209" name="Line 68"/>
          <p:cNvSpPr>
            <a:spLocks noChangeShapeType="1"/>
          </p:cNvSpPr>
          <p:nvPr/>
        </p:nvSpPr>
        <p:spPr bwMode="auto">
          <a:xfrm flipV="1">
            <a:off x="6848221" y="1721907"/>
            <a:ext cx="0" cy="2157380"/>
          </a:xfrm>
          <a:prstGeom prst="line">
            <a:avLst/>
          </a:prstGeom>
          <a:noFill/>
          <a:ln w="12700">
            <a:solidFill>
              <a:schemeClr val="tx1"/>
            </a:solidFill>
            <a:round/>
            <a:headEnd type="triangle" w="sm"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211" name="Text Box 48"/>
          <p:cNvSpPr txBox="1">
            <a:spLocks noChangeArrowheads="1"/>
          </p:cNvSpPr>
          <p:nvPr/>
        </p:nvSpPr>
        <p:spPr bwMode="auto">
          <a:xfrm>
            <a:off x="6577901" y="3909279"/>
            <a:ext cx="589310"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eaLnBrk="1" hangingPunct="1">
              <a:spcBef>
                <a:spcPct val="0"/>
              </a:spcBef>
              <a:buClrTx/>
              <a:buFontTx/>
              <a:buNone/>
            </a:pPr>
            <a:r>
              <a:rPr lang="en-US" altLang="fr-FR" sz="1251" dirty="0">
                <a:solidFill>
                  <a:prstClr val="black"/>
                </a:solidFill>
              </a:rPr>
              <a:t>VREF</a:t>
            </a:r>
          </a:p>
        </p:txBody>
      </p:sp>
      <p:sp>
        <p:nvSpPr>
          <p:cNvPr id="214" name="Text Box 53"/>
          <p:cNvSpPr txBox="1">
            <a:spLocks noChangeArrowheads="1"/>
          </p:cNvSpPr>
          <p:nvPr/>
        </p:nvSpPr>
        <p:spPr bwMode="auto">
          <a:xfrm>
            <a:off x="5768673" y="3909279"/>
            <a:ext cx="574319"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eaLnBrk="1" hangingPunct="1">
              <a:spcBef>
                <a:spcPct val="0"/>
              </a:spcBef>
              <a:buClrTx/>
              <a:buFontTx/>
              <a:buNone/>
            </a:pPr>
            <a:r>
              <a:rPr lang="en-US" altLang="fr-FR" sz="1251" dirty="0">
                <a:solidFill>
                  <a:prstClr val="black"/>
                </a:solidFill>
              </a:rPr>
              <a:t>IBIAS</a:t>
            </a:r>
          </a:p>
        </p:txBody>
      </p:sp>
      <p:sp>
        <p:nvSpPr>
          <p:cNvPr id="218" name="Text Box 53"/>
          <p:cNvSpPr txBox="1">
            <a:spLocks noChangeArrowheads="1"/>
          </p:cNvSpPr>
          <p:nvPr/>
        </p:nvSpPr>
        <p:spPr bwMode="auto">
          <a:xfrm>
            <a:off x="5799422" y="5193358"/>
            <a:ext cx="439414"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eaLnBrk="1" hangingPunct="1">
              <a:spcBef>
                <a:spcPct val="0"/>
              </a:spcBef>
              <a:buClrTx/>
              <a:buFontTx/>
              <a:buNone/>
            </a:pPr>
            <a:r>
              <a:rPr lang="en-US" altLang="fr-FR" sz="1251" dirty="0">
                <a:solidFill>
                  <a:prstClr val="black"/>
                </a:solidFill>
              </a:rPr>
              <a:t>DIS</a:t>
            </a:r>
          </a:p>
        </p:txBody>
      </p:sp>
      <p:sp>
        <p:nvSpPr>
          <p:cNvPr id="117" name="Line 61"/>
          <p:cNvSpPr>
            <a:spLocks noChangeShapeType="1"/>
          </p:cNvSpPr>
          <p:nvPr/>
        </p:nvSpPr>
        <p:spPr bwMode="auto">
          <a:xfrm>
            <a:off x="2424640" y="6001784"/>
            <a:ext cx="650912" cy="0"/>
          </a:xfrm>
          <a:prstGeom prst="line">
            <a:avLst/>
          </a:prstGeom>
          <a:noFill/>
          <a:ln w="12700">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cxnSp>
        <p:nvCxnSpPr>
          <p:cNvPr id="7" name="Connecteur droit 6"/>
          <p:cNvCxnSpPr/>
          <p:nvPr/>
        </p:nvCxnSpPr>
        <p:spPr>
          <a:xfrm>
            <a:off x="2724916" y="3879290"/>
            <a:ext cx="0" cy="2039753"/>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1" name="Line 71"/>
          <p:cNvSpPr>
            <a:spLocks noChangeShapeType="1"/>
          </p:cNvSpPr>
          <p:nvPr/>
        </p:nvSpPr>
        <p:spPr bwMode="auto">
          <a:xfrm flipV="1">
            <a:off x="3507041" y="6242891"/>
            <a:ext cx="0" cy="357735"/>
          </a:xfrm>
          <a:prstGeom prst="line">
            <a:avLst/>
          </a:prstGeom>
          <a:noFill/>
          <a:ln w="9525">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132" name="Text Box 951"/>
          <p:cNvSpPr txBox="1">
            <a:spLocks noChangeArrowheads="1"/>
          </p:cNvSpPr>
          <p:nvPr/>
        </p:nvSpPr>
        <p:spPr bwMode="auto">
          <a:xfrm flipH="1">
            <a:off x="2533674" y="5748131"/>
            <a:ext cx="422710" cy="179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eaLnBrk="0" hangingPunct="0">
              <a:defRPr sz="2700">
                <a:solidFill>
                  <a:schemeClr val="tx1"/>
                </a:solidFill>
                <a:latin typeface="Arial" charset="0"/>
              </a:defRPr>
            </a:lvl1pPr>
            <a:lvl2pPr marL="742950" indent="-285750" eaLnBrk="0" hangingPunct="0">
              <a:defRPr sz="2700">
                <a:solidFill>
                  <a:schemeClr val="tx1"/>
                </a:solidFill>
                <a:latin typeface="Arial" charset="0"/>
              </a:defRPr>
            </a:lvl2pPr>
            <a:lvl3pPr marL="1143000" indent="-228600" eaLnBrk="0" hangingPunct="0">
              <a:defRPr sz="2700">
                <a:solidFill>
                  <a:schemeClr val="tx1"/>
                </a:solidFill>
                <a:latin typeface="Arial" charset="0"/>
              </a:defRPr>
            </a:lvl3pPr>
            <a:lvl4pPr marL="1600200" indent="-228600" eaLnBrk="0" hangingPunct="0">
              <a:defRPr sz="2700">
                <a:solidFill>
                  <a:schemeClr val="tx1"/>
                </a:solidFill>
                <a:latin typeface="Arial" charset="0"/>
              </a:defRPr>
            </a:lvl4pPr>
            <a:lvl5pPr marL="2057400" indent="-228600" eaLnBrk="0" hangingPunct="0">
              <a:defRPr sz="2700">
                <a:solidFill>
                  <a:schemeClr val="tx1"/>
                </a:solidFill>
                <a:latin typeface="Arial" charset="0"/>
              </a:defRPr>
            </a:lvl5pPr>
            <a:lvl6pPr marL="2514600" indent="-228600" eaLnBrk="0" fontAlgn="base" hangingPunct="0">
              <a:spcBef>
                <a:spcPct val="0"/>
              </a:spcBef>
              <a:spcAft>
                <a:spcPct val="0"/>
              </a:spcAft>
              <a:defRPr sz="2700">
                <a:solidFill>
                  <a:schemeClr val="tx1"/>
                </a:solidFill>
                <a:latin typeface="Arial" charset="0"/>
              </a:defRPr>
            </a:lvl6pPr>
            <a:lvl7pPr marL="2971800" indent="-228600" eaLnBrk="0" fontAlgn="base" hangingPunct="0">
              <a:spcBef>
                <a:spcPct val="0"/>
              </a:spcBef>
              <a:spcAft>
                <a:spcPct val="0"/>
              </a:spcAft>
              <a:defRPr sz="2700">
                <a:solidFill>
                  <a:schemeClr val="tx1"/>
                </a:solidFill>
                <a:latin typeface="Arial" charset="0"/>
              </a:defRPr>
            </a:lvl7pPr>
            <a:lvl8pPr marL="3429000" indent="-228600" eaLnBrk="0" fontAlgn="base" hangingPunct="0">
              <a:spcBef>
                <a:spcPct val="0"/>
              </a:spcBef>
              <a:spcAft>
                <a:spcPct val="0"/>
              </a:spcAft>
              <a:defRPr sz="2700">
                <a:solidFill>
                  <a:schemeClr val="tx1"/>
                </a:solidFill>
                <a:latin typeface="Arial" charset="0"/>
              </a:defRPr>
            </a:lvl8pPr>
            <a:lvl9pPr marL="3886200" indent="-228600" eaLnBrk="0" fontAlgn="base" hangingPunct="0">
              <a:spcBef>
                <a:spcPct val="0"/>
              </a:spcBef>
              <a:spcAft>
                <a:spcPct val="0"/>
              </a:spcAft>
              <a:defRPr sz="2700">
                <a:solidFill>
                  <a:schemeClr val="tx1"/>
                </a:solidFill>
                <a:latin typeface="Arial" charset="0"/>
              </a:defRPr>
            </a:lvl9pPr>
          </a:lstStyle>
          <a:p>
            <a:pPr defTabSz="1000781">
              <a:buClr>
                <a:srgbClr val="000000"/>
              </a:buClr>
              <a:buSzPct val="77000"/>
              <a:buNone/>
              <a:defRPr/>
            </a:pPr>
            <a:r>
              <a:rPr lang="en-US" altLang="en-US" sz="1251" kern="0" dirty="0">
                <a:solidFill>
                  <a:prstClr val="black"/>
                </a:solidFill>
              </a:rPr>
              <a:t>V</a:t>
            </a:r>
            <a:r>
              <a:rPr lang="en-US" altLang="en-US" sz="1251" kern="0" baseline="-25000" dirty="0">
                <a:solidFill>
                  <a:prstClr val="black"/>
                </a:solidFill>
              </a:rPr>
              <a:t>OUT31</a:t>
            </a:r>
          </a:p>
        </p:txBody>
      </p:sp>
      <p:sp>
        <p:nvSpPr>
          <p:cNvPr id="133" name="Text Box 951"/>
          <p:cNvSpPr txBox="1">
            <a:spLocks noChangeArrowheads="1"/>
          </p:cNvSpPr>
          <p:nvPr/>
        </p:nvSpPr>
        <p:spPr bwMode="auto">
          <a:xfrm flipH="1">
            <a:off x="2544175" y="3310404"/>
            <a:ext cx="367248" cy="179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eaLnBrk="0" hangingPunct="0">
              <a:defRPr sz="2700">
                <a:solidFill>
                  <a:schemeClr val="tx1"/>
                </a:solidFill>
                <a:latin typeface="Arial" charset="0"/>
              </a:defRPr>
            </a:lvl1pPr>
            <a:lvl2pPr marL="742950" indent="-285750" eaLnBrk="0" hangingPunct="0">
              <a:defRPr sz="2700">
                <a:solidFill>
                  <a:schemeClr val="tx1"/>
                </a:solidFill>
                <a:latin typeface="Arial" charset="0"/>
              </a:defRPr>
            </a:lvl2pPr>
            <a:lvl3pPr marL="1143000" indent="-228600" eaLnBrk="0" hangingPunct="0">
              <a:defRPr sz="2700">
                <a:solidFill>
                  <a:schemeClr val="tx1"/>
                </a:solidFill>
                <a:latin typeface="Arial" charset="0"/>
              </a:defRPr>
            </a:lvl3pPr>
            <a:lvl4pPr marL="1600200" indent="-228600" eaLnBrk="0" hangingPunct="0">
              <a:defRPr sz="2700">
                <a:solidFill>
                  <a:schemeClr val="tx1"/>
                </a:solidFill>
                <a:latin typeface="Arial" charset="0"/>
              </a:defRPr>
            </a:lvl4pPr>
            <a:lvl5pPr marL="2057400" indent="-228600" eaLnBrk="0" hangingPunct="0">
              <a:defRPr sz="2700">
                <a:solidFill>
                  <a:schemeClr val="tx1"/>
                </a:solidFill>
                <a:latin typeface="Arial" charset="0"/>
              </a:defRPr>
            </a:lvl5pPr>
            <a:lvl6pPr marL="2514600" indent="-228600" eaLnBrk="0" fontAlgn="base" hangingPunct="0">
              <a:spcBef>
                <a:spcPct val="0"/>
              </a:spcBef>
              <a:spcAft>
                <a:spcPct val="0"/>
              </a:spcAft>
              <a:defRPr sz="2700">
                <a:solidFill>
                  <a:schemeClr val="tx1"/>
                </a:solidFill>
                <a:latin typeface="Arial" charset="0"/>
              </a:defRPr>
            </a:lvl6pPr>
            <a:lvl7pPr marL="2971800" indent="-228600" eaLnBrk="0" fontAlgn="base" hangingPunct="0">
              <a:spcBef>
                <a:spcPct val="0"/>
              </a:spcBef>
              <a:spcAft>
                <a:spcPct val="0"/>
              </a:spcAft>
              <a:defRPr sz="2700">
                <a:solidFill>
                  <a:schemeClr val="tx1"/>
                </a:solidFill>
                <a:latin typeface="Arial" charset="0"/>
              </a:defRPr>
            </a:lvl7pPr>
            <a:lvl8pPr marL="3429000" indent="-228600" eaLnBrk="0" fontAlgn="base" hangingPunct="0">
              <a:spcBef>
                <a:spcPct val="0"/>
              </a:spcBef>
              <a:spcAft>
                <a:spcPct val="0"/>
              </a:spcAft>
              <a:defRPr sz="2700">
                <a:solidFill>
                  <a:schemeClr val="tx1"/>
                </a:solidFill>
                <a:latin typeface="Arial" charset="0"/>
              </a:defRPr>
            </a:lvl8pPr>
            <a:lvl9pPr marL="3886200" indent="-228600" eaLnBrk="0" fontAlgn="base" hangingPunct="0">
              <a:spcBef>
                <a:spcPct val="0"/>
              </a:spcBef>
              <a:spcAft>
                <a:spcPct val="0"/>
              </a:spcAft>
              <a:defRPr sz="2700">
                <a:solidFill>
                  <a:schemeClr val="tx1"/>
                </a:solidFill>
                <a:latin typeface="Arial" charset="0"/>
              </a:defRPr>
            </a:lvl9pPr>
          </a:lstStyle>
          <a:p>
            <a:pPr defTabSz="1000781">
              <a:buClr>
                <a:srgbClr val="000000"/>
              </a:buClr>
              <a:buSzPct val="77000"/>
              <a:buNone/>
              <a:defRPr/>
            </a:pPr>
            <a:r>
              <a:rPr lang="en-US" altLang="en-US" sz="1251" kern="0" dirty="0">
                <a:solidFill>
                  <a:prstClr val="black"/>
                </a:solidFill>
              </a:rPr>
              <a:t>V</a:t>
            </a:r>
            <a:r>
              <a:rPr lang="en-US" altLang="en-US" sz="1251" kern="0" baseline="-25000" dirty="0">
                <a:solidFill>
                  <a:prstClr val="black"/>
                </a:solidFill>
              </a:rPr>
              <a:t>OUT0</a:t>
            </a:r>
          </a:p>
        </p:txBody>
      </p:sp>
      <p:sp>
        <p:nvSpPr>
          <p:cNvPr id="134" name="Text Box 951"/>
          <p:cNvSpPr txBox="1">
            <a:spLocks noChangeArrowheads="1"/>
          </p:cNvSpPr>
          <p:nvPr/>
        </p:nvSpPr>
        <p:spPr bwMode="auto">
          <a:xfrm flipH="1">
            <a:off x="2563257" y="3595972"/>
            <a:ext cx="367248" cy="179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eaLnBrk="0" hangingPunct="0">
              <a:defRPr sz="2700">
                <a:solidFill>
                  <a:schemeClr val="tx1"/>
                </a:solidFill>
                <a:latin typeface="Arial" charset="0"/>
              </a:defRPr>
            </a:lvl1pPr>
            <a:lvl2pPr marL="742950" indent="-285750" eaLnBrk="0" hangingPunct="0">
              <a:defRPr sz="2700">
                <a:solidFill>
                  <a:schemeClr val="tx1"/>
                </a:solidFill>
                <a:latin typeface="Arial" charset="0"/>
              </a:defRPr>
            </a:lvl2pPr>
            <a:lvl3pPr marL="1143000" indent="-228600" eaLnBrk="0" hangingPunct="0">
              <a:defRPr sz="2700">
                <a:solidFill>
                  <a:schemeClr val="tx1"/>
                </a:solidFill>
                <a:latin typeface="Arial" charset="0"/>
              </a:defRPr>
            </a:lvl3pPr>
            <a:lvl4pPr marL="1600200" indent="-228600" eaLnBrk="0" hangingPunct="0">
              <a:defRPr sz="2700">
                <a:solidFill>
                  <a:schemeClr val="tx1"/>
                </a:solidFill>
                <a:latin typeface="Arial" charset="0"/>
              </a:defRPr>
            </a:lvl4pPr>
            <a:lvl5pPr marL="2057400" indent="-228600" eaLnBrk="0" hangingPunct="0">
              <a:defRPr sz="2700">
                <a:solidFill>
                  <a:schemeClr val="tx1"/>
                </a:solidFill>
                <a:latin typeface="Arial" charset="0"/>
              </a:defRPr>
            </a:lvl5pPr>
            <a:lvl6pPr marL="2514600" indent="-228600" eaLnBrk="0" fontAlgn="base" hangingPunct="0">
              <a:spcBef>
                <a:spcPct val="0"/>
              </a:spcBef>
              <a:spcAft>
                <a:spcPct val="0"/>
              </a:spcAft>
              <a:defRPr sz="2700">
                <a:solidFill>
                  <a:schemeClr val="tx1"/>
                </a:solidFill>
                <a:latin typeface="Arial" charset="0"/>
              </a:defRPr>
            </a:lvl6pPr>
            <a:lvl7pPr marL="2971800" indent="-228600" eaLnBrk="0" fontAlgn="base" hangingPunct="0">
              <a:spcBef>
                <a:spcPct val="0"/>
              </a:spcBef>
              <a:spcAft>
                <a:spcPct val="0"/>
              </a:spcAft>
              <a:defRPr sz="2700">
                <a:solidFill>
                  <a:schemeClr val="tx1"/>
                </a:solidFill>
                <a:latin typeface="Arial" charset="0"/>
              </a:defRPr>
            </a:lvl7pPr>
            <a:lvl8pPr marL="3429000" indent="-228600" eaLnBrk="0" fontAlgn="base" hangingPunct="0">
              <a:spcBef>
                <a:spcPct val="0"/>
              </a:spcBef>
              <a:spcAft>
                <a:spcPct val="0"/>
              </a:spcAft>
              <a:defRPr sz="2700">
                <a:solidFill>
                  <a:schemeClr val="tx1"/>
                </a:solidFill>
                <a:latin typeface="Arial" charset="0"/>
              </a:defRPr>
            </a:lvl8pPr>
            <a:lvl9pPr marL="3886200" indent="-228600" eaLnBrk="0" fontAlgn="base" hangingPunct="0">
              <a:spcBef>
                <a:spcPct val="0"/>
              </a:spcBef>
              <a:spcAft>
                <a:spcPct val="0"/>
              </a:spcAft>
              <a:defRPr sz="2700">
                <a:solidFill>
                  <a:schemeClr val="tx1"/>
                </a:solidFill>
                <a:latin typeface="Arial" charset="0"/>
              </a:defRPr>
            </a:lvl9pPr>
          </a:lstStyle>
          <a:p>
            <a:pPr defTabSz="1000781">
              <a:buClr>
                <a:srgbClr val="000000"/>
              </a:buClr>
              <a:buSzPct val="77000"/>
              <a:buNone/>
              <a:defRPr/>
            </a:pPr>
            <a:r>
              <a:rPr lang="en-US" altLang="en-US" sz="1251" kern="0" dirty="0">
                <a:solidFill>
                  <a:prstClr val="black"/>
                </a:solidFill>
              </a:rPr>
              <a:t>V</a:t>
            </a:r>
            <a:r>
              <a:rPr lang="en-US" altLang="en-US" sz="1251" kern="0" baseline="-25000" dirty="0">
                <a:solidFill>
                  <a:prstClr val="black"/>
                </a:solidFill>
              </a:rPr>
              <a:t>OUT1</a:t>
            </a:r>
          </a:p>
        </p:txBody>
      </p:sp>
      <p:sp>
        <p:nvSpPr>
          <p:cNvPr id="50" name="Line 70"/>
          <p:cNvSpPr>
            <a:spLocks noChangeShapeType="1"/>
          </p:cNvSpPr>
          <p:nvPr/>
        </p:nvSpPr>
        <p:spPr bwMode="auto">
          <a:xfrm flipV="1">
            <a:off x="6433246" y="5456276"/>
            <a:ext cx="0" cy="1167735"/>
          </a:xfrm>
          <a:prstGeom prst="line">
            <a:avLst/>
          </a:prstGeom>
          <a:noFill/>
          <a:ln w="12700">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51" name="Line 70"/>
          <p:cNvSpPr>
            <a:spLocks noChangeShapeType="1"/>
          </p:cNvSpPr>
          <p:nvPr/>
        </p:nvSpPr>
        <p:spPr bwMode="auto">
          <a:xfrm flipV="1">
            <a:off x="5970621" y="5457274"/>
            <a:ext cx="0" cy="1167735"/>
          </a:xfrm>
          <a:prstGeom prst="line">
            <a:avLst/>
          </a:prstGeom>
          <a:noFill/>
          <a:ln w="12700">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61" name="Line 68"/>
          <p:cNvSpPr>
            <a:spLocks noChangeShapeType="1"/>
          </p:cNvSpPr>
          <p:nvPr/>
        </p:nvSpPr>
        <p:spPr bwMode="auto">
          <a:xfrm flipV="1">
            <a:off x="7067737" y="5457274"/>
            <a:ext cx="0" cy="344591"/>
          </a:xfrm>
          <a:prstGeom prst="line">
            <a:avLst/>
          </a:prstGeom>
          <a:noFill/>
          <a:ln w="12700">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63" name="Rectangle 47"/>
          <p:cNvSpPr>
            <a:spLocks noChangeArrowheads="1"/>
          </p:cNvSpPr>
          <p:nvPr/>
        </p:nvSpPr>
        <p:spPr bwMode="auto">
          <a:xfrm>
            <a:off x="5576963" y="3152562"/>
            <a:ext cx="825054" cy="517556"/>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64" name="Text Box 50"/>
          <p:cNvSpPr txBox="1">
            <a:spLocks noChangeArrowheads="1"/>
          </p:cNvSpPr>
          <p:nvPr/>
        </p:nvSpPr>
        <p:spPr bwMode="auto">
          <a:xfrm>
            <a:off x="5546011" y="3285617"/>
            <a:ext cx="846322"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algn="ctr" eaLnBrk="1" hangingPunct="1">
              <a:spcBef>
                <a:spcPct val="0"/>
              </a:spcBef>
              <a:buClrTx/>
              <a:buFontTx/>
              <a:buNone/>
            </a:pPr>
            <a:r>
              <a:rPr lang="en-US" altLang="fr-FR" sz="1251" dirty="0">
                <a:solidFill>
                  <a:srgbClr val="0000FF"/>
                </a:solidFill>
              </a:rPr>
              <a:t>V-&gt;I</a:t>
            </a:r>
          </a:p>
        </p:txBody>
      </p:sp>
      <p:sp>
        <p:nvSpPr>
          <p:cNvPr id="2" name="Rectangle 1"/>
          <p:cNvSpPr/>
          <p:nvPr/>
        </p:nvSpPr>
        <p:spPr>
          <a:xfrm>
            <a:off x="2376717" y="3494188"/>
            <a:ext cx="80739" cy="935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67" name="Rectangle 66"/>
          <p:cNvSpPr/>
          <p:nvPr/>
        </p:nvSpPr>
        <p:spPr>
          <a:xfrm>
            <a:off x="2376717" y="3768851"/>
            <a:ext cx="84875" cy="935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68" name="Rectangle 67"/>
          <p:cNvSpPr/>
          <p:nvPr/>
        </p:nvSpPr>
        <p:spPr>
          <a:xfrm>
            <a:off x="2376717" y="5955377"/>
            <a:ext cx="84875" cy="935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69" name="Rectangle 68"/>
          <p:cNvSpPr/>
          <p:nvPr/>
        </p:nvSpPr>
        <p:spPr>
          <a:xfrm>
            <a:off x="3131927" y="6600628"/>
            <a:ext cx="84875" cy="935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70" name="Rectangle 69"/>
          <p:cNvSpPr/>
          <p:nvPr/>
        </p:nvSpPr>
        <p:spPr>
          <a:xfrm>
            <a:off x="3238776" y="6605463"/>
            <a:ext cx="84875" cy="935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71" name="Rectangle 70"/>
          <p:cNvSpPr/>
          <p:nvPr/>
        </p:nvSpPr>
        <p:spPr>
          <a:xfrm>
            <a:off x="3351652" y="6605463"/>
            <a:ext cx="84875" cy="935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72" name="Rectangle 71"/>
          <p:cNvSpPr/>
          <p:nvPr/>
        </p:nvSpPr>
        <p:spPr>
          <a:xfrm>
            <a:off x="3458502" y="6602971"/>
            <a:ext cx="84875" cy="935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73" name="Rectangle 72"/>
          <p:cNvSpPr/>
          <p:nvPr/>
        </p:nvSpPr>
        <p:spPr>
          <a:xfrm>
            <a:off x="6384428" y="6574513"/>
            <a:ext cx="84875" cy="935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74" name="Rectangle 73"/>
          <p:cNvSpPr/>
          <p:nvPr/>
        </p:nvSpPr>
        <p:spPr>
          <a:xfrm>
            <a:off x="5926123" y="6582834"/>
            <a:ext cx="84875" cy="935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75" name="Rectangle 74"/>
          <p:cNvSpPr/>
          <p:nvPr/>
        </p:nvSpPr>
        <p:spPr>
          <a:xfrm>
            <a:off x="7025749" y="6605463"/>
            <a:ext cx="84875" cy="935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76" name="Rectangle 75"/>
          <p:cNvSpPr/>
          <p:nvPr/>
        </p:nvSpPr>
        <p:spPr>
          <a:xfrm>
            <a:off x="6803619" y="1662757"/>
            <a:ext cx="84875" cy="935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77" name="Rectangle 76"/>
          <p:cNvSpPr/>
          <p:nvPr/>
        </p:nvSpPr>
        <p:spPr>
          <a:xfrm>
            <a:off x="5604430" y="1665882"/>
            <a:ext cx="84875" cy="935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81" name="Line 68"/>
          <p:cNvSpPr>
            <a:spLocks noChangeShapeType="1"/>
          </p:cNvSpPr>
          <p:nvPr/>
        </p:nvSpPr>
        <p:spPr bwMode="auto">
          <a:xfrm flipV="1">
            <a:off x="6018732" y="3670118"/>
            <a:ext cx="0" cy="239162"/>
          </a:xfrm>
          <a:prstGeom prst="line">
            <a:avLst/>
          </a:prstGeom>
          <a:noFill/>
          <a:ln w="12700">
            <a:solidFill>
              <a:schemeClr val="tx1"/>
            </a:solidFill>
            <a:round/>
            <a:headEnd type="triangle" w="sm" len="med"/>
            <a:tailEnd type="non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dirty="0">
              <a:solidFill>
                <a:prstClr val="black"/>
              </a:solidFill>
              <a:latin typeface="Arial" panose="020B0604020202020204" pitchFamily="34" charset="0"/>
            </a:endParaRPr>
          </a:p>
        </p:txBody>
      </p:sp>
      <p:sp>
        <p:nvSpPr>
          <p:cNvPr id="82" name="Line 71"/>
          <p:cNvSpPr>
            <a:spLocks noChangeShapeType="1"/>
          </p:cNvSpPr>
          <p:nvPr/>
        </p:nvSpPr>
        <p:spPr bwMode="auto">
          <a:xfrm flipV="1">
            <a:off x="5646951" y="1756358"/>
            <a:ext cx="0" cy="508240"/>
          </a:xfrm>
          <a:prstGeom prst="line">
            <a:avLst/>
          </a:prstGeom>
          <a:noFill/>
          <a:ln w="12700">
            <a:solidFill>
              <a:schemeClr val="tx1"/>
            </a:solidFill>
            <a:round/>
            <a:headEnd/>
            <a:tailEnd type="non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83" name="Line 64"/>
          <p:cNvSpPr>
            <a:spLocks noChangeShapeType="1"/>
          </p:cNvSpPr>
          <p:nvPr/>
        </p:nvSpPr>
        <p:spPr bwMode="auto">
          <a:xfrm>
            <a:off x="5650499" y="2264596"/>
            <a:ext cx="286907" cy="0"/>
          </a:xfrm>
          <a:prstGeom prst="line">
            <a:avLst/>
          </a:prstGeom>
          <a:noFill/>
          <a:ln w="12700">
            <a:solidFill>
              <a:schemeClr val="tx1"/>
            </a:solidFill>
            <a:round/>
            <a:headEnd/>
            <a:tailEnd type="non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85" name="Text Box 50"/>
          <p:cNvSpPr txBox="1">
            <a:spLocks noChangeArrowheads="1"/>
          </p:cNvSpPr>
          <p:nvPr/>
        </p:nvSpPr>
        <p:spPr bwMode="auto">
          <a:xfrm rot="16200000">
            <a:off x="5742832" y="6653035"/>
            <a:ext cx="1001246"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algn="ctr" eaLnBrk="1" hangingPunct="1">
              <a:spcBef>
                <a:spcPct val="0"/>
              </a:spcBef>
              <a:buClrTx/>
              <a:buFontTx/>
              <a:buNone/>
            </a:pPr>
            <a:r>
              <a:rPr lang="en-US" altLang="fr-FR" sz="1251" dirty="0" err="1">
                <a:solidFill>
                  <a:prstClr val="black"/>
                </a:solidFill>
              </a:rPr>
              <a:t>ADC_SoC</a:t>
            </a:r>
            <a:r>
              <a:rPr lang="en-US" altLang="fr-FR" sz="1251" dirty="0">
                <a:solidFill>
                  <a:prstClr val="black"/>
                </a:solidFill>
              </a:rPr>
              <a:t> </a:t>
            </a:r>
          </a:p>
        </p:txBody>
      </p:sp>
      <p:sp>
        <p:nvSpPr>
          <p:cNvPr id="86" name="Text Box 50"/>
          <p:cNvSpPr txBox="1">
            <a:spLocks noChangeArrowheads="1"/>
          </p:cNvSpPr>
          <p:nvPr/>
        </p:nvSpPr>
        <p:spPr bwMode="auto">
          <a:xfrm rot="16200000">
            <a:off x="5320846" y="6660778"/>
            <a:ext cx="877787"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algn="ctr" eaLnBrk="1" hangingPunct="1">
              <a:spcBef>
                <a:spcPct val="0"/>
              </a:spcBef>
              <a:buClrTx/>
              <a:buFontTx/>
              <a:buNone/>
            </a:pPr>
            <a:r>
              <a:rPr lang="en-US" altLang="fr-FR" sz="1251" dirty="0">
                <a:solidFill>
                  <a:prstClr val="black"/>
                </a:solidFill>
              </a:rPr>
              <a:t>ADC_DIS</a:t>
            </a:r>
          </a:p>
        </p:txBody>
      </p:sp>
      <p:sp>
        <p:nvSpPr>
          <p:cNvPr id="87" name="Line 63"/>
          <p:cNvSpPr>
            <a:spLocks noChangeShapeType="1"/>
          </p:cNvSpPr>
          <p:nvPr/>
        </p:nvSpPr>
        <p:spPr bwMode="auto">
          <a:xfrm flipH="1">
            <a:off x="5019428" y="3063415"/>
            <a:ext cx="36849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88" name="Line 68"/>
          <p:cNvSpPr>
            <a:spLocks noChangeShapeType="1"/>
          </p:cNvSpPr>
          <p:nvPr/>
        </p:nvSpPr>
        <p:spPr bwMode="auto">
          <a:xfrm flipV="1">
            <a:off x="5387918" y="3071240"/>
            <a:ext cx="0" cy="333826"/>
          </a:xfrm>
          <a:prstGeom prst="line">
            <a:avLst/>
          </a:prstGeom>
          <a:noFill/>
          <a:ln w="12700">
            <a:solidFill>
              <a:schemeClr val="tx1"/>
            </a:solidFill>
            <a:round/>
            <a:headEnd type="none" w="sm" len="med"/>
            <a:tailEnd type="non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89" name="Line 63"/>
          <p:cNvSpPr>
            <a:spLocks noChangeShapeType="1"/>
          </p:cNvSpPr>
          <p:nvPr/>
        </p:nvSpPr>
        <p:spPr bwMode="auto">
          <a:xfrm flipH="1">
            <a:off x="5397805" y="3402585"/>
            <a:ext cx="17915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cxnSp>
        <p:nvCxnSpPr>
          <p:cNvPr id="121" name="Connecteur droit 120"/>
          <p:cNvCxnSpPr/>
          <p:nvPr/>
        </p:nvCxnSpPr>
        <p:spPr>
          <a:xfrm flipV="1">
            <a:off x="5989491" y="1884635"/>
            <a:ext cx="34211" cy="575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Connecteur droit 121"/>
          <p:cNvCxnSpPr/>
          <p:nvPr/>
        </p:nvCxnSpPr>
        <p:spPr>
          <a:xfrm>
            <a:off x="6024034" y="1882423"/>
            <a:ext cx="68236" cy="11860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Connecteur droit 118"/>
          <p:cNvCxnSpPr/>
          <p:nvPr/>
        </p:nvCxnSpPr>
        <p:spPr>
          <a:xfrm flipH="1" flipV="1">
            <a:off x="6161639" y="1886021"/>
            <a:ext cx="34211" cy="575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Connecteur droit 119"/>
          <p:cNvCxnSpPr/>
          <p:nvPr/>
        </p:nvCxnSpPr>
        <p:spPr>
          <a:xfrm flipH="1">
            <a:off x="6093071" y="1883809"/>
            <a:ext cx="68236" cy="11860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Connecteur droit 115"/>
          <p:cNvCxnSpPr/>
          <p:nvPr/>
        </p:nvCxnSpPr>
        <p:spPr>
          <a:xfrm>
            <a:off x="6193979" y="1942855"/>
            <a:ext cx="34211" cy="575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Connecteur droit 117"/>
          <p:cNvCxnSpPr/>
          <p:nvPr/>
        </p:nvCxnSpPr>
        <p:spPr>
          <a:xfrm flipV="1">
            <a:off x="6228524" y="1884045"/>
            <a:ext cx="68236" cy="11860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Connecteur droit 113"/>
          <p:cNvCxnSpPr/>
          <p:nvPr/>
        </p:nvCxnSpPr>
        <p:spPr>
          <a:xfrm flipH="1">
            <a:off x="6364248" y="1942136"/>
            <a:ext cx="34211" cy="575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Connecteur droit 114"/>
          <p:cNvCxnSpPr/>
          <p:nvPr/>
        </p:nvCxnSpPr>
        <p:spPr>
          <a:xfrm flipH="1" flipV="1">
            <a:off x="6295680" y="1883325"/>
            <a:ext cx="68236" cy="11860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23" name="Line 63"/>
          <p:cNvSpPr>
            <a:spLocks noChangeShapeType="1"/>
          </p:cNvSpPr>
          <p:nvPr/>
        </p:nvSpPr>
        <p:spPr bwMode="auto">
          <a:xfrm flipH="1">
            <a:off x="6402230" y="1941723"/>
            <a:ext cx="41939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124" name="Line 63"/>
          <p:cNvSpPr>
            <a:spLocks noChangeShapeType="1"/>
          </p:cNvSpPr>
          <p:nvPr/>
        </p:nvSpPr>
        <p:spPr bwMode="auto">
          <a:xfrm flipH="1">
            <a:off x="5647144" y="1948690"/>
            <a:ext cx="371588"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125" name="Line 63"/>
          <p:cNvSpPr>
            <a:spLocks noChangeShapeType="1"/>
          </p:cNvSpPr>
          <p:nvPr/>
        </p:nvSpPr>
        <p:spPr bwMode="auto">
          <a:xfrm flipH="1">
            <a:off x="5364360" y="2034013"/>
            <a:ext cx="301079"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126" name="Line 63"/>
          <p:cNvSpPr>
            <a:spLocks noChangeShapeType="1"/>
          </p:cNvSpPr>
          <p:nvPr/>
        </p:nvSpPr>
        <p:spPr bwMode="auto">
          <a:xfrm flipH="1">
            <a:off x="4444835" y="2047620"/>
            <a:ext cx="51055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cxnSp>
        <p:nvCxnSpPr>
          <p:cNvPr id="18" name="Connecteur droit 17"/>
          <p:cNvCxnSpPr/>
          <p:nvPr/>
        </p:nvCxnSpPr>
        <p:spPr>
          <a:xfrm>
            <a:off x="4434609" y="2026126"/>
            <a:ext cx="0" cy="26871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4319501" y="2294840"/>
            <a:ext cx="23451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Connecteur droit 134"/>
          <p:cNvCxnSpPr/>
          <p:nvPr/>
        </p:nvCxnSpPr>
        <p:spPr>
          <a:xfrm>
            <a:off x="4368167" y="2352888"/>
            <a:ext cx="15204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Connecteur droit 135"/>
          <p:cNvCxnSpPr/>
          <p:nvPr/>
        </p:nvCxnSpPr>
        <p:spPr>
          <a:xfrm>
            <a:off x="4397468" y="2405581"/>
            <a:ext cx="8841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39" name="Text Box 75"/>
          <p:cNvSpPr txBox="1">
            <a:spLocks noChangeArrowheads="1"/>
          </p:cNvSpPr>
          <p:nvPr/>
        </p:nvSpPr>
        <p:spPr bwMode="auto">
          <a:xfrm>
            <a:off x="6961362" y="1862276"/>
            <a:ext cx="1559142" cy="454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eaLnBrk="1" hangingPunct="1">
              <a:spcBef>
                <a:spcPct val="0"/>
              </a:spcBef>
              <a:buClrTx/>
              <a:buFontTx/>
              <a:buNone/>
            </a:pPr>
            <a:r>
              <a:rPr lang="en-US" altLang="fr-FR" sz="1251" dirty="0">
                <a:solidFill>
                  <a:prstClr val="black"/>
                </a:solidFill>
              </a:rPr>
              <a:t>Res for VREF adjust</a:t>
            </a:r>
          </a:p>
          <a:p>
            <a:pPr eaLnBrk="1" hangingPunct="1">
              <a:spcBef>
                <a:spcPct val="0"/>
              </a:spcBef>
              <a:buClrTx/>
              <a:buFontTx/>
              <a:buNone/>
            </a:pPr>
            <a:r>
              <a:rPr lang="en-US" altLang="fr-FR" sz="1251" dirty="0">
                <a:solidFill>
                  <a:prstClr val="black"/>
                </a:solidFill>
              </a:rPr>
              <a:t>(outside the chip)</a:t>
            </a:r>
          </a:p>
        </p:txBody>
      </p:sp>
      <p:cxnSp>
        <p:nvCxnSpPr>
          <p:cNvPr id="152" name="Connecteur droit 151"/>
          <p:cNvCxnSpPr/>
          <p:nvPr/>
        </p:nvCxnSpPr>
        <p:spPr>
          <a:xfrm flipV="1">
            <a:off x="4955393" y="1990535"/>
            <a:ext cx="34211" cy="575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3" name="Connecteur droit 152"/>
          <p:cNvCxnSpPr/>
          <p:nvPr/>
        </p:nvCxnSpPr>
        <p:spPr>
          <a:xfrm>
            <a:off x="4989936" y="1988320"/>
            <a:ext cx="68236" cy="11860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Connecteur droit 149"/>
          <p:cNvCxnSpPr/>
          <p:nvPr/>
        </p:nvCxnSpPr>
        <p:spPr>
          <a:xfrm flipH="1" flipV="1">
            <a:off x="5127541" y="1991919"/>
            <a:ext cx="34211" cy="575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Connecteur droit 150"/>
          <p:cNvCxnSpPr/>
          <p:nvPr/>
        </p:nvCxnSpPr>
        <p:spPr>
          <a:xfrm flipH="1">
            <a:off x="5058972" y="1989706"/>
            <a:ext cx="68236" cy="11860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Connecteur droit 147"/>
          <p:cNvCxnSpPr/>
          <p:nvPr/>
        </p:nvCxnSpPr>
        <p:spPr>
          <a:xfrm>
            <a:off x="5159881" y="2048754"/>
            <a:ext cx="34211" cy="575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Connecteur droit 148"/>
          <p:cNvCxnSpPr/>
          <p:nvPr/>
        </p:nvCxnSpPr>
        <p:spPr>
          <a:xfrm flipV="1">
            <a:off x="5194426" y="1989944"/>
            <a:ext cx="68236" cy="11860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Connecteur droit 145"/>
          <p:cNvCxnSpPr/>
          <p:nvPr/>
        </p:nvCxnSpPr>
        <p:spPr>
          <a:xfrm flipH="1">
            <a:off x="5330150" y="2048035"/>
            <a:ext cx="34211" cy="5757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Connecteur droit 146"/>
          <p:cNvCxnSpPr/>
          <p:nvPr/>
        </p:nvCxnSpPr>
        <p:spPr>
          <a:xfrm flipH="1" flipV="1">
            <a:off x="5261581" y="1989223"/>
            <a:ext cx="68236" cy="11860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29" name="Rectangle 128"/>
          <p:cNvSpPr/>
          <p:nvPr/>
        </p:nvSpPr>
        <p:spPr>
          <a:xfrm>
            <a:off x="8639756" y="4723419"/>
            <a:ext cx="84875" cy="935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155" name="Line 70"/>
          <p:cNvSpPr>
            <a:spLocks noChangeShapeType="1"/>
          </p:cNvSpPr>
          <p:nvPr/>
        </p:nvSpPr>
        <p:spPr bwMode="auto">
          <a:xfrm flipV="1">
            <a:off x="6207681" y="2665123"/>
            <a:ext cx="0" cy="398294"/>
          </a:xfrm>
          <a:prstGeom prst="line">
            <a:avLst/>
          </a:prstGeom>
          <a:noFill/>
          <a:ln w="12700">
            <a:solidFill>
              <a:schemeClr val="tx1"/>
            </a:solidFill>
            <a:round/>
            <a:headEn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156" name="Line 64"/>
          <p:cNvSpPr>
            <a:spLocks noChangeShapeType="1"/>
          </p:cNvSpPr>
          <p:nvPr/>
        </p:nvSpPr>
        <p:spPr bwMode="auto">
          <a:xfrm flipH="1">
            <a:off x="6206619" y="3061195"/>
            <a:ext cx="2469650" cy="0"/>
          </a:xfrm>
          <a:prstGeom prst="line">
            <a:avLst/>
          </a:prstGeom>
          <a:noFill/>
          <a:ln w="12700">
            <a:solidFill>
              <a:schemeClr val="tx1"/>
            </a:solidFill>
            <a:round/>
            <a:headEnd/>
            <a:tailEnd type="non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157" name="Rectangle 156"/>
          <p:cNvSpPr/>
          <p:nvPr/>
        </p:nvSpPr>
        <p:spPr>
          <a:xfrm>
            <a:off x="8648487" y="3026639"/>
            <a:ext cx="84875" cy="935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158" name="Text Box 50"/>
          <p:cNvSpPr txBox="1">
            <a:spLocks noChangeArrowheads="1"/>
          </p:cNvSpPr>
          <p:nvPr/>
        </p:nvSpPr>
        <p:spPr bwMode="auto">
          <a:xfrm>
            <a:off x="7862091" y="2745250"/>
            <a:ext cx="1265883"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algn="ctr" eaLnBrk="1" hangingPunct="1">
              <a:spcBef>
                <a:spcPct val="0"/>
              </a:spcBef>
              <a:buClrTx/>
              <a:buFontTx/>
              <a:buNone/>
            </a:pPr>
            <a:r>
              <a:rPr lang="en-US" altLang="fr-FR" sz="1251" dirty="0">
                <a:solidFill>
                  <a:prstClr val="black"/>
                </a:solidFill>
              </a:rPr>
              <a:t>ADC_BUFDIS</a:t>
            </a:r>
          </a:p>
        </p:txBody>
      </p:sp>
      <p:sp>
        <p:nvSpPr>
          <p:cNvPr id="159" name="Line 63"/>
          <p:cNvSpPr>
            <a:spLocks noChangeShapeType="1"/>
          </p:cNvSpPr>
          <p:nvPr/>
        </p:nvSpPr>
        <p:spPr bwMode="auto">
          <a:xfrm flipH="1">
            <a:off x="4556052" y="6048978"/>
            <a:ext cx="2095474" cy="0"/>
          </a:xfrm>
          <a:prstGeom prst="line">
            <a:avLst/>
          </a:prstGeom>
          <a:noFill/>
          <a:ln w="12700">
            <a:solidFill>
              <a:schemeClr val="tx1"/>
            </a:solidFill>
            <a:round/>
            <a:headEnd type="triangle" w="sm"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sp>
        <p:nvSpPr>
          <p:cNvPr id="160" name="Line 68"/>
          <p:cNvSpPr>
            <a:spLocks noChangeShapeType="1"/>
          </p:cNvSpPr>
          <p:nvPr/>
        </p:nvSpPr>
        <p:spPr bwMode="auto">
          <a:xfrm flipV="1">
            <a:off x="4556056" y="3150523"/>
            <a:ext cx="0" cy="2906561"/>
          </a:xfrm>
          <a:prstGeom prst="line">
            <a:avLst/>
          </a:prstGeom>
          <a:noFill/>
          <a:ln w="12700">
            <a:solidFill>
              <a:schemeClr val="tx1"/>
            </a:solidFill>
            <a:round/>
            <a:headEnd type="non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1251">
              <a:solidFill>
                <a:prstClr val="black"/>
              </a:solidFill>
              <a:latin typeface="Arial" panose="020B0604020202020204" pitchFamily="34" charset="0"/>
            </a:endParaRPr>
          </a:p>
        </p:txBody>
      </p:sp>
      <p:cxnSp>
        <p:nvCxnSpPr>
          <p:cNvPr id="5" name="Connecteur droit 4"/>
          <p:cNvCxnSpPr/>
          <p:nvPr/>
        </p:nvCxnSpPr>
        <p:spPr>
          <a:xfrm flipH="1">
            <a:off x="7912731" y="4431051"/>
            <a:ext cx="110741" cy="11555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61" name="Ellipse 160"/>
          <p:cNvSpPr/>
          <p:nvPr/>
        </p:nvSpPr>
        <p:spPr>
          <a:xfrm>
            <a:off x="5918667" y="6001784"/>
            <a:ext cx="88554" cy="8808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162" name="Ellipse 161"/>
          <p:cNvSpPr/>
          <p:nvPr/>
        </p:nvSpPr>
        <p:spPr>
          <a:xfrm>
            <a:off x="6791947" y="2455019"/>
            <a:ext cx="88554" cy="88084"/>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164" name="Text Box 50"/>
          <p:cNvSpPr txBox="1">
            <a:spLocks noChangeArrowheads="1"/>
          </p:cNvSpPr>
          <p:nvPr/>
        </p:nvSpPr>
        <p:spPr bwMode="auto">
          <a:xfrm>
            <a:off x="7862089" y="4179090"/>
            <a:ext cx="1550607"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algn="ctr" eaLnBrk="1" hangingPunct="1">
              <a:spcBef>
                <a:spcPct val="0"/>
              </a:spcBef>
              <a:buClrTx/>
              <a:buFontTx/>
              <a:buNone/>
            </a:pPr>
            <a:r>
              <a:rPr lang="en-US" altLang="fr-FR" sz="1251" dirty="0">
                <a:solidFill>
                  <a:prstClr val="black"/>
                </a:solidFill>
              </a:rPr>
              <a:t>ADC_OUT&lt;0:11&gt;</a:t>
            </a:r>
          </a:p>
        </p:txBody>
      </p:sp>
      <p:sp>
        <p:nvSpPr>
          <p:cNvPr id="165" name="Text Box 50"/>
          <p:cNvSpPr txBox="1">
            <a:spLocks noChangeArrowheads="1"/>
          </p:cNvSpPr>
          <p:nvPr/>
        </p:nvSpPr>
        <p:spPr bwMode="auto">
          <a:xfrm>
            <a:off x="7862087" y="4485359"/>
            <a:ext cx="1265883"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algn="ctr" eaLnBrk="1" hangingPunct="1">
              <a:spcBef>
                <a:spcPct val="0"/>
              </a:spcBef>
              <a:buClrTx/>
              <a:buFontTx/>
              <a:buNone/>
            </a:pPr>
            <a:r>
              <a:rPr lang="en-US" altLang="fr-FR" sz="1251" dirty="0" err="1">
                <a:solidFill>
                  <a:srgbClr val="0000FF"/>
                </a:solidFill>
              </a:rPr>
              <a:t>ADC_EoC</a:t>
            </a:r>
            <a:endParaRPr lang="en-US" altLang="fr-FR" sz="1251" dirty="0">
              <a:solidFill>
                <a:srgbClr val="0000FF"/>
              </a:solidFill>
            </a:endParaRPr>
          </a:p>
        </p:txBody>
      </p:sp>
      <p:sp>
        <p:nvSpPr>
          <p:cNvPr id="166" name="Rectangle 165"/>
          <p:cNvSpPr/>
          <p:nvPr/>
        </p:nvSpPr>
        <p:spPr>
          <a:xfrm>
            <a:off x="8643070" y="4427455"/>
            <a:ext cx="84875" cy="935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2097" name="Text Box 49"/>
          <p:cNvSpPr txBox="1">
            <a:spLocks noChangeArrowheads="1"/>
          </p:cNvSpPr>
          <p:nvPr/>
        </p:nvSpPr>
        <p:spPr bwMode="auto">
          <a:xfrm>
            <a:off x="5877919" y="4489082"/>
            <a:ext cx="1236080"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algn="ctr" eaLnBrk="1" hangingPunct="1">
              <a:spcBef>
                <a:spcPct val="0"/>
              </a:spcBef>
              <a:buClrTx/>
              <a:buFontTx/>
              <a:buNone/>
            </a:pPr>
            <a:r>
              <a:rPr lang="en-US" altLang="fr-FR" sz="1251" dirty="0">
                <a:solidFill>
                  <a:srgbClr val="0000FF"/>
                </a:solidFill>
              </a:rPr>
              <a:t>12 bit ADC</a:t>
            </a:r>
          </a:p>
        </p:txBody>
      </p:sp>
      <p:sp>
        <p:nvSpPr>
          <p:cNvPr id="2096" name="Text Box 48"/>
          <p:cNvSpPr txBox="1">
            <a:spLocks noChangeArrowheads="1"/>
          </p:cNvSpPr>
          <p:nvPr/>
        </p:nvSpPr>
        <p:spPr bwMode="auto">
          <a:xfrm>
            <a:off x="7072667" y="4368672"/>
            <a:ext cx="505369"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eaLnBrk="1" hangingPunct="1">
              <a:spcBef>
                <a:spcPct val="0"/>
              </a:spcBef>
              <a:buClrTx/>
              <a:buFontTx/>
              <a:buNone/>
            </a:pPr>
            <a:r>
              <a:rPr lang="en-US" altLang="fr-FR" sz="1251" dirty="0">
                <a:solidFill>
                  <a:prstClr val="black"/>
                </a:solidFill>
              </a:rPr>
              <a:t>OUT</a:t>
            </a:r>
          </a:p>
        </p:txBody>
      </p:sp>
      <p:sp>
        <p:nvSpPr>
          <p:cNvPr id="2102" name="Text Box 54"/>
          <p:cNvSpPr txBox="1">
            <a:spLocks noChangeArrowheads="1"/>
          </p:cNvSpPr>
          <p:nvPr/>
        </p:nvSpPr>
        <p:spPr bwMode="auto">
          <a:xfrm>
            <a:off x="7067737" y="4657150"/>
            <a:ext cx="481384"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eaLnBrk="1" hangingPunct="1">
              <a:spcBef>
                <a:spcPct val="0"/>
              </a:spcBef>
              <a:buClrTx/>
              <a:buFontTx/>
              <a:buNone/>
            </a:pPr>
            <a:r>
              <a:rPr lang="en-US" altLang="fr-FR" sz="1251" dirty="0" err="1">
                <a:solidFill>
                  <a:prstClr val="black"/>
                </a:solidFill>
              </a:rPr>
              <a:t>EoC</a:t>
            </a:r>
            <a:endParaRPr lang="en-US" altLang="fr-FR" sz="1251" dirty="0">
              <a:solidFill>
                <a:prstClr val="black"/>
              </a:solidFill>
            </a:endParaRPr>
          </a:p>
        </p:txBody>
      </p:sp>
      <p:sp>
        <p:nvSpPr>
          <p:cNvPr id="2100" name="Text Box 52"/>
          <p:cNvSpPr txBox="1">
            <a:spLocks noChangeArrowheads="1"/>
          </p:cNvSpPr>
          <p:nvPr/>
        </p:nvSpPr>
        <p:spPr bwMode="auto">
          <a:xfrm>
            <a:off x="5332589" y="4556444"/>
            <a:ext cx="439414"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eaLnBrk="1" hangingPunct="1">
              <a:spcBef>
                <a:spcPct val="0"/>
              </a:spcBef>
              <a:buClrTx/>
              <a:buFontTx/>
              <a:buNone/>
            </a:pPr>
            <a:r>
              <a:rPr lang="en-US" altLang="fr-FR" sz="1251" dirty="0">
                <a:solidFill>
                  <a:prstClr val="black"/>
                </a:solidFill>
              </a:rPr>
              <a:t>VIN</a:t>
            </a:r>
          </a:p>
        </p:txBody>
      </p:sp>
      <p:sp>
        <p:nvSpPr>
          <p:cNvPr id="2101" name="Text Box 53"/>
          <p:cNvSpPr txBox="1">
            <a:spLocks noChangeArrowheads="1"/>
          </p:cNvSpPr>
          <p:nvPr/>
        </p:nvSpPr>
        <p:spPr bwMode="auto">
          <a:xfrm>
            <a:off x="6243905" y="5199795"/>
            <a:ext cx="481384"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eaLnBrk="1" hangingPunct="1">
              <a:spcBef>
                <a:spcPct val="0"/>
              </a:spcBef>
              <a:buClrTx/>
              <a:buFontTx/>
              <a:buNone/>
            </a:pPr>
            <a:r>
              <a:rPr lang="en-US" altLang="fr-FR" sz="1251" dirty="0" err="1">
                <a:solidFill>
                  <a:prstClr val="black"/>
                </a:solidFill>
              </a:rPr>
              <a:t>SoC</a:t>
            </a:r>
            <a:endParaRPr lang="en-US" altLang="fr-FR" sz="1251" dirty="0">
              <a:solidFill>
                <a:prstClr val="black"/>
              </a:solidFill>
            </a:endParaRPr>
          </a:p>
        </p:txBody>
      </p:sp>
      <p:sp>
        <p:nvSpPr>
          <p:cNvPr id="127" name="Text Box 50"/>
          <p:cNvSpPr txBox="1">
            <a:spLocks noChangeArrowheads="1"/>
          </p:cNvSpPr>
          <p:nvPr/>
        </p:nvSpPr>
        <p:spPr bwMode="auto">
          <a:xfrm>
            <a:off x="5833675" y="2358317"/>
            <a:ext cx="667624" cy="274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00126" tIns="50063" rIns="100126" bIns="50063">
            <a:spAutoFit/>
          </a:bodyPr>
          <a:lstStyle>
            <a:lvl1pPr defTabSz="990600">
              <a:defRPr>
                <a:solidFill>
                  <a:schemeClr val="tx1"/>
                </a:solidFill>
                <a:latin typeface="Arial" panose="020B0604020202020204" pitchFamily="34" charset="0"/>
              </a:defRPr>
            </a:lvl1pPr>
            <a:lvl2pPr marL="493713" indent="1588" defTabSz="990600">
              <a:defRPr>
                <a:solidFill>
                  <a:schemeClr val="tx1"/>
                </a:solidFill>
                <a:latin typeface="Arial" panose="020B0604020202020204" pitchFamily="34" charset="0"/>
              </a:defRPr>
            </a:lvl2pPr>
            <a:lvl3pPr marL="989013" indent="1588" defTabSz="990600">
              <a:defRPr>
                <a:solidFill>
                  <a:schemeClr val="tx1"/>
                </a:solidFill>
                <a:latin typeface="Arial" panose="020B0604020202020204" pitchFamily="34" charset="0"/>
              </a:defRPr>
            </a:lvl3pPr>
            <a:lvl4pPr marL="1484313" indent="3175" defTabSz="990600">
              <a:defRPr>
                <a:solidFill>
                  <a:schemeClr val="tx1"/>
                </a:solidFill>
                <a:latin typeface="Arial" panose="020B0604020202020204" pitchFamily="34" charset="0"/>
              </a:defRPr>
            </a:lvl4pPr>
            <a:lvl5pPr marL="1981200" indent="1588" defTabSz="990600">
              <a:defRPr>
                <a:solidFill>
                  <a:schemeClr val="tx1"/>
                </a:solidFill>
                <a:latin typeface="Arial" panose="020B0604020202020204" pitchFamily="34" charset="0"/>
              </a:defRPr>
            </a:lvl5pPr>
            <a:lvl6pPr marL="2438400" indent="1588" defTabSz="990600" fontAlgn="base">
              <a:spcBef>
                <a:spcPct val="0"/>
              </a:spcBef>
              <a:spcAft>
                <a:spcPct val="0"/>
              </a:spcAft>
              <a:defRPr>
                <a:solidFill>
                  <a:schemeClr val="tx1"/>
                </a:solidFill>
                <a:latin typeface="Arial" panose="020B0604020202020204" pitchFamily="34" charset="0"/>
              </a:defRPr>
            </a:lvl6pPr>
            <a:lvl7pPr marL="2895600" indent="1588" defTabSz="990600" fontAlgn="base">
              <a:spcBef>
                <a:spcPct val="0"/>
              </a:spcBef>
              <a:spcAft>
                <a:spcPct val="0"/>
              </a:spcAft>
              <a:defRPr>
                <a:solidFill>
                  <a:schemeClr val="tx1"/>
                </a:solidFill>
                <a:latin typeface="Arial" panose="020B0604020202020204" pitchFamily="34" charset="0"/>
              </a:defRPr>
            </a:lvl7pPr>
            <a:lvl8pPr marL="3352800" indent="1588" defTabSz="990600" fontAlgn="base">
              <a:spcBef>
                <a:spcPct val="0"/>
              </a:spcBef>
              <a:spcAft>
                <a:spcPct val="0"/>
              </a:spcAft>
              <a:defRPr>
                <a:solidFill>
                  <a:schemeClr val="tx1"/>
                </a:solidFill>
                <a:latin typeface="Arial" panose="020B0604020202020204" pitchFamily="34" charset="0"/>
              </a:defRPr>
            </a:lvl8pPr>
            <a:lvl9pPr marL="3810000" indent="1588" defTabSz="990600" fontAlgn="base">
              <a:spcBef>
                <a:spcPct val="0"/>
              </a:spcBef>
              <a:spcAft>
                <a:spcPct val="0"/>
              </a:spcAft>
              <a:defRPr>
                <a:solidFill>
                  <a:schemeClr val="tx1"/>
                </a:solidFill>
                <a:latin typeface="Arial" panose="020B0604020202020204" pitchFamily="34" charset="0"/>
              </a:defRPr>
            </a:lvl9pPr>
          </a:lstStyle>
          <a:p>
            <a:pPr algn="ctr" eaLnBrk="1" hangingPunct="1">
              <a:spcBef>
                <a:spcPct val="0"/>
              </a:spcBef>
              <a:buClrTx/>
              <a:buFontTx/>
              <a:buNone/>
            </a:pPr>
            <a:r>
              <a:rPr lang="en-US" altLang="fr-FR" sz="1251" dirty="0">
                <a:solidFill>
                  <a:srgbClr val="0000FF"/>
                </a:solidFill>
              </a:rPr>
              <a:t>Buffer</a:t>
            </a:r>
          </a:p>
        </p:txBody>
      </p:sp>
      <p:sp>
        <p:nvSpPr>
          <p:cNvPr id="154" name="Text Box 951"/>
          <p:cNvSpPr txBox="1">
            <a:spLocks noChangeArrowheads="1"/>
          </p:cNvSpPr>
          <p:nvPr/>
        </p:nvSpPr>
        <p:spPr bwMode="auto">
          <a:xfrm flipH="1">
            <a:off x="4787184" y="1419716"/>
            <a:ext cx="783962" cy="184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eaLnBrk="0" hangingPunct="0">
              <a:defRPr sz="2700">
                <a:solidFill>
                  <a:schemeClr val="tx1"/>
                </a:solidFill>
                <a:latin typeface="Arial" charset="0"/>
              </a:defRPr>
            </a:lvl1pPr>
            <a:lvl2pPr marL="742950" indent="-285750" eaLnBrk="0" hangingPunct="0">
              <a:defRPr sz="2700">
                <a:solidFill>
                  <a:schemeClr val="tx1"/>
                </a:solidFill>
                <a:latin typeface="Arial" charset="0"/>
              </a:defRPr>
            </a:lvl2pPr>
            <a:lvl3pPr marL="1143000" indent="-228600" eaLnBrk="0" hangingPunct="0">
              <a:defRPr sz="2700">
                <a:solidFill>
                  <a:schemeClr val="tx1"/>
                </a:solidFill>
                <a:latin typeface="Arial" charset="0"/>
              </a:defRPr>
            </a:lvl3pPr>
            <a:lvl4pPr marL="1600200" indent="-228600" eaLnBrk="0" hangingPunct="0">
              <a:defRPr sz="2700">
                <a:solidFill>
                  <a:schemeClr val="tx1"/>
                </a:solidFill>
                <a:latin typeface="Arial" charset="0"/>
              </a:defRPr>
            </a:lvl4pPr>
            <a:lvl5pPr marL="2057400" indent="-228600" eaLnBrk="0" hangingPunct="0">
              <a:defRPr sz="2700">
                <a:solidFill>
                  <a:schemeClr val="tx1"/>
                </a:solidFill>
                <a:latin typeface="Arial" charset="0"/>
              </a:defRPr>
            </a:lvl5pPr>
            <a:lvl6pPr marL="2514600" indent="-228600" eaLnBrk="0" fontAlgn="base" hangingPunct="0">
              <a:spcBef>
                <a:spcPct val="0"/>
              </a:spcBef>
              <a:spcAft>
                <a:spcPct val="0"/>
              </a:spcAft>
              <a:defRPr sz="2700">
                <a:solidFill>
                  <a:schemeClr val="tx1"/>
                </a:solidFill>
                <a:latin typeface="Arial" charset="0"/>
              </a:defRPr>
            </a:lvl6pPr>
            <a:lvl7pPr marL="2971800" indent="-228600" eaLnBrk="0" fontAlgn="base" hangingPunct="0">
              <a:spcBef>
                <a:spcPct val="0"/>
              </a:spcBef>
              <a:spcAft>
                <a:spcPct val="0"/>
              </a:spcAft>
              <a:defRPr sz="2700">
                <a:solidFill>
                  <a:schemeClr val="tx1"/>
                </a:solidFill>
                <a:latin typeface="Arial" charset="0"/>
              </a:defRPr>
            </a:lvl7pPr>
            <a:lvl8pPr marL="3429000" indent="-228600" eaLnBrk="0" fontAlgn="base" hangingPunct="0">
              <a:spcBef>
                <a:spcPct val="0"/>
              </a:spcBef>
              <a:spcAft>
                <a:spcPct val="0"/>
              </a:spcAft>
              <a:defRPr sz="2700">
                <a:solidFill>
                  <a:schemeClr val="tx1"/>
                </a:solidFill>
                <a:latin typeface="Arial" charset="0"/>
              </a:defRPr>
            </a:lvl8pPr>
            <a:lvl9pPr marL="3886200" indent="-228600" eaLnBrk="0" fontAlgn="base" hangingPunct="0">
              <a:spcBef>
                <a:spcPct val="0"/>
              </a:spcBef>
              <a:spcAft>
                <a:spcPct val="0"/>
              </a:spcAft>
              <a:defRPr sz="2700">
                <a:solidFill>
                  <a:schemeClr val="tx1"/>
                </a:solidFill>
                <a:latin typeface="Arial" charset="0"/>
              </a:defRPr>
            </a:lvl9pPr>
          </a:lstStyle>
          <a:p>
            <a:pPr defTabSz="770011">
              <a:buClr>
                <a:srgbClr val="000000"/>
              </a:buClr>
              <a:buSzPct val="77000"/>
              <a:buNone/>
              <a:defRPr/>
            </a:pPr>
            <a:r>
              <a:rPr lang="en-US" altLang="en-US" sz="1282" kern="0" dirty="0">
                <a:solidFill>
                  <a:prstClr val="black"/>
                </a:solidFill>
              </a:rPr>
              <a:t>VREF_ADJ</a:t>
            </a:r>
            <a:endParaRPr lang="en-US" altLang="en-US" sz="1282" kern="0" baseline="-25000" dirty="0">
              <a:solidFill>
                <a:prstClr val="black"/>
              </a:solidFill>
            </a:endParaRPr>
          </a:p>
        </p:txBody>
      </p:sp>
      <p:sp>
        <p:nvSpPr>
          <p:cNvPr id="167" name="Text Box 951"/>
          <p:cNvSpPr txBox="1">
            <a:spLocks noChangeArrowheads="1"/>
          </p:cNvSpPr>
          <p:nvPr/>
        </p:nvSpPr>
        <p:spPr bwMode="auto">
          <a:xfrm flipH="1">
            <a:off x="6947196" y="1419716"/>
            <a:ext cx="409218" cy="184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eaLnBrk="0" hangingPunct="0">
              <a:defRPr sz="2700">
                <a:solidFill>
                  <a:schemeClr val="tx1"/>
                </a:solidFill>
                <a:latin typeface="Arial" charset="0"/>
              </a:defRPr>
            </a:lvl1pPr>
            <a:lvl2pPr marL="742950" indent="-285750" eaLnBrk="0" hangingPunct="0">
              <a:defRPr sz="2700">
                <a:solidFill>
                  <a:schemeClr val="tx1"/>
                </a:solidFill>
                <a:latin typeface="Arial" charset="0"/>
              </a:defRPr>
            </a:lvl2pPr>
            <a:lvl3pPr marL="1143000" indent="-228600" eaLnBrk="0" hangingPunct="0">
              <a:defRPr sz="2700">
                <a:solidFill>
                  <a:schemeClr val="tx1"/>
                </a:solidFill>
                <a:latin typeface="Arial" charset="0"/>
              </a:defRPr>
            </a:lvl3pPr>
            <a:lvl4pPr marL="1600200" indent="-228600" eaLnBrk="0" hangingPunct="0">
              <a:defRPr sz="2700">
                <a:solidFill>
                  <a:schemeClr val="tx1"/>
                </a:solidFill>
                <a:latin typeface="Arial" charset="0"/>
              </a:defRPr>
            </a:lvl4pPr>
            <a:lvl5pPr marL="2057400" indent="-228600" eaLnBrk="0" hangingPunct="0">
              <a:defRPr sz="2700">
                <a:solidFill>
                  <a:schemeClr val="tx1"/>
                </a:solidFill>
                <a:latin typeface="Arial" charset="0"/>
              </a:defRPr>
            </a:lvl5pPr>
            <a:lvl6pPr marL="2514600" indent="-228600" eaLnBrk="0" fontAlgn="base" hangingPunct="0">
              <a:spcBef>
                <a:spcPct val="0"/>
              </a:spcBef>
              <a:spcAft>
                <a:spcPct val="0"/>
              </a:spcAft>
              <a:defRPr sz="2700">
                <a:solidFill>
                  <a:schemeClr val="tx1"/>
                </a:solidFill>
                <a:latin typeface="Arial" charset="0"/>
              </a:defRPr>
            </a:lvl6pPr>
            <a:lvl7pPr marL="2971800" indent="-228600" eaLnBrk="0" fontAlgn="base" hangingPunct="0">
              <a:spcBef>
                <a:spcPct val="0"/>
              </a:spcBef>
              <a:spcAft>
                <a:spcPct val="0"/>
              </a:spcAft>
              <a:defRPr sz="2700">
                <a:solidFill>
                  <a:schemeClr val="tx1"/>
                </a:solidFill>
                <a:latin typeface="Arial" charset="0"/>
              </a:defRPr>
            </a:lvl7pPr>
            <a:lvl8pPr marL="3429000" indent="-228600" eaLnBrk="0" fontAlgn="base" hangingPunct="0">
              <a:spcBef>
                <a:spcPct val="0"/>
              </a:spcBef>
              <a:spcAft>
                <a:spcPct val="0"/>
              </a:spcAft>
              <a:defRPr sz="2700">
                <a:solidFill>
                  <a:schemeClr val="tx1"/>
                </a:solidFill>
                <a:latin typeface="Arial" charset="0"/>
              </a:defRPr>
            </a:lvl8pPr>
            <a:lvl9pPr marL="3886200" indent="-228600" eaLnBrk="0" fontAlgn="base" hangingPunct="0">
              <a:spcBef>
                <a:spcPct val="0"/>
              </a:spcBef>
              <a:spcAft>
                <a:spcPct val="0"/>
              </a:spcAft>
              <a:defRPr sz="2700">
                <a:solidFill>
                  <a:schemeClr val="tx1"/>
                </a:solidFill>
                <a:latin typeface="Arial" charset="0"/>
              </a:defRPr>
            </a:lvl9pPr>
          </a:lstStyle>
          <a:p>
            <a:pPr defTabSz="770011">
              <a:buClr>
                <a:srgbClr val="000000"/>
              </a:buClr>
              <a:buSzPct val="77000"/>
              <a:buNone/>
              <a:defRPr/>
            </a:pPr>
            <a:r>
              <a:rPr lang="en-US" altLang="en-US" sz="1282" kern="0" dirty="0">
                <a:solidFill>
                  <a:prstClr val="black"/>
                </a:solidFill>
              </a:rPr>
              <a:t>VREF</a:t>
            </a:r>
            <a:endParaRPr lang="en-US" altLang="en-US" sz="1282" kern="0" baseline="-25000" dirty="0">
              <a:solidFill>
                <a:prstClr val="black"/>
              </a:solidFill>
            </a:endParaRPr>
          </a:p>
        </p:txBody>
      </p:sp>
      <p:cxnSp>
        <p:nvCxnSpPr>
          <p:cNvPr id="168" name="Connecteur droit avec flèche 167"/>
          <p:cNvCxnSpPr/>
          <p:nvPr/>
        </p:nvCxnSpPr>
        <p:spPr>
          <a:xfrm flipV="1">
            <a:off x="6839195" y="1203715"/>
            <a:ext cx="0" cy="4320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9" name="Connecteur droit avec flèche 168"/>
          <p:cNvCxnSpPr/>
          <p:nvPr/>
        </p:nvCxnSpPr>
        <p:spPr>
          <a:xfrm flipV="1">
            <a:off x="5651189" y="1203715"/>
            <a:ext cx="0" cy="4320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0" name="Rectangle 169"/>
          <p:cNvSpPr/>
          <p:nvPr/>
        </p:nvSpPr>
        <p:spPr>
          <a:xfrm>
            <a:off x="5435188" y="987714"/>
            <a:ext cx="432002" cy="2160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8643" dirty="0">
              <a:solidFill>
                <a:prstClr val="white"/>
              </a:solidFill>
            </a:endParaRPr>
          </a:p>
        </p:txBody>
      </p:sp>
      <p:sp>
        <p:nvSpPr>
          <p:cNvPr id="171" name="Text Box 951"/>
          <p:cNvSpPr txBox="1">
            <a:spLocks noChangeArrowheads="1"/>
          </p:cNvSpPr>
          <p:nvPr/>
        </p:nvSpPr>
        <p:spPr bwMode="auto">
          <a:xfrm flipH="1">
            <a:off x="5488051" y="987714"/>
            <a:ext cx="314783" cy="184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eaLnBrk="0" hangingPunct="0">
              <a:defRPr sz="2700">
                <a:solidFill>
                  <a:schemeClr val="tx1"/>
                </a:solidFill>
                <a:latin typeface="Arial" charset="0"/>
              </a:defRPr>
            </a:lvl1pPr>
            <a:lvl2pPr marL="742950" indent="-285750" eaLnBrk="0" hangingPunct="0">
              <a:defRPr sz="2700">
                <a:solidFill>
                  <a:schemeClr val="tx1"/>
                </a:solidFill>
                <a:latin typeface="Arial" charset="0"/>
              </a:defRPr>
            </a:lvl2pPr>
            <a:lvl3pPr marL="1143000" indent="-228600" eaLnBrk="0" hangingPunct="0">
              <a:defRPr sz="2700">
                <a:solidFill>
                  <a:schemeClr val="tx1"/>
                </a:solidFill>
                <a:latin typeface="Arial" charset="0"/>
              </a:defRPr>
            </a:lvl3pPr>
            <a:lvl4pPr marL="1600200" indent="-228600" eaLnBrk="0" hangingPunct="0">
              <a:defRPr sz="2700">
                <a:solidFill>
                  <a:schemeClr val="tx1"/>
                </a:solidFill>
                <a:latin typeface="Arial" charset="0"/>
              </a:defRPr>
            </a:lvl4pPr>
            <a:lvl5pPr marL="2057400" indent="-228600" eaLnBrk="0" hangingPunct="0">
              <a:defRPr sz="2700">
                <a:solidFill>
                  <a:schemeClr val="tx1"/>
                </a:solidFill>
                <a:latin typeface="Arial" charset="0"/>
              </a:defRPr>
            </a:lvl5pPr>
            <a:lvl6pPr marL="2514600" indent="-228600" eaLnBrk="0" fontAlgn="base" hangingPunct="0">
              <a:spcBef>
                <a:spcPct val="0"/>
              </a:spcBef>
              <a:spcAft>
                <a:spcPct val="0"/>
              </a:spcAft>
              <a:defRPr sz="2700">
                <a:solidFill>
                  <a:schemeClr val="tx1"/>
                </a:solidFill>
                <a:latin typeface="Arial" charset="0"/>
              </a:defRPr>
            </a:lvl6pPr>
            <a:lvl7pPr marL="2971800" indent="-228600" eaLnBrk="0" fontAlgn="base" hangingPunct="0">
              <a:spcBef>
                <a:spcPct val="0"/>
              </a:spcBef>
              <a:spcAft>
                <a:spcPct val="0"/>
              </a:spcAft>
              <a:defRPr sz="2700">
                <a:solidFill>
                  <a:schemeClr val="tx1"/>
                </a:solidFill>
                <a:latin typeface="Arial" charset="0"/>
              </a:defRPr>
            </a:lvl7pPr>
            <a:lvl8pPr marL="3429000" indent="-228600" eaLnBrk="0" fontAlgn="base" hangingPunct="0">
              <a:spcBef>
                <a:spcPct val="0"/>
              </a:spcBef>
              <a:spcAft>
                <a:spcPct val="0"/>
              </a:spcAft>
              <a:defRPr sz="2700">
                <a:solidFill>
                  <a:schemeClr val="tx1"/>
                </a:solidFill>
                <a:latin typeface="Arial" charset="0"/>
              </a:defRPr>
            </a:lvl8pPr>
            <a:lvl9pPr marL="3886200" indent="-228600" eaLnBrk="0" fontAlgn="base" hangingPunct="0">
              <a:spcBef>
                <a:spcPct val="0"/>
              </a:spcBef>
              <a:spcAft>
                <a:spcPct val="0"/>
              </a:spcAft>
              <a:defRPr sz="2700">
                <a:solidFill>
                  <a:schemeClr val="tx1"/>
                </a:solidFill>
                <a:latin typeface="Arial" charset="0"/>
              </a:defRPr>
            </a:lvl9pPr>
          </a:lstStyle>
          <a:p>
            <a:pPr defTabSz="770011">
              <a:buClr>
                <a:srgbClr val="000000"/>
              </a:buClr>
              <a:buSzPct val="77000"/>
              <a:buNone/>
              <a:defRPr/>
            </a:pPr>
            <a:r>
              <a:rPr lang="en-US" altLang="en-US" sz="1282" kern="0" dirty="0">
                <a:solidFill>
                  <a:prstClr val="black"/>
                </a:solidFill>
              </a:rPr>
              <a:t>PAD</a:t>
            </a:r>
            <a:endParaRPr lang="en-US" altLang="en-US" sz="1282" kern="0" baseline="-25000" dirty="0">
              <a:solidFill>
                <a:prstClr val="black"/>
              </a:solidFill>
            </a:endParaRPr>
          </a:p>
        </p:txBody>
      </p:sp>
      <p:sp>
        <p:nvSpPr>
          <p:cNvPr id="172" name="Rectangle 171"/>
          <p:cNvSpPr/>
          <p:nvPr/>
        </p:nvSpPr>
        <p:spPr>
          <a:xfrm>
            <a:off x="6641263" y="987714"/>
            <a:ext cx="432002" cy="2160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8643" dirty="0">
              <a:solidFill>
                <a:prstClr val="white"/>
              </a:solidFill>
            </a:endParaRPr>
          </a:p>
        </p:txBody>
      </p:sp>
      <p:sp>
        <p:nvSpPr>
          <p:cNvPr id="173" name="Text Box 951"/>
          <p:cNvSpPr txBox="1">
            <a:spLocks noChangeArrowheads="1"/>
          </p:cNvSpPr>
          <p:nvPr/>
        </p:nvSpPr>
        <p:spPr bwMode="auto">
          <a:xfrm flipH="1">
            <a:off x="6694126" y="987714"/>
            <a:ext cx="314783" cy="184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eaLnBrk="0" hangingPunct="0">
              <a:defRPr sz="2700">
                <a:solidFill>
                  <a:schemeClr val="tx1"/>
                </a:solidFill>
                <a:latin typeface="Arial" charset="0"/>
              </a:defRPr>
            </a:lvl1pPr>
            <a:lvl2pPr marL="742950" indent="-285750" eaLnBrk="0" hangingPunct="0">
              <a:defRPr sz="2700">
                <a:solidFill>
                  <a:schemeClr val="tx1"/>
                </a:solidFill>
                <a:latin typeface="Arial" charset="0"/>
              </a:defRPr>
            </a:lvl2pPr>
            <a:lvl3pPr marL="1143000" indent="-228600" eaLnBrk="0" hangingPunct="0">
              <a:defRPr sz="2700">
                <a:solidFill>
                  <a:schemeClr val="tx1"/>
                </a:solidFill>
                <a:latin typeface="Arial" charset="0"/>
              </a:defRPr>
            </a:lvl3pPr>
            <a:lvl4pPr marL="1600200" indent="-228600" eaLnBrk="0" hangingPunct="0">
              <a:defRPr sz="2700">
                <a:solidFill>
                  <a:schemeClr val="tx1"/>
                </a:solidFill>
                <a:latin typeface="Arial" charset="0"/>
              </a:defRPr>
            </a:lvl4pPr>
            <a:lvl5pPr marL="2057400" indent="-228600" eaLnBrk="0" hangingPunct="0">
              <a:defRPr sz="2700">
                <a:solidFill>
                  <a:schemeClr val="tx1"/>
                </a:solidFill>
                <a:latin typeface="Arial" charset="0"/>
              </a:defRPr>
            </a:lvl5pPr>
            <a:lvl6pPr marL="2514600" indent="-228600" eaLnBrk="0" fontAlgn="base" hangingPunct="0">
              <a:spcBef>
                <a:spcPct val="0"/>
              </a:spcBef>
              <a:spcAft>
                <a:spcPct val="0"/>
              </a:spcAft>
              <a:defRPr sz="2700">
                <a:solidFill>
                  <a:schemeClr val="tx1"/>
                </a:solidFill>
                <a:latin typeface="Arial" charset="0"/>
              </a:defRPr>
            </a:lvl6pPr>
            <a:lvl7pPr marL="2971800" indent="-228600" eaLnBrk="0" fontAlgn="base" hangingPunct="0">
              <a:spcBef>
                <a:spcPct val="0"/>
              </a:spcBef>
              <a:spcAft>
                <a:spcPct val="0"/>
              </a:spcAft>
              <a:defRPr sz="2700">
                <a:solidFill>
                  <a:schemeClr val="tx1"/>
                </a:solidFill>
                <a:latin typeface="Arial" charset="0"/>
              </a:defRPr>
            </a:lvl7pPr>
            <a:lvl8pPr marL="3429000" indent="-228600" eaLnBrk="0" fontAlgn="base" hangingPunct="0">
              <a:spcBef>
                <a:spcPct val="0"/>
              </a:spcBef>
              <a:spcAft>
                <a:spcPct val="0"/>
              </a:spcAft>
              <a:defRPr sz="2700">
                <a:solidFill>
                  <a:schemeClr val="tx1"/>
                </a:solidFill>
                <a:latin typeface="Arial" charset="0"/>
              </a:defRPr>
            </a:lvl8pPr>
            <a:lvl9pPr marL="3886200" indent="-228600" eaLnBrk="0" fontAlgn="base" hangingPunct="0">
              <a:spcBef>
                <a:spcPct val="0"/>
              </a:spcBef>
              <a:spcAft>
                <a:spcPct val="0"/>
              </a:spcAft>
              <a:defRPr sz="2700">
                <a:solidFill>
                  <a:schemeClr val="tx1"/>
                </a:solidFill>
                <a:latin typeface="Arial" charset="0"/>
              </a:defRPr>
            </a:lvl9pPr>
          </a:lstStyle>
          <a:p>
            <a:pPr defTabSz="770011">
              <a:buClr>
                <a:srgbClr val="000000"/>
              </a:buClr>
              <a:buSzPct val="77000"/>
              <a:buNone/>
              <a:defRPr/>
            </a:pPr>
            <a:r>
              <a:rPr lang="en-US" altLang="en-US" sz="1282" kern="0" dirty="0">
                <a:solidFill>
                  <a:prstClr val="black"/>
                </a:solidFill>
              </a:rPr>
              <a:t>PAD</a:t>
            </a:r>
            <a:endParaRPr lang="en-US" altLang="en-US" sz="1282" kern="0" baseline="-25000" dirty="0">
              <a:solidFill>
                <a:prstClr val="black"/>
              </a:solidFill>
            </a:endParaRPr>
          </a:p>
        </p:txBody>
      </p:sp>
      <p:sp>
        <p:nvSpPr>
          <p:cNvPr id="174" name="Line 68"/>
          <p:cNvSpPr>
            <a:spLocks noChangeShapeType="1"/>
          </p:cNvSpPr>
          <p:nvPr/>
        </p:nvSpPr>
        <p:spPr bwMode="auto">
          <a:xfrm flipV="1">
            <a:off x="3846221" y="3058088"/>
            <a:ext cx="0" cy="1608642"/>
          </a:xfrm>
          <a:prstGeom prst="line">
            <a:avLst/>
          </a:prstGeom>
          <a:noFill/>
          <a:ln w="12700">
            <a:solidFill>
              <a:schemeClr val="tx1"/>
            </a:solidFill>
            <a:round/>
            <a:headEnd type="none" w="sm"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2099">
              <a:solidFill>
                <a:prstClr val="black"/>
              </a:solidFill>
              <a:latin typeface="Arial" panose="020B0604020202020204" pitchFamily="34" charset="0"/>
            </a:endParaRPr>
          </a:p>
        </p:txBody>
      </p:sp>
      <p:sp>
        <p:nvSpPr>
          <p:cNvPr id="175" name="Line 63"/>
          <p:cNvSpPr>
            <a:spLocks noChangeShapeType="1"/>
          </p:cNvSpPr>
          <p:nvPr/>
        </p:nvSpPr>
        <p:spPr bwMode="auto">
          <a:xfrm flipH="1">
            <a:off x="2415909" y="3058086"/>
            <a:ext cx="1435507"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2099">
              <a:solidFill>
                <a:prstClr val="black"/>
              </a:solidFill>
              <a:latin typeface="Arial" panose="020B0604020202020204" pitchFamily="34" charset="0"/>
            </a:endParaRPr>
          </a:p>
        </p:txBody>
      </p:sp>
      <p:cxnSp>
        <p:nvCxnSpPr>
          <p:cNvPr id="176" name="Connecteur droit avec flèche 175"/>
          <p:cNvCxnSpPr/>
          <p:nvPr/>
        </p:nvCxnSpPr>
        <p:spPr>
          <a:xfrm flipH="1">
            <a:off x="1875908" y="3048208"/>
            <a:ext cx="49861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7" name="Rectangle 176"/>
          <p:cNvSpPr/>
          <p:nvPr/>
        </p:nvSpPr>
        <p:spPr>
          <a:xfrm>
            <a:off x="1474331" y="2940208"/>
            <a:ext cx="432002" cy="21600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8643" dirty="0">
              <a:solidFill>
                <a:prstClr val="white"/>
              </a:solidFill>
            </a:endParaRPr>
          </a:p>
        </p:txBody>
      </p:sp>
      <p:sp>
        <p:nvSpPr>
          <p:cNvPr id="178" name="Text Box 951"/>
          <p:cNvSpPr txBox="1">
            <a:spLocks noChangeArrowheads="1"/>
          </p:cNvSpPr>
          <p:nvPr/>
        </p:nvSpPr>
        <p:spPr bwMode="auto">
          <a:xfrm flipH="1">
            <a:off x="1527194" y="2940210"/>
            <a:ext cx="314783" cy="184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eaLnBrk="0" hangingPunct="0">
              <a:defRPr sz="2700">
                <a:solidFill>
                  <a:schemeClr val="tx1"/>
                </a:solidFill>
                <a:latin typeface="Arial" charset="0"/>
              </a:defRPr>
            </a:lvl1pPr>
            <a:lvl2pPr marL="742950" indent="-285750" eaLnBrk="0" hangingPunct="0">
              <a:defRPr sz="2700">
                <a:solidFill>
                  <a:schemeClr val="tx1"/>
                </a:solidFill>
                <a:latin typeface="Arial" charset="0"/>
              </a:defRPr>
            </a:lvl2pPr>
            <a:lvl3pPr marL="1143000" indent="-228600" eaLnBrk="0" hangingPunct="0">
              <a:defRPr sz="2700">
                <a:solidFill>
                  <a:schemeClr val="tx1"/>
                </a:solidFill>
                <a:latin typeface="Arial" charset="0"/>
              </a:defRPr>
            </a:lvl3pPr>
            <a:lvl4pPr marL="1600200" indent="-228600" eaLnBrk="0" hangingPunct="0">
              <a:defRPr sz="2700">
                <a:solidFill>
                  <a:schemeClr val="tx1"/>
                </a:solidFill>
                <a:latin typeface="Arial" charset="0"/>
              </a:defRPr>
            </a:lvl4pPr>
            <a:lvl5pPr marL="2057400" indent="-228600" eaLnBrk="0" hangingPunct="0">
              <a:defRPr sz="2700">
                <a:solidFill>
                  <a:schemeClr val="tx1"/>
                </a:solidFill>
                <a:latin typeface="Arial" charset="0"/>
              </a:defRPr>
            </a:lvl5pPr>
            <a:lvl6pPr marL="2514600" indent="-228600" eaLnBrk="0" fontAlgn="base" hangingPunct="0">
              <a:spcBef>
                <a:spcPct val="0"/>
              </a:spcBef>
              <a:spcAft>
                <a:spcPct val="0"/>
              </a:spcAft>
              <a:defRPr sz="2700">
                <a:solidFill>
                  <a:schemeClr val="tx1"/>
                </a:solidFill>
                <a:latin typeface="Arial" charset="0"/>
              </a:defRPr>
            </a:lvl6pPr>
            <a:lvl7pPr marL="2971800" indent="-228600" eaLnBrk="0" fontAlgn="base" hangingPunct="0">
              <a:spcBef>
                <a:spcPct val="0"/>
              </a:spcBef>
              <a:spcAft>
                <a:spcPct val="0"/>
              </a:spcAft>
              <a:defRPr sz="2700">
                <a:solidFill>
                  <a:schemeClr val="tx1"/>
                </a:solidFill>
                <a:latin typeface="Arial" charset="0"/>
              </a:defRPr>
            </a:lvl7pPr>
            <a:lvl8pPr marL="3429000" indent="-228600" eaLnBrk="0" fontAlgn="base" hangingPunct="0">
              <a:spcBef>
                <a:spcPct val="0"/>
              </a:spcBef>
              <a:spcAft>
                <a:spcPct val="0"/>
              </a:spcAft>
              <a:defRPr sz="2700">
                <a:solidFill>
                  <a:schemeClr val="tx1"/>
                </a:solidFill>
                <a:latin typeface="Arial" charset="0"/>
              </a:defRPr>
            </a:lvl8pPr>
            <a:lvl9pPr marL="3886200" indent="-228600" eaLnBrk="0" fontAlgn="base" hangingPunct="0">
              <a:spcBef>
                <a:spcPct val="0"/>
              </a:spcBef>
              <a:spcAft>
                <a:spcPct val="0"/>
              </a:spcAft>
              <a:defRPr sz="2700">
                <a:solidFill>
                  <a:schemeClr val="tx1"/>
                </a:solidFill>
                <a:latin typeface="Arial" charset="0"/>
              </a:defRPr>
            </a:lvl9pPr>
          </a:lstStyle>
          <a:p>
            <a:pPr defTabSz="770011">
              <a:buClr>
                <a:srgbClr val="000000"/>
              </a:buClr>
              <a:buSzPct val="77000"/>
              <a:buNone/>
              <a:defRPr/>
            </a:pPr>
            <a:r>
              <a:rPr lang="en-US" altLang="en-US" sz="1282" kern="0" dirty="0">
                <a:solidFill>
                  <a:prstClr val="black"/>
                </a:solidFill>
              </a:rPr>
              <a:t>PAD</a:t>
            </a:r>
            <a:endParaRPr lang="en-US" altLang="en-US" sz="1282" kern="0" baseline="-25000" dirty="0">
              <a:solidFill>
                <a:prstClr val="black"/>
              </a:solidFill>
            </a:endParaRPr>
          </a:p>
        </p:txBody>
      </p:sp>
      <p:sp>
        <p:nvSpPr>
          <p:cNvPr id="140" name="Line 63"/>
          <p:cNvSpPr>
            <a:spLocks noChangeShapeType="1"/>
          </p:cNvSpPr>
          <p:nvPr/>
        </p:nvSpPr>
        <p:spPr bwMode="auto">
          <a:xfrm flipH="1">
            <a:off x="2423683" y="2423755"/>
            <a:ext cx="888066"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2099">
              <a:solidFill>
                <a:prstClr val="black"/>
              </a:solidFill>
              <a:latin typeface="Arial" panose="020B0604020202020204" pitchFamily="34" charset="0"/>
            </a:endParaRPr>
          </a:p>
        </p:txBody>
      </p:sp>
      <p:sp>
        <p:nvSpPr>
          <p:cNvPr id="141" name="Line 68"/>
          <p:cNvSpPr>
            <a:spLocks noChangeShapeType="1"/>
          </p:cNvSpPr>
          <p:nvPr/>
        </p:nvSpPr>
        <p:spPr bwMode="auto">
          <a:xfrm flipV="1">
            <a:off x="3311748" y="2423755"/>
            <a:ext cx="0" cy="421109"/>
          </a:xfrm>
          <a:prstGeom prst="line">
            <a:avLst/>
          </a:prstGeom>
          <a:noFill/>
          <a:ln w="12700">
            <a:solidFill>
              <a:schemeClr val="tx1"/>
            </a:solidFill>
            <a:round/>
            <a:headEnd type="none" w="sm"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2099">
              <a:solidFill>
                <a:prstClr val="black"/>
              </a:solidFill>
              <a:latin typeface="Arial" panose="020B0604020202020204" pitchFamily="34" charset="0"/>
            </a:endParaRPr>
          </a:p>
        </p:txBody>
      </p:sp>
      <p:sp>
        <p:nvSpPr>
          <p:cNvPr id="142" name="Line 63"/>
          <p:cNvSpPr>
            <a:spLocks noChangeShapeType="1"/>
          </p:cNvSpPr>
          <p:nvPr/>
        </p:nvSpPr>
        <p:spPr bwMode="auto">
          <a:xfrm flipH="1">
            <a:off x="3311748" y="2844864"/>
            <a:ext cx="561479" cy="0"/>
          </a:xfrm>
          <a:prstGeom prst="line">
            <a:avLst/>
          </a:prstGeom>
          <a:noFill/>
          <a:ln w="12700">
            <a:solidFill>
              <a:schemeClr val="tx1"/>
            </a:solidFill>
            <a:round/>
            <a:headEnd type="triangle" w="sm"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spcBef>
                <a:spcPct val="0"/>
              </a:spcBef>
              <a:buClrTx/>
              <a:buFontTx/>
              <a:buNone/>
            </a:pPr>
            <a:endParaRPr lang="en-US" sz="2099">
              <a:solidFill>
                <a:prstClr val="black"/>
              </a:solidFill>
              <a:latin typeface="Arial" panose="020B0604020202020204" pitchFamily="34" charset="0"/>
            </a:endParaRPr>
          </a:p>
        </p:txBody>
      </p:sp>
      <p:sp>
        <p:nvSpPr>
          <p:cNvPr id="143" name="Rectangle 142"/>
          <p:cNvSpPr/>
          <p:nvPr/>
        </p:nvSpPr>
        <p:spPr>
          <a:xfrm>
            <a:off x="2396676" y="2350902"/>
            <a:ext cx="80739" cy="93599"/>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spcBef>
                <a:spcPct val="0"/>
              </a:spcBef>
              <a:buClrTx/>
              <a:buFontTx/>
              <a:buNone/>
            </a:pPr>
            <a:endParaRPr lang="en-US" sz="1251">
              <a:solidFill>
                <a:prstClr val="white"/>
              </a:solidFill>
            </a:endParaRPr>
          </a:p>
        </p:txBody>
      </p:sp>
      <p:sp>
        <p:nvSpPr>
          <p:cNvPr id="144" name="Text Box 951"/>
          <p:cNvSpPr txBox="1">
            <a:spLocks noChangeArrowheads="1"/>
          </p:cNvSpPr>
          <p:nvPr/>
        </p:nvSpPr>
        <p:spPr bwMode="auto">
          <a:xfrm flipH="1">
            <a:off x="1627311" y="2283385"/>
            <a:ext cx="562115" cy="184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eaLnBrk="0" hangingPunct="0">
              <a:defRPr sz="2700">
                <a:solidFill>
                  <a:schemeClr val="tx1"/>
                </a:solidFill>
                <a:latin typeface="Arial" charset="0"/>
              </a:defRPr>
            </a:lvl1pPr>
            <a:lvl2pPr marL="742950" indent="-285750" eaLnBrk="0" hangingPunct="0">
              <a:defRPr sz="2700">
                <a:solidFill>
                  <a:schemeClr val="tx1"/>
                </a:solidFill>
                <a:latin typeface="Arial" charset="0"/>
              </a:defRPr>
            </a:lvl2pPr>
            <a:lvl3pPr marL="1143000" indent="-228600" eaLnBrk="0" hangingPunct="0">
              <a:defRPr sz="2700">
                <a:solidFill>
                  <a:schemeClr val="tx1"/>
                </a:solidFill>
                <a:latin typeface="Arial" charset="0"/>
              </a:defRPr>
            </a:lvl3pPr>
            <a:lvl4pPr marL="1600200" indent="-228600" eaLnBrk="0" hangingPunct="0">
              <a:defRPr sz="2700">
                <a:solidFill>
                  <a:schemeClr val="tx1"/>
                </a:solidFill>
                <a:latin typeface="Arial" charset="0"/>
              </a:defRPr>
            </a:lvl4pPr>
            <a:lvl5pPr marL="2057400" indent="-228600" eaLnBrk="0" hangingPunct="0">
              <a:defRPr sz="2700">
                <a:solidFill>
                  <a:schemeClr val="tx1"/>
                </a:solidFill>
                <a:latin typeface="Arial" charset="0"/>
              </a:defRPr>
            </a:lvl5pPr>
            <a:lvl6pPr marL="2514600" indent="-228600" eaLnBrk="0" fontAlgn="base" hangingPunct="0">
              <a:spcBef>
                <a:spcPct val="0"/>
              </a:spcBef>
              <a:spcAft>
                <a:spcPct val="0"/>
              </a:spcAft>
              <a:defRPr sz="2700">
                <a:solidFill>
                  <a:schemeClr val="tx1"/>
                </a:solidFill>
                <a:latin typeface="Arial" charset="0"/>
              </a:defRPr>
            </a:lvl6pPr>
            <a:lvl7pPr marL="2971800" indent="-228600" eaLnBrk="0" fontAlgn="base" hangingPunct="0">
              <a:spcBef>
                <a:spcPct val="0"/>
              </a:spcBef>
              <a:spcAft>
                <a:spcPct val="0"/>
              </a:spcAft>
              <a:defRPr sz="2700">
                <a:solidFill>
                  <a:schemeClr val="tx1"/>
                </a:solidFill>
                <a:latin typeface="Arial" charset="0"/>
              </a:defRPr>
            </a:lvl7pPr>
            <a:lvl8pPr marL="3429000" indent="-228600" eaLnBrk="0" fontAlgn="base" hangingPunct="0">
              <a:spcBef>
                <a:spcPct val="0"/>
              </a:spcBef>
              <a:spcAft>
                <a:spcPct val="0"/>
              </a:spcAft>
              <a:defRPr sz="2700">
                <a:solidFill>
                  <a:schemeClr val="tx1"/>
                </a:solidFill>
                <a:latin typeface="Arial" charset="0"/>
              </a:defRPr>
            </a:lvl8pPr>
            <a:lvl9pPr marL="3886200" indent="-228600" eaLnBrk="0" fontAlgn="base" hangingPunct="0">
              <a:spcBef>
                <a:spcPct val="0"/>
              </a:spcBef>
              <a:spcAft>
                <a:spcPct val="0"/>
              </a:spcAft>
              <a:defRPr sz="2700">
                <a:solidFill>
                  <a:schemeClr val="tx1"/>
                </a:solidFill>
                <a:latin typeface="Arial" charset="0"/>
              </a:defRPr>
            </a:lvl9pPr>
          </a:lstStyle>
          <a:p>
            <a:pPr defTabSz="770011">
              <a:buClr>
                <a:srgbClr val="000000"/>
              </a:buClr>
              <a:buSzPct val="77000"/>
              <a:buNone/>
              <a:defRPr/>
            </a:pPr>
            <a:r>
              <a:rPr lang="en-US" altLang="en-US" sz="1282" kern="0" dirty="0" err="1">
                <a:solidFill>
                  <a:prstClr val="black"/>
                </a:solidFill>
              </a:rPr>
              <a:t>BG_trim</a:t>
            </a:r>
            <a:endParaRPr lang="en-US" altLang="en-US" sz="1282" kern="0" baseline="-25000" dirty="0">
              <a:solidFill>
                <a:prstClr val="black"/>
              </a:solidFill>
            </a:endParaRPr>
          </a:p>
        </p:txBody>
      </p:sp>
      <p:sp>
        <p:nvSpPr>
          <p:cNvPr id="4" name="Titre 3"/>
          <p:cNvSpPr>
            <a:spLocks noGrp="1"/>
          </p:cNvSpPr>
          <p:nvPr>
            <p:ph type="title"/>
          </p:nvPr>
        </p:nvSpPr>
        <p:spPr/>
        <p:txBody>
          <a:bodyPr/>
          <a:lstStyle/>
          <a:p>
            <a:r>
              <a:rPr lang="en-US" dirty="0" smtClean="0"/>
              <a:t>Monitoring block</a:t>
            </a:r>
            <a:endParaRPr lang="en-US" dirty="0"/>
          </a:p>
        </p:txBody>
      </p:sp>
      <p:sp>
        <p:nvSpPr>
          <p:cNvPr id="6" name="Espace réservé de la date 5"/>
          <p:cNvSpPr>
            <a:spLocks noGrp="1"/>
          </p:cNvSpPr>
          <p:nvPr>
            <p:ph type="dt" sz="half" idx="10"/>
          </p:nvPr>
        </p:nvSpPr>
        <p:spPr/>
        <p:txBody>
          <a:bodyPr/>
          <a:lstStyle/>
          <a:p>
            <a:r>
              <a:rPr lang="fr-FR" smtClean="0"/>
              <a:t>April 6, 2017</a:t>
            </a:r>
            <a:endParaRPr lang="en-US" dirty="0"/>
          </a:p>
        </p:txBody>
      </p:sp>
      <p:sp>
        <p:nvSpPr>
          <p:cNvPr id="8" name="Espace réservé du pied de page 7"/>
          <p:cNvSpPr>
            <a:spLocks noGrp="1"/>
          </p:cNvSpPr>
          <p:nvPr>
            <p:ph type="ftr" sz="quarter" idx="11"/>
          </p:nvPr>
        </p:nvSpPr>
        <p:spPr/>
        <p:txBody>
          <a:bodyPr/>
          <a:lstStyle/>
          <a:p>
            <a:r>
              <a:rPr lang="en-US" smtClean="0"/>
              <a:t>AIDA2020 - 2nd Annual Meeting -</a:t>
            </a:r>
            <a:endParaRPr lang="en-US" dirty="0"/>
          </a:p>
        </p:txBody>
      </p:sp>
      <p:sp>
        <p:nvSpPr>
          <p:cNvPr id="9" name="Espace réservé du numéro de diapositive 8"/>
          <p:cNvSpPr>
            <a:spLocks noGrp="1"/>
          </p:cNvSpPr>
          <p:nvPr>
            <p:ph type="sldNum" sz="quarter" idx="12"/>
          </p:nvPr>
        </p:nvSpPr>
        <p:spPr/>
        <p:txBody>
          <a:bodyPr/>
          <a:lstStyle/>
          <a:p>
            <a:fld id="{702B3A28-48E2-4CAE-9B10-3100FC5CCBFD}" type="slidenum">
              <a:rPr lang="en-US" smtClean="0"/>
              <a:pPr/>
              <a:t>14</a:t>
            </a:fld>
            <a:endParaRPr lang="en-US"/>
          </a:p>
        </p:txBody>
      </p:sp>
    </p:spTree>
    <p:extLst>
      <p:ext uri="{BB962C8B-B14F-4D97-AF65-F5344CB8AC3E}">
        <p14:creationId xmlns:p14="http://schemas.microsoft.com/office/powerpoint/2010/main" val="26256480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p:cNvPicPr>
            <a:picLocks noChangeAspect="1"/>
          </p:cNvPicPr>
          <p:nvPr/>
        </p:nvPicPr>
        <p:blipFill rotWithShape="1">
          <a:blip r:embed="rId3">
            <a:extLst>
              <a:ext uri="{28A0092B-C50C-407E-A947-70E740481C1C}">
                <a14:useLocalDpi xmlns:a14="http://schemas.microsoft.com/office/drawing/2010/main" val="0"/>
              </a:ext>
            </a:extLst>
          </a:blip>
          <a:srcRect t="13817" r="18906"/>
          <a:stretch/>
        </p:blipFill>
        <p:spPr>
          <a:xfrm>
            <a:off x="1082066" y="2212026"/>
            <a:ext cx="8156743" cy="4651602"/>
          </a:xfrm>
          <a:prstGeom prst="rect">
            <a:avLst/>
          </a:prstGeom>
        </p:spPr>
      </p:pic>
      <p:sp>
        <p:nvSpPr>
          <p:cNvPr id="4" name="Espace réservé de la date 3"/>
          <p:cNvSpPr>
            <a:spLocks noGrp="1"/>
          </p:cNvSpPr>
          <p:nvPr>
            <p:ph type="dt" sz="half" idx="10"/>
          </p:nvPr>
        </p:nvSpPr>
        <p:spPr/>
        <p:txBody>
          <a:bodyPr/>
          <a:lstStyle/>
          <a:p>
            <a:r>
              <a:rPr lang="fr-FR" altLang="fr-FR" smtClean="0"/>
              <a:t>April 6, 2017</a:t>
            </a:r>
            <a:endParaRPr lang="fr-FR" altLang="fr-FR"/>
          </a:p>
        </p:txBody>
      </p:sp>
      <p:sp>
        <p:nvSpPr>
          <p:cNvPr id="5" name="Espace réservé du pied de page 4"/>
          <p:cNvSpPr>
            <a:spLocks noGrp="1"/>
          </p:cNvSpPr>
          <p:nvPr>
            <p:ph type="ftr" sz="quarter" idx="11"/>
          </p:nvPr>
        </p:nvSpPr>
        <p:spPr/>
        <p:txBody>
          <a:bodyPr/>
          <a:lstStyle/>
          <a:p>
            <a:r>
              <a:rPr lang="fr-FR" altLang="fr-FR" smtClean="0"/>
              <a:t>AIDA2020 - 2nd Annual Meeting -</a:t>
            </a:r>
            <a:endParaRPr lang="fr-FR" altLang="fr-FR" dirty="0"/>
          </a:p>
        </p:txBody>
      </p:sp>
      <p:sp>
        <p:nvSpPr>
          <p:cNvPr id="18" name="Titre 17"/>
          <p:cNvSpPr>
            <a:spLocks noGrp="1"/>
          </p:cNvSpPr>
          <p:nvPr>
            <p:ph type="title"/>
          </p:nvPr>
        </p:nvSpPr>
        <p:spPr/>
        <p:txBody>
          <a:bodyPr/>
          <a:lstStyle/>
          <a:p>
            <a:r>
              <a:rPr lang="en-US" dirty="0" smtClean="0"/>
              <a:t>Monitoring block layout</a:t>
            </a:r>
            <a:endParaRPr lang="en-US" dirty="0"/>
          </a:p>
        </p:txBody>
      </p:sp>
      <p:sp>
        <p:nvSpPr>
          <p:cNvPr id="8" name="ZoneTexte 7"/>
          <p:cNvSpPr txBox="1"/>
          <p:nvPr/>
        </p:nvSpPr>
        <p:spPr>
          <a:xfrm>
            <a:off x="640318" y="1506528"/>
            <a:ext cx="1411220" cy="400110"/>
          </a:xfrm>
          <a:prstGeom prst="rect">
            <a:avLst/>
          </a:prstGeom>
          <a:noFill/>
        </p:spPr>
        <p:txBody>
          <a:bodyPr wrap="none" rtlCol="0">
            <a:spAutoFit/>
          </a:bodyPr>
          <a:lstStyle/>
          <a:p>
            <a:pPr>
              <a:buNone/>
            </a:pPr>
            <a:r>
              <a:rPr lang="en-US" sz="2000" dirty="0" smtClean="0">
                <a:latin typeface="Arial" panose="020B0604020202020204" pitchFamily="34" charset="0"/>
                <a:cs typeface="Arial" panose="020B0604020202020204" pitchFamily="34" charset="0"/>
              </a:rPr>
              <a:t>12 bit ADC</a:t>
            </a:r>
            <a:endParaRPr lang="en-US" sz="2000" dirty="0">
              <a:latin typeface="Arial" panose="020B0604020202020204" pitchFamily="34" charset="0"/>
              <a:cs typeface="Arial" panose="020B0604020202020204" pitchFamily="34" charset="0"/>
            </a:endParaRPr>
          </a:p>
        </p:txBody>
      </p:sp>
      <p:sp>
        <p:nvSpPr>
          <p:cNvPr id="128" name="ZoneTexte 127"/>
          <p:cNvSpPr txBox="1"/>
          <p:nvPr/>
        </p:nvSpPr>
        <p:spPr>
          <a:xfrm>
            <a:off x="9008381" y="1421311"/>
            <a:ext cx="1452642" cy="400110"/>
          </a:xfrm>
          <a:prstGeom prst="rect">
            <a:avLst/>
          </a:prstGeom>
          <a:noFill/>
        </p:spPr>
        <p:txBody>
          <a:bodyPr wrap="none" rtlCol="0">
            <a:spAutoFit/>
          </a:bodyPr>
          <a:lstStyle/>
          <a:p>
            <a:pPr>
              <a:buNone/>
            </a:pPr>
            <a:r>
              <a:rPr lang="en-US" sz="2000" dirty="0" smtClean="0">
                <a:latin typeface="Arial" panose="020B0604020202020204" pitchFamily="34" charset="0"/>
                <a:cs typeface="Arial" panose="020B0604020202020204" pitchFamily="34" charset="0"/>
              </a:rPr>
              <a:t>BG voltage</a:t>
            </a:r>
            <a:endParaRPr lang="en-US" sz="2000" dirty="0">
              <a:latin typeface="Arial" panose="020B0604020202020204" pitchFamily="34" charset="0"/>
              <a:cs typeface="Arial" panose="020B0604020202020204" pitchFamily="34" charset="0"/>
            </a:endParaRPr>
          </a:p>
        </p:txBody>
      </p:sp>
      <p:sp>
        <p:nvSpPr>
          <p:cNvPr id="129" name="ZoneTexte 128"/>
          <p:cNvSpPr txBox="1"/>
          <p:nvPr/>
        </p:nvSpPr>
        <p:spPr>
          <a:xfrm>
            <a:off x="7761579" y="1214552"/>
            <a:ext cx="862929" cy="400110"/>
          </a:xfrm>
          <a:prstGeom prst="rect">
            <a:avLst/>
          </a:prstGeom>
          <a:noFill/>
        </p:spPr>
        <p:txBody>
          <a:bodyPr wrap="none" rtlCol="0">
            <a:spAutoFit/>
          </a:bodyPr>
          <a:lstStyle/>
          <a:p>
            <a:pPr>
              <a:buNone/>
            </a:pPr>
            <a:r>
              <a:rPr lang="en-US" sz="2000" dirty="0" smtClean="0">
                <a:latin typeface="Arial" panose="020B0604020202020204" pitchFamily="34" charset="0"/>
                <a:cs typeface="Arial" panose="020B0604020202020204" pitchFamily="34" charset="0"/>
              </a:rPr>
              <a:t>Buffer</a:t>
            </a:r>
            <a:endParaRPr lang="en-US" sz="2000" dirty="0">
              <a:latin typeface="Arial" panose="020B0604020202020204" pitchFamily="34" charset="0"/>
              <a:cs typeface="Arial" panose="020B0604020202020204" pitchFamily="34" charset="0"/>
            </a:endParaRPr>
          </a:p>
        </p:txBody>
      </p:sp>
      <p:sp>
        <p:nvSpPr>
          <p:cNvPr id="130" name="ZoneTexte 129"/>
          <p:cNvSpPr txBox="1"/>
          <p:nvPr/>
        </p:nvSpPr>
        <p:spPr>
          <a:xfrm>
            <a:off x="5847388" y="1320687"/>
            <a:ext cx="1425390" cy="400110"/>
          </a:xfrm>
          <a:prstGeom prst="rect">
            <a:avLst/>
          </a:prstGeom>
          <a:noFill/>
        </p:spPr>
        <p:txBody>
          <a:bodyPr wrap="none" rtlCol="0">
            <a:spAutoFit/>
          </a:bodyPr>
          <a:lstStyle/>
          <a:p>
            <a:pPr>
              <a:buNone/>
            </a:pPr>
            <a:r>
              <a:rPr lang="en-US" sz="2000" dirty="0" smtClean="0">
                <a:latin typeface="Arial" panose="020B0604020202020204" pitchFamily="34" charset="0"/>
                <a:cs typeface="Arial" panose="020B0604020202020204" pitchFamily="34" charset="0"/>
              </a:rPr>
              <a:t>Multiplexer</a:t>
            </a:r>
            <a:endParaRPr lang="en-US" sz="2000" dirty="0">
              <a:latin typeface="Arial" panose="020B0604020202020204" pitchFamily="34" charset="0"/>
              <a:cs typeface="Arial" panose="020B0604020202020204" pitchFamily="34" charset="0"/>
            </a:endParaRPr>
          </a:p>
        </p:txBody>
      </p:sp>
      <p:sp>
        <p:nvSpPr>
          <p:cNvPr id="9" name="Rectangle 8"/>
          <p:cNvSpPr/>
          <p:nvPr/>
        </p:nvSpPr>
        <p:spPr>
          <a:xfrm>
            <a:off x="6876922" y="3306560"/>
            <a:ext cx="1082259" cy="2649922"/>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p:cNvSpPr/>
          <p:nvPr/>
        </p:nvSpPr>
        <p:spPr>
          <a:xfrm>
            <a:off x="7959181" y="2672882"/>
            <a:ext cx="1267354" cy="3283599"/>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Rectangle 137"/>
          <p:cNvSpPr/>
          <p:nvPr/>
        </p:nvSpPr>
        <p:spPr>
          <a:xfrm>
            <a:off x="1615465" y="3306559"/>
            <a:ext cx="5244611" cy="2649923"/>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379140" y="2733628"/>
            <a:ext cx="2592315" cy="572931"/>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Connecteur droit avec flèche 2"/>
          <p:cNvCxnSpPr/>
          <p:nvPr/>
        </p:nvCxnSpPr>
        <p:spPr>
          <a:xfrm>
            <a:off x="6544716" y="1656271"/>
            <a:ext cx="380091" cy="1310371"/>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11" name="Connecteur droit avec flèche 10"/>
          <p:cNvCxnSpPr/>
          <p:nvPr/>
        </p:nvCxnSpPr>
        <p:spPr>
          <a:xfrm>
            <a:off x="1749899" y="1866384"/>
            <a:ext cx="710117" cy="1555389"/>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14" name="Connecteur droit avec flèche 13"/>
          <p:cNvCxnSpPr/>
          <p:nvPr/>
        </p:nvCxnSpPr>
        <p:spPr>
          <a:xfrm flipH="1">
            <a:off x="7510599" y="1608722"/>
            <a:ext cx="165258" cy="1890609"/>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cxnSp>
        <p:nvCxnSpPr>
          <p:cNvPr id="17" name="Connecteur droit avec flèche 16"/>
          <p:cNvCxnSpPr>
            <a:stCxn id="128" idx="2"/>
          </p:cNvCxnSpPr>
          <p:nvPr/>
        </p:nvCxnSpPr>
        <p:spPr>
          <a:xfrm flipH="1">
            <a:off x="8710231" y="1821421"/>
            <a:ext cx="1024471" cy="1312317"/>
          </a:xfrm>
          <a:prstGeom prst="straightConnector1">
            <a:avLst/>
          </a:prstGeom>
          <a:ln>
            <a:tailEnd type="triangle"/>
          </a:ln>
        </p:spPr>
        <p:style>
          <a:lnRef idx="2">
            <a:schemeClr val="accent6"/>
          </a:lnRef>
          <a:fillRef idx="0">
            <a:schemeClr val="accent6"/>
          </a:fillRef>
          <a:effectRef idx="1">
            <a:schemeClr val="accent6"/>
          </a:effectRef>
          <a:fontRef idx="minor">
            <a:schemeClr val="tx1"/>
          </a:fontRef>
        </p:style>
      </p:cxnSp>
      <p:sp>
        <p:nvSpPr>
          <p:cNvPr id="2" name="Espace réservé du numéro de diapositive 1"/>
          <p:cNvSpPr>
            <a:spLocks noGrp="1"/>
          </p:cNvSpPr>
          <p:nvPr>
            <p:ph type="sldNum" sz="quarter" idx="12"/>
          </p:nvPr>
        </p:nvSpPr>
        <p:spPr/>
        <p:txBody>
          <a:bodyPr/>
          <a:lstStyle/>
          <a:p>
            <a:fld id="{702B3A28-48E2-4CAE-9B10-3100FC5CCBFD}" type="slidenum">
              <a:rPr lang="en-US" smtClean="0"/>
              <a:pPr/>
              <a:t>15</a:t>
            </a:fld>
            <a:endParaRPr lang="en-US"/>
          </a:p>
        </p:txBody>
      </p:sp>
    </p:spTree>
    <p:extLst>
      <p:ext uri="{BB962C8B-B14F-4D97-AF65-F5344CB8AC3E}">
        <p14:creationId xmlns:p14="http://schemas.microsoft.com/office/powerpoint/2010/main" val="23796724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e la date 5"/>
          <p:cNvSpPr>
            <a:spLocks noGrp="1"/>
          </p:cNvSpPr>
          <p:nvPr>
            <p:ph type="dt" sz="half" idx="10"/>
          </p:nvPr>
        </p:nvSpPr>
        <p:spPr/>
        <p:txBody>
          <a:bodyPr/>
          <a:lstStyle/>
          <a:p>
            <a:r>
              <a:rPr lang="fr-FR" smtClean="0"/>
              <a:t>April 6, 2017</a:t>
            </a:r>
            <a:endParaRPr lang="en-US" dirty="0"/>
          </a:p>
        </p:txBody>
      </p:sp>
      <p:sp>
        <p:nvSpPr>
          <p:cNvPr id="5" name="Espace réservé du pied de page 4"/>
          <p:cNvSpPr>
            <a:spLocks noGrp="1"/>
          </p:cNvSpPr>
          <p:nvPr>
            <p:ph type="ftr" sz="quarter" idx="11"/>
          </p:nvPr>
        </p:nvSpPr>
        <p:spPr/>
        <p:txBody>
          <a:bodyPr/>
          <a:lstStyle/>
          <a:p>
            <a:r>
              <a:rPr lang="en-US" smtClean="0"/>
              <a:t>AIDA2020 - 2nd Annual Meeting -</a:t>
            </a:r>
            <a:endParaRPr lang="en-US" dirty="0"/>
          </a:p>
        </p:txBody>
      </p:sp>
      <p:sp>
        <p:nvSpPr>
          <p:cNvPr id="2" name="Titre 1"/>
          <p:cNvSpPr>
            <a:spLocks noGrp="1"/>
          </p:cNvSpPr>
          <p:nvPr>
            <p:ph type="title"/>
          </p:nvPr>
        </p:nvSpPr>
        <p:spPr/>
        <p:txBody>
          <a:bodyPr/>
          <a:lstStyle/>
          <a:p>
            <a:r>
              <a:rPr lang="en-US" dirty="0" smtClean="0"/>
              <a:t>Conclusion</a:t>
            </a:r>
            <a:endParaRPr lang="en-US" dirty="0"/>
          </a:p>
        </p:txBody>
      </p:sp>
      <p:sp>
        <p:nvSpPr>
          <p:cNvPr id="4" name="Espace réservé du texte 3"/>
          <p:cNvSpPr>
            <a:spLocks noGrp="1"/>
          </p:cNvSpPr>
          <p:nvPr>
            <p:ph type="body" sz="half" idx="13"/>
          </p:nvPr>
        </p:nvSpPr>
        <p:spPr/>
        <p:txBody>
          <a:bodyPr>
            <a:normAutofit fontScale="92500" lnSpcReduction="10000"/>
          </a:bodyPr>
          <a:lstStyle/>
          <a:p>
            <a:r>
              <a:rPr lang="en-US" altLang="fr-FR" dirty="0"/>
              <a:t>The </a:t>
            </a:r>
            <a:r>
              <a:rPr lang="en-US" altLang="fr-FR" dirty="0" smtClean="0"/>
              <a:t>65 </a:t>
            </a:r>
            <a:r>
              <a:rPr lang="en-US" altLang="fr-FR" dirty="0"/>
              <a:t>nm process </a:t>
            </a:r>
            <a:r>
              <a:rPr lang="en-US" altLang="fr-FR" dirty="0" smtClean="0"/>
              <a:t>qualified for 500 </a:t>
            </a:r>
            <a:r>
              <a:rPr lang="en-US" altLang="fr-FR" dirty="0" err="1" smtClean="0"/>
              <a:t>Mrad</a:t>
            </a:r>
            <a:endParaRPr lang="en-US" altLang="fr-FR" dirty="0"/>
          </a:p>
          <a:p>
            <a:pPr lvl="1"/>
            <a:r>
              <a:rPr lang="en-US" altLang="fr-FR" dirty="0"/>
              <a:t>L</a:t>
            </a:r>
            <a:r>
              <a:rPr lang="en-US" altLang="fr-FR" dirty="0" smtClean="0"/>
              <a:t>imited leakage </a:t>
            </a:r>
            <a:r>
              <a:rPr lang="en-US" altLang="fr-FR" dirty="0"/>
              <a:t>current</a:t>
            </a:r>
          </a:p>
          <a:p>
            <a:pPr lvl="1"/>
            <a:r>
              <a:rPr lang="en-US" altLang="fr-FR" dirty="0" smtClean="0"/>
              <a:t>A strong drive loss for  small size </a:t>
            </a:r>
            <a:r>
              <a:rPr lang="en-US" altLang="fr-FR" dirty="0" err="1" smtClean="0"/>
              <a:t>pmos</a:t>
            </a:r>
            <a:r>
              <a:rPr lang="en-US" altLang="fr-FR" dirty="0" smtClean="0"/>
              <a:t> devices and the damage increases with the temperature</a:t>
            </a:r>
          </a:p>
          <a:p>
            <a:pPr lvl="1"/>
            <a:r>
              <a:rPr lang="en-US" altLang="fr-FR" dirty="0" smtClean="0"/>
              <a:t>RD53 </a:t>
            </a:r>
            <a:r>
              <a:rPr lang="en-US" altLang="fr-FR" dirty="0"/>
              <a:t>Front end </a:t>
            </a:r>
            <a:r>
              <a:rPr lang="en-US" altLang="fr-FR" dirty="0" smtClean="0"/>
              <a:t>chip (</a:t>
            </a:r>
            <a:r>
              <a:rPr lang="en-US" altLang="fr-FR" dirty="0"/>
              <a:t>pixel environment </a:t>
            </a:r>
            <a:r>
              <a:rPr lang="en-US" altLang="fr-FR" dirty="0" smtClean="0"/>
              <a:t>)</a:t>
            </a:r>
          </a:p>
          <a:p>
            <a:pPr lvl="2"/>
            <a:r>
              <a:rPr lang="en-US" dirty="0"/>
              <a:t>Avoid the use of narrow or short </a:t>
            </a:r>
            <a:r>
              <a:rPr lang="en-US" dirty="0" smtClean="0"/>
              <a:t>transistors for analog design</a:t>
            </a:r>
          </a:p>
          <a:p>
            <a:pPr lvl="2"/>
            <a:r>
              <a:rPr lang="en-US" dirty="0"/>
              <a:t>Corner Models developed for 200 </a:t>
            </a:r>
            <a:r>
              <a:rPr lang="en-US" dirty="0" err="1"/>
              <a:t>Mrad</a:t>
            </a:r>
            <a:r>
              <a:rPr lang="en-US" dirty="0"/>
              <a:t> and 500 </a:t>
            </a:r>
            <a:r>
              <a:rPr lang="en-US" dirty="0" err="1" smtClean="0"/>
              <a:t>Mrad</a:t>
            </a:r>
            <a:r>
              <a:rPr lang="en-US" dirty="0" smtClean="0"/>
              <a:t> and used to characterize digital cells</a:t>
            </a:r>
          </a:p>
          <a:p>
            <a:pPr lvl="2"/>
            <a:r>
              <a:rPr lang="en-US" altLang="fr-FR" dirty="0" smtClean="0"/>
              <a:t>DRAD chip designed by CERN group indicates which digital libraries can be used</a:t>
            </a:r>
          </a:p>
          <a:p>
            <a:pPr lvl="2"/>
            <a:r>
              <a:rPr lang="en-US" altLang="fr-FR" dirty="0" smtClean="0"/>
              <a:t>The temperature </a:t>
            </a:r>
            <a:r>
              <a:rPr lang="en-US" altLang="fr-FR" dirty="0"/>
              <a:t>effect can be avoided and delayed </a:t>
            </a:r>
            <a:r>
              <a:rPr lang="en-US" altLang="fr-FR" dirty="0" smtClean="0"/>
              <a:t>by keeping cold </a:t>
            </a:r>
            <a:r>
              <a:rPr lang="en-US" altLang="fr-FR" dirty="0"/>
              <a:t>: -20°C for 5 </a:t>
            </a:r>
            <a:r>
              <a:rPr lang="en-US" altLang="fr-FR" dirty="0" smtClean="0"/>
              <a:t>years and keeping unbiased </a:t>
            </a:r>
            <a:r>
              <a:rPr lang="en-US" altLang="fr-FR" dirty="0"/>
              <a:t>at room temp for few </a:t>
            </a:r>
            <a:r>
              <a:rPr lang="en-US" altLang="fr-FR" dirty="0" smtClean="0"/>
              <a:t>months</a:t>
            </a:r>
          </a:p>
          <a:p>
            <a:r>
              <a:rPr lang="en-US" dirty="0" smtClean="0"/>
              <a:t>SEU tolerant latches for pixel  and global configurations were designed and tested </a:t>
            </a:r>
            <a:endParaRPr lang="en-US" dirty="0"/>
          </a:p>
          <a:p>
            <a:r>
              <a:rPr lang="en-US" dirty="0" smtClean="0"/>
              <a:t>A new prototype designed to test the effect of the DNW on the SEU tolerance  and will be used to test </a:t>
            </a:r>
            <a:r>
              <a:rPr lang="en-US" dirty="0"/>
              <a:t>and qualify the Monitoring </a:t>
            </a:r>
            <a:r>
              <a:rPr lang="en-US" dirty="0" smtClean="0"/>
              <a:t>block, temperature and irradiation sensors </a:t>
            </a:r>
            <a:r>
              <a:rPr lang="en-US" dirty="0"/>
              <a:t>as it is implemented in the RD53A chip</a:t>
            </a:r>
            <a:endParaRPr lang="fr-FR" dirty="0"/>
          </a:p>
          <a:p>
            <a:endParaRPr lang="en-US" dirty="0" smtClean="0"/>
          </a:p>
          <a:p>
            <a:endParaRPr lang="en-US" dirty="0"/>
          </a:p>
          <a:p>
            <a:endParaRPr lang="en-US" dirty="0"/>
          </a:p>
          <a:p>
            <a:endParaRPr lang="en-US" altLang="fr-FR" dirty="0" smtClean="0"/>
          </a:p>
          <a:p>
            <a:endParaRPr lang="en-US" altLang="fr-FR" dirty="0"/>
          </a:p>
          <a:p>
            <a:pPr lvl="1"/>
            <a:endParaRPr lang="en-US" altLang="fr-FR" dirty="0" smtClean="0"/>
          </a:p>
          <a:p>
            <a:pPr lvl="1"/>
            <a:endParaRPr lang="en-US" altLang="fr-FR" dirty="0" smtClean="0"/>
          </a:p>
        </p:txBody>
      </p:sp>
      <p:sp>
        <p:nvSpPr>
          <p:cNvPr id="7" name="Espace réservé du numéro de diapositive 6"/>
          <p:cNvSpPr>
            <a:spLocks noGrp="1"/>
          </p:cNvSpPr>
          <p:nvPr>
            <p:ph type="sldNum" sz="quarter" idx="12"/>
          </p:nvPr>
        </p:nvSpPr>
        <p:spPr/>
        <p:txBody>
          <a:bodyPr/>
          <a:lstStyle/>
          <a:p>
            <a:fld id="{702B3A28-48E2-4CAE-9B10-3100FC5CCBFD}" type="slidenum">
              <a:rPr lang="en-US" smtClean="0"/>
              <a:pPr/>
              <a:t>16</a:t>
            </a:fld>
            <a:endParaRPr lang="en-US"/>
          </a:p>
        </p:txBody>
      </p:sp>
      <p:pic>
        <p:nvPicPr>
          <p:cNvPr id="3" name="Imag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7171" y="101798"/>
            <a:ext cx="2088496" cy="546713"/>
          </a:xfrm>
          <a:prstGeom prst="rect">
            <a:avLst/>
          </a:prstGeom>
        </p:spPr>
      </p:pic>
    </p:spTree>
    <p:extLst>
      <p:ext uri="{BB962C8B-B14F-4D97-AF65-F5344CB8AC3E}">
        <p14:creationId xmlns:p14="http://schemas.microsoft.com/office/powerpoint/2010/main" val="13985875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ctrTitle"/>
          </p:nvPr>
        </p:nvSpPr>
        <p:spPr/>
        <p:txBody>
          <a:bodyPr/>
          <a:lstStyle/>
          <a:p>
            <a:pPr lvl="1"/>
            <a:r>
              <a:rPr lang="en-US" altLang="fr-FR" dirty="0" smtClean="0"/>
              <a:t>Thank you for your attention</a:t>
            </a:r>
            <a:br>
              <a:rPr lang="en-US" altLang="fr-FR" dirty="0" smtClean="0"/>
            </a:br>
            <a:r>
              <a:rPr lang="en-US" altLang="fr-FR" dirty="0" smtClean="0"/>
              <a:t>Thank you for your attention</a:t>
            </a:r>
            <a:endParaRPr lang="en-US" altLang="fr-FR" dirty="0"/>
          </a:p>
        </p:txBody>
      </p:sp>
    </p:spTree>
    <p:extLst>
      <p:ext uri="{BB962C8B-B14F-4D97-AF65-F5344CB8AC3E}">
        <p14:creationId xmlns:p14="http://schemas.microsoft.com/office/powerpoint/2010/main" val="24905999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ctrTitle"/>
          </p:nvPr>
        </p:nvSpPr>
        <p:spPr/>
        <p:txBody>
          <a:bodyPr/>
          <a:lstStyle/>
          <a:p>
            <a:pPr lvl="1"/>
            <a:r>
              <a:rPr lang="en-US" altLang="fr-FR" dirty="0" smtClean="0"/>
              <a:t>Backup</a:t>
            </a:r>
            <a:endParaRPr lang="en-US" altLang="fr-FR" dirty="0"/>
          </a:p>
        </p:txBody>
      </p:sp>
    </p:spTree>
    <p:extLst>
      <p:ext uri="{BB962C8B-B14F-4D97-AF65-F5344CB8AC3E}">
        <p14:creationId xmlns:p14="http://schemas.microsoft.com/office/powerpoint/2010/main" val="40329764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re 1"/>
          <p:cNvSpPr>
            <a:spLocks noGrp="1"/>
          </p:cNvSpPr>
          <p:nvPr>
            <p:ph type="title"/>
          </p:nvPr>
        </p:nvSpPr>
        <p:spPr/>
        <p:txBody>
          <a:bodyPr/>
          <a:lstStyle/>
          <a:p>
            <a:r>
              <a:rPr lang="en-US" altLang="fr-FR" smtClean="0"/>
              <a:t>Introduction</a:t>
            </a:r>
            <a:endParaRPr lang="fr-FR" altLang="fr-FR" dirty="0" smtClean="0"/>
          </a:p>
        </p:txBody>
      </p:sp>
      <p:sp>
        <p:nvSpPr>
          <p:cNvPr id="3" name="Espace réservé du contenu 2"/>
          <p:cNvSpPr>
            <a:spLocks noGrp="1"/>
          </p:cNvSpPr>
          <p:nvPr>
            <p:ph type="body" sz="half" idx="1"/>
          </p:nvPr>
        </p:nvSpPr>
        <p:spPr/>
        <p:txBody>
          <a:bodyPr>
            <a:normAutofit fontScale="77500" lnSpcReduction="20000"/>
          </a:bodyPr>
          <a:lstStyle/>
          <a:p>
            <a:r>
              <a:rPr lang="en-US" dirty="0" smtClean="0"/>
              <a:t>The HL-LHC upgrades are planned for 2022</a:t>
            </a:r>
          </a:p>
          <a:p>
            <a:r>
              <a:rPr lang="en-US" dirty="0" smtClean="0"/>
              <a:t>Consequences for the pixel detectors :</a:t>
            </a:r>
          </a:p>
          <a:p>
            <a:pPr lvl="1"/>
            <a:r>
              <a:rPr lang="en-US" dirty="0" smtClean="0"/>
              <a:t>Extreme particle flux </a:t>
            </a:r>
          </a:p>
          <a:p>
            <a:pPr lvl="2"/>
            <a:r>
              <a:rPr lang="en-US" dirty="0" smtClean="0"/>
              <a:t>From 200 MHz/cm2 in the current system to 2 GHz/cm2</a:t>
            </a:r>
          </a:p>
          <a:p>
            <a:pPr lvl="2"/>
            <a:r>
              <a:rPr lang="en-US" dirty="0" smtClean="0"/>
              <a:t>50 kHz per pixel for a 50 x 50 µm2 pixel</a:t>
            </a:r>
          </a:p>
          <a:p>
            <a:pPr lvl="1"/>
            <a:r>
              <a:rPr lang="en-US" dirty="0" smtClean="0"/>
              <a:t>Extreme radiation levels. Up to 1 Grad &amp; 2.10</a:t>
            </a:r>
            <a:r>
              <a:rPr lang="en-US" baseline="30000" dirty="0" smtClean="0"/>
              <a:t>16</a:t>
            </a:r>
            <a:r>
              <a:rPr lang="en-US" dirty="0" smtClean="0"/>
              <a:t> </a:t>
            </a:r>
            <a:r>
              <a:rPr lang="en-US" dirty="0" err="1" smtClean="0"/>
              <a:t>neq</a:t>
            </a:r>
            <a:r>
              <a:rPr lang="en-US" dirty="0"/>
              <a:t>/cm2 for the innermost layers (~5 cm</a:t>
            </a:r>
            <a:r>
              <a:rPr lang="en-US" dirty="0" smtClean="0"/>
              <a:t>)</a:t>
            </a:r>
          </a:p>
          <a:p>
            <a:r>
              <a:rPr lang="en-US" dirty="0" smtClean="0"/>
              <a:t>RD53 collaboration :</a:t>
            </a:r>
          </a:p>
          <a:p>
            <a:pPr lvl="1"/>
            <a:r>
              <a:rPr lang="en-US" dirty="0" smtClean="0"/>
              <a:t>“Development of pixel readout IC for extreme rate and radiation” : ATLAS-CMS-CLIC working group on small feature size electronics</a:t>
            </a:r>
          </a:p>
          <a:p>
            <a:pPr lvl="1"/>
            <a:r>
              <a:rPr lang="en-US" dirty="0" smtClean="0"/>
              <a:t>6 working groups, among which one working on radiation effects </a:t>
            </a:r>
          </a:p>
          <a:p>
            <a:pPr lvl="1"/>
            <a:r>
              <a:rPr lang="en-US" dirty="0" smtClean="0"/>
              <a:t>Test and evaluate the </a:t>
            </a:r>
            <a:r>
              <a:rPr lang="en-US" dirty="0"/>
              <a:t>65 nm technology </a:t>
            </a:r>
            <a:r>
              <a:rPr lang="en-US" dirty="0" smtClean="0"/>
              <a:t>for a </a:t>
            </a:r>
            <a:r>
              <a:rPr lang="en-US" dirty="0"/>
              <a:t>dose level of 1 Grad</a:t>
            </a:r>
            <a:endParaRPr lang="en-US" altLang="en-US" dirty="0">
              <a:sym typeface="Wingdings 3" pitchFamily="18" charset="2"/>
            </a:endParaRPr>
          </a:p>
          <a:p>
            <a:r>
              <a:rPr lang="en-US" dirty="0"/>
              <a:t>The work presented here essentially done in this framework</a:t>
            </a:r>
            <a:endParaRPr lang="fr-FR" dirty="0"/>
          </a:p>
        </p:txBody>
      </p:sp>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4" name="Espace réservé du pied de page 3"/>
          <p:cNvSpPr>
            <a:spLocks noGrp="1"/>
          </p:cNvSpPr>
          <p:nvPr>
            <p:ph type="ftr" sz="quarter" idx="11"/>
          </p:nvPr>
        </p:nvSpPr>
        <p:spPr/>
        <p:txBody>
          <a:bodyPr/>
          <a:lstStyle/>
          <a:p>
            <a:r>
              <a:rPr lang="en-US" smtClean="0"/>
              <a:t>AIDA2020 - 2nd Annual Meeting -</a:t>
            </a:r>
            <a:endParaRPr lang="en-US"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983182"/>
            <a:ext cx="5189862" cy="3752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Espace réservé du numéro de diapositive 5"/>
          <p:cNvSpPr>
            <a:spLocks noGrp="1"/>
          </p:cNvSpPr>
          <p:nvPr>
            <p:ph type="sldNum" sz="quarter" idx="12"/>
          </p:nvPr>
        </p:nvSpPr>
        <p:spPr/>
        <p:txBody>
          <a:bodyPr/>
          <a:lstStyle/>
          <a:p>
            <a:fld id="{B89D5830-E137-4545-8490-5D20CD5165A4}" type="slidenum">
              <a:rPr lang="en-US" smtClean="0"/>
              <a:pPr/>
              <a:t>19</a:t>
            </a:fld>
            <a:endParaRPr lang="en-US"/>
          </a:p>
        </p:txBody>
      </p:sp>
    </p:spTree>
    <p:extLst>
      <p:ext uri="{BB962C8B-B14F-4D97-AF65-F5344CB8AC3E}">
        <p14:creationId xmlns:p14="http://schemas.microsoft.com/office/powerpoint/2010/main" val="2963401656"/>
      </p:ext>
    </p:extLst>
  </p:cSld>
  <p:clrMapOvr>
    <a:masterClrMapping/>
  </p:clrMapOvr>
  <mc:AlternateContent xmlns:mc="http://schemas.openxmlformats.org/markup-compatibility/2006" xmlns:p14="http://schemas.microsoft.com/office/powerpoint/2010/main">
    <mc:Choice Requires="p14">
      <p:transition spd="slow" p14:dur="2000" advTm="83862"/>
    </mc:Choice>
    <mc:Fallback xmlns="">
      <p:transition spd="slow" advTm="83862"/>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e la date 8"/>
          <p:cNvSpPr>
            <a:spLocks noGrp="1"/>
          </p:cNvSpPr>
          <p:nvPr>
            <p:ph type="dt" sz="half" idx="10"/>
          </p:nvPr>
        </p:nvSpPr>
        <p:spPr/>
        <p:txBody>
          <a:bodyPr/>
          <a:lstStyle/>
          <a:p>
            <a:r>
              <a:rPr lang="fr-FR" altLang="fr-FR" smtClean="0"/>
              <a:t>April 6, 2017</a:t>
            </a:r>
            <a:endParaRPr lang="fr-FR" altLang="fr-FR"/>
          </a:p>
        </p:txBody>
      </p:sp>
      <p:sp>
        <p:nvSpPr>
          <p:cNvPr id="3" name="Espace réservé du pied de page 2"/>
          <p:cNvSpPr>
            <a:spLocks noGrp="1"/>
          </p:cNvSpPr>
          <p:nvPr>
            <p:ph type="ftr" sz="quarter" idx="11"/>
          </p:nvPr>
        </p:nvSpPr>
        <p:spPr/>
        <p:txBody>
          <a:bodyPr/>
          <a:lstStyle/>
          <a:p>
            <a:r>
              <a:rPr lang="fr-FR" altLang="fr-FR" smtClean="0"/>
              <a:t>AIDA2020 - 2nd Annual Meeting -</a:t>
            </a:r>
            <a:endParaRPr lang="fr-FR" altLang="fr-FR"/>
          </a:p>
        </p:txBody>
      </p:sp>
      <p:sp>
        <p:nvSpPr>
          <p:cNvPr id="5" name="Espace réservé du numéro de diapositive 4"/>
          <p:cNvSpPr>
            <a:spLocks noGrp="1"/>
          </p:cNvSpPr>
          <p:nvPr>
            <p:ph type="sldNum" sz="quarter" idx="12"/>
          </p:nvPr>
        </p:nvSpPr>
        <p:spPr/>
        <p:txBody>
          <a:bodyPr/>
          <a:lstStyle/>
          <a:p>
            <a:fld id="{702B3A28-48E2-4CAE-9B10-3100FC5CCBFD}" type="slidenum">
              <a:rPr lang="en-US" smtClean="0"/>
              <a:pPr/>
              <a:t>2</a:t>
            </a:fld>
            <a:endParaRPr lang="en-US"/>
          </a:p>
        </p:txBody>
      </p:sp>
      <p:sp>
        <p:nvSpPr>
          <p:cNvPr id="4097" name="Rectangle 1"/>
          <p:cNvSpPr>
            <a:spLocks noGrp="1" noChangeArrowheads="1"/>
          </p:cNvSpPr>
          <p:nvPr>
            <p:ph type="title"/>
          </p:nvPr>
        </p:nvSpPr>
        <p:spPr/>
        <p:txBody>
          <a:bodyPr/>
          <a:lstStyle/>
          <a:p>
            <a:r>
              <a:rPr lang="en-US" altLang="fr-FR" dirty="0" smtClean="0"/>
              <a:t>CPPM </a:t>
            </a:r>
            <a:r>
              <a:rPr lang="en-US" dirty="0"/>
              <a:t>activities</a:t>
            </a:r>
            <a:endParaRPr lang="en-US" altLang="fr-FR" dirty="0"/>
          </a:p>
        </p:txBody>
      </p:sp>
      <p:sp>
        <p:nvSpPr>
          <p:cNvPr id="4" name="Espace réservé du texte 3"/>
          <p:cNvSpPr>
            <a:spLocks noGrp="1"/>
          </p:cNvSpPr>
          <p:nvPr>
            <p:ph type="body" sz="half" idx="13"/>
          </p:nvPr>
        </p:nvSpPr>
        <p:spPr>
          <a:xfrm>
            <a:off x="533400" y="5007291"/>
            <a:ext cx="9639588" cy="1971551"/>
          </a:xfrm>
        </p:spPr>
        <p:txBody>
          <a:bodyPr>
            <a:normAutofit fontScale="92500" lnSpcReduction="10000"/>
          </a:bodyPr>
          <a:lstStyle/>
          <a:p>
            <a:r>
              <a:rPr lang="en-US" dirty="0"/>
              <a:t>Transistor devices, SEU memories, Bandgap, ADC, Monitoring block, Temperature and radiation sensors ..</a:t>
            </a:r>
          </a:p>
          <a:p>
            <a:r>
              <a:rPr lang="en-US" altLang="fr-FR" dirty="0" smtClean="0"/>
              <a:t>Design</a:t>
            </a:r>
            <a:r>
              <a:rPr lang="en-US" altLang="fr-FR" dirty="0"/>
              <a:t>, </a:t>
            </a:r>
            <a:r>
              <a:rPr lang="en-US" altLang="fr-FR" dirty="0" smtClean="0"/>
              <a:t>test and qualification </a:t>
            </a:r>
            <a:r>
              <a:rPr lang="en-US" altLang="fr-FR" dirty="0"/>
              <a:t>of </a:t>
            </a:r>
            <a:r>
              <a:rPr lang="en-US" altLang="fr-FR" dirty="0" smtClean="0"/>
              <a:t>the 65nm devices and IP blocks for </a:t>
            </a:r>
            <a:r>
              <a:rPr lang="en-US" altLang="fr-FR" dirty="0"/>
              <a:t>a dose level of 500 </a:t>
            </a:r>
            <a:r>
              <a:rPr lang="en-US" altLang="fr-FR" dirty="0" err="1"/>
              <a:t>Mrad</a:t>
            </a:r>
            <a:endParaRPr lang="en-US" altLang="fr-FR" dirty="0"/>
          </a:p>
          <a:p>
            <a:r>
              <a:rPr lang="en-US" altLang="fr-FR" dirty="0" smtClean="0"/>
              <a:t>The </a:t>
            </a:r>
            <a:r>
              <a:rPr lang="en-US" altLang="fr-FR" dirty="0"/>
              <a:t>work is done in coordination with CERN RD53 program</a:t>
            </a:r>
          </a:p>
          <a:p>
            <a:endParaRPr lang="en-US" dirty="0"/>
          </a:p>
        </p:txBody>
      </p:sp>
      <p:pic>
        <p:nvPicPr>
          <p:cNvPr id="6" name="Espace réservé du contenu 5"/>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552459" y="1333356"/>
            <a:ext cx="2822903" cy="2825894"/>
          </a:xfrm>
        </p:spPr>
      </p:pic>
      <p:pic>
        <p:nvPicPr>
          <p:cNvPr id="2" name="Imag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3952600" y="1333356"/>
            <a:ext cx="2879182" cy="2859832"/>
          </a:xfrm>
          <a:prstGeom prst="rect">
            <a:avLst/>
          </a:prstGeom>
        </p:spPr>
      </p:pic>
      <p:sp>
        <p:nvSpPr>
          <p:cNvPr id="18" name="ZoneTexte 17"/>
          <p:cNvSpPr txBox="1"/>
          <p:nvPr/>
        </p:nvSpPr>
        <p:spPr>
          <a:xfrm>
            <a:off x="1094924" y="4213706"/>
            <a:ext cx="1988045" cy="566309"/>
          </a:xfrm>
          <a:prstGeom prst="rect">
            <a:avLst/>
          </a:prstGeom>
          <a:noFill/>
        </p:spPr>
        <p:txBody>
          <a:bodyPr wrap="none" rtlCol="0">
            <a:spAutoFit/>
          </a:bodyPr>
          <a:lstStyle/>
          <a:p>
            <a:pPr>
              <a:buNone/>
            </a:pPr>
            <a:r>
              <a:rPr lang="en-US" sz="1400" dirty="0" smtClean="0"/>
              <a:t>PROTO65_V1</a:t>
            </a:r>
          </a:p>
          <a:p>
            <a:pPr>
              <a:buNone/>
            </a:pPr>
            <a:r>
              <a:rPr lang="en-US" sz="1400" dirty="0" smtClean="0"/>
              <a:t>Submitted June 2014</a:t>
            </a:r>
            <a:endParaRPr lang="en-US" sz="1400" dirty="0"/>
          </a:p>
        </p:txBody>
      </p:sp>
      <p:sp>
        <p:nvSpPr>
          <p:cNvPr id="19" name="ZoneTexte 18"/>
          <p:cNvSpPr txBox="1"/>
          <p:nvPr/>
        </p:nvSpPr>
        <p:spPr>
          <a:xfrm>
            <a:off x="4385663" y="4200582"/>
            <a:ext cx="1896673" cy="566309"/>
          </a:xfrm>
          <a:prstGeom prst="rect">
            <a:avLst/>
          </a:prstGeom>
          <a:noFill/>
        </p:spPr>
        <p:txBody>
          <a:bodyPr wrap="none" rtlCol="0">
            <a:spAutoFit/>
          </a:bodyPr>
          <a:lstStyle/>
          <a:p>
            <a:pPr>
              <a:buNone/>
            </a:pPr>
            <a:r>
              <a:rPr lang="en-US" sz="1400" dirty="0" smtClean="0"/>
              <a:t>PROTO65_V2</a:t>
            </a:r>
          </a:p>
          <a:p>
            <a:pPr>
              <a:buNone/>
            </a:pPr>
            <a:r>
              <a:rPr lang="en-US" sz="1400" dirty="0" smtClean="0"/>
              <a:t>Submitted Feb 2016</a:t>
            </a:r>
            <a:endParaRPr lang="en-US" sz="1400" dirty="0"/>
          </a:p>
        </p:txBody>
      </p:sp>
      <p:pic>
        <p:nvPicPr>
          <p:cNvPr id="10" name="Imag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35031" y="1333356"/>
            <a:ext cx="3214784" cy="2822743"/>
          </a:xfrm>
          <a:prstGeom prst="rect">
            <a:avLst/>
          </a:prstGeom>
        </p:spPr>
      </p:pic>
      <p:sp>
        <p:nvSpPr>
          <p:cNvPr id="20" name="ZoneTexte 19"/>
          <p:cNvSpPr txBox="1"/>
          <p:nvPr/>
        </p:nvSpPr>
        <p:spPr>
          <a:xfrm>
            <a:off x="8020508" y="4213706"/>
            <a:ext cx="1896673" cy="566309"/>
          </a:xfrm>
          <a:prstGeom prst="rect">
            <a:avLst/>
          </a:prstGeom>
          <a:noFill/>
        </p:spPr>
        <p:txBody>
          <a:bodyPr wrap="none" rtlCol="0">
            <a:spAutoFit/>
          </a:bodyPr>
          <a:lstStyle/>
          <a:p>
            <a:pPr>
              <a:buNone/>
            </a:pPr>
            <a:r>
              <a:rPr lang="en-US" sz="1400" dirty="0" smtClean="0"/>
              <a:t>PROTO65_V3</a:t>
            </a:r>
          </a:p>
          <a:p>
            <a:pPr>
              <a:buNone/>
            </a:pPr>
            <a:r>
              <a:rPr lang="en-US" sz="1400" dirty="0" smtClean="0"/>
              <a:t>Submitted Feb 2017</a:t>
            </a:r>
            <a:endParaRPr lang="en-US" sz="1400" dirty="0"/>
          </a:p>
        </p:txBody>
      </p:sp>
    </p:spTree>
    <p:extLst>
      <p:ext uri="{BB962C8B-B14F-4D97-AF65-F5344CB8AC3E}">
        <p14:creationId xmlns:p14="http://schemas.microsoft.com/office/powerpoint/2010/main" val="13936334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RD53A prototype</a:t>
            </a:r>
            <a:endParaRPr lang="en-US" dirty="0"/>
          </a:p>
        </p:txBody>
      </p:sp>
      <p:sp>
        <p:nvSpPr>
          <p:cNvPr id="4" name="Espace réservé du texte 3"/>
          <p:cNvSpPr>
            <a:spLocks noGrp="1"/>
          </p:cNvSpPr>
          <p:nvPr>
            <p:ph type="body" sz="half" idx="1"/>
          </p:nvPr>
        </p:nvSpPr>
        <p:spPr/>
        <p:txBody>
          <a:bodyPr>
            <a:normAutofit/>
          </a:bodyPr>
          <a:lstStyle/>
          <a:p>
            <a:pPr marL="432000" lvl="1" indent="-432000">
              <a:spcBef>
                <a:spcPts val="1800"/>
              </a:spcBef>
              <a:buFont typeface="Wingdings" pitchFamily="2" charset="2"/>
              <a:buChar char="q"/>
            </a:pPr>
            <a:r>
              <a:rPr lang="en-US" dirty="0" smtClean="0"/>
              <a:t>20 mm × 11.8 mm</a:t>
            </a:r>
          </a:p>
          <a:p>
            <a:pPr marL="432000" lvl="1" indent="-432000">
              <a:spcBef>
                <a:spcPts val="1800"/>
              </a:spcBef>
              <a:buFont typeface="Wingdings" pitchFamily="2" charset="2"/>
              <a:buChar char="q"/>
            </a:pPr>
            <a:r>
              <a:rPr lang="en-US" dirty="0" smtClean="0"/>
              <a:t>400 × 192 pixels de 50 µm × 50 µm</a:t>
            </a:r>
          </a:p>
          <a:p>
            <a:pPr marL="432000" lvl="1" indent="-432000">
              <a:spcBef>
                <a:spcPts val="1800"/>
              </a:spcBef>
              <a:buFont typeface="Wingdings" pitchFamily="2" charset="2"/>
              <a:buChar char="q"/>
            </a:pPr>
            <a:r>
              <a:rPr lang="en-US" dirty="0" smtClean="0"/>
              <a:t>Demonstrator chip and not the production chip</a:t>
            </a:r>
          </a:p>
          <a:p>
            <a:pPr marL="432000" lvl="1" indent="-432000">
              <a:spcBef>
                <a:spcPts val="1800"/>
              </a:spcBef>
              <a:buFont typeface="Wingdings" pitchFamily="2" charset="2"/>
              <a:buChar char="q"/>
            </a:pPr>
            <a:r>
              <a:rPr lang="en-US" dirty="0"/>
              <a:t>Achieve all the </a:t>
            </a:r>
            <a:r>
              <a:rPr lang="en-US" dirty="0" smtClean="0"/>
              <a:t>specifications ?</a:t>
            </a:r>
            <a:endParaRPr lang="en-US" dirty="0"/>
          </a:p>
          <a:p>
            <a:pPr marL="432000" lvl="1" indent="-432000">
              <a:spcBef>
                <a:spcPts val="1800"/>
              </a:spcBef>
              <a:buFont typeface="Wingdings" pitchFamily="2" charset="2"/>
              <a:buChar char="q"/>
            </a:pPr>
            <a:r>
              <a:rPr lang="en-US" dirty="0" smtClean="0"/>
              <a:t>65 nm process in term of irradiation </a:t>
            </a:r>
          </a:p>
          <a:p>
            <a:pPr marL="432000" lvl="1" indent="-432000">
              <a:spcBef>
                <a:spcPts val="1800"/>
              </a:spcBef>
              <a:buFont typeface="Wingdings" pitchFamily="2" charset="2"/>
              <a:buChar char="q"/>
            </a:pPr>
            <a:r>
              <a:rPr lang="en-US" dirty="0" smtClean="0"/>
              <a:t>Test of Different design variants</a:t>
            </a:r>
          </a:p>
          <a:p>
            <a:pPr marL="432000" lvl="1" indent="-432000">
              <a:spcBef>
                <a:spcPts val="1800"/>
              </a:spcBef>
              <a:buFont typeface="Wingdings" pitchFamily="2" charset="2"/>
              <a:buChar char="q"/>
            </a:pPr>
            <a:r>
              <a:rPr lang="en-US" dirty="0" smtClean="0"/>
              <a:t>Bump bonded to the sensor</a:t>
            </a:r>
          </a:p>
          <a:p>
            <a:pPr marL="432000" lvl="1" indent="-432000">
              <a:spcBef>
                <a:spcPts val="1800"/>
              </a:spcBef>
              <a:buFont typeface="Wingdings" pitchFamily="2" charset="2"/>
              <a:buChar char="q"/>
            </a:pPr>
            <a:r>
              <a:rPr lang="en-US" dirty="0" smtClean="0"/>
              <a:t>Test of the serial powering</a:t>
            </a:r>
          </a:p>
          <a:p>
            <a:pPr marL="432000" lvl="1" indent="-432000">
              <a:spcBef>
                <a:spcPts val="1800"/>
              </a:spcBef>
              <a:buFont typeface="Wingdings" pitchFamily="2" charset="2"/>
              <a:buChar char="q"/>
            </a:pPr>
            <a:endParaRPr lang="en-US" dirty="0"/>
          </a:p>
          <a:p>
            <a:pPr marL="432000" lvl="1" indent="-432000">
              <a:spcBef>
                <a:spcPts val="1800"/>
              </a:spcBef>
              <a:buFont typeface="Wingdings" pitchFamily="2" charset="2"/>
              <a:buChar char="q"/>
            </a:pPr>
            <a:r>
              <a:rPr lang="en-US" dirty="0"/>
              <a:t>To be submitted </a:t>
            </a:r>
            <a:r>
              <a:rPr lang="en-US" dirty="0" smtClean="0"/>
              <a:t>May 2017</a:t>
            </a:r>
          </a:p>
          <a:p>
            <a:pPr marL="750225" lvl="2" indent="-432000">
              <a:spcBef>
                <a:spcPts val="1800"/>
              </a:spcBef>
              <a:buFont typeface="Wingdings" pitchFamily="2" charset="2"/>
              <a:buChar char="q"/>
            </a:pPr>
            <a:endParaRPr lang="en-US" dirty="0" smtClean="0"/>
          </a:p>
          <a:p>
            <a:endParaRPr lang="fr-FR" dirty="0"/>
          </a:p>
          <a:p>
            <a:endParaRPr lang="fr-FR" dirty="0" smtClean="0"/>
          </a:p>
        </p:txBody>
      </p:sp>
      <p:sp>
        <p:nvSpPr>
          <p:cNvPr id="6" name="Espace réservé de la date 5"/>
          <p:cNvSpPr>
            <a:spLocks noGrp="1"/>
          </p:cNvSpPr>
          <p:nvPr>
            <p:ph type="dt" sz="half" idx="10"/>
          </p:nvPr>
        </p:nvSpPr>
        <p:spPr/>
        <p:txBody>
          <a:bodyPr/>
          <a:lstStyle/>
          <a:p>
            <a:r>
              <a:rPr lang="fr-FR" smtClean="0"/>
              <a:t>April 6, 2017</a:t>
            </a:r>
            <a:endParaRPr lang="en-US" dirty="0"/>
          </a:p>
        </p:txBody>
      </p:sp>
      <p:sp>
        <p:nvSpPr>
          <p:cNvPr id="5" name="Espace réservé du pied de page 4"/>
          <p:cNvSpPr>
            <a:spLocks noGrp="1"/>
          </p:cNvSpPr>
          <p:nvPr>
            <p:ph type="ftr" sz="quarter" idx="11"/>
          </p:nvPr>
        </p:nvSpPr>
        <p:spPr/>
        <p:txBody>
          <a:bodyPr/>
          <a:lstStyle/>
          <a:p>
            <a:r>
              <a:rPr lang="en-US" smtClean="0"/>
              <a:t>AIDA2020 - 2nd Annual Meeting -</a:t>
            </a:r>
            <a:endParaRPr lang="en-US" dirty="0"/>
          </a:p>
        </p:txBody>
      </p:sp>
      <p:pic>
        <p:nvPicPr>
          <p:cNvPr id="3" name="Image 2"/>
          <p:cNvPicPr>
            <a:picLocks noChangeAspect="1"/>
          </p:cNvPicPr>
          <p:nvPr/>
        </p:nvPicPr>
        <p:blipFill>
          <a:blip r:embed="rId3"/>
          <a:stretch>
            <a:fillRect/>
          </a:stretch>
        </p:blipFill>
        <p:spPr>
          <a:xfrm>
            <a:off x="5509095" y="1967032"/>
            <a:ext cx="5156536" cy="3824819"/>
          </a:xfrm>
          <a:prstGeom prst="rect">
            <a:avLst/>
          </a:prstGeom>
        </p:spPr>
      </p:pic>
      <p:sp>
        <p:nvSpPr>
          <p:cNvPr id="8" name="Espace réservé du numéro de diapositive 7"/>
          <p:cNvSpPr>
            <a:spLocks noGrp="1"/>
          </p:cNvSpPr>
          <p:nvPr>
            <p:ph type="sldNum" sz="quarter" idx="12"/>
          </p:nvPr>
        </p:nvSpPr>
        <p:spPr/>
        <p:txBody>
          <a:bodyPr/>
          <a:lstStyle/>
          <a:p>
            <a:fld id="{B89D5830-E137-4545-8490-5D20CD5165A4}" type="slidenum">
              <a:rPr lang="en-US" smtClean="0"/>
              <a:pPr/>
              <a:t>20</a:t>
            </a:fld>
            <a:endParaRPr lang="en-US"/>
          </a:p>
        </p:txBody>
      </p:sp>
    </p:spTree>
    <p:extLst>
      <p:ext uri="{BB962C8B-B14F-4D97-AF65-F5344CB8AC3E}">
        <p14:creationId xmlns:p14="http://schemas.microsoft.com/office/powerpoint/2010/main" val="29119547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e la date 8"/>
          <p:cNvSpPr>
            <a:spLocks noGrp="1"/>
          </p:cNvSpPr>
          <p:nvPr>
            <p:ph type="dt" sz="half" idx="10"/>
          </p:nvPr>
        </p:nvSpPr>
        <p:spPr/>
        <p:txBody>
          <a:bodyPr/>
          <a:lstStyle/>
          <a:p>
            <a:r>
              <a:rPr lang="fr-FR" smtClean="0"/>
              <a:t>April 6, 2017</a:t>
            </a:r>
            <a:endParaRPr lang="en-US" dirty="0"/>
          </a:p>
        </p:txBody>
      </p:sp>
      <p:sp>
        <p:nvSpPr>
          <p:cNvPr id="10" name="Espace réservé du pied de page 9"/>
          <p:cNvSpPr>
            <a:spLocks noGrp="1"/>
          </p:cNvSpPr>
          <p:nvPr>
            <p:ph type="ftr" sz="quarter" idx="11"/>
          </p:nvPr>
        </p:nvSpPr>
        <p:spPr/>
        <p:txBody>
          <a:bodyPr/>
          <a:lstStyle/>
          <a:p>
            <a:r>
              <a:rPr lang="en-US" smtClean="0"/>
              <a:t>AIDA2020 - 2nd Annual Meeting -</a:t>
            </a:r>
            <a:endParaRPr lang="en-US" dirty="0"/>
          </a:p>
        </p:txBody>
      </p:sp>
      <p:sp>
        <p:nvSpPr>
          <p:cNvPr id="5" name="Espace réservé du numéro de diapositive 4"/>
          <p:cNvSpPr>
            <a:spLocks noGrp="1"/>
          </p:cNvSpPr>
          <p:nvPr>
            <p:ph type="sldNum" sz="quarter" idx="12"/>
          </p:nvPr>
        </p:nvSpPr>
        <p:spPr/>
        <p:txBody>
          <a:bodyPr/>
          <a:lstStyle/>
          <a:p>
            <a:fld id="{B89D5830-E137-4545-8490-5D20CD5165A4}" type="slidenum">
              <a:rPr lang="en-US" smtClean="0"/>
              <a:pPr/>
              <a:t>21</a:t>
            </a:fld>
            <a:endParaRPr lang="en-US"/>
          </a:p>
        </p:txBody>
      </p:sp>
      <p:sp>
        <p:nvSpPr>
          <p:cNvPr id="78850" name="Titre 1"/>
          <p:cNvSpPr>
            <a:spLocks noGrp="1"/>
          </p:cNvSpPr>
          <p:nvPr>
            <p:ph type="title"/>
          </p:nvPr>
        </p:nvSpPr>
        <p:spPr/>
        <p:txBody>
          <a:bodyPr/>
          <a:lstStyle/>
          <a:p>
            <a:r>
              <a:rPr lang="en-US" altLang="fr-FR" dirty="0" smtClean="0"/>
              <a:t>Radiation Induced  Leakage Current</a:t>
            </a:r>
            <a:endParaRPr lang="fr-FR" altLang="fr-FR" dirty="0" smtClean="0"/>
          </a:p>
        </p:txBody>
      </p:sp>
      <p:sp>
        <p:nvSpPr>
          <p:cNvPr id="4" name="Espace réservé du texte 3"/>
          <p:cNvSpPr>
            <a:spLocks noGrp="1"/>
          </p:cNvSpPr>
          <p:nvPr>
            <p:ph type="body" sz="half" idx="13"/>
          </p:nvPr>
        </p:nvSpPr>
        <p:spPr>
          <a:xfrm>
            <a:off x="533400" y="3983279"/>
            <a:ext cx="5952740" cy="2995564"/>
          </a:xfrm>
        </p:spPr>
        <p:txBody>
          <a:bodyPr>
            <a:normAutofit fontScale="62500" lnSpcReduction="20000"/>
          </a:bodyPr>
          <a:lstStyle/>
          <a:p>
            <a:r>
              <a:rPr lang="en-US" altLang="fr-FR" dirty="0" smtClean="0"/>
              <a:t>Concerns only NMOS transistors</a:t>
            </a:r>
          </a:p>
          <a:p>
            <a:r>
              <a:rPr lang="en-US" altLang="fr-FR" dirty="0" smtClean="0"/>
              <a:t>Trapping in the isolation oxide (Shallow Trench Isolation – STI) </a:t>
            </a:r>
          </a:p>
          <a:p>
            <a:r>
              <a:rPr lang="en-US" altLang="fr-FR" dirty="0"/>
              <a:t>Increase in off-state leakage and Inter devices leakage</a:t>
            </a:r>
          </a:p>
          <a:p>
            <a:pPr lvl="1"/>
            <a:r>
              <a:rPr lang="en-US" altLang="fr-FR" dirty="0" smtClean="0"/>
              <a:t>Radiation-induced positive charges opens inversion channel / parasitic transistor</a:t>
            </a:r>
          </a:p>
          <a:p>
            <a:pPr lvl="1"/>
            <a:r>
              <a:rPr lang="en-US" altLang="fr-FR" dirty="0" smtClean="0"/>
              <a:t>Higher effect for narrow transistors</a:t>
            </a:r>
          </a:p>
          <a:p>
            <a:pPr lvl="1"/>
            <a:r>
              <a:rPr lang="en-US" altLang="fr-FR" dirty="0" smtClean="0"/>
              <a:t>Parasitic transistor is a strong competitor to main channel</a:t>
            </a:r>
          </a:p>
          <a:p>
            <a:r>
              <a:rPr lang="en-US" altLang="fr-FR" dirty="0" smtClean="0"/>
              <a:t>Effects on IC design : increase power, overheating and failure</a:t>
            </a:r>
          </a:p>
          <a:p>
            <a:endParaRPr lang="fr-FR" altLang="fr-FR" dirty="0" smtClean="0"/>
          </a:p>
          <a:p>
            <a:endParaRPr lang="en-US" dirty="0"/>
          </a:p>
        </p:txBody>
      </p:sp>
      <p:cxnSp>
        <p:nvCxnSpPr>
          <p:cNvPr id="12" name="Connecteur droit 11"/>
          <p:cNvCxnSpPr/>
          <p:nvPr/>
        </p:nvCxnSpPr>
        <p:spPr>
          <a:xfrm>
            <a:off x="1750096" y="2035281"/>
            <a:ext cx="0" cy="773703"/>
          </a:xfrm>
          <a:prstGeom prst="line">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416724" y="930107"/>
            <a:ext cx="3854662" cy="2822743"/>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7" name="Rectangle 16"/>
          <p:cNvSpPr/>
          <p:nvPr/>
        </p:nvSpPr>
        <p:spPr>
          <a:xfrm>
            <a:off x="2052774" y="1368406"/>
            <a:ext cx="2028577" cy="1860800"/>
          </a:xfrm>
          <a:prstGeom prst="rect">
            <a:avLst/>
          </a:prstGeom>
          <a:solidFill>
            <a:schemeClr val="accent5">
              <a:lumMod val="75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9" name="Rectangle 18"/>
          <p:cNvSpPr/>
          <p:nvPr/>
        </p:nvSpPr>
        <p:spPr>
          <a:xfrm>
            <a:off x="1930180" y="1973550"/>
            <a:ext cx="2246673" cy="663010"/>
          </a:xfrm>
          <a:prstGeom prst="rect">
            <a:avLst/>
          </a:prstGeom>
          <a:solidFill>
            <a:srgbClr val="FF9966">
              <a:alpha val="98824"/>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0" name="ZoneTexte 19"/>
          <p:cNvSpPr txBox="1"/>
          <p:nvPr/>
        </p:nvSpPr>
        <p:spPr>
          <a:xfrm>
            <a:off x="1410237" y="967229"/>
            <a:ext cx="579784" cy="516708"/>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STI</a:t>
            </a:r>
            <a:endParaRPr lang="en-US" sz="1400" dirty="0">
              <a:solidFill>
                <a:schemeClr val="tx1"/>
              </a:solidFill>
              <a:latin typeface="Arial" panose="020B0604020202020204" pitchFamily="34" charset="0"/>
              <a:cs typeface="Arial" panose="020B0604020202020204" pitchFamily="34" charset="0"/>
            </a:endParaRPr>
          </a:p>
        </p:txBody>
      </p:sp>
      <p:sp>
        <p:nvSpPr>
          <p:cNvPr id="21" name="ZoneTexte 20"/>
          <p:cNvSpPr txBox="1"/>
          <p:nvPr/>
        </p:nvSpPr>
        <p:spPr>
          <a:xfrm>
            <a:off x="2909499" y="1390964"/>
            <a:ext cx="1121077" cy="516708"/>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Drain N+</a:t>
            </a:r>
            <a:endParaRPr lang="en-US" sz="1400" dirty="0">
              <a:solidFill>
                <a:schemeClr val="tx1"/>
              </a:solidFill>
              <a:latin typeface="Arial" panose="020B0604020202020204" pitchFamily="34" charset="0"/>
              <a:cs typeface="Arial" panose="020B0604020202020204" pitchFamily="34" charset="0"/>
            </a:endParaRPr>
          </a:p>
        </p:txBody>
      </p:sp>
      <p:sp>
        <p:nvSpPr>
          <p:cNvPr id="22" name="ZoneTexte 21"/>
          <p:cNvSpPr txBox="1"/>
          <p:nvPr/>
        </p:nvSpPr>
        <p:spPr>
          <a:xfrm>
            <a:off x="2679071" y="2888746"/>
            <a:ext cx="1035861" cy="307777"/>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Source N+</a:t>
            </a:r>
            <a:endParaRPr lang="en-US" sz="1400" dirty="0">
              <a:solidFill>
                <a:schemeClr val="tx1"/>
              </a:solidFill>
              <a:latin typeface="Arial" panose="020B0604020202020204" pitchFamily="34" charset="0"/>
              <a:cs typeface="Arial" panose="020B0604020202020204" pitchFamily="34" charset="0"/>
            </a:endParaRPr>
          </a:p>
        </p:txBody>
      </p:sp>
      <p:sp>
        <p:nvSpPr>
          <p:cNvPr id="23" name="ZoneTexte 22"/>
          <p:cNvSpPr txBox="1"/>
          <p:nvPr/>
        </p:nvSpPr>
        <p:spPr>
          <a:xfrm>
            <a:off x="3082320" y="2082248"/>
            <a:ext cx="930063" cy="307777"/>
          </a:xfrm>
          <a:prstGeom prst="rect">
            <a:avLst/>
          </a:prstGeom>
          <a:noFill/>
        </p:spPr>
        <p:txBody>
          <a:bodyPr wrap="none" rtlCol="0">
            <a:spAutoFit/>
          </a:bodyPr>
          <a:lstStyle/>
          <a:p>
            <a:pPr algn="ctr">
              <a:buNone/>
            </a:pPr>
            <a:r>
              <a:rPr lang="en-US" sz="1400" dirty="0" smtClean="0">
                <a:solidFill>
                  <a:schemeClr val="tx1"/>
                </a:solidFill>
                <a:latin typeface="Arial" panose="020B0604020202020204" pitchFamily="34" charset="0"/>
                <a:cs typeface="Arial" panose="020B0604020202020204" pitchFamily="34" charset="0"/>
              </a:rPr>
              <a:t>Thin gate</a:t>
            </a:r>
            <a:endParaRPr lang="en-US" sz="1400" dirty="0">
              <a:solidFill>
                <a:schemeClr val="tx1"/>
              </a:solidFill>
              <a:latin typeface="Arial" panose="020B0604020202020204" pitchFamily="34" charset="0"/>
              <a:cs typeface="Arial" panose="020B0604020202020204" pitchFamily="34" charset="0"/>
            </a:endParaRPr>
          </a:p>
        </p:txBody>
      </p:sp>
      <p:sp>
        <p:nvSpPr>
          <p:cNvPr id="7" name="Forme libre 6"/>
          <p:cNvSpPr/>
          <p:nvPr/>
        </p:nvSpPr>
        <p:spPr>
          <a:xfrm>
            <a:off x="1757359" y="1506178"/>
            <a:ext cx="344853" cy="1577947"/>
          </a:xfrm>
          <a:custGeom>
            <a:avLst/>
            <a:gdLst>
              <a:gd name="connsiteX0" fmla="*/ 675261 w 675261"/>
              <a:gd name="connsiteY0" fmla="*/ 0 h 2757268"/>
              <a:gd name="connsiteX1" fmla="*/ 12 w 675261"/>
              <a:gd name="connsiteY1" fmla="*/ 1392702 h 2757268"/>
              <a:gd name="connsiteX2" fmla="*/ 661194 w 675261"/>
              <a:gd name="connsiteY2" fmla="*/ 2757268 h 2757268"/>
            </a:gdLst>
            <a:ahLst/>
            <a:cxnLst>
              <a:cxn ang="0">
                <a:pos x="connsiteX0" y="connsiteY0"/>
              </a:cxn>
              <a:cxn ang="0">
                <a:pos x="connsiteX1" y="connsiteY1"/>
              </a:cxn>
              <a:cxn ang="0">
                <a:pos x="connsiteX2" y="connsiteY2"/>
              </a:cxn>
            </a:cxnLst>
            <a:rect l="l" t="t" r="r" b="b"/>
            <a:pathLst>
              <a:path w="675261" h="2757268">
                <a:moveTo>
                  <a:pt x="675261" y="0"/>
                </a:moveTo>
                <a:cubicBezTo>
                  <a:pt x="338808" y="466578"/>
                  <a:pt x="2356" y="933157"/>
                  <a:pt x="12" y="1392702"/>
                </a:cubicBezTo>
                <a:cubicBezTo>
                  <a:pt x="-2333" y="1852247"/>
                  <a:pt x="329430" y="2304757"/>
                  <a:pt x="661194" y="2757268"/>
                </a:cubicBezTo>
              </a:path>
            </a:pathLst>
          </a:custGeom>
          <a:noFill/>
          <a:ln w="25400">
            <a:solidFill>
              <a:srgbClr val="AE0271"/>
            </a:solidFill>
            <a:prstDash val="sysDash"/>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orme libre 55"/>
          <p:cNvSpPr/>
          <p:nvPr/>
        </p:nvSpPr>
        <p:spPr>
          <a:xfrm flipH="1">
            <a:off x="3946425" y="1506178"/>
            <a:ext cx="405650" cy="1578323"/>
          </a:xfrm>
          <a:custGeom>
            <a:avLst/>
            <a:gdLst>
              <a:gd name="connsiteX0" fmla="*/ 675261 w 675261"/>
              <a:gd name="connsiteY0" fmla="*/ 0 h 2757268"/>
              <a:gd name="connsiteX1" fmla="*/ 12 w 675261"/>
              <a:gd name="connsiteY1" fmla="*/ 1392702 h 2757268"/>
              <a:gd name="connsiteX2" fmla="*/ 661194 w 675261"/>
              <a:gd name="connsiteY2" fmla="*/ 2757268 h 2757268"/>
            </a:gdLst>
            <a:ahLst/>
            <a:cxnLst>
              <a:cxn ang="0">
                <a:pos x="connsiteX0" y="connsiteY0"/>
              </a:cxn>
              <a:cxn ang="0">
                <a:pos x="connsiteX1" y="connsiteY1"/>
              </a:cxn>
              <a:cxn ang="0">
                <a:pos x="connsiteX2" y="connsiteY2"/>
              </a:cxn>
            </a:cxnLst>
            <a:rect l="l" t="t" r="r" b="b"/>
            <a:pathLst>
              <a:path w="675261" h="2757268">
                <a:moveTo>
                  <a:pt x="675261" y="0"/>
                </a:moveTo>
                <a:cubicBezTo>
                  <a:pt x="338808" y="466578"/>
                  <a:pt x="2356" y="933157"/>
                  <a:pt x="12" y="1392702"/>
                </a:cubicBezTo>
                <a:cubicBezTo>
                  <a:pt x="-2333" y="1852247"/>
                  <a:pt x="329430" y="2304757"/>
                  <a:pt x="661194" y="2757268"/>
                </a:cubicBezTo>
              </a:path>
            </a:pathLst>
          </a:custGeom>
          <a:noFill/>
          <a:ln w="25400">
            <a:solidFill>
              <a:srgbClr val="AE0271"/>
            </a:solidFill>
            <a:prstDash val="sysDash"/>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e 15"/>
          <p:cNvGrpSpPr/>
          <p:nvPr/>
        </p:nvGrpSpPr>
        <p:grpSpPr>
          <a:xfrm>
            <a:off x="6716568" y="4444134"/>
            <a:ext cx="3734323" cy="2611726"/>
            <a:chOff x="552619" y="3983278"/>
            <a:chExt cx="3734323" cy="2611726"/>
          </a:xfrm>
        </p:grpSpPr>
        <p:pic>
          <p:nvPicPr>
            <p:cNvPr id="2" name="Image 1"/>
            <p:cNvPicPr>
              <a:picLocks noChangeAspect="1"/>
            </p:cNvPicPr>
            <p:nvPr/>
          </p:nvPicPr>
          <p:blipFill rotWithShape="1">
            <a:blip r:embed="rId3"/>
            <a:srcRect t="11110" r="10699"/>
            <a:stretch/>
          </p:blipFill>
          <p:spPr>
            <a:xfrm>
              <a:off x="552619" y="3983278"/>
              <a:ext cx="3734323" cy="2611726"/>
            </a:xfrm>
            <a:prstGeom prst="rect">
              <a:avLst/>
            </a:prstGeom>
          </p:spPr>
        </p:pic>
        <p:cxnSp>
          <p:nvCxnSpPr>
            <p:cNvPr id="8" name="Connecteur droit avec flèche 7"/>
            <p:cNvCxnSpPr/>
            <p:nvPr/>
          </p:nvCxnSpPr>
          <p:spPr>
            <a:xfrm flipH="1">
              <a:off x="1647152" y="5826702"/>
              <a:ext cx="576070" cy="17282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 name="ZoneTexte 41"/>
            <p:cNvSpPr txBox="1"/>
            <p:nvPr/>
          </p:nvSpPr>
          <p:spPr>
            <a:xfrm>
              <a:off x="2280829" y="5653881"/>
              <a:ext cx="1005403" cy="307777"/>
            </a:xfrm>
            <a:prstGeom prst="rect">
              <a:avLst/>
            </a:prstGeom>
            <a:noFill/>
          </p:spPr>
          <p:txBody>
            <a:bodyPr wrap="none" rtlCol="0">
              <a:spAutoFit/>
            </a:bodyPr>
            <a:lstStyle/>
            <a:p>
              <a:pPr>
                <a:buNone/>
              </a:pPr>
              <a:r>
                <a:rPr lang="en-US" sz="1400" dirty="0" smtClean="0"/>
                <a:t>Pre-</a:t>
              </a:r>
              <a:r>
                <a:rPr lang="en-US" sz="1400" dirty="0" err="1" smtClean="0"/>
                <a:t>Irrad</a:t>
              </a:r>
              <a:endParaRPr lang="en-US" sz="1400" dirty="0"/>
            </a:p>
          </p:txBody>
        </p:sp>
        <p:sp>
          <p:nvSpPr>
            <p:cNvPr id="57" name="ZoneTexte 56"/>
            <p:cNvSpPr txBox="1"/>
            <p:nvPr/>
          </p:nvSpPr>
          <p:spPr>
            <a:xfrm>
              <a:off x="1243903" y="4328920"/>
              <a:ext cx="1007007" cy="307777"/>
            </a:xfrm>
            <a:prstGeom prst="rect">
              <a:avLst/>
            </a:prstGeom>
            <a:noFill/>
          </p:spPr>
          <p:txBody>
            <a:bodyPr wrap="none" rtlCol="0">
              <a:spAutoFit/>
            </a:bodyPr>
            <a:lstStyle/>
            <a:p>
              <a:pPr>
                <a:buNone/>
              </a:pPr>
              <a:r>
                <a:rPr lang="en-US" sz="1400" dirty="0" smtClean="0"/>
                <a:t>220 </a:t>
              </a:r>
              <a:r>
                <a:rPr lang="en-US" sz="1400" dirty="0" err="1" smtClean="0"/>
                <a:t>Mrad</a:t>
              </a:r>
              <a:endParaRPr lang="en-US" sz="1400" dirty="0"/>
            </a:p>
          </p:txBody>
        </p:sp>
        <p:cxnSp>
          <p:nvCxnSpPr>
            <p:cNvPr id="58" name="Connecteur droit avec flèche 57"/>
            <p:cNvCxnSpPr/>
            <p:nvPr/>
          </p:nvCxnSpPr>
          <p:spPr>
            <a:xfrm>
              <a:off x="1762366" y="4616955"/>
              <a:ext cx="57607" cy="34564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0" name="Groupe 29"/>
          <p:cNvGrpSpPr/>
          <p:nvPr/>
        </p:nvGrpSpPr>
        <p:grpSpPr>
          <a:xfrm>
            <a:off x="2679071" y="1736606"/>
            <a:ext cx="345917" cy="1094533"/>
            <a:chOff x="4734484" y="2370282"/>
            <a:chExt cx="887550" cy="2808341"/>
          </a:xfrm>
        </p:grpSpPr>
        <p:grpSp>
          <p:nvGrpSpPr>
            <p:cNvPr id="27" name="Groupe 26"/>
            <p:cNvGrpSpPr/>
            <p:nvPr/>
          </p:nvGrpSpPr>
          <p:grpSpPr>
            <a:xfrm>
              <a:off x="4757929" y="2370282"/>
              <a:ext cx="864105" cy="2808341"/>
              <a:chOff x="5103572" y="2197461"/>
              <a:chExt cx="160704" cy="522288"/>
            </a:xfrm>
          </p:grpSpPr>
          <p:sp>
            <p:nvSpPr>
              <p:cNvPr id="63" name="Line 791"/>
              <p:cNvSpPr>
                <a:spLocks noChangeShapeType="1"/>
              </p:cNvSpPr>
              <p:nvPr/>
            </p:nvSpPr>
            <p:spPr bwMode="auto">
              <a:xfrm rot="16200000" flipH="1">
                <a:off x="5157140" y="2274465"/>
                <a:ext cx="0" cy="107136"/>
              </a:xfrm>
              <a:prstGeom prst="line">
                <a:avLst/>
              </a:prstGeom>
              <a:noFill/>
              <a:ln w="25400" cap="sq">
                <a:solidFill>
                  <a:srgbClr val="C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sp>
            <p:nvSpPr>
              <p:cNvPr id="64" name="Line 792"/>
              <p:cNvSpPr>
                <a:spLocks noChangeShapeType="1"/>
              </p:cNvSpPr>
              <p:nvPr/>
            </p:nvSpPr>
            <p:spPr bwMode="auto">
              <a:xfrm rot="16200000" flipH="1" flipV="1">
                <a:off x="5080136" y="2458605"/>
                <a:ext cx="261144" cy="0"/>
              </a:xfrm>
              <a:prstGeom prst="line">
                <a:avLst/>
              </a:prstGeom>
              <a:noFill/>
              <a:ln w="25400" cap="sq">
                <a:solidFill>
                  <a:srgbClr val="C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sp>
            <p:nvSpPr>
              <p:cNvPr id="65" name="Line 793"/>
              <p:cNvSpPr>
                <a:spLocks noChangeShapeType="1"/>
              </p:cNvSpPr>
              <p:nvPr/>
            </p:nvSpPr>
            <p:spPr bwMode="auto">
              <a:xfrm rot="16200000" flipH="1" flipV="1">
                <a:off x="5133704" y="2458605"/>
                <a:ext cx="261144" cy="0"/>
              </a:xfrm>
              <a:prstGeom prst="line">
                <a:avLst/>
              </a:prstGeom>
              <a:noFill/>
              <a:ln w="25400" cap="sq">
                <a:solidFill>
                  <a:srgbClr val="C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sp>
            <p:nvSpPr>
              <p:cNvPr id="66" name="Line 794"/>
              <p:cNvSpPr>
                <a:spLocks noChangeShapeType="1"/>
              </p:cNvSpPr>
              <p:nvPr/>
            </p:nvSpPr>
            <p:spPr bwMode="auto">
              <a:xfrm rot="16200000" flipH="1">
                <a:off x="5157140" y="2535609"/>
                <a:ext cx="0" cy="107136"/>
              </a:xfrm>
              <a:prstGeom prst="line">
                <a:avLst/>
              </a:prstGeom>
              <a:noFill/>
              <a:ln w="25400" cap="sq">
                <a:solidFill>
                  <a:srgbClr val="C000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sp>
            <p:nvSpPr>
              <p:cNvPr id="61" name="Line 796"/>
              <p:cNvSpPr>
                <a:spLocks noChangeShapeType="1"/>
              </p:cNvSpPr>
              <p:nvPr/>
            </p:nvSpPr>
            <p:spPr bwMode="auto">
              <a:xfrm flipH="1">
                <a:off x="5103572" y="2589177"/>
                <a:ext cx="0" cy="130572"/>
              </a:xfrm>
              <a:prstGeom prst="line">
                <a:avLst/>
              </a:prstGeom>
              <a:noFill/>
              <a:ln w="25400">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sp>
            <p:nvSpPr>
              <p:cNvPr id="62" name="Line 797"/>
              <p:cNvSpPr>
                <a:spLocks noChangeShapeType="1"/>
              </p:cNvSpPr>
              <p:nvPr/>
            </p:nvSpPr>
            <p:spPr bwMode="auto">
              <a:xfrm flipH="1" flipV="1">
                <a:off x="5103572" y="2197461"/>
                <a:ext cx="0" cy="130572"/>
              </a:xfrm>
              <a:prstGeom prst="line">
                <a:avLst/>
              </a:prstGeom>
              <a:noFill/>
              <a:ln w="25400">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grpSp>
        <p:cxnSp>
          <p:nvCxnSpPr>
            <p:cNvPr id="29" name="Connecteur droit avec flèche 28"/>
            <p:cNvCxnSpPr/>
            <p:nvPr/>
          </p:nvCxnSpPr>
          <p:spPr>
            <a:xfrm flipH="1">
              <a:off x="4734484" y="4478295"/>
              <a:ext cx="576070" cy="0"/>
            </a:xfrm>
            <a:prstGeom prst="straightConnector1">
              <a:avLst/>
            </a:prstGeom>
            <a:ln w="25400">
              <a:solidFill>
                <a:srgbClr val="C00000"/>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68" name="Groupe 67"/>
          <p:cNvGrpSpPr/>
          <p:nvPr/>
        </p:nvGrpSpPr>
        <p:grpSpPr>
          <a:xfrm>
            <a:off x="4292067" y="1736606"/>
            <a:ext cx="345917" cy="1094533"/>
            <a:chOff x="4734484" y="2370282"/>
            <a:chExt cx="887550" cy="2808341"/>
          </a:xfrm>
        </p:grpSpPr>
        <p:grpSp>
          <p:nvGrpSpPr>
            <p:cNvPr id="69" name="Groupe 68"/>
            <p:cNvGrpSpPr/>
            <p:nvPr/>
          </p:nvGrpSpPr>
          <p:grpSpPr>
            <a:xfrm>
              <a:off x="4757929" y="2370282"/>
              <a:ext cx="864105" cy="2808341"/>
              <a:chOff x="5103572" y="2197461"/>
              <a:chExt cx="160704" cy="522288"/>
            </a:xfrm>
          </p:grpSpPr>
          <p:sp>
            <p:nvSpPr>
              <p:cNvPr id="71" name="Line 791"/>
              <p:cNvSpPr>
                <a:spLocks noChangeShapeType="1"/>
              </p:cNvSpPr>
              <p:nvPr/>
            </p:nvSpPr>
            <p:spPr bwMode="auto">
              <a:xfrm rot="16200000" flipH="1">
                <a:off x="5157140" y="2274465"/>
                <a:ext cx="0" cy="107136"/>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sp>
            <p:nvSpPr>
              <p:cNvPr id="72" name="Line 792"/>
              <p:cNvSpPr>
                <a:spLocks noChangeShapeType="1"/>
              </p:cNvSpPr>
              <p:nvPr/>
            </p:nvSpPr>
            <p:spPr bwMode="auto">
              <a:xfrm rot="16200000" flipH="1" flipV="1">
                <a:off x="5080136" y="2458605"/>
                <a:ext cx="261144" cy="0"/>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sp>
            <p:nvSpPr>
              <p:cNvPr id="73" name="Line 793"/>
              <p:cNvSpPr>
                <a:spLocks noChangeShapeType="1"/>
              </p:cNvSpPr>
              <p:nvPr/>
            </p:nvSpPr>
            <p:spPr bwMode="auto">
              <a:xfrm rot="16200000" flipH="1" flipV="1">
                <a:off x="5133704" y="2458605"/>
                <a:ext cx="261144" cy="0"/>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sp>
            <p:nvSpPr>
              <p:cNvPr id="74" name="Line 794"/>
              <p:cNvSpPr>
                <a:spLocks noChangeShapeType="1"/>
              </p:cNvSpPr>
              <p:nvPr/>
            </p:nvSpPr>
            <p:spPr bwMode="auto">
              <a:xfrm rot="16200000" flipH="1">
                <a:off x="5157140" y="2535609"/>
                <a:ext cx="0" cy="107136"/>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sp>
            <p:nvSpPr>
              <p:cNvPr id="75" name="Line 796"/>
              <p:cNvSpPr>
                <a:spLocks noChangeShapeType="1"/>
              </p:cNvSpPr>
              <p:nvPr/>
            </p:nvSpPr>
            <p:spPr bwMode="auto">
              <a:xfrm flipH="1">
                <a:off x="5103572" y="2589177"/>
                <a:ext cx="0" cy="130572"/>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sp>
            <p:nvSpPr>
              <p:cNvPr id="76" name="Line 797"/>
              <p:cNvSpPr>
                <a:spLocks noChangeShapeType="1"/>
              </p:cNvSpPr>
              <p:nvPr/>
            </p:nvSpPr>
            <p:spPr bwMode="auto">
              <a:xfrm flipH="1" flipV="1">
                <a:off x="5103572" y="2197461"/>
                <a:ext cx="0" cy="130572"/>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grpSp>
        <p:cxnSp>
          <p:nvCxnSpPr>
            <p:cNvPr id="70" name="Connecteur droit avec flèche 69"/>
            <p:cNvCxnSpPr/>
            <p:nvPr/>
          </p:nvCxnSpPr>
          <p:spPr>
            <a:xfrm flipH="1">
              <a:off x="4734484" y="4478295"/>
              <a:ext cx="576070" cy="0"/>
            </a:xfrm>
            <a:prstGeom prst="straightConnector1">
              <a:avLst/>
            </a:prstGeom>
            <a:ln w="254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grpSp>
        <p:nvGrpSpPr>
          <p:cNvPr id="77" name="Groupe 76"/>
          <p:cNvGrpSpPr/>
          <p:nvPr/>
        </p:nvGrpSpPr>
        <p:grpSpPr>
          <a:xfrm>
            <a:off x="1584538" y="1794213"/>
            <a:ext cx="345917" cy="1094533"/>
            <a:chOff x="4734484" y="2370282"/>
            <a:chExt cx="887550" cy="2808341"/>
          </a:xfrm>
        </p:grpSpPr>
        <p:grpSp>
          <p:nvGrpSpPr>
            <p:cNvPr id="78" name="Groupe 77"/>
            <p:cNvGrpSpPr/>
            <p:nvPr/>
          </p:nvGrpSpPr>
          <p:grpSpPr>
            <a:xfrm>
              <a:off x="4757929" y="2370282"/>
              <a:ext cx="864105" cy="2808341"/>
              <a:chOff x="5103572" y="2197461"/>
              <a:chExt cx="160704" cy="522288"/>
            </a:xfrm>
          </p:grpSpPr>
          <p:sp>
            <p:nvSpPr>
              <p:cNvPr id="80" name="Line 791"/>
              <p:cNvSpPr>
                <a:spLocks noChangeShapeType="1"/>
              </p:cNvSpPr>
              <p:nvPr/>
            </p:nvSpPr>
            <p:spPr bwMode="auto">
              <a:xfrm rot="16200000" flipH="1">
                <a:off x="5157140" y="2274465"/>
                <a:ext cx="0" cy="107136"/>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sp>
            <p:nvSpPr>
              <p:cNvPr id="81" name="Line 792"/>
              <p:cNvSpPr>
                <a:spLocks noChangeShapeType="1"/>
              </p:cNvSpPr>
              <p:nvPr/>
            </p:nvSpPr>
            <p:spPr bwMode="auto">
              <a:xfrm rot="16200000" flipH="1" flipV="1">
                <a:off x="5080136" y="2458605"/>
                <a:ext cx="261144" cy="0"/>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sp>
            <p:nvSpPr>
              <p:cNvPr id="82" name="Line 793"/>
              <p:cNvSpPr>
                <a:spLocks noChangeShapeType="1"/>
              </p:cNvSpPr>
              <p:nvPr/>
            </p:nvSpPr>
            <p:spPr bwMode="auto">
              <a:xfrm rot="16200000" flipH="1" flipV="1">
                <a:off x="5133704" y="2458605"/>
                <a:ext cx="261144" cy="0"/>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sp>
            <p:nvSpPr>
              <p:cNvPr id="83" name="Line 794"/>
              <p:cNvSpPr>
                <a:spLocks noChangeShapeType="1"/>
              </p:cNvSpPr>
              <p:nvPr/>
            </p:nvSpPr>
            <p:spPr bwMode="auto">
              <a:xfrm rot="16200000" flipH="1">
                <a:off x="5157140" y="2535609"/>
                <a:ext cx="0" cy="107136"/>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sp>
            <p:nvSpPr>
              <p:cNvPr id="84" name="Line 796"/>
              <p:cNvSpPr>
                <a:spLocks noChangeShapeType="1"/>
              </p:cNvSpPr>
              <p:nvPr/>
            </p:nvSpPr>
            <p:spPr bwMode="auto">
              <a:xfrm flipH="1">
                <a:off x="5103572" y="2589177"/>
                <a:ext cx="0" cy="130572"/>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sp>
            <p:nvSpPr>
              <p:cNvPr id="85" name="Line 797"/>
              <p:cNvSpPr>
                <a:spLocks noChangeShapeType="1"/>
              </p:cNvSpPr>
              <p:nvPr/>
            </p:nvSpPr>
            <p:spPr bwMode="auto">
              <a:xfrm flipH="1" flipV="1">
                <a:off x="5103572" y="2197461"/>
                <a:ext cx="0" cy="130572"/>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783732" eaLnBrk="0" fontAlgn="base" hangingPunct="0">
                  <a:spcBef>
                    <a:spcPct val="20000"/>
                  </a:spcBef>
                  <a:spcAft>
                    <a:spcPct val="0"/>
                  </a:spcAft>
                  <a:buClr>
                    <a:srgbClr val="0000CC"/>
                  </a:buClr>
                  <a:buFont typeface="Wingdings" pitchFamily="2" charset="2"/>
                  <a:buChar char="§"/>
                </a:pPr>
                <a:endParaRPr lang="fr-FR" sz="1200">
                  <a:solidFill>
                    <a:srgbClr val="000099"/>
                  </a:solidFill>
                  <a:latin typeface="Comic Sans MS" pitchFamily="66" charset="0"/>
                </a:endParaRPr>
              </a:p>
            </p:txBody>
          </p:sp>
        </p:grpSp>
        <p:cxnSp>
          <p:nvCxnSpPr>
            <p:cNvPr id="79" name="Connecteur droit avec flèche 78"/>
            <p:cNvCxnSpPr/>
            <p:nvPr/>
          </p:nvCxnSpPr>
          <p:spPr>
            <a:xfrm flipH="1">
              <a:off x="4734484" y="4478295"/>
              <a:ext cx="576070" cy="0"/>
            </a:xfrm>
            <a:prstGeom prst="straightConnector1">
              <a:avLst/>
            </a:prstGeom>
            <a:ln w="254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grpSp>
      <p:sp>
        <p:nvSpPr>
          <p:cNvPr id="78854" name="ZoneTexte 78853"/>
          <p:cNvSpPr txBox="1"/>
          <p:nvPr/>
        </p:nvSpPr>
        <p:spPr>
          <a:xfrm>
            <a:off x="5386600" y="1448571"/>
            <a:ext cx="1059906" cy="276999"/>
          </a:xfrm>
          <a:prstGeom prst="rect">
            <a:avLst/>
          </a:prstGeom>
          <a:noFill/>
        </p:spPr>
        <p:txBody>
          <a:bodyPr wrap="none" rtlCol="0">
            <a:spAutoFit/>
          </a:bodyPr>
          <a:lstStyle/>
          <a:p>
            <a:pPr>
              <a:buNone/>
            </a:pPr>
            <a:r>
              <a:rPr lang="en-US" dirty="0" smtClean="0"/>
              <a:t>Main NMOS</a:t>
            </a:r>
            <a:endParaRPr lang="en-US" dirty="0"/>
          </a:p>
        </p:txBody>
      </p:sp>
      <p:sp>
        <p:nvSpPr>
          <p:cNvPr id="86" name="ZoneTexte 85"/>
          <p:cNvSpPr txBox="1"/>
          <p:nvPr/>
        </p:nvSpPr>
        <p:spPr>
          <a:xfrm>
            <a:off x="5328993" y="3061567"/>
            <a:ext cx="1422184" cy="276999"/>
          </a:xfrm>
          <a:prstGeom prst="rect">
            <a:avLst/>
          </a:prstGeom>
          <a:noFill/>
        </p:spPr>
        <p:txBody>
          <a:bodyPr wrap="none" rtlCol="0">
            <a:spAutoFit/>
          </a:bodyPr>
          <a:lstStyle/>
          <a:p>
            <a:pPr>
              <a:buNone/>
            </a:pPr>
            <a:r>
              <a:rPr lang="en-US" dirty="0" err="1" smtClean="0"/>
              <a:t>Parasitics</a:t>
            </a:r>
            <a:r>
              <a:rPr lang="en-US" dirty="0" smtClean="0"/>
              <a:t> NMOS</a:t>
            </a:r>
            <a:endParaRPr lang="en-US" dirty="0"/>
          </a:p>
        </p:txBody>
      </p:sp>
      <p:cxnSp>
        <p:nvCxnSpPr>
          <p:cNvPr id="78856" name="Connecteur droit avec flèche 78855"/>
          <p:cNvCxnSpPr/>
          <p:nvPr/>
        </p:nvCxnSpPr>
        <p:spPr>
          <a:xfrm flipH="1" flipV="1">
            <a:off x="4464888" y="2658318"/>
            <a:ext cx="864105" cy="518463"/>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8859" name="Connecteur droit avec flèche 78858"/>
          <p:cNvCxnSpPr/>
          <p:nvPr/>
        </p:nvCxnSpPr>
        <p:spPr>
          <a:xfrm flipH="1" flipV="1">
            <a:off x="1699752" y="2715925"/>
            <a:ext cx="3571634" cy="460856"/>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8861" name="Connecteur droit avec flèche 78860"/>
          <p:cNvCxnSpPr>
            <a:stCxn id="78854" idx="1"/>
            <a:endCxn id="23" idx="1"/>
          </p:cNvCxnSpPr>
          <p:nvPr/>
        </p:nvCxnSpPr>
        <p:spPr>
          <a:xfrm flipH="1">
            <a:off x="3082320" y="1587071"/>
            <a:ext cx="2304280" cy="649066"/>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8871" name="Connecteur droit avec flèche 78870"/>
          <p:cNvCxnSpPr/>
          <p:nvPr/>
        </p:nvCxnSpPr>
        <p:spPr>
          <a:xfrm>
            <a:off x="7062210" y="3234387"/>
            <a:ext cx="3225992"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8873" name="Connecteur droit avec flèche 78872"/>
          <p:cNvCxnSpPr/>
          <p:nvPr/>
        </p:nvCxnSpPr>
        <p:spPr>
          <a:xfrm flipV="1">
            <a:off x="7177424" y="930107"/>
            <a:ext cx="0" cy="253470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4" name="Forme libre 103"/>
          <p:cNvSpPr/>
          <p:nvPr/>
        </p:nvSpPr>
        <p:spPr>
          <a:xfrm>
            <a:off x="7350245" y="1621391"/>
            <a:ext cx="1403949" cy="819354"/>
          </a:xfrm>
          <a:custGeom>
            <a:avLst/>
            <a:gdLst>
              <a:gd name="connsiteX0" fmla="*/ 0 w 3575538"/>
              <a:gd name="connsiteY0" fmla="*/ 2086708 h 2086708"/>
              <a:gd name="connsiteX1" fmla="*/ 1371600 w 3575538"/>
              <a:gd name="connsiteY1" fmla="*/ 668216 h 2086708"/>
              <a:gd name="connsiteX2" fmla="*/ 2133600 w 3575538"/>
              <a:gd name="connsiteY2" fmla="*/ 211016 h 2086708"/>
              <a:gd name="connsiteX3" fmla="*/ 2836984 w 3575538"/>
              <a:gd name="connsiteY3" fmla="*/ 58616 h 2086708"/>
              <a:gd name="connsiteX4" fmla="*/ 3575538 w 3575538"/>
              <a:gd name="connsiteY4" fmla="*/ 0 h 2086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5538" h="2086708">
                <a:moveTo>
                  <a:pt x="0" y="2086708"/>
                </a:moveTo>
                <a:cubicBezTo>
                  <a:pt x="508000" y="1533769"/>
                  <a:pt x="1016000" y="980831"/>
                  <a:pt x="1371600" y="668216"/>
                </a:cubicBezTo>
                <a:cubicBezTo>
                  <a:pt x="1727200" y="355601"/>
                  <a:pt x="1889369" y="312616"/>
                  <a:pt x="2133600" y="211016"/>
                </a:cubicBezTo>
                <a:cubicBezTo>
                  <a:pt x="2377831" y="109416"/>
                  <a:pt x="2596661" y="93785"/>
                  <a:pt x="2836984" y="58616"/>
                </a:cubicBezTo>
                <a:cubicBezTo>
                  <a:pt x="3077307" y="23447"/>
                  <a:pt x="3326422" y="11723"/>
                  <a:pt x="3575538" y="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Forme libre 104"/>
          <p:cNvSpPr/>
          <p:nvPr/>
        </p:nvSpPr>
        <p:spPr>
          <a:xfrm>
            <a:off x="7983922" y="1909426"/>
            <a:ext cx="1403949" cy="819354"/>
          </a:xfrm>
          <a:custGeom>
            <a:avLst/>
            <a:gdLst>
              <a:gd name="connsiteX0" fmla="*/ 0 w 3575538"/>
              <a:gd name="connsiteY0" fmla="*/ 2086708 h 2086708"/>
              <a:gd name="connsiteX1" fmla="*/ 1371600 w 3575538"/>
              <a:gd name="connsiteY1" fmla="*/ 668216 h 2086708"/>
              <a:gd name="connsiteX2" fmla="*/ 2133600 w 3575538"/>
              <a:gd name="connsiteY2" fmla="*/ 211016 h 2086708"/>
              <a:gd name="connsiteX3" fmla="*/ 2836984 w 3575538"/>
              <a:gd name="connsiteY3" fmla="*/ 58616 h 2086708"/>
              <a:gd name="connsiteX4" fmla="*/ 3575538 w 3575538"/>
              <a:gd name="connsiteY4" fmla="*/ 0 h 2086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5538" h="2086708">
                <a:moveTo>
                  <a:pt x="0" y="2086708"/>
                </a:moveTo>
                <a:cubicBezTo>
                  <a:pt x="508000" y="1533769"/>
                  <a:pt x="1016000" y="980831"/>
                  <a:pt x="1371600" y="668216"/>
                </a:cubicBezTo>
                <a:cubicBezTo>
                  <a:pt x="1727200" y="355601"/>
                  <a:pt x="1889369" y="312616"/>
                  <a:pt x="2133600" y="211016"/>
                </a:cubicBezTo>
                <a:cubicBezTo>
                  <a:pt x="2377831" y="109416"/>
                  <a:pt x="2596661" y="93785"/>
                  <a:pt x="2836984" y="58616"/>
                </a:cubicBezTo>
                <a:cubicBezTo>
                  <a:pt x="3077307" y="23447"/>
                  <a:pt x="3326422" y="11723"/>
                  <a:pt x="3575538" y="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Forme libre 105"/>
          <p:cNvSpPr/>
          <p:nvPr/>
        </p:nvSpPr>
        <p:spPr>
          <a:xfrm>
            <a:off x="8675206" y="2197461"/>
            <a:ext cx="1403949" cy="819354"/>
          </a:xfrm>
          <a:custGeom>
            <a:avLst/>
            <a:gdLst>
              <a:gd name="connsiteX0" fmla="*/ 0 w 3575538"/>
              <a:gd name="connsiteY0" fmla="*/ 2086708 h 2086708"/>
              <a:gd name="connsiteX1" fmla="*/ 1371600 w 3575538"/>
              <a:gd name="connsiteY1" fmla="*/ 668216 h 2086708"/>
              <a:gd name="connsiteX2" fmla="*/ 2133600 w 3575538"/>
              <a:gd name="connsiteY2" fmla="*/ 211016 h 2086708"/>
              <a:gd name="connsiteX3" fmla="*/ 2836984 w 3575538"/>
              <a:gd name="connsiteY3" fmla="*/ 58616 h 2086708"/>
              <a:gd name="connsiteX4" fmla="*/ 3575538 w 3575538"/>
              <a:gd name="connsiteY4" fmla="*/ 0 h 2086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5538" h="2086708">
                <a:moveTo>
                  <a:pt x="0" y="2086708"/>
                </a:moveTo>
                <a:cubicBezTo>
                  <a:pt x="508000" y="1533769"/>
                  <a:pt x="1016000" y="980831"/>
                  <a:pt x="1371600" y="668216"/>
                </a:cubicBezTo>
                <a:cubicBezTo>
                  <a:pt x="1727200" y="355601"/>
                  <a:pt x="1889369" y="312616"/>
                  <a:pt x="2133600" y="211016"/>
                </a:cubicBezTo>
                <a:cubicBezTo>
                  <a:pt x="2377831" y="109416"/>
                  <a:pt x="2596661" y="93785"/>
                  <a:pt x="2836984" y="58616"/>
                </a:cubicBezTo>
                <a:cubicBezTo>
                  <a:pt x="3077307" y="23447"/>
                  <a:pt x="3326422" y="11723"/>
                  <a:pt x="3575538" y="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ZoneTexte 106"/>
          <p:cNvSpPr txBox="1"/>
          <p:nvPr/>
        </p:nvSpPr>
        <p:spPr>
          <a:xfrm>
            <a:off x="6601354" y="987714"/>
            <a:ext cx="486030" cy="276999"/>
          </a:xfrm>
          <a:prstGeom prst="rect">
            <a:avLst/>
          </a:prstGeom>
          <a:noFill/>
        </p:spPr>
        <p:txBody>
          <a:bodyPr wrap="none" rtlCol="0">
            <a:spAutoFit/>
          </a:bodyPr>
          <a:lstStyle/>
          <a:p>
            <a:pPr>
              <a:buNone/>
            </a:pPr>
            <a:r>
              <a:rPr lang="en-US" dirty="0" smtClean="0"/>
              <a:t>IDS</a:t>
            </a:r>
            <a:endParaRPr lang="en-US" dirty="0"/>
          </a:p>
        </p:txBody>
      </p:sp>
      <p:sp>
        <p:nvSpPr>
          <p:cNvPr id="108" name="ZoneTexte 107"/>
          <p:cNvSpPr txBox="1"/>
          <p:nvPr/>
        </p:nvSpPr>
        <p:spPr>
          <a:xfrm>
            <a:off x="9884953" y="3291994"/>
            <a:ext cx="495649" cy="276999"/>
          </a:xfrm>
          <a:prstGeom prst="rect">
            <a:avLst/>
          </a:prstGeom>
          <a:noFill/>
        </p:spPr>
        <p:txBody>
          <a:bodyPr wrap="none" rtlCol="0">
            <a:spAutoFit/>
          </a:bodyPr>
          <a:lstStyle/>
          <a:p>
            <a:pPr>
              <a:buNone/>
            </a:pPr>
            <a:r>
              <a:rPr lang="en-US" dirty="0" smtClean="0"/>
              <a:t>VGS</a:t>
            </a:r>
            <a:endParaRPr lang="en-US" dirty="0"/>
          </a:p>
        </p:txBody>
      </p:sp>
      <p:cxnSp>
        <p:nvCxnSpPr>
          <p:cNvPr id="78878" name="Connecteur droit 78877"/>
          <p:cNvCxnSpPr/>
          <p:nvPr/>
        </p:nvCxnSpPr>
        <p:spPr>
          <a:xfrm flipV="1">
            <a:off x="9654525" y="2255068"/>
            <a:ext cx="0" cy="1036926"/>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4" name="Connecteur droit 113"/>
          <p:cNvCxnSpPr/>
          <p:nvPr/>
        </p:nvCxnSpPr>
        <p:spPr>
          <a:xfrm flipV="1">
            <a:off x="8905634" y="1967033"/>
            <a:ext cx="0" cy="1267354"/>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7" name="Connecteur droit 116"/>
          <p:cNvCxnSpPr/>
          <p:nvPr/>
        </p:nvCxnSpPr>
        <p:spPr>
          <a:xfrm flipV="1">
            <a:off x="8214350" y="1678998"/>
            <a:ext cx="0" cy="1555389"/>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19" name="ZoneTexte 118"/>
          <p:cNvSpPr txBox="1"/>
          <p:nvPr/>
        </p:nvSpPr>
        <p:spPr>
          <a:xfrm>
            <a:off x="7983922" y="3349601"/>
            <a:ext cx="482824" cy="276999"/>
          </a:xfrm>
          <a:prstGeom prst="rect">
            <a:avLst/>
          </a:prstGeom>
          <a:noFill/>
        </p:spPr>
        <p:txBody>
          <a:bodyPr wrap="none" rtlCol="0">
            <a:spAutoFit/>
          </a:bodyPr>
          <a:lstStyle/>
          <a:p>
            <a:pPr>
              <a:buNone/>
            </a:pPr>
            <a:r>
              <a:rPr lang="en-US" dirty="0" smtClean="0"/>
              <a:t>VT2</a:t>
            </a:r>
            <a:endParaRPr lang="en-US" dirty="0"/>
          </a:p>
        </p:txBody>
      </p:sp>
      <p:sp>
        <p:nvSpPr>
          <p:cNvPr id="120" name="ZoneTexte 119"/>
          <p:cNvSpPr txBox="1"/>
          <p:nvPr/>
        </p:nvSpPr>
        <p:spPr>
          <a:xfrm>
            <a:off x="8732813" y="3349601"/>
            <a:ext cx="457176" cy="276999"/>
          </a:xfrm>
          <a:prstGeom prst="rect">
            <a:avLst/>
          </a:prstGeom>
          <a:noFill/>
        </p:spPr>
        <p:txBody>
          <a:bodyPr wrap="none" rtlCol="0">
            <a:spAutoFit/>
          </a:bodyPr>
          <a:lstStyle/>
          <a:p>
            <a:pPr>
              <a:buNone/>
            </a:pPr>
            <a:r>
              <a:rPr lang="en-US" dirty="0" smtClean="0"/>
              <a:t>VT1</a:t>
            </a:r>
            <a:endParaRPr lang="en-US" dirty="0"/>
          </a:p>
        </p:txBody>
      </p:sp>
      <p:sp>
        <p:nvSpPr>
          <p:cNvPr id="121" name="ZoneTexte 120"/>
          <p:cNvSpPr txBox="1"/>
          <p:nvPr/>
        </p:nvSpPr>
        <p:spPr>
          <a:xfrm>
            <a:off x="9424097" y="3349601"/>
            <a:ext cx="628698" cy="276999"/>
          </a:xfrm>
          <a:prstGeom prst="rect">
            <a:avLst/>
          </a:prstGeom>
          <a:noFill/>
        </p:spPr>
        <p:txBody>
          <a:bodyPr wrap="none" rtlCol="0">
            <a:spAutoFit/>
          </a:bodyPr>
          <a:lstStyle/>
          <a:p>
            <a:pPr>
              <a:buNone/>
            </a:pPr>
            <a:r>
              <a:rPr lang="en-US" dirty="0" err="1" smtClean="0"/>
              <a:t>VTpre</a:t>
            </a:r>
            <a:endParaRPr lang="en-US" dirty="0"/>
          </a:p>
        </p:txBody>
      </p:sp>
      <p:cxnSp>
        <p:nvCxnSpPr>
          <p:cNvPr id="35" name="Connecteur droit avec flèche 34"/>
          <p:cNvCxnSpPr/>
          <p:nvPr/>
        </p:nvCxnSpPr>
        <p:spPr>
          <a:xfrm flipH="1">
            <a:off x="7465459" y="3752850"/>
            <a:ext cx="2246673" cy="0"/>
          </a:xfrm>
          <a:prstGeom prst="straightConnector1">
            <a:avLst/>
          </a:prstGeom>
          <a:ln w="1905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24" name="ZoneTexte 123"/>
          <p:cNvSpPr txBox="1"/>
          <p:nvPr/>
        </p:nvSpPr>
        <p:spPr>
          <a:xfrm>
            <a:off x="7983922" y="3810457"/>
            <a:ext cx="1289135" cy="276999"/>
          </a:xfrm>
          <a:prstGeom prst="rect">
            <a:avLst/>
          </a:prstGeom>
          <a:noFill/>
        </p:spPr>
        <p:txBody>
          <a:bodyPr wrap="none" rtlCol="0">
            <a:spAutoFit/>
          </a:bodyPr>
          <a:lstStyle/>
          <a:p>
            <a:pPr>
              <a:buNone/>
            </a:pPr>
            <a:r>
              <a:rPr lang="en-US" dirty="0" smtClean="0"/>
              <a:t>Increasing TID</a:t>
            </a:r>
            <a:endParaRPr lang="en-US" dirty="0"/>
          </a:p>
        </p:txBody>
      </p:sp>
      <p:sp>
        <p:nvSpPr>
          <p:cNvPr id="125" name="Forme libre 124"/>
          <p:cNvSpPr/>
          <p:nvPr/>
        </p:nvSpPr>
        <p:spPr>
          <a:xfrm>
            <a:off x="7465459" y="1045321"/>
            <a:ext cx="1576770" cy="2016245"/>
          </a:xfrm>
          <a:custGeom>
            <a:avLst/>
            <a:gdLst>
              <a:gd name="connsiteX0" fmla="*/ 0 w 3575538"/>
              <a:gd name="connsiteY0" fmla="*/ 2086708 h 2086708"/>
              <a:gd name="connsiteX1" fmla="*/ 1371600 w 3575538"/>
              <a:gd name="connsiteY1" fmla="*/ 668216 h 2086708"/>
              <a:gd name="connsiteX2" fmla="*/ 2133600 w 3575538"/>
              <a:gd name="connsiteY2" fmla="*/ 211016 h 2086708"/>
              <a:gd name="connsiteX3" fmla="*/ 2836984 w 3575538"/>
              <a:gd name="connsiteY3" fmla="*/ 58616 h 2086708"/>
              <a:gd name="connsiteX4" fmla="*/ 3575538 w 3575538"/>
              <a:gd name="connsiteY4" fmla="*/ 0 h 20867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5538" h="2086708">
                <a:moveTo>
                  <a:pt x="0" y="2086708"/>
                </a:moveTo>
                <a:cubicBezTo>
                  <a:pt x="508000" y="1533769"/>
                  <a:pt x="1016000" y="980831"/>
                  <a:pt x="1371600" y="668216"/>
                </a:cubicBezTo>
                <a:cubicBezTo>
                  <a:pt x="1727200" y="355601"/>
                  <a:pt x="1889369" y="312616"/>
                  <a:pt x="2133600" y="211016"/>
                </a:cubicBezTo>
                <a:cubicBezTo>
                  <a:pt x="2377831" y="109416"/>
                  <a:pt x="2596661" y="93785"/>
                  <a:pt x="2836984" y="58616"/>
                </a:cubicBezTo>
                <a:cubicBezTo>
                  <a:pt x="3077307" y="23447"/>
                  <a:pt x="3326422" y="11723"/>
                  <a:pt x="3575538" y="0"/>
                </a:cubicBezTo>
              </a:path>
            </a:pathLst>
          </a:cu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Connecteur droit avec flèche 40"/>
          <p:cNvCxnSpPr>
            <a:stCxn id="78854" idx="3"/>
          </p:cNvCxnSpPr>
          <p:nvPr/>
        </p:nvCxnSpPr>
        <p:spPr>
          <a:xfrm flipV="1">
            <a:off x="6446506" y="1448570"/>
            <a:ext cx="1767844" cy="138501"/>
          </a:xfrm>
          <a:prstGeom prst="straightConnector1">
            <a:avLst/>
          </a:prstGeom>
          <a:ln w="190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5196679"/>
      </p:ext>
    </p:extLst>
  </p:cSld>
  <p:clrMapOvr>
    <a:masterClrMapping/>
  </p:clrMapOvr>
  <mc:AlternateContent xmlns:mc="http://schemas.openxmlformats.org/markup-compatibility/2006" xmlns:p14="http://schemas.microsoft.com/office/powerpoint/2010/main">
    <mc:Choice Requires="p14">
      <p:transition spd="slow" p14:dur="2000" advTm="1049"/>
    </mc:Choice>
    <mc:Fallback xmlns="">
      <p:transition spd="slow" advTm="1049"/>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re 1"/>
          <p:cNvSpPr>
            <a:spLocks noGrp="1"/>
          </p:cNvSpPr>
          <p:nvPr>
            <p:ph type="title"/>
          </p:nvPr>
        </p:nvSpPr>
        <p:spPr/>
        <p:txBody>
          <a:bodyPr/>
          <a:lstStyle/>
          <a:p>
            <a:r>
              <a:rPr lang="en-US" altLang="fr-FR" dirty="0" smtClean="0"/>
              <a:t>Leakage Measurements for TSMC 65 nm</a:t>
            </a:r>
            <a:endParaRPr lang="fr-FR" altLang="fr-FR" dirty="0" smtClean="0"/>
          </a:p>
        </p:txBody>
      </p:sp>
      <p:sp>
        <p:nvSpPr>
          <p:cNvPr id="5" name="Espace réservé du texte 4"/>
          <p:cNvSpPr>
            <a:spLocks noGrp="1"/>
          </p:cNvSpPr>
          <p:nvPr>
            <p:ph type="body" sz="half" idx="1"/>
          </p:nvPr>
        </p:nvSpPr>
        <p:spPr/>
        <p:txBody>
          <a:bodyPr>
            <a:normAutofit fontScale="85000" lnSpcReduction="20000"/>
          </a:bodyPr>
          <a:lstStyle/>
          <a:p>
            <a:r>
              <a:rPr lang="en-US" dirty="0" smtClean="0"/>
              <a:t>Device with 120nm/60nm (the narrower one) shows the highest increase in leakage :</a:t>
            </a:r>
          </a:p>
          <a:p>
            <a:pPr lvl="1"/>
            <a:r>
              <a:rPr lang="en-US" dirty="0" smtClean="0"/>
              <a:t>Parasitic device more influent</a:t>
            </a:r>
          </a:p>
          <a:p>
            <a:pPr lvl="1"/>
            <a:r>
              <a:rPr lang="en-US" dirty="0" smtClean="0"/>
              <a:t>~ 2 orders of magnitude for the level of 1000 </a:t>
            </a:r>
            <a:r>
              <a:rPr lang="en-US" dirty="0" err="1" smtClean="0"/>
              <a:t>Mrad</a:t>
            </a:r>
            <a:endParaRPr lang="en-US" dirty="0" smtClean="0"/>
          </a:p>
          <a:p>
            <a:pPr lvl="1"/>
            <a:r>
              <a:rPr lang="en-US" dirty="0" smtClean="0"/>
              <a:t>Same order of magnitude for the leakage </a:t>
            </a:r>
            <a:r>
              <a:rPr lang="en-US" dirty="0"/>
              <a:t>variation with the process </a:t>
            </a:r>
          </a:p>
          <a:p>
            <a:pPr lvl="1"/>
            <a:r>
              <a:rPr lang="en-US" dirty="0" smtClean="0"/>
              <a:t>The </a:t>
            </a:r>
            <a:r>
              <a:rPr lang="en-US" dirty="0"/>
              <a:t>leakage value is below 1 </a:t>
            </a:r>
            <a:r>
              <a:rPr lang="en-US" dirty="0" err="1" smtClean="0"/>
              <a:t>nA</a:t>
            </a:r>
            <a:r>
              <a:rPr lang="en-US" dirty="0" smtClean="0"/>
              <a:t> for 1 Grad</a:t>
            </a:r>
            <a:endParaRPr lang="en-US" dirty="0"/>
          </a:p>
          <a:p>
            <a:pPr lvl="1"/>
            <a:r>
              <a:rPr lang="en-US" dirty="0" smtClean="0"/>
              <a:t>Peak </a:t>
            </a:r>
            <a:r>
              <a:rPr lang="en-US" dirty="0"/>
              <a:t>of 200 </a:t>
            </a:r>
            <a:r>
              <a:rPr lang="en-US" dirty="0" err="1"/>
              <a:t>nA</a:t>
            </a:r>
            <a:r>
              <a:rPr lang="en-US" dirty="0"/>
              <a:t>  at 1-6 </a:t>
            </a:r>
            <a:r>
              <a:rPr lang="en-US" dirty="0" err="1"/>
              <a:t>Mrad</a:t>
            </a:r>
            <a:r>
              <a:rPr lang="en-US" dirty="0"/>
              <a:t> for IBM </a:t>
            </a:r>
            <a:r>
              <a:rPr lang="en-US" dirty="0" smtClean="0"/>
              <a:t>130nm</a:t>
            </a:r>
          </a:p>
          <a:p>
            <a:r>
              <a:rPr lang="en-US" dirty="0" smtClean="0"/>
              <a:t>Different FOXFET structures have been tested (NW/NW, n+/n+ and n+/NW)</a:t>
            </a:r>
          </a:p>
          <a:p>
            <a:pPr lvl="1"/>
            <a:r>
              <a:rPr lang="en-US" dirty="0" smtClean="0"/>
              <a:t>The current increase is low</a:t>
            </a:r>
          </a:p>
          <a:p>
            <a:pPr lvl="1"/>
            <a:r>
              <a:rPr lang="en-US" dirty="0" smtClean="0"/>
              <a:t>The increase of the Inter-device leakage is also limited</a:t>
            </a:r>
          </a:p>
          <a:p>
            <a:r>
              <a:rPr lang="en-US" dirty="0"/>
              <a:t>For this 65nm process, the increase of the leakage current is very </a:t>
            </a:r>
            <a:r>
              <a:rPr lang="en-US" dirty="0" smtClean="0"/>
              <a:t>limited </a:t>
            </a:r>
          </a:p>
          <a:p>
            <a:r>
              <a:rPr lang="en-US" dirty="0" smtClean="0">
                <a:solidFill>
                  <a:srgbClr val="C00000"/>
                </a:solidFill>
              </a:rPr>
              <a:t>The enclosed layout is not needed</a:t>
            </a:r>
            <a:endParaRPr lang="en-US" dirty="0">
              <a:solidFill>
                <a:srgbClr val="C00000"/>
              </a:solidFill>
            </a:endParaRPr>
          </a:p>
          <a:p>
            <a:endParaRPr lang="en-US" dirty="0" smtClean="0"/>
          </a:p>
          <a:p>
            <a:pPr lvl="1"/>
            <a:endParaRPr lang="en-US" dirty="0"/>
          </a:p>
        </p:txBody>
      </p:sp>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3" name="Espace réservé du pied de page 2"/>
          <p:cNvSpPr>
            <a:spLocks noGrp="1"/>
          </p:cNvSpPr>
          <p:nvPr>
            <p:ph type="ftr" sz="quarter" idx="11"/>
          </p:nvPr>
        </p:nvSpPr>
        <p:spPr/>
        <p:txBody>
          <a:bodyPr/>
          <a:lstStyle/>
          <a:p>
            <a:r>
              <a:rPr lang="en-US" smtClean="0"/>
              <a:t>AIDA2020 - 2nd Annual Meeting -</a:t>
            </a:r>
            <a:endParaRPr lang="en-US" dirty="0"/>
          </a:p>
        </p:txBody>
      </p:sp>
      <p:sp>
        <p:nvSpPr>
          <p:cNvPr id="6" name="Espace réservé du numéro de diapositive 5"/>
          <p:cNvSpPr>
            <a:spLocks noGrp="1"/>
          </p:cNvSpPr>
          <p:nvPr>
            <p:ph type="sldNum" sz="quarter" idx="12"/>
          </p:nvPr>
        </p:nvSpPr>
        <p:spPr/>
        <p:txBody>
          <a:bodyPr/>
          <a:lstStyle/>
          <a:p>
            <a:fld id="{B89D5830-E137-4545-8490-5D20CD5165A4}" type="slidenum">
              <a:rPr lang="en-US" smtClean="0"/>
              <a:pPr/>
              <a:t>22</a:t>
            </a:fld>
            <a:endParaRPr lang="en-US"/>
          </a:p>
        </p:txBody>
      </p:sp>
      <p:grpSp>
        <p:nvGrpSpPr>
          <p:cNvPr id="20" name="Groupe 19"/>
          <p:cNvGrpSpPr/>
          <p:nvPr/>
        </p:nvGrpSpPr>
        <p:grpSpPr>
          <a:xfrm>
            <a:off x="5849792" y="679313"/>
            <a:ext cx="4208921" cy="3345459"/>
            <a:chOff x="6198105" y="679313"/>
            <a:chExt cx="4208921" cy="3345459"/>
          </a:xfrm>
        </p:grpSpPr>
        <p:pic>
          <p:nvPicPr>
            <p:cNvPr id="12" name="Imag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98105" y="814893"/>
              <a:ext cx="4142539" cy="3209879"/>
            </a:xfrm>
            <a:prstGeom prst="rect">
              <a:avLst/>
            </a:prstGeom>
          </p:spPr>
        </p:pic>
        <p:sp>
          <p:nvSpPr>
            <p:cNvPr id="16" name="ZoneTexte 15"/>
            <p:cNvSpPr txBox="1"/>
            <p:nvPr/>
          </p:nvSpPr>
          <p:spPr>
            <a:xfrm>
              <a:off x="6198105" y="679313"/>
              <a:ext cx="4208921" cy="293721"/>
            </a:xfrm>
            <a:prstGeom prst="rect">
              <a:avLst/>
            </a:prstGeom>
            <a:solidFill>
              <a:schemeClr val="bg1"/>
            </a:solidFill>
          </p:spPr>
          <p:txBody>
            <a:bodyPr wrap="square" tIns="36000" bIns="72000" rtlCol="0">
              <a:spAutoFit/>
            </a:bodyPr>
            <a:lstStyle/>
            <a:p>
              <a:pPr algn="ctr">
                <a:buNone/>
              </a:pPr>
              <a:r>
                <a:rPr lang="en-US" b="1" dirty="0" smtClean="0">
                  <a:solidFill>
                    <a:schemeClr val="tx1"/>
                  </a:solidFill>
                  <a:latin typeface="Arial" panose="020B0604020202020204" pitchFamily="34" charset="0"/>
                  <a:cs typeface="Arial" panose="020B0604020202020204" pitchFamily="34" charset="0"/>
                </a:rPr>
                <a:t>Supplier A - </a:t>
              </a:r>
              <a:r>
                <a:rPr lang="en-US" b="1" dirty="0">
                  <a:solidFill>
                    <a:schemeClr val="tx1"/>
                  </a:solidFill>
                  <a:latin typeface="Arial" panose="020B0604020202020204" pitchFamily="34" charset="0"/>
                  <a:cs typeface="Arial" panose="020B0604020202020204" pitchFamily="34" charset="0"/>
                </a:rPr>
                <a:t>room </a:t>
              </a:r>
              <a:r>
                <a:rPr lang="en-US" b="1" dirty="0" smtClean="0">
                  <a:solidFill>
                    <a:schemeClr val="tx1"/>
                  </a:solidFill>
                  <a:latin typeface="Arial" panose="020B0604020202020204" pitchFamily="34" charset="0"/>
                  <a:cs typeface="Arial" panose="020B0604020202020204" pitchFamily="34" charset="0"/>
                </a:rPr>
                <a:t>temperature -Leakage current  </a:t>
              </a:r>
              <a:endParaRPr lang="en-US" b="1" dirty="0">
                <a:solidFill>
                  <a:schemeClr val="tx1"/>
                </a:solidFill>
                <a:latin typeface="Arial" panose="020B0604020202020204" pitchFamily="34" charset="0"/>
                <a:cs typeface="Arial" panose="020B0604020202020204" pitchFamily="34" charset="0"/>
              </a:endParaRPr>
            </a:p>
          </p:txBody>
        </p:sp>
        <p:sp>
          <p:nvSpPr>
            <p:cNvPr id="17" name="ZoneTexte 16"/>
            <p:cNvSpPr txBox="1"/>
            <p:nvPr/>
          </p:nvSpPr>
          <p:spPr>
            <a:xfrm>
              <a:off x="8271957" y="3119173"/>
              <a:ext cx="1440175" cy="324498"/>
            </a:xfrm>
            <a:prstGeom prst="rect">
              <a:avLst/>
            </a:prstGeom>
            <a:solidFill>
              <a:schemeClr val="bg1"/>
            </a:solidFill>
          </p:spPr>
          <p:txBody>
            <a:bodyPr wrap="square" tIns="36000" bIns="72000" rtlCol="0">
              <a:spAutoFit/>
            </a:bodyPr>
            <a:lstStyle/>
            <a:p>
              <a:pPr algn="ctr">
                <a:buNone/>
              </a:pPr>
              <a:r>
                <a:rPr lang="en-US" sz="1400" b="1" dirty="0" err="1" smtClean="0">
                  <a:solidFill>
                    <a:schemeClr val="tx1"/>
                  </a:solidFill>
                  <a:latin typeface="Arial" panose="020B0604020202020204" pitchFamily="34" charset="0"/>
                  <a:cs typeface="Arial" panose="020B0604020202020204" pitchFamily="34" charset="0"/>
                </a:rPr>
                <a:t>Vds</a:t>
              </a:r>
              <a:r>
                <a:rPr lang="en-US" sz="1400" b="1" dirty="0" smtClean="0">
                  <a:solidFill>
                    <a:schemeClr val="tx1"/>
                  </a:solidFill>
                  <a:latin typeface="Arial" panose="020B0604020202020204" pitchFamily="34" charset="0"/>
                  <a:cs typeface="Arial" panose="020B0604020202020204" pitchFamily="34" charset="0"/>
                </a:rPr>
                <a:t>=1.2V</a:t>
              </a:r>
              <a:endParaRPr lang="en-US" sz="1400" b="1" dirty="0">
                <a:solidFill>
                  <a:schemeClr val="tx1"/>
                </a:solidFill>
                <a:latin typeface="Arial" panose="020B0604020202020204" pitchFamily="34" charset="0"/>
                <a:cs typeface="Arial" panose="020B0604020202020204" pitchFamily="34" charset="0"/>
              </a:endParaRPr>
            </a:p>
          </p:txBody>
        </p:sp>
      </p:grpSp>
      <p:grpSp>
        <p:nvGrpSpPr>
          <p:cNvPr id="18" name="Groupe 17"/>
          <p:cNvGrpSpPr/>
          <p:nvPr/>
        </p:nvGrpSpPr>
        <p:grpSpPr>
          <a:xfrm>
            <a:off x="5794856" y="4013258"/>
            <a:ext cx="4260247" cy="3368833"/>
            <a:chOff x="6143169" y="4013258"/>
            <a:chExt cx="4260247" cy="3368833"/>
          </a:xfrm>
        </p:grpSpPr>
        <p:pic>
          <p:nvPicPr>
            <p:cNvPr id="13" name="Imag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98105" y="4059185"/>
              <a:ext cx="4157285" cy="3322906"/>
            </a:xfrm>
            <a:prstGeom prst="rect">
              <a:avLst/>
            </a:prstGeom>
          </p:spPr>
        </p:pic>
        <p:sp>
          <p:nvSpPr>
            <p:cNvPr id="15" name="ZoneTexte 14"/>
            <p:cNvSpPr txBox="1"/>
            <p:nvPr/>
          </p:nvSpPr>
          <p:spPr>
            <a:xfrm>
              <a:off x="6143169" y="4013258"/>
              <a:ext cx="4260247" cy="293721"/>
            </a:xfrm>
            <a:prstGeom prst="rect">
              <a:avLst/>
            </a:prstGeom>
            <a:solidFill>
              <a:schemeClr val="bg1"/>
            </a:solidFill>
          </p:spPr>
          <p:txBody>
            <a:bodyPr wrap="square" tIns="36000" bIns="72000" rtlCol="0">
              <a:spAutoFit/>
            </a:bodyPr>
            <a:lstStyle/>
            <a:p>
              <a:pPr algn="ctr">
                <a:buNone/>
              </a:pPr>
              <a:r>
                <a:rPr lang="en-US" b="1" dirty="0" smtClean="0">
                  <a:solidFill>
                    <a:schemeClr val="tx1"/>
                  </a:solidFill>
                  <a:latin typeface="Arial" panose="020B0604020202020204" pitchFamily="34" charset="0"/>
                  <a:cs typeface="Arial" panose="020B0604020202020204" pitchFamily="34" charset="0"/>
                </a:rPr>
                <a:t>FOXFET current for </a:t>
              </a:r>
              <a:r>
                <a:rPr lang="en-US" b="1" dirty="0" err="1" smtClean="0">
                  <a:solidFill>
                    <a:schemeClr val="tx1"/>
                  </a:solidFill>
                  <a:latin typeface="Arial" panose="020B0604020202020204" pitchFamily="34" charset="0"/>
                  <a:cs typeface="Arial" panose="020B0604020202020204" pitchFamily="34" charset="0"/>
                </a:rPr>
                <a:t>Vds</a:t>
              </a:r>
              <a:r>
                <a:rPr lang="en-US" b="1" dirty="0" smtClean="0">
                  <a:solidFill>
                    <a:schemeClr val="tx1"/>
                  </a:solidFill>
                  <a:latin typeface="Arial" panose="020B0604020202020204" pitchFamily="34" charset="0"/>
                  <a:cs typeface="Arial" panose="020B0604020202020204" pitchFamily="34" charset="0"/>
                </a:rPr>
                <a:t>=1.2 V </a:t>
              </a:r>
              <a:r>
                <a:rPr lang="en-US" b="1" dirty="0" err="1" smtClean="0">
                  <a:solidFill>
                    <a:schemeClr val="tx1"/>
                  </a:solidFill>
                  <a:latin typeface="Arial" panose="020B0604020202020204" pitchFamily="34" charset="0"/>
                  <a:cs typeface="Arial" panose="020B0604020202020204" pitchFamily="34" charset="0"/>
                </a:rPr>
                <a:t>vesus</a:t>
              </a:r>
              <a:r>
                <a:rPr lang="en-US" b="1" dirty="0" smtClean="0">
                  <a:solidFill>
                    <a:schemeClr val="tx1"/>
                  </a:solidFill>
                  <a:latin typeface="Arial" panose="020B0604020202020204" pitchFamily="34" charset="0"/>
                  <a:cs typeface="Arial" panose="020B0604020202020204" pitchFamily="34" charset="0"/>
                </a:rPr>
                <a:t> the TID level </a:t>
              </a:r>
              <a:endParaRPr lang="en-US" b="1" dirty="0">
                <a:solidFill>
                  <a:schemeClr val="tx1"/>
                </a:solidFill>
                <a:latin typeface="Arial" panose="020B0604020202020204" pitchFamily="34" charset="0"/>
                <a:cs typeface="Arial" panose="020B0604020202020204" pitchFamily="34" charset="0"/>
              </a:endParaRPr>
            </a:p>
          </p:txBody>
        </p:sp>
        <p:sp>
          <p:nvSpPr>
            <p:cNvPr id="19" name="ZoneTexte 18"/>
            <p:cNvSpPr txBox="1"/>
            <p:nvPr/>
          </p:nvSpPr>
          <p:spPr>
            <a:xfrm>
              <a:off x="7695887" y="4962597"/>
              <a:ext cx="1363663" cy="539942"/>
            </a:xfrm>
            <a:prstGeom prst="rect">
              <a:avLst/>
            </a:prstGeom>
            <a:solidFill>
              <a:schemeClr val="bg1"/>
            </a:solidFill>
          </p:spPr>
          <p:txBody>
            <a:bodyPr wrap="square" tIns="36000" bIns="72000" rtlCol="0">
              <a:spAutoFit/>
            </a:bodyPr>
            <a:lstStyle/>
            <a:p>
              <a:pPr algn="ctr">
                <a:buNone/>
              </a:pPr>
              <a:r>
                <a:rPr lang="en-US" sz="1400" b="1" dirty="0" smtClean="0">
                  <a:solidFill>
                    <a:schemeClr val="tx1"/>
                  </a:solidFill>
                  <a:latin typeface="Arial" panose="020B0604020202020204" pitchFamily="34" charset="0"/>
                  <a:cs typeface="Arial" panose="020B0604020202020204" pitchFamily="34" charset="0"/>
                </a:rPr>
                <a:t>FOXFET devices</a:t>
              </a:r>
              <a:endParaRPr lang="en-US" sz="1400" b="1" dirty="0">
                <a:solidFill>
                  <a:schemeClr val="tx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66955316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en-US" dirty="0" smtClean="0"/>
              <a:t>Radiation Induced Narrow Channel Effect</a:t>
            </a:r>
            <a:endParaRPr lang="en-US" dirty="0"/>
          </a:p>
        </p:txBody>
      </p:sp>
      <p:sp>
        <p:nvSpPr>
          <p:cNvPr id="116" name="Espace réservé du texte 115"/>
          <p:cNvSpPr>
            <a:spLocks noGrp="1"/>
          </p:cNvSpPr>
          <p:nvPr>
            <p:ph type="body" sz="half" idx="1"/>
          </p:nvPr>
        </p:nvSpPr>
        <p:spPr>
          <a:xfrm>
            <a:off x="149370" y="1909426"/>
            <a:ext cx="4608560" cy="3802062"/>
          </a:xfrm>
        </p:spPr>
        <p:txBody>
          <a:bodyPr/>
          <a:lstStyle/>
          <a:p>
            <a:r>
              <a:rPr lang="en-US" dirty="0" smtClean="0"/>
              <a:t>RINCE is caused by the charge trapped in the STI </a:t>
            </a:r>
          </a:p>
          <a:p>
            <a:r>
              <a:rPr lang="en-US" dirty="0" smtClean="0"/>
              <a:t>This charge affects the </a:t>
            </a:r>
            <a:r>
              <a:rPr lang="en-US" dirty="0"/>
              <a:t>electric field in the </a:t>
            </a:r>
            <a:r>
              <a:rPr lang="en-US" dirty="0" smtClean="0"/>
              <a:t>channel and modify the transistor characteristics</a:t>
            </a:r>
          </a:p>
          <a:p>
            <a:r>
              <a:rPr lang="en-US" dirty="0" smtClean="0"/>
              <a:t>More relevant for narrow transistors</a:t>
            </a:r>
            <a:endParaRPr lang="en-US" dirty="0"/>
          </a:p>
          <a:p>
            <a:endParaRPr lang="en-US" dirty="0"/>
          </a:p>
        </p:txBody>
      </p:sp>
      <p:sp>
        <p:nvSpPr>
          <p:cNvPr id="10" name="Rectangle 9"/>
          <p:cNvSpPr/>
          <p:nvPr/>
        </p:nvSpPr>
        <p:spPr>
          <a:xfrm>
            <a:off x="4988358" y="1967033"/>
            <a:ext cx="2915620" cy="1497782"/>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1" name="Rectangle 10"/>
          <p:cNvSpPr/>
          <p:nvPr/>
        </p:nvSpPr>
        <p:spPr>
          <a:xfrm>
            <a:off x="5708440" y="2260734"/>
            <a:ext cx="1487983" cy="987363"/>
          </a:xfrm>
          <a:prstGeom prst="rect">
            <a:avLst/>
          </a:prstGeom>
          <a:solidFill>
            <a:schemeClr val="accent5">
              <a:lumMod val="75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2" name="Rectangle 11"/>
          <p:cNvSpPr/>
          <p:nvPr/>
        </p:nvSpPr>
        <p:spPr>
          <a:xfrm>
            <a:off x="5445822" y="2581831"/>
            <a:ext cx="1993348" cy="351801"/>
          </a:xfrm>
          <a:prstGeom prst="rect">
            <a:avLst/>
          </a:prstGeom>
          <a:solidFill>
            <a:srgbClr val="FF9966">
              <a:alpha val="98824"/>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3" name="ZoneTexte 12"/>
          <p:cNvSpPr txBox="1"/>
          <p:nvPr/>
        </p:nvSpPr>
        <p:spPr>
          <a:xfrm>
            <a:off x="5117765" y="2060645"/>
            <a:ext cx="425278" cy="274172"/>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STI</a:t>
            </a:r>
            <a:endParaRPr lang="en-US" sz="1400" dirty="0">
              <a:solidFill>
                <a:schemeClr val="tx1"/>
              </a:solidFill>
              <a:latin typeface="Arial" panose="020B0604020202020204" pitchFamily="34" charset="0"/>
              <a:cs typeface="Arial" panose="020B0604020202020204" pitchFamily="34" charset="0"/>
            </a:endParaRPr>
          </a:p>
        </p:txBody>
      </p:sp>
      <p:sp>
        <p:nvSpPr>
          <p:cNvPr id="14" name="ZoneTexte 13"/>
          <p:cNvSpPr txBox="1"/>
          <p:nvPr/>
        </p:nvSpPr>
        <p:spPr>
          <a:xfrm>
            <a:off x="5706699" y="2272703"/>
            <a:ext cx="230697" cy="163310"/>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D</a:t>
            </a:r>
            <a:endParaRPr lang="en-US" sz="1400" dirty="0">
              <a:solidFill>
                <a:schemeClr val="tx1"/>
              </a:solidFill>
              <a:latin typeface="Arial" panose="020B0604020202020204" pitchFamily="34" charset="0"/>
              <a:cs typeface="Arial" panose="020B0604020202020204" pitchFamily="34" charset="0"/>
            </a:endParaRPr>
          </a:p>
        </p:txBody>
      </p:sp>
      <p:sp>
        <p:nvSpPr>
          <p:cNvPr id="15" name="ZoneTexte 14"/>
          <p:cNvSpPr txBox="1"/>
          <p:nvPr/>
        </p:nvSpPr>
        <p:spPr>
          <a:xfrm>
            <a:off x="5706699" y="3067444"/>
            <a:ext cx="223642" cy="163310"/>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S</a:t>
            </a:r>
            <a:endParaRPr lang="en-US" sz="1400" dirty="0">
              <a:solidFill>
                <a:schemeClr val="tx1"/>
              </a:solidFill>
              <a:latin typeface="Arial" panose="020B0604020202020204" pitchFamily="34" charset="0"/>
              <a:cs typeface="Arial" panose="020B0604020202020204" pitchFamily="34" charset="0"/>
            </a:endParaRPr>
          </a:p>
        </p:txBody>
      </p:sp>
      <p:sp>
        <p:nvSpPr>
          <p:cNvPr id="16" name="ZoneTexte 15"/>
          <p:cNvSpPr txBox="1"/>
          <p:nvPr/>
        </p:nvSpPr>
        <p:spPr>
          <a:xfrm>
            <a:off x="6298274" y="2670074"/>
            <a:ext cx="237751" cy="163310"/>
          </a:xfrm>
          <a:prstGeom prst="rect">
            <a:avLst/>
          </a:prstGeom>
          <a:noFill/>
        </p:spPr>
        <p:txBody>
          <a:bodyPr wrap="none" rtlCol="0">
            <a:spAutoFit/>
          </a:bodyPr>
          <a:lstStyle/>
          <a:p>
            <a:pPr algn="ctr">
              <a:buNone/>
            </a:pPr>
            <a:r>
              <a:rPr lang="en-US" sz="1400" dirty="0" smtClean="0">
                <a:solidFill>
                  <a:schemeClr val="tx1"/>
                </a:solidFill>
                <a:latin typeface="Arial" panose="020B0604020202020204" pitchFamily="34" charset="0"/>
                <a:cs typeface="Arial" panose="020B0604020202020204" pitchFamily="34" charset="0"/>
              </a:rPr>
              <a:t>G</a:t>
            </a:r>
            <a:endParaRPr lang="en-US" sz="1400" dirty="0">
              <a:solidFill>
                <a:schemeClr val="tx1"/>
              </a:solidFill>
              <a:latin typeface="Arial" panose="020B0604020202020204" pitchFamily="34" charset="0"/>
              <a:cs typeface="Arial" panose="020B0604020202020204" pitchFamily="34" charset="0"/>
            </a:endParaRPr>
          </a:p>
        </p:txBody>
      </p:sp>
      <p:sp>
        <p:nvSpPr>
          <p:cNvPr id="49" name="Rectangle 48"/>
          <p:cNvSpPr/>
          <p:nvPr/>
        </p:nvSpPr>
        <p:spPr>
          <a:xfrm>
            <a:off x="4988358" y="4156099"/>
            <a:ext cx="2915620" cy="1497782"/>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0" name="Rectangle 49"/>
          <p:cNvSpPr/>
          <p:nvPr/>
        </p:nvSpPr>
        <p:spPr>
          <a:xfrm>
            <a:off x="5708440" y="4449800"/>
            <a:ext cx="1487983" cy="987363"/>
          </a:xfrm>
          <a:prstGeom prst="rect">
            <a:avLst/>
          </a:prstGeom>
          <a:solidFill>
            <a:schemeClr val="accent5">
              <a:lumMod val="75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1" name="Rectangle 50"/>
          <p:cNvSpPr/>
          <p:nvPr/>
        </p:nvSpPr>
        <p:spPr>
          <a:xfrm>
            <a:off x="5445822" y="4770897"/>
            <a:ext cx="1993348" cy="351801"/>
          </a:xfrm>
          <a:prstGeom prst="rect">
            <a:avLst/>
          </a:prstGeom>
          <a:solidFill>
            <a:srgbClr val="FF9966">
              <a:alpha val="98824"/>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52" name="ZoneTexte 51"/>
          <p:cNvSpPr txBox="1"/>
          <p:nvPr/>
        </p:nvSpPr>
        <p:spPr>
          <a:xfrm>
            <a:off x="5117765" y="4249711"/>
            <a:ext cx="425278" cy="274172"/>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STI</a:t>
            </a:r>
            <a:endParaRPr lang="en-US" sz="1400" dirty="0">
              <a:solidFill>
                <a:schemeClr val="tx1"/>
              </a:solidFill>
              <a:latin typeface="Arial" panose="020B0604020202020204" pitchFamily="34" charset="0"/>
              <a:cs typeface="Arial" panose="020B0604020202020204" pitchFamily="34" charset="0"/>
            </a:endParaRPr>
          </a:p>
        </p:txBody>
      </p:sp>
      <p:sp>
        <p:nvSpPr>
          <p:cNvPr id="53" name="ZoneTexte 52"/>
          <p:cNvSpPr txBox="1"/>
          <p:nvPr/>
        </p:nvSpPr>
        <p:spPr>
          <a:xfrm>
            <a:off x="5706699" y="4461769"/>
            <a:ext cx="230697" cy="163310"/>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D</a:t>
            </a:r>
            <a:endParaRPr lang="en-US" sz="1400" dirty="0">
              <a:solidFill>
                <a:schemeClr val="tx1"/>
              </a:solidFill>
              <a:latin typeface="Arial" panose="020B0604020202020204" pitchFamily="34" charset="0"/>
              <a:cs typeface="Arial" panose="020B0604020202020204" pitchFamily="34" charset="0"/>
            </a:endParaRPr>
          </a:p>
        </p:txBody>
      </p:sp>
      <p:sp>
        <p:nvSpPr>
          <p:cNvPr id="54" name="ZoneTexte 53"/>
          <p:cNvSpPr txBox="1"/>
          <p:nvPr/>
        </p:nvSpPr>
        <p:spPr>
          <a:xfrm>
            <a:off x="5706699" y="5256510"/>
            <a:ext cx="223642" cy="163310"/>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S</a:t>
            </a:r>
            <a:endParaRPr lang="en-US" sz="1400" dirty="0">
              <a:solidFill>
                <a:schemeClr val="tx1"/>
              </a:solidFill>
              <a:latin typeface="Arial" panose="020B0604020202020204" pitchFamily="34" charset="0"/>
              <a:cs typeface="Arial" panose="020B0604020202020204" pitchFamily="34" charset="0"/>
            </a:endParaRPr>
          </a:p>
        </p:txBody>
      </p:sp>
      <p:sp>
        <p:nvSpPr>
          <p:cNvPr id="55" name="ZoneTexte 54"/>
          <p:cNvSpPr txBox="1"/>
          <p:nvPr/>
        </p:nvSpPr>
        <p:spPr>
          <a:xfrm>
            <a:off x="6298274" y="4859140"/>
            <a:ext cx="237751" cy="163310"/>
          </a:xfrm>
          <a:prstGeom prst="rect">
            <a:avLst/>
          </a:prstGeom>
          <a:noFill/>
        </p:spPr>
        <p:txBody>
          <a:bodyPr wrap="none" rtlCol="0">
            <a:spAutoFit/>
          </a:bodyPr>
          <a:lstStyle/>
          <a:p>
            <a:pPr algn="ctr">
              <a:buNone/>
            </a:pPr>
            <a:r>
              <a:rPr lang="en-US" sz="1400" dirty="0" smtClean="0">
                <a:solidFill>
                  <a:schemeClr val="tx1"/>
                </a:solidFill>
                <a:latin typeface="Arial" panose="020B0604020202020204" pitchFamily="34" charset="0"/>
                <a:cs typeface="Arial" panose="020B0604020202020204" pitchFamily="34" charset="0"/>
              </a:rPr>
              <a:t>G</a:t>
            </a:r>
            <a:endParaRPr lang="en-US" sz="1400" dirty="0">
              <a:solidFill>
                <a:schemeClr val="tx1"/>
              </a:solidFill>
              <a:latin typeface="Arial" panose="020B0604020202020204" pitchFamily="34" charset="0"/>
              <a:cs typeface="Arial" panose="020B0604020202020204" pitchFamily="34" charset="0"/>
            </a:endParaRPr>
          </a:p>
        </p:txBody>
      </p:sp>
      <p:sp>
        <p:nvSpPr>
          <p:cNvPr id="57" name="Rectangle 56"/>
          <p:cNvSpPr/>
          <p:nvPr/>
        </p:nvSpPr>
        <p:spPr>
          <a:xfrm>
            <a:off x="6831782" y="4757913"/>
            <a:ext cx="353855" cy="367980"/>
          </a:xfrm>
          <a:prstGeom prst="rect">
            <a:avLst/>
          </a:prstGeom>
          <a:pattFill prst="wdUpDiag">
            <a:fgClr>
              <a:schemeClr val="bg1">
                <a:lumMod val="75000"/>
              </a:schemeClr>
            </a:fgClr>
            <a:bgClr>
              <a:schemeClr val="bg1"/>
            </a:bgClr>
          </a:patt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p:cNvSpPr/>
          <p:nvPr/>
        </p:nvSpPr>
        <p:spPr>
          <a:xfrm>
            <a:off x="8264443" y="1967032"/>
            <a:ext cx="1620510" cy="1497782"/>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0" name="Rectangle 59"/>
          <p:cNvSpPr/>
          <p:nvPr/>
        </p:nvSpPr>
        <p:spPr>
          <a:xfrm>
            <a:off x="8664667" y="2260733"/>
            <a:ext cx="827025" cy="987363"/>
          </a:xfrm>
          <a:prstGeom prst="rect">
            <a:avLst/>
          </a:prstGeom>
          <a:solidFill>
            <a:schemeClr val="accent5">
              <a:lumMod val="75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1" name="Rectangle 60"/>
          <p:cNvSpPr/>
          <p:nvPr/>
        </p:nvSpPr>
        <p:spPr>
          <a:xfrm>
            <a:off x="8518703" y="2581830"/>
            <a:ext cx="1107909" cy="351801"/>
          </a:xfrm>
          <a:prstGeom prst="rect">
            <a:avLst/>
          </a:prstGeom>
          <a:solidFill>
            <a:srgbClr val="FF9966">
              <a:alpha val="98824"/>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2" name="ZoneTexte 61"/>
          <p:cNvSpPr txBox="1"/>
          <p:nvPr/>
        </p:nvSpPr>
        <p:spPr>
          <a:xfrm>
            <a:off x="8336368" y="2060644"/>
            <a:ext cx="511659" cy="307777"/>
          </a:xfrm>
          <a:prstGeom prst="rect">
            <a:avLst/>
          </a:prstGeom>
          <a:noFill/>
        </p:spPr>
        <p:txBody>
          <a:bodyPr wrap="squar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STI</a:t>
            </a:r>
            <a:endParaRPr lang="en-US" sz="1400" dirty="0">
              <a:solidFill>
                <a:schemeClr val="tx1"/>
              </a:solidFill>
              <a:latin typeface="Arial" panose="020B0604020202020204" pitchFamily="34" charset="0"/>
              <a:cs typeface="Arial" panose="020B0604020202020204" pitchFamily="34" charset="0"/>
            </a:endParaRPr>
          </a:p>
        </p:txBody>
      </p:sp>
      <p:sp>
        <p:nvSpPr>
          <p:cNvPr id="63" name="ZoneTexte 62"/>
          <p:cNvSpPr txBox="1"/>
          <p:nvPr/>
        </p:nvSpPr>
        <p:spPr>
          <a:xfrm>
            <a:off x="8663699" y="2272702"/>
            <a:ext cx="128222" cy="163310"/>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D</a:t>
            </a:r>
            <a:endParaRPr lang="en-US" sz="1400" dirty="0">
              <a:solidFill>
                <a:schemeClr val="tx1"/>
              </a:solidFill>
              <a:latin typeface="Arial" panose="020B0604020202020204" pitchFamily="34" charset="0"/>
              <a:cs typeface="Arial" panose="020B0604020202020204" pitchFamily="34" charset="0"/>
            </a:endParaRPr>
          </a:p>
        </p:txBody>
      </p:sp>
      <p:sp>
        <p:nvSpPr>
          <p:cNvPr id="64" name="ZoneTexte 63"/>
          <p:cNvSpPr txBox="1"/>
          <p:nvPr/>
        </p:nvSpPr>
        <p:spPr>
          <a:xfrm>
            <a:off x="8663699" y="3067443"/>
            <a:ext cx="124301" cy="163310"/>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S</a:t>
            </a:r>
            <a:endParaRPr lang="en-US" sz="1400" dirty="0">
              <a:solidFill>
                <a:schemeClr val="tx1"/>
              </a:solidFill>
              <a:latin typeface="Arial" panose="020B0604020202020204" pitchFamily="34" charset="0"/>
              <a:cs typeface="Arial" panose="020B0604020202020204" pitchFamily="34" charset="0"/>
            </a:endParaRPr>
          </a:p>
        </p:txBody>
      </p:sp>
      <p:sp>
        <p:nvSpPr>
          <p:cNvPr id="65" name="ZoneTexte 64"/>
          <p:cNvSpPr txBox="1"/>
          <p:nvPr/>
        </p:nvSpPr>
        <p:spPr>
          <a:xfrm>
            <a:off x="8992498" y="2670073"/>
            <a:ext cx="132143" cy="163310"/>
          </a:xfrm>
          <a:prstGeom prst="rect">
            <a:avLst/>
          </a:prstGeom>
          <a:noFill/>
        </p:spPr>
        <p:txBody>
          <a:bodyPr wrap="none" rtlCol="0">
            <a:spAutoFit/>
          </a:bodyPr>
          <a:lstStyle/>
          <a:p>
            <a:pPr algn="ctr">
              <a:buNone/>
            </a:pPr>
            <a:r>
              <a:rPr lang="en-US" sz="1400" dirty="0" smtClean="0">
                <a:solidFill>
                  <a:schemeClr val="tx1"/>
                </a:solidFill>
                <a:latin typeface="Arial" panose="020B0604020202020204" pitchFamily="34" charset="0"/>
                <a:cs typeface="Arial" panose="020B0604020202020204" pitchFamily="34" charset="0"/>
              </a:rPr>
              <a:t>G</a:t>
            </a:r>
            <a:endParaRPr lang="en-US" sz="1400" dirty="0">
              <a:solidFill>
                <a:schemeClr val="tx1"/>
              </a:solidFill>
              <a:latin typeface="Arial" panose="020B0604020202020204" pitchFamily="34" charset="0"/>
              <a:cs typeface="Arial" panose="020B0604020202020204" pitchFamily="34" charset="0"/>
            </a:endParaRPr>
          </a:p>
        </p:txBody>
      </p:sp>
      <p:sp>
        <p:nvSpPr>
          <p:cNvPr id="67" name="Rectangle 66"/>
          <p:cNvSpPr/>
          <p:nvPr/>
        </p:nvSpPr>
        <p:spPr>
          <a:xfrm>
            <a:off x="8264443" y="4156098"/>
            <a:ext cx="1620510" cy="1497782"/>
          </a:xfrm>
          <a:prstGeom prst="rect">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8" name="Rectangle 67"/>
          <p:cNvSpPr/>
          <p:nvPr/>
        </p:nvSpPr>
        <p:spPr>
          <a:xfrm>
            <a:off x="8664667" y="4449799"/>
            <a:ext cx="827025" cy="987363"/>
          </a:xfrm>
          <a:prstGeom prst="rect">
            <a:avLst/>
          </a:prstGeom>
          <a:solidFill>
            <a:schemeClr val="accent5">
              <a:lumMod val="75000"/>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9" name="Rectangle 68"/>
          <p:cNvSpPr/>
          <p:nvPr/>
        </p:nvSpPr>
        <p:spPr>
          <a:xfrm>
            <a:off x="8518703" y="4770896"/>
            <a:ext cx="1107909" cy="351801"/>
          </a:xfrm>
          <a:prstGeom prst="rect">
            <a:avLst/>
          </a:prstGeom>
          <a:solidFill>
            <a:srgbClr val="FF9966">
              <a:alpha val="98824"/>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70" name="ZoneTexte 69"/>
          <p:cNvSpPr txBox="1"/>
          <p:nvPr/>
        </p:nvSpPr>
        <p:spPr>
          <a:xfrm>
            <a:off x="8336368" y="4249710"/>
            <a:ext cx="236371" cy="274172"/>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STI</a:t>
            </a:r>
            <a:endParaRPr lang="en-US" sz="1400" dirty="0">
              <a:solidFill>
                <a:schemeClr val="tx1"/>
              </a:solidFill>
              <a:latin typeface="Arial" panose="020B0604020202020204" pitchFamily="34" charset="0"/>
              <a:cs typeface="Arial" panose="020B0604020202020204" pitchFamily="34" charset="0"/>
            </a:endParaRPr>
          </a:p>
        </p:txBody>
      </p:sp>
      <p:sp>
        <p:nvSpPr>
          <p:cNvPr id="71" name="ZoneTexte 70"/>
          <p:cNvSpPr txBox="1"/>
          <p:nvPr/>
        </p:nvSpPr>
        <p:spPr>
          <a:xfrm>
            <a:off x="8663699" y="4461768"/>
            <a:ext cx="128222" cy="163310"/>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D</a:t>
            </a:r>
            <a:endParaRPr lang="en-US" sz="1400" dirty="0">
              <a:solidFill>
                <a:schemeClr val="tx1"/>
              </a:solidFill>
              <a:latin typeface="Arial" panose="020B0604020202020204" pitchFamily="34" charset="0"/>
              <a:cs typeface="Arial" panose="020B0604020202020204" pitchFamily="34" charset="0"/>
            </a:endParaRPr>
          </a:p>
        </p:txBody>
      </p:sp>
      <p:sp>
        <p:nvSpPr>
          <p:cNvPr id="72" name="ZoneTexte 71"/>
          <p:cNvSpPr txBox="1"/>
          <p:nvPr/>
        </p:nvSpPr>
        <p:spPr>
          <a:xfrm>
            <a:off x="8663699" y="5256509"/>
            <a:ext cx="124301" cy="163310"/>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S</a:t>
            </a:r>
            <a:endParaRPr lang="en-US" sz="1400" dirty="0">
              <a:solidFill>
                <a:schemeClr val="tx1"/>
              </a:solidFill>
              <a:latin typeface="Arial" panose="020B0604020202020204" pitchFamily="34" charset="0"/>
              <a:cs typeface="Arial" panose="020B0604020202020204" pitchFamily="34" charset="0"/>
            </a:endParaRPr>
          </a:p>
        </p:txBody>
      </p:sp>
      <p:sp>
        <p:nvSpPr>
          <p:cNvPr id="73" name="ZoneTexte 72"/>
          <p:cNvSpPr txBox="1"/>
          <p:nvPr/>
        </p:nvSpPr>
        <p:spPr>
          <a:xfrm>
            <a:off x="8992498" y="4859139"/>
            <a:ext cx="132143" cy="163310"/>
          </a:xfrm>
          <a:prstGeom prst="rect">
            <a:avLst/>
          </a:prstGeom>
          <a:noFill/>
        </p:spPr>
        <p:txBody>
          <a:bodyPr wrap="none" rtlCol="0">
            <a:spAutoFit/>
          </a:bodyPr>
          <a:lstStyle/>
          <a:p>
            <a:pPr algn="ctr">
              <a:buNone/>
            </a:pPr>
            <a:r>
              <a:rPr lang="en-US" sz="1400" dirty="0" smtClean="0">
                <a:solidFill>
                  <a:schemeClr val="tx1"/>
                </a:solidFill>
                <a:latin typeface="Arial" panose="020B0604020202020204" pitchFamily="34" charset="0"/>
                <a:cs typeface="Arial" panose="020B0604020202020204" pitchFamily="34" charset="0"/>
              </a:rPr>
              <a:t>G</a:t>
            </a:r>
            <a:endParaRPr lang="en-US" sz="1400" dirty="0">
              <a:solidFill>
                <a:schemeClr val="tx1"/>
              </a:solidFill>
              <a:latin typeface="Arial" panose="020B0604020202020204" pitchFamily="34" charset="0"/>
              <a:cs typeface="Arial" panose="020B0604020202020204" pitchFamily="34" charset="0"/>
            </a:endParaRPr>
          </a:p>
        </p:txBody>
      </p:sp>
      <p:sp>
        <p:nvSpPr>
          <p:cNvPr id="78" name="Rectangle 77"/>
          <p:cNvSpPr/>
          <p:nvPr/>
        </p:nvSpPr>
        <p:spPr>
          <a:xfrm>
            <a:off x="5703457" y="4760748"/>
            <a:ext cx="353855" cy="367980"/>
          </a:xfrm>
          <a:prstGeom prst="rect">
            <a:avLst/>
          </a:prstGeom>
          <a:pattFill prst="wdUpDiag">
            <a:fgClr>
              <a:schemeClr val="bg1">
                <a:lumMod val="75000"/>
              </a:schemeClr>
            </a:fgClr>
            <a:bgClr>
              <a:schemeClr val="bg1"/>
            </a:bgClr>
          </a:patt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p:cNvSpPr/>
          <p:nvPr/>
        </p:nvSpPr>
        <p:spPr>
          <a:xfrm>
            <a:off x="8675206" y="4761199"/>
            <a:ext cx="353855" cy="367980"/>
          </a:xfrm>
          <a:prstGeom prst="rect">
            <a:avLst/>
          </a:prstGeom>
          <a:pattFill prst="wdUpDiag">
            <a:fgClr>
              <a:schemeClr val="bg1">
                <a:lumMod val="75000"/>
              </a:schemeClr>
            </a:fgClr>
            <a:bgClr>
              <a:schemeClr val="bg1"/>
            </a:bgClr>
          </a:patt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p:cNvSpPr/>
          <p:nvPr/>
        </p:nvSpPr>
        <p:spPr>
          <a:xfrm>
            <a:off x="9136062" y="4761199"/>
            <a:ext cx="353855" cy="367980"/>
          </a:xfrm>
          <a:prstGeom prst="rect">
            <a:avLst/>
          </a:prstGeom>
          <a:pattFill prst="wdUpDiag">
            <a:fgClr>
              <a:schemeClr val="bg1">
                <a:lumMod val="75000"/>
              </a:schemeClr>
            </a:fgClr>
            <a:bgClr>
              <a:schemeClr val="bg1"/>
            </a:bgClr>
          </a:patt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ZoneTexte 92"/>
          <p:cNvSpPr txBox="1"/>
          <p:nvPr/>
        </p:nvSpPr>
        <p:spPr>
          <a:xfrm>
            <a:off x="8502385" y="1045321"/>
            <a:ext cx="1209747" cy="523220"/>
          </a:xfrm>
          <a:prstGeom prst="rect">
            <a:avLst/>
          </a:prstGeom>
          <a:noFill/>
        </p:spPr>
        <p:txBody>
          <a:bodyPr wrap="squar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Minimum width device</a:t>
            </a:r>
            <a:endParaRPr lang="en-US" sz="1400" dirty="0">
              <a:solidFill>
                <a:schemeClr val="tx1"/>
              </a:solidFill>
              <a:latin typeface="Arial" panose="020B0604020202020204" pitchFamily="34" charset="0"/>
              <a:cs typeface="Arial" panose="020B0604020202020204" pitchFamily="34" charset="0"/>
            </a:endParaRPr>
          </a:p>
        </p:txBody>
      </p:sp>
      <p:sp>
        <p:nvSpPr>
          <p:cNvPr id="96" name="ZoneTexte 95"/>
          <p:cNvSpPr txBox="1"/>
          <p:nvPr/>
        </p:nvSpPr>
        <p:spPr>
          <a:xfrm>
            <a:off x="4988358" y="1621391"/>
            <a:ext cx="780983" cy="307777"/>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Pre-rad</a:t>
            </a:r>
            <a:endParaRPr lang="en-US" sz="1400" dirty="0">
              <a:solidFill>
                <a:schemeClr val="tx1"/>
              </a:solidFill>
              <a:latin typeface="Arial" panose="020B0604020202020204" pitchFamily="34" charset="0"/>
              <a:cs typeface="Arial" panose="020B0604020202020204" pitchFamily="34" charset="0"/>
            </a:endParaRPr>
          </a:p>
        </p:txBody>
      </p:sp>
      <p:sp>
        <p:nvSpPr>
          <p:cNvPr id="97" name="ZoneTexte 96"/>
          <p:cNvSpPr txBox="1"/>
          <p:nvPr/>
        </p:nvSpPr>
        <p:spPr>
          <a:xfrm>
            <a:off x="4930751" y="3868065"/>
            <a:ext cx="939681" cy="307777"/>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100 </a:t>
            </a:r>
            <a:r>
              <a:rPr lang="en-US" sz="1400" dirty="0" err="1" smtClean="0">
                <a:solidFill>
                  <a:schemeClr val="tx1"/>
                </a:solidFill>
                <a:latin typeface="Arial" panose="020B0604020202020204" pitchFamily="34" charset="0"/>
                <a:cs typeface="Arial" panose="020B0604020202020204" pitchFamily="34" charset="0"/>
              </a:rPr>
              <a:t>Mrad</a:t>
            </a:r>
            <a:endParaRPr lang="en-US" sz="1400" dirty="0">
              <a:solidFill>
                <a:schemeClr val="tx1"/>
              </a:solidFill>
              <a:latin typeface="Arial" panose="020B0604020202020204" pitchFamily="34" charset="0"/>
              <a:cs typeface="Arial" panose="020B0604020202020204" pitchFamily="34" charset="0"/>
            </a:endParaRPr>
          </a:p>
        </p:txBody>
      </p:sp>
      <p:sp>
        <p:nvSpPr>
          <p:cNvPr id="98" name="ZoneTexte 97"/>
          <p:cNvSpPr txBox="1"/>
          <p:nvPr/>
        </p:nvSpPr>
        <p:spPr>
          <a:xfrm>
            <a:off x="8156743" y="1621391"/>
            <a:ext cx="780983" cy="307777"/>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Pre-rad</a:t>
            </a:r>
            <a:endParaRPr lang="en-US" sz="1400" dirty="0">
              <a:solidFill>
                <a:schemeClr val="tx1"/>
              </a:solidFill>
              <a:latin typeface="Arial" panose="020B0604020202020204" pitchFamily="34" charset="0"/>
              <a:cs typeface="Arial" panose="020B0604020202020204" pitchFamily="34" charset="0"/>
            </a:endParaRPr>
          </a:p>
        </p:txBody>
      </p:sp>
      <p:sp>
        <p:nvSpPr>
          <p:cNvPr id="99" name="ZoneTexte 98"/>
          <p:cNvSpPr txBox="1"/>
          <p:nvPr/>
        </p:nvSpPr>
        <p:spPr>
          <a:xfrm>
            <a:off x="8099136" y="3868065"/>
            <a:ext cx="939681" cy="307777"/>
          </a:xfrm>
          <a:prstGeom prst="rect">
            <a:avLst/>
          </a:prstGeom>
          <a:noFill/>
        </p:spPr>
        <p:txBody>
          <a:bodyPr wrap="non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100 </a:t>
            </a:r>
            <a:r>
              <a:rPr lang="en-US" sz="1400" dirty="0" err="1" smtClean="0">
                <a:solidFill>
                  <a:schemeClr val="tx1"/>
                </a:solidFill>
                <a:latin typeface="Arial" panose="020B0604020202020204" pitchFamily="34" charset="0"/>
                <a:cs typeface="Arial" panose="020B0604020202020204" pitchFamily="34" charset="0"/>
              </a:rPr>
              <a:t>Mrad</a:t>
            </a:r>
            <a:endParaRPr lang="en-US" sz="1400" dirty="0">
              <a:solidFill>
                <a:schemeClr val="tx1"/>
              </a:solidFill>
              <a:latin typeface="Arial" panose="020B0604020202020204" pitchFamily="34" charset="0"/>
              <a:cs typeface="Arial" panose="020B0604020202020204" pitchFamily="34" charset="0"/>
            </a:endParaRPr>
          </a:p>
        </p:txBody>
      </p:sp>
      <p:sp>
        <p:nvSpPr>
          <p:cNvPr id="101" name="Flèche vers le bas 100"/>
          <p:cNvSpPr/>
          <p:nvPr/>
        </p:nvSpPr>
        <p:spPr>
          <a:xfrm>
            <a:off x="6428533" y="3522422"/>
            <a:ext cx="288035" cy="576070"/>
          </a:xfrm>
          <a:prstGeom prst="downArrow">
            <a:avLst/>
          </a:prstGeom>
          <a:solidFill>
            <a:schemeClr val="bg1">
              <a:lumMod val="75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Flèche vers le bas 101"/>
          <p:cNvSpPr/>
          <p:nvPr/>
        </p:nvSpPr>
        <p:spPr>
          <a:xfrm>
            <a:off x="8963241" y="3522422"/>
            <a:ext cx="288035" cy="576070"/>
          </a:xfrm>
          <a:prstGeom prst="downArrow">
            <a:avLst/>
          </a:prstGeom>
          <a:solidFill>
            <a:schemeClr val="bg1">
              <a:lumMod val="75000"/>
            </a:schemeClr>
          </a:solid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6" name="Connecteur droit avec flèche 105"/>
          <p:cNvCxnSpPr/>
          <p:nvPr/>
        </p:nvCxnSpPr>
        <p:spPr>
          <a:xfrm flipH="1" flipV="1">
            <a:off x="6025284" y="5193025"/>
            <a:ext cx="1440175" cy="126735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Connecteur droit avec flèche 107"/>
          <p:cNvCxnSpPr>
            <a:endCxn id="57" idx="2"/>
          </p:cNvCxnSpPr>
          <p:nvPr/>
        </p:nvCxnSpPr>
        <p:spPr>
          <a:xfrm flipH="1" flipV="1">
            <a:off x="7008710" y="5125893"/>
            <a:ext cx="456749" cy="127687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0" name="Connecteur droit avec flèche 109"/>
          <p:cNvCxnSpPr/>
          <p:nvPr/>
        </p:nvCxnSpPr>
        <p:spPr>
          <a:xfrm flipV="1">
            <a:off x="7465459" y="5135418"/>
            <a:ext cx="1324961" cy="132496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Connecteur droit avec flèche 111"/>
          <p:cNvCxnSpPr>
            <a:endCxn id="90" idx="2"/>
          </p:cNvCxnSpPr>
          <p:nvPr/>
        </p:nvCxnSpPr>
        <p:spPr>
          <a:xfrm flipV="1">
            <a:off x="7523066" y="5129179"/>
            <a:ext cx="1789924" cy="13312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5" name="ZoneTexte 114"/>
          <p:cNvSpPr txBox="1"/>
          <p:nvPr/>
        </p:nvSpPr>
        <p:spPr>
          <a:xfrm>
            <a:off x="6198105" y="6460379"/>
            <a:ext cx="2361887" cy="523220"/>
          </a:xfrm>
          <a:prstGeom prst="rect">
            <a:avLst/>
          </a:prstGeom>
          <a:noFill/>
        </p:spPr>
        <p:txBody>
          <a:bodyPr wrap="square" rtlCol="0">
            <a:spAutoFit/>
          </a:bodyPr>
          <a:lstStyle/>
          <a:p>
            <a:pPr>
              <a:buNone/>
            </a:pPr>
            <a:r>
              <a:rPr lang="en-US" sz="1400" dirty="0" smtClean="0">
                <a:solidFill>
                  <a:schemeClr val="tx1"/>
                </a:solidFill>
                <a:latin typeface="Arial" panose="020B0604020202020204" pitchFamily="34" charset="0"/>
                <a:cs typeface="Arial" panose="020B0604020202020204" pitchFamily="34" charset="0"/>
              </a:rPr>
              <a:t>Regions influenced by the trapped charges in the STI</a:t>
            </a:r>
            <a:endParaRPr lang="en-US" sz="1400" dirty="0">
              <a:solidFill>
                <a:schemeClr val="tx1"/>
              </a:solidFill>
              <a:latin typeface="Arial" panose="020B0604020202020204" pitchFamily="34" charset="0"/>
              <a:cs typeface="Arial" panose="020B0604020202020204" pitchFamily="34" charset="0"/>
            </a:endParaRPr>
          </a:p>
        </p:txBody>
      </p:sp>
      <p:sp>
        <p:nvSpPr>
          <p:cNvPr id="117" name="Espace réservé de la date 116"/>
          <p:cNvSpPr>
            <a:spLocks noGrp="1"/>
          </p:cNvSpPr>
          <p:nvPr>
            <p:ph type="dt" sz="half" idx="10"/>
          </p:nvPr>
        </p:nvSpPr>
        <p:spPr/>
        <p:txBody>
          <a:bodyPr/>
          <a:lstStyle/>
          <a:p>
            <a:r>
              <a:rPr lang="fr-FR" smtClean="0"/>
              <a:t>April 6, 2017</a:t>
            </a:r>
            <a:endParaRPr lang="en-US" dirty="0"/>
          </a:p>
        </p:txBody>
      </p:sp>
      <p:sp>
        <p:nvSpPr>
          <p:cNvPr id="118" name="Espace réservé du pied de page 117"/>
          <p:cNvSpPr>
            <a:spLocks noGrp="1"/>
          </p:cNvSpPr>
          <p:nvPr>
            <p:ph type="ftr" sz="quarter" idx="11"/>
          </p:nvPr>
        </p:nvSpPr>
        <p:spPr/>
        <p:txBody>
          <a:bodyPr/>
          <a:lstStyle/>
          <a:p>
            <a:r>
              <a:rPr lang="en-US" smtClean="0"/>
              <a:t>AIDA2020 - 2nd Annual Meeting -</a:t>
            </a:r>
            <a:endParaRPr lang="en-US" dirty="0"/>
          </a:p>
        </p:txBody>
      </p:sp>
      <p:sp>
        <p:nvSpPr>
          <p:cNvPr id="119" name="Espace réservé du numéro de diapositive 118"/>
          <p:cNvSpPr>
            <a:spLocks noGrp="1"/>
          </p:cNvSpPr>
          <p:nvPr>
            <p:ph type="sldNum" sz="quarter" idx="12"/>
          </p:nvPr>
        </p:nvSpPr>
        <p:spPr/>
        <p:txBody>
          <a:bodyPr/>
          <a:lstStyle/>
          <a:p>
            <a:fld id="{B89D5830-E137-4545-8490-5D20CD5165A4}" type="slidenum">
              <a:rPr lang="en-US" smtClean="0"/>
              <a:pPr/>
              <a:t>23</a:t>
            </a:fld>
            <a:endParaRPr lang="en-US"/>
          </a:p>
        </p:txBody>
      </p:sp>
      <p:sp>
        <p:nvSpPr>
          <p:cNvPr id="56" name="Rectangle 55"/>
          <p:cNvSpPr/>
          <p:nvPr/>
        </p:nvSpPr>
        <p:spPr>
          <a:xfrm>
            <a:off x="379799" y="5596274"/>
            <a:ext cx="5415058" cy="1034129"/>
          </a:xfrm>
          <a:prstGeom prst="rect">
            <a:avLst/>
          </a:prstGeom>
        </p:spPr>
        <p:txBody>
          <a:bodyPr wrap="square">
            <a:spAutoFit/>
          </a:bodyPr>
          <a:lstStyle/>
          <a:p>
            <a:pPr>
              <a:buNone/>
            </a:pPr>
            <a:r>
              <a:rPr lang="en-US" sz="1800" dirty="0" smtClean="0">
                <a:latin typeface="Times New Roman" panose="02020603050405020304" pitchFamily="18" charset="0"/>
                <a:ea typeface="Times New Roman" panose="02020603050405020304" pitchFamily="18" charset="0"/>
              </a:rPr>
              <a:t>Radiation Induced Narrow Channel Effect:</a:t>
            </a:r>
          </a:p>
          <a:p>
            <a:pPr>
              <a:buNone/>
            </a:pPr>
            <a:r>
              <a:rPr lang="en-US" sz="1800" dirty="0" smtClean="0">
                <a:latin typeface="Times New Roman" panose="02020603050405020304" pitchFamily="18" charset="0"/>
                <a:ea typeface="Times New Roman" panose="02020603050405020304" pitchFamily="18" charset="0"/>
              </a:rPr>
              <a:t>F. </a:t>
            </a:r>
            <a:r>
              <a:rPr lang="en-US" sz="1800" dirty="0" err="1" smtClean="0">
                <a:latin typeface="Times New Roman" panose="02020603050405020304" pitchFamily="18" charset="0"/>
                <a:ea typeface="Times New Roman" panose="02020603050405020304" pitchFamily="18" charset="0"/>
              </a:rPr>
              <a:t>Faccio</a:t>
            </a:r>
            <a:r>
              <a:rPr lang="en-US" sz="1800" dirty="0" smtClean="0">
                <a:latin typeface="Times New Roman" panose="02020603050405020304" pitchFamily="18" charset="0"/>
                <a:ea typeface="Times New Roman" panose="02020603050405020304" pitchFamily="18" charset="0"/>
              </a:rPr>
              <a:t> and </a:t>
            </a:r>
            <a:r>
              <a:rPr lang="en-US" sz="1800" dirty="0" err="1" smtClean="0">
                <a:latin typeface="Times New Roman" panose="02020603050405020304" pitchFamily="18" charset="0"/>
                <a:ea typeface="Times New Roman" panose="02020603050405020304" pitchFamily="18" charset="0"/>
              </a:rPr>
              <a:t>G.Cervelli</a:t>
            </a:r>
            <a:r>
              <a:rPr lang="en-US" sz="1800" dirty="0" smtClean="0">
                <a:latin typeface="Times New Roman" panose="02020603050405020304" pitchFamily="18" charset="0"/>
                <a:ea typeface="Times New Roman" panose="02020603050405020304" pitchFamily="18" charset="0"/>
              </a:rPr>
              <a:t>, IEEE Trans. </a:t>
            </a:r>
            <a:r>
              <a:rPr lang="en-US" sz="1800" dirty="0" err="1" smtClean="0">
                <a:latin typeface="Times New Roman" panose="02020603050405020304" pitchFamily="18" charset="0"/>
                <a:ea typeface="Times New Roman" panose="02020603050405020304" pitchFamily="18" charset="0"/>
              </a:rPr>
              <a:t>Nucl</a:t>
            </a:r>
            <a:r>
              <a:rPr lang="en-US" sz="1800" dirty="0" smtClean="0">
                <a:latin typeface="Times New Roman" panose="02020603050405020304" pitchFamily="18" charset="0"/>
                <a:ea typeface="Times New Roman" panose="02020603050405020304" pitchFamily="18" charset="0"/>
              </a:rPr>
              <a:t>. Science,</a:t>
            </a:r>
          </a:p>
          <a:p>
            <a:pPr>
              <a:buNone/>
            </a:pPr>
            <a:r>
              <a:rPr lang="en-US" sz="1800" dirty="0" smtClean="0">
                <a:latin typeface="Times New Roman" panose="02020603050405020304" pitchFamily="18" charset="0"/>
                <a:ea typeface="Times New Roman" panose="02020603050405020304" pitchFamily="18" charset="0"/>
              </a:rPr>
              <a:t>Vol.52, N.6 (2005) pp.2413-2420</a:t>
            </a:r>
          </a:p>
        </p:txBody>
      </p:sp>
    </p:spTree>
    <p:extLst>
      <p:ext uri="{BB962C8B-B14F-4D97-AF65-F5344CB8AC3E}">
        <p14:creationId xmlns:p14="http://schemas.microsoft.com/office/powerpoint/2010/main" val="2926237225"/>
      </p:ext>
    </p:extLst>
  </p:cSld>
  <p:clrMapOvr>
    <a:masterClrMapping/>
  </p:clrMapOvr>
  <mc:AlternateContent xmlns:mc="http://schemas.openxmlformats.org/markup-compatibility/2006" xmlns:p14="http://schemas.microsoft.com/office/powerpoint/2010/main">
    <mc:Choice Requires="p14">
      <p:transition spd="slow" p14:dur="2000" advTm="60"/>
    </mc:Choice>
    <mc:Fallback xmlns="">
      <p:transition spd="slow" advTm="6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e la date 10"/>
          <p:cNvSpPr>
            <a:spLocks noGrp="1"/>
          </p:cNvSpPr>
          <p:nvPr>
            <p:ph type="dt" sz="half" idx="10"/>
          </p:nvPr>
        </p:nvSpPr>
        <p:spPr/>
        <p:txBody>
          <a:bodyPr/>
          <a:lstStyle/>
          <a:p>
            <a:r>
              <a:rPr lang="fr-FR" smtClean="0"/>
              <a:t>April 6, 2017</a:t>
            </a:r>
            <a:endParaRPr lang="en-US" dirty="0"/>
          </a:p>
        </p:txBody>
      </p:sp>
      <p:sp>
        <p:nvSpPr>
          <p:cNvPr id="12" name="Espace réservé du pied de page 11"/>
          <p:cNvSpPr>
            <a:spLocks noGrp="1"/>
          </p:cNvSpPr>
          <p:nvPr>
            <p:ph type="ftr" sz="quarter" idx="11"/>
          </p:nvPr>
        </p:nvSpPr>
        <p:spPr/>
        <p:txBody>
          <a:bodyPr/>
          <a:lstStyle/>
          <a:p>
            <a:r>
              <a:rPr lang="en-US" smtClean="0"/>
              <a:t>AIDA2020 - 2nd Annual Meeting -</a:t>
            </a:r>
            <a:endParaRPr lang="en-US" dirty="0"/>
          </a:p>
        </p:txBody>
      </p:sp>
      <p:sp>
        <p:nvSpPr>
          <p:cNvPr id="13" name="Espace réservé du numéro de diapositive 12"/>
          <p:cNvSpPr>
            <a:spLocks noGrp="1"/>
          </p:cNvSpPr>
          <p:nvPr>
            <p:ph type="sldNum" sz="quarter" idx="12"/>
          </p:nvPr>
        </p:nvSpPr>
        <p:spPr/>
        <p:txBody>
          <a:bodyPr/>
          <a:lstStyle/>
          <a:p>
            <a:fld id="{702B3A28-48E2-4CAE-9B10-3100FC5CCBFD}" type="slidenum">
              <a:rPr lang="en-US" smtClean="0"/>
              <a:pPr/>
              <a:t>24</a:t>
            </a:fld>
            <a:endParaRPr lang="en-US"/>
          </a:p>
        </p:txBody>
      </p:sp>
      <p:sp>
        <p:nvSpPr>
          <p:cNvPr id="5" name="Titre 4"/>
          <p:cNvSpPr>
            <a:spLocks noGrp="1"/>
          </p:cNvSpPr>
          <p:nvPr>
            <p:ph type="title"/>
          </p:nvPr>
        </p:nvSpPr>
        <p:spPr/>
        <p:txBody>
          <a:bodyPr/>
          <a:lstStyle/>
          <a:p>
            <a:r>
              <a:rPr lang="en-US" dirty="0" smtClean="0"/>
              <a:t>Radiation Induced Short Channel Effect</a:t>
            </a:r>
            <a:endParaRPr lang="en-US" dirty="0"/>
          </a:p>
        </p:txBody>
      </p:sp>
      <p:sp>
        <p:nvSpPr>
          <p:cNvPr id="8" name="Espace réservé du texte 7"/>
          <p:cNvSpPr>
            <a:spLocks noGrp="1"/>
          </p:cNvSpPr>
          <p:nvPr>
            <p:ph type="body" sz="half" idx="13"/>
          </p:nvPr>
        </p:nvSpPr>
        <p:spPr>
          <a:xfrm>
            <a:off x="533400" y="4732169"/>
            <a:ext cx="9639588" cy="2246674"/>
          </a:xfrm>
        </p:spPr>
        <p:txBody>
          <a:bodyPr>
            <a:normAutofit fontScale="85000" lnSpcReduction="20000"/>
          </a:bodyPr>
          <a:lstStyle/>
          <a:p>
            <a:r>
              <a:rPr lang="en-US" dirty="0" smtClean="0"/>
              <a:t>RISCE is not related to the STI</a:t>
            </a:r>
          </a:p>
          <a:p>
            <a:r>
              <a:rPr lang="en-US" dirty="0" smtClean="0"/>
              <a:t>May be attributed to the charge induced in the spacer’s oxide because of irradiation effects.</a:t>
            </a:r>
          </a:p>
          <a:p>
            <a:r>
              <a:rPr lang="en-US" dirty="0" smtClean="0"/>
              <a:t>This charge affects the electric field and then the surface potential in the LDD (Lightly Doped Drain)</a:t>
            </a:r>
          </a:p>
          <a:p>
            <a:r>
              <a:rPr lang="en-US" dirty="0" smtClean="0"/>
              <a:t>More damage for short channel device</a:t>
            </a:r>
            <a:endParaRPr lang="fr-FR" dirty="0"/>
          </a:p>
        </p:txBody>
      </p:sp>
      <p:pic>
        <p:nvPicPr>
          <p:cNvPr id="6" name="Image 5"/>
          <p:cNvPicPr>
            <a:picLocks noChangeAspect="1"/>
          </p:cNvPicPr>
          <p:nvPr/>
        </p:nvPicPr>
        <p:blipFill>
          <a:blip r:embed="rId3"/>
          <a:stretch>
            <a:fillRect/>
          </a:stretch>
        </p:blipFill>
        <p:spPr>
          <a:xfrm>
            <a:off x="4585108" y="814894"/>
            <a:ext cx="5703094" cy="3936632"/>
          </a:xfrm>
          <a:prstGeom prst="rect">
            <a:avLst/>
          </a:prstGeom>
        </p:spPr>
      </p:pic>
      <p:sp>
        <p:nvSpPr>
          <p:cNvPr id="9" name="Rectangle 8"/>
          <p:cNvSpPr/>
          <p:nvPr/>
        </p:nvSpPr>
        <p:spPr>
          <a:xfrm>
            <a:off x="379798" y="1218142"/>
            <a:ext cx="4147704" cy="1366528"/>
          </a:xfrm>
          <a:prstGeom prst="rect">
            <a:avLst/>
          </a:prstGeom>
        </p:spPr>
        <p:txBody>
          <a:bodyPr wrap="square">
            <a:spAutoFit/>
          </a:bodyPr>
          <a:lstStyle/>
          <a:p>
            <a:pPr>
              <a:buNone/>
            </a:pPr>
            <a:endParaRPr lang="en-US" sz="1800" dirty="0" smtClean="0">
              <a:latin typeface="Times New Roman" panose="02020603050405020304" pitchFamily="18" charset="0"/>
              <a:ea typeface="Times New Roman" panose="02020603050405020304" pitchFamily="18" charset="0"/>
            </a:endParaRPr>
          </a:p>
          <a:p>
            <a:pPr>
              <a:buNone/>
            </a:pPr>
            <a:r>
              <a:rPr lang="en-US" sz="1800" dirty="0" smtClean="0">
                <a:latin typeface="Times New Roman" panose="02020603050405020304" pitchFamily="18" charset="0"/>
                <a:ea typeface="Times New Roman" panose="02020603050405020304" pitchFamily="18" charset="0"/>
              </a:rPr>
              <a:t>Radiation Induced Short Channel Effect:</a:t>
            </a:r>
          </a:p>
          <a:p>
            <a:pPr>
              <a:buNone/>
            </a:pPr>
            <a:r>
              <a:rPr lang="en-US" sz="1800" dirty="0" smtClean="0">
                <a:latin typeface="Times New Roman" panose="02020603050405020304" pitchFamily="18" charset="0"/>
                <a:ea typeface="Times New Roman" panose="02020603050405020304" pitchFamily="18" charset="0"/>
              </a:rPr>
              <a:t>F. </a:t>
            </a:r>
            <a:r>
              <a:rPr lang="en-US" sz="1800" dirty="0" err="1" smtClean="0">
                <a:latin typeface="Times New Roman" panose="02020603050405020304" pitchFamily="18" charset="0"/>
                <a:ea typeface="Times New Roman" panose="02020603050405020304" pitchFamily="18" charset="0"/>
              </a:rPr>
              <a:t>Faccio</a:t>
            </a:r>
            <a:r>
              <a:rPr lang="en-US" sz="1800" dirty="0" smtClean="0">
                <a:latin typeface="Times New Roman" panose="02020603050405020304" pitchFamily="18" charset="0"/>
                <a:ea typeface="Times New Roman" panose="02020603050405020304" pitchFamily="18" charset="0"/>
              </a:rPr>
              <a:t> et al., IEEE Trans. </a:t>
            </a:r>
            <a:r>
              <a:rPr lang="en-US" sz="1800" dirty="0" err="1" smtClean="0">
                <a:latin typeface="Times New Roman" panose="02020603050405020304" pitchFamily="18" charset="0"/>
                <a:ea typeface="Times New Roman" panose="02020603050405020304" pitchFamily="18" charset="0"/>
              </a:rPr>
              <a:t>Nucl</a:t>
            </a:r>
            <a:r>
              <a:rPr lang="en-US" sz="1800" dirty="0" smtClean="0">
                <a:latin typeface="Times New Roman" panose="02020603050405020304" pitchFamily="18" charset="0"/>
                <a:ea typeface="Times New Roman" panose="02020603050405020304" pitchFamily="18" charset="0"/>
              </a:rPr>
              <a:t>. Science,</a:t>
            </a:r>
          </a:p>
          <a:p>
            <a:pPr>
              <a:buNone/>
            </a:pPr>
            <a:r>
              <a:rPr lang="en-US" sz="1800" dirty="0" smtClean="0">
                <a:latin typeface="Times New Roman" panose="02020603050405020304" pitchFamily="18" charset="0"/>
                <a:ea typeface="Times New Roman" panose="02020603050405020304" pitchFamily="18" charset="0"/>
              </a:rPr>
              <a:t>Vol.62 , N.6 (2015)</a:t>
            </a:r>
          </a:p>
        </p:txBody>
      </p:sp>
    </p:spTree>
    <p:extLst>
      <p:ext uri="{BB962C8B-B14F-4D97-AF65-F5344CB8AC3E}">
        <p14:creationId xmlns:p14="http://schemas.microsoft.com/office/powerpoint/2010/main" val="1144730126"/>
      </p:ext>
    </p:extLst>
  </p:cSld>
  <p:clrMapOvr>
    <a:masterClrMapping/>
  </p:clrMapOvr>
  <mc:AlternateContent xmlns:mc="http://schemas.openxmlformats.org/markup-compatibility/2006" xmlns:p14="http://schemas.microsoft.com/office/powerpoint/2010/main">
    <mc:Choice Requires="p14">
      <p:transition spd="slow" p14:dur="2000" advTm="60"/>
    </mc:Choice>
    <mc:Fallback xmlns="">
      <p:transition spd="slow" advTm="6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ag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6977" y="3877723"/>
            <a:ext cx="4693384" cy="3273965"/>
          </a:xfrm>
          <a:prstGeom prst="rect">
            <a:avLst/>
          </a:prstGeom>
        </p:spPr>
      </p:pic>
      <p:pic>
        <p:nvPicPr>
          <p:cNvPr id="21" name="Imag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974" y="872448"/>
            <a:ext cx="4709473" cy="3285189"/>
          </a:xfrm>
          <a:prstGeom prst="rect">
            <a:avLst/>
          </a:prstGeom>
        </p:spPr>
      </p:pic>
      <p:sp>
        <p:nvSpPr>
          <p:cNvPr id="5" name="Titre 4"/>
          <p:cNvSpPr>
            <a:spLocks noGrp="1"/>
          </p:cNvSpPr>
          <p:nvPr>
            <p:ph type="title"/>
          </p:nvPr>
        </p:nvSpPr>
        <p:spPr/>
        <p:txBody>
          <a:bodyPr/>
          <a:lstStyle/>
          <a:p>
            <a:r>
              <a:rPr lang="en-US" dirty="0" smtClean="0"/>
              <a:t>Ids(</a:t>
            </a:r>
            <a:r>
              <a:rPr lang="en-US" dirty="0" err="1" smtClean="0"/>
              <a:t>Vgs</a:t>
            </a:r>
            <a:r>
              <a:rPr lang="en-US" dirty="0" smtClean="0"/>
              <a:t>) variation for small </a:t>
            </a:r>
            <a:r>
              <a:rPr lang="en-US" dirty="0" err="1" smtClean="0"/>
              <a:t>pmos</a:t>
            </a:r>
            <a:r>
              <a:rPr lang="en-US" dirty="0" smtClean="0"/>
              <a:t> device</a:t>
            </a:r>
            <a:endParaRPr lang="fr-FR" dirty="0"/>
          </a:p>
        </p:txBody>
      </p:sp>
      <p:sp>
        <p:nvSpPr>
          <p:cNvPr id="10" name="Espace réservé du texte 9"/>
          <p:cNvSpPr>
            <a:spLocks noGrp="1"/>
          </p:cNvSpPr>
          <p:nvPr>
            <p:ph type="body" sz="half" idx="1"/>
          </p:nvPr>
        </p:nvSpPr>
        <p:spPr/>
        <p:txBody>
          <a:bodyPr>
            <a:normAutofit/>
          </a:bodyPr>
          <a:lstStyle/>
          <a:p>
            <a:r>
              <a:rPr lang="en-US" dirty="0" smtClean="0"/>
              <a:t>Id(Vg) for the narrower device (120nm/60nm)</a:t>
            </a:r>
          </a:p>
          <a:p>
            <a:r>
              <a:rPr lang="en-US" dirty="0" smtClean="0"/>
              <a:t>At the high level of dose, The device becomes completely “OFF”</a:t>
            </a:r>
          </a:p>
          <a:p>
            <a:r>
              <a:rPr lang="en-US" dirty="0" smtClean="0"/>
              <a:t>The </a:t>
            </a:r>
            <a:r>
              <a:rPr lang="en-US" dirty="0" err="1" smtClean="0"/>
              <a:t>transconductance</a:t>
            </a:r>
            <a:r>
              <a:rPr lang="en-US" dirty="0" smtClean="0"/>
              <a:t> factor G</a:t>
            </a:r>
            <a:r>
              <a:rPr lang="en-US" baseline="-25000" dirty="0" smtClean="0"/>
              <a:t>M</a:t>
            </a:r>
            <a:r>
              <a:rPr lang="en-US" dirty="0" smtClean="0"/>
              <a:t> (mobility) is more affected than the threshold voltage </a:t>
            </a:r>
          </a:p>
          <a:p>
            <a:r>
              <a:rPr lang="en-US" dirty="0" smtClean="0"/>
              <a:t>With high temperature annealing </a:t>
            </a:r>
            <a:r>
              <a:rPr lang="en-US" dirty="0"/>
              <a:t>G</a:t>
            </a:r>
            <a:r>
              <a:rPr lang="en-US" baseline="-25000" dirty="0"/>
              <a:t>M</a:t>
            </a:r>
            <a:r>
              <a:rPr lang="en-US" dirty="0"/>
              <a:t> recovers well but Vth </a:t>
            </a:r>
            <a:r>
              <a:rPr lang="en-US" dirty="0" smtClean="0"/>
              <a:t>increases</a:t>
            </a:r>
            <a:endParaRPr lang="en-US" dirty="0"/>
          </a:p>
          <a:p>
            <a:r>
              <a:rPr lang="en-US" dirty="0"/>
              <a:t>The Vth shift is </a:t>
            </a:r>
            <a:r>
              <a:rPr lang="en-US" dirty="0" smtClean="0">
                <a:sym typeface="Symbol" panose="05050102010706020507" pitchFamily="18" charset="2"/>
              </a:rPr>
              <a:t>Vth </a:t>
            </a:r>
            <a:r>
              <a:rPr lang="en-US" dirty="0" smtClean="0"/>
              <a:t>~ </a:t>
            </a:r>
            <a:r>
              <a:rPr lang="en-US" dirty="0"/>
              <a:t>0.45 V for the </a:t>
            </a:r>
            <a:r>
              <a:rPr lang="en-US" dirty="0" smtClean="0"/>
              <a:t>small size devices</a:t>
            </a:r>
            <a:endParaRPr lang="en-US" dirty="0"/>
          </a:p>
          <a:p>
            <a:endParaRPr lang="en-US" dirty="0" smtClean="0"/>
          </a:p>
          <a:p>
            <a:endParaRPr lang="en-US" dirty="0" smtClean="0"/>
          </a:p>
          <a:p>
            <a:endParaRPr lang="fr-FR" dirty="0"/>
          </a:p>
        </p:txBody>
      </p:sp>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3" name="Espace réservé du pied de page 2"/>
          <p:cNvSpPr>
            <a:spLocks noGrp="1"/>
          </p:cNvSpPr>
          <p:nvPr>
            <p:ph type="ftr" sz="quarter" idx="11"/>
          </p:nvPr>
        </p:nvSpPr>
        <p:spPr/>
        <p:txBody>
          <a:bodyPr/>
          <a:lstStyle/>
          <a:p>
            <a:r>
              <a:rPr lang="en-US" smtClean="0"/>
              <a:t>AIDA2020 - 2nd Annual Meeting -</a:t>
            </a:r>
            <a:endParaRPr lang="en-US" dirty="0"/>
          </a:p>
        </p:txBody>
      </p:sp>
      <p:sp>
        <p:nvSpPr>
          <p:cNvPr id="4" name="Espace réservé du numéro de diapositive 3"/>
          <p:cNvSpPr>
            <a:spLocks noGrp="1"/>
          </p:cNvSpPr>
          <p:nvPr>
            <p:ph type="sldNum" sz="quarter" idx="12"/>
          </p:nvPr>
        </p:nvSpPr>
        <p:spPr/>
        <p:txBody>
          <a:bodyPr/>
          <a:lstStyle/>
          <a:p>
            <a:fld id="{702B3A28-48E2-4CAE-9B10-3100FC5CCBFD}" type="slidenum">
              <a:rPr lang="en-US" smtClean="0"/>
              <a:pPr/>
              <a:t>25</a:t>
            </a:fld>
            <a:endParaRPr lang="en-US" dirty="0"/>
          </a:p>
        </p:txBody>
      </p:sp>
      <p:sp>
        <p:nvSpPr>
          <p:cNvPr id="12" name="ZoneTexte 11"/>
          <p:cNvSpPr txBox="1"/>
          <p:nvPr/>
        </p:nvSpPr>
        <p:spPr>
          <a:xfrm>
            <a:off x="1155906" y="757286"/>
            <a:ext cx="2822294" cy="355276"/>
          </a:xfrm>
          <a:prstGeom prst="rect">
            <a:avLst/>
          </a:prstGeom>
          <a:solidFill>
            <a:schemeClr val="bg1"/>
          </a:solidFill>
        </p:spPr>
        <p:txBody>
          <a:bodyPr wrap="square" tIns="36000" bIns="72000" rtlCol="0">
            <a:spAutoFit/>
          </a:bodyPr>
          <a:lstStyle/>
          <a:p>
            <a:pPr algn="ctr">
              <a:buNone/>
            </a:pPr>
            <a:r>
              <a:rPr lang="en-US" sz="1600" b="1" dirty="0" smtClean="0">
                <a:solidFill>
                  <a:schemeClr val="tx1"/>
                </a:solidFill>
                <a:latin typeface="Arial" panose="020B0604020202020204" pitchFamily="34" charset="0"/>
                <a:cs typeface="Arial" panose="020B0604020202020204" pitchFamily="34" charset="0"/>
              </a:rPr>
              <a:t>Supplier A - Temp=20°C </a:t>
            </a:r>
            <a:endParaRPr lang="en-US" sz="1600" b="1" dirty="0">
              <a:solidFill>
                <a:schemeClr val="tx1"/>
              </a:solidFill>
              <a:latin typeface="Arial" panose="020B0604020202020204" pitchFamily="34" charset="0"/>
              <a:cs typeface="Arial" panose="020B0604020202020204" pitchFamily="34" charset="0"/>
            </a:endParaRPr>
          </a:p>
        </p:txBody>
      </p:sp>
      <p:sp>
        <p:nvSpPr>
          <p:cNvPr id="17" name="ZoneTexte 16"/>
          <p:cNvSpPr txBox="1"/>
          <p:nvPr/>
        </p:nvSpPr>
        <p:spPr>
          <a:xfrm>
            <a:off x="3087327" y="4294228"/>
            <a:ext cx="1324961" cy="515320"/>
          </a:xfrm>
          <a:prstGeom prst="rect">
            <a:avLst/>
          </a:prstGeom>
          <a:solidFill>
            <a:schemeClr val="bg1"/>
          </a:solidFill>
        </p:spPr>
        <p:txBody>
          <a:bodyPr wrap="square" tIns="36000" bIns="72000" rtlCol="0">
            <a:spAutoFit/>
          </a:bodyPr>
          <a:lstStyle/>
          <a:p>
            <a:pPr algn="ctr">
              <a:buNone/>
            </a:pPr>
            <a:r>
              <a:rPr lang="en-US" dirty="0" smtClean="0">
                <a:solidFill>
                  <a:schemeClr val="tx1"/>
                </a:solidFill>
                <a:latin typeface="Arial" panose="020B0604020202020204" pitchFamily="34" charset="0"/>
                <a:cs typeface="Arial" panose="020B0604020202020204" pitchFamily="34" charset="0"/>
              </a:rPr>
              <a:t>pmos:480n/60n</a:t>
            </a:r>
          </a:p>
          <a:p>
            <a:pPr algn="ctr">
              <a:buNone/>
            </a:pPr>
            <a:r>
              <a:rPr lang="en-US" dirty="0" smtClean="0">
                <a:solidFill>
                  <a:schemeClr val="tx1"/>
                </a:solidFill>
                <a:latin typeface="Arial" panose="020B0604020202020204" pitchFamily="34" charset="0"/>
                <a:cs typeface="Arial" panose="020B0604020202020204" pitchFamily="34" charset="0"/>
              </a:rPr>
              <a:t> </a:t>
            </a:r>
            <a:r>
              <a:rPr lang="en-US" dirty="0" err="1" smtClean="0">
                <a:solidFill>
                  <a:schemeClr val="tx1"/>
                </a:solidFill>
                <a:latin typeface="Arial" panose="020B0604020202020204" pitchFamily="34" charset="0"/>
                <a:cs typeface="Arial" panose="020B0604020202020204" pitchFamily="34" charset="0"/>
              </a:rPr>
              <a:t>Vds</a:t>
            </a:r>
            <a:r>
              <a:rPr lang="en-US" dirty="0" smtClean="0">
                <a:solidFill>
                  <a:schemeClr val="tx1"/>
                </a:solidFill>
                <a:latin typeface="Arial" panose="020B0604020202020204" pitchFamily="34" charset="0"/>
                <a:cs typeface="Arial" panose="020B0604020202020204" pitchFamily="34" charset="0"/>
              </a:rPr>
              <a:t>=50mV</a:t>
            </a:r>
            <a:endParaRPr lang="en-US" dirty="0">
              <a:solidFill>
                <a:schemeClr val="tx1"/>
              </a:solidFill>
              <a:latin typeface="Arial" panose="020B0604020202020204" pitchFamily="34" charset="0"/>
              <a:cs typeface="Arial" panose="020B0604020202020204" pitchFamily="34" charset="0"/>
            </a:endParaRPr>
          </a:p>
        </p:txBody>
      </p:sp>
      <p:sp>
        <p:nvSpPr>
          <p:cNvPr id="14" name="ZoneTexte 13"/>
          <p:cNvSpPr txBox="1"/>
          <p:nvPr/>
        </p:nvSpPr>
        <p:spPr>
          <a:xfrm>
            <a:off x="1649944" y="1213601"/>
            <a:ext cx="1324961" cy="515320"/>
          </a:xfrm>
          <a:prstGeom prst="rect">
            <a:avLst/>
          </a:prstGeom>
          <a:solidFill>
            <a:schemeClr val="bg1"/>
          </a:solidFill>
        </p:spPr>
        <p:txBody>
          <a:bodyPr wrap="square" tIns="36000" bIns="72000" rtlCol="0">
            <a:spAutoFit/>
          </a:bodyPr>
          <a:lstStyle/>
          <a:p>
            <a:pPr algn="ctr">
              <a:buNone/>
            </a:pPr>
            <a:r>
              <a:rPr lang="en-US" dirty="0" smtClean="0">
                <a:solidFill>
                  <a:schemeClr val="tx1"/>
                </a:solidFill>
                <a:latin typeface="Arial" panose="020B0604020202020204" pitchFamily="34" charset="0"/>
                <a:cs typeface="Arial" panose="020B0604020202020204" pitchFamily="34" charset="0"/>
              </a:rPr>
              <a:t>pmos:120n/60n</a:t>
            </a:r>
          </a:p>
          <a:p>
            <a:pPr algn="ctr">
              <a:buNone/>
            </a:pPr>
            <a:r>
              <a:rPr lang="en-US" dirty="0" smtClean="0">
                <a:solidFill>
                  <a:schemeClr val="tx1"/>
                </a:solidFill>
                <a:latin typeface="Arial" panose="020B0604020202020204" pitchFamily="34" charset="0"/>
                <a:cs typeface="Arial" panose="020B0604020202020204" pitchFamily="34" charset="0"/>
              </a:rPr>
              <a:t> </a:t>
            </a:r>
            <a:r>
              <a:rPr lang="en-US" dirty="0" err="1" smtClean="0">
                <a:solidFill>
                  <a:schemeClr val="tx1"/>
                </a:solidFill>
                <a:latin typeface="Arial" panose="020B0604020202020204" pitchFamily="34" charset="0"/>
                <a:cs typeface="Arial" panose="020B0604020202020204" pitchFamily="34" charset="0"/>
              </a:rPr>
              <a:t>Vds</a:t>
            </a:r>
            <a:r>
              <a:rPr lang="en-US" dirty="0" smtClean="0">
                <a:solidFill>
                  <a:schemeClr val="tx1"/>
                </a:solidFill>
                <a:latin typeface="Arial" panose="020B0604020202020204" pitchFamily="34" charset="0"/>
                <a:cs typeface="Arial" panose="020B0604020202020204" pitchFamily="34" charset="0"/>
              </a:rPr>
              <a:t>=50mV</a:t>
            </a:r>
            <a:endParaRPr lang="en-US" dirty="0">
              <a:solidFill>
                <a:schemeClr val="tx1"/>
              </a:solidFill>
              <a:latin typeface="Arial" panose="020B0604020202020204" pitchFamily="34" charset="0"/>
              <a:cs typeface="Arial" panose="020B0604020202020204" pitchFamily="34" charset="0"/>
            </a:endParaRPr>
          </a:p>
        </p:txBody>
      </p:sp>
      <p:cxnSp>
        <p:nvCxnSpPr>
          <p:cNvPr id="19" name="Connecteur droit avec flèche 18"/>
          <p:cNvCxnSpPr/>
          <p:nvPr/>
        </p:nvCxnSpPr>
        <p:spPr>
          <a:xfrm>
            <a:off x="955868" y="1390963"/>
            <a:ext cx="0" cy="2361887"/>
          </a:xfrm>
          <a:prstGeom prst="straightConnector1">
            <a:avLst/>
          </a:prstGeom>
          <a:ln w="25400">
            <a:solidFill>
              <a:srgbClr val="FFC000">
                <a:alpha val="71000"/>
              </a:srgb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a:off x="1904075" y="3219133"/>
            <a:ext cx="1455334"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3350029" y="3118094"/>
            <a:ext cx="0" cy="759629"/>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1935187" y="3173035"/>
            <a:ext cx="0" cy="704688"/>
          </a:xfrm>
          <a:prstGeom prst="line">
            <a:avLst/>
          </a:prstGeom>
          <a:ln w="95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flipV="1">
            <a:off x="1128689" y="3383275"/>
            <a:ext cx="0" cy="387088"/>
          </a:xfrm>
          <a:prstGeom prst="straightConnector1">
            <a:avLst/>
          </a:prstGeom>
          <a:ln w="25400">
            <a:solidFill>
              <a:srgbClr val="FF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flipV="1">
            <a:off x="3432969" y="5653881"/>
            <a:ext cx="0" cy="387088"/>
          </a:xfrm>
          <a:prstGeom prst="straightConnector1">
            <a:avLst/>
          </a:prstGeom>
          <a:ln w="25400">
            <a:solidFill>
              <a:srgbClr val="FF0000"/>
            </a:solidFill>
            <a:prstDash val="sysDot"/>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a:off x="3375362" y="5135418"/>
            <a:ext cx="0" cy="460856"/>
          </a:xfrm>
          <a:prstGeom prst="straightConnector1">
            <a:avLst/>
          </a:prstGeom>
          <a:ln w="25400">
            <a:solidFill>
              <a:srgbClr val="FFC000">
                <a:alpha val="71000"/>
              </a:srgb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2050401" y="1736605"/>
            <a:ext cx="654346" cy="276999"/>
          </a:xfrm>
          <a:prstGeom prst="rect">
            <a:avLst/>
          </a:prstGeom>
          <a:noFill/>
        </p:spPr>
        <p:txBody>
          <a:bodyPr wrap="none" rtlCol="0">
            <a:spAutoFit/>
          </a:bodyPr>
          <a:lstStyle/>
          <a:p>
            <a:pPr>
              <a:buNone/>
            </a:pPr>
            <a:r>
              <a:rPr lang="en-US" dirty="0" smtClean="0">
                <a:latin typeface="Arial" panose="020B0604020202020204" pitchFamily="34" charset="0"/>
                <a:cs typeface="Arial" panose="020B0604020202020204" pitchFamily="34" charset="0"/>
              </a:rPr>
              <a:t>1 Grad</a:t>
            </a:r>
            <a:endParaRPr lang="en-US" dirty="0">
              <a:latin typeface="Arial" panose="020B0604020202020204" pitchFamily="34" charset="0"/>
              <a:cs typeface="Arial" panose="020B0604020202020204" pitchFamily="34" charset="0"/>
            </a:endParaRPr>
          </a:p>
        </p:txBody>
      </p:sp>
      <p:sp>
        <p:nvSpPr>
          <p:cNvPr id="25" name="ZoneTexte 24"/>
          <p:cNvSpPr txBox="1"/>
          <p:nvPr/>
        </p:nvSpPr>
        <p:spPr>
          <a:xfrm>
            <a:off x="2050401" y="2024640"/>
            <a:ext cx="1121974" cy="276999"/>
          </a:xfrm>
          <a:prstGeom prst="rect">
            <a:avLst/>
          </a:prstGeom>
          <a:noFill/>
        </p:spPr>
        <p:txBody>
          <a:bodyPr wrap="none" rtlCol="0">
            <a:spAutoFit/>
          </a:bodyPr>
          <a:lstStyle/>
          <a:p>
            <a:pPr>
              <a:buNone/>
            </a:pPr>
            <a:r>
              <a:rPr lang="en-US" dirty="0" smtClean="0">
                <a:latin typeface="Arial" panose="020B0604020202020204" pitchFamily="34" charset="0"/>
                <a:cs typeface="Arial" panose="020B0604020202020204" pitchFamily="34" charset="0"/>
              </a:rPr>
              <a:t>100°C Anneal</a:t>
            </a:r>
            <a:endParaRPr lang="en-US" dirty="0">
              <a:latin typeface="Arial" panose="020B0604020202020204" pitchFamily="34" charset="0"/>
              <a:cs typeface="Arial" panose="020B0604020202020204" pitchFamily="34" charset="0"/>
            </a:endParaRPr>
          </a:p>
        </p:txBody>
      </p:sp>
      <p:cxnSp>
        <p:nvCxnSpPr>
          <p:cNvPr id="27" name="Connecteur droit avec flèche 26"/>
          <p:cNvCxnSpPr/>
          <p:nvPr/>
        </p:nvCxnSpPr>
        <p:spPr>
          <a:xfrm flipH="1">
            <a:off x="1186297" y="2312675"/>
            <a:ext cx="1209746" cy="126735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955869" y="1909426"/>
            <a:ext cx="1094532" cy="74889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2453650" y="2946352"/>
            <a:ext cx="510076" cy="276999"/>
          </a:xfrm>
          <a:prstGeom prst="rect">
            <a:avLst/>
          </a:prstGeom>
          <a:noFill/>
        </p:spPr>
        <p:txBody>
          <a:bodyPr wrap="none" rtlCol="0">
            <a:spAutoFit/>
          </a:bodyPr>
          <a:lstStyle/>
          <a:p>
            <a:pPr>
              <a:buNone/>
            </a:pPr>
            <a:r>
              <a:rPr lang="en-US" dirty="0" smtClean="0">
                <a:latin typeface="Arial" panose="020B0604020202020204" pitchFamily="34" charset="0"/>
                <a:cs typeface="Arial" panose="020B0604020202020204" pitchFamily="34" charset="0"/>
                <a:sym typeface="Symbol" panose="05050102010706020507" pitchFamily="18" charset="2"/>
              </a:rPr>
              <a:t></a:t>
            </a:r>
            <a:r>
              <a:rPr lang="en-US" dirty="0" smtClean="0">
                <a:latin typeface="Arial" panose="020B0604020202020204" pitchFamily="34" charset="0"/>
                <a:cs typeface="Arial" panose="020B0604020202020204" pitchFamily="34" charset="0"/>
              </a:rPr>
              <a:t>Vth</a:t>
            </a:r>
            <a:endParaRPr lang="en-US" dirty="0">
              <a:latin typeface="Arial" panose="020B0604020202020204" pitchFamily="34" charset="0"/>
              <a:cs typeface="Arial" panose="020B0604020202020204" pitchFamily="34" charset="0"/>
            </a:endParaRPr>
          </a:p>
        </p:txBody>
      </p:sp>
      <p:sp>
        <p:nvSpPr>
          <p:cNvPr id="34" name="ZoneTexte 33"/>
          <p:cNvSpPr txBox="1"/>
          <p:nvPr/>
        </p:nvSpPr>
        <p:spPr>
          <a:xfrm>
            <a:off x="2165615" y="5423453"/>
            <a:ext cx="654346" cy="276999"/>
          </a:xfrm>
          <a:prstGeom prst="rect">
            <a:avLst/>
          </a:prstGeom>
          <a:noFill/>
        </p:spPr>
        <p:txBody>
          <a:bodyPr wrap="none" rtlCol="0">
            <a:spAutoFit/>
          </a:bodyPr>
          <a:lstStyle/>
          <a:p>
            <a:pPr>
              <a:buNone/>
            </a:pPr>
            <a:r>
              <a:rPr lang="en-US" dirty="0" smtClean="0">
                <a:latin typeface="Arial" panose="020B0604020202020204" pitchFamily="34" charset="0"/>
                <a:cs typeface="Arial" panose="020B0604020202020204" pitchFamily="34" charset="0"/>
              </a:rPr>
              <a:t>1 Grad</a:t>
            </a:r>
            <a:endParaRPr lang="en-US" dirty="0">
              <a:latin typeface="Arial" panose="020B0604020202020204" pitchFamily="34" charset="0"/>
              <a:cs typeface="Arial" panose="020B0604020202020204" pitchFamily="34" charset="0"/>
            </a:endParaRPr>
          </a:p>
        </p:txBody>
      </p:sp>
      <p:sp>
        <p:nvSpPr>
          <p:cNvPr id="35" name="ZoneTexte 34"/>
          <p:cNvSpPr txBox="1"/>
          <p:nvPr/>
        </p:nvSpPr>
        <p:spPr>
          <a:xfrm>
            <a:off x="2223222" y="5999523"/>
            <a:ext cx="1121974" cy="276999"/>
          </a:xfrm>
          <a:prstGeom prst="rect">
            <a:avLst/>
          </a:prstGeom>
          <a:noFill/>
        </p:spPr>
        <p:txBody>
          <a:bodyPr wrap="none" rtlCol="0">
            <a:spAutoFit/>
          </a:bodyPr>
          <a:lstStyle/>
          <a:p>
            <a:pPr>
              <a:buNone/>
            </a:pPr>
            <a:r>
              <a:rPr lang="en-US" dirty="0" smtClean="0">
                <a:latin typeface="Arial" panose="020B0604020202020204" pitchFamily="34" charset="0"/>
                <a:cs typeface="Arial" panose="020B0604020202020204" pitchFamily="34" charset="0"/>
              </a:rPr>
              <a:t>100°C Anneal</a:t>
            </a:r>
            <a:endParaRPr lang="en-US" dirty="0">
              <a:latin typeface="Arial" panose="020B0604020202020204" pitchFamily="34" charset="0"/>
              <a:cs typeface="Arial" panose="020B0604020202020204" pitchFamily="34" charset="0"/>
            </a:endParaRPr>
          </a:p>
        </p:txBody>
      </p:sp>
      <p:cxnSp>
        <p:nvCxnSpPr>
          <p:cNvPr id="37" name="Connecteur droit avec flèche 36"/>
          <p:cNvCxnSpPr/>
          <p:nvPr/>
        </p:nvCxnSpPr>
        <p:spPr>
          <a:xfrm flipV="1">
            <a:off x="2741685" y="5826702"/>
            <a:ext cx="576070" cy="23042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a:stCxn id="34" idx="0"/>
          </p:cNvCxnSpPr>
          <p:nvPr/>
        </p:nvCxnSpPr>
        <p:spPr>
          <a:xfrm flipV="1">
            <a:off x="2492788" y="5308239"/>
            <a:ext cx="824967" cy="11521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84043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en-US" dirty="0" smtClean="0"/>
              <a:t>PMOS devices irradiation</a:t>
            </a:r>
            <a:endParaRPr lang="fr-FR" dirty="0"/>
          </a:p>
        </p:txBody>
      </p:sp>
      <p:sp>
        <p:nvSpPr>
          <p:cNvPr id="10" name="Espace réservé du texte 9"/>
          <p:cNvSpPr>
            <a:spLocks noGrp="1"/>
          </p:cNvSpPr>
          <p:nvPr>
            <p:ph type="body" sz="half" idx="1"/>
          </p:nvPr>
        </p:nvSpPr>
        <p:spPr/>
        <p:txBody>
          <a:bodyPr>
            <a:normAutofit/>
          </a:bodyPr>
          <a:lstStyle/>
          <a:p>
            <a:r>
              <a:rPr lang="en-US" dirty="0" smtClean="0"/>
              <a:t>Id(Vg) for the minimum size device (120nm/60nm)</a:t>
            </a:r>
          </a:p>
          <a:p>
            <a:r>
              <a:rPr lang="en-US" dirty="0" smtClean="0"/>
              <a:t>At the high level of dose, The device becomes completely “OFF”</a:t>
            </a:r>
          </a:p>
          <a:p>
            <a:r>
              <a:rPr lang="en-US" dirty="0" smtClean="0"/>
              <a:t>The GM factor (mobility) is more affected than the threshold voltage </a:t>
            </a:r>
          </a:p>
          <a:p>
            <a:r>
              <a:rPr lang="en-US" dirty="0" smtClean="0"/>
              <a:t>No increase for the leakage current</a:t>
            </a:r>
          </a:p>
          <a:p>
            <a:r>
              <a:rPr lang="en-US" dirty="0" smtClean="0"/>
              <a:t>With high temperature annealing </a:t>
            </a:r>
            <a:r>
              <a:rPr lang="en-US" dirty="0"/>
              <a:t>GM recovers well but Vth </a:t>
            </a:r>
            <a:r>
              <a:rPr lang="en-US" dirty="0" smtClean="0"/>
              <a:t>increases</a:t>
            </a:r>
            <a:endParaRPr lang="en-US" dirty="0"/>
          </a:p>
          <a:p>
            <a:r>
              <a:rPr lang="en-US" dirty="0"/>
              <a:t>The </a:t>
            </a:r>
            <a:r>
              <a:rPr lang="en-US" dirty="0" err="1"/>
              <a:t>Vth</a:t>
            </a:r>
            <a:r>
              <a:rPr lang="en-US" dirty="0"/>
              <a:t> shift is ~ 0.45 V for the narrower device</a:t>
            </a:r>
          </a:p>
          <a:p>
            <a:endParaRPr lang="en-US" dirty="0" smtClean="0"/>
          </a:p>
          <a:p>
            <a:endParaRPr lang="en-US" dirty="0" smtClean="0"/>
          </a:p>
          <a:p>
            <a:endParaRPr lang="fr-FR" dirty="0"/>
          </a:p>
        </p:txBody>
      </p:sp>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3" name="Espace réservé du pied de page 2"/>
          <p:cNvSpPr>
            <a:spLocks noGrp="1"/>
          </p:cNvSpPr>
          <p:nvPr>
            <p:ph type="ftr" sz="quarter" idx="11"/>
          </p:nvPr>
        </p:nvSpPr>
        <p:spPr/>
        <p:txBody>
          <a:bodyPr/>
          <a:lstStyle/>
          <a:p>
            <a:r>
              <a:rPr lang="en-US" smtClean="0"/>
              <a:t>AIDA2020 - 2nd Annual Meeting -</a:t>
            </a:r>
            <a:endParaRPr lang="en-US" dirty="0"/>
          </a:p>
        </p:txBody>
      </p:sp>
      <p:sp>
        <p:nvSpPr>
          <p:cNvPr id="8" name="Espace réservé du numéro de diapositive 7"/>
          <p:cNvSpPr>
            <a:spLocks noGrp="1"/>
          </p:cNvSpPr>
          <p:nvPr>
            <p:ph type="sldNum" sz="quarter" idx="12"/>
          </p:nvPr>
        </p:nvSpPr>
        <p:spPr/>
        <p:txBody>
          <a:bodyPr/>
          <a:lstStyle/>
          <a:p>
            <a:fld id="{B89D5830-E137-4545-8490-5D20CD5165A4}" type="slidenum">
              <a:rPr lang="en-US" smtClean="0"/>
              <a:pPr/>
              <a:t>26</a:t>
            </a:fld>
            <a:endParaRPr lang="en-US"/>
          </a:p>
        </p:txBody>
      </p:sp>
      <p:grpSp>
        <p:nvGrpSpPr>
          <p:cNvPr id="4" name="Groupe 3"/>
          <p:cNvGrpSpPr/>
          <p:nvPr/>
        </p:nvGrpSpPr>
        <p:grpSpPr>
          <a:xfrm>
            <a:off x="5564428" y="699679"/>
            <a:ext cx="4717470" cy="6394402"/>
            <a:chOff x="206977" y="757286"/>
            <a:chExt cx="4717470" cy="6394402"/>
          </a:xfrm>
        </p:grpSpPr>
        <p:pic>
          <p:nvPicPr>
            <p:cNvPr id="22" name="Imag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6977" y="3877723"/>
              <a:ext cx="4693384" cy="3273965"/>
            </a:xfrm>
            <a:prstGeom prst="rect">
              <a:avLst/>
            </a:prstGeom>
          </p:spPr>
        </p:pic>
        <p:pic>
          <p:nvPicPr>
            <p:cNvPr id="21" name="Imag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974" y="872448"/>
              <a:ext cx="4709473" cy="3285189"/>
            </a:xfrm>
            <a:prstGeom prst="rect">
              <a:avLst/>
            </a:prstGeom>
          </p:spPr>
        </p:pic>
        <p:sp>
          <p:nvSpPr>
            <p:cNvPr id="12" name="ZoneTexte 11"/>
            <p:cNvSpPr txBox="1"/>
            <p:nvPr/>
          </p:nvSpPr>
          <p:spPr>
            <a:xfrm>
              <a:off x="1155906" y="757286"/>
              <a:ext cx="2822294" cy="355276"/>
            </a:xfrm>
            <a:prstGeom prst="rect">
              <a:avLst/>
            </a:prstGeom>
            <a:solidFill>
              <a:schemeClr val="bg1"/>
            </a:solidFill>
          </p:spPr>
          <p:txBody>
            <a:bodyPr wrap="square" tIns="36000" bIns="72000" rtlCol="0">
              <a:spAutoFit/>
            </a:bodyPr>
            <a:lstStyle/>
            <a:p>
              <a:pPr algn="ctr">
                <a:buNone/>
              </a:pPr>
              <a:r>
                <a:rPr lang="en-US" sz="1600" b="1" dirty="0" smtClean="0">
                  <a:solidFill>
                    <a:schemeClr val="tx1"/>
                  </a:solidFill>
                  <a:latin typeface="Arial" panose="020B0604020202020204" pitchFamily="34" charset="0"/>
                  <a:cs typeface="Arial" panose="020B0604020202020204" pitchFamily="34" charset="0"/>
                </a:rPr>
                <a:t>Supplier A - Temp=20°C </a:t>
              </a:r>
              <a:endParaRPr lang="en-US" sz="1600" b="1" dirty="0">
                <a:solidFill>
                  <a:schemeClr val="tx1"/>
                </a:solidFill>
                <a:latin typeface="Arial" panose="020B0604020202020204" pitchFamily="34" charset="0"/>
                <a:cs typeface="Arial" panose="020B0604020202020204" pitchFamily="34" charset="0"/>
              </a:endParaRPr>
            </a:p>
          </p:txBody>
        </p:sp>
        <p:sp>
          <p:nvSpPr>
            <p:cNvPr id="17" name="ZoneTexte 16"/>
            <p:cNvSpPr txBox="1"/>
            <p:nvPr/>
          </p:nvSpPr>
          <p:spPr>
            <a:xfrm>
              <a:off x="3087327" y="4294228"/>
              <a:ext cx="1324961" cy="515320"/>
            </a:xfrm>
            <a:prstGeom prst="rect">
              <a:avLst/>
            </a:prstGeom>
            <a:solidFill>
              <a:schemeClr val="bg1"/>
            </a:solidFill>
          </p:spPr>
          <p:txBody>
            <a:bodyPr wrap="square" tIns="36000" bIns="72000" rtlCol="0">
              <a:spAutoFit/>
            </a:bodyPr>
            <a:lstStyle/>
            <a:p>
              <a:pPr algn="ctr">
                <a:buNone/>
              </a:pPr>
              <a:r>
                <a:rPr lang="en-US" dirty="0" smtClean="0">
                  <a:solidFill>
                    <a:schemeClr val="tx1"/>
                  </a:solidFill>
                  <a:latin typeface="Arial" panose="020B0604020202020204" pitchFamily="34" charset="0"/>
                  <a:cs typeface="Arial" panose="020B0604020202020204" pitchFamily="34" charset="0"/>
                </a:rPr>
                <a:t>pmos:480n/60n</a:t>
              </a:r>
            </a:p>
            <a:p>
              <a:pPr algn="ctr">
                <a:buNone/>
              </a:pPr>
              <a:r>
                <a:rPr lang="en-US" dirty="0" smtClean="0">
                  <a:solidFill>
                    <a:schemeClr val="tx1"/>
                  </a:solidFill>
                  <a:latin typeface="Arial" panose="020B0604020202020204" pitchFamily="34" charset="0"/>
                  <a:cs typeface="Arial" panose="020B0604020202020204" pitchFamily="34" charset="0"/>
                </a:rPr>
                <a:t> </a:t>
              </a:r>
              <a:r>
                <a:rPr lang="en-US" dirty="0" err="1" smtClean="0">
                  <a:solidFill>
                    <a:schemeClr val="tx1"/>
                  </a:solidFill>
                  <a:latin typeface="Arial" panose="020B0604020202020204" pitchFamily="34" charset="0"/>
                  <a:cs typeface="Arial" panose="020B0604020202020204" pitchFamily="34" charset="0"/>
                </a:rPr>
                <a:t>Vds</a:t>
              </a:r>
              <a:r>
                <a:rPr lang="en-US" dirty="0" smtClean="0">
                  <a:solidFill>
                    <a:schemeClr val="tx1"/>
                  </a:solidFill>
                  <a:latin typeface="Arial" panose="020B0604020202020204" pitchFamily="34" charset="0"/>
                  <a:cs typeface="Arial" panose="020B0604020202020204" pitchFamily="34" charset="0"/>
                </a:rPr>
                <a:t>=50mV</a:t>
              </a:r>
              <a:endParaRPr lang="en-US" dirty="0">
                <a:solidFill>
                  <a:schemeClr val="tx1"/>
                </a:solidFill>
                <a:latin typeface="Arial" panose="020B0604020202020204" pitchFamily="34" charset="0"/>
                <a:cs typeface="Arial" panose="020B0604020202020204" pitchFamily="34" charset="0"/>
              </a:endParaRPr>
            </a:p>
          </p:txBody>
        </p:sp>
        <p:sp>
          <p:nvSpPr>
            <p:cNvPr id="14" name="ZoneTexte 13"/>
            <p:cNvSpPr txBox="1"/>
            <p:nvPr/>
          </p:nvSpPr>
          <p:spPr>
            <a:xfrm>
              <a:off x="1649944" y="1213601"/>
              <a:ext cx="1324961" cy="515320"/>
            </a:xfrm>
            <a:prstGeom prst="rect">
              <a:avLst/>
            </a:prstGeom>
            <a:solidFill>
              <a:schemeClr val="bg1"/>
            </a:solidFill>
          </p:spPr>
          <p:txBody>
            <a:bodyPr wrap="square" tIns="36000" bIns="72000" rtlCol="0">
              <a:spAutoFit/>
            </a:bodyPr>
            <a:lstStyle/>
            <a:p>
              <a:pPr algn="ctr">
                <a:buNone/>
              </a:pPr>
              <a:r>
                <a:rPr lang="en-US" dirty="0" smtClean="0">
                  <a:solidFill>
                    <a:schemeClr val="tx1"/>
                  </a:solidFill>
                  <a:latin typeface="Arial" panose="020B0604020202020204" pitchFamily="34" charset="0"/>
                  <a:cs typeface="Arial" panose="020B0604020202020204" pitchFamily="34" charset="0"/>
                </a:rPr>
                <a:t>pmos:120n/60n</a:t>
              </a:r>
            </a:p>
            <a:p>
              <a:pPr algn="ctr">
                <a:buNone/>
              </a:pPr>
              <a:r>
                <a:rPr lang="en-US" dirty="0" smtClean="0">
                  <a:solidFill>
                    <a:schemeClr val="tx1"/>
                  </a:solidFill>
                  <a:latin typeface="Arial" panose="020B0604020202020204" pitchFamily="34" charset="0"/>
                  <a:cs typeface="Arial" panose="020B0604020202020204" pitchFamily="34" charset="0"/>
                </a:rPr>
                <a:t> </a:t>
              </a:r>
              <a:r>
                <a:rPr lang="en-US" dirty="0" err="1" smtClean="0">
                  <a:solidFill>
                    <a:schemeClr val="tx1"/>
                  </a:solidFill>
                  <a:latin typeface="Arial" panose="020B0604020202020204" pitchFamily="34" charset="0"/>
                  <a:cs typeface="Arial" panose="020B0604020202020204" pitchFamily="34" charset="0"/>
                </a:rPr>
                <a:t>Vds</a:t>
              </a:r>
              <a:r>
                <a:rPr lang="en-US" dirty="0" smtClean="0">
                  <a:solidFill>
                    <a:schemeClr val="tx1"/>
                  </a:solidFill>
                  <a:latin typeface="Arial" panose="020B0604020202020204" pitchFamily="34" charset="0"/>
                  <a:cs typeface="Arial" panose="020B0604020202020204" pitchFamily="34" charset="0"/>
                </a:rPr>
                <a:t>=50mV</a:t>
              </a:r>
              <a:endParaRPr lang="en-US" dirty="0">
                <a:solidFill>
                  <a:schemeClr val="tx1"/>
                </a:solidFill>
                <a:latin typeface="Arial" panose="020B0604020202020204" pitchFamily="34" charset="0"/>
                <a:cs typeface="Arial" panose="020B0604020202020204" pitchFamily="34" charset="0"/>
              </a:endParaRPr>
            </a:p>
          </p:txBody>
        </p:sp>
        <p:cxnSp>
          <p:nvCxnSpPr>
            <p:cNvPr id="18" name="Connecteur droit avec flèche 17"/>
            <p:cNvCxnSpPr/>
            <p:nvPr/>
          </p:nvCxnSpPr>
          <p:spPr>
            <a:xfrm>
              <a:off x="2974905" y="4809548"/>
              <a:ext cx="0" cy="38347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a:off x="955868" y="1390963"/>
              <a:ext cx="0" cy="232179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p:cNvCxnSpPr/>
            <p:nvPr/>
          </p:nvCxnSpPr>
          <p:spPr>
            <a:xfrm>
              <a:off x="1904075" y="3219133"/>
              <a:ext cx="1455334" cy="0"/>
            </a:xfrm>
            <a:prstGeom prst="straightConnector1">
              <a:avLst/>
            </a:prstGeom>
            <a:ln w="127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3350029" y="3118094"/>
              <a:ext cx="0" cy="759629"/>
            </a:xfrm>
            <a:prstGeom prst="line">
              <a:avLst/>
            </a:prstGeom>
            <a:ln w="127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a:off x="1935187" y="3173035"/>
              <a:ext cx="0" cy="704688"/>
            </a:xfrm>
            <a:prstGeom prst="line">
              <a:avLst/>
            </a:prstGeom>
            <a:ln w="95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flipV="1">
              <a:off x="1128689" y="3383275"/>
              <a:ext cx="0" cy="38708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a:off x="3432969" y="5653881"/>
              <a:ext cx="0" cy="34564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6" name="ZoneTexte 5"/>
          <p:cNvSpPr txBox="1"/>
          <p:nvPr/>
        </p:nvSpPr>
        <p:spPr>
          <a:xfrm>
            <a:off x="-1463626" y="4904990"/>
            <a:ext cx="1848583" cy="276999"/>
          </a:xfrm>
          <a:prstGeom prst="rect">
            <a:avLst/>
          </a:prstGeom>
          <a:noFill/>
        </p:spPr>
        <p:txBody>
          <a:bodyPr wrap="none" rtlCol="0">
            <a:spAutoFit/>
          </a:bodyPr>
          <a:lstStyle/>
          <a:p>
            <a:r>
              <a:rPr lang="en-US" dirty="0" err="1" smtClean="0"/>
              <a:t>Remplacer</a:t>
            </a:r>
            <a:r>
              <a:rPr lang="en-US" dirty="0" smtClean="0"/>
              <a:t> par 120/60</a:t>
            </a:r>
            <a:endParaRPr lang="en-US" dirty="0"/>
          </a:p>
        </p:txBody>
      </p:sp>
    </p:spTree>
    <p:extLst>
      <p:ext uri="{BB962C8B-B14F-4D97-AF65-F5344CB8AC3E}">
        <p14:creationId xmlns:p14="http://schemas.microsoft.com/office/powerpoint/2010/main" val="5603204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3" name="Espace réservé du pied de page 2"/>
          <p:cNvSpPr>
            <a:spLocks noGrp="1"/>
          </p:cNvSpPr>
          <p:nvPr>
            <p:ph type="ftr" sz="quarter" idx="11"/>
          </p:nvPr>
        </p:nvSpPr>
        <p:spPr/>
        <p:txBody>
          <a:bodyPr/>
          <a:lstStyle/>
          <a:p>
            <a:r>
              <a:rPr lang="en-US" smtClean="0"/>
              <a:t>AIDA2020 - 2nd Annual Meeting -</a:t>
            </a:r>
            <a:endParaRPr lang="en-US" dirty="0"/>
          </a:p>
        </p:txBody>
      </p:sp>
      <p:sp>
        <p:nvSpPr>
          <p:cNvPr id="7" name="Espace réservé du numéro de diapositive 6"/>
          <p:cNvSpPr>
            <a:spLocks noGrp="1"/>
          </p:cNvSpPr>
          <p:nvPr>
            <p:ph type="sldNum" sz="quarter" idx="12"/>
          </p:nvPr>
        </p:nvSpPr>
        <p:spPr/>
        <p:txBody>
          <a:bodyPr/>
          <a:lstStyle/>
          <a:p>
            <a:fld id="{702B3A28-48E2-4CAE-9B10-3100FC5CCBFD}" type="slidenum">
              <a:rPr lang="en-US" smtClean="0"/>
              <a:pPr/>
              <a:t>27</a:t>
            </a:fld>
            <a:endParaRPr lang="en-US"/>
          </a:p>
        </p:txBody>
      </p:sp>
      <p:sp>
        <p:nvSpPr>
          <p:cNvPr id="5" name="Titre 4"/>
          <p:cNvSpPr>
            <a:spLocks noGrp="1"/>
          </p:cNvSpPr>
          <p:nvPr>
            <p:ph type="title"/>
          </p:nvPr>
        </p:nvSpPr>
        <p:spPr/>
        <p:txBody>
          <a:bodyPr/>
          <a:lstStyle/>
          <a:p>
            <a:r>
              <a:rPr lang="en-US" dirty="0" smtClean="0"/>
              <a:t>Short and Narrow transistors</a:t>
            </a:r>
            <a:endParaRPr lang="en-US" dirty="0"/>
          </a:p>
        </p:txBody>
      </p:sp>
      <p:sp>
        <p:nvSpPr>
          <p:cNvPr id="9" name="Espace réservé du texte 8"/>
          <p:cNvSpPr>
            <a:spLocks noGrp="1"/>
          </p:cNvSpPr>
          <p:nvPr>
            <p:ph type="body" sz="half" idx="13"/>
          </p:nvPr>
        </p:nvSpPr>
        <p:spPr>
          <a:xfrm>
            <a:off x="533400" y="4559349"/>
            <a:ext cx="9639588" cy="2419494"/>
          </a:xfrm>
        </p:spPr>
        <p:txBody>
          <a:bodyPr>
            <a:normAutofit fontScale="62500" lnSpcReduction="20000"/>
          </a:bodyPr>
          <a:lstStyle/>
          <a:p>
            <a:r>
              <a:rPr lang="en-US" dirty="0" smtClean="0"/>
              <a:t>Short and Narrow transistors are affected by RISCE and RINCE. Strong degradation of “Digital” devices </a:t>
            </a:r>
          </a:p>
          <a:p>
            <a:pPr lvl="1"/>
            <a:r>
              <a:rPr lang="en-US" dirty="0" smtClean="0"/>
              <a:t>RISCE is dominant for the NMOS devices </a:t>
            </a:r>
          </a:p>
          <a:p>
            <a:r>
              <a:rPr lang="en-US" dirty="0" smtClean="0"/>
              <a:t>Strongly </a:t>
            </a:r>
            <a:r>
              <a:rPr lang="en-US" dirty="0"/>
              <a:t>depends on temperature during irradiation and bias conditions of the </a:t>
            </a:r>
            <a:r>
              <a:rPr lang="en-US" dirty="0" smtClean="0"/>
              <a:t>devices</a:t>
            </a:r>
          </a:p>
          <a:p>
            <a:pPr lvl="1"/>
            <a:r>
              <a:rPr lang="en-US" dirty="0" smtClean="0"/>
              <a:t>Less </a:t>
            </a:r>
            <a:r>
              <a:rPr lang="en-US" dirty="0"/>
              <a:t>damage for the </a:t>
            </a:r>
            <a:r>
              <a:rPr lang="en-US" dirty="0" smtClean="0"/>
              <a:t>NMOS and PMOS </a:t>
            </a:r>
            <a:r>
              <a:rPr lang="en-US" dirty="0"/>
              <a:t>device when Irradiation is done at low </a:t>
            </a:r>
            <a:r>
              <a:rPr lang="en-US" dirty="0" smtClean="0"/>
              <a:t>temperature (-20 °C)</a:t>
            </a:r>
          </a:p>
          <a:p>
            <a:pPr lvl="1"/>
            <a:r>
              <a:rPr lang="en-US" dirty="0" smtClean="0"/>
              <a:t>More damage for the worst case bias : VGS=VDS=1.2 V (diode connected)</a:t>
            </a:r>
            <a:endParaRPr lang="en-US" dirty="0"/>
          </a:p>
          <a:p>
            <a:r>
              <a:rPr lang="en-US" dirty="0" smtClean="0"/>
              <a:t>An </a:t>
            </a:r>
            <a:r>
              <a:rPr lang="en-US" dirty="0"/>
              <a:t>issue for standard digital </a:t>
            </a:r>
            <a:r>
              <a:rPr lang="en-US" dirty="0" smtClean="0"/>
              <a:t>cells</a:t>
            </a:r>
            <a:r>
              <a:rPr lang="en-US" dirty="0"/>
              <a:t> </a:t>
            </a:r>
            <a:r>
              <a:rPr lang="en-US" dirty="0" smtClean="0"/>
              <a:t>DRAD</a:t>
            </a:r>
            <a:r>
              <a:rPr lang="en-US" dirty="0"/>
              <a:t>: Various digital libraries , various test cells… </a:t>
            </a:r>
          </a:p>
          <a:p>
            <a:r>
              <a:rPr lang="en-US" dirty="0"/>
              <a:t>Need to define libraries to be used for </a:t>
            </a:r>
            <a:r>
              <a:rPr lang="en-US" dirty="0" smtClean="0"/>
              <a:t>RDR53A</a:t>
            </a:r>
            <a:endParaRPr lang="en-US" dirty="0"/>
          </a:p>
        </p:txBody>
      </p:sp>
      <p:pic>
        <p:nvPicPr>
          <p:cNvPr id="4" name="Image 3"/>
          <p:cNvPicPr>
            <a:picLocks noChangeAspect="1"/>
          </p:cNvPicPr>
          <p:nvPr/>
        </p:nvPicPr>
        <p:blipFill>
          <a:blip r:embed="rId3"/>
          <a:stretch>
            <a:fillRect/>
          </a:stretch>
        </p:blipFill>
        <p:spPr>
          <a:xfrm>
            <a:off x="437405" y="930107"/>
            <a:ext cx="4435739" cy="3517323"/>
          </a:xfrm>
          <a:prstGeom prst="rect">
            <a:avLst/>
          </a:prstGeom>
        </p:spPr>
      </p:pic>
      <p:pic>
        <p:nvPicPr>
          <p:cNvPr id="8" name="Image 7"/>
          <p:cNvPicPr>
            <a:picLocks noChangeAspect="1"/>
          </p:cNvPicPr>
          <p:nvPr/>
        </p:nvPicPr>
        <p:blipFill>
          <a:blip r:embed="rId4"/>
          <a:stretch>
            <a:fillRect/>
          </a:stretch>
        </p:blipFill>
        <p:spPr>
          <a:xfrm>
            <a:off x="5737249" y="930108"/>
            <a:ext cx="4290268" cy="3571634"/>
          </a:xfrm>
          <a:prstGeom prst="rect">
            <a:avLst/>
          </a:prstGeom>
        </p:spPr>
      </p:pic>
      <p:sp>
        <p:nvSpPr>
          <p:cNvPr id="10" name="ZoneTexte 9"/>
          <p:cNvSpPr txBox="1"/>
          <p:nvPr/>
        </p:nvSpPr>
        <p:spPr>
          <a:xfrm>
            <a:off x="1301510" y="1621392"/>
            <a:ext cx="800219" cy="338554"/>
          </a:xfrm>
          <a:prstGeom prst="rect">
            <a:avLst/>
          </a:prstGeom>
          <a:solidFill>
            <a:schemeClr val="bg1"/>
          </a:solidFill>
          <a:ln>
            <a:solidFill>
              <a:schemeClr val="tx1"/>
            </a:solidFill>
          </a:ln>
        </p:spPr>
        <p:txBody>
          <a:bodyPr wrap="none" rtlCol="0">
            <a:spAutoFit/>
          </a:bodyPr>
          <a:lstStyle/>
          <a:p>
            <a:pPr>
              <a:buNone/>
            </a:pPr>
            <a:r>
              <a:rPr lang="en-US" sz="1600" dirty="0" smtClean="0">
                <a:latin typeface="Arial" panose="020B0604020202020204" pitchFamily="34" charset="0"/>
                <a:cs typeface="Arial" panose="020B0604020202020204" pitchFamily="34" charset="0"/>
              </a:rPr>
              <a:t>NMOS</a:t>
            </a:r>
            <a:endParaRPr lang="en-US" sz="1600" dirty="0">
              <a:latin typeface="Arial" panose="020B0604020202020204" pitchFamily="34" charset="0"/>
              <a:cs typeface="Arial" panose="020B0604020202020204" pitchFamily="34" charset="0"/>
            </a:endParaRPr>
          </a:p>
        </p:txBody>
      </p:sp>
      <p:sp>
        <p:nvSpPr>
          <p:cNvPr id="11" name="ZoneTexte 10"/>
          <p:cNvSpPr txBox="1"/>
          <p:nvPr/>
        </p:nvSpPr>
        <p:spPr>
          <a:xfrm>
            <a:off x="8963241" y="1333357"/>
            <a:ext cx="788999" cy="338554"/>
          </a:xfrm>
          <a:prstGeom prst="rect">
            <a:avLst/>
          </a:prstGeom>
          <a:solidFill>
            <a:schemeClr val="bg1"/>
          </a:solidFill>
          <a:ln>
            <a:solidFill>
              <a:schemeClr val="tx1"/>
            </a:solidFill>
          </a:ln>
        </p:spPr>
        <p:txBody>
          <a:bodyPr wrap="none" rtlCol="0">
            <a:spAutoFit/>
          </a:bodyPr>
          <a:lstStyle/>
          <a:p>
            <a:pPr>
              <a:buNone/>
            </a:pPr>
            <a:r>
              <a:rPr lang="en-US" sz="1600" dirty="0">
                <a:latin typeface="Arial" panose="020B0604020202020204" pitchFamily="34" charset="0"/>
                <a:cs typeface="Arial" panose="020B0604020202020204" pitchFamily="34" charset="0"/>
              </a:rPr>
              <a:t>P</a:t>
            </a:r>
            <a:r>
              <a:rPr lang="en-US" sz="1600" dirty="0" smtClean="0">
                <a:latin typeface="Arial" panose="020B0604020202020204" pitchFamily="34" charset="0"/>
                <a:cs typeface="Arial" panose="020B0604020202020204" pitchFamily="34" charset="0"/>
              </a:rPr>
              <a:t>MOS</a:t>
            </a: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0144745"/>
      </p:ext>
    </p:extLst>
  </p:cSld>
  <p:clrMapOvr>
    <a:masterClrMapping/>
  </p:clrMapOvr>
  <mc:AlternateContent xmlns:mc="http://schemas.openxmlformats.org/markup-compatibility/2006" xmlns:p14="http://schemas.microsoft.com/office/powerpoint/2010/main">
    <mc:Choice Requires="p14">
      <p:transition spd="slow" p14:dur="2000" advTm="232"/>
    </mc:Choice>
    <mc:Fallback xmlns="">
      <p:transition spd="slow" advTm="232"/>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pPr lvl="1"/>
            <a:r>
              <a:rPr lang="en-US" altLang="fr-FR" dirty="0" smtClean="0"/>
              <a:t>Annealing Effect</a:t>
            </a:r>
            <a:endParaRPr lang="en-US" altLang="fr-FR" dirty="0"/>
          </a:p>
        </p:txBody>
      </p:sp>
      <p:sp>
        <p:nvSpPr>
          <p:cNvPr id="3" name="Espace réservé du texte 2"/>
          <p:cNvSpPr>
            <a:spLocks noGrp="1"/>
          </p:cNvSpPr>
          <p:nvPr>
            <p:ph type="body" sz="half" idx="1"/>
          </p:nvPr>
        </p:nvSpPr>
        <p:spPr>
          <a:xfrm>
            <a:off x="149370" y="1102928"/>
            <a:ext cx="5299844" cy="5875722"/>
          </a:xfrm>
        </p:spPr>
        <p:txBody>
          <a:bodyPr>
            <a:normAutofit lnSpcReduction="10000"/>
          </a:bodyPr>
          <a:lstStyle/>
          <a:p>
            <a:r>
              <a:rPr lang="en-US" dirty="0"/>
              <a:t>Less damage for the PMOS device when Irradiation is done at low temperature</a:t>
            </a:r>
          </a:p>
          <a:p>
            <a:pPr lvl="1"/>
            <a:r>
              <a:rPr lang="en-US" dirty="0"/>
              <a:t>Parameters shift does not compromise the digital design functionality</a:t>
            </a:r>
          </a:p>
          <a:p>
            <a:r>
              <a:rPr lang="en-US" dirty="0" smtClean="0"/>
              <a:t>This TID testing and qualification is performed at a High Dose Rate  (HDR) of 9 </a:t>
            </a:r>
            <a:r>
              <a:rPr lang="en-US" dirty="0" err="1" smtClean="0"/>
              <a:t>Mrad</a:t>
            </a:r>
            <a:r>
              <a:rPr lang="en-US" dirty="0" smtClean="0"/>
              <a:t>/hour</a:t>
            </a:r>
          </a:p>
          <a:p>
            <a:r>
              <a:rPr lang="en-US" dirty="0" smtClean="0"/>
              <a:t>Several orders of magnitude higher than the Low Dose Rate (LDR) expected for the actual HL-LHC environment</a:t>
            </a:r>
          </a:p>
          <a:p>
            <a:r>
              <a:rPr lang="en-US" dirty="0" smtClean="0"/>
              <a:t>In general, the qualification for LDR consists in performing HDR testing followed by the high temperature annealing under bias</a:t>
            </a:r>
          </a:p>
        </p:txBody>
      </p:sp>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4" name="Espace réservé du pied de page 3"/>
          <p:cNvSpPr>
            <a:spLocks noGrp="1"/>
          </p:cNvSpPr>
          <p:nvPr>
            <p:ph type="ftr" sz="quarter" idx="11"/>
          </p:nvPr>
        </p:nvSpPr>
        <p:spPr/>
        <p:txBody>
          <a:bodyPr/>
          <a:lstStyle/>
          <a:p>
            <a:r>
              <a:rPr lang="en-US" smtClean="0"/>
              <a:t>AIDA2020 - 2nd Annual Meeting -</a:t>
            </a:r>
            <a:endParaRPr lang="en-US" dirty="0"/>
          </a:p>
        </p:txBody>
      </p:sp>
      <p:sp>
        <p:nvSpPr>
          <p:cNvPr id="7" name="Espace réservé du numéro de diapositive 6"/>
          <p:cNvSpPr>
            <a:spLocks noGrp="1"/>
          </p:cNvSpPr>
          <p:nvPr>
            <p:ph type="sldNum" sz="quarter" idx="12"/>
          </p:nvPr>
        </p:nvSpPr>
        <p:spPr/>
        <p:txBody>
          <a:bodyPr/>
          <a:lstStyle/>
          <a:p>
            <a:fld id="{702B3A28-48E2-4CAE-9B10-3100FC5CCBFD}" type="slidenum">
              <a:rPr lang="en-US" smtClean="0"/>
              <a:pPr/>
              <a:t>28</a:t>
            </a:fld>
            <a:endParaRPr lang="en-US"/>
          </a:p>
        </p:txBody>
      </p:sp>
      <p:pic>
        <p:nvPicPr>
          <p:cNvPr id="8" name="Image 7"/>
          <p:cNvPicPr/>
          <p:nvPr/>
        </p:nvPicPr>
        <p:blipFill>
          <a:blip r:embed="rId3" cstate="print">
            <a:extLst>
              <a:ext uri="{28A0092B-C50C-407E-A947-70E740481C1C}">
                <a14:useLocalDpi xmlns:a14="http://schemas.microsoft.com/office/drawing/2010/main" val="0"/>
              </a:ext>
            </a:extLst>
          </a:blip>
          <a:stretch>
            <a:fillRect/>
          </a:stretch>
        </p:blipFill>
        <p:spPr>
          <a:xfrm>
            <a:off x="5390922" y="1678998"/>
            <a:ext cx="5277078" cy="4090096"/>
          </a:xfrm>
          <a:prstGeom prst="rect">
            <a:avLst/>
          </a:prstGeom>
        </p:spPr>
      </p:pic>
      <p:sp>
        <p:nvSpPr>
          <p:cNvPr id="9" name="ZoneTexte 8"/>
          <p:cNvSpPr txBox="1"/>
          <p:nvPr/>
        </p:nvSpPr>
        <p:spPr>
          <a:xfrm>
            <a:off x="5391606" y="1218142"/>
            <a:ext cx="5276393" cy="583031"/>
          </a:xfrm>
          <a:prstGeom prst="rect">
            <a:avLst/>
          </a:prstGeom>
          <a:solidFill>
            <a:schemeClr val="bg1"/>
          </a:solidFill>
        </p:spPr>
        <p:txBody>
          <a:bodyPr wrap="square" tIns="36000" bIns="72000" rtlCol="0">
            <a:spAutoFit/>
          </a:bodyPr>
          <a:lstStyle/>
          <a:p>
            <a:pPr algn="ctr">
              <a:buNone/>
            </a:pPr>
            <a:r>
              <a:rPr lang="en-US" sz="1400" b="1" dirty="0" smtClean="0">
                <a:solidFill>
                  <a:schemeClr val="tx1"/>
                </a:solidFill>
                <a:latin typeface="Arial" panose="020B0604020202020204" pitchFamily="34" charset="0"/>
                <a:cs typeface="Arial" panose="020B0604020202020204" pitchFamily="34" charset="0"/>
              </a:rPr>
              <a:t>Supplier A  </a:t>
            </a:r>
            <a:endParaRPr lang="en-US" sz="1400" b="1" dirty="0">
              <a:solidFill>
                <a:schemeClr val="tx1"/>
              </a:solidFill>
              <a:latin typeface="Arial" panose="020B0604020202020204" pitchFamily="34" charset="0"/>
              <a:cs typeface="Arial" panose="020B0604020202020204" pitchFamily="34" charset="0"/>
            </a:endParaRPr>
          </a:p>
          <a:p>
            <a:pPr algn="ctr">
              <a:buNone/>
            </a:pPr>
            <a:r>
              <a:rPr lang="en-US" sz="1400" b="1" dirty="0" smtClean="0">
                <a:solidFill>
                  <a:schemeClr val="tx1"/>
                </a:solidFill>
                <a:latin typeface="Arial" panose="020B0604020202020204" pitchFamily="34" charset="0"/>
                <a:cs typeface="Arial" panose="020B0604020202020204" pitchFamily="34" charset="0"/>
              </a:rPr>
              <a:t>PMOS devices : ON state current for </a:t>
            </a:r>
            <a:r>
              <a:rPr lang="en-US" sz="1400" b="1" dirty="0" err="1" smtClean="0">
                <a:solidFill>
                  <a:schemeClr val="tx1"/>
                </a:solidFill>
                <a:latin typeface="Arial" panose="020B0604020202020204" pitchFamily="34" charset="0"/>
                <a:cs typeface="Arial" panose="020B0604020202020204" pitchFamily="34" charset="0"/>
              </a:rPr>
              <a:t>Vds</a:t>
            </a:r>
            <a:r>
              <a:rPr lang="en-US" sz="1400" b="1" dirty="0" smtClean="0">
                <a:solidFill>
                  <a:schemeClr val="tx1"/>
                </a:solidFill>
                <a:latin typeface="Arial" panose="020B0604020202020204" pitchFamily="34" charset="0"/>
                <a:cs typeface="Arial" panose="020B0604020202020204" pitchFamily="34" charset="0"/>
              </a:rPr>
              <a:t>=50mV</a:t>
            </a:r>
            <a:endParaRPr lang="en-US" sz="1400" b="1" dirty="0">
              <a:solidFill>
                <a:schemeClr val="tx1"/>
              </a:solidFill>
              <a:latin typeface="Arial" panose="020B0604020202020204" pitchFamily="34" charset="0"/>
              <a:cs typeface="Arial" panose="020B0604020202020204" pitchFamily="34" charset="0"/>
            </a:endParaRPr>
          </a:p>
        </p:txBody>
      </p:sp>
      <p:sp>
        <p:nvSpPr>
          <p:cNvPr id="10" name="ZoneTexte 9"/>
          <p:cNvSpPr txBox="1"/>
          <p:nvPr/>
        </p:nvSpPr>
        <p:spPr>
          <a:xfrm>
            <a:off x="7062210" y="2024640"/>
            <a:ext cx="2016245" cy="355276"/>
          </a:xfrm>
          <a:prstGeom prst="rect">
            <a:avLst/>
          </a:prstGeom>
          <a:solidFill>
            <a:schemeClr val="bg1"/>
          </a:solidFill>
        </p:spPr>
        <p:txBody>
          <a:bodyPr wrap="square" tIns="36000" bIns="72000" rtlCol="0">
            <a:spAutoFit/>
          </a:bodyPr>
          <a:lstStyle/>
          <a:p>
            <a:pPr algn="ctr">
              <a:buNone/>
            </a:pPr>
            <a:r>
              <a:rPr lang="en-US" sz="1600" b="1" dirty="0" smtClean="0">
                <a:solidFill>
                  <a:schemeClr val="tx1"/>
                </a:solidFill>
                <a:latin typeface="Arial" panose="020B0604020202020204" pitchFamily="34" charset="0"/>
                <a:cs typeface="Arial" panose="020B0604020202020204" pitchFamily="34" charset="0"/>
              </a:rPr>
              <a:t>Irradiation at -15°C</a:t>
            </a:r>
            <a:endParaRPr lang="en-US" sz="16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4618077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e 7"/>
          <p:cNvGrpSpPr/>
          <p:nvPr/>
        </p:nvGrpSpPr>
        <p:grpSpPr>
          <a:xfrm>
            <a:off x="495012" y="817762"/>
            <a:ext cx="4786697" cy="4087228"/>
            <a:chOff x="495012" y="414513"/>
            <a:chExt cx="4786697" cy="4087228"/>
          </a:xfrm>
        </p:grpSpPr>
        <p:pic>
          <p:nvPicPr>
            <p:cNvPr id="6" name="Image 5"/>
            <p:cNvPicPr/>
            <p:nvPr/>
          </p:nvPicPr>
          <p:blipFill>
            <a:blip r:embed="rId3" cstate="print">
              <a:extLst>
                <a:ext uri="{28A0092B-C50C-407E-A947-70E740481C1C}">
                  <a14:useLocalDpi xmlns:a14="http://schemas.microsoft.com/office/drawing/2010/main" val="0"/>
                </a:ext>
              </a:extLst>
            </a:blip>
            <a:stretch>
              <a:fillRect/>
            </a:stretch>
          </p:blipFill>
          <p:spPr>
            <a:xfrm>
              <a:off x="495012" y="795844"/>
              <a:ext cx="4781381" cy="3705897"/>
            </a:xfrm>
            <a:prstGeom prst="rect">
              <a:avLst/>
            </a:prstGeom>
          </p:spPr>
        </p:pic>
        <p:sp>
          <p:nvSpPr>
            <p:cNvPr id="10" name="ZoneTexte 9"/>
            <p:cNvSpPr txBox="1"/>
            <p:nvPr/>
          </p:nvSpPr>
          <p:spPr>
            <a:xfrm>
              <a:off x="495012" y="414513"/>
              <a:ext cx="4786697" cy="583031"/>
            </a:xfrm>
            <a:prstGeom prst="rect">
              <a:avLst/>
            </a:prstGeom>
            <a:solidFill>
              <a:schemeClr val="bg1"/>
            </a:solidFill>
          </p:spPr>
          <p:txBody>
            <a:bodyPr wrap="square" tIns="36000" bIns="72000" rtlCol="0">
              <a:spAutoFit/>
            </a:bodyPr>
            <a:lstStyle/>
            <a:p>
              <a:pPr algn="ctr">
                <a:buNone/>
              </a:pPr>
              <a:r>
                <a:rPr lang="en-US" sz="1400" b="1" dirty="0" smtClean="0">
                  <a:solidFill>
                    <a:schemeClr val="tx1"/>
                  </a:solidFill>
                  <a:latin typeface="Arial" panose="020B0604020202020204" pitchFamily="34" charset="0"/>
                  <a:cs typeface="Arial" panose="020B0604020202020204" pitchFamily="34" charset="0"/>
                </a:rPr>
                <a:t>Supplier A  </a:t>
              </a:r>
              <a:endParaRPr lang="en-US" sz="1400" b="1" dirty="0">
                <a:solidFill>
                  <a:schemeClr val="tx1"/>
                </a:solidFill>
                <a:latin typeface="Arial" panose="020B0604020202020204" pitchFamily="34" charset="0"/>
                <a:cs typeface="Arial" panose="020B0604020202020204" pitchFamily="34" charset="0"/>
              </a:endParaRPr>
            </a:p>
            <a:p>
              <a:pPr algn="ctr">
                <a:buNone/>
              </a:pPr>
              <a:r>
                <a:rPr lang="en-US" sz="1400" b="1" dirty="0" smtClean="0">
                  <a:solidFill>
                    <a:schemeClr val="tx1"/>
                  </a:solidFill>
                  <a:latin typeface="Arial" panose="020B0604020202020204" pitchFamily="34" charset="0"/>
                  <a:cs typeface="Arial" panose="020B0604020202020204" pitchFamily="34" charset="0"/>
                </a:rPr>
                <a:t>PMOS devices : ON state current for </a:t>
              </a:r>
              <a:r>
                <a:rPr lang="en-US" sz="1400" b="1" dirty="0" err="1" smtClean="0">
                  <a:solidFill>
                    <a:schemeClr val="tx1"/>
                  </a:solidFill>
                  <a:latin typeface="Arial" panose="020B0604020202020204" pitchFamily="34" charset="0"/>
                  <a:cs typeface="Arial" panose="020B0604020202020204" pitchFamily="34" charset="0"/>
                </a:rPr>
                <a:t>Vds</a:t>
              </a:r>
              <a:r>
                <a:rPr lang="en-US" sz="1400" b="1" dirty="0" smtClean="0">
                  <a:solidFill>
                    <a:schemeClr val="tx1"/>
                  </a:solidFill>
                  <a:latin typeface="Arial" panose="020B0604020202020204" pitchFamily="34" charset="0"/>
                  <a:cs typeface="Arial" panose="020B0604020202020204" pitchFamily="34" charset="0"/>
                </a:rPr>
                <a:t>=50mV</a:t>
              </a:r>
              <a:endParaRPr lang="en-US" sz="1400" b="1" dirty="0">
                <a:solidFill>
                  <a:schemeClr val="tx1"/>
                </a:solidFill>
                <a:latin typeface="Arial" panose="020B0604020202020204" pitchFamily="34" charset="0"/>
                <a:cs typeface="Arial" panose="020B0604020202020204" pitchFamily="34" charset="0"/>
              </a:endParaRPr>
            </a:p>
          </p:txBody>
        </p:sp>
      </p:grpSp>
      <p:grpSp>
        <p:nvGrpSpPr>
          <p:cNvPr id="12" name="Groupe 11"/>
          <p:cNvGrpSpPr/>
          <p:nvPr/>
        </p:nvGrpSpPr>
        <p:grpSpPr>
          <a:xfrm>
            <a:off x="4988359" y="621307"/>
            <a:ext cx="4954201" cy="4373298"/>
            <a:chOff x="5622035" y="824715"/>
            <a:chExt cx="4723775" cy="4169890"/>
          </a:xfrm>
        </p:grpSpPr>
        <p:pic>
          <p:nvPicPr>
            <p:cNvPr id="7" name="Image 6"/>
            <p:cNvPicPr/>
            <p:nvPr/>
          </p:nvPicPr>
          <p:blipFill>
            <a:blip r:embed="rId4" cstate="print">
              <a:extLst>
                <a:ext uri="{28A0092B-C50C-407E-A947-70E740481C1C}">
                  <a14:useLocalDpi xmlns:a14="http://schemas.microsoft.com/office/drawing/2010/main" val="0"/>
                </a:ext>
              </a:extLst>
            </a:blip>
            <a:stretch>
              <a:fillRect/>
            </a:stretch>
          </p:blipFill>
          <p:spPr>
            <a:xfrm>
              <a:off x="5622035" y="1333356"/>
              <a:ext cx="4723775" cy="3661249"/>
            </a:xfrm>
            <a:prstGeom prst="rect">
              <a:avLst/>
            </a:prstGeom>
          </p:spPr>
        </p:pic>
        <p:sp>
          <p:nvSpPr>
            <p:cNvPr id="11" name="ZoneTexte 10"/>
            <p:cNvSpPr txBox="1"/>
            <p:nvPr/>
          </p:nvSpPr>
          <p:spPr>
            <a:xfrm>
              <a:off x="5622036" y="824715"/>
              <a:ext cx="4723774" cy="583031"/>
            </a:xfrm>
            <a:prstGeom prst="rect">
              <a:avLst/>
            </a:prstGeom>
            <a:solidFill>
              <a:schemeClr val="bg1"/>
            </a:solidFill>
          </p:spPr>
          <p:txBody>
            <a:bodyPr wrap="square" tIns="36000" bIns="72000" rtlCol="0">
              <a:spAutoFit/>
            </a:bodyPr>
            <a:lstStyle/>
            <a:p>
              <a:pPr algn="ctr">
                <a:buNone/>
              </a:pPr>
              <a:r>
                <a:rPr lang="en-US" sz="1400" b="1" dirty="0" smtClean="0">
                  <a:solidFill>
                    <a:schemeClr val="tx1"/>
                  </a:solidFill>
                  <a:latin typeface="Arial" panose="020B0604020202020204" pitchFamily="34" charset="0"/>
                  <a:cs typeface="Arial" panose="020B0604020202020204" pitchFamily="34" charset="0"/>
                </a:rPr>
                <a:t>Supplier A  </a:t>
              </a:r>
              <a:endParaRPr lang="en-US" sz="1400" b="1" dirty="0">
                <a:solidFill>
                  <a:schemeClr val="tx1"/>
                </a:solidFill>
                <a:latin typeface="Arial" panose="020B0604020202020204" pitchFamily="34" charset="0"/>
                <a:cs typeface="Arial" panose="020B0604020202020204" pitchFamily="34" charset="0"/>
              </a:endParaRPr>
            </a:p>
            <a:p>
              <a:pPr algn="ctr">
                <a:buNone/>
              </a:pPr>
              <a:r>
                <a:rPr lang="en-US" sz="1400" b="1" dirty="0" smtClean="0">
                  <a:solidFill>
                    <a:schemeClr val="tx1"/>
                  </a:solidFill>
                  <a:latin typeface="Arial" panose="020B0604020202020204" pitchFamily="34" charset="0"/>
                  <a:cs typeface="Arial" panose="020B0604020202020204" pitchFamily="34" charset="0"/>
                </a:rPr>
                <a:t>PMOS devices : ON state current for </a:t>
              </a:r>
              <a:r>
                <a:rPr lang="en-US" sz="1400" b="1" dirty="0" err="1" smtClean="0">
                  <a:solidFill>
                    <a:schemeClr val="tx1"/>
                  </a:solidFill>
                  <a:latin typeface="Arial" panose="020B0604020202020204" pitchFamily="34" charset="0"/>
                  <a:cs typeface="Arial" panose="020B0604020202020204" pitchFamily="34" charset="0"/>
                </a:rPr>
                <a:t>Vds</a:t>
              </a:r>
              <a:r>
                <a:rPr lang="en-US" sz="1400" b="1" dirty="0" smtClean="0">
                  <a:solidFill>
                    <a:schemeClr val="tx1"/>
                  </a:solidFill>
                  <a:latin typeface="Arial" panose="020B0604020202020204" pitchFamily="34" charset="0"/>
                  <a:cs typeface="Arial" panose="020B0604020202020204" pitchFamily="34" charset="0"/>
                </a:rPr>
                <a:t>=50mV</a:t>
              </a:r>
              <a:endParaRPr lang="en-US" sz="1400" b="1" dirty="0">
                <a:solidFill>
                  <a:schemeClr val="tx1"/>
                </a:solidFill>
                <a:latin typeface="Arial" panose="020B0604020202020204" pitchFamily="34" charset="0"/>
                <a:cs typeface="Arial" panose="020B0604020202020204" pitchFamily="34" charset="0"/>
              </a:endParaRPr>
            </a:p>
          </p:txBody>
        </p:sp>
      </p:grpSp>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4" name="Espace réservé du pied de page 3"/>
          <p:cNvSpPr>
            <a:spLocks noGrp="1"/>
          </p:cNvSpPr>
          <p:nvPr>
            <p:ph type="ftr" sz="quarter" idx="11"/>
          </p:nvPr>
        </p:nvSpPr>
        <p:spPr/>
        <p:txBody>
          <a:bodyPr/>
          <a:lstStyle/>
          <a:p>
            <a:r>
              <a:rPr lang="en-US" smtClean="0"/>
              <a:t>AIDA2020 - 2nd Annual Meeting -</a:t>
            </a:r>
            <a:endParaRPr lang="en-US" dirty="0"/>
          </a:p>
        </p:txBody>
      </p:sp>
      <p:sp>
        <p:nvSpPr>
          <p:cNvPr id="9" name="Espace réservé du numéro de diapositive 8"/>
          <p:cNvSpPr>
            <a:spLocks noGrp="1"/>
          </p:cNvSpPr>
          <p:nvPr>
            <p:ph type="sldNum" sz="quarter" idx="12"/>
          </p:nvPr>
        </p:nvSpPr>
        <p:spPr/>
        <p:txBody>
          <a:bodyPr/>
          <a:lstStyle/>
          <a:p>
            <a:fld id="{702B3A28-48E2-4CAE-9B10-3100FC5CCBFD}" type="slidenum">
              <a:rPr lang="en-US" smtClean="0"/>
              <a:pPr/>
              <a:t>29</a:t>
            </a:fld>
            <a:endParaRPr lang="en-US"/>
          </a:p>
        </p:txBody>
      </p:sp>
      <p:sp>
        <p:nvSpPr>
          <p:cNvPr id="5" name="Titre 4"/>
          <p:cNvSpPr>
            <a:spLocks noGrp="1"/>
          </p:cNvSpPr>
          <p:nvPr>
            <p:ph type="title"/>
          </p:nvPr>
        </p:nvSpPr>
        <p:spPr/>
        <p:txBody>
          <a:bodyPr/>
          <a:lstStyle/>
          <a:p>
            <a:pPr lvl="1"/>
            <a:r>
              <a:rPr lang="en-US" altLang="fr-FR" dirty="0" smtClean="0"/>
              <a:t>Annealing Effect</a:t>
            </a:r>
            <a:endParaRPr lang="en-US" altLang="fr-FR" dirty="0"/>
          </a:p>
        </p:txBody>
      </p:sp>
      <p:sp>
        <p:nvSpPr>
          <p:cNvPr id="3" name="Espace réservé du texte 2"/>
          <p:cNvSpPr>
            <a:spLocks noGrp="1"/>
          </p:cNvSpPr>
          <p:nvPr>
            <p:ph type="body" sz="half" idx="13"/>
          </p:nvPr>
        </p:nvSpPr>
        <p:spPr>
          <a:xfrm>
            <a:off x="533400" y="4904990"/>
            <a:ext cx="9639588" cy="2246673"/>
          </a:xfrm>
        </p:spPr>
        <p:txBody>
          <a:bodyPr>
            <a:normAutofit fontScale="77500" lnSpcReduction="20000"/>
          </a:bodyPr>
          <a:lstStyle/>
          <a:p>
            <a:r>
              <a:rPr lang="en-US" dirty="0" smtClean="0"/>
              <a:t>This </a:t>
            </a:r>
            <a:r>
              <a:rPr lang="en-US" dirty="0"/>
              <a:t>TID testing and qualification is performed at a High Dose Rate  (HDR) of 9 </a:t>
            </a:r>
            <a:r>
              <a:rPr lang="en-US" dirty="0" err="1"/>
              <a:t>Mrad</a:t>
            </a:r>
            <a:r>
              <a:rPr lang="en-US" dirty="0"/>
              <a:t>/hour</a:t>
            </a:r>
          </a:p>
          <a:p>
            <a:r>
              <a:rPr lang="en-US" dirty="0" smtClean="0"/>
              <a:t>In </a:t>
            </a:r>
            <a:r>
              <a:rPr lang="en-US" dirty="0"/>
              <a:t>general, the qualification for LDR consists in performing HDR testing followed by the high temperature annealing under bias</a:t>
            </a:r>
          </a:p>
          <a:p>
            <a:r>
              <a:rPr lang="en-US" dirty="0" smtClean="0"/>
              <a:t>High temperature annealing (100 °C for 7 days</a:t>
            </a:r>
            <a:r>
              <a:rPr lang="en-US" dirty="0"/>
              <a:t>) degrades strongly </a:t>
            </a:r>
            <a:r>
              <a:rPr lang="en-US" dirty="0" smtClean="0"/>
              <a:t>the DC parameters</a:t>
            </a:r>
          </a:p>
          <a:p>
            <a:r>
              <a:rPr lang="en-US" dirty="0" smtClean="0"/>
              <a:t>This degradation comes from the increase of the threshold voltage</a:t>
            </a:r>
          </a:p>
          <a:p>
            <a:pPr lvl="1"/>
            <a:r>
              <a:rPr lang="en-US" dirty="0" smtClean="0">
                <a:sym typeface="Symbol" panose="05050102010706020507" pitchFamily="18" charset="2"/>
              </a:rPr>
              <a:t>Vth = </a:t>
            </a:r>
            <a:r>
              <a:rPr lang="en-US" dirty="0" smtClean="0"/>
              <a:t>0.28 V with respect the </a:t>
            </a:r>
            <a:r>
              <a:rPr lang="en-US" dirty="0"/>
              <a:t>pre-irradiation value </a:t>
            </a:r>
            <a:r>
              <a:rPr lang="en-US" dirty="0" smtClean="0"/>
              <a:t>for </a:t>
            </a:r>
            <a:r>
              <a:rPr lang="en-US" dirty="0"/>
              <a:t>the 240nm/60nm </a:t>
            </a:r>
            <a:r>
              <a:rPr lang="en-US" dirty="0" smtClean="0"/>
              <a:t>device</a:t>
            </a:r>
          </a:p>
        </p:txBody>
      </p:sp>
      <p:sp>
        <p:nvSpPr>
          <p:cNvPr id="13" name="ZoneTexte 12"/>
          <p:cNvSpPr txBox="1"/>
          <p:nvPr/>
        </p:nvSpPr>
        <p:spPr>
          <a:xfrm>
            <a:off x="1819973" y="1506177"/>
            <a:ext cx="2246673" cy="355276"/>
          </a:xfrm>
          <a:prstGeom prst="rect">
            <a:avLst/>
          </a:prstGeom>
          <a:solidFill>
            <a:schemeClr val="bg1"/>
          </a:solidFill>
        </p:spPr>
        <p:txBody>
          <a:bodyPr wrap="square" tIns="36000" bIns="72000" rtlCol="0">
            <a:spAutoFit/>
          </a:bodyPr>
          <a:lstStyle/>
          <a:p>
            <a:pPr algn="ctr">
              <a:buNone/>
            </a:pPr>
            <a:r>
              <a:rPr lang="en-US" sz="1600" b="1" dirty="0" smtClean="0">
                <a:solidFill>
                  <a:schemeClr val="tx1"/>
                </a:solidFill>
                <a:latin typeface="Arial" panose="020B0604020202020204" pitchFamily="34" charset="0"/>
                <a:cs typeface="Arial" panose="020B0604020202020204" pitchFamily="34" charset="0"/>
              </a:rPr>
              <a:t>Irradiation at -15 °C</a:t>
            </a:r>
            <a:endParaRPr lang="en-US" sz="1600" b="1" dirty="0">
              <a:solidFill>
                <a:schemeClr val="tx1"/>
              </a:solidFill>
              <a:latin typeface="Arial" panose="020B0604020202020204" pitchFamily="34" charset="0"/>
              <a:cs typeface="Arial" panose="020B0604020202020204" pitchFamily="34" charset="0"/>
            </a:endParaRPr>
          </a:p>
        </p:txBody>
      </p:sp>
      <p:sp>
        <p:nvSpPr>
          <p:cNvPr id="14" name="ZoneTexte 13"/>
          <p:cNvSpPr txBox="1"/>
          <p:nvPr/>
        </p:nvSpPr>
        <p:spPr>
          <a:xfrm>
            <a:off x="7004603" y="1506177"/>
            <a:ext cx="1321754" cy="355276"/>
          </a:xfrm>
          <a:prstGeom prst="rect">
            <a:avLst/>
          </a:prstGeom>
          <a:solidFill>
            <a:schemeClr val="bg1"/>
          </a:solidFill>
        </p:spPr>
        <p:txBody>
          <a:bodyPr wrap="square" tIns="36000" bIns="72000" rtlCol="0">
            <a:spAutoFit/>
          </a:bodyPr>
          <a:lstStyle/>
          <a:p>
            <a:pPr algn="ctr">
              <a:buNone/>
            </a:pPr>
            <a:r>
              <a:rPr lang="en-US" sz="1600" b="1" dirty="0" smtClean="0">
                <a:solidFill>
                  <a:schemeClr val="tx1"/>
                </a:solidFill>
                <a:latin typeface="Arial" panose="020B0604020202020204" pitchFamily="34" charset="0"/>
                <a:cs typeface="Arial" panose="020B0604020202020204" pitchFamily="34" charset="0"/>
              </a:rPr>
              <a:t>Annealing</a:t>
            </a:r>
            <a:endParaRPr lang="en-US" sz="1600" b="1" dirty="0">
              <a:solidFill>
                <a:schemeClr val="tx1"/>
              </a:solidFill>
              <a:latin typeface="Arial" panose="020B0604020202020204" pitchFamily="34" charset="0"/>
              <a:cs typeface="Arial" panose="020B0604020202020204" pitchFamily="34" charset="0"/>
            </a:endParaRPr>
          </a:p>
        </p:txBody>
      </p:sp>
      <p:cxnSp>
        <p:nvCxnSpPr>
          <p:cNvPr id="23" name="Connecteur droit avec flèche 22"/>
          <p:cNvCxnSpPr/>
          <p:nvPr/>
        </p:nvCxnSpPr>
        <p:spPr>
          <a:xfrm>
            <a:off x="5679642" y="2139854"/>
            <a:ext cx="2419494" cy="0"/>
          </a:xfrm>
          <a:prstGeom prst="straightConnector1">
            <a:avLst/>
          </a:prstGeom>
          <a:ln w="19050">
            <a:solidFill>
              <a:schemeClr val="tx2"/>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6543747" y="1794212"/>
            <a:ext cx="644728" cy="307777"/>
          </a:xfrm>
          <a:prstGeom prst="rect">
            <a:avLst/>
          </a:prstGeom>
          <a:solidFill>
            <a:schemeClr val="bg1"/>
          </a:solidFill>
        </p:spPr>
        <p:txBody>
          <a:bodyPr wrap="none" rtlCol="0">
            <a:spAutoFit/>
          </a:bodyPr>
          <a:lstStyle/>
          <a:p>
            <a:pPr>
              <a:buNone/>
            </a:pPr>
            <a:r>
              <a:rPr lang="en-US" sz="1400" dirty="0" smtClean="0">
                <a:latin typeface="Arial" panose="020B0604020202020204" pitchFamily="34" charset="0"/>
                <a:cs typeface="Arial" panose="020B0604020202020204" pitchFamily="34" charset="0"/>
              </a:rPr>
              <a:t>-25°C</a:t>
            </a:r>
            <a:endParaRPr lang="en-US" sz="1400" dirty="0">
              <a:latin typeface="Arial" panose="020B0604020202020204" pitchFamily="34" charset="0"/>
              <a:cs typeface="Arial" panose="020B0604020202020204" pitchFamily="34" charset="0"/>
            </a:endParaRPr>
          </a:p>
        </p:txBody>
      </p:sp>
      <p:cxnSp>
        <p:nvCxnSpPr>
          <p:cNvPr id="25" name="Connecteur droit avec flèche 24"/>
          <p:cNvCxnSpPr/>
          <p:nvPr/>
        </p:nvCxnSpPr>
        <p:spPr>
          <a:xfrm>
            <a:off x="8041529" y="2139854"/>
            <a:ext cx="979319" cy="0"/>
          </a:xfrm>
          <a:prstGeom prst="straightConnector1">
            <a:avLst/>
          </a:prstGeom>
          <a:ln w="19050">
            <a:solidFill>
              <a:schemeClr val="tx2"/>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sp>
        <p:nvSpPr>
          <p:cNvPr id="27" name="ZoneTexte 26"/>
          <p:cNvSpPr txBox="1"/>
          <p:nvPr/>
        </p:nvSpPr>
        <p:spPr>
          <a:xfrm>
            <a:off x="8156743" y="1794212"/>
            <a:ext cx="585417" cy="307777"/>
          </a:xfrm>
          <a:prstGeom prst="rect">
            <a:avLst/>
          </a:prstGeom>
          <a:solidFill>
            <a:schemeClr val="bg1"/>
          </a:solidFill>
        </p:spPr>
        <p:txBody>
          <a:bodyPr wrap="none" rtlCol="0">
            <a:spAutoFit/>
          </a:bodyPr>
          <a:lstStyle/>
          <a:p>
            <a:pPr>
              <a:buNone/>
            </a:pPr>
            <a:r>
              <a:rPr lang="en-US" sz="1400" dirty="0" smtClean="0">
                <a:latin typeface="Arial" panose="020B0604020202020204" pitchFamily="34" charset="0"/>
                <a:cs typeface="Arial" panose="020B0604020202020204" pitchFamily="34" charset="0"/>
              </a:rPr>
              <a:t>25°C</a:t>
            </a:r>
            <a:endParaRPr lang="en-US" sz="1400" dirty="0">
              <a:latin typeface="Arial" panose="020B0604020202020204" pitchFamily="34" charset="0"/>
              <a:cs typeface="Arial" panose="020B0604020202020204" pitchFamily="34" charset="0"/>
            </a:endParaRPr>
          </a:p>
        </p:txBody>
      </p:sp>
      <p:cxnSp>
        <p:nvCxnSpPr>
          <p:cNvPr id="28" name="Connecteur droit avec flèche 27"/>
          <p:cNvCxnSpPr/>
          <p:nvPr/>
        </p:nvCxnSpPr>
        <p:spPr>
          <a:xfrm>
            <a:off x="8963241" y="2139854"/>
            <a:ext cx="403249" cy="0"/>
          </a:xfrm>
          <a:prstGeom prst="straightConnector1">
            <a:avLst/>
          </a:prstGeom>
          <a:ln w="19050">
            <a:solidFill>
              <a:schemeClr val="tx2"/>
            </a:solidFill>
            <a:headEnd type="triangle" w="med" len="lg"/>
            <a:tailEnd type="triangle" w="med" len="lg"/>
          </a:ln>
        </p:spPr>
        <p:style>
          <a:lnRef idx="1">
            <a:schemeClr val="accent1"/>
          </a:lnRef>
          <a:fillRef idx="0">
            <a:schemeClr val="accent1"/>
          </a:fillRef>
          <a:effectRef idx="0">
            <a:schemeClr val="accent1"/>
          </a:effectRef>
          <a:fontRef idx="minor">
            <a:schemeClr val="tx1"/>
          </a:fontRef>
        </p:style>
      </p:cxnSp>
      <p:sp>
        <p:nvSpPr>
          <p:cNvPr id="30" name="ZoneTexte 29"/>
          <p:cNvSpPr txBox="1"/>
          <p:nvPr/>
        </p:nvSpPr>
        <p:spPr>
          <a:xfrm>
            <a:off x="8848027" y="1794212"/>
            <a:ext cx="684803" cy="307777"/>
          </a:xfrm>
          <a:prstGeom prst="rect">
            <a:avLst/>
          </a:prstGeom>
          <a:solidFill>
            <a:schemeClr val="bg1"/>
          </a:solidFill>
        </p:spPr>
        <p:txBody>
          <a:bodyPr wrap="none" rtlCol="0">
            <a:spAutoFit/>
          </a:bodyPr>
          <a:lstStyle/>
          <a:p>
            <a:pPr>
              <a:buNone/>
            </a:pPr>
            <a:r>
              <a:rPr lang="en-US" sz="1400" dirty="0" smtClean="0">
                <a:latin typeface="Arial" panose="020B0604020202020204" pitchFamily="34" charset="0"/>
                <a:cs typeface="Arial" panose="020B0604020202020204" pitchFamily="34" charset="0"/>
              </a:rPr>
              <a:t>100°C</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83381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pPr lvl="1"/>
            <a:r>
              <a:rPr lang="en-US" altLang="fr-FR" smtClean="0"/>
              <a:t>Radiation effects in CMOS</a:t>
            </a:r>
            <a:endParaRPr lang="en-US" altLang="fr-FR" dirty="0"/>
          </a:p>
        </p:txBody>
      </p:sp>
      <p:sp>
        <p:nvSpPr>
          <p:cNvPr id="3" name="Espace réservé du texte 2"/>
          <p:cNvSpPr>
            <a:spLocks noGrp="1"/>
          </p:cNvSpPr>
          <p:nvPr>
            <p:ph type="body" sz="half" idx="1"/>
          </p:nvPr>
        </p:nvSpPr>
        <p:spPr/>
        <p:txBody>
          <a:bodyPr>
            <a:normAutofit fontScale="85000" lnSpcReduction="20000"/>
          </a:bodyPr>
          <a:lstStyle/>
          <a:p>
            <a:r>
              <a:rPr lang="en-US" dirty="0"/>
              <a:t>Baseline technology : 65nm CMOS for the RD53 project</a:t>
            </a:r>
          </a:p>
          <a:p>
            <a:r>
              <a:rPr lang="en-US" dirty="0" smtClean="0"/>
              <a:t>The </a:t>
            </a:r>
            <a:r>
              <a:rPr lang="en-US" dirty="0"/>
              <a:t>TID-induced charge in the thin oxide decreases with the thickness of the oxide</a:t>
            </a:r>
          </a:p>
          <a:p>
            <a:r>
              <a:rPr lang="en-US" dirty="0" smtClean="0"/>
              <a:t>In highly scaled processes</a:t>
            </a:r>
          </a:p>
          <a:p>
            <a:pPr lvl="1"/>
            <a:r>
              <a:rPr lang="en-US" dirty="0" smtClean="0"/>
              <a:t>The thin gate oxide is very tolerant to the TID</a:t>
            </a:r>
          </a:p>
          <a:p>
            <a:pPr lvl="1"/>
            <a:r>
              <a:rPr lang="en-US" dirty="0" smtClean="0"/>
              <a:t>Thick oxide used for isolation : Thick Shallow Trench Isolation Oxide  (STI)</a:t>
            </a:r>
          </a:p>
          <a:p>
            <a:pPr lvl="1"/>
            <a:r>
              <a:rPr lang="en-US" dirty="0" smtClean="0"/>
              <a:t>Thick oxide exists everywhere around the device</a:t>
            </a:r>
          </a:p>
          <a:p>
            <a:r>
              <a:rPr lang="en-US" altLang="fr-FR" dirty="0"/>
              <a:t>Radiation Induced  Leakage </a:t>
            </a:r>
            <a:r>
              <a:rPr lang="en-US" altLang="fr-FR" dirty="0" smtClean="0"/>
              <a:t>Current (RILC)</a:t>
            </a:r>
          </a:p>
          <a:p>
            <a:r>
              <a:rPr lang="en-US" dirty="0"/>
              <a:t>Radiation Induced Narrow Channel </a:t>
            </a:r>
            <a:r>
              <a:rPr lang="en-US" dirty="0" smtClean="0"/>
              <a:t>Effect (RINCE)</a:t>
            </a:r>
          </a:p>
          <a:p>
            <a:r>
              <a:rPr lang="en-US" dirty="0"/>
              <a:t>Radiation Induced Short Channel </a:t>
            </a:r>
            <a:r>
              <a:rPr lang="en-US" dirty="0" smtClean="0"/>
              <a:t>Effect (RISCE)</a:t>
            </a:r>
            <a:endParaRPr lang="en-US" altLang="fr-FR" dirty="0" smtClean="0"/>
          </a:p>
          <a:p>
            <a:endParaRPr lang="en-US" dirty="0" smtClean="0"/>
          </a:p>
        </p:txBody>
      </p:sp>
      <p:sp>
        <p:nvSpPr>
          <p:cNvPr id="11" name="Espace réservé de la date 10"/>
          <p:cNvSpPr>
            <a:spLocks noGrp="1"/>
          </p:cNvSpPr>
          <p:nvPr>
            <p:ph type="dt" sz="half" idx="10"/>
          </p:nvPr>
        </p:nvSpPr>
        <p:spPr/>
        <p:txBody>
          <a:bodyPr/>
          <a:lstStyle/>
          <a:p>
            <a:r>
              <a:rPr lang="fr-FR" smtClean="0"/>
              <a:t>April 6, 2017</a:t>
            </a:r>
            <a:endParaRPr lang="en-US" dirty="0"/>
          </a:p>
        </p:txBody>
      </p:sp>
      <p:sp>
        <p:nvSpPr>
          <p:cNvPr id="12" name="Espace réservé du pied de page 11"/>
          <p:cNvSpPr>
            <a:spLocks noGrp="1"/>
          </p:cNvSpPr>
          <p:nvPr>
            <p:ph type="ftr" sz="quarter" idx="11"/>
          </p:nvPr>
        </p:nvSpPr>
        <p:spPr/>
        <p:txBody>
          <a:bodyPr/>
          <a:lstStyle/>
          <a:p>
            <a:r>
              <a:rPr lang="en-US" smtClean="0"/>
              <a:t>AIDA2020 - 2nd Annual Meeting -</a:t>
            </a:r>
            <a:endParaRPr lang="en-US" dirty="0"/>
          </a:p>
        </p:txBody>
      </p:sp>
      <p:sp>
        <p:nvSpPr>
          <p:cNvPr id="13" name="Espace réservé du numéro de diapositive 12"/>
          <p:cNvSpPr>
            <a:spLocks noGrp="1"/>
          </p:cNvSpPr>
          <p:nvPr>
            <p:ph type="sldNum" sz="quarter" idx="12"/>
          </p:nvPr>
        </p:nvSpPr>
        <p:spPr/>
        <p:txBody>
          <a:bodyPr/>
          <a:lstStyle/>
          <a:p>
            <a:fld id="{B89D5830-E137-4545-8490-5D20CD5165A4}" type="slidenum">
              <a:rPr lang="en-US" smtClean="0"/>
              <a:pPr/>
              <a:t>3</a:t>
            </a:fld>
            <a:endParaRPr lang="en-US"/>
          </a:p>
        </p:txBody>
      </p:sp>
      <p:pic>
        <p:nvPicPr>
          <p:cNvPr id="4" name="Image 3"/>
          <p:cNvPicPr>
            <a:picLocks noChangeAspect="1"/>
          </p:cNvPicPr>
          <p:nvPr/>
        </p:nvPicPr>
        <p:blipFill>
          <a:blip r:embed="rId3"/>
          <a:stretch>
            <a:fillRect/>
          </a:stretch>
        </p:blipFill>
        <p:spPr>
          <a:xfrm>
            <a:off x="5967677" y="3802908"/>
            <a:ext cx="4147704" cy="3426886"/>
          </a:xfrm>
          <a:prstGeom prst="rect">
            <a:avLst/>
          </a:prstGeom>
        </p:spPr>
      </p:pic>
      <p:pic>
        <p:nvPicPr>
          <p:cNvPr id="15" name="Image 14"/>
          <p:cNvPicPr>
            <a:picLocks noChangeAspect="1"/>
          </p:cNvPicPr>
          <p:nvPr/>
        </p:nvPicPr>
        <p:blipFill>
          <a:blip r:embed="rId4"/>
          <a:stretch>
            <a:fillRect/>
          </a:stretch>
        </p:blipFill>
        <p:spPr>
          <a:xfrm>
            <a:off x="6831782" y="1016622"/>
            <a:ext cx="2534708" cy="3081870"/>
          </a:xfrm>
          <a:prstGeom prst="rect">
            <a:avLst/>
          </a:prstGeom>
        </p:spPr>
      </p:pic>
    </p:spTree>
    <p:extLst>
      <p:ext uri="{BB962C8B-B14F-4D97-AF65-F5344CB8AC3E}">
        <p14:creationId xmlns:p14="http://schemas.microsoft.com/office/powerpoint/2010/main" val="2062210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3669" y="872500"/>
            <a:ext cx="5285545" cy="3169976"/>
          </a:xfrm>
          <a:prstGeom prst="rect">
            <a:avLst/>
          </a:prstGeom>
        </p:spPr>
      </p:pic>
      <p:pic>
        <p:nvPicPr>
          <p:cNvPr id="15" name="Imag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062" y="3983278"/>
            <a:ext cx="5400759" cy="3239074"/>
          </a:xfrm>
          <a:prstGeom prst="rect">
            <a:avLst/>
          </a:prstGeom>
        </p:spPr>
      </p:pic>
      <p:sp>
        <p:nvSpPr>
          <p:cNvPr id="90114" name="Titre 1"/>
          <p:cNvSpPr>
            <a:spLocks noGrp="1"/>
          </p:cNvSpPr>
          <p:nvPr>
            <p:ph type="title"/>
          </p:nvPr>
        </p:nvSpPr>
        <p:spPr/>
        <p:txBody>
          <a:bodyPr/>
          <a:lstStyle/>
          <a:p>
            <a:r>
              <a:rPr lang="en-US" smtClean="0"/>
              <a:t>Comparison of processes A / B at -15°C </a:t>
            </a:r>
            <a:endParaRPr lang="fr-FR" altLang="fr-FR" dirty="0" smtClean="0"/>
          </a:p>
        </p:txBody>
      </p:sp>
      <p:sp>
        <p:nvSpPr>
          <p:cNvPr id="5" name="Espace réservé du texte 4"/>
          <p:cNvSpPr>
            <a:spLocks noGrp="1"/>
          </p:cNvSpPr>
          <p:nvPr>
            <p:ph type="body" sz="half" idx="1"/>
          </p:nvPr>
        </p:nvSpPr>
        <p:spPr/>
        <p:txBody>
          <a:bodyPr/>
          <a:lstStyle/>
          <a:p>
            <a:r>
              <a:rPr lang="en-US" dirty="0" smtClean="0"/>
              <a:t>The test chip (process B) provided by MOSIS through Berkeley</a:t>
            </a:r>
          </a:p>
          <a:p>
            <a:r>
              <a:rPr lang="en-US" dirty="0" smtClean="0"/>
              <a:t>Compared devices : L=60 nm and W : 120nm, 240nm, 480nm and 1um</a:t>
            </a:r>
          </a:p>
          <a:p>
            <a:r>
              <a:rPr lang="en-US" dirty="0" smtClean="0"/>
              <a:t> The process B devices show a higher increase for the leakage current </a:t>
            </a:r>
          </a:p>
          <a:p>
            <a:pPr lvl="1"/>
            <a:r>
              <a:rPr lang="en-US" dirty="0" smtClean="0"/>
              <a:t>The maximum value (~10 </a:t>
            </a:r>
            <a:r>
              <a:rPr lang="en-US" dirty="0" err="1" smtClean="0"/>
              <a:t>Mrad</a:t>
            </a:r>
            <a:r>
              <a:rPr lang="en-US" dirty="0" smtClean="0"/>
              <a:t>) is 200 </a:t>
            </a:r>
            <a:r>
              <a:rPr lang="en-US" dirty="0" err="1" smtClean="0"/>
              <a:t>nA</a:t>
            </a:r>
            <a:endParaRPr lang="en-US" dirty="0" smtClean="0"/>
          </a:p>
          <a:p>
            <a:pPr lvl="1"/>
            <a:r>
              <a:rPr lang="en-US" dirty="0" smtClean="0"/>
              <a:t>10</a:t>
            </a:r>
            <a:r>
              <a:rPr lang="en-US" baseline="30000" dirty="0" smtClean="0"/>
              <a:t>5</a:t>
            </a:r>
            <a:r>
              <a:rPr lang="en-US" dirty="0" smtClean="0"/>
              <a:t> times the pre-rad value</a:t>
            </a:r>
          </a:p>
          <a:p>
            <a:pPr lvl="1"/>
            <a:r>
              <a:rPr lang="en-US" dirty="0" smtClean="0"/>
              <a:t>Parasitic </a:t>
            </a:r>
            <a:r>
              <a:rPr lang="en-US" dirty="0"/>
              <a:t>transistor leaks much more than for the process A</a:t>
            </a:r>
          </a:p>
          <a:p>
            <a:pPr lvl="1"/>
            <a:endParaRPr lang="en-US" dirty="0" smtClean="0"/>
          </a:p>
        </p:txBody>
      </p:sp>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3" name="Espace réservé du pied de page 2"/>
          <p:cNvSpPr>
            <a:spLocks noGrp="1"/>
          </p:cNvSpPr>
          <p:nvPr>
            <p:ph type="ftr" sz="quarter" idx="11"/>
          </p:nvPr>
        </p:nvSpPr>
        <p:spPr/>
        <p:txBody>
          <a:bodyPr/>
          <a:lstStyle/>
          <a:p>
            <a:r>
              <a:rPr lang="en-US" smtClean="0"/>
              <a:t>AIDA2020 - 2nd Annual Meeting -</a:t>
            </a:r>
            <a:endParaRPr lang="en-US" dirty="0"/>
          </a:p>
        </p:txBody>
      </p:sp>
      <p:sp>
        <p:nvSpPr>
          <p:cNvPr id="9" name="ZoneTexte 8"/>
          <p:cNvSpPr txBox="1"/>
          <p:nvPr/>
        </p:nvSpPr>
        <p:spPr>
          <a:xfrm>
            <a:off x="850960" y="699679"/>
            <a:ext cx="3629241" cy="355276"/>
          </a:xfrm>
          <a:prstGeom prst="rect">
            <a:avLst/>
          </a:prstGeom>
          <a:solidFill>
            <a:schemeClr val="bg1"/>
          </a:solidFill>
        </p:spPr>
        <p:txBody>
          <a:bodyPr wrap="square" tIns="36000" bIns="72000" rtlCol="0">
            <a:spAutoFit/>
          </a:bodyPr>
          <a:lstStyle/>
          <a:p>
            <a:pPr algn="ctr">
              <a:buNone/>
            </a:pPr>
            <a:r>
              <a:rPr lang="en-US" sz="1600" b="1" dirty="0" smtClean="0">
                <a:solidFill>
                  <a:schemeClr val="tx1"/>
                </a:solidFill>
                <a:latin typeface="Arial" panose="020B0604020202020204" pitchFamily="34" charset="0"/>
                <a:cs typeface="Arial" panose="020B0604020202020204" pitchFamily="34" charset="0"/>
              </a:rPr>
              <a:t>Temp=-15°C </a:t>
            </a:r>
            <a:endParaRPr lang="en-US" sz="1600" b="1" dirty="0">
              <a:solidFill>
                <a:schemeClr val="tx1"/>
              </a:solidFill>
              <a:latin typeface="Arial" panose="020B0604020202020204" pitchFamily="34" charset="0"/>
              <a:cs typeface="Arial" panose="020B0604020202020204" pitchFamily="34" charset="0"/>
            </a:endParaRPr>
          </a:p>
        </p:txBody>
      </p:sp>
      <p:sp>
        <p:nvSpPr>
          <p:cNvPr id="18" name="ZoneTexte 17"/>
          <p:cNvSpPr txBox="1"/>
          <p:nvPr/>
        </p:nvSpPr>
        <p:spPr>
          <a:xfrm>
            <a:off x="2338436" y="5397390"/>
            <a:ext cx="1463626" cy="1057007"/>
          </a:xfrm>
          <a:prstGeom prst="rect">
            <a:avLst/>
          </a:prstGeom>
          <a:solidFill>
            <a:schemeClr val="bg1"/>
          </a:solidFill>
        </p:spPr>
        <p:txBody>
          <a:bodyPr wrap="square" tIns="36000" bIns="72000" rtlCol="0">
            <a:spAutoFit/>
          </a:bodyPr>
          <a:lstStyle/>
          <a:p>
            <a:pPr>
              <a:buNone/>
            </a:pPr>
            <a:r>
              <a:rPr lang="en-US" sz="1400" dirty="0">
                <a:solidFill>
                  <a:schemeClr val="tx1"/>
                </a:solidFill>
                <a:latin typeface="Arial" panose="020B0604020202020204" pitchFamily="34" charset="0"/>
                <a:cs typeface="Arial" panose="020B0604020202020204" pitchFamily="34" charset="0"/>
              </a:rPr>
              <a:t>Supplier A</a:t>
            </a:r>
          </a:p>
          <a:p>
            <a:pPr>
              <a:buNone/>
            </a:pPr>
            <a:r>
              <a:rPr lang="en-US" sz="1400" dirty="0" smtClean="0">
                <a:solidFill>
                  <a:schemeClr val="tx1"/>
                </a:solidFill>
                <a:latin typeface="Arial" panose="020B0604020202020204" pitchFamily="34" charset="0"/>
                <a:cs typeface="Arial" panose="020B0604020202020204" pitchFamily="34" charset="0"/>
              </a:rPr>
              <a:t>nmos:120n/60n Temp=-15°C </a:t>
            </a:r>
            <a:endParaRPr lang="en-US" sz="1400" dirty="0">
              <a:solidFill>
                <a:schemeClr val="tx1"/>
              </a:solidFill>
              <a:latin typeface="Arial" panose="020B0604020202020204" pitchFamily="34" charset="0"/>
              <a:cs typeface="Arial" panose="020B0604020202020204" pitchFamily="34" charset="0"/>
            </a:endParaRPr>
          </a:p>
          <a:p>
            <a:pPr>
              <a:buNone/>
            </a:pPr>
            <a:r>
              <a:rPr lang="en-US" sz="1400" dirty="0" smtClean="0">
                <a:solidFill>
                  <a:schemeClr val="tx1"/>
                </a:solidFill>
                <a:latin typeface="Arial" panose="020B0604020202020204" pitchFamily="34" charset="0"/>
                <a:cs typeface="Arial" panose="020B0604020202020204" pitchFamily="34" charset="0"/>
              </a:rPr>
              <a:t> </a:t>
            </a:r>
            <a:r>
              <a:rPr lang="en-US" sz="1400" dirty="0" err="1" smtClean="0">
                <a:solidFill>
                  <a:schemeClr val="tx1"/>
                </a:solidFill>
                <a:latin typeface="Arial" panose="020B0604020202020204" pitchFamily="34" charset="0"/>
                <a:cs typeface="Arial" panose="020B0604020202020204" pitchFamily="34" charset="0"/>
              </a:rPr>
              <a:t>Vds</a:t>
            </a:r>
            <a:r>
              <a:rPr lang="en-US" sz="1400" dirty="0" smtClean="0">
                <a:solidFill>
                  <a:schemeClr val="tx1"/>
                </a:solidFill>
                <a:latin typeface="Arial" panose="020B0604020202020204" pitchFamily="34" charset="0"/>
                <a:cs typeface="Arial" panose="020B0604020202020204" pitchFamily="34" charset="0"/>
              </a:rPr>
              <a:t>=1.2V</a:t>
            </a:r>
            <a:endParaRPr lang="en-US" sz="1400" dirty="0">
              <a:solidFill>
                <a:schemeClr val="tx1"/>
              </a:solidFill>
              <a:latin typeface="Arial" panose="020B0604020202020204" pitchFamily="34" charset="0"/>
              <a:cs typeface="Arial" panose="020B0604020202020204" pitchFamily="34" charset="0"/>
            </a:endParaRPr>
          </a:p>
        </p:txBody>
      </p:sp>
      <p:sp>
        <p:nvSpPr>
          <p:cNvPr id="19" name="ZoneTexte 18"/>
          <p:cNvSpPr txBox="1"/>
          <p:nvPr/>
        </p:nvSpPr>
        <p:spPr>
          <a:xfrm>
            <a:off x="2222500" y="2255068"/>
            <a:ext cx="1514598" cy="1057007"/>
          </a:xfrm>
          <a:prstGeom prst="rect">
            <a:avLst/>
          </a:prstGeom>
          <a:solidFill>
            <a:schemeClr val="bg1"/>
          </a:solidFill>
        </p:spPr>
        <p:txBody>
          <a:bodyPr wrap="square" tIns="36000" bIns="72000" rtlCol="0">
            <a:spAutoFit/>
          </a:bodyPr>
          <a:lstStyle/>
          <a:p>
            <a:pPr>
              <a:buNone/>
            </a:pPr>
            <a:r>
              <a:rPr lang="en-US" sz="1400" dirty="0">
                <a:solidFill>
                  <a:schemeClr val="tx1"/>
                </a:solidFill>
                <a:latin typeface="Arial" panose="020B0604020202020204" pitchFamily="34" charset="0"/>
                <a:cs typeface="Arial" panose="020B0604020202020204" pitchFamily="34" charset="0"/>
              </a:rPr>
              <a:t>Supplier </a:t>
            </a:r>
            <a:r>
              <a:rPr lang="en-US" sz="1400" dirty="0" smtClean="0">
                <a:solidFill>
                  <a:schemeClr val="tx1"/>
                </a:solidFill>
                <a:latin typeface="Arial" panose="020B0604020202020204" pitchFamily="34" charset="0"/>
                <a:cs typeface="Arial" panose="020B0604020202020204" pitchFamily="34" charset="0"/>
              </a:rPr>
              <a:t>B</a:t>
            </a:r>
            <a:endParaRPr lang="en-US" sz="1400" dirty="0">
              <a:solidFill>
                <a:schemeClr val="tx1"/>
              </a:solidFill>
              <a:latin typeface="Arial" panose="020B0604020202020204" pitchFamily="34" charset="0"/>
              <a:cs typeface="Arial" panose="020B0604020202020204" pitchFamily="34" charset="0"/>
            </a:endParaRPr>
          </a:p>
          <a:p>
            <a:pPr>
              <a:buNone/>
            </a:pPr>
            <a:r>
              <a:rPr lang="en-US" sz="1400" dirty="0" smtClean="0">
                <a:solidFill>
                  <a:schemeClr val="tx1"/>
                </a:solidFill>
                <a:latin typeface="Arial" panose="020B0604020202020204" pitchFamily="34" charset="0"/>
                <a:cs typeface="Arial" panose="020B0604020202020204" pitchFamily="34" charset="0"/>
              </a:rPr>
              <a:t>nmos:120n/60n Temp=-15°C </a:t>
            </a:r>
            <a:endParaRPr lang="en-US" sz="1400" dirty="0">
              <a:solidFill>
                <a:schemeClr val="tx1"/>
              </a:solidFill>
              <a:latin typeface="Arial" panose="020B0604020202020204" pitchFamily="34" charset="0"/>
              <a:cs typeface="Arial" panose="020B0604020202020204" pitchFamily="34" charset="0"/>
            </a:endParaRPr>
          </a:p>
          <a:p>
            <a:pPr>
              <a:buNone/>
            </a:pPr>
            <a:r>
              <a:rPr lang="en-US" sz="1400" dirty="0" smtClean="0">
                <a:solidFill>
                  <a:schemeClr val="tx1"/>
                </a:solidFill>
                <a:latin typeface="Arial" panose="020B0604020202020204" pitchFamily="34" charset="0"/>
                <a:cs typeface="Arial" panose="020B0604020202020204" pitchFamily="34" charset="0"/>
              </a:rPr>
              <a:t> </a:t>
            </a:r>
            <a:r>
              <a:rPr lang="en-US" sz="1400" dirty="0" err="1" smtClean="0">
                <a:solidFill>
                  <a:schemeClr val="tx1"/>
                </a:solidFill>
                <a:latin typeface="Arial" panose="020B0604020202020204" pitchFamily="34" charset="0"/>
                <a:cs typeface="Arial" panose="020B0604020202020204" pitchFamily="34" charset="0"/>
              </a:rPr>
              <a:t>Vds</a:t>
            </a:r>
            <a:r>
              <a:rPr lang="en-US" sz="1400" dirty="0" smtClean="0">
                <a:solidFill>
                  <a:schemeClr val="tx1"/>
                </a:solidFill>
                <a:latin typeface="Arial" panose="020B0604020202020204" pitchFamily="34" charset="0"/>
                <a:cs typeface="Arial" panose="020B0604020202020204" pitchFamily="34" charset="0"/>
              </a:rPr>
              <a:t>=1.2V</a:t>
            </a:r>
            <a:endParaRPr lang="en-US" sz="1400" dirty="0">
              <a:solidFill>
                <a:schemeClr val="tx1"/>
              </a:solidFill>
              <a:latin typeface="Arial" panose="020B0604020202020204" pitchFamily="34" charset="0"/>
              <a:cs typeface="Arial" panose="020B0604020202020204" pitchFamily="34" charset="0"/>
            </a:endParaRPr>
          </a:p>
        </p:txBody>
      </p:sp>
      <p:cxnSp>
        <p:nvCxnSpPr>
          <p:cNvPr id="20" name="Connecteur droit avec flèche 19"/>
          <p:cNvCxnSpPr/>
          <p:nvPr/>
        </p:nvCxnSpPr>
        <p:spPr>
          <a:xfrm flipV="1">
            <a:off x="1589545" y="2024639"/>
            <a:ext cx="0" cy="76540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a:off x="1243903" y="2083443"/>
            <a:ext cx="0" cy="40205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a:off x="2914506" y="4501741"/>
            <a:ext cx="0" cy="30949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flipV="1">
            <a:off x="955868" y="6114737"/>
            <a:ext cx="0" cy="40325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Espace réservé du numéro de diapositive 5"/>
          <p:cNvSpPr>
            <a:spLocks noGrp="1"/>
          </p:cNvSpPr>
          <p:nvPr>
            <p:ph type="sldNum" sz="quarter" idx="12"/>
          </p:nvPr>
        </p:nvSpPr>
        <p:spPr/>
        <p:txBody>
          <a:bodyPr/>
          <a:lstStyle/>
          <a:p>
            <a:fld id="{B89D5830-E137-4545-8490-5D20CD5165A4}" type="slidenum">
              <a:rPr lang="en-US" smtClean="0"/>
              <a:pPr/>
              <a:t>30</a:t>
            </a:fld>
            <a:endParaRPr lang="en-US"/>
          </a:p>
        </p:txBody>
      </p:sp>
    </p:spTree>
    <p:extLst>
      <p:ext uri="{BB962C8B-B14F-4D97-AF65-F5344CB8AC3E}">
        <p14:creationId xmlns:p14="http://schemas.microsoft.com/office/powerpoint/2010/main" val="10871739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re 1"/>
          <p:cNvSpPr>
            <a:spLocks noGrp="1"/>
          </p:cNvSpPr>
          <p:nvPr>
            <p:ph type="title"/>
          </p:nvPr>
        </p:nvSpPr>
        <p:spPr/>
        <p:txBody>
          <a:bodyPr/>
          <a:lstStyle/>
          <a:p>
            <a:r>
              <a:rPr lang="en-US" smtClean="0"/>
              <a:t>Comparison of processes A / B at -15°C </a:t>
            </a:r>
            <a:endParaRPr lang="fr-FR" altLang="fr-FR" dirty="0" smtClean="0"/>
          </a:p>
        </p:txBody>
      </p:sp>
      <p:sp>
        <p:nvSpPr>
          <p:cNvPr id="5" name="Espace réservé du texte 4"/>
          <p:cNvSpPr>
            <a:spLocks noGrp="1"/>
          </p:cNvSpPr>
          <p:nvPr>
            <p:ph type="body" sz="half" idx="1"/>
          </p:nvPr>
        </p:nvSpPr>
        <p:spPr/>
        <p:txBody>
          <a:bodyPr>
            <a:normAutofit fontScale="92500" lnSpcReduction="10000"/>
          </a:bodyPr>
          <a:lstStyle/>
          <a:p>
            <a:r>
              <a:rPr lang="en-US" dirty="0" smtClean="0"/>
              <a:t>A similar behavior is observed for another 65nm process (supplier B)</a:t>
            </a:r>
          </a:p>
          <a:p>
            <a:r>
              <a:rPr lang="en-US" dirty="0" err="1" smtClean="0"/>
              <a:t>Pmos</a:t>
            </a:r>
            <a:r>
              <a:rPr lang="en-US" dirty="0" smtClean="0"/>
              <a:t> : Loss of </a:t>
            </a:r>
            <a:r>
              <a:rPr lang="en-US" dirty="0" err="1" smtClean="0"/>
              <a:t>transconductance</a:t>
            </a:r>
            <a:r>
              <a:rPr lang="en-US" dirty="0" smtClean="0"/>
              <a:t> in both cases</a:t>
            </a:r>
          </a:p>
          <a:p>
            <a:r>
              <a:rPr lang="en-US" dirty="0" err="1" smtClean="0"/>
              <a:t>Nmos</a:t>
            </a:r>
            <a:r>
              <a:rPr lang="en-US" dirty="0" smtClean="0"/>
              <a:t> : Larger  rebound region between 100krad-100Mrad for the supplier B</a:t>
            </a:r>
          </a:p>
          <a:p>
            <a:r>
              <a:rPr lang="en-US" dirty="0" smtClean="0"/>
              <a:t>The degradation depends more on the device width for B than for A in this region</a:t>
            </a:r>
          </a:p>
          <a:p>
            <a:pPr lvl="1"/>
            <a:r>
              <a:rPr lang="en-US" dirty="0" smtClean="0"/>
              <a:t>Confirms that the parasitic STI device is more influent for the process B</a:t>
            </a:r>
          </a:p>
          <a:p>
            <a:r>
              <a:rPr lang="en-US" dirty="0" smtClean="0"/>
              <a:t>The </a:t>
            </a:r>
            <a:r>
              <a:rPr lang="en-US" dirty="0"/>
              <a:t>degradation at the high level of dose is not related only to the 65nm process from the supplier A (CERN contract)</a:t>
            </a:r>
          </a:p>
          <a:p>
            <a:pPr lvl="1"/>
            <a:endParaRPr lang="en-US" dirty="0" smtClean="0"/>
          </a:p>
        </p:txBody>
      </p:sp>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3" name="Espace réservé du pied de page 2"/>
          <p:cNvSpPr>
            <a:spLocks noGrp="1"/>
          </p:cNvSpPr>
          <p:nvPr>
            <p:ph type="ftr" sz="quarter" idx="11"/>
          </p:nvPr>
        </p:nvSpPr>
        <p:spPr/>
        <p:txBody>
          <a:bodyPr/>
          <a:lstStyle/>
          <a:p>
            <a:r>
              <a:rPr lang="en-US" smtClean="0"/>
              <a:t>AIDA2020 - 2nd Annual Meeting -</a:t>
            </a:r>
            <a:endParaRPr lang="en-US" dirty="0"/>
          </a:p>
        </p:txBody>
      </p:sp>
      <p:sp>
        <p:nvSpPr>
          <p:cNvPr id="10" name="ZoneTexte 9"/>
          <p:cNvSpPr txBox="1"/>
          <p:nvPr/>
        </p:nvSpPr>
        <p:spPr>
          <a:xfrm>
            <a:off x="1002043" y="699679"/>
            <a:ext cx="3629241" cy="355276"/>
          </a:xfrm>
          <a:prstGeom prst="rect">
            <a:avLst/>
          </a:prstGeom>
          <a:solidFill>
            <a:schemeClr val="bg1"/>
          </a:solidFill>
        </p:spPr>
        <p:txBody>
          <a:bodyPr wrap="square" tIns="36000" bIns="72000" rtlCol="0">
            <a:spAutoFit/>
          </a:bodyPr>
          <a:lstStyle/>
          <a:p>
            <a:pPr algn="ctr">
              <a:buNone/>
            </a:pPr>
            <a:r>
              <a:rPr lang="en-US" sz="1600" b="1" dirty="0" smtClean="0">
                <a:solidFill>
                  <a:schemeClr val="tx1"/>
                </a:solidFill>
                <a:latin typeface="Arial" panose="020B0604020202020204" pitchFamily="34" charset="0"/>
                <a:cs typeface="Arial" panose="020B0604020202020204" pitchFamily="34" charset="0"/>
              </a:rPr>
              <a:t>ON state current for </a:t>
            </a:r>
            <a:r>
              <a:rPr lang="en-US" sz="1600" b="1" dirty="0" err="1" smtClean="0">
                <a:solidFill>
                  <a:schemeClr val="tx1"/>
                </a:solidFill>
                <a:latin typeface="Arial" panose="020B0604020202020204" pitchFamily="34" charset="0"/>
                <a:cs typeface="Arial" panose="020B0604020202020204" pitchFamily="34" charset="0"/>
              </a:rPr>
              <a:t>Vds</a:t>
            </a:r>
            <a:r>
              <a:rPr lang="en-US" sz="1600" b="1" dirty="0" smtClean="0">
                <a:solidFill>
                  <a:schemeClr val="tx1"/>
                </a:solidFill>
                <a:latin typeface="Arial" panose="020B0604020202020204" pitchFamily="34" charset="0"/>
                <a:cs typeface="Arial" panose="020B0604020202020204" pitchFamily="34" charset="0"/>
              </a:rPr>
              <a:t>=1.2V</a:t>
            </a:r>
            <a:endParaRPr lang="en-US" sz="1600" b="1" dirty="0">
              <a:solidFill>
                <a:schemeClr val="tx1"/>
              </a:solidFill>
              <a:latin typeface="Arial" panose="020B0604020202020204" pitchFamily="34" charset="0"/>
              <a:cs typeface="Arial" panose="020B0604020202020204" pitchFamily="34" charset="0"/>
            </a:endParaRPr>
          </a:p>
        </p:txBody>
      </p:sp>
      <p:sp>
        <p:nvSpPr>
          <p:cNvPr id="14" name="Rectangle 13"/>
          <p:cNvSpPr/>
          <p:nvPr/>
        </p:nvSpPr>
        <p:spPr>
          <a:xfrm>
            <a:off x="852454" y="3467035"/>
            <a:ext cx="979319" cy="348785"/>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852454" y="4558390"/>
            <a:ext cx="979319" cy="22614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Image 7"/>
          <p:cNvPicPr>
            <a:picLocks noChangeAspect="1"/>
          </p:cNvPicPr>
          <p:nvPr/>
        </p:nvPicPr>
        <p:blipFill rotWithShape="1">
          <a:blip r:embed="rId3" cstate="print">
            <a:extLst>
              <a:ext uri="{28A0092B-C50C-407E-A947-70E740481C1C}">
                <a14:useLocalDpi xmlns:a14="http://schemas.microsoft.com/office/drawing/2010/main" val="0"/>
              </a:ext>
            </a:extLst>
          </a:blip>
          <a:srcRect t="5500"/>
          <a:stretch/>
        </p:blipFill>
        <p:spPr>
          <a:xfrm>
            <a:off x="34156" y="987714"/>
            <a:ext cx="5407248" cy="2970124"/>
          </a:xfrm>
          <a:prstGeom prst="rect">
            <a:avLst/>
          </a:prstGeom>
        </p:spPr>
      </p:pic>
      <p:pic>
        <p:nvPicPr>
          <p:cNvPr id="12" name="Image 11"/>
          <p:cNvPicPr>
            <a:picLocks noChangeAspect="1"/>
          </p:cNvPicPr>
          <p:nvPr/>
        </p:nvPicPr>
        <p:blipFill rotWithShape="1">
          <a:blip r:embed="rId4" cstate="print">
            <a:extLst>
              <a:ext uri="{28A0092B-C50C-407E-A947-70E740481C1C}">
                <a14:useLocalDpi xmlns:a14="http://schemas.microsoft.com/office/drawing/2010/main" val="0"/>
              </a:ext>
            </a:extLst>
          </a:blip>
          <a:srcRect t="5288"/>
          <a:stretch/>
        </p:blipFill>
        <p:spPr>
          <a:xfrm>
            <a:off x="5987" y="3983278"/>
            <a:ext cx="5441460" cy="2995588"/>
          </a:xfrm>
          <a:prstGeom prst="rect">
            <a:avLst/>
          </a:prstGeom>
        </p:spPr>
      </p:pic>
      <p:sp>
        <p:nvSpPr>
          <p:cNvPr id="16" name="ZoneTexte 15"/>
          <p:cNvSpPr txBox="1"/>
          <p:nvPr/>
        </p:nvSpPr>
        <p:spPr>
          <a:xfrm>
            <a:off x="1630895" y="2313772"/>
            <a:ext cx="1300982" cy="921585"/>
          </a:xfrm>
          <a:prstGeom prst="rect">
            <a:avLst/>
          </a:prstGeom>
          <a:solidFill>
            <a:schemeClr val="bg1"/>
          </a:solidFill>
        </p:spPr>
        <p:txBody>
          <a:bodyPr wrap="square" tIns="36000" bIns="72000" rtlCol="0">
            <a:spAutoFit/>
          </a:bodyPr>
          <a:lstStyle/>
          <a:p>
            <a:pPr>
              <a:buNone/>
            </a:pPr>
            <a:r>
              <a:rPr lang="en-US" dirty="0">
                <a:solidFill>
                  <a:schemeClr val="tx1"/>
                </a:solidFill>
                <a:latin typeface="Arial" panose="020B0604020202020204" pitchFamily="34" charset="0"/>
                <a:cs typeface="Arial" panose="020B0604020202020204" pitchFamily="34" charset="0"/>
              </a:rPr>
              <a:t>Supplier  </a:t>
            </a:r>
            <a:r>
              <a:rPr lang="en-US" dirty="0" smtClean="0">
                <a:solidFill>
                  <a:schemeClr val="tx1"/>
                </a:solidFill>
                <a:latin typeface="Arial" panose="020B0604020202020204" pitchFamily="34" charset="0"/>
                <a:cs typeface="Arial" panose="020B0604020202020204" pitchFamily="34" charset="0"/>
              </a:rPr>
              <a:t>B/A</a:t>
            </a:r>
            <a:endParaRPr lang="en-US" dirty="0">
              <a:solidFill>
                <a:schemeClr val="tx1"/>
              </a:solidFill>
              <a:latin typeface="Arial" panose="020B0604020202020204" pitchFamily="34" charset="0"/>
              <a:cs typeface="Arial" panose="020B0604020202020204" pitchFamily="34" charset="0"/>
            </a:endParaRPr>
          </a:p>
          <a:p>
            <a:pPr>
              <a:buNone/>
            </a:pPr>
            <a:r>
              <a:rPr lang="en-US" dirty="0" smtClean="0">
                <a:solidFill>
                  <a:schemeClr val="tx1"/>
                </a:solidFill>
                <a:latin typeface="Arial" panose="020B0604020202020204" pitchFamily="34" charset="0"/>
                <a:cs typeface="Arial" panose="020B0604020202020204" pitchFamily="34" charset="0"/>
              </a:rPr>
              <a:t>pmos:120n/60n Temp=-15°C </a:t>
            </a:r>
            <a:endParaRPr lang="en-US" dirty="0">
              <a:solidFill>
                <a:schemeClr val="tx1"/>
              </a:solidFill>
              <a:latin typeface="Arial" panose="020B0604020202020204" pitchFamily="34" charset="0"/>
              <a:cs typeface="Arial" panose="020B0604020202020204" pitchFamily="34" charset="0"/>
            </a:endParaRPr>
          </a:p>
          <a:p>
            <a:pPr>
              <a:buNone/>
            </a:pPr>
            <a:r>
              <a:rPr lang="en-US" dirty="0" smtClean="0">
                <a:solidFill>
                  <a:schemeClr val="tx1"/>
                </a:solidFill>
                <a:latin typeface="Arial" panose="020B0604020202020204" pitchFamily="34" charset="0"/>
                <a:cs typeface="Arial" panose="020B0604020202020204" pitchFamily="34" charset="0"/>
              </a:rPr>
              <a:t> </a:t>
            </a:r>
            <a:r>
              <a:rPr lang="en-US" dirty="0" err="1" smtClean="0">
                <a:solidFill>
                  <a:schemeClr val="tx1"/>
                </a:solidFill>
                <a:latin typeface="Arial" panose="020B0604020202020204" pitchFamily="34" charset="0"/>
                <a:cs typeface="Arial" panose="020B0604020202020204" pitchFamily="34" charset="0"/>
              </a:rPr>
              <a:t>Vds</a:t>
            </a:r>
            <a:r>
              <a:rPr lang="en-US" dirty="0" smtClean="0">
                <a:solidFill>
                  <a:schemeClr val="tx1"/>
                </a:solidFill>
                <a:latin typeface="Arial" panose="020B0604020202020204" pitchFamily="34" charset="0"/>
                <a:cs typeface="Arial" panose="020B0604020202020204" pitchFamily="34" charset="0"/>
              </a:rPr>
              <a:t>=1.2V</a:t>
            </a:r>
            <a:endParaRPr lang="en-US" dirty="0">
              <a:solidFill>
                <a:schemeClr val="tx1"/>
              </a:solidFill>
              <a:latin typeface="Arial" panose="020B0604020202020204" pitchFamily="34" charset="0"/>
              <a:cs typeface="Arial" panose="020B0604020202020204" pitchFamily="34" charset="0"/>
            </a:endParaRPr>
          </a:p>
        </p:txBody>
      </p:sp>
      <p:sp>
        <p:nvSpPr>
          <p:cNvPr id="18" name="ZoneTexte 17"/>
          <p:cNvSpPr txBox="1"/>
          <p:nvPr/>
        </p:nvSpPr>
        <p:spPr>
          <a:xfrm>
            <a:off x="1831773" y="5250632"/>
            <a:ext cx="1300982" cy="921585"/>
          </a:xfrm>
          <a:prstGeom prst="rect">
            <a:avLst/>
          </a:prstGeom>
          <a:solidFill>
            <a:schemeClr val="bg1"/>
          </a:solidFill>
        </p:spPr>
        <p:txBody>
          <a:bodyPr wrap="square" tIns="36000" bIns="72000" rtlCol="0">
            <a:spAutoFit/>
          </a:bodyPr>
          <a:lstStyle/>
          <a:p>
            <a:pPr>
              <a:buNone/>
            </a:pPr>
            <a:r>
              <a:rPr lang="en-US" dirty="0">
                <a:solidFill>
                  <a:schemeClr val="tx1"/>
                </a:solidFill>
                <a:latin typeface="Arial" panose="020B0604020202020204" pitchFamily="34" charset="0"/>
                <a:cs typeface="Arial" panose="020B0604020202020204" pitchFamily="34" charset="0"/>
              </a:rPr>
              <a:t>Supplier  </a:t>
            </a:r>
            <a:r>
              <a:rPr lang="en-US" dirty="0" smtClean="0">
                <a:solidFill>
                  <a:schemeClr val="tx1"/>
                </a:solidFill>
                <a:latin typeface="Arial" panose="020B0604020202020204" pitchFamily="34" charset="0"/>
                <a:cs typeface="Arial" panose="020B0604020202020204" pitchFamily="34" charset="0"/>
              </a:rPr>
              <a:t>B/A</a:t>
            </a:r>
            <a:endParaRPr lang="en-US" dirty="0">
              <a:solidFill>
                <a:schemeClr val="tx1"/>
              </a:solidFill>
              <a:latin typeface="Arial" panose="020B0604020202020204" pitchFamily="34" charset="0"/>
              <a:cs typeface="Arial" panose="020B0604020202020204" pitchFamily="34" charset="0"/>
            </a:endParaRPr>
          </a:p>
          <a:p>
            <a:pPr>
              <a:buNone/>
            </a:pPr>
            <a:r>
              <a:rPr lang="en-US" dirty="0" smtClean="0">
                <a:solidFill>
                  <a:schemeClr val="tx1"/>
                </a:solidFill>
                <a:latin typeface="Arial" panose="020B0604020202020204" pitchFamily="34" charset="0"/>
                <a:cs typeface="Arial" panose="020B0604020202020204" pitchFamily="34" charset="0"/>
              </a:rPr>
              <a:t>nmos:120n/60n Temp=-15°C </a:t>
            </a:r>
            <a:endParaRPr lang="en-US" dirty="0">
              <a:solidFill>
                <a:schemeClr val="tx1"/>
              </a:solidFill>
              <a:latin typeface="Arial" panose="020B0604020202020204" pitchFamily="34" charset="0"/>
              <a:cs typeface="Arial" panose="020B0604020202020204" pitchFamily="34" charset="0"/>
            </a:endParaRPr>
          </a:p>
          <a:p>
            <a:pPr>
              <a:buNone/>
            </a:pPr>
            <a:r>
              <a:rPr lang="en-US" dirty="0" smtClean="0">
                <a:solidFill>
                  <a:schemeClr val="tx1"/>
                </a:solidFill>
                <a:latin typeface="Arial" panose="020B0604020202020204" pitchFamily="34" charset="0"/>
                <a:cs typeface="Arial" panose="020B0604020202020204" pitchFamily="34" charset="0"/>
              </a:rPr>
              <a:t> </a:t>
            </a:r>
            <a:r>
              <a:rPr lang="en-US" dirty="0" err="1" smtClean="0">
                <a:solidFill>
                  <a:schemeClr val="tx1"/>
                </a:solidFill>
                <a:latin typeface="Arial" panose="020B0604020202020204" pitchFamily="34" charset="0"/>
                <a:cs typeface="Arial" panose="020B0604020202020204" pitchFamily="34" charset="0"/>
              </a:rPr>
              <a:t>Vds</a:t>
            </a:r>
            <a:r>
              <a:rPr lang="en-US" dirty="0" smtClean="0">
                <a:solidFill>
                  <a:schemeClr val="tx1"/>
                </a:solidFill>
                <a:latin typeface="Arial" panose="020B0604020202020204" pitchFamily="34" charset="0"/>
                <a:cs typeface="Arial" panose="020B0604020202020204" pitchFamily="34" charset="0"/>
              </a:rPr>
              <a:t>=1.2V</a:t>
            </a:r>
            <a:endParaRPr lang="en-US" dirty="0">
              <a:solidFill>
                <a:schemeClr val="tx1"/>
              </a:solidFill>
              <a:latin typeface="Arial" panose="020B0604020202020204" pitchFamily="34" charset="0"/>
              <a:cs typeface="Arial" panose="020B0604020202020204" pitchFamily="34" charset="0"/>
            </a:endParaRPr>
          </a:p>
        </p:txBody>
      </p:sp>
      <p:sp>
        <p:nvSpPr>
          <p:cNvPr id="19" name="ZoneTexte 18"/>
          <p:cNvSpPr txBox="1"/>
          <p:nvPr/>
        </p:nvSpPr>
        <p:spPr>
          <a:xfrm>
            <a:off x="2931877" y="2309070"/>
            <a:ext cx="936273" cy="276999"/>
          </a:xfrm>
          <a:prstGeom prst="rect">
            <a:avLst/>
          </a:prstGeom>
          <a:noFill/>
        </p:spPr>
        <p:txBody>
          <a:bodyPr wrap="square" rtlCol="0">
            <a:spAutoFit/>
          </a:bodyPr>
          <a:lstStyle/>
          <a:p>
            <a:pPr>
              <a:buNone/>
            </a:pPr>
            <a:r>
              <a:rPr lang="en-US" dirty="0" smtClean="0">
                <a:solidFill>
                  <a:srgbClr val="FF33CC"/>
                </a:solidFill>
              </a:rPr>
              <a:t>Supplier B</a:t>
            </a:r>
          </a:p>
        </p:txBody>
      </p:sp>
      <p:sp>
        <p:nvSpPr>
          <p:cNvPr id="20" name="ZoneTexte 19"/>
          <p:cNvSpPr txBox="1"/>
          <p:nvPr/>
        </p:nvSpPr>
        <p:spPr>
          <a:xfrm>
            <a:off x="3753145" y="1266830"/>
            <a:ext cx="936273" cy="276999"/>
          </a:xfrm>
          <a:prstGeom prst="rect">
            <a:avLst/>
          </a:prstGeom>
          <a:noFill/>
        </p:spPr>
        <p:txBody>
          <a:bodyPr wrap="square" rtlCol="0">
            <a:spAutoFit/>
          </a:bodyPr>
          <a:lstStyle/>
          <a:p>
            <a:pPr>
              <a:buNone/>
            </a:pPr>
            <a:r>
              <a:rPr lang="en-US" dirty="0" smtClean="0">
                <a:solidFill>
                  <a:schemeClr val="accent1"/>
                </a:solidFill>
              </a:rPr>
              <a:t>Supplier A</a:t>
            </a:r>
            <a:endParaRPr lang="en-US" dirty="0">
              <a:solidFill>
                <a:schemeClr val="accent1"/>
              </a:solidFill>
            </a:endParaRPr>
          </a:p>
        </p:txBody>
      </p:sp>
      <p:cxnSp>
        <p:nvCxnSpPr>
          <p:cNvPr id="21" name="Connecteur droit avec flèche 20"/>
          <p:cNvCxnSpPr/>
          <p:nvPr/>
        </p:nvCxnSpPr>
        <p:spPr>
          <a:xfrm flipV="1">
            <a:off x="3321462" y="2117156"/>
            <a:ext cx="321841" cy="10882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flipH="1">
            <a:off x="4111440" y="1528842"/>
            <a:ext cx="109842" cy="28508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ZoneTexte 22"/>
          <p:cNvSpPr txBox="1"/>
          <p:nvPr/>
        </p:nvSpPr>
        <p:spPr>
          <a:xfrm>
            <a:off x="3950518" y="4130660"/>
            <a:ext cx="936273" cy="276999"/>
          </a:xfrm>
          <a:prstGeom prst="rect">
            <a:avLst/>
          </a:prstGeom>
          <a:noFill/>
        </p:spPr>
        <p:txBody>
          <a:bodyPr wrap="square" rtlCol="0">
            <a:spAutoFit/>
          </a:bodyPr>
          <a:lstStyle/>
          <a:p>
            <a:pPr>
              <a:buNone/>
            </a:pPr>
            <a:r>
              <a:rPr lang="en-US" dirty="0" smtClean="0">
                <a:solidFill>
                  <a:srgbClr val="FF33CC"/>
                </a:solidFill>
              </a:rPr>
              <a:t>Supplier B</a:t>
            </a:r>
          </a:p>
        </p:txBody>
      </p:sp>
      <p:sp>
        <p:nvSpPr>
          <p:cNvPr id="24" name="ZoneTexte 23"/>
          <p:cNvSpPr txBox="1"/>
          <p:nvPr/>
        </p:nvSpPr>
        <p:spPr>
          <a:xfrm>
            <a:off x="3014245" y="5211953"/>
            <a:ext cx="936273" cy="276999"/>
          </a:xfrm>
          <a:prstGeom prst="rect">
            <a:avLst/>
          </a:prstGeom>
          <a:noFill/>
        </p:spPr>
        <p:txBody>
          <a:bodyPr wrap="square" rtlCol="0">
            <a:spAutoFit/>
          </a:bodyPr>
          <a:lstStyle/>
          <a:p>
            <a:pPr>
              <a:buNone/>
            </a:pPr>
            <a:r>
              <a:rPr lang="en-US" dirty="0" smtClean="0">
                <a:solidFill>
                  <a:schemeClr val="accent1"/>
                </a:solidFill>
              </a:rPr>
              <a:t>Supplier A</a:t>
            </a:r>
            <a:endParaRPr lang="en-US" dirty="0">
              <a:solidFill>
                <a:schemeClr val="accent1"/>
              </a:solidFill>
            </a:endParaRPr>
          </a:p>
        </p:txBody>
      </p:sp>
      <p:cxnSp>
        <p:nvCxnSpPr>
          <p:cNvPr id="25" name="Connecteur droit avec flèche 24"/>
          <p:cNvCxnSpPr>
            <a:stCxn id="24" idx="0"/>
          </p:cNvCxnSpPr>
          <p:nvPr/>
        </p:nvCxnSpPr>
        <p:spPr>
          <a:xfrm flipV="1">
            <a:off x="3482382" y="5008036"/>
            <a:ext cx="311693" cy="20391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flipH="1">
            <a:off x="4368094" y="4375829"/>
            <a:ext cx="109842" cy="28508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Espace réservé du numéro de diapositive 5"/>
          <p:cNvSpPr>
            <a:spLocks noGrp="1"/>
          </p:cNvSpPr>
          <p:nvPr>
            <p:ph type="sldNum" sz="quarter" idx="12"/>
          </p:nvPr>
        </p:nvSpPr>
        <p:spPr/>
        <p:txBody>
          <a:bodyPr/>
          <a:lstStyle/>
          <a:p>
            <a:fld id="{B89D5830-E137-4545-8490-5D20CD5165A4}" type="slidenum">
              <a:rPr lang="en-US" smtClean="0"/>
              <a:pPr/>
              <a:t>31</a:t>
            </a:fld>
            <a:endParaRPr lang="en-US"/>
          </a:p>
        </p:txBody>
      </p:sp>
    </p:spTree>
    <p:extLst>
      <p:ext uri="{BB962C8B-B14F-4D97-AF65-F5344CB8AC3E}">
        <p14:creationId xmlns:p14="http://schemas.microsoft.com/office/powerpoint/2010/main" val="14229447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p:txBody>
          <a:bodyPr/>
          <a:lstStyle/>
          <a:p>
            <a:r>
              <a:rPr lang="en-US" altLang="fr-FR" dirty="0" smtClean="0"/>
              <a:t>Test set up</a:t>
            </a:r>
            <a:endParaRPr lang="en-US" altLang="fr-FR" dirty="0"/>
          </a:p>
        </p:txBody>
      </p:sp>
      <p:sp>
        <p:nvSpPr>
          <p:cNvPr id="4" name="Espace réservé du contenu 3"/>
          <p:cNvSpPr>
            <a:spLocks noGrp="1"/>
          </p:cNvSpPr>
          <p:nvPr>
            <p:ph type="body" sz="half" idx="1"/>
          </p:nvPr>
        </p:nvSpPr>
        <p:spPr>
          <a:xfrm>
            <a:off x="533399" y="1390963"/>
            <a:ext cx="5203849" cy="5587687"/>
          </a:xfrm>
        </p:spPr>
        <p:txBody>
          <a:bodyPr>
            <a:normAutofit fontScale="92500"/>
          </a:bodyPr>
          <a:lstStyle/>
          <a:p>
            <a:r>
              <a:rPr lang="en-US" dirty="0" smtClean="0"/>
              <a:t>65 nm Devices Irradiation Test Set-up</a:t>
            </a:r>
          </a:p>
          <a:p>
            <a:r>
              <a:rPr lang="en-US" dirty="0" smtClean="0"/>
              <a:t>Different set up were designed (Denis </a:t>
            </a:r>
            <a:r>
              <a:rPr lang="en-US" dirty="0" err="1" smtClean="0"/>
              <a:t>Fougeron</a:t>
            </a:r>
            <a:r>
              <a:rPr lang="en-US" dirty="0" smtClean="0"/>
              <a:t> presentation)</a:t>
            </a:r>
          </a:p>
          <a:p>
            <a:pPr lvl="1"/>
            <a:r>
              <a:rPr lang="en-US" dirty="0" smtClean="0"/>
              <a:t>Stability of the set up</a:t>
            </a:r>
          </a:p>
          <a:p>
            <a:pPr lvl="1"/>
            <a:r>
              <a:rPr lang="en-US" dirty="0" smtClean="0"/>
              <a:t>External ESD to overcome the </a:t>
            </a:r>
            <a:r>
              <a:rPr lang="en-US" dirty="0" err="1" smtClean="0"/>
              <a:t>Pb</a:t>
            </a:r>
            <a:r>
              <a:rPr lang="en-US" dirty="0" smtClean="0"/>
              <a:t> of the static charge</a:t>
            </a:r>
          </a:p>
          <a:p>
            <a:pPr marL="0" indent="0">
              <a:buNone/>
            </a:pPr>
            <a:r>
              <a:rPr lang="en-US" dirty="0" smtClean="0"/>
              <a:t>-&gt; </a:t>
            </a:r>
            <a:r>
              <a:rPr lang="en-US" dirty="0"/>
              <a:t>First </a:t>
            </a:r>
            <a:r>
              <a:rPr lang="en-US" dirty="0" smtClean="0"/>
              <a:t>“reliable” characterization for 1 Grad was done by CPPM</a:t>
            </a:r>
            <a:endParaRPr lang="en-US" dirty="0"/>
          </a:p>
          <a:p>
            <a:pPr lvl="1"/>
            <a:endParaRPr lang="en-US" dirty="0" smtClean="0"/>
          </a:p>
          <a:p>
            <a:r>
              <a:rPr lang="en-US" dirty="0" smtClean="0">
                <a:solidFill>
                  <a:srgbClr val="C00000"/>
                </a:solidFill>
              </a:rPr>
              <a:t>Do we need to progress in this work ?</a:t>
            </a:r>
          </a:p>
          <a:p>
            <a:r>
              <a:rPr lang="en-US" dirty="0" smtClean="0">
                <a:solidFill>
                  <a:srgbClr val="C00000"/>
                </a:solidFill>
              </a:rPr>
              <a:t>Which facility to use ?</a:t>
            </a:r>
          </a:p>
          <a:p>
            <a:r>
              <a:rPr lang="en-US" dirty="0" smtClean="0">
                <a:solidFill>
                  <a:srgbClr val="C00000"/>
                </a:solidFill>
              </a:rPr>
              <a:t>Denis in contact with JL </a:t>
            </a:r>
            <a:r>
              <a:rPr lang="en-US" dirty="0" err="1" smtClean="0">
                <a:solidFill>
                  <a:srgbClr val="C00000"/>
                </a:solidFill>
              </a:rPr>
              <a:t>Autran</a:t>
            </a:r>
            <a:r>
              <a:rPr lang="en-US" dirty="0" smtClean="0">
                <a:solidFill>
                  <a:srgbClr val="C00000"/>
                </a:solidFill>
              </a:rPr>
              <a:t> (IM2NP)</a:t>
            </a:r>
            <a:endParaRPr lang="en-US" dirty="0">
              <a:solidFill>
                <a:srgbClr val="C00000"/>
              </a:solidFill>
            </a:endParaRPr>
          </a:p>
        </p:txBody>
      </p:sp>
      <p:sp>
        <p:nvSpPr>
          <p:cNvPr id="9" name="Espace réservé de la date 8"/>
          <p:cNvSpPr>
            <a:spLocks noGrp="1"/>
          </p:cNvSpPr>
          <p:nvPr>
            <p:ph type="dt" sz="half" idx="10"/>
          </p:nvPr>
        </p:nvSpPr>
        <p:spPr/>
        <p:txBody>
          <a:bodyPr/>
          <a:lstStyle/>
          <a:p>
            <a:r>
              <a:rPr lang="fr-FR" altLang="fr-FR" smtClean="0"/>
              <a:t>April 6, 2017</a:t>
            </a:r>
            <a:endParaRPr lang="fr-FR" altLang="fr-FR"/>
          </a:p>
        </p:txBody>
      </p:sp>
      <p:sp>
        <p:nvSpPr>
          <p:cNvPr id="3" name="Espace réservé du pied de page 2"/>
          <p:cNvSpPr>
            <a:spLocks noGrp="1"/>
          </p:cNvSpPr>
          <p:nvPr>
            <p:ph type="ftr" sz="quarter" idx="11"/>
          </p:nvPr>
        </p:nvSpPr>
        <p:spPr/>
        <p:txBody>
          <a:bodyPr/>
          <a:lstStyle/>
          <a:p>
            <a:r>
              <a:rPr lang="fr-FR" altLang="fr-FR" smtClean="0"/>
              <a:t>AIDA2020 - 2nd Annual Meeting -</a:t>
            </a:r>
            <a:endParaRPr lang="fr-FR" altLang="fr-FR"/>
          </a:p>
        </p:txBody>
      </p:sp>
      <p:pic>
        <p:nvPicPr>
          <p:cNvPr id="2" name="Image 1"/>
          <p:cNvPicPr>
            <a:picLocks noChangeAspect="1"/>
          </p:cNvPicPr>
          <p:nvPr/>
        </p:nvPicPr>
        <p:blipFill>
          <a:blip r:embed="rId3"/>
          <a:stretch>
            <a:fillRect/>
          </a:stretch>
        </p:blipFill>
        <p:spPr>
          <a:xfrm>
            <a:off x="7177424" y="238823"/>
            <a:ext cx="3251913" cy="1951200"/>
          </a:xfrm>
          <a:prstGeom prst="rect">
            <a:avLst/>
          </a:prstGeom>
        </p:spPr>
      </p:pic>
      <p:pic>
        <p:nvPicPr>
          <p:cNvPr id="5" name="Imag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23066" y="2427889"/>
            <a:ext cx="2804737" cy="4674562"/>
          </a:xfrm>
          <a:prstGeom prst="rect">
            <a:avLst/>
          </a:prstGeom>
        </p:spPr>
      </p:pic>
      <p:sp>
        <p:nvSpPr>
          <p:cNvPr id="6" name="Espace réservé du numéro de diapositive 5"/>
          <p:cNvSpPr>
            <a:spLocks noGrp="1"/>
          </p:cNvSpPr>
          <p:nvPr>
            <p:ph type="sldNum" sz="quarter" idx="12"/>
          </p:nvPr>
        </p:nvSpPr>
        <p:spPr/>
        <p:txBody>
          <a:bodyPr/>
          <a:lstStyle/>
          <a:p>
            <a:fld id="{B89D5830-E137-4545-8490-5D20CD5165A4}" type="slidenum">
              <a:rPr lang="en-US" smtClean="0"/>
              <a:pPr/>
              <a:t>32</a:t>
            </a:fld>
            <a:endParaRPr lang="en-US"/>
          </a:p>
        </p:txBody>
      </p:sp>
    </p:spTree>
    <p:extLst>
      <p:ext uri="{BB962C8B-B14F-4D97-AF65-F5344CB8AC3E}">
        <p14:creationId xmlns:p14="http://schemas.microsoft.com/office/powerpoint/2010/main" val="238763315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p:txBody>
          <a:bodyPr/>
          <a:lstStyle/>
          <a:p>
            <a:r>
              <a:rPr lang="en-US" altLang="fr-FR" dirty="0" smtClean="0"/>
              <a:t>Test Set-up</a:t>
            </a:r>
            <a:endParaRPr lang="en-US" altLang="fr-FR" dirty="0"/>
          </a:p>
        </p:txBody>
      </p:sp>
      <p:sp>
        <p:nvSpPr>
          <p:cNvPr id="4098" name="Rectangle 2"/>
          <p:cNvSpPr>
            <a:spLocks noGrp="1" noChangeArrowheads="1"/>
          </p:cNvSpPr>
          <p:nvPr>
            <p:ph type="body" sz="half" idx="1"/>
          </p:nvPr>
        </p:nvSpPr>
        <p:spPr/>
        <p:txBody>
          <a:bodyPr>
            <a:normAutofit fontScale="92500" lnSpcReduction="10000"/>
          </a:bodyPr>
          <a:lstStyle/>
          <a:p>
            <a:r>
              <a:rPr lang="en-US" dirty="0" smtClean="0"/>
              <a:t>The test board based on </a:t>
            </a:r>
            <a:r>
              <a:rPr lang="en-US" dirty="0"/>
              <a:t>a </a:t>
            </a:r>
            <a:r>
              <a:rPr lang="en-US" dirty="0" err="1" smtClean="0"/>
              <a:t>nano</a:t>
            </a:r>
            <a:r>
              <a:rPr lang="en-US" dirty="0" smtClean="0"/>
              <a:t> PC </a:t>
            </a:r>
            <a:r>
              <a:rPr lang="en-US" dirty="0" err="1" smtClean="0"/>
              <a:t>boarb</a:t>
            </a:r>
            <a:endParaRPr lang="en-US" dirty="0" smtClean="0"/>
          </a:p>
          <a:p>
            <a:pPr lvl="1"/>
            <a:r>
              <a:rPr lang="en-US" dirty="0" smtClean="0"/>
              <a:t>Easy Ethernet interface</a:t>
            </a:r>
          </a:p>
          <a:p>
            <a:pPr lvl="1"/>
            <a:r>
              <a:rPr lang="en-US" dirty="0" smtClean="0"/>
              <a:t>High </a:t>
            </a:r>
            <a:r>
              <a:rPr lang="en-US" dirty="0"/>
              <a:t>level programming </a:t>
            </a:r>
            <a:r>
              <a:rPr lang="en-US" dirty="0" smtClean="0"/>
              <a:t>framework</a:t>
            </a:r>
          </a:p>
          <a:p>
            <a:pPr lvl="1"/>
            <a:r>
              <a:rPr lang="en-US" dirty="0" smtClean="0"/>
              <a:t>Up to 50 m link </a:t>
            </a:r>
          </a:p>
          <a:p>
            <a:pPr lvl="1"/>
            <a:r>
              <a:rPr lang="en-US" dirty="0" smtClean="0"/>
              <a:t>An FPGA </a:t>
            </a:r>
            <a:r>
              <a:rPr lang="en-US" dirty="0"/>
              <a:t>deals with </a:t>
            </a:r>
            <a:r>
              <a:rPr lang="en-US" dirty="0" smtClean="0"/>
              <a:t>the low </a:t>
            </a:r>
            <a:r>
              <a:rPr lang="en-US" dirty="0"/>
              <a:t>level interface (clock, IO. . . </a:t>
            </a:r>
            <a:r>
              <a:rPr lang="en-US" dirty="0" smtClean="0"/>
              <a:t>)</a:t>
            </a:r>
            <a:endParaRPr lang="en-US" dirty="0"/>
          </a:p>
          <a:p>
            <a:pPr lvl="1"/>
            <a:r>
              <a:rPr lang="en-US" dirty="0" smtClean="0"/>
              <a:t>16 bit DAC</a:t>
            </a:r>
            <a:r>
              <a:rPr lang="en-US" dirty="0"/>
              <a:t>, </a:t>
            </a:r>
            <a:r>
              <a:rPr lang="en-US" dirty="0" smtClean="0"/>
              <a:t>14 bit ADC implemented</a:t>
            </a:r>
          </a:p>
          <a:p>
            <a:r>
              <a:rPr lang="en-US" dirty="0" smtClean="0"/>
              <a:t>The GADC reference voltage and the GADC input voltage  are generated with 16 bit DAC controlled by the </a:t>
            </a:r>
            <a:r>
              <a:rPr lang="en-US" dirty="0" err="1" smtClean="0"/>
              <a:t>nano</a:t>
            </a:r>
            <a:r>
              <a:rPr lang="en-US" dirty="0" smtClean="0"/>
              <a:t> PC board</a:t>
            </a:r>
          </a:p>
          <a:p>
            <a:r>
              <a:rPr lang="en-US" dirty="0" smtClean="0"/>
              <a:t>Collaboration with LAPP (Renaud </a:t>
            </a:r>
            <a:r>
              <a:rPr lang="en-US" dirty="0" err="1" smtClean="0"/>
              <a:t>Gaglione</a:t>
            </a:r>
            <a:r>
              <a:rPr lang="en-US" dirty="0" smtClean="0"/>
              <a:t>)</a:t>
            </a:r>
          </a:p>
          <a:p>
            <a:r>
              <a:rPr lang="en-US" dirty="0" smtClean="0"/>
              <a:t>Preparation of the RD53A test firmware based on this test set-up</a:t>
            </a:r>
          </a:p>
          <a:p>
            <a:pPr marL="711786" lvl="2" indent="0">
              <a:buNone/>
            </a:pPr>
            <a:endParaRPr lang="en-US" altLang="fr-FR" dirty="0" smtClean="0"/>
          </a:p>
          <a:p>
            <a:endParaRPr lang="en-US" altLang="fr-FR" dirty="0"/>
          </a:p>
        </p:txBody>
      </p:sp>
      <p:sp>
        <p:nvSpPr>
          <p:cNvPr id="4" name="Espace réservé de la date 3"/>
          <p:cNvSpPr>
            <a:spLocks noGrp="1"/>
          </p:cNvSpPr>
          <p:nvPr>
            <p:ph type="dt" sz="half" idx="10"/>
          </p:nvPr>
        </p:nvSpPr>
        <p:spPr/>
        <p:txBody>
          <a:bodyPr/>
          <a:lstStyle/>
          <a:p>
            <a:r>
              <a:rPr lang="fr-FR" altLang="fr-FR" smtClean="0">
                <a:solidFill>
                  <a:srgbClr val="009DD9"/>
                </a:solidFill>
              </a:rPr>
              <a:t>April 6, 2017</a:t>
            </a:r>
            <a:endParaRPr lang="fr-FR" altLang="fr-FR">
              <a:solidFill>
                <a:srgbClr val="009DD9"/>
              </a:solidFill>
            </a:endParaRPr>
          </a:p>
        </p:txBody>
      </p:sp>
      <p:sp>
        <p:nvSpPr>
          <p:cNvPr id="3" name="Espace réservé du pied de page 2"/>
          <p:cNvSpPr>
            <a:spLocks noGrp="1"/>
          </p:cNvSpPr>
          <p:nvPr>
            <p:ph type="ftr" sz="quarter" idx="11"/>
          </p:nvPr>
        </p:nvSpPr>
        <p:spPr/>
        <p:txBody>
          <a:bodyPr/>
          <a:lstStyle/>
          <a:p>
            <a:r>
              <a:rPr lang="fr-FR" altLang="fr-FR" smtClean="0">
                <a:solidFill>
                  <a:srgbClr val="009DD9"/>
                </a:solidFill>
              </a:rPr>
              <a:t>AIDA2020 - 2nd Annual Meeting -</a:t>
            </a:r>
            <a:endParaRPr lang="fr-FR" altLang="fr-FR">
              <a:solidFill>
                <a:srgbClr val="009DD9"/>
              </a:solidFill>
            </a:endParaRPr>
          </a:p>
        </p:txBody>
      </p:sp>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45140" y="4382041"/>
            <a:ext cx="3592281" cy="2394853"/>
          </a:xfrm>
          <a:prstGeom prst="rect">
            <a:avLst/>
          </a:prstGeom>
        </p:spPr>
      </p:pic>
      <p:pic>
        <p:nvPicPr>
          <p:cNvPr id="7" name="Imag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45140" y="1372204"/>
            <a:ext cx="3592281" cy="2394853"/>
          </a:xfrm>
          <a:prstGeom prst="rect">
            <a:avLst/>
          </a:prstGeom>
        </p:spPr>
      </p:pic>
      <p:sp>
        <p:nvSpPr>
          <p:cNvPr id="2" name="Espace réservé du numéro de diapositive 1"/>
          <p:cNvSpPr>
            <a:spLocks noGrp="1"/>
          </p:cNvSpPr>
          <p:nvPr>
            <p:ph type="sldNum" sz="quarter" idx="12"/>
          </p:nvPr>
        </p:nvSpPr>
        <p:spPr/>
        <p:txBody>
          <a:bodyPr/>
          <a:lstStyle/>
          <a:p>
            <a:fld id="{B89D5830-E137-4545-8490-5D20CD5165A4}" type="slidenum">
              <a:rPr lang="en-US" smtClean="0"/>
              <a:pPr/>
              <a:t>33</a:t>
            </a:fld>
            <a:endParaRPr lang="en-US"/>
          </a:p>
        </p:txBody>
      </p:sp>
    </p:spTree>
    <p:extLst>
      <p:ext uri="{BB962C8B-B14F-4D97-AF65-F5344CB8AC3E}">
        <p14:creationId xmlns:p14="http://schemas.microsoft.com/office/powerpoint/2010/main" val="262152157"/>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en-US" smtClean="0"/>
              <a:t>Xray Test Set up</a:t>
            </a:r>
            <a:endParaRPr lang="en-US" dirty="0"/>
          </a:p>
        </p:txBody>
      </p:sp>
      <p:sp>
        <p:nvSpPr>
          <p:cNvPr id="6" name="Espace réservé du texte 5"/>
          <p:cNvSpPr>
            <a:spLocks noGrp="1"/>
          </p:cNvSpPr>
          <p:nvPr>
            <p:ph type="body" sz="half" idx="1"/>
          </p:nvPr>
        </p:nvSpPr>
        <p:spPr/>
        <p:txBody>
          <a:bodyPr>
            <a:normAutofit fontScale="77500" lnSpcReduction="20000"/>
          </a:bodyPr>
          <a:lstStyle/>
          <a:p>
            <a:r>
              <a:rPr lang="en-US" dirty="0" err="1"/>
              <a:t>Xray</a:t>
            </a:r>
            <a:r>
              <a:rPr lang="en-US" dirty="0"/>
              <a:t> CERN </a:t>
            </a:r>
            <a:r>
              <a:rPr lang="en-US" dirty="0" smtClean="0"/>
              <a:t>Facility: 10 </a:t>
            </a:r>
            <a:r>
              <a:rPr lang="en-US" dirty="0" err="1" smtClean="0"/>
              <a:t>keV</a:t>
            </a:r>
            <a:r>
              <a:rPr lang="en-US" dirty="0" smtClean="0"/>
              <a:t> </a:t>
            </a:r>
          </a:p>
          <a:p>
            <a:r>
              <a:rPr lang="en-US" dirty="0" smtClean="0"/>
              <a:t>A total dose of 1000 </a:t>
            </a:r>
            <a:r>
              <a:rPr lang="en-US" dirty="0" err="1" smtClean="0"/>
              <a:t>Mrad</a:t>
            </a:r>
            <a:r>
              <a:rPr lang="en-US" dirty="0" smtClean="0"/>
              <a:t> is reached in ~1 week following a Dose rate of 9 </a:t>
            </a:r>
            <a:r>
              <a:rPr lang="en-US" dirty="0" err="1" smtClean="0"/>
              <a:t>Mrad</a:t>
            </a:r>
            <a:r>
              <a:rPr lang="en-US" dirty="0" smtClean="0"/>
              <a:t>/hour (</a:t>
            </a:r>
            <a:r>
              <a:rPr lang="en-US" altLang="en-US" dirty="0" smtClean="0"/>
              <a:t>2.5krad/s)</a:t>
            </a:r>
            <a:endParaRPr lang="en-US" dirty="0" smtClean="0"/>
          </a:p>
          <a:p>
            <a:r>
              <a:rPr lang="en-US" dirty="0" smtClean="0"/>
              <a:t>Measurement of devices characteristics for (100 </a:t>
            </a:r>
            <a:r>
              <a:rPr lang="en-US" dirty="0" err="1" smtClean="0"/>
              <a:t>krad</a:t>
            </a:r>
            <a:r>
              <a:rPr lang="en-US" dirty="0" smtClean="0"/>
              <a:t>, 1Mrad, 10 </a:t>
            </a:r>
            <a:r>
              <a:rPr lang="en-US" dirty="0" err="1" smtClean="0"/>
              <a:t>Mrad</a:t>
            </a:r>
            <a:r>
              <a:rPr lang="en-US" dirty="0" smtClean="0"/>
              <a:t>, 100 </a:t>
            </a:r>
            <a:r>
              <a:rPr lang="en-US" dirty="0" err="1" smtClean="0"/>
              <a:t>Mrad</a:t>
            </a:r>
            <a:r>
              <a:rPr lang="en-US" dirty="0" smtClean="0"/>
              <a:t>, 200 </a:t>
            </a:r>
            <a:r>
              <a:rPr lang="en-US" dirty="0" err="1" smtClean="0"/>
              <a:t>Mrad</a:t>
            </a:r>
            <a:r>
              <a:rPr lang="en-US" dirty="0" smtClean="0"/>
              <a:t> …. 1000 </a:t>
            </a:r>
            <a:r>
              <a:rPr lang="en-US" dirty="0" err="1" smtClean="0"/>
              <a:t>Mrad</a:t>
            </a:r>
            <a:r>
              <a:rPr lang="en-US" dirty="0"/>
              <a:t>) and takes 3-4 hours </a:t>
            </a:r>
            <a:endParaRPr lang="en-US" dirty="0" smtClean="0"/>
          </a:p>
          <a:p>
            <a:r>
              <a:rPr lang="en-US" dirty="0" smtClean="0"/>
              <a:t>Evaluate the irradiation tolerance of digital devices (120nm/60nm to 480nm/60nm)</a:t>
            </a:r>
          </a:p>
          <a:p>
            <a:r>
              <a:rPr lang="en-US" dirty="0" smtClean="0"/>
              <a:t>Study  the dependence of the irradiation </a:t>
            </a:r>
            <a:r>
              <a:rPr lang="en-US" dirty="0" err="1" smtClean="0"/>
              <a:t>hardbess</a:t>
            </a:r>
            <a:r>
              <a:rPr lang="en-US" dirty="0" smtClean="0"/>
              <a:t> on the device width</a:t>
            </a:r>
          </a:p>
          <a:p>
            <a:r>
              <a:rPr lang="en-US" dirty="0" smtClean="0"/>
              <a:t>Set device size suitable for a radiation tolerant digital library </a:t>
            </a:r>
          </a:p>
          <a:p>
            <a:r>
              <a:rPr lang="en-US" dirty="0" smtClean="0"/>
              <a:t>During irradiation and during annealing phase, </a:t>
            </a:r>
            <a:r>
              <a:rPr lang="en-US" dirty="0" err="1" smtClean="0"/>
              <a:t>pmos</a:t>
            </a:r>
            <a:r>
              <a:rPr lang="en-US" dirty="0" smtClean="0"/>
              <a:t> and </a:t>
            </a:r>
            <a:r>
              <a:rPr lang="en-US" dirty="0" err="1" smtClean="0"/>
              <a:t>nmos</a:t>
            </a:r>
            <a:r>
              <a:rPr lang="en-US" dirty="0" smtClean="0"/>
              <a:t> devices are set in :</a:t>
            </a:r>
          </a:p>
          <a:p>
            <a:pPr lvl="1"/>
            <a:r>
              <a:rPr lang="en-US" dirty="0" err="1" smtClean="0"/>
              <a:t>Nmos</a:t>
            </a:r>
            <a:r>
              <a:rPr lang="en-US" dirty="0" smtClean="0"/>
              <a:t> : VG=VD=1.2V and VS=VB=0V</a:t>
            </a:r>
          </a:p>
          <a:p>
            <a:pPr lvl="1"/>
            <a:r>
              <a:rPr lang="en-US" dirty="0" err="1" smtClean="0"/>
              <a:t>Pmos</a:t>
            </a:r>
            <a:r>
              <a:rPr lang="en-US" dirty="0" smtClean="0"/>
              <a:t> : VG=VD=0 V and VS=VB=1.2V</a:t>
            </a:r>
          </a:p>
          <a:p>
            <a:pPr lvl="1"/>
            <a:endParaRPr lang="en-US" dirty="0" smtClean="0"/>
          </a:p>
          <a:p>
            <a:endParaRPr lang="en-US" dirty="0" smtClean="0"/>
          </a:p>
          <a:p>
            <a:endParaRPr lang="en-US" dirty="0" smtClean="0"/>
          </a:p>
          <a:p>
            <a:endParaRPr lang="en-US" dirty="0"/>
          </a:p>
        </p:txBody>
      </p:sp>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3" name="Espace réservé du pied de page 2"/>
          <p:cNvSpPr>
            <a:spLocks noGrp="1"/>
          </p:cNvSpPr>
          <p:nvPr>
            <p:ph type="ftr" sz="quarter" idx="11"/>
          </p:nvPr>
        </p:nvSpPr>
        <p:spPr/>
        <p:txBody>
          <a:bodyPr/>
          <a:lstStyle/>
          <a:p>
            <a:r>
              <a:rPr lang="en-US" smtClean="0"/>
              <a:t>AIDA2020 - 2nd Annual Meeting -</a:t>
            </a:r>
            <a:endParaRPr lang="en-US" dirty="0"/>
          </a:p>
        </p:txBody>
      </p:sp>
      <p:pic>
        <p:nvPicPr>
          <p:cNvPr id="16" name="Espace réservé du contenu 15"/>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667833" y="1061052"/>
            <a:ext cx="3973513" cy="5959475"/>
          </a:xfrm>
        </p:spPr>
      </p:pic>
      <p:sp>
        <p:nvSpPr>
          <p:cNvPr id="7" name="Espace réservé du numéro de diapositive 6"/>
          <p:cNvSpPr>
            <a:spLocks noGrp="1"/>
          </p:cNvSpPr>
          <p:nvPr>
            <p:ph type="sldNum" sz="quarter" idx="12"/>
          </p:nvPr>
        </p:nvSpPr>
        <p:spPr/>
        <p:txBody>
          <a:bodyPr/>
          <a:lstStyle/>
          <a:p>
            <a:fld id="{B89D5830-E137-4545-8490-5D20CD5165A4}" type="slidenum">
              <a:rPr lang="en-US" smtClean="0"/>
              <a:pPr/>
              <a:t>34</a:t>
            </a:fld>
            <a:endParaRPr lang="en-US"/>
          </a:p>
        </p:txBody>
      </p:sp>
    </p:spTree>
    <p:extLst>
      <p:ext uri="{BB962C8B-B14F-4D97-AF65-F5344CB8AC3E}">
        <p14:creationId xmlns:p14="http://schemas.microsoft.com/office/powerpoint/2010/main" val="3344105410"/>
      </p:ext>
    </p:extLst>
  </p:cSld>
  <p:clrMapOvr>
    <a:masterClrMapping/>
  </p:clrMapOvr>
  <mc:AlternateContent xmlns:mc="http://schemas.openxmlformats.org/markup-compatibility/2006" xmlns:p14="http://schemas.microsoft.com/office/powerpoint/2010/main">
    <mc:Choice Requires="p14">
      <p:transition spd="slow" p14:dur="2000" advTm="4067"/>
    </mc:Choice>
    <mc:Fallback xmlns="">
      <p:transition spd="slow" advTm="4067"/>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Grp="1" noChangeArrowheads="1"/>
          </p:cNvSpPr>
          <p:nvPr>
            <p:ph type="title"/>
          </p:nvPr>
        </p:nvSpPr>
        <p:spPr/>
        <p:txBody>
          <a:bodyPr/>
          <a:lstStyle/>
          <a:p>
            <a:r>
              <a:rPr lang="en-US" altLang="fr-FR" dirty="0" smtClean="0"/>
              <a:t>Next irradiation tests</a:t>
            </a:r>
            <a:endParaRPr lang="en-US" altLang="fr-FR" dirty="0"/>
          </a:p>
        </p:txBody>
      </p:sp>
      <p:sp>
        <p:nvSpPr>
          <p:cNvPr id="10" name="Espace réservé du texte 9"/>
          <p:cNvSpPr>
            <a:spLocks noGrp="1"/>
          </p:cNvSpPr>
          <p:nvPr>
            <p:ph type="body" sz="half" idx="1"/>
          </p:nvPr>
        </p:nvSpPr>
        <p:spPr>
          <a:xfrm>
            <a:off x="533401" y="1390963"/>
            <a:ext cx="4109316" cy="5587687"/>
          </a:xfrm>
        </p:spPr>
        <p:txBody>
          <a:bodyPr>
            <a:normAutofit/>
          </a:bodyPr>
          <a:lstStyle/>
          <a:p>
            <a:r>
              <a:rPr lang="en-US" dirty="0" smtClean="0"/>
              <a:t>The 24GeV primary </a:t>
            </a:r>
            <a:r>
              <a:rPr lang="en-US" dirty="0"/>
              <a:t>proton beam </a:t>
            </a:r>
            <a:r>
              <a:rPr lang="en-US" dirty="0" smtClean="0"/>
              <a:t>is </a:t>
            </a:r>
            <a:r>
              <a:rPr lang="en-US" dirty="0"/>
              <a:t>extracted from the PS ring</a:t>
            </a:r>
          </a:p>
          <a:p>
            <a:endParaRPr lang="en-US" dirty="0" smtClean="0"/>
          </a:p>
          <a:p>
            <a:r>
              <a:rPr lang="en-US" dirty="0" smtClean="0"/>
              <a:t>PS Irradiation tests (SEU and TID) scheduled on </a:t>
            </a:r>
            <a:r>
              <a:rPr lang="en-US" dirty="0"/>
              <a:t>J</a:t>
            </a:r>
            <a:r>
              <a:rPr lang="en-US" dirty="0" smtClean="0"/>
              <a:t>une 2016</a:t>
            </a:r>
          </a:p>
          <a:p>
            <a:r>
              <a:rPr lang="fr-FR" dirty="0" smtClean="0"/>
              <a:t>SEU </a:t>
            </a:r>
            <a:r>
              <a:rPr lang="fr-FR" dirty="0" err="1" smtClean="0"/>
              <a:t>from</a:t>
            </a:r>
            <a:r>
              <a:rPr lang="fr-FR" dirty="0" smtClean="0"/>
              <a:t> the Digital </a:t>
            </a:r>
            <a:r>
              <a:rPr lang="fr-FR" dirty="0"/>
              <a:t>radiation test </a:t>
            </a:r>
            <a:r>
              <a:rPr lang="fr-FR" dirty="0" smtClean="0"/>
              <a:t>chip ??</a:t>
            </a:r>
            <a:endParaRPr lang="en-US" dirty="0" smtClean="0"/>
          </a:p>
        </p:txBody>
      </p:sp>
      <p:sp>
        <p:nvSpPr>
          <p:cNvPr id="9" name="Espace réservé de la date 8"/>
          <p:cNvSpPr>
            <a:spLocks noGrp="1"/>
          </p:cNvSpPr>
          <p:nvPr>
            <p:ph type="dt" sz="half" idx="10"/>
          </p:nvPr>
        </p:nvSpPr>
        <p:spPr/>
        <p:txBody>
          <a:bodyPr/>
          <a:lstStyle/>
          <a:p>
            <a:r>
              <a:rPr lang="fr-FR" altLang="fr-FR" smtClean="0"/>
              <a:t>April 6, 2017</a:t>
            </a:r>
            <a:endParaRPr lang="fr-FR" altLang="fr-FR" dirty="0"/>
          </a:p>
        </p:txBody>
      </p:sp>
      <p:sp>
        <p:nvSpPr>
          <p:cNvPr id="3" name="Espace réservé du pied de page 2"/>
          <p:cNvSpPr>
            <a:spLocks noGrp="1"/>
          </p:cNvSpPr>
          <p:nvPr>
            <p:ph type="ftr" sz="quarter" idx="11"/>
          </p:nvPr>
        </p:nvSpPr>
        <p:spPr/>
        <p:txBody>
          <a:bodyPr/>
          <a:lstStyle/>
          <a:p>
            <a:r>
              <a:rPr lang="pt-BR" altLang="fr-FR" smtClean="0"/>
              <a:t>AIDA2020 - 2nd Annual Meeting -</a:t>
            </a:r>
            <a:endParaRPr lang="fr-FR" altLang="fr-FR"/>
          </a:p>
        </p:txBody>
      </p:sp>
      <p:pic>
        <p:nvPicPr>
          <p:cNvPr id="4" name="Imag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2716" y="1874083"/>
            <a:ext cx="5867905" cy="4400929"/>
          </a:xfrm>
          <a:prstGeom prst="rect">
            <a:avLst/>
          </a:prstGeom>
        </p:spPr>
      </p:pic>
      <p:sp>
        <p:nvSpPr>
          <p:cNvPr id="2" name="Espace réservé du numéro de diapositive 1"/>
          <p:cNvSpPr>
            <a:spLocks noGrp="1"/>
          </p:cNvSpPr>
          <p:nvPr>
            <p:ph type="sldNum" sz="quarter" idx="12"/>
          </p:nvPr>
        </p:nvSpPr>
        <p:spPr/>
        <p:txBody>
          <a:bodyPr/>
          <a:lstStyle/>
          <a:p>
            <a:fld id="{B89D5830-E137-4545-8490-5D20CD5165A4}" type="slidenum">
              <a:rPr lang="en-US" smtClean="0"/>
              <a:pPr/>
              <a:t>35</a:t>
            </a:fld>
            <a:endParaRPr lang="en-US"/>
          </a:p>
        </p:txBody>
      </p:sp>
    </p:spTree>
    <p:extLst>
      <p:ext uri="{BB962C8B-B14F-4D97-AF65-F5344CB8AC3E}">
        <p14:creationId xmlns:p14="http://schemas.microsoft.com/office/powerpoint/2010/main" val="421169462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38" name="Groupe 1037"/>
          <p:cNvGrpSpPr/>
          <p:nvPr/>
        </p:nvGrpSpPr>
        <p:grpSpPr>
          <a:xfrm>
            <a:off x="4996663" y="1563784"/>
            <a:ext cx="4542647" cy="2831261"/>
            <a:chOff x="4938465" y="1333356"/>
            <a:chExt cx="4255204" cy="2831261"/>
          </a:xfrm>
        </p:grpSpPr>
        <p:pic>
          <p:nvPicPr>
            <p:cNvPr id="5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7965" y="1333356"/>
              <a:ext cx="4035704" cy="25696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ZoneTexte 50"/>
            <p:cNvSpPr txBox="1"/>
            <p:nvPr/>
          </p:nvSpPr>
          <p:spPr>
            <a:xfrm>
              <a:off x="6812898" y="1353176"/>
              <a:ext cx="1222432" cy="276999"/>
            </a:xfrm>
            <a:prstGeom prst="rect">
              <a:avLst/>
            </a:prstGeom>
            <a:solidFill>
              <a:schemeClr val="bg1"/>
            </a:solidFill>
            <a:ln>
              <a:noFill/>
            </a:ln>
          </p:spPr>
          <p:txBody>
            <a:bodyPr wrap="square" rtlCol="0">
              <a:spAutoFit/>
            </a:bodyPr>
            <a:lstStyle/>
            <a:p>
              <a:pPr>
                <a:buNone/>
              </a:pPr>
              <a:r>
                <a:rPr lang="en-US" i="1" dirty="0">
                  <a:solidFill>
                    <a:schemeClr val="tx1">
                      <a:lumMod val="65000"/>
                      <a:lumOff val="35000"/>
                    </a:schemeClr>
                  </a:solidFill>
                  <a:latin typeface="+mj-lt"/>
                </a:rPr>
                <a:t>Dose vs time</a:t>
              </a:r>
            </a:p>
          </p:txBody>
        </p:sp>
        <p:sp>
          <p:nvSpPr>
            <p:cNvPr id="52" name="ZoneTexte 51"/>
            <p:cNvSpPr txBox="1"/>
            <p:nvPr/>
          </p:nvSpPr>
          <p:spPr>
            <a:xfrm rot="16200000">
              <a:off x="4641477" y="2447499"/>
              <a:ext cx="853448" cy="259471"/>
            </a:xfrm>
            <a:prstGeom prst="rect">
              <a:avLst/>
            </a:prstGeom>
            <a:solidFill>
              <a:schemeClr val="bg1"/>
            </a:solidFill>
            <a:ln>
              <a:noFill/>
            </a:ln>
          </p:spPr>
          <p:txBody>
            <a:bodyPr wrap="square" rtlCol="0">
              <a:spAutoFit/>
            </a:bodyPr>
            <a:lstStyle/>
            <a:p>
              <a:pPr>
                <a:buNone/>
              </a:pPr>
              <a:r>
                <a:rPr lang="en-US" sz="1200" dirty="0" smtClean="0">
                  <a:latin typeface="+mj-lt"/>
                </a:rPr>
                <a:t>TID (rad)</a:t>
              </a:r>
              <a:endParaRPr lang="en-US" sz="1200" dirty="0">
                <a:latin typeface="+mj-lt"/>
              </a:endParaRPr>
            </a:p>
          </p:txBody>
        </p:sp>
        <p:sp>
          <p:nvSpPr>
            <p:cNvPr id="53" name="ZoneTexte 52"/>
            <p:cNvSpPr txBox="1"/>
            <p:nvPr/>
          </p:nvSpPr>
          <p:spPr>
            <a:xfrm>
              <a:off x="7074979" y="3903007"/>
              <a:ext cx="794087" cy="261610"/>
            </a:xfrm>
            <a:prstGeom prst="rect">
              <a:avLst/>
            </a:prstGeom>
            <a:solidFill>
              <a:schemeClr val="bg1"/>
            </a:solidFill>
            <a:ln>
              <a:noFill/>
            </a:ln>
          </p:spPr>
          <p:txBody>
            <a:bodyPr wrap="square" rtlCol="0">
              <a:spAutoFit/>
            </a:bodyPr>
            <a:lstStyle/>
            <a:p>
              <a:pPr>
                <a:buNone/>
              </a:pPr>
              <a:r>
                <a:rPr lang="en-US" sz="1100" dirty="0" smtClean="0">
                  <a:latin typeface="+mj-lt"/>
                </a:rPr>
                <a:t>Date Time</a:t>
              </a:r>
              <a:endParaRPr lang="en-US" sz="1100" dirty="0">
                <a:latin typeface="+mj-lt"/>
              </a:endParaRPr>
            </a:p>
          </p:txBody>
        </p:sp>
      </p:grpSp>
      <p:sp>
        <p:nvSpPr>
          <p:cNvPr id="2" name="Titre 1"/>
          <p:cNvSpPr>
            <a:spLocks noGrp="1"/>
          </p:cNvSpPr>
          <p:nvPr>
            <p:ph type="title"/>
          </p:nvPr>
        </p:nvSpPr>
        <p:spPr/>
        <p:txBody>
          <a:bodyPr/>
          <a:lstStyle/>
          <a:p>
            <a:r>
              <a:rPr lang="fr-FR" dirty="0" smtClean="0"/>
              <a:t>SEU setup</a:t>
            </a:r>
            <a:endParaRPr lang="fr-FR" dirty="0"/>
          </a:p>
        </p:txBody>
      </p:sp>
      <p:sp>
        <p:nvSpPr>
          <p:cNvPr id="3" name="Espace réservé du texte 2"/>
          <p:cNvSpPr>
            <a:spLocks noGrp="1"/>
          </p:cNvSpPr>
          <p:nvPr>
            <p:ph type="body" sz="half" idx="13"/>
          </p:nvPr>
        </p:nvSpPr>
        <p:spPr>
          <a:xfrm>
            <a:off x="-23451" y="1298109"/>
            <a:ext cx="5299844" cy="5612090"/>
          </a:xfrm>
        </p:spPr>
        <p:txBody>
          <a:bodyPr>
            <a:normAutofit fontScale="77500" lnSpcReduction="20000"/>
          </a:bodyPr>
          <a:lstStyle/>
          <a:p>
            <a:r>
              <a:rPr lang="en-US" dirty="0" smtClean="0"/>
              <a:t>24 GeV protons beam line at CERN</a:t>
            </a:r>
          </a:p>
          <a:p>
            <a:pPr lvl="1"/>
            <a:r>
              <a:rPr lang="en-US" sz="1800" dirty="0" smtClean="0"/>
              <a:t>12.10</a:t>
            </a:r>
            <a:r>
              <a:rPr lang="en-US" sz="1800" baseline="30000" dirty="0" smtClean="0"/>
              <a:t>10 </a:t>
            </a:r>
            <a:r>
              <a:rPr lang="en-US" sz="1800" dirty="0" smtClean="0"/>
              <a:t>protons/cm²/spill</a:t>
            </a:r>
          </a:p>
          <a:p>
            <a:pPr lvl="1"/>
            <a:r>
              <a:rPr lang="en-US" sz="1800" dirty="0" smtClean="0"/>
              <a:t>beam size1cm²</a:t>
            </a:r>
          </a:p>
          <a:p>
            <a:pPr lvl="1"/>
            <a:r>
              <a:rPr lang="en-US" sz="1800" dirty="0" smtClean="0"/>
              <a:t>mean dose rate</a:t>
            </a:r>
          </a:p>
          <a:p>
            <a:pPr lvl="2"/>
            <a:r>
              <a:rPr lang="en-US" sz="1600" dirty="0" smtClean="0"/>
              <a:t>950krad/h</a:t>
            </a:r>
          </a:p>
          <a:p>
            <a:pPr lvl="1"/>
            <a:r>
              <a:rPr lang="en-US" sz="1800" dirty="0" smtClean="0"/>
              <a:t>TID: 500Mrad</a:t>
            </a:r>
          </a:p>
          <a:p>
            <a:pPr lvl="1"/>
            <a:r>
              <a:rPr lang="en-US" sz="1800" dirty="0" smtClean="0"/>
              <a:t>exposure time 3 weeks </a:t>
            </a:r>
          </a:p>
          <a:p>
            <a:r>
              <a:rPr lang="en-US" dirty="0" smtClean="0"/>
              <a:t>Mother board V2</a:t>
            </a:r>
          </a:p>
          <a:p>
            <a:pPr lvl="1"/>
            <a:r>
              <a:rPr lang="en-US" sz="1500" dirty="0"/>
              <a:t>w</a:t>
            </a:r>
            <a:r>
              <a:rPr lang="en-US" sz="1500" dirty="0" smtClean="0"/>
              <a:t>ith a LAPP collaboration</a:t>
            </a:r>
          </a:p>
          <a:p>
            <a:pPr lvl="1"/>
            <a:r>
              <a:rPr lang="en-US" sz="1600" dirty="0" err="1" smtClean="0"/>
              <a:t>nanoPC</a:t>
            </a:r>
            <a:r>
              <a:rPr lang="en-US" sz="1600" dirty="0" smtClean="0"/>
              <a:t> </a:t>
            </a:r>
            <a:r>
              <a:rPr lang="en-US" sz="1600" dirty="0" err="1" smtClean="0"/>
              <a:t>BeagleBone</a:t>
            </a:r>
            <a:r>
              <a:rPr lang="en-US" sz="1600" dirty="0" smtClean="0"/>
              <a:t> card + FPGA</a:t>
            </a:r>
          </a:p>
          <a:p>
            <a:pPr lvl="1"/>
            <a:r>
              <a:rPr lang="en-US" sz="1600" dirty="0" smtClean="0"/>
              <a:t>Flexible programing</a:t>
            </a:r>
          </a:p>
          <a:p>
            <a:pPr lvl="1"/>
            <a:r>
              <a:rPr lang="en-US" sz="1600" dirty="0" smtClean="0"/>
              <a:t>30 logic signals available </a:t>
            </a:r>
            <a:r>
              <a:rPr lang="en-US" sz="1600" baseline="30000" dirty="0" smtClean="0"/>
              <a:t>(*)</a:t>
            </a:r>
          </a:p>
          <a:p>
            <a:pPr lvl="1"/>
            <a:r>
              <a:rPr lang="en-US" sz="1600" dirty="0" smtClean="0"/>
              <a:t>Analog channels</a:t>
            </a:r>
          </a:p>
          <a:p>
            <a:pPr lvl="2"/>
            <a:r>
              <a:rPr lang="en-US" sz="1400" dirty="0" smtClean="0"/>
              <a:t>ADC (4 16 bits conversion channels SAR type)</a:t>
            </a:r>
          </a:p>
          <a:p>
            <a:pPr lvl="2"/>
            <a:r>
              <a:rPr lang="en-US" sz="1400" dirty="0" smtClean="0"/>
              <a:t>4 DAC (16 bits) </a:t>
            </a:r>
            <a:r>
              <a:rPr lang="en-US" sz="1400" baseline="30000" dirty="0" smtClean="0"/>
              <a:t>(*)</a:t>
            </a:r>
          </a:p>
          <a:p>
            <a:pPr lvl="1"/>
            <a:r>
              <a:rPr lang="en-US" sz="1600" dirty="0" smtClean="0"/>
              <a:t>Monitoring (°C, current supply)</a:t>
            </a:r>
          </a:p>
          <a:p>
            <a:pPr lvl="1"/>
            <a:r>
              <a:rPr lang="en-US" sz="1600" dirty="0" smtClean="0"/>
              <a:t>Lab tests + irradiation tests</a:t>
            </a:r>
          </a:p>
          <a:p>
            <a:pPr lvl="1"/>
            <a:r>
              <a:rPr lang="en-US" sz="1600" baseline="30000" dirty="0" smtClean="0"/>
              <a:t>(*)</a:t>
            </a:r>
            <a:r>
              <a:rPr lang="en-US" sz="1600" dirty="0" smtClean="0"/>
              <a:t>: evolution on going</a:t>
            </a:r>
          </a:p>
        </p:txBody>
      </p:sp>
      <p:sp>
        <p:nvSpPr>
          <p:cNvPr id="4" name="Espace réservé de la date 3"/>
          <p:cNvSpPr>
            <a:spLocks noGrp="1"/>
          </p:cNvSpPr>
          <p:nvPr>
            <p:ph type="dt" sz="half" idx="4294967295"/>
          </p:nvPr>
        </p:nvSpPr>
        <p:spPr>
          <a:xfrm>
            <a:off x="552619" y="7099955"/>
            <a:ext cx="2489200" cy="258281"/>
          </a:xfrm>
        </p:spPr>
        <p:txBody>
          <a:bodyPr/>
          <a:lstStyle/>
          <a:p>
            <a:r>
              <a:rPr lang="fr-FR" smtClean="0"/>
              <a:t>April 6, 2017</a:t>
            </a:r>
            <a:endParaRPr lang="en-US" dirty="0"/>
          </a:p>
        </p:txBody>
      </p:sp>
      <p:sp>
        <p:nvSpPr>
          <p:cNvPr id="5" name="Espace réservé du pied de page 4"/>
          <p:cNvSpPr>
            <a:spLocks noGrp="1"/>
          </p:cNvSpPr>
          <p:nvPr>
            <p:ph type="ftr" sz="quarter" idx="4294967295"/>
          </p:nvPr>
        </p:nvSpPr>
        <p:spPr/>
        <p:txBody>
          <a:bodyPr/>
          <a:lstStyle/>
          <a:p>
            <a:r>
              <a:rPr lang="fr-FR" smtClean="0"/>
              <a:t>AIDA2020 - 2nd Annual Meeting -</a:t>
            </a:r>
            <a:endParaRPr lang="fr-FR" dirty="0"/>
          </a:p>
        </p:txBody>
      </p:sp>
      <p:sp>
        <p:nvSpPr>
          <p:cNvPr id="6" name="Espace réservé du numéro de diapositive 5"/>
          <p:cNvSpPr>
            <a:spLocks noGrp="1"/>
          </p:cNvSpPr>
          <p:nvPr>
            <p:ph type="sldNum" sz="quarter" idx="4294967295"/>
          </p:nvPr>
        </p:nvSpPr>
        <p:spPr/>
        <p:txBody>
          <a:bodyPr/>
          <a:lstStyle/>
          <a:p>
            <a:pPr>
              <a:defRPr/>
            </a:pPr>
            <a:fld id="{1DEC5EB5-7816-4C0B-BF8C-165463C4FF42}" type="slidenum">
              <a:rPr lang="en-US" smtClean="0"/>
              <a:pPr>
                <a:defRPr/>
              </a:pPr>
              <a:t>36</a:t>
            </a:fld>
            <a:endParaRPr lang="en-US" dirty="0"/>
          </a:p>
        </p:txBody>
      </p:sp>
      <p:grpSp>
        <p:nvGrpSpPr>
          <p:cNvPr id="1042" name="Groupe 1041"/>
          <p:cNvGrpSpPr/>
          <p:nvPr/>
        </p:nvGrpSpPr>
        <p:grpSpPr>
          <a:xfrm>
            <a:off x="2914506" y="1845213"/>
            <a:ext cx="1615471" cy="1850030"/>
            <a:chOff x="491832" y="2658317"/>
            <a:chExt cx="3575419" cy="4339291"/>
          </a:xfrm>
        </p:grpSpPr>
        <p:pic>
          <p:nvPicPr>
            <p:cNvPr id="104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3001" y="2658317"/>
              <a:ext cx="3524250" cy="2209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1832" y="4721133"/>
              <a:ext cx="3562350" cy="2276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61" name="ZoneTexte 60"/>
          <p:cNvSpPr txBox="1"/>
          <p:nvPr/>
        </p:nvSpPr>
        <p:spPr>
          <a:xfrm flipH="1">
            <a:off x="2972113" y="3556743"/>
            <a:ext cx="1727144" cy="276999"/>
          </a:xfrm>
          <a:prstGeom prst="rect">
            <a:avLst/>
          </a:prstGeom>
          <a:noFill/>
        </p:spPr>
        <p:txBody>
          <a:bodyPr wrap="square" rtlCol="0">
            <a:spAutoFit/>
          </a:bodyPr>
          <a:lstStyle/>
          <a:p>
            <a:pPr>
              <a:buNone/>
            </a:pPr>
            <a:r>
              <a:rPr lang="fr-FR" sz="1200" i="1" dirty="0" smtClean="0">
                <a:solidFill>
                  <a:schemeClr val="tx1">
                    <a:lumMod val="65000"/>
                    <a:lumOff val="35000"/>
                  </a:schemeClr>
                </a:solidFill>
                <a:latin typeface="+mj-lt"/>
              </a:rPr>
              <a:t>X-Y Beam Profil Monitor</a:t>
            </a:r>
            <a:endParaRPr lang="fr-FR" sz="1200" i="1" dirty="0">
              <a:solidFill>
                <a:schemeClr val="tx1">
                  <a:lumMod val="65000"/>
                  <a:lumOff val="35000"/>
                </a:schemeClr>
              </a:solidFill>
              <a:latin typeface="+mj-lt"/>
            </a:endParaRPr>
          </a:p>
        </p:txBody>
      </p:sp>
      <p:sp>
        <p:nvSpPr>
          <p:cNvPr id="62" name="ZoneTexte 61"/>
          <p:cNvSpPr txBox="1"/>
          <p:nvPr/>
        </p:nvSpPr>
        <p:spPr>
          <a:xfrm>
            <a:off x="6894454" y="6952097"/>
            <a:ext cx="1222432" cy="276999"/>
          </a:xfrm>
          <a:prstGeom prst="rect">
            <a:avLst/>
          </a:prstGeom>
          <a:solidFill>
            <a:schemeClr val="bg1"/>
          </a:solidFill>
          <a:ln>
            <a:noFill/>
          </a:ln>
        </p:spPr>
        <p:txBody>
          <a:bodyPr wrap="square" rtlCol="0">
            <a:spAutoFit/>
          </a:bodyPr>
          <a:lstStyle/>
          <a:p>
            <a:pPr>
              <a:buNone/>
            </a:pPr>
            <a:r>
              <a:rPr lang="en-US" i="1" dirty="0" smtClean="0">
                <a:solidFill>
                  <a:schemeClr val="tx1">
                    <a:lumMod val="65000"/>
                    <a:lumOff val="35000"/>
                  </a:schemeClr>
                </a:solidFill>
                <a:latin typeface="+mj-lt"/>
              </a:rPr>
              <a:t>SEU CERN setup</a:t>
            </a:r>
            <a:endParaRPr lang="en-US" i="1" dirty="0">
              <a:solidFill>
                <a:schemeClr val="tx1">
                  <a:lumMod val="65000"/>
                  <a:lumOff val="35000"/>
                </a:schemeClr>
              </a:solidFill>
              <a:latin typeface="+mj-lt"/>
            </a:endParaRPr>
          </a:p>
        </p:txBody>
      </p:sp>
      <p:sp>
        <p:nvSpPr>
          <p:cNvPr id="63" name="ZoneTexte 62"/>
          <p:cNvSpPr txBox="1"/>
          <p:nvPr/>
        </p:nvSpPr>
        <p:spPr>
          <a:xfrm>
            <a:off x="4567645" y="6874664"/>
            <a:ext cx="1256659" cy="276999"/>
          </a:xfrm>
          <a:prstGeom prst="rect">
            <a:avLst/>
          </a:prstGeom>
          <a:noFill/>
          <a:ln>
            <a:noFill/>
          </a:ln>
        </p:spPr>
        <p:txBody>
          <a:bodyPr wrap="square" rtlCol="0">
            <a:spAutoFit/>
          </a:bodyPr>
          <a:lstStyle/>
          <a:p>
            <a:pPr>
              <a:buNone/>
            </a:pPr>
            <a:r>
              <a:rPr lang="en-US" i="1" dirty="0" smtClean="0">
                <a:solidFill>
                  <a:schemeClr val="tx1">
                    <a:lumMod val="65000"/>
                    <a:lumOff val="35000"/>
                  </a:schemeClr>
                </a:solidFill>
                <a:latin typeface="+mj-lt"/>
              </a:rPr>
              <a:t>Mother board V2</a:t>
            </a:r>
            <a:endParaRPr lang="en-US" i="1" dirty="0">
              <a:solidFill>
                <a:schemeClr val="tx1">
                  <a:lumMod val="65000"/>
                  <a:lumOff val="35000"/>
                </a:schemeClr>
              </a:solidFill>
              <a:latin typeface="+mj-lt"/>
            </a:endParaRPr>
          </a:p>
        </p:txBody>
      </p:sp>
      <p:sp>
        <p:nvSpPr>
          <p:cNvPr id="64" name="ZoneTexte 63"/>
          <p:cNvSpPr txBox="1"/>
          <p:nvPr/>
        </p:nvSpPr>
        <p:spPr>
          <a:xfrm>
            <a:off x="7407852" y="5768986"/>
            <a:ext cx="1461273" cy="276999"/>
          </a:xfrm>
          <a:prstGeom prst="rect">
            <a:avLst/>
          </a:prstGeom>
          <a:noFill/>
          <a:ln>
            <a:noFill/>
          </a:ln>
        </p:spPr>
        <p:txBody>
          <a:bodyPr wrap="square" rtlCol="0">
            <a:spAutoFit/>
          </a:bodyPr>
          <a:lstStyle/>
          <a:p>
            <a:pPr>
              <a:buNone/>
            </a:pPr>
            <a:r>
              <a:rPr lang="en-US" i="1" dirty="0" smtClean="0">
                <a:solidFill>
                  <a:schemeClr val="tx1">
                    <a:lumMod val="65000"/>
                    <a:lumOff val="35000"/>
                  </a:schemeClr>
                </a:solidFill>
                <a:latin typeface="+mj-lt"/>
              </a:rPr>
              <a:t>Intermediate board</a:t>
            </a:r>
            <a:endParaRPr lang="en-US" i="1" dirty="0">
              <a:solidFill>
                <a:schemeClr val="tx1">
                  <a:lumMod val="65000"/>
                  <a:lumOff val="35000"/>
                </a:schemeClr>
              </a:solidFill>
              <a:latin typeface="+mj-lt"/>
            </a:endParaRPr>
          </a:p>
        </p:txBody>
      </p:sp>
      <p:sp>
        <p:nvSpPr>
          <p:cNvPr id="65" name="ZoneTexte 64"/>
          <p:cNvSpPr txBox="1"/>
          <p:nvPr/>
        </p:nvSpPr>
        <p:spPr>
          <a:xfrm>
            <a:off x="9424097" y="5837738"/>
            <a:ext cx="730636" cy="276999"/>
          </a:xfrm>
          <a:prstGeom prst="rect">
            <a:avLst/>
          </a:prstGeom>
          <a:noFill/>
          <a:ln>
            <a:noFill/>
          </a:ln>
        </p:spPr>
        <p:txBody>
          <a:bodyPr wrap="square" rtlCol="0">
            <a:spAutoFit/>
          </a:bodyPr>
          <a:lstStyle/>
          <a:p>
            <a:pPr>
              <a:buNone/>
            </a:pPr>
            <a:r>
              <a:rPr lang="en-US" i="1" dirty="0" smtClean="0">
                <a:solidFill>
                  <a:schemeClr val="tx1">
                    <a:lumMod val="65000"/>
                    <a:lumOff val="35000"/>
                  </a:schemeClr>
                </a:solidFill>
                <a:latin typeface="+mj-lt"/>
              </a:rPr>
              <a:t>samples</a:t>
            </a:r>
            <a:endParaRPr lang="en-US" i="1" dirty="0">
              <a:solidFill>
                <a:schemeClr val="tx1">
                  <a:lumMod val="65000"/>
                  <a:lumOff val="35000"/>
                </a:schemeClr>
              </a:solidFill>
              <a:latin typeface="+mj-lt"/>
            </a:endParaRPr>
          </a:p>
        </p:txBody>
      </p:sp>
      <p:cxnSp>
        <p:nvCxnSpPr>
          <p:cNvPr id="66" name="Connecteur droit avec flèche 65"/>
          <p:cNvCxnSpPr/>
          <p:nvPr/>
        </p:nvCxnSpPr>
        <p:spPr>
          <a:xfrm flipV="1">
            <a:off x="9424097" y="5308239"/>
            <a:ext cx="806498" cy="121314"/>
          </a:xfrm>
          <a:prstGeom prst="straightConnector1">
            <a:avLst/>
          </a:prstGeom>
          <a:ln w="1905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68" name="ZoneTexte 67"/>
          <p:cNvSpPr txBox="1"/>
          <p:nvPr/>
        </p:nvSpPr>
        <p:spPr>
          <a:xfrm>
            <a:off x="9827346" y="5031240"/>
            <a:ext cx="578236" cy="276999"/>
          </a:xfrm>
          <a:prstGeom prst="rect">
            <a:avLst/>
          </a:prstGeom>
          <a:noFill/>
          <a:ln>
            <a:noFill/>
          </a:ln>
        </p:spPr>
        <p:txBody>
          <a:bodyPr wrap="square" rtlCol="0">
            <a:spAutoFit/>
          </a:bodyPr>
          <a:lstStyle/>
          <a:p>
            <a:pPr>
              <a:buNone/>
            </a:pPr>
            <a:r>
              <a:rPr lang="en-US" b="1" i="1" dirty="0" smtClean="0">
                <a:solidFill>
                  <a:srgbClr val="FF0000"/>
                </a:solidFill>
                <a:latin typeface="+mj-lt"/>
              </a:rPr>
              <a:t>beam</a:t>
            </a:r>
            <a:endParaRPr lang="en-US" b="1" i="1" dirty="0">
              <a:solidFill>
                <a:srgbClr val="FF0000"/>
              </a:solidFill>
              <a:latin typeface="+mj-lt"/>
            </a:endParaRPr>
          </a:p>
        </p:txBody>
      </p:sp>
      <p:grpSp>
        <p:nvGrpSpPr>
          <p:cNvPr id="1046" name="Groupe 1045"/>
          <p:cNvGrpSpPr/>
          <p:nvPr/>
        </p:nvGrpSpPr>
        <p:grpSpPr>
          <a:xfrm>
            <a:off x="3462418" y="4156099"/>
            <a:ext cx="6825784" cy="2795998"/>
            <a:chOff x="3462418" y="4156099"/>
            <a:chExt cx="6825784" cy="2795998"/>
          </a:xfrm>
        </p:grpSpPr>
        <p:grpSp>
          <p:nvGrpSpPr>
            <p:cNvPr id="1035" name="Groupe 1034"/>
            <p:cNvGrpSpPr/>
            <p:nvPr/>
          </p:nvGrpSpPr>
          <p:grpSpPr>
            <a:xfrm>
              <a:off x="3462418" y="4156099"/>
              <a:ext cx="6825784" cy="2795998"/>
              <a:chOff x="437405" y="3549167"/>
              <a:chExt cx="6825784" cy="2795998"/>
            </a:xfrm>
          </p:grpSpPr>
          <p:pic>
            <p:nvPicPr>
              <p:cNvPr id="31" name="Image 3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98105" y="4501741"/>
                <a:ext cx="1065084" cy="798813"/>
              </a:xfrm>
              <a:prstGeom prst="rect">
                <a:avLst/>
              </a:prstGeom>
            </p:spPr>
          </p:pic>
          <p:pic>
            <p:nvPicPr>
              <p:cNvPr id="9" name="Imag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85109" y="4559348"/>
                <a:ext cx="727055" cy="647867"/>
              </a:xfrm>
              <a:prstGeom prst="rect">
                <a:avLst/>
              </a:prstGeom>
            </p:spPr>
          </p:pic>
          <p:cxnSp>
            <p:nvCxnSpPr>
              <p:cNvPr id="18" name="Connecteur droit 17"/>
              <p:cNvCxnSpPr/>
              <p:nvPr/>
            </p:nvCxnSpPr>
            <p:spPr>
              <a:xfrm>
                <a:off x="3144934" y="4328920"/>
                <a:ext cx="0" cy="1901031"/>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4354681" y="4328920"/>
                <a:ext cx="0" cy="1901031"/>
              </a:xfrm>
              <a:prstGeom prst="line">
                <a:avLst/>
              </a:prstGeom>
              <a:ln w="190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a:off x="2972113" y="4904990"/>
                <a:ext cx="1612995" cy="0"/>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1024" name="Groupe 1023"/>
              <p:cNvGrpSpPr/>
              <p:nvPr/>
            </p:nvGrpSpPr>
            <p:grpSpPr>
              <a:xfrm>
                <a:off x="437405" y="3549167"/>
                <a:ext cx="2548393" cy="2795998"/>
                <a:chOff x="437405" y="3549167"/>
                <a:chExt cx="2548393" cy="2795998"/>
              </a:xfrm>
            </p:grpSpPr>
            <p:cxnSp>
              <p:nvCxnSpPr>
                <p:cNvPr id="12" name="Connecteur droit avec flèche 11"/>
                <p:cNvCxnSpPr>
                  <a:stCxn id="1026" idx="2"/>
                </p:cNvCxnSpPr>
                <p:nvPr/>
              </p:nvCxnSpPr>
              <p:spPr>
                <a:xfrm flipH="1">
                  <a:off x="2490032" y="4067630"/>
                  <a:ext cx="1" cy="26129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0" name="Groupe 29"/>
                <p:cNvGrpSpPr/>
                <p:nvPr/>
              </p:nvGrpSpPr>
              <p:grpSpPr>
                <a:xfrm>
                  <a:off x="437405" y="3549167"/>
                  <a:ext cx="2548393" cy="2795998"/>
                  <a:chOff x="437405" y="3549167"/>
                  <a:chExt cx="2548393" cy="2795998"/>
                </a:xfrm>
              </p:grpSpPr>
              <p:pic>
                <p:nvPicPr>
                  <p:cNvPr id="8" name="Image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474331" y="4328920"/>
                    <a:ext cx="1511467" cy="2016245"/>
                  </a:xfrm>
                  <a:prstGeom prst="rect">
                    <a:avLst/>
                  </a:prstGeom>
                </p:spPr>
              </p:pic>
              <p:pic>
                <p:nvPicPr>
                  <p:cNvPr id="1026" name="Picture 2" descr="Afficher l'image d'origin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108007" y="3549167"/>
                    <a:ext cx="764051" cy="518463"/>
                  </a:xfrm>
                  <a:prstGeom prst="rect">
                    <a:avLst/>
                  </a:prstGeom>
                  <a:noFill/>
                  <a:extLst>
                    <a:ext uri="{909E8E84-426E-40DD-AFC4-6F175D3DCCD1}">
                      <a14:hiddenFill xmlns:a14="http://schemas.microsoft.com/office/drawing/2010/main">
                        <a:solidFill>
                          <a:srgbClr val="FFFFFF"/>
                        </a:solidFill>
                      </a14:hiddenFill>
                    </a:ext>
                  </a:extLst>
                </p:spPr>
              </p:pic>
              <p:sp>
                <p:nvSpPr>
                  <p:cNvPr id="13" name="ZoneTexte 12"/>
                  <p:cNvSpPr txBox="1"/>
                  <p:nvPr/>
                </p:nvSpPr>
                <p:spPr>
                  <a:xfrm>
                    <a:off x="2439595" y="4109528"/>
                    <a:ext cx="532518" cy="276999"/>
                  </a:xfrm>
                  <a:prstGeom prst="rect">
                    <a:avLst/>
                  </a:prstGeom>
                  <a:noFill/>
                </p:spPr>
                <p:txBody>
                  <a:bodyPr wrap="none" rtlCol="0">
                    <a:spAutoFit/>
                  </a:bodyPr>
                  <a:lstStyle/>
                  <a:p>
                    <a:pPr>
                      <a:buNone/>
                    </a:pPr>
                    <a:r>
                      <a:rPr lang="fr-FR" dirty="0" smtClean="0">
                        <a:solidFill>
                          <a:schemeClr val="tx1"/>
                        </a:solidFill>
                        <a:latin typeface="+mj-lt"/>
                      </a:rPr>
                      <a:t>+/-5V</a:t>
                    </a:r>
                    <a:endParaRPr lang="fr-FR" dirty="0">
                      <a:solidFill>
                        <a:schemeClr val="tx1"/>
                      </a:solidFill>
                      <a:latin typeface="+mj-lt"/>
                    </a:endParaRPr>
                  </a:p>
                </p:txBody>
              </p:sp>
              <p:cxnSp>
                <p:nvCxnSpPr>
                  <p:cNvPr id="15" name="Connecteur droit avec flèche 14"/>
                  <p:cNvCxnSpPr/>
                  <p:nvPr/>
                </p:nvCxnSpPr>
                <p:spPr>
                  <a:xfrm>
                    <a:off x="1113008" y="5250632"/>
                    <a:ext cx="40325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437405" y="4962597"/>
                    <a:ext cx="1183529" cy="276999"/>
                  </a:xfrm>
                  <a:prstGeom prst="rect">
                    <a:avLst/>
                  </a:prstGeom>
                  <a:noFill/>
                </p:spPr>
                <p:txBody>
                  <a:bodyPr wrap="none" rtlCol="0">
                    <a:spAutoFit/>
                  </a:bodyPr>
                  <a:lstStyle/>
                  <a:p>
                    <a:pPr>
                      <a:buNone/>
                    </a:pPr>
                    <a:r>
                      <a:rPr lang="fr-FR" dirty="0" smtClean="0">
                        <a:solidFill>
                          <a:schemeClr val="tx1"/>
                        </a:solidFill>
                        <a:latin typeface="+mj-lt"/>
                      </a:rPr>
                      <a:t>Trigger machine</a:t>
                    </a:r>
                    <a:endParaRPr lang="fr-FR" dirty="0">
                      <a:solidFill>
                        <a:schemeClr val="tx1"/>
                      </a:solidFill>
                      <a:latin typeface="+mj-lt"/>
                    </a:endParaRPr>
                  </a:p>
                </p:txBody>
              </p:sp>
            </p:grpSp>
            <p:sp>
              <p:nvSpPr>
                <p:cNvPr id="25" name="ZoneTexte 24"/>
                <p:cNvSpPr txBox="1"/>
                <p:nvPr/>
              </p:nvSpPr>
              <p:spPr>
                <a:xfrm>
                  <a:off x="552619" y="3779595"/>
                  <a:ext cx="1265796" cy="276999"/>
                </a:xfrm>
                <a:prstGeom prst="rect">
                  <a:avLst/>
                </a:prstGeom>
                <a:noFill/>
              </p:spPr>
              <p:txBody>
                <a:bodyPr wrap="none" rtlCol="0">
                  <a:spAutoFit/>
                </a:bodyPr>
                <a:lstStyle/>
                <a:p>
                  <a:pPr>
                    <a:buNone/>
                  </a:pPr>
                  <a:r>
                    <a:rPr lang="fr-FR" b="1" dirty="0" smtClean="0">
                      <a:solidFill>
                        <a:schemeClr val="tx1"/>
                      </a:solidFill>
                      <a:latin typeface="+mj-lt"/>
                    </a:rPr>
                    <a:t>CONTROL ROOM</a:t>
                  </a:r>
                  <a:endParaRPr lang="fr-FR" b="1" dirty="0">
                    <a:solidFill>
                      <a:schemeClr val="tx1"/>
                    </a:solidFill>
                    <a:latin typeface="+mj-lt"/>
                  </a:endParaRPr>
                </a:p>
              </p:txBody>
            </p:sp>
          </p:grpSp>
          <p:sp>
            <p:nvSpPr>
              <p:cNvPr id="26" name="ZoneTexte 25"/>
              <p:cNvSpPr txBox="1"/>
              <p:nvPr/>
            </p:nvSpPr>
            <p:spPr>
              <a:xfrm>
                <a:off x="4644274" y="3790631"/>
                <a:ext cx="1423916" cy="276999"/>
              </a:xfrm>
              <a:prstGeom prst="rect">
                <a:avLst/>
              </a:prstGeom>
              <a:noFill/>
            </p:spPr>
            <p:txBody>
              <a:bodyPr wrap="none" rtlCol="0">
                <a:spAutoFit/>
              </a:bodyPr>
              <a:lstStyle/>
              <a:p>
                <a:pPr>
                  <a:buNone/>
                </a:pPr>
                <a:r>
                  <a:rPr lang="fr-FR" b="1" dirty="0" smtClean="0">
                    <a:solidFill>
                      <a:schemeClr val="tx1"/>
                    </a:solidFill>
                    <a:latin typeface="+mj-lt"/>
                  </a:rPr>
                  <a:t>IRRADIATION ZONE</a:t>
                </a:r>
                <a:endParaRPr lang="fr-FR" b="1" dirty="0">
                  <a:solidFill>
                    <a:schemeClr val="tx1"/>
                  </a:solidFill>
                  <a:latin typeface="+mj-lt"/>
                </a:endParaRPr>
              </a:p>
            </p:txBody>
          </p:sp>
          <p:grpSp>
            <p:nvGrpSpPr>
              <p:cNvPr id="1025" name="Groupe 1024"/>
              <p:cNvGrpSpPr/>
              <p:nvPr/>
            </p:nvGrpSpPr>
            <p:grpSpPr>
              <a:xfrm>
                <a:off x="2799291" y="5300554"/>
                <a:ext cx="3571635" cy="756576"/>
                <a:chOff x="2799291" y="5567470"/>
                <a:chExt cx="3571635" cy="374446"/>
              </a:xfrm>
            </p:grpSpPr>
            <p:cxnSp>
              <p:nvCxnSpPr>
                <p:cNvPr id="27" name="Connecteur droit avec flèche 26"/>
                <p:cNvCxnSpPr/>
                <p:nvPr/>
              </p:nvCxnSpPr>
              <p:spPr>
                <a:xfrm flipV="1">
                  <a:off x="6370926" y="5567470"/>
                  <a:ext cx="0" cy="37444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a:off x="2799291" y="5941916"/>
                  <a:ext cx="3571635" cy="0"/>
                </a:xfrm>
                <a:prstGeom prst="straightConnector1">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grpSp>
          <p:cxnSp>
            <p:nvCxnSpPr>
              <p:cNvPr id="36" name="Connecteur droit avec flèche 35"/>
              <p:cNvCxnSpPr>
                <a:endCxn id="31" idx="1"/>
              </p:cNvCxnSpPr>
              <p:nvPr/>
            </p:nvCxnSpPr>
            <p:spPr>
              <a:xfrm>
                <a:off x="5356232" y="4901147"/>
                <a:ext cx="841873" cy="1"/>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9" name="ZoneTexte 38"/>
              <p:cNvSpPr txBox="1"/>
              <p:nvPr/>
            </p:nvSpPr>
            <p:spPr>
              <a:xfrm>
                <a:off x="3087327" y="4059775"/>
                <a:ext cx="1393330" cy="498598"/>
              </a:xfrm>
              <a:prstGeom prst="rect">
                <a:avLst/>
              </a:prstGeom>
              <a:noFill/>
            </p:spPr>
            <p:txBody>
              <a:bodyPr wrap="none" rtlCol="0">
                <a:spAutoFit/>
              </a:bodyPr>
              <a:lstStyle/>
              <a:p>
                <a:pPr algn="ctr">
                  <a:buNone/>
                </a:pPr>
                <a:r>
                  <a:rPr lang="en-US" dirty="0" smtClean="0">
                    <a:solidFill>
                      <a:schemeClr val="tx1"/>
                    </a:solidFill>
                    <a:latin typeface="+mj-lt"/>
                  </a:rPr>
                  <a:t>20m length twisted</a:t>
                </a:r>
              </a:p>
              <a:p>
                <a:pPr algn="ctr">
                  <a:buNone/>
                </a:pPr>
                <a:r>
                  <a:rPr lang="en-US" dirty="0" smtClean="0">
                    <a:solidFill>
                      <a:schemeClr val="tx1"/>
                    </a:solidFill>
                    <a:latin typeface="+mj-lt"/>
                  </a:rPr>
                  <a:t> pairs cable</a:t>
                </a:r>
                <a:endParaRPr lang="en-US" dirty="0">
                  <a:solidFill>
                    <a:schemeClr val="tx1"/>
                  </a:solidFill>
                  <a:latin typeface="+mj-lt"/>
                </a:endParaRPr>
              </a:p>
            </p:txBody>
          </p:sp>
          <p:sp>
            <p:nvSpPr>
              <p:cNvPr id="45" name="ZoneTexte 44"/>
              <p:cNvSpPr txBox="1"/>
              <p:nvPr/>
            </p:nvSpPr>
            <p:spPr>
              <a:xfrm>
                <a:off x="5263669" y="4348785"/>
                <a:ext cx="920445" cy="276999"/>
              </a:xfrm>
              <a:prstGeom prst="rect">
                <a:avLst/>
              </a:prstGeom>
              <a:noFill/>
            </p:spPr>
            <p:txBody>
              <a:bodyPr wrap="none" rtlCol="0">
                <a:spAutoFit/>
              </a:bodyPr>
              <a:lstStyle/>
              <a:p>
                <a:pPr algn="ctr">
                  <a:buNone/>
                </a:pPr>
                <a:r>
                  <a:rPr lang="en-US" dirty="0" smtClean="0">
                    <a:solidFill>
                      <a:schemeClr val="tx1"/>
                    </a:solidFill>
                    <a:latin typeface="+mj-lt"/>
                  </a:rPr>
                  <a:t>1.2V signals</a:t>
                </a:r>
                <a:endParaRPr lang="en-US" dirty="0">
                  <a:solidFill>
                    <a:schemeClr val="tx1"/>
                  </a:solidFill>
                  <a:latin typeface="+mj-lt"/>
                </a:endParaRPr>
              </a:p>
            </p:txBody>
          </p:sp>
          <p:sp>
            <p:nvSpPr>
              <p:cNvPr id="46" name="ZoneTexte 45"/>
              <p:cNvSpPr txBox="1"/>
              <p:nvPr/>
            </p:nvSpPr>
            <p:spPr>
              <a:xfrm>
                <a:off x="4854788" y="5826702"/>
                <a:ext cx="1343317" cy="276999"/>
              </a:xfrm>
              <a:prstGeom prst="rect">
                <a:avLst/>
              </a:prstGeom>
              <a:noFill/>
            </p:spPr>
            <p:txBody>
              <a:bodyPr wrap="none" rtlCol="0">
                <a:spAutoFit/>
              </a:bodyPr>
              <a:lstStyle/>
              <a:p>
                <a:pPr algn="ctr">
                  <a:buNone/>
                </a:pPr>
                <a:r>
                  <a:rPr lang="en-US" dirty="0" smtClean="0">
                    <a:solidFill>
                      <a:schemeClr val="tx1"/>
                    </a:solidFill>
                    <a:latin typeface="+mj-lt"/>
                  </a:rPr>
                  <a:t>1.2V power supply</a:t>
                </a:r>
                <a:endParaRPr lang="en-US" dirty="0">
                  <a:solidFill>
                    <a:schemeClr val="tx1"/>
                  </a:solidFill>
                  <a:latin typeface="+mj-lt"/>
                </a:endParaRPr>
              </a:p>
            </p:txBody>
          </p:sp>
          <p:sp>
            <p:nvSpPr>
              <p:cNvPr id="47" name="ZoneTexte 46"/>
              <p:cNvSpPr txBox="1"/>
              <p:nvPr/>
            </p:nvSpPr>
            <p:spPr>
              <a:xfrm>
                <a:off x="3591693" y="4885164"/>
                <a:ext cx="489429" cy="276999"/>
              </a:xfrm>
              <a:prstGeom prst="rect">
                <a:avLst/>
              </a:prstGeom>
              <a:noFill/>
            </p:spPr>
            <p:txBody>
              <a:bodyPr wrap="none" rtlCol="0">
                <a:spAutoFit/>
              </a:bodyPr>
              <a:lstStyle/>
              <a:p>
                <a:pPr algn="ctr">
                  <a:buNone/>
                </a:pPr>
                <a:r>
                  <a:rPr lang="en-US" dirty="0" smtClean="0">
                    <a:solidFill>
                      <a:schemeClr val="tx1"/>
                    </a:solidFill>
                    <a:latin typeface="+mj-lt"/>
                  </a:rPr>
                  <a:t>LVDS</a:t>
                </a:r>
                <a:endParaRPr lang="en-US" dirty="0">
                  <a:solidFill>
                    <a:schemeClr val="tx1"/>
                  </a:solidFill>
                  <a:latin typeface="+mj-lt"/>
                </a:endParaRPr>
              </a:p>
            </p:txBody>
          </p:sp>
          <p:sp>
            <p:nvSpPr>
              <p:cNvPr id="48" name="ZoneTexte 47"/>
              <p:cNvSpPr txBox="1"/>
              <p:nvPr/>
            </p:nvSpPr>
            <p:spPr>
              <a:xfrm>
                <a:off x="5285687" y="4883281"/>
                <a:ext cx="982961" cy="276999"/>
              </a:xfrm>
              <a:prstGeom prst="rect">
                <a:avLst/>
              </a:prstGeom>
              <a:noFill/>
            </p:spPr>
            <p:txBody>
              <a:bodyPr wrap="none" rtlCol="0">
                <a:spAutoFit/>
              </a:bodyPr>
              <a:lstStyle/>
              <a:p>
                <a:pPr algn="ctr">
                  <a:buNone/>
                </a:pPr>
                <a:r>
                  <a:rPr lang="en-US" dirty="0" smtClean="0">
                    <a:solidFill>
                      <a:schemeClr val="tx1"/>
                    </a:solidFill>
                    <a:latin typeface="+mj-lt"/>
                  </a:rPr>
                  <a:t>Single Ended</a:t>
                </a:r>
                <a:endParaRPr lang="en-US" dirty="0">
                  <a:solidFill>
                    <a:schemeClr val="tx1"/>
                  </a:solidFill>
                  <a:latin typeface="+mj-lt"/>
                </a:endParaRPr>
              </a:p>
            </p:txBody>
          </p:sp>
        </p:grpSp>
        <p:pic>
          <p:nvPicPr>
            <p:cNvPr id="1044" name="Picture 6"/>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841317" y="4708164"/>
              <a:ext cx="593408" cy="4272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45" name="Forme libre 1044"/>
            <p:cNvSpPr/>
            <p:nvPr/>
          </p:nvSpPr>
          <p:spPr>
            <a:xfrm>
              <a:off x="4429125" y="5038725"/>
              <a:ext cx="342900" cy="457200"/>
            </a:xfrm>
            <a:custGeom>
              <a:avLst/>
              <a:gdLst>
                <a:gd name="connsiteX0" fmla="*/ 0 w 342900"/>
                <a:gd name="connsiteY0" fmla="*/ 0 h 457200"/>
                <a:gd name="connsiteX1" fmla="*/ 123825 w 342900"/>
                <a:gd name="connsiteY1" fmla="*/ 85725 h 457200"/>
                <a:gd name="connsiteX2" fmla="*/ 38100 w 342900"/>
                <a:gd name="connsiteY2" fmla="*/ 257175 h 457200"/>
                <a:gd name="connsiteX3" fmla="*/ 276225 w 342900"/>
                <a:gd name="connsiteY3" fmla="*/ 419100 h 457200"/>
                <a:gd name="connsiteX4" fmla="*/ 342900 w 342900"/>
                <a:gd name="connsiteY4" fmla="*/ 457200 h 457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00" h="457200">
                  <a:moveTo>
                    <a:pt x="0" y="0"/>
                  </a:moveTo>
                  <a:cubicBezTo>
                    <a:pt x="58737" y="21431"/>
                    <a:pt x="117475" y="42863"/>
                    <a:pt x="123825" y="85725"/>
                  </a:cubicBezTo>
                  <a:cubicBezTo>
                    <a:pt x="130175" y="128587"/>
                    <a:pt x="12700" y="201613"/>
                    <a:pt x="38100" y="257175"/>
                  </a:cubicBezTo>
                  <a:cubicBezTo>
                    <a:pt x="63500" y="312738"/>
                    <a:pt x="225425" y="385763"/>
                    <a:pt x="276225" y="419100"/>
                  </a:cubicBezTo>
                  <a:cubicBezTo>
                    <a:pt x="327025" y="452437"/>
                    <a:pt x="334962" y="454818"/>
                    <a:pt x="342900" y="45720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ZoneTexte 70"/>
            <p:cNvSpPr txBox="1"/>
            <p:nvPr/>
          </p:nvSpPr>
          <p:spPr>
            <a:xfrm>
              <a:off x="4066646" y="5373422"/>
              <a:ext cx="731290" cy="276999"/>
            </a:xfrm>
            <a:prstGeom prst="rect">
              <a:avLst/>
            </a:prstGeom>
            <a:noFill/>
          </p:spPr>
          <p:txBody>
            <a:bodyPr wrap="none" rtlCol="0">
              <a:spAutoFit/>
            </a:bodyPr>
            <a:lstStyle/>
            <a:p>
              <a:pPr>
                <a:buNone/>
              </a:pPr>
              <a:r>
                <a:rPr lang="fr-FR" dirty="0" smtClean="0">
                  <a:solidFill>
                    <a:schemeClr val="tx1"/>
                  </a:solidFill>
                  <a:latin typeface="+mj-lt"/>
                </a:rPr>
                <a:t>RJ45 </a:t>
              </a:r>
              <a:r>
                <a:rPr lang="fr-FR" dirty="0" err="1" smtClean="0">
                  <a:solidFill>
                    <a:schemeClr val="tx1"/>
                  </a:solidFill>
                  <a:latin typeface="+mj-lt"/>
                </a:rPr>
                <a:t>link</a:t>
              </a:r>
              <a:endParaRPr lang="fr-FR" dirty="0">
                <a:solidFill>
                  <a:schemeClr val="tx1"/>
                </a:solidFill>
                <a:latin typeface="+mj-lt"/>
              </a:endParaRPr>
            </a:p>
          </p:txBody>
        </p:sp>
      </p:grpSp>
      <p:cxnSp>
        <p:nvCxnSpPr>
          <p:cNvPr id="54" name="Connecteur droit avec flèche 53"/>
          <p:cNvCxnSpPr/>
          <p:nvPr/>
        </p:nvCxnSpPr>
        <p:spPr>
          <a:xfrm flipV="1">
            <a:off x="9478180" y="5367917"/>
            <a:ext cx="638284" cy="59680"/>
          </a:xfrm>
          <a:prstGeom prst="straightConnector1">
            <a:avLst/>
          </a:prstGeom>
          <a:ln w="19050">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55" name="ZoneTexte 54"/>
          <p:cNvSpPr txBox="1"/>
          <p:nvPr/>
        </p:nvSpPr>
        <p:spPr>
          <a:xfrm>
            <a:off x="9193669" y="5077811"/>
            <a:ext cx="545342" cy="276999"/>
          </a:xfrm>
          <a:prstGeom prst="rect">
            <a:avLst/>
          </a:prstGeom>
          <a:noFill/>
        </p:spPr>
        <p:txBody>
          <a:bodyPr wrap="none" rtlCol="0">
            <a:spAutoFit/>
          </a:bodyPr>
          <a:lstStyle/>
          <a:p>
            <a:pPr algn="ctr">
              <a:buNone/>
            </a:pPr>
            <a:r>
              <a:rPr lang="en-US" b="1" dirty="0" smtClean="0">
                <a:solidFill>
                  <a:srgbClr val="FF0000"/>
                </a:solidFill>
                <a:latin typeface="+mj-lt"/>
              </a:rPr>
              <a:t>beam</a:t>
            </a:r>
            <a:endParaRPr lang="en-US" b="1" dirty="0">
              <a:solidFill>
                <a:srgbClr val="FF0000"/>
              </a:solidFill>
              <a:latin typeface="+mj-lt"/>
            </a:endParaRPr>
          </a:p>
        </p:txBody>
      </p:sp>
    </p:spTree>
    <p:extLst>
      <p:ext uri="{BB962C8B-B14F-4D97-AF65-F5344CB8AC3E}">
        <p14:creationId xmlns:p14="http://schemas.microsoft.com/office/powerpoint/2010/main" val="26132943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e la date 5"/>
          <p:cNvSpPr>
            <a:spLocks noGrp="1"/>
          </p:cNvSpPr>
          <p:nvPr>
            <p:ph type="dt" sz="half" idx="10"/>
          </p:nvPr>
        </p:nvSpPr>
        <p:spPr/>
        <p:txBody>
          <a:bodyPr/>
          <a:lstStyle/>
          <a:p>
            <a:r>
              <a:rPr lang="fr-FR" smtClean="0"/>
              <a:t>April 6, 2017</a:t>
            </a:r>
            <a:endParaRPr lang="en-US" dirty="0"/>
          </a:p>
        </p:txBody>
      </p:sp>
      <p:sp>
        <p:nvSpPr>
          <p:cNvPr id="5" name="Espace réservé du pied de page 4"/>
          <p:cNvSpPr>
            <a:spLocks noGrp="1"/>
          </p:cNvSpPr>
          <p:nvPr>
            <p:ph type="ftr" sz="quarter" idx="11"/>
          </p:nvPr>
        </p:nvSpPr>
        <p:spPr/>
        <p:txBody>
          <a:bodyPr/>
          <a:lstStyle/>
          <a:p>
            <a:r>
              <a:rPr lang="en-US" smtClean="0"/>
              <a:t>AIDA2020 - 2nd Annual Meeting -</a:t>
            </a:r>
            <a:endParaRPr lang="en-US" dirty="0"/>
          </a:p>
        </p:txBody>
      </p:sp>
      <p:sp>
        <p:nvSpPr>
          <p:cNvPr id="3" name="Espace réservé du numéro de diapositive 2"/>
          <p:cNvSpPr>
            <a:spLocks noGrp="1"/>
          </p:cNvSpPr>
          <p:nvPr>
            <p:ph type="sldNum" sz="quarter" idx="12"/>
          </p:nvPr>
        </p:nvSpPr>
        <p:spPr/>
        <p:txBody>
          <a:bodyPr/>
          <a:lstStyle/>
          <a:p>
            <a:fld id="{702B3A28-48E2-4CAE-9B10-3100FC5CCBFD}" type="slidenum">
              <a:rPr lang="en-US" smtClean="0"/>
              <a:pPr/>
              <a:t>37</a:t>
            </a:fld>
            <a:endParaRPr lang="en-US"/>
          </a:p>
        </p:txBody>
      </p:sp>
      <p:sp>
        <p:nvSpPr>
          <p:cNvPr id="2" name="Titre 1"/>
          <p:cNvSpPr>
            <a:spLocks noGrp="1"/>
          </p:cNvSpPr>
          <p:nvPr>
            <p:ph type="title"/>
          </p:nvPr>
        </p:nvSpPr>
        <p:spPr/>
        <p:txBody>
          <a:bodyPr/>
          <a:lstStyle/>
          <a:p>
            <a:r>
              <a:rPr lang="en-US" dirty="0" smtClean="0"/>
              <a:t>DNW effect on SEU</a:t>
            </a:r>
            <a:endParaRPr lang="en-US" dirty="0"/>
          </a:p>
        </p:txBody>
      </p:sp>
      <p:sp>
        <p:nvSpPr>
          <p:cNvPr id="4" name="Espace réservé du texte 3"/>
          <p:cNvSpPr>
            <a:spLocks noGrp="1"/>
          </p:cNvSpPr>
          <p:nvPr>
            <p:ph type="body" sz="half" idx="13"/>
          </p:nvPr>
        </p:nvSpPr>
        <p:spPr>
          <a:xfrm>
            <a:off x="533400" y="4789775"/>
            <a:ext cx="9639588" cy="2189067"/>
          </a:xfrm>
        </p:spPr>
        <p:txBody>
          <a:bodyPr/>
          <a:lstStyle/>
          <a:p>
            <a:r>
              <a:rPr lang="en-US" dirty="0" smtClean="0"/>
              <a:t>SRAM structure with 65 nm ST process</a:t>
            </a:r>
          </a:p>
          <a:p>
            <a:r>
              <a:rPr lang="en-US" dirty="0" smtClean="0"/>
              <a:t>No DNW : cross section ~2 E-14 cm² (Similar with our measurements)</a:t>
            </a:r>
          </a:p>
          <a:p>
            <a:r>
              <a:rPr lang="en-US" dirty="0" smtClean="0"/>
              <a:t>DNW </a:t>
            </a:r>
            <a:r>
              <a:rPr lang="en-US" dirty="0"/>
              <a:t>: increase of </a:t>
            </a:r>
            <a:r>
              <a:rPr lang="en-US" dirty="0" smtClean="0"/>
              <a:t>the proton </a:t>
            </a:r>
            <a:r>
              <a:rPr lang="en-US" dirty="0"/>
              <a:t>cross-sections by </a:t>
            </a:r>
            <a:r>
              <a:rPr lang="en-US" dirty="0" smtClean="0"/>
              <a:t>a factor 5</a:t>
            </a:r>
            <a:endParaRPr lang="en-US" dirty="0"/>
          </a:p>
        </p:txBody>
      </p:sp>
      <p:pic>
        <p:nvPicPr>
          <p:cNvPr id="8" name="Image 7"/>
          <p:cNvPicPr>
            <a:picLocks noChangeAspect="1"/>
          </p:cNvPicPr>
          <p:nvPr/>
        </p:nvPicPr>
        <p:blipFill>
          <a:blip r:embed="rId3"/>
          <a:stretch>
            <a:fillRect/>
          </a:stretch>
        </p:blipFill>
        <p:spPr>
          <a:xfrm>
            <a:off x="1704759" y="987714"/>
            <a:ext cx="7051525" cy="3785112"/>
          </a:xfrm>
          <a:prstGeom prst="rect">
            <a:avLst/>
          </a:prstGeom>
        </p:spPr>
      </p:pic>
      <p:sp>
        <p:nvSpPr>
          <p:cNvPr id="9" name="Ellipse 8"/>
          <p:cNvSpPr/>
          <p:nvPr/>
        </p:nvSpPr>
        <p:spPr>
          <a:xfrm>
            <a:off x="5852463" y="1218142"/>
            <a:ext cx="345642" cy="806498"/>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Ellipse 9"/>
          <p:cNvSpPr/>
          <p:nvPr/>
        </p:nvSpPr>
        <p:spPr>
          <a:xfrm>
            <a:off x="5564428" y="2543103"/>
            <a:ext cx="345642" cy="1036926"/>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ZoneTexte 10"/>
          <p:cNvSpPr txBox="1"/>
          <p:nvPr/>
        </p:nvSpPr>
        <p:spPr>
          <a:xfrm>
            <a:off x="4700323" y="3522422"/>
            <a:ext cx="872355" cy="276999"/>
          </a:xfrm>
          <a:prstGeom prst="rect">
            <a:avLst/>
          </a:prstGeom>
          <a:noFill/>
        </p:spPr>
        <p:txBody>
          <a:bodyPr wrap="none" rtlCol="0">
            <a:spAutoFit/>
          </a:bodyPr>
          <a:lstStyle/>
          <a:p>
            <a:pPr>
              <a:buNone/>
            </a:pPr>
            <a:r>
              <a:rPr lang="en-US" dirty="0" smtClean="0"/>
              <a:t>NO DNW</a:t>
            </a:r>
            <a:endParaRPr lang="en-US" dirty="0"/>
          </a:p>
        </p:txBody>
      </p:sp>
      <p:sp>
        <p:nvSpPr>
          <p:cNvPr id="12" name="ZoneTexte 11"/>
          <p:cNvSpPr txBox="1"/>
          <p:nvPr/>
        </p:nvSpPr>
        <p:spPr>
          <a:xfrm>
            <a:off x="4412288" y="1851819"/>
            <a:ext cx="1394934" cy="276999"/>
          </a:xfrm>
          <a:prstGeom prst="rect">
            <a:avLst/>
          </a:prstGeom>
          <a:noFill/>
        </p:spPr>
        <p:txBody>
          <a:bodyPr wrap="none" rtlCol="0">
            <a:spAutoFit/>
          </a:bodyPr>
          <a:lstStyle/>
          <a:p>
            <a:pPr>
              <a:buNone/>
            </a:pPr>
            <a:r>
              <a:rPr lang="en-US" dirty="0" smtClean="0"/>
              <a:t>With DNW layer</a:t>
            </a:r>
            <a:endParaRPr lang="en-US" dirty="0"/>
          </a:p>
        </p:txBody>
      </p:sp>
      <p:cxnSp>
        <p:nvCxnSpPr>
          <p:cNvPr id="14" name="Connecteur droit avec flèche 13"/>
          <p:cNvCxnSpPr/>
          <p:nvPr/>
        </p:nvCxnSpPr>
        <p:spPr>
          <a:xfrm flipV="1">
            <a:off x="5218786" y="3349601"/>
            <a:ext cx="288035" cy="11521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a:stCxn id="12" idx="0"/>
          </p:cNvCxnSpPr>
          <p:nvPr/>
        </p:nvCxnSpPr>
        <p:spPr>
          <a:xfrm flipV="1">
            <a:off x="5109755" y="1794212"/>
            <a:ext cx="685101" cy="5760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690497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fr-FR" smtClean="0"/>
              <a:t>April 6, 2017</a:t>
            </a:r>
            <a:endParaRPr lang="en-US" dirty="0"/>
          </a:p>
        </p:txBody>
      </p:sp>
      <p:sp>
        <p:nvSpPr>
          <p:cNvPr id="2" name="Espace réservé du pied de page 1"/>
          <p:cNvSpPr>
            <a:spLocks noGrp="1"/>
          </p:cNvSpPr>
          <p:nvPr>
            <p:ph type="ftr" sz="quarter" idx="11"/>
          </p:nvPr>
        </p:nvSpPr>
        <p:spPr/>
        <p:txBody>
          <a:bodyPr/>
          <a:lstStyle/>
          <a:p>
            <a:r>
              <a:rPr lang="en-US" smtClean="0"/>
              <a:t>AIDA2020 - 2nd Annual Meeting -</a:t>
            </a:r>
            <a:endParaRPr lang="en-US" dirty="0"/>
          </a:p>
        </p:txBody>
      </p:sp>
      <p:sp>
        <p:nvSpPr>
          <p:cNvPr id="6" name="Slide Number Placeholder 5"/>
          <p:cNvSpPr>
            <a:spLocks noGrp="1"/>
          </p:cNvSpPr>
          <p:nvPr>
            <p:ph type="sldNum" sz="quarter" idx="12"/>
          </p:nvPr>
        </p:nvSpPr>
        <p:spPr/>
        <p:txBody>
          <a:bodyPr/>
          <a:lstStyle/>
          <a:p>
            <a:fld id="{148C009B-CB69-E04A-B9B3-34B26D69E9CF}" type="slidenum">
              <a:rPr lang="en-US" smtClean="0"/>
              <a:pPr/>
              <a:t>38</a:t>
            </a:fld>
            <a:endParaRPr lang="en-US" dirty="0"/>
          </a:p>
        </p:txBody>
      </p:sp>
      <p:sp>
        <p:nvSpPr>
          <p:cNvPr id="3" name="Title 2"/>
          <p:cNvSpPr>
            <a:spLocks noGrp="1"/>
          </p:cNvSpPr>
          <p:nvPr>
            <p:ph type="title"/>
          </p:nvPr>
        </p:nvSpPr>
        <p:spPr/>
        <p:txBody>
          <a:bodyPr/>
          <a:lstStyle/>
          <a:p>
            <a:r>
              <a:rPr lang="en-US" dirty="0" smtClean="0"/>
              <a:t>SEU strategy for the </a:t>
            </a:r>
            <a:r>
              <a:rPr lang="en-US" dirty="0"/>
              <a:t>digitalRD53A</a:t>
            </a:r>
          </a:p>
        </p:txBody>
      </p:sp>
      <p:sp>
        <p:nvSpPr>
          <p:cNvPr id="5" name="Espace réservé du texte 4"/>
          <p:cNvSpPr>
            <a:spLocks noGrp="1"/>
          </p:cNvSpPr>
          <p:nvPr>
            <p:ph type="body" sz="half" idx="13"/>
          </p:nvPr>
        </p:nvSpPr>
        <p:spPr>
          <a:xfrm>
            <a:off x="533400" y="5884309"/>
            <a:ext cx="9639588" cy="1094534"/>
          </a:xfrm>
        </p:spPr>
        <p:txBody>
          <a:bodyPr>
            <a:normAutofit/>
          </a:bodyPr>
          <a:lstStyle/>
          <a:p>
            <a:r>
              <a:rPr lang="en-GB" dirty="0" smtClean="0"/>
              <a:t>Minimum </a:t>
            </a:r>
            <a:r>
              <a:rPr lang="en-GB" dirty="0"/>
              <a:t>distance </a:t>
            </a:r>
            <a:r>
              <a:rPr lang="en-GB" dirty="0" smtClean="0"/>
              <a:t>of 10 µm between </a:t>
            </a:r>
            <a:r>
              <a:rPr lang="en-GB" dirty="0"/>
              <a:t>redundant storage </a:t>
            </a:r>
            <a:r>
              <a:rPr lang="en-GB" dirty="0" smtClean="0"/>
              <a:t>nodes</a:t>
            </a:r>
          </a:p>
          <a:p>
            <a:r>
              <a:rPr lang="en-GB" dirty="0" smtClean="0"/>
              <a:t>Synthesis tools used for the design</a:t>
            </a:r>
            <a:endParaRPr lang="en-US" dirty="0"/>
          </a:p>
        </p:txBody>
      </p:sp>
      <p:sp>
        <p:nvSpPr>
          <p:cNvPr id="26" name="Rectangle 25"/>
          <p:cNvSpPr/>
          <p:nvPr/>
        </p:nvSpPr>
        <p:spPr>
          <a:xfrm>
            <a:off x="2300446" y="1167554"/>
            <a:ext cx="583777" cy="917363"/>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l-NL" sz="1600" dirty="0">
                <a:latin typeface="Arial" panose="020B0604020202020204" pitchFamily="34" charset="0"/>
                <a:cs typeface="Arial" panose="020B0604020202020204" pitchFamily="34" charset="0"/>
              </a:rPr>
              <a:t>DFF</a:t>
            </a:r>
            <a:endParaRPr lang="en-US" sz="1600" dirty="0">
              <a:latin typeface="Arial" panose="020B0604020202020204" pitchFamily="34" charset="0"/>
              <a:cs typeface="Arial" panose="020B0604020202020204" pitchFamily="34" charset="0"/>
            </a:endParaRPr>
          </a:p>
        </p:txBody>
      </p:sp>
      <p:sp>
        <p:nvSpPr>
          <p:cNvPr id="27" name="Rectangle 26"/>
          <p:cNvSpPr/>
          <p:nvPr/>
        </p:nvSpPr>
        <p:spPr>
          <a:xfrm>
            <a:off x="2300446" y="2585297"/>
            <a:ext cx="583777" cy="917363"/>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l-NL" sz="1600" dirty="0">
                <a:latin typeface="Arial" panose="020B0604020202020204" pitchFamily="34" charset="0"/>
                <a:cs typeface="Arial" panose="020B0604020202020204" pitchFamily="34" charset="0"/>
              </a:rPr>
              <a:t>DFF</a:t>
            </a:r>
            <a:endParaRPr lang="en-US" sz="1600" dirty="0">
              <a:latin typeface="Arial" panose="020B0604020202020204" pitchFamily="34" charset="0"/>
              <a:cs typeface="Arial" panose="020B0604020202020204" pitchFamily="34" charset="0"/>
            </a:endParaRPr>
          </a:p>
        </p:txBody>
      </p:sp>
      <p:sp>
        <p:nvSpPr>
          <p:cNvPr id="28" name="Rectangle 27"/>
          <p:cNvSpPr/>
          <p:nvPr/>
        </p:nvSpPr>
        <p:spPr>
          <a:xfrm>
            <a:off x="2300446" y="4003040"/>
            <a:ext cx="583777" cy="917363"/>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l-NL" sz="1600" dirty="0">
                <a:latin typeface="Arial" panose="020B0604020202020204" pitchFamily="34" charset="0"/>
                <a:cs typeface="Arial" panose="020B0604020202020204" pitchFamily="34" charset="0"/>
              </a:rPr>
              <a:t>DFF</a:t>
            </a:r>
            <a:endParaRPr lang="en-US" sz="1600" dirty="0">
              <a:latin typeface="Arial" panose="020B0604020202020204" pitchFamily="34" charset="0"/>
              <a:cs typeface="Arial" panose="020B0604020202020204" pitchFamily="34" charset="0"/>
            </a:endParaRPr>
          </a:p>
        </p:txBody>
      </p:sp>
      <p:sp>
        <p:nvSpPr>
          <p:cNvPr id="29" name="Rectangle 28"/>
          <p:cNvSpPr/>
          <p:nvPr/>
        </p:nvSpPr>
        <p:spPr>
          <a:xfrm>
            <a:off x="4051776" y="2585297"/>
            <a:ext cx="708872" cy="91736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l-NL" sz="1600" dirty="0" err="1">
                <a:latin typeface="Arial" panose="020B0604020202020204" pitchFamily="34" charset="0"/>
                <a:cs typeface="Arial" panose="020B0604020202020204" pitchFamily="34" charset="0"/>
              </a:rPr>
              <a:t>Voter</a:t>
            </a:r>
            <a:endParaRPr lang="en-US" sz="1600" dirty="0">
              <a:latin typeface="Arial" panose="020B0604020202020204" pitchFamily="34" charset="0"/>
              <a:cs typeface="Arial" panose="020B0604020202020204" pitchFamily="34" charset="0"/>
            </a:endParaRPr>
          </a:p>
        </p:txBody>
      </p:sp>
      <p:cxnSp>
        <p:nvCxnSpPr>
          <p:cNvPr id="30" name="Elbow Connector 29"/>
          <p:cNvCxnSpPr>
            <a:stCxn id="26" idx="3"/>
          </p:cNvCxnSpPr>
          <p:nvPr/>
        </p:nvCxnSpPr>
        <p:spPr>
          <a:xfrm>
            <a:off x="2884223" y="1626235"/>
            <a:ext cx="1167553" cy="1125855"/>
          </a:xfrm>
          <a:prstGeom prst="bentConnector3">
            <a:avLst>
              <a:gd name="adj1" fmla="val 50000"/>
            </a:avLst>
          </a:prstGeom>
          <a:ln w="1905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7" idx="3"/>
            <a:endCxn id="29" idx="1"/>
          </p:cNvCxnSpPr>
          <p:nvPr/>
        </p:nvCxnSpPr>
        <p:spPr>
          <a:xfrm>
            <a:off x="2884223" y="3043978"/>
            <a:ext cx="1167553" cy="0"/>
          </a:xfrm>
          <a:prstGeom prst="straightConnector1">
            <a:avLst/>
          </a:prstGeom>
          <a:ln w="1905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Elbow Connector 31"/>
          <p:cNvCxnSpPr>
            <a:stCxn id="28" idx="3"/>
          </p:cNvCxnSpPr>
          <p:nvPr/>
        </p:nvCxnSpPr>
        <p:spPr>
          <a:xfrm flipV="1">
            <a:off x="2884223" y="3419264"/>
            <a:ext cx="1167553" cy="1042458"/>
          </a:xfrm>
          <a:prstGeom prst="bentConnector3">
            <a:avLst>
              <a:gd name="adj1" fmla="val 50000"/>
            </a:avLst>
          </a:prstGeom>
          <a:ln w="1905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883463" y="1334347"/>
            <a:ext cx="416983"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2091954" y="2752090"/>
            <a:ext cx="208492"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2091954" y="4169833"/>
            <a:ext cx="208492"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300446" y="1834726"/>
            <a:ext cx="83397" cy="833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2300446" y="1918123"/>
            <a:ext cx="83397" cy="833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2300446" y="3169073"/>
            <a:ext cx="83397" cy="833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300446" y="3252470"/>
            <a:ext cx="83397" cy="833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2300446" y="4586817"/>
            <a:ext cx="83397" cy="833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H="1">
            <a:off x="2300446" y="4670213"/>
            <a:ext cx="83397" cy="833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1883463" y="1918123"/>
            <a:ext cx="41698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966099" y="3252470"/>
            <a:ext cx="333587"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1883463" y="4670213"/>
            <a:ext cx="41698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29" idx="3"/>
          </p:cNvCxnSpPr>
          <p:nvPr/>
        </p:nvCxnSpPr>
        <p:spPr>
          <a:xfrm>
            <a:off x="4760648" y="3043978"/>
            <a:ext cx="208492" cy="0"/>
          </a:xfrm>
          <a:prstGeom prst="straightConnector1">
            <a:avLst/>
          </a:prstGeom>
          <a:ln w="1905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1049496" y="1626235"/>
            <a:ext cx="959062" cy="458682"/>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l-NL" sz="1600" dirty="0">
                <a:latin typeface="Arial" panose="020B0604020202020204" pitchFamily="34" charset="0"/>
                <a:cs typeface="Arial" panose="020B0604020202020204" pitchFamily="34" charset="0"/>
              </a:rPr>
              <a:t>delay</a:t>
            </a:r>
            <a:endParaRPr lang="en-US" sz="1600" dirty="0">
              <a:latin typeface="Arial" panose="020B0604020202020204" pitchFamily="34" charset="0"/>
              <a:cs typeface="Arial" panose="020B0604020202020204" pitchFamily="34" charset="0"/>
            </a:endParaRPr>
          </a:p>
        </p:txBody>
      </p:sp>
      <p:sp>
        <p:nvSpPr>
          <p:cNvPr id="48" name="Rectangle 47"/>
          <p:cNvSpPr/>
          <p:nvPr/>
        </p:nvSpPr>
        <p:spPr>
          <a:xfrm>
            <a:off x="966100" y="3067173"/>
            <a:ext cx="1000760" cy="404213"/>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l-NL" sz="1600" dirty="0">
                <a:latin typeface="Arial" panose="020B0604020202020204" pitchFamily="34" charset="0"/>
                <a:cs typeface="Arial" panose="020B0604020202020204" pitchFamily="34" charset="0"/>
              </a:rPr>
              <a:t>delay</a:t>
            </a:r>
            <a:endParaRPr lang="en-US" sz="1600" dirty="0">
              <a:latin typeface="Arial" panose="020B0604020202020204" pitchFamily="34" charset="0"/>
              <a:cs typeface="Arial" panose="020B0604020202020204" pitchFamily="34" charset="0"/>
            </a:endParaRPr>
          </a:p>
        </p:txBody>
      </p:sp>
      <p:sp>
        <p:nvSpPr>
          <p:cNvPr id="49" name="Rectangle 48"/>
          <p:cNvSpPr/>
          <p:nvPr/>
        </p:nvSpPr>
        <p:spPr>
          <a:xfrm>
            <a:off x="938550" y="4461722"/>
            <a:ext cx="1028310" cy="375285"/>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l-NL" sz="1600" dirty="0">
                <a:latin typeface="Arial" panose="020B0604020202020204" pitchFamily="34" charset="0"/>
                <a:cs typeface="Arial" panose="020B0604020202020204" pitchFamily="34" charset="0"/>
              </a:rPr>
              <a:t>delay</a:t>
            </a:r>
            <a:endParaRPr lang="en-US" sz="1600" dirty="0">
              <a:latin typeface="Arial" panose="020B0604020202020204" pitchFamily="34" charset="0"/>
              <a:cs typeface="Arial" panose="020B0604020202020204" pitchFamily="34" charset="0"/>
            </a:endParaRPr>
          </a:p>
        </p:txBody>
      </p:sp>
      <p:cxnSp>
        <p:nvCxnSpPr>
          <p:cNvPr id="50" name="Straight Connector 49"/>
          <p:cNvCxnSpPr>
            <a:stCxn id="48" idx="3"/>
          </p:cNvCxnSpPr>
          <p:nvPr/>
        </p:nvCxnSpPr>
        <p:spPr>
          <a:xfrm>
            <a:off x="1966859" y="3269280"/>
            <a:ext cx="333587"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841004" y="1918123"/>
            <a:ext cx="208492" cy="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51429" y="4670213"/>
            <a:ext cx="208492" cy="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2091955" y="1334347"/>
            <a:ext cx="0" cy="2835487"/>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57228" y="3202693"/>
            <a:ext cx="917363" cy="338554"/>
          </a:xfrm>
          <a:prstGeom prst="rect">
            <a:avLst/>
          </a:prstGeom>
          <a:noFill/>
        </p:spPr>
        <p:txBody>
          <a:bodyPr wrap="square" rtlCol="0">
            <a:spAutoFit/>
          </a:bodyPr>
          <a:lstStyle/>
          <a:p>
            <a:pPr>
              <a:buNone/>
            </a:pPr>
            <a:r>
              <a:rPr lang="nl-NL" sz="1600" dirty="0" err="1">
                <a:latin typeface="Arial" panose="020B0604020202020204" pitchFamily="34" charset="0"/>
                <a:cs typeface="Arial" panose="020B0604020202020204" pitchFamily="34" charset="0"/>
              </a:rPr>
              <a:t>Clk</a:t>
            </a:r>
            <a:endParaRPr lang="en-US" sz="1600" dirty="0">
              <a:latin typeface="Arial" panose="020B0604020202020204" pitchFamily="34" charset="0"/>
              <a:cs typeface="Arial" panose="020B0604020202020204" pitchFamily="34" charset="0"/>
            </a:endParaRPr>
          </a:p>
        </p:txBody>
      </p:sp>
      <p:cxnSp>
        <p:nvCxnSpPr>
          <p:cNvPr id="55" name="Straight Connector 54"/>
          <p:cNvCxnSpPr/>
          <p:nvPr/>
        </p:nvCxnSpPr>
        <p:spPr>
          <a:xfrm>
            <a:off x="841005" y="1918123"/>
            <a:ext cx="0" cy="275209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1240863" y="1044804"/>
            <a:ext cx="861517" cy="338554"/>
          </a:xfrm>
          <a:prstGeom prst="rect">
            <a:avLst/>
          </a:prstGeom>
          <a:noFill/>
        </p:spPr>
        <p:txBody>
          <a:bodyPr wrap="square" rtlCol="0">
            <a:spAutoFit/>
          </a:bodyPr>
          <a:lstStyle/>
          <a:p>
            <a:pPr>
              <a:buNone/>
            </a:pPr>
            <a:r>
              <a:rPr lang="nl-NL" sz="1600" dirty="0" err="1">
                <a:latin typeface="Arial" panose="020B0604020202020204" pitchFamily="34" charset="0"/>
                <a:cs typeface="Arial" panose="020B0604020202020204" pitchFamily="34" charset="0"/>
              </a:rPr>
              <a:t>Din</a:t>
            </a:r>
            <a:endParaRPr lang="en-US" sz="1600" dirty="0">
              <a:latin typeface="Arial" panose="020B0604020202020204" pitchFamily="34" charset="0"/>
              <a:cs typeface="Arial" panose="020B0604020202020204" pitchFamily="34" charset="0"/>
            </a:endParaRPr>
          </a:p>
        </p:txBody>
      </p:sp>
      <p:cxnSp>
        <p:nvCxnSpPr>
          <p:cNvPr id="68" name="Straight Connector 67"/>
          <p:cNvCxnSpPr>
            <a:endCxn id="48" idx="1"/>
          </p:cNvCxnSpPr>
          <p:nvPr/>
        </p:nvCxnSpPr>
        <p:spPr>
          <a:xfrm>
            <a:off x="674211" y="3269280"/>
            <a:ext cx="291888" cy="0"/>
          </a:xfrm>
          <a:prstGeom prst="line">
            <a:avLst/>
          </a:prstGeom>
          <a:ln>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sp>
        <p:nvSpPr>
          <p:cNvPr id="70" name="Rectangle 69"/>
          <p:cNvSpPr/>
          <p:nvPr/>
        </p:nvSpPr>
        <p:spPr>
          <a:xfrm>
            <a:off x="8023542" y="1519644"/>
            <a:ext cx="583777" cy="917363"/>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l-NL" sz="1600" dirty="0">
                <a:latin typeface="Arial" panose="020B0604020202020204" pitchFamily="34" charset="0"/>
                <a:cs typeface="Arial" panose="020B0604020202020204" pitchFamily="34" charset="0"/>
              </a:rPr>
              <a:t>DFF</a:t>
            </a:r>
            <a:endParaRPr lang="en-US" sz="1600" dirty="0">
              <a:latin typeface="Arial" panose="020B0604020202020204" pitchFamily="34" charset="0"/>
              <a:cs typeface="Arial" panose="020B0604020202020204" pitchFamily="34" charset="0"/>
            </a:endParaRPr>
          </a:p>
        </p:txBody>
      </p:sp>
      <p:sp>
        <p:nvSpPr>
          <p:cNvPr id="71" name="Rectangle 70"/>
          <p:cNvSpPr/>
          <p:nvPr/>
        </p:nvSpPr>
        <p:spPr>
          <a:xfrm>
            <a:off x="8044392" y="2937387"/>
            <a:ext cx="583777" cy="917363"/>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l-NL" sz="1600" dirty="0">
                <a:latin typeface="Arial" panose="020B0604020202020204" pitchFamily="34" charset="0"/>
                <a:cs typeface="Arial" panose="020B0604020202020204" pitchFamily="34" charset="0"/>
              </a:rPr>
              <a:t>DFF</a:t>
            </a:r>
            <a:endParaRPr lang="en-US" sz="1600" dirty="0">
              <a:latin typeface="Arial" panose="020B0604020202020204" pitchFamily="34" charset="0"/>
              <a:cs typeface="Arial" panose="020B0604020202020204" pitchFamily="34" charset="0"/>
            </a:endParaRPr>
          </a:p>
        </p:txBody>
      </p:sp>
      <p:sp>
        <p:nvSpPr>
          <p:cNvPr id="72" name="Rectangle 71"/>
          <p:cNvSpPr/>
          <p:nvPr/>
        </p:nvSpPr>
        <p:spPr>
          <a:xfrm>
            <a:off x="8075665" y="4355131"/>
            <a:ext cx="583777" cy="917363"/>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l-NL" sz="1600" dirty="0">
                <a:latin typeface="Arial" panose="020B0604020202020204" pitchFamily="34" charset="0"/>
                <a:cs typeface="Arial" panose="020B0604020202020204" pitchFamily="34" charset="0"/>
              </a:rPr>
              <a:t>DFF</a:t>
            </a:r>
            <a:endParaRPr lang="en-US" sz="1600" dirty="0">
              <a:latin typeface="Arial" panose="020B0604020202020204" pitchFamily="34" charset="0"/>
              <a:cs typeface="Arial" panose="020B0604020202020204" pitchFamily="34" charset="0"/>
            </a:endParaRPr>
          </a:p>
        </p:txBody>
      </p:sp>
      <p:sp>
        <p:nvSpPr>
          <p:cNvPr id="73" name="Rectangle 72"/>
          <p:cNvSpPr/>
          <p:nvPr/>
        </p:nvSpPr>
        <p:spPr>
          <a:xfrm>
            <a:off x="6647498" y="2937387"/>
            <a:ext cx="750570" cy="91736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l-NL" sz="1600" dirty="0" err="1">
                <a:latin typeface="Arial" panose="020B0604020202020204" pitchFamily="34" charset="0"/>
                <a:cs typeface="Arial" panose="020B0604020202020204" pitchFamily="34" charset="0"/>
              </a:rPr>
              <a:t>Voter</a:t>
            </a:r>
            <a:endParaRPr lang="en-US" sz="1600" dirty="0">
              <a:latin typeface="Arial" panose="020B0604020202020204" pitchFamily="34" charset="0"/>
              <a:cs typeface="Arial" panose="020B0604020202020204" pitchFamily="34" charset="0"/>
            </a:endParaRPr>
          </a:p>
        </p:txBody>
      </p:sp>
      <p:cxnSp>
        <p:nvCxnSpPr>
          <p:cNvPr id="75" name="Straight Connector 74"/>
          <p:cNvCxnSpPr/>
          <p:nvPr/>
        </p:nvCxnSpPr>
        <p:spPr>
          <a:xfrm>
            <a:off x="6220090" y="1999175"/>
            <a:ext cx="416983"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6386883" y="3437767"/>
            <a:ext cx="250190"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6428581" y="4855510"/>
            <a:ext cx="208492"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6637073" y="2499554"/>
            <a:ext cx="83397" cy="833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H="1">
            <a:off x="6637073" y="2270214"/>
            <a:ext cx="83397" cy="833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6637073" y="5272494"/>
            <a:ext cx="83397" cy="833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a:off x="6637073" y="5355890"/>
            <a:ext cx="83397" cy="833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616984" y="2270214"/>
            <a:ext cx="41698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7627409" y="3604560"/>
            <a:ext cx="41698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7648258" y="5022304"/>
            <a:ext cx="41698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7424129" y="2225974"/>
            <a:ext cx="828755" cy="338554"/>
          </a:xfrm>
          <a:prstGeom prst="rect">
            <a:avLst/>
          </a:prstGeom>
          <a:noFill/>
        </p:spPr>
        <p:txBody>
          <a:bodyPr wrap="square" rtlCol="0">
            <a:spAutoFit/>
          </a:bodyPr>
          <a:lstStyle/>
          <a:p>
            <a:pPr>
              <a:buNone/>
            </a:pPr>
            <a:r>
              <a:rPr lang="nl-NL" sz="1600" dirty="0">
                <a:latin typeface="Arial" panose="020B0604020202020204" pitchFamily="34" charset="0"/>
                <a:cs typeface="Arial" panose="020B0604020202020204" pitchFamily="34" charset="0"/>
              </a:rPr>
              <a:t>Clk</a:t>
            </a:r>
            <a:endParaRPr lang="en-US" sz="1600" dirty="0">
              <a:latin typeface="Arial" panose="020B0604020202020204" pitchFamily="34" charset="0"/>
              <a:cs typeface="Arial" panose="020B0604020202020204" pitchFamily="34" charset="0"/>
            </a:endParaRPr>
          </a:p>
        </p:txBody>
      </p:sp>
      <p:sp>
        <p:nvSpPr>
          <p:cNvPr id="89" name="TextBox 88"/>
          <p:cNvSpPr txBox="1"/>
          <p:nvPr/>
        </p:nvSpPr>
        <p:spPr>
          <a:xfrm>
            <a:off x="7471040" y="4993376"/>
            <a:ext cx="781845" cy="338554"/>
          </a:xfrm>
          <a:prstGeom prst="rect">
            <a:avLst/>
          </a:prstGeom>
          <a:noFill/>
        </p:spPr>
        <p:txBody>
          <a:bodyPr wrap="square" rtlCol="0">
            <a:spAutoFit/>
          </a:bodyPr>
          <a:lstStyle/>
          <a:p>
            <a:pPr>
              <a:buNone/>
            </a:pPr>
            <a:r>
              <a:rPr lang="nl-NL" sz="1600" dirty="0">
                <a:latin typeface="Arial" panose="020B0604020202020204" pitchFamily="34" charset="0"/>
                <a:cs typeface="Arial" panose="020B0604020202020204" pitchFamily="34" charset="0"/>
              </a:rPr>
              <a:t>Clk</a:t>
            </a:r>
            <a:endParaRPr lang="en-US" sz="1600" dirty="0">
              <a:latin typeface="Arial" panose="020B0604020202020204" pitchFamily="34" charset="0"/>
              <a:cs typeface="Arial" panose="020B0604020202020204" pitchFamily="34" charset="0"/>
            </a:endParaRPr>
          </a:p>
        </p:txBody>
      </p:sp>
      <p:sp>
        <p:nvSpPr>
          <p:cNvPr id="90" name="TextBox 89"/>
          <p:cNvSpPr txBox="1"/>
          <p:nvPr/>
        </p:nvSpPr>
        <p:spPr>
          <a:xfrm>
            <a:off x="7460616" y="3660723"/>
            <a:ext cx="792269" cy="338554"/>
          </a:xfrm>
          <a:prstGeom prst="rect">
            <a:avLst/>
          </a:prstGeom>
          <a:noFill/>
        </p:spPr>
        <p:txBody>
          <a:bodyPr wrap="square" rtlCol="0">
            <a:spAutoFit/>
          </a:bodyPr>
          <a:lstStyle/>
          <a:p>
            <a:pPr>
              <a:buNone/>
            </a:pPr>
            <a:r>
              <a:rPr lang="nl-NL" sz="1600" dirty="0">
                <a:latin typeface="Arial" panose="020B0604020202020204" pitchFamily="34" charset="0"/>
                <a:cs typeface="Arial" panose="020B0604020202020204" pitchFamily="34" charset="0"/>
              </a:rPr>
              <a:t>Clk</a:t>
            </a:r>
            <a:endParaRPr lang="en-US" sz="1600" dirty="0">
              <a:latin typeface="Arial" panose="020B0604020202020204" pitchFamily="34" charset="0"/>
              <a:cs typeface="Arial" panose="020B0604020202020204" pitchFamily="34" charset="0"/>
            </a:endParaRPr>
          </a:p>
        </p:txBody>
      </p:sp>
      <p:sp>
        <p:nvSpPr>
          <p:cNvPr id="91" name="TextBox 90"/>
          <p:cNvSpPr txBox="1"/>
          <p:nvPr/>
        </p:nvSpPr>
        <p:spPr>
          <a:xfrm>
            <a:off x="4802347" y="1795374"/>
            <a:ext cx="844391" cy="338554"/>
          </a:xfrm>
          <a:prstGeom prst="rect">
            <a:avLst/>
          </a:prstGeom>
          <a:noFill/>
        </p:spPr>
        <p:txBody>
          <a:bodyPr wrap="square" rtlCol="0">
            <a:spAutoFit/>
          </a:bodyPr>
          <a:lstStyle/>
          <a:p>
            <a:pPr>
              <a:buNone/>
            </a:pPr>
            <a:r>
              <a:rPr lang="nl-NL" sz="1600" dirty="0">
                <a:latin typeface="Arial" panose="020B0604020202020204" pitchFamily="34" charset="0"/>
                <a:cs typeface="Arial" panose="020B0604020202020204" pitchFamily="34" charset="0"/>
              </a:rPr>
              <a:t>Din</a:t>
            </a:r>
            <a:endParaRPr lang="en-US" sz="1600" dirty="0">
              <a:latin typeface="Arial" panose="020B0604020202020204" pitchFamily="34" charset="0"/>
              <a:cs typeface="Arial" panose="020B0604020202020204" pitchFamily="34" charset="0"/>
            </a:endParaRPr>
          </a:p>
        </p:txBody>
      </p:sp>
      <p:sp>
        <p:nvSpPr>
          <p:cNvPr id="92" name="Rectangle 91"/>
          <p:cNvSpPr/>
          <p:nvPr/>
        </p:nvSpPr>
        <p:spPr>
          <a:xfrm>
            <a:off x="6647498" y="1519644"/>
            <a:ext cx="750570" cy="91736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l-NL" sz="1600" dirty="0" err="1">
                <a:latin typeface="Arial" panose="020B0604020202020204" pitchFamily="34" charset="0"/>
                <a:cs typeface="Arial" panose="020B0604020202020204" pitchFamily="34" charset="0"/>
              </a:rPr>
              <a:t>Voter</a:t>
            </a:r>
            <a:endParaRPr lang="en-US" sz="1600" dirty="0">
              <a:latin typeface="Arial" panose="020B0604020202020204" pitchFamily="34" charset="0"/>
              <a:cs typeface="Arial" panose="020B0604020202020204" pitchFamily="34" charset="0"/>
            </a:endParaRPr>
          </a:p>
        </p:txBody>
      </p:sp>
      <p:sp>
        <p:nvSpPr>
          <p:cNvPr id="93" name="Rectangle 92"/>
          <p:cNvSpPr/>
          <p:nvPr/>
        </p:nvSpPr>
        <p:spPr>
          <a:xfrm>
            <a:off x="6657922" y="4355131"/>
            <a:ext cx="750570" cy="91736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l-NL" sz="1600" dirty="0" err="1">
                <a:latin typeface="Arial" panose="020B0604020202020204" pitchFamily="34" charset="0"/>
                <a:cs typeface="Arial" panose="020B0604020202020204" pitchFamily="34" charset="0"/>
              </a:rPr>
              <a:t>Voter</a:t>
            </a:r>
            <a:endParaRPr lang="en-US" sz="1600" dirty="0">
              <a:latin typeface="Arial" panose="020B0604020202020204" pitchFamily="34" charset="0"/>
              <a:cs typeface="Arial" panose="020B0604020202020204" pitchFamily="34" charset="0"/>
            </a:endParaRPr>
          </a:p>
        </p:txBody>
      </p:sp>
      <p:sp>
        <p:nvSpPr>
          <p:cNvPr id="108" name="TextBox 107"/>
          <p:cNvSpPr txBox="1"/>
          <p:nvPr/>
        </p:nvSpPr>
        <p:spPr>
          <a:xfrm>
            <a:off x="8523923" y="1519644"/>
            <a:ext cx="667173" cy="338554"/>
          </a:xfrm>
          <a:prstGeom prst="rect">
            <a:avLst/>
          </a:prstGeom>
          <a:noFill/>
        </p:spPr>
        <p:txBody>
          <a:bodyPr wrap="square" rtlCol="0">
            <a:spAutoFit/>
          </a:bodyPr>
          <a:lstStyle/>
          <a:p>
            <a:pPr>
              <a:buNone/>
            </a:pPr>
            <a:r>
              <a:rPr lang="nl-NL" sz="1600" dirty="0">
                <a:latin typeface="Arial" panose="020B0604020202020204" pitchFamily="34" charset="0"/>
                <a:cs typeface="Arial" panose="020B0604020202020204" pitchFamily="34" charset="0"/>
              </a:rPr>
              <a:t>Q1</a:t>
            </a:r>
            <a:endParaRPr lang="en-US" sz="1600" dirty="0">
              <a:latin typeface="Arial" panose="020B0604020202020204" pitchFamily="34" charset="0"/>
              <a:cs typeface="Arial" panose="020B0604020202020204" pitchFamily="34" charset="0"/>
            </a:endParaRPr>
          </a:p>
        </p:txBody>
      </p:sp>
      <p:sp>
        <p:nvSpPr>
          <p:cNvPr id="109" name="TextBox 108"/>
          <p:cNvSpPr txBox="1"/>
          <p:nvPr/>
        </p:nvSpPr>
        <p:spPr>
          <a:xfrm>
            <a:off x="8570833" y="3244391"/>
            <a:ext cx="667173" cy="338554"/>
          </a:xfrm>
          <a:prstGeom prst="rect">
            <a:avLst/>
          </a:prstGeom>
          <a:noFill/>
        </p:spPr>
        <p:txBody>
          <a:bodyPr wrap="square" rtlCol="0">
            <a:spAutoFit/>
          </a:bodyPr>
          <a:lstStyle/>
          <a:p>
            <a:pPr>
              <a:buNone/>
            </a:pPr>
            <a:r>
              <a:rPr lang="nl-NL" sz="1600" dirty="0">
                <a:latin typeface="Arial" panose="020B0604020202020204" pitchFamily="34" charset="0"/>
                <a:cs typeface="Arial" panose="020B0604020202020204" pitchFamily="34" charset="0"/>
              </a:rPr>
              <a:t>Q2</a:t>
            </a:r>
            <a:endParaRPr lang="en-US" sz="1600" dirty="0">
              <a:latin typeface="Arial" panose="020B0604020202020204" pitchFamily="34" charset="0"/>
              <a:cs typeface="Arial" panose="020B0604020202020204" pitchFamily="34" charset="0"/>
            </a:endParaRPr>
          </a:p>
        </p:txBody>
      </p:sp>
      <p:sp>
        <p:nvSpPr>
          <p:cNvPr id="110" name="TextBox 109"/>
          <p:cNvSpPr txBox="1"/>
          <p:nvPr/>
        </p:nvSpPr>
        <p:spPr>
          <a:xfrm>
            <a:off x="8586470" y="4367901"/>
            <a:ext cx="667173" cy="338554"/>
          </a:xfrm>
          <a:prstGeom prst="rect">
            <a:avLst/>
          </a:prstGeom>
          <a:noFill/>
        </p:spPr>
        <p:txBody>
          <a:bodyPr wrap="square" rtlCol="0">
            <a:spAutoFit/>
          </a:bodyPr>
          <a:lstStyle/>
          <a:p>
            <a:pPr>
              <a:buNone/>
            </a:pPr>
            <a:r>
              <a:rPr lang="nl-NL" sz="1600" dirty="0">
                <a:latin typeface="Arial" panose="020B0604020202020204" pitchFamily="34" charset="0"/>
                <a:cs typeface="Arial" panose="020B0604020202020204" pitchFamily="34" charset="0"/>
              </a:rPr>
              <a:t>Q3</a:t>
            </a:r>
            <a:endParaRPr lang="en-US" sz="1600" dirty="0">
              <a:latin typeface="Arial" panose="020B0604020202020204" pitchFamily="34" charset="0"/>
              <a:cs typeface="Arial" panose="020B0604020202020204" pitchFamily="34" charset="0"/>
            </a:endParaRPr>
          </a:p>
        </p:txBody>
      </p:sp>
      <p:sp>
        <p:nvSpPr>
          <p:cNvPr id="111" name="TextBox 110"/>
          <p:cNvSpPr txBox="1"/>
          <p:nvPr/>
        </p:nvSpPr>
        <p:spPr>
          <a:xfrm>
            <a:off x="4937866" y="3273319"/>
            <a:ext cx="875665" cy="338554"/>
          </a:xfrm>
          <a:prstGeom prst="rect">
            <a:avLst/>
          </a:prstGeom>
          <a:noFill/>
        </p:spPr>
        <p:txBody>
          <a:bodyPr wrap="square" rtlCol="0">
            <a:spAutoFit/>
          </a:bodyPr>
          <a:lstStyle/>
          <a:p>
            <a:pPr>
              <a:buNone/>
            </a:pPr>
            <a:r>
              <a:rPr lang="nl-NL" sz="1600" dirty="0">
                <a:latin typeface="Arial" panose="020B0604020202020204" pitchFamily="34" charset="0"/>
                <a:cs typeface="Arial" panose="020B0604020202020204" pitchFamily="34" charset="0"/>
              </a:rPr>
              <a:t>Din</a:t>
            </a:r>
            <a:endParaRPr lang="en-US" sz="1600" dirty="0">
              <a:latin typeface="Arial" panose="020B0604020202020204" pitchFamily="34" charset="0"/>
              <a:cs typeface="Arial" panose="020B0604020202020204" pitchFamily="34" charset="0"/>
            </a:endParaRPr>
          </a:p>
        </p:txBody>
      </p:sp>
      <p:sp>
        <p:nvSpPr>
          <p:cNvPr id="112" name="TextBox 111"/>
          <p:cNvSpPr txBox="1"/>
          <p:nvPr/>
        </p:nvSpPr>
        <p:spPr>
          <a:xfrm>
            <a:off x="4969139" y="4701487"/>
            <a:ext cx="688023" cy="338554"/>
          </a:xfrm>
          <a:prstGeom prst="rect">
            <a:avLst/>
          </a:prstGeom>
          <a:noFill/>
        </p:spPr>
        <p:txBody>
          <a:bodyPr wrap="square" rtlCol="0">
            <a:spAutoFit/>
          </a:bodyPr>
          <a:lstStyle/>
          <a:p>
            <a:pPr>
              <a:buNone/>
            </a:pPr>
            <a:r>
              <a:rPr lang="nl-NL" sz="1600" dirty="0">
                <a:latin typeface="Arial" panose="020B0604020202020204" pitchFamily="34" charset="0"/>
                <a:cs typeface="Arial" panose="020B0604020202020204" pitchFamily="34" charset="0"/>
              </a:rPr>
              <a:t>Din</a:t>
            </a:r>
            <a:endParaRPr lang="en-US" sz="1600" dirty="0">
              <a:latin typeface="Arial" panose="020B0604020202020204" pitchFamily="34" charset="0"/>
              <a:cs typeface="Arial" panose="020B0604020202020204" pitchFamily="34" charset="0"/>
            </a:endParaRPr>
          </a:p>
        </p:txBody>
      </p:sp>
      <p:grpSp>
        <p:nvGrpSpPr>
          <p:cNvPr id="113" name="Group 112"/>
          <p:cNvGrpSpPr/>
          <p:nvPr/>
        </p:nvGrpSpPr>
        <p:grpSpPr>
          <a:xfrm>
            <a:off x="6053296" y="1678358"/>
            <a:ext cx="166793" cy="571007"/>
            <a:chOff x="4800600" y="1371600"/>
            <a:chExt cx="152400" cy="521732"/>
          </a:xfrm>
        </p:grpSpPr>
        <p:cxnSp>
          <p:nvCxnSpPr>
            <p:cNvPr id="114" name="Straight Connector 113"/>
            <p:cNvCxnSpPr/>
            <p:nvPr/>
          </p:nvCxnSpPr>
          <p:spPr>
            <a:xfrm>
              <a:off x="4800600" y="1371600"/>
              <a:ext cx="0" cy="521732"/>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4953000" y="1503402"/>
              <a:ext cx="0" cy="249198"/>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4800600" y="1371600"/>
              <a:ext cx="152400" cy="131802"/>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flipV="1">
              <a:off x="4800600" y="1752600"/>
              <a:ext cx="152400" cy="140732"/>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8" name="Group 117"/>
          <p:cNvGrpSpPr/>
          <p:nvPr/>
        </p:nvGrpSpPr>
        <p:grpSpPr>
          <a:xfrm>
            <a:off x="6220090" y="3152264"/>
            <a:ext cx="166793" cy="571007"/>
            <a:chOff x="4800600" y="1371600"/>
            <a:chExt cx="152400" cy="521732"/>
          </a:xfrm>
        </p:grpSpPr>
        <p:cxnSp>
          <p:nvCxnSpPr>
            <p:cNvPr id="119" name="Straight Connector 118"/>
            <p:cNvCxnSpPr/>
            <p:nvPr/>
          </p:nvCxnSpPr>
          <p:spPr>
            <a:xfrm>
              <a:off x="4800600" y="1371600"/>
              <a:ext cx="0" cy="521732"/>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4953000" y="1503402"/>
              <a:ext cx="0" cy="249198"/>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4800600" y="1371600"/>
              <a:ext cx="152400" cy="131802"/>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V="1">
              <a:off x="4800600" y="1752600"/>
              <a:ext cx="152400" cy="140732"/>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23" name="Group 122"/>
          <p:cNvGrpSpPr/>
          <p:nvPr/>
        </p:nvGrpSpPr>
        <p:grpSpPr>
          <a:xfrm>
            <a:off x="6261788" y="4554522"/>
            <a:ext cx="166793" cy="571007"/>
            <a:chOff x="4800600" y="1371600"/>
            <a:chExt cx="152400" cy="521732"/>
          </a:xfrm>
        </p:grpSpPr>
        <p:cxnSp>
          <p:nvCxnSpPr>
            <p:cNvPr id="124" name="Straight Connector 123"/>
            <p:cNvCxnSpPr/>
            <p:nvPr/>
          </p:nvCxnSpPr>
          <p:spPr>
            <a:xfrm>
              <a:off x="4800600" y="1371600"/>
              <a:ext cx="0" cy="521732"/>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4953000" y="1503402"/>
              <a:ext cx="0" cy="249198"/>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4800600" y="1371600"/>
              <a:ext cx="152400" cy="131802"/>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flipV="1">
              <a:off x="4800600" y="1752600"/>
              <a:ext cx="152400" cy="140732"/>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28" name="Straight Connector 127"/>
          <p:cNvCxnSpPr/>
          <p:nvPr/>
        </p:nvCxnSpPr>
        <p:spPr>
          <a:xfrm flipV="1">
            <a:off x="9003453" y="1167553"/>
            <a:ext cx="0" cy="833967"/>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H="1">
            <a:off x="5719710" y="1167553"/>
            <a:ext cx="3262895" cy="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5719710" y="1157129"/>
            <a:ext cx="0" cy="677598"/>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5709285" y="1833033"/>
            <a:ext cx="333587" cy="9773"/>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5386123" y="2057683"/>
            <a:ext cx="667173" cy="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8961755" y="2699967"/>
            <a:ext cx="10425" cy="689717"/>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5803106" y="2699967"/>
            <a:ext cx="3148224" cy="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5803106" y="2699967"/>
            <a:ext cx="0" cy="583777"/>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5803106" y="3283744"/>
            <a:ext cx="416983" cy="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5552916" y="3533934"/>
            <a:ext cx="667173" cy="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a:off x="9086850" y="4117710"/>
            <a:ext cx="0" cy="675253"/>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flipH="1">
            <a:off x="5803107" y="4117710"/>
            <a:ext cx="3283744" cy="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5803106" y="4117710"/>
            <a:ext cx="0" cy="596547"/>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5803106" y="4714257"/>
            <a:ext cx="458682" cy="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5636313" y="4951677"/>
            <a:ext cx="625475" cy="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6136693" y="2172353"/>
            <a:ext cx="0" cy="11871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6303486" y="3646259"/>
            <a:ext cx="0" cy="137865"/>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6345185" y="5048517"/>
            <a:ext cx="0" cy="15335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a:xfrm>
            <a:off x="5949051" y="2189163"/>
            <a:ext cx="667173" cy="338554"/>
          </a:xfrm>
          <a:prstGeom prst="rect">
            <a:avLst/>
          </a:prstGeom>
          <a:noFill/>
        </p:spPr>
        <p:txBody>
          <a:bodyPr wrap="square" rtlCol="0">
            <a:spAutoFit/>
          </a:bodyPr>
          <a:lstStyle/>
          <a:p>
            <a:pPr>
              <a:buNone/>
            </a:pPr>
            <a:r>
              <a:rPr lang="nl-NL" sz="1600" dirty="0">
                <a:latin typeface="Arial" panose="020B0604020202020204" pitchFamily="34" charset="0"/>
                <a:cs typeface="Arial" panose="020B0604020202020204" pitchFamily="34" charset="0"/>
              </a:rPr>
              <a:t>LD</a:t>
            </a:r>
            <a:endParaRPr lang="en-US" sz="1600" dirty="0">
              <a:latin typeface="Arial" panose="020B0604020202020204" pitchFamily="34" charset="0"/>
              <a:cs typeface="Arial" panose="020B0604020202020204" pitchFamily="34" charset="0"/>
            </a:endParaRPr>
          </a:p>
        </p:txBody>
      </p:sp>
      <p:sp>
        <p:nvSpPr>
          <p:cNvPr id="150" name="TextBox 149"/>
          <p:cNvSpPr txBox="1"/>
          <p:nvPr/>
        </p:nvSpPr>
        <p:spPr>
          <a:xfrm>
            <a:off x="6074146" y="3732001"/>
            <a:ext cx="667173" cy="338554"/>
          </a:xfrm>
          <a:prstGeom prst="rect">
            <a:avLst/>
          </a:prstGeom>
          <a:noFill/>
        </p:spPr>
        <p:txBody>
          <a:bodyPr wrap="square" rtlCol="0">
            <a:spAutoFit/>
          </a:bodyPr>
          <a:lstStyle/>
          <a:p>
            <a:pPr>
              <a:buNone/>
            </a:pPr>
            <a:r>
              <a:rPr lang="nl-NL" sz="1600" dirty="0">
                <a:latin typeface="Arial" panose="020B0604020202020204" pitchFamily="34" charset="0"/>
                <a:cs typeface="Arial" panose="020B0604020202020204" pitchFamily="34" charset="0"/>
              </a:rPr>
              <a:t>LD</a:t>
            </a:r>
            <a:endParaRPr lang="en-US" sz="1600" dirty="0">
              <a:latin typeface="Arial" panose="020B0604020202020204" pitchFamily="34" charset="0"/>
              <a:cs typeface="Arial" panose="020B0604020202020204" pitchFamily="34" charset="0"/>
            </a:endParaRPr>
          </a:p>
        </p:txBody>
      </p:sp>
      <p:sp>
        <p:nvSpPr>
          <p:cNvPr id="151" name="TextBox 150"/>
          <p:cNvSpPr txBox="1"/>
          <p:nvPr/>
        </p:nvSpPr>
        <p:spPr>
          <a:xfrm>
            <a:off x="6094995" y="5141665"/>
            <a:ext cx="667173" cy="338554"/>
          </a:xfrm>
          <a:prstGeom prst="rect">
            <a:avLst/>
          </a:prstGeom>
          <a:noFill/>
        </p:spPr>
        <p:txBody>
          <a:bodyPr wrap="square" rtlCol="0">
            <a:spAutoFit/>
          </a:bodyPr>
          <a:lstStyle/>
          <a:p>
            <a:pPr>
              <a:buNone/>
            </a:pPr>
            <a:r>
              <a:rPr lang="nl-NL" sz="1600" dirty="0">
                <a:latin typeface="Arial" panose="020B0604020202020204" pitchFamily="34" charset="0"/>
                <a:cs typeface="Arial" panose="020B0604020202020204" pitchFamily="34" charset="0"/>
              </a:rPr>
              <a:t>LD</a:t>
            </a:r>
            <a:endParaRPr lang="en-US" sz="1600" dirty="0">
              <a:latin typeface="Arial" panose="020B0604020202020204" pitchFamily="34" charset="0"/>
              <a:cs typeface="Arial" panose="020B0604020202020204" pitchFamily="34" charset="0"/>
            </a:endParaRPr>
          </a:p>
        </p:txBody>
      </p:sp>
      <p:cxnSp>
        <p:nvCxnSpPr>
          <p:cNvPr id="158" name="Straight Arrow Connector 157"/>
          <p:cNvCxnSpPr>
            <a:stCxn id="92" idx="3"/>
          </p:cNvCxnSpPr>
          <p:nvPr/>
        </p:nvCxnSpPr>
        <p:spPr>
          <a:xfrm>
            <a:off x="7398068" y="1978325"/>
            <a:ext cx="646324" cy="0"/>
          </a:xfrm>
          <a:prstGeom prst="straightConnector1">
            <a:avLst/>
          </a:prstGeom>
          <a:ln>
            <a:solidFill>
              <a:schemeClr val="accent6">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60" name="Straight Connector 159"/>
          <p:cNvCxnSpPr/>
          <p:nvPr/>
        </p:nvCxnSpPr>
        <p:spPr>
          <a:xfrm>
            <a:off x="6470280" y="1834727"/>
            <a:ext cx="0" cy="2864045"/>
          </a:xfrm>
          <a:prstGeom prst="line">
            <a:avLst/>
          </a:prstGeom>
          <a:ln w="1905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174" name="Straight Connector 173"/>
          <p:cNvCxnSpPr/>
          <p:nvPr/>
        </p:nvCxnSpPr>
        <p:spPr>
          <a:xfrm>
            <a:off x="8607319" y="1967901"/>
            <a:ext cx="583777" cy="0"/>
          </a:xfrm>
          <a:prstGeom prst="line">
            <a:avLst/>
          </a:prstGeom>
          <a:ln>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cxnSp>
        <p:nvCxnSpPr>
          <p:cNvPr id="176" name="Straight Connector 175"/>
          <p:cNvCxnSpPr/>
          <p:nvPr/>
        </p:nvCxnSpPr>
        <p:spPr>
          <a:xfrm>
            <a:off x="8628169" y="3364796"/>
            <a:ext cx="844391" cy="2345"/>
          </a:xfrm>
          <a:prstGeom prst="line">
            <a:avLst/>
          </a:prstGeom>
          <a:ln>
            <a:solidFill>
              <a:schemeClr val="accent6">
                <a:lumMod val="50000"/>
              </a:schemeClr>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79" name="Straight Connector 178"/>
          <p:cNvCxnSpPr/>
          <p:nvPr/>
        </p:nvCxnSpPr>
        <p:spPr>
          <a:xfrm>
            <a:off x="6564101" y="2172353"/>
            <a:ext cx="0" cy="2876164"/>
          </a:xfrm>
          <a:prstGeom prst="line">
            <a:avLst/>
          </a:prstGeom>
          <a:ln w="1905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185" name="Straight Connector 184"/>
          <p:cNvCxnSpPr/>
          <p:nvPr/>
        </p:nvCxnSpPr>
        <p:spPr>
          <a:xfrm>
            <a:off x="6470280" y="1845151"/>
            <a:ext cx="166793" cy="0"/>
          </a:xfrm>
          <a:prstGeom prst="line">
            <a:avLst/>
          </a:prstGeom>
          <a:ln w="1905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191" name="Straight Arrow Connector 190"/>
          <p:cNvCxnSpPr>
            <a:stCxn id="73" idx="3"/>
          </p:cNvCxnSpPr>
          <p:nvPr/>
        </p:nvCxnSpPr>
        <p:spPr>
          <a:xfrm flipV="1">
            <a:off x="7398067" y="3389684"/>
            <a:ext cx="708872" cy="6385"/>
          </a:xfrm>
          <a:prstGeom prst="straightConnector1">
            <a:avLst/>
          </a:prstGeom>
          <a:ln>
            <a:solidFill>
              <a:schemeClr val="accent6">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95" name="Straight Arrow Connector 194"/>
          <p:cNvCxnSpPr/>
          <p:nvPr/>
        </p:nvCxnSpPr>
        <p:spPr>
          <a:xfrm flipV="1">
            <a:off x="7408492" y="4807427"/>
            <a:ext cx="708872" cy="6385"/>
          </a:xfrm>
          <a:prstGeom prst="straightConnector1">
            <a:avLst/>
          </a:prstGeom>
          <a:ln>
            <a:solidFill>
              <a:schemeClr val="accent6">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96" name="Straight Connector 195"/>
          <p:cNvCxnSpPr/>
          <p:nvPr/>
        </p:nvCxnSpPr>
        <p:spPr>
          <a:xfrm flipV="1">
            <a:off x="8680292" y="4792965"/>
            <a:ext cx="573352" cy="1"/>
          </a:xfrm>
          <a:prstGeom prst="line">
            <a:avLst/>
          </a:prstGeom>
          <a:ln>
            <a:solidFill>
              <a:schemeClr val="accent6">
                <a:lumMod val="50000"/>
              </a:schemeClr>
            </a:solidFill>
          </a:ln>
        </p:spPr>
        <p:style>
          <a:lnRef idx="2">
            <a:schemeClr val="accent1"/>
          </a:lnRef>
          <a:fillRef idx="0">
            <a:schemeClr val="accent1"/>
          </a:fillRef>
          <a:effectRef idx="1">
            <a:schemeClr val="accent1"/>
          </a:effectRef>
          <a:fontRef idx="minor">
            <a:schemeClr val="tx1"/>
          </a:fontRef>
        </p:style>
      </p:cxnSp>
      <p:cxnSp>
        <p:nvCxnSpPr>
          <p:cNvPr id="206" name="Straight Connector 205"/>
          <p:cNvCxnSpPr/>
          <p:nvPr/>
        </p:nvCxnSpPr>
        <p:spPr>
          <a:xfrm>
            <a:off x="6480704" y="4680638"/>
            <a:ext cx="166793" cy="0"/>
          </a:xfrm>
          <a:prstGeom prst="line">
            <a:avLst/>
          </a:prstGeom>
          <a:ln w="19050">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209" name="Straight Connector 208"/>
          <p:cNvCxnSpPr/>
          <p:nvPr/>
        </p:nvCxnSpPr>
        <p:spPr>
          <a:xfrm>
            <a:off x="6564101" y="2172353"/>
            <a:ext cx="72972" cy="0"/>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1" name="Straight Connector 210"/>
          <p:cNvCxnSpPr/>
          <p:nvPr/>
        </p:nvCxnSpPr>
        <p:spPr>
          <a:xfrm>
            <a:off x="6584951" y="5018264"/>
            <a:ext cx="72972" cy="0"/>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212" name="Rectangle 211"/>
          <p:cNvSpPr/>
          <p:nvPr/>
        </p:nvSpPr>
        <p:spPr>
          <a:xfrm>
            <a:off x="9472559" y="2939733"/>
            <a:ext cx="708872" cy="917363"/>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l-NL" sz="1600" dirty="0" err="1">
                <a:latin typeface="Arial" panose="020B0604020202020204" pitchFamily="34" charset="0"/>
                <a:cs typeface="Arial" panose="020B0604020202020204" pitchFamily="34" charset="0"/>
              </a:rPr>
              <a:t>Voter</a:t>
            </a:r>
            <a:endParaRPr lang="en-US" sz="1600" dirty="0">
              <a:latin typeface="Arial" panose="020B0604020202020204" pitchFamily="34" charset="0"/>
              <a:cs typeface="Arial" panose="020B0604020202020204" pitchFamily="34" charset="0"/>
            </a:endParaRPr>
          </a:p>
        </p:txBody>
      </p:sp>
      <p:cxnSp>
        <p:nvCxnSpPr>
          <p:cNvPr id="222" name="Straight Arrow Connector 221"/>
          <p:cNvCxnSpPr/>
          <p:nvPr/>
        </p:nvCxnSpPr>
        <p:spPr>
          <a:xfrm>
            <a:off x="9191096" y="3108871"/>
            <a:ext cx="281464" cy="0"/>
          </a:xfrm>
          <a:prstGeom prst="straightConnector1">
            <a:avLst/>
          </a:prstGeom>
          <a:ln>
            <a:solidFill>
              <a:schemeClr val="accent6"/>
            </a:solidFill>
            <a:tailEnd type="arrow"/>
          </a:ln>
        </p:spPr>
        <p:style>
          <a:lnRef idx="2">
            <a:schemeClr val="accent1"/>
          </a:lnRef>
          <a:fillRef idx="0">
            <a:schemeClr val="accent1"/>
          </a:fillRef>
          <a:effectRef idx="1">
            <a:schemeClr val="accent1"/>
          </a:effectRef>
          <a:fontRef idx="minor">
            <a:schemeClr val="tx1"/>
          </a:fontRef>
        </p:style>
      </p:cxnSp>
      <p:cxnSp>
        <p:nvCxnSpPr>
          <p:cNvPr id="224" name="Straight Connector 223"/>
          <p:cNvCxnSpPr/>
          <p:nvPr/>
        </p:nvCxnSpPr>
        <p:spPr>
          <a:xfrm>
            <a:off x="9191096" y="1967902"/>
            <a:ext cx="0" cy="114097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230" name="Straight Arrow Connector 229"/>
          <p:cNvCxnSpPr/>
          <p:nvPr/>
        </p:nvCxnSpPr>
        <p:spPr>
          <a:xfrm>
            <a:off x="9211945" y="3588402"/>
            <a:ext cx="281464" cy="0"/>
          </a:xfrm>
          <a:prstGeom prst="straightConnector1">
            <a:avLst/>
          </a:prstGeom>
          <a:ln>
            <a:solidFill>
              <a:schemeClr val="accent6"/>
            </a:solidFill>
            <a:tailEnd type="arrow"/>
          </a:ln>
        </p:spPr>
        <p:style>
          <a:lnRef idx="2">
            <a:schemeClr val="accent1"/>
          </a:lnRef>
          <a:fillRef idx="0">
            <a:schemeClr val="accent1"/>
          </a:fillRef>
          <a:effectRef idx="1">
            <a:schemeClr val="accent1"/>
          </a:effectRef>
          <a:fontRef idx="minor">
            <a:schemeClr val="tx1"/>
          </a:fontRef>
        </p:style>
      </p:cxnSp>
      <p:cxnSp>
        <p:nvCxnSpPr>
          <p:cNvPr id="231" name="Straight Connector 230"/>
          <p:cNvCxnSpPr/>
          <p:nvPr/>
        </p:nvCxnSpPr>
        <p:spPr>
          <a:xfrm>
            <a:off x="9243219" y="3609252"/>
            <a:ext cx="0" cy="1190748"/>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sp>
        <p:nvSpPr>
          <p:cNvPr id="237" name="TextBox 236"/>
          <p:cNvSpPr txBox="1"/>
          <p:nvPr/>
        </p:nvSpPr>
        <p:spPr>
          <a:xfrm>
            <a:off x="6136693" y="5522683"/>
            <a:ext cx="2538514" cy="338554"/>
          </a:xfrm>
          <a:prstGeom prst="rect">
            <a:avLst/>
          </a:prstGeom>
          <a:noFill/>
        </p:spPr>
        <p:txBody>
          <a:bodyPr wrap="square" rtlCol="0">
            <a:spAutoFit/>
          </a:bodyPr>
          <a:lstStyle/>
          <a:p>
            <a:pPr>
              <a:buNone/>
            </a:pPr>
            <a:r>
              <a:rPr lang="en-US" sz="1600" dirty="0" smtClean="0">
                <a:latin typeface="Arial" panose="020B0604020202020204" pitchFamily="34" charset="0"/>
                <a:cs typeface="Arial" panose="020B0604020202020204" pitchFamily="34" charset="0"/>
              </a:rPr>
              <a:t>For </a:t>
            </a:r>
            <a:r>
              <a:rPr lang="en-US" sz="1600" dirty="0">
                <a:latin typeface="Arial" panose="020B0604020202020204" pitchFamily="34" charset="0"/>
                <a:cs typeface="Arial" panose="020B0604020202020204" pitchFamily="34" charset="0"/>
              </a:rPr>
              <a:t>the global </a:t>
            </a:r>
            <a:r>
              <a:rPr lang="en-US" sz="1600" dirty="0" err="1">
                <a:latin typeface="Arial" panose="020B0604020202020204" pitchFamily="34" charset="0"/>
                <a:cs typeface="Arial" panose="020B0604020202020204" pitchFamily="34" charset="0"/>
              </a:rPr>
              <a:t>config</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reg</a:t>
            </a:r>
            <a:endParaRPr lang="en-US" sz="1600" dirty="0">
              <a:latin typeface="Arial" panose="020B0604020202020204" pitchFamily="34" charset="0"/>
              <a:cs typeface="Arial" panose="020B0604020202020204" pitchFamily="34" charset="0"/>
            </a:endParaRPr>
          </a:p>
        </p:txBody>
      </p:sp>
      <p:sp>
        <p:nvSpPr>
          <p:cNvPr id="239" name="TextBox 238"/>
          <p:cNvSpPr txBox="1"/>
          <p:nvPr/>
        </p:nvSpPr>
        <p:spPr>
          <a:xfrm>
            <a:off x="1704759" y="5193025"/>
            <a:ext cx="1785817" cy="345642"/>
          </a:xfrm>
          <a:prstGeom prst="rect">
            <a:avLst/>
          </a:prstGeom>
          <a:noFill/>
        </p:spPr>
        <p:txBody>
          <a:bodyPr wrap="square" rtlCol="0">
            <a:spAutoFit/>
          </a:bodyPr>
          <a:lstStyle/>
          <a:p>
            <a:pPr>
              <a:buNone/>
            </a:pPr>
            <a:r>
              <a:rPr lang="en-US" sz="1600" dirty="0" smtClean="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For the data </a:t>
            </a:r>
            <a:r>
              <a:rPr lang="en-US" sz="1600" dirty="0" err="1">
                <a:latin typeface="Arial" panose="020B0604020202020204" pitchFamily="34" charset="0"/>
                <a:cs typeface="Arial" panose="020B0604020202020204" pitchFamily="34" charset="0"/>
              </a:rPr>
              <a:t>reg</a:t>
            </a:r>
            <a:endParaRPr lang="en-US" sz="1600" dirty="0">
              <a:latin typeface="Arial" panose="020B0604020202020204" pitchFamily="34" charset="0"/>
              <a:cs typeface="Arial" panose="020B0604020202020204" pitchFamily="34" charset="0"/>
            </a:endParaRPr>
          </a:p>
        </p:txBody>
      </p:sp>
      <p:cxnSp>
        <p:nvCxnSpPr>
          <p:cNvPr id="146" name="Straight Arrow Connector 145"/>
          <p:cNvCxnSpPr>
            <a:endCxn id="70" idx="0"/>
          </p:cNvCxnSpPr>
          <p:nvPr/>
        </p:nvCxnSpPr>
        <p:spPr>
          <a:xfrm>
            <a:off x="8315431" y="743816"/>
            <a:ext cx="0" cy="7758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067243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3" name="Espace réservé du pied de page 2"/>
          <p:cNvSpPr>
            <a:spLocks noGrp="1"/>
          </p:cNvSpPr>
          <p:nvPr>
            <p:ph type="ftr" sz="quarter" idx="11"/>
          </p:nvPr>
        </p:nvSpPr>
        <p:spPr/>
        <p:txBody>
          <a:bodyPr/>
          <a:lstStyle/>
          <a:p>
            <a:r>
              <a:rPr lang="en-US" smtClean="0"/>
              <a:t>AIDA2020 - 2nd Annual Meeting -</a:t>
            </a:r>
            <a:endParaRPr lang="en-US" dirty="0"/>
          </a:p>
        </p:txBody>
      </p:sp>
      <p:sp>
        <p:nvSpPr>
          <p:cNvPr id="11" name="Titre 10"/>
          <p:cNvSpPr>
            <a:spLocks noGrp="1"/>
          </p:cNvSpPr>
          <p:nvPr>
            <p:ph type="title"/>
          </p:nvPr>
        </p:nvSpPr>
        <p:spPr/>
        <p:txBody>
          <a:bodyPr/>
          <a:lstStyle/>
          <a:p>
            <a:r>
              <a:rPr lang="en-US" smtClean="0"/>
              <a:t>Pmos fitting parameters</a:t>
            </a:r>
            <a:endParaRPr lang="en-US" dirty="0"/>
          </a:p>
        </p:txBody>
      </p:sp>
      <p:sp>
        <p:nvSpPr>
          <p:cNvPr id="12" name="Espace réservé du texte 11"/>
          <p:cNvSpPr>
            <a:spLocks noGrp="1"/>
          </p:cNvSpPr>
          <p:nvPr>
            <p:ph type="body" sz="half" idx="13"/>
          </p:nvPr>
        </p:nvSpPr>
        <p:spPr>
          <a:xfrm>
            <a:off x="533400" y="5020204"/>
            <a:ext cx="9639588" cy="1958638"/>
          </a:xfrm>
        </p:spPr>
        <p:txBody>
          <a:bodyPr>
            <a:normAutofit fontScale="70000" lnSpcReduction="20000"/>
          </a:bodyPr>
          <a:lstStyle/>
          <a:p>
            <a:r>
              <a:rPr lang="en-US" dirty="0" smtClean="0"/>
              <a:t>The current drive loss depends strongly on the device width W and on length L</a:t>
            </a:r>
          </a:p>
          <a:p>
            <a:r>
              <a:rPr lang="en-US" dirty="0" smtClean="0"/>
              <a:t>A large part of data used in the fit (200 </a:t>
            </a:r>
            <a:r>
              <a:rPr lang="en-US" dirty="0" err="1" smtClean="0"/>
              <a:t>Mrad</a:t>
            </a:r>
            <a:r>
              <a:rPr lang="en-US" dirty="0" smtClean="0"/>
              <a:t> and 500 </a:t>
            </a:r>
            <a:r>
              <a:rPr lang="en-US" dirty="0" err="1" smtClean="0"/>
              <a:t>Mrad</a:t>
            </a:r>
            <a:r>
              <a:rPr lang="en-US" dirty="0" smtClean="0"/>
              <a:t>) were provided by Stefano </a:t>
            </a:r>
            <a:r>
              <a:rPr lang="en-US" dirty="0" err="1" smtClean="0"/>
              <a:t>Michelis</a:t>
            </a:r>
            <a:r>
              <a:rPr lang="en-US" dirty="0" smtClean="0"/>
              <a:t> (CERN)</a:t>
            </a:r>
          </a:p>
          <a:p>
            <a:r>
              <a:rPr lang="en-US" dirty="0" smtClean="0"/>
              <a:t>For </a:t>
            </a:r>
            <a:r>
              <a:rPr lang="en-US" dirty="0" err="1" smtClean="0"/>
              <a:t>pmos</a:t>
            </a:r>
            <a:r>
              <a:rPr lang="en-US" dirty="0" smtClean="0"/>
              <a:t> devices only the </a:t>
            </a:r>
            <a:r>
              <a:rPr lang="en-US" dirty="0" err="1" smtClean="0"/>
              <a:t>transconductance</a:t>
            </a:r>
            <a:r>
              <a:rPr lang="en-US" dirty="0" smtClean="0"/>
              <a:t> degradation is considered (Annealing is not included)</a:t>
            </a:r>
          </a:p>
          <a:p>
            <a:r>
              <a:rPr lang="en-US" dirty="0" smtClean="0"/>
              <a:t>The mobility factor </a:t>
            </a:r>
            <a:r>
              <a:rPr lang="en-US" dirty="0" smtClean="0">
                <a:solidFill>
                  <a:srgbClr val="FF0000"/>
                </a:solidFill>
              </a:rPr>
              <a:t>kµ0p</a:t>
            </a:r>
            <a:r>
              <a:rPr lang="en-US" dirty="0" smtClean="0"/>
              <a:t> is defined as the ratio </a:t>
            </a:r>
            <a:r>
              <a:rPr lang="en-US" dirty="0" smtClean="0">
                <a:solidFill>
                  <a:srgbClr val="FF0000"/>
                </a:solidFill>
              </a:rPr>
              <a:t>µ0_rad/µ0_prerad</a:t>
            </a:r>
          </a:p>
          <a:p>
            <a:r>
              <a:rPr lang="en-US" dirty="0" smtClean="0"/>
              <a:t>kµ0p depends on W and on the L</a:t>
            </a:r>
            <a:endParaRPr lang="en-US" dirty="0"/>
          </a:p>
        </p:txBody>
      </p:sp>
      <p:pic>
        <p:nvPicPr>
          <p:cNvPr id="6" name="Image 5"/>
          <p:cNvPicPr>
            <a:picLocks noChangeAspect="1"/>
          </p:cNvPicPr>
          <p:nvPr/>
        </p:nvPicPr>
        <p:blipFill rotWithShape="1">
          <a:blip r:embed="rId3"/>
          <a:srcRect l="1702" t="4598" r="27089" b="2707"/>
          <a:stretch/>
        </p:blipFill>
        <p:spPr>
          <a:xfrm>
            <a:off x="437405" y="930107"/>
            <a:ext cx="4637352" cy="3951868"/>
          </a:xfrm>
          <a:prstGeom prst="rect">
            <a:avLst/>
          </a:prstGeom>
        </p:spPr>
      </p:pic>
      <p:pic>
        <p:nvPicPr>
          <p:cNvPr id="8" name="Image 7"/>
          <p:cNvPicPr>
            <a:picLocks noChangeAspect="1"/>
          </p:cNvPicPr>
          <p:nvPr/>
        </p:nvPicPr>
        <p:blipFill rotWithShape="1">
          <a:blip r:embed="rId4"/>
          <a:srcRect l="2383" t="4689" r="28974" b="2802"/>
          <a:stretch/>
        </p:blipFill>
        <p:spPr>
          <a:xfrm>
            <a:off x="5967677" y="930107"/>
            <a:ext cx="4476105" cy="3951834"/>
          </a:xfrm>
          <a:prstGeom prst="rect">
            <a:avLst/>
          </a:prstGeom>
        </p:spPr>
      </p:pic>
      <p:sp>
        <p:nvSpPr>
          <p:cNvPr id="5" name="Espace réservé du numéro de diapositive 4"/>
          <p:cNvSpPr>
            <a:spLocks noGrp="1"/>
          </p:cNvSpPr>
          <p:nvPr>
            <p:ph type="sldNum" sz="quarter" idx="12"/>
          </p:nvPr>
        </p:nvSpPr>
        <p:spPr/>
        <p:txBody>
          <a:bodyPr/>
          <a:lstStyle/>
          <a:p>
            <a:fld id="{702B3A28-48E2-4CAE-9B10-3100FC5CCBFD}" type="slidenum">
              <a:rPr lang="en-US" smtClean="0"/>
              <a:pPr/>
              <a:t>39</a:t>
            </a:fld>
            <a:endParaRPr lang="en-US"/>
          </a:p>
        </p:txBody>
      </p:sp>
    </p:spTree>
    <p:extLst>
      <p:ext uri="{BB962C8B-B14F-4D97-AF65-F5344CB8AC3E}">
        <p14:creationId xmlns:p14="http://schemas.microsoft.com/office/powerpoint/2010/main" val="15291123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itre 1"/>
          <p:cNvSpPr>
            <a:spLocks noGrp="1"/>
          </p:cNvSpPr>
          <p:nvPr>
            <p:ph type="title"/>
          </p:nvPr>
        </p:nvSpPr>
        <p:spPr/>
        <p:txBody>
          <a:bodyPr/>
          <a:lstStyle/>
          <a:p>
            <a:r>
              <a:rPr lang="en-US" altLang="fr-FR" dirty="0" smtClean="0"/>
              <a:t>TID effects on the 65nm devices</a:t>
            </a:r>
            <a:endParaRPr lang="fr-FR" altLang="fr-FR" dirty="0" smtClean="0"/>
          </a:p>
        </p:txBody>
      </p:sp>
      <p:sp>
        <p:nvSpPr>
          <p:cNvPr id="7" name="Espace réservé du texte 6"/>
          <p:cNvSpPr>
            <a:spLocks noGrp="1"/>
          </p:cNvSpPr>
          <p:nvPr>
            <p:ph type="body" sz="half" idx="1"/>
          </p:nvPr>
        </p:nvSpPr>
        <p:spPr>
          <a:xfrm>
            <a:off x="149370" y="1102928"/>
            <a:ext cx="5415058" cy="5875722"/>
          </a:xfrm>
        </p:spPr>
        <p:txBody>
          <a:bodyPr>
            <a:normAutofit fontScale="77500" lnSpcReduction="20000"/>
          </a:bodyPr>
          <a:lstStyle/>
          <a:p>
            <a:r>
              <a:rPr lang="en-US" dirty="0"/>
              <a:t>T</a:t>
            </a:r>
            <a:r>
              <a:rPr lang="en-US" dirty="0" smtClean="0"/>
              <a:t>he </a:t>
            </a:r>
            <a:r>
              <a:rPr lang="en-US" dirty="0"/>
              <a:t>increase of the leakage current is very </a:t>
            </a:r>
            <a:r>
              <a:rPr lang="en-US" dirty="0" smtClean="0"/>
              <a:t>limited</a:t>
            </a:r>
          </a:p>
          <a:p>
            <a:pPr lvl="1"/>
            <a:r>
              <a:rPr lang="en-US" dirty="0" smtClean="0"/>
              <a:t>Factor 100 for the worst case</a:t>
            </a:r>
            <a:endParaRPr lang="en-US" dirty="0"/>
          </a:p>
          <a:p>
            <a:r>
              <a:rPr lang="en-US" dirty="0"/>
              <a:t>The enclosed layout is not </a:t>
            </a:r>
            <a:r>
              <a:rPr lang="en-US" dirty="0" smtClean="0"/>
              <a:t>needed</a:t>
            </a:r>
          </a:p>
          <a:p>
            <a:r>
              <a:rPr lang="en-US" dirty="0" smtClean="0"/>
              <a:t>PMOS devices more sensitive than NMOS</a:t>
            </a:r>
            <a:endParaRPr lang="en-US" dirty="0"/>
          </a:p>
          <a:p>
            <a:r>
              <a:rPr lang="en-US" dirty="0" smtClean="0"/>
              <a:t>TID effect on large and long devices (NMOS and PMOS) is limited</a:t>
            </a:r>
          </a:p>
          <a:p>
            <a:r>
              <a:rPr lang="en-US" dirty="0" smtClean="0"/>
              <a:t>Analog Design : Avoid the use of narrow or short transistors</a:t>
            </a:r>
          </a:p>
          <a:p>
            <a:pPr lvl="1"/>
            <a:r>
              <a:rPr lang="en-US" dirty="0" smtClean="0"/>
              <a:t>Analog designs following these rules showed a good radiation tolerance up to 1 Grad</a:t>
            </a:r>
          </a:p>
          <a:p>
            <a:pPr lvl="1"/>
            <a:r>
              <a:rPr lang="en-US" dirty="0" smtClean="0"/>
              <a:t>Irradiation damage depends on the bias. This affect the matching and can be an issue</a:t>
            </a:r>
          </a:p>
          <a:p>
            <a:r>
              <a:rPr lang="en-US" dirty="0" smtClean="0"/>
              <a:t>Digital design : </a:t>
            </a:r>
          </a:p>
          <a:p>
            <a:pPr lvl="1"/>
            <a:r>
              <a:rPr lang="en-US" dirty="0" smtClean="0"/>
              <a:t>Requires High integration density</a:t>
            </a:r>
          </a:p>
          <a:p>
            <a:pPr lvl="1"/>
            <a:r>
              <a:rPr lang="en-US" dirty="0" smtClean="0"/>
              <a:t>Digital cells are designed with minimum size  devices and so are subject to RINCE and RISCE effects</a:t>
            </a:r>
            <a:endParaRPr lang="en-US" altLang="en-US" dirty="0" smtClean="0">
              <a:sym typeface="Symbol" panose="05050102010706020507" pitchFamily="18" charset="2"/>
            </a:endParaRPr>
          </a:p>
          <a:p>
            <a:endParaRPr lang="en-US" dirty="0" smtClean="0"/>
          </a:p>
          <a:p>
            <a:endParaRPr lang="en-US" dirty="0" smtClean="0"/>
          </a:p>
          <a:p>
            <a:endParaRPr lang="en-US" dirty="0"/>
          </a:p>
        </p:txBody>
      </p:sp>
      <p:sp>
        <p:nvSpPr>
          <p:cNvPr id="9" name="Espace réservé de la date 8"/>
          <p:cNvSpPr>
            <a:spLocks noGrp="1"/>
          </p:cNvSpPr>
          <p:nvPr>
            <p:ph type="dt" sz="half" idx="10"/>
          </p:nvPr>
        </p:nvSpPr>
        <p:spPr/>
        <p:txBody>
          <a:bodyPr/>
          <a:lstStyle/>
          <a:p>
            <a:r>
              <a:rPr lang="fr-FR" smtClean="0"/>
              <a:t>April 6, 2017</a:t>
            </a:r>
            <a:endParaRPr lang="en-US" dirty="0"/>
          </a:p>
        </p:txBody>
      </p:sp>
      <p:sp>
        <p:nvSpPr>
          <p:cNvPr id="10" name="Espace réservé du pied de page 9"/>
          <p:cNvSpPr>
            <a:spLocks noGrp="1"/>
          </p:cNvSpPr>
          <p:nvPr>
            <p:ph type="ftr" sz="quarter" idx="11"/>
          </p:nvPr>
        </p:nvSpPr>
        <p:spPr/>
        <p:txBody>
          <a:bodyPr/>
          <a:lstStyle/>
          <a:p>
            <a:r>
              <a:rPr lang="en-US" smtClean="0"/>
              <a:t>AIDA2020 - 2nd Annual Meeting -</a:t>
            </a:r>
            <a:endParaRPr lang="en-US" dirty="0"/>
          </a:p>
        </p:txBody>
      </p:sp>
      <p:sp>
        <p:nvSpPr>
          <p:cNvPr id="3" name="Espace réservé du numéro de diapositive 2"/>
          <p:cNvSpPr>
            <a:spLocks noGrp="1"/>
          </p:cNvSpPr>
          <p:nvPr>
            <p:ph type="sldNum" sz="quarter" idx="12"/>
          </p:nvPr>
        </p:nvSpPr>
        <p:spPr/>
        <p:txBody>
          <a:bodyPr/>
          <a:lstStyle/>
          <a:p>
            <a:fld id="{702B3A28-48E2-4CAE-9B10-3100FC5CCBFD}" type="slidenum">
              <a:rPr lang="en-US" smtClean="0"/>
              <a:pPr/>
              <a:t>4</a:t>
            </a:fld>
            <a:endParaRPr lang="en-US"/>
          </a:p>
        </p:txBody>
      </p:sp>
      <p:grpSp>
        <p:nvGrpSpPr>
          <p:cNvPr id="11" name="Groupe 10"/>
          <p:cNvGrpSpPr/>
          <p:nvPr/>
        </p:nvGrpSpPr>
        <p:grpSpPr>
          <a:xfrm>
            <a:off x="6227722" y="872500"/>
            <a:ext cx="4118087" cy="3225775"/>
            <a:chOff x="6198105" y="3983279"/>
            <a:chExt cx="4338991" cy="3398813"/>
          </a:xfrm>
        </p:grpSpPr>
        <p:grpSp>
          <p:nvGrpSpPr>
            <p:cNvPr id="8" name="Groupe 7"/>
            <p:cNvGrpSpPr/>
            <p:nvPr/>
          </p:nvGrpSpPr>
          <p:grpSpPr>
            <a:xfrm>
              <a:off x="6198105" y="3983279"/>
              <a:ext cx="4338991" cy="3398813"/>
              <a:chOff x="5564428" y="1331370"/>
              <a:chExt cx="4488611" cy="3516013"/>
            </a:xfrm>
          </p:grpSpPr>
          <p:pic>
            <p:nvPicPr>
              <p:cNvPr id="6" name="Image 5"/>
              <p:cNvPicPr>
                <a:picLocks noChangeAspect="1"/>
              </p:cNvPicPr>
              <p:nvPr/>
            </p:nvPicPr>
            <p:blipFill rotWithShape="1">
              <a:blip r:embed="rId3"/>
              <a:srcRect l="2743" r="1904"/>
              <a:stretch/>
            </p:blipFill>
            <p:spPr>
              <a:xfrm>
                <a:off x="5564428" y="1390963"/>
                <a:ext cx="4488611" cy="3456420"/>
              </a:xfrm>
              <a:prstGeom prst="rect">
                <a:avLst/>
              </a:prstGeom>
            </p:spPr>
          </p:pic>
          <p:sp>
            <p:nvSpPr>
              <p:cNvPr id="12" name="ZoneTexte 11"/>
              <p:cNvSpPr txBox="1"/>
              <p:nvPr/>
            </p:nvSpPr>
            <p:spPr>
              <a:xfrm>
                <a:off x="6994671" y="1331370"/>
                <a:ext cx="1905694" cy="318390"/>
              </a:xfrm>
              <a:prstGeom prst="rect">
                <a:avLst/>
              </a:prstGeom>
              <a:solidFill>
                <a:schemeClr val="bg1"/>
              </a:solidFill>
            </p:spPr>
            <p:txBody>
              <a:bodyPr wrap="none" rtlCol="0">
                <a:spAutoFit/>
              </a:bodyPr>
              <a:lstStyle/>
              <a:p>
                <a:pPr>
                  <a:buNone/>
                </a:pPr>
                <a:r>
                  <a:rPr lang="en-US" sz="1400" b="1" dirty="0" smtClean="0">
                    <a:latin typeface="Arial" panose="020B0604020202020204" pitchFamily="34" charset="0"/>
                    <a:cs typeface="Arial" panose="020B0604020202020204" pitchFamily="34" charset="0"/>
                  </a:rPr>
                  <a:t>PMOS </a:t>
                </a:r>
                <a:r>
                  <a:rPr lang="en-US" sz="1400" b="1" dirty="0" smtClean="0">
                    <a:solidFill>
                      <a:schemeClr val="tx2"/>
                    </a:solidFill>
                    <a:latin typeface="Arial" panose="020B0604020202020204" pitchFamily="34" charset="0"/>
                    <a:cs typeface="Arial" panose="020B0604020202020204" pitchFamily="34" charset="0"/>
                  </a:rPr>
                  <a:t>: </a:t>
                </a:r>
                <a:r>
                  <a:rPr lang="en-US" sz="1400" b="1" dirty="0">
                    <a:solidFill>
                      <a:schemeClr val="tx2"/>
                    </a:solidFill>
                    <a:latin typeface="Arial" panose="020B0604020202020204" pitchFamily="34" charset="0"/>
                    <a:cs typeface="Arial" panose="020B0604020202020204" pitchFamily="34" charset="0"/>
                  </a:rPr>
                  <a:t>W/L= 1µ/1µ</a:t>
                </a:r>
                <a:endParaRPr lang="en-US" sz="1400" b="1" dirty="0">
                  <a:latin typeface="Arial" panose="020B0604020202020204" pitchFamily="34" charset="0"/>
                  <a:cs typeface="Arial" panose="020B0604020202020204" pitchFamily="34" charset="0"/>
                </a:endParaRPr>
              </a:p>
            </p:txBody>
          </p:sp>
        </p:grpSp>
        <p:sp>
          <p:nvSpPr>
            <p:cNvPr id="14" name="Rectangle 13"/>
            <p:cNvSpPr/>
            <p:nvPr/>
          </p:nvSpPr>
          <p:spPr>
            <a:xfrm>
              <a:off x="8329564" y="5119335"/>
              <a:ext cx="1439971" cy="43598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US" sz="1400" dirty="0" smtClean="0">
                  <a:solidFill>
                    <a:schemeClr val="tx2"/>
                  </a:solidFill>
                  <a:latin typeface="Arial" panose="020B0604020202020204" pitchFamily="34" charset="0"/>
                  <a:cs typeface="Arial" panose="020B0604020202020204" pitchFamily="34" charset="0"/>
                </a:rPr>
                <a:t>W/L= 1µ/1µ</a:t>
              </a:r>
              <a:endParaRPr lang="en-US" sz="1400" dirty="0">
                <a:solidFill>
                  <a:schemeClr val="tx2"/>
                </a:solidFill>
                <a:latin typeface="Arial" panose="020B0604020202020204" pitchFamily="34" charset="0"/>
                <a:cs typeface="Arial" panose="020B0604020202020204" pitchFamily="34" charset="0"/>
              </a:endParaRPr>
            </a:p>
          </p:txBody>
        </p:sp>
      </p:grpSp>
      <p:grpSp>
        <p:nvGrpSpPr>
          <p:cNvPr id="16" name="Groupe 15"/>
          <p:cNvGrpSpPr/>
          <p:nvPr/>
        </p:nvGrpSpPr>
        <p:grpSpPr>
          <a:xfrm>
            <a:off x="6394956" y="4011034"/>
            <a:ext cx="4123674" cy="3390003"/>
            <a:chOff x="34156" y="1441609"/>
            <a:chExt cx="5812971" cy="4778744"/>
          </a:xfrm>
        </p:grpSpPr>
        <p:pic>
          <p:nvPicPr>
            <p:cNvPr id="17" name="Image 16"/>
            <p:cNvPicPr>
              <a:picLocks noChangeAspect="1"/>
            </p:cNvPicPr>
            <p:nvPr/>
          </p:nvPicPr>
          <p:blipFill rotWithShape="1">
            <a:blip r:embed="rId4" cstate="print">
              <a:extLst>
                <a:ext uri="{28A0092B-C50C-407E-A947-70E740481C1C}">
                  <a14:useLocalDpi xmlns:a14="http://schemas.microsoft.com/office/drawing/2010/main" val="0"/>
                </a:ext>
              </a:extLst>
            </a:blip>
            <a:srcRect l="2590" r="7533"/>
            <a:stretch/>
          </p:blipFill>
          <p:spPr>
            <a:xfrm>
              <a:off x="34156" y="2024641"/>
              <a:ext cx="5407650" cy="4195712"/>
            </a:xfrm>
            <a:prstGeom prst="rect">
              <a:avLst/>
            </a:prstGeom>
          </p:spPr>
        </p:pic>
        <p:pic>
          <p:nvPicPr>
            <p:cNvPr id="18" name="Image 17"/>
            <p:cNvPicPr>
              <a:picLocks noChangeAspect="1"/>
            </p:cNvPicPr>
            <p:nvPr/>
          </p:nvPicPr>
          <p:blipFill rotWithShape="1">
            <a:blip r:embed="rId5" cstate="print">
              <a:extLst>
                <a:ext uri="{28A0092B-C50C-407E-A947-70E740481C1C}">
                  <a14:useLocalDpi xmlns:a14="http://schemas.microsoft.com/office/drawing/2010/main" val="0"/>
                </a:ext>
              </a:extLst>
            </a:blip>
            <a:srcRect l="13034" t="68889" r="46067" b="11172"/>
            <a:stretch/>
          </p:blipFill>
          <p:spPr>
            <a:xfrm>
              <a:off x="736734" y="4681004"/>
              <a:ext cx="2696031" cy="985089"/>
            </a:xfrm>
            <a:prstGeom prst="rect">
              <a:avLst/>
            </a:prstGeom>
          </p:spPr>
        </p:pic>
        <p:sp>
          <p:nvSpPr>
            <p:cNvPr id="19" name="ZoneTexte 18"/>
            <p:cNvSpPr txBox="1"/>
            <p:nvPr/>
          </p:nvSpPr>
          <p:spPr>
            <a:xfrm>
              <a:off x="736734" y="1441609"/>
              <a:ext cx="4466559" cy="1125575"/>
            </a:xfrm>
            <a:prstGeom prst="rect">
              <a:avLst/>
            </a:prstGeom>
            <a:solidFill>
              <a:schemeClr val="bg1"/>
            </a:solidFill>
          </p:spPr>
          <p:txBody>
            <a:bodyPr wrap="square" tIns="36000" bIns="72000" rtlCol="0">
              <a:spAutoFit/>
            </a:bodyPr>
            <a:lstStyle/>
            <a:p>
              <a:pPr algn="ctr">
                <a:buNone/>
              </a:pPr>
              <a:r>
                <a:rPr lang="en-US" sz="1400" b="1" dirty="0" smtClean="0">
                  <a:solidFill>
                    <a:schemeClr val="tx1"/>
                  </a:solidFill>
                  <a:latin typeface="Arial" panose="020B0604020202020204" pitchFamily="34" charset="0"/>
                  <a:cs typeface="Arial" panose="020B0604020202020204" pitchFamily="34" charset="0"/>
                </a:rPr>
                <a:t>Supplier A - Temp=20°C </a:t>
              </a:r>
              <a:endParaRPr lang="en-US" sz="1400" b="1" dirty="0">
                <a:solidFill>
                  <a:schemeClr val="tx1"/>
                </a:solidFill>
                <a:latin typeface="Arial" panose="020B0604020202020204" pitchFamily="34" charset="0"/>
                <a:cs typeface="Arial" panose="020B0604020202020204" pitchFamily="34" charset="0"/>
              </a:endParaRPr>
            </a:p>
            <a:p>
              <a:pPr algn="ctr">
                <a:buNone/>
              </a:pPr>
              <a:r>
                <a:rPr lang="en-US" sz="1400" b="1" dirty="0" err="1" smtClean="0">
                  <a:solidFill>
                    <a:schemeClr val="tx1"/>
                  </a:solidFill>
                  <a:latin typeface="Arial" panose="020B0604020202020204" pitchFamily="34" charset="0"/>
                  <a:cs typeface="Arial" panose="020B0604020202020204" pitchFamily="34" charset="0"/>
                </a:rPr>
                <a:t>Pmos</a:t>
              </a:r>
              <a:r>
                <a:rPr lang="en-US" sz="1400" b="1" dirty="0" smtClean="0">
                  <a:solidFill>
                    <a:schemeClr val="tx1"/>
                  </a:solidFill>
                  <a:latin typeface="Arial" panose="020B0604020202020204" pitchFamily="34" charset="0"/>
                  <a:cs typeface="Arial" panose="020B0604020202020204" pitchFamily="34" charset="0"/>
                </a:rPr>
                <a:t> devices :ON state current versus TID </a:t>
              </a:r>
              <a:endParaRPr lang="en-US" sz="1400" b="1" dirty="0">
                <a:solidFill>
                  <a:schemeClr val="tx1"/>
                </a:solidFill>
                <a:latin typeface="Arial" panose="020B0604020202020204" pitchFamily="34" charset="0"/>
                <a:cs typeface="Arial" panose="020B0604020202020204" pitchFamily="34" charset="0"/>
              </a:endParaRPr>
            </a:p>
          </p:txBody>
        </p:sp>
        <p:sp>
          <p:nvSpPr>
            <p:cNvPr id="20" name="ZoneTexte 19"/>
            <p:cNvSpPr txBox="1"/>
            <p:nvPr/>
          </p:nvSpPr>
          <p:spPr>
            <a:xfrm>
              <a:off x="4456809" y="2664302"/>
              <a:ext cx="1390318" cy="674362"/>
            </a:xfrm>
            <a:prstGeom prst="rect">
              <a:avLst/>
            </a:prstGeom>
            <a:solidFill>
              <a:schemeClr val="bg1"/>
            </a:solidFill>
          </p:spPr>
          <p:txBody>
            <a:bodyPr wrap="square" tIns="36000" bIns="72000" rtlCol="0">
              <a:spAutoFit/>
            </a:bodyPr>
            <a:lstStyle/>
            <a:p>
              <a:pPr algn="ctr">
                <a:buNone/>
              </a:pPr>
              <a:r>
                <a:rPr lang="en-US" dirty="0" smtClean="0">
                  <a:solidFill>
                    <a:schemeClr val="tx1"/>
                  </a:solidFill>
                  <a:latin typeface="Arial" panose="020B0604020202020204" pitchFamily="34" charset="0"/>
                  <a:cs typeface="Arial" panose="020B0604020202020204" pitchFamily="34" charset="0"/>
                </a:rPr>
                <a:t>Annealing @100°C</a:t>
              </a:r>
              <a:endParaRPr lang="en-US" dirty="0">
                <a:solidFill>
                  <a:schemeClr val="tx1"/>
                </a:solidFill>
                <a:latin typeface="Arial" panose="020B0604020202020204" pitchFamily="34" charset="0"/>
                <a:cs typeface="Arial" panose="020B0604020202020204" pitchFamily="34" charset="0"/>
              </a:endParaRPr>
            </a:p>
          </p:txBody>
        </p:sp>
        <p:sp>
          <p:nvSpPr>
            <p:cNvPr id="21" name="Ellipse 20"/>
            <p:cNvSpPr/>
            <p:nvPr/>
          </p:nvSpPr>
          <p:spPr>
            <a:xfrm>
              <a:off x="4957443" y="4110146"/>
              <a:ext cx="491699" cy="1422636"/>
            </a:xfrm>
            <a:prstGeom prst="ellipse">
              <a:avLst/>
            </a:prstGeom>
            <a:noFill/>
            <a:ln w="19050">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Connecteur droit avec flèche 21"/>
            <p:cNvCxnSpPr>
              <a:stCxn id="20" idx="2"/>
              <a:endCxn id="21" idx="0"/>
            </p:cNvCxnSpPr>
            <p:nvPr/>
          </p:nvCxnSpPr>
          <p:spPr>
            <a:xfrm>
              <a:off x="5151968" y="3338664"/>
              <a:ext cx="51324" cy="77148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ZoneTexte 22"/>
            <p:cNvSpPr txBox="1"/>
            <p:nvPr/>
          </p:nvSpPr>
          <p:spPr>
            <a:xfrm>
              <a:off x="974756" y="3517382"/>
              <a:ext cx="2189666" cy="821874"/>
            </a:xfrm>
            <a:prstGeom prst="rect">
              <a:avLst/>
            </a:prstGeom>
            <a:solidFill>
              <a:schemeClr val="bg1"/>
            </a:solidFill>
          </p:spPr>
          <p:txBody>
            <a:bodyPr wrap="square" tIns="36000" bIns="72000" rtlCol="0">
              <a:spAutoFit/>
            </a:bodyPr>
            <a:lstStyle/>
            <a:p>
              <a:pPr algn="ctr">
                <a:buNone/>
              </a:pPr>
              <a:r>
                <a:rPr lang="en-US" sz="1400" dirty="0" err="1">
                  <a:solidFill>
                    <a:schemeClr val="tx1"/>
                  </a:solidFill>
                  <a:latin typeface="Arial" panose="020B0604020202020204" pitchFamily="34" charset="0"/>
                  <a:cs typeface="Arial" panose="020B0604020202020204" pitchFamily="34" charset="0"/>
                </a:rPr>
                <a:t>p</a:t>
              </a:r>
              <a:r>
                <a:rPr lang="en-US" sz="1400" dirty="0" err="1" smtClean="0">
                  <a:solidFill>
                    <a:schemeClr val="tx1"/>
                  </a:solidFill>
                  <a:latin typeface="Arial" panose="020B0604020202020204" pitchFamily="34" charset="0"/>
                  <a:cs typeface="Arial" panose="020B0604020202020204" pitchFamily="34" charset="0"/>
                </a:rPr>
                <a:t>mos</a:t>
              </a:r>
              <a:r>
                <a:rPr lang="en-US" sz="1400" dirty="0" smtClean="0">
                  <a:solidFill>
                    <a:schemeClr val="tx1"/>
                  </a:solidFill>
                  <a:latin typeface="Arial" panose="020B0604020202020204" pitchFamily="34" charset="0"/>
                  <a:cs typeface="Arial" panose="020B0604020202020204" pitchFamily="34" charset="0"/>
                </a:rPr>
                <a:t> devices</a:t>
              </a:r>
            </a:p>
            <a:p>
              <a:pPr algn="ctr">
                <a:buNone/>
              </a:pPr>
              <a:r>
                <a:rPr lang="en-US" sz="1400" dirty="0" smtClean="0">
                  <a:solidFill>
                    <a:schemeClr val="tx1"/>
                  </a:solidFill>
                  <a:latin typeface="Arial" panose="020B0604020202020204" pitchFamily="34" charset="0"/>
                  <a:cs typeface="Arial" panose="020B0604020202020204" pitchFamily="34" charset="0"/>
                </a:rPr>
                <a:t> </a:t>
              </a:r>
              <a:r>
                <a:rPr lang="en-US" sz="1400" dirty="0" err="1" smtClean="0">
                  <a:solidFill>
                    <a:schemeClr val="tx1"/>
                  </a:solidFill>
                  <a:latin typeface="Arial" panose="020B0604020202020204" pitchFamily="34" charset="0"/>
                  <a:cs typeface="Arial" panose="020B0604020202020204" pitchFamily="34" charset="0"/>
                </a:rPr>
                <a:t>Vds</a:t>
              </a:r>
              <a:r>
                <a:rPr lang="en-US" sz="1400" dirty="0" smtClean="0">
                  <a:solidFill>
                    <a:schemeClr val="tx1"/>
                  </a:solidFill>
                  <a:latin typeface="Arial" panose="020B0604020202020204" pitchFamily="34" charset="0"/>
                  <a:cs typeface="Arial" panose="020B0604020202020204" pitchFamily="34" charset="0"/>
                </a:rPr>
                <a:t>=1.2V</a:t>
              </a:r>
              <a:endParaRPr lang="en-US" sz="1400" dirty="0">
                <a:solidFill>
                  <a:schemeClr val="tx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695513674"/>
      </p:ext>
    </p:extLst>
  </p:cSld>
  <p:clrMapOvr>
    <a:masterClrMapping/>
  </p:clrMapOvr>
  <mc:AlternateContent xmlns:mc="http://schemas.openxmlformats.org/markup-compatibility/2006" xmlns:p14="http://schemas.microsoft.com/office/powerpoint/2010/main">
    <mc:Choice Requires="p14">
      <p:transition spd="slow" p14:dur="2000" advTm="1049"/>
    </mc:Choice>
    <mc:Fallback xmlns="">
      <p:transition spd="slow" advTm="1049"/>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3" name="Espace réservé du pied de page 2"/>
          <p:cNvSpPr>
            <a:spLocks noGrp="1"/>
          </p:cNvSpPr>
          <p:nvPr>
            <p:ph type="ftr" sz="quarter" idx="11"/>
          </p:nvPr>
        </p:nvSpPr>
        <p:spPr/>
        <p:txBody>
          <a:bodyPr/>
          <a:lstStyle/>
          <a:p>
            <a:r>
              <a:rPr lang="en-US" smtClean="0"/>
              <a:t>AIDA2020 - 2nd Annual Meeting -</a:t>
            </a:r>
            <a:endParaRPr lang="en-US" dirty="0"/>
          </a:p>
        </p:txBody>
      </p:sp>
      <p:sp>
        <p:nvSpPr>
          <p:cNvPr id="11" name="Titre 10"/>
          <p:cNvSpPr>
            <a:spLocks noGrp="1"/>
          </p:cNvSpPr>
          <p:nvPr>
            <p:ph type="title"/>
          </p:nvPr>
        </p:nvSpPr>
        <p:spPr/>
        <p:txBody>
          <a:bodyPr/>
          <a:lstStyle/>
          <a:p>
            <a:r>
              <a:rPr lang="en-US" dirty="0" err="1"/>
              <a:t>p</a:t>
            </a:r>
            <a:r>
              <a:rPr lang="en-US" dirty="0" err="1" smtClean="0"/>
              <a:t>mos</a:t>
            </a:r>
            <a:r>
              <a:rPr lang="en-US" dirty="0" smtClean="0"/>
              <a:t> fitting parameters</a:t>
            </a:r>
            <a:endParaRPr lang="en-US" dirty="0"/>
          </a:p>
        </p:txBody>
      </p:sp>
      <p:sp>
        <p:nvSpPr>
          <p:cNvPr id="12" name="Espace réservé du texte 11"/>
          <p:cNvSpPr>
            <a:spLocks noGrp="1"/>
          </p:cNvSpPr>
          <p:nvPr>
            <p:ph type="body" sz="half" idx="13"/>
          </p:nvPr>
        </p:nvSpPr>
        <p:spPr>
          <a:xfrm>
            <a:off x="533400" y="5054397"/>
            <a:ext cx="9639588" cy="1924443"/>
          </a:xfrm>
        </p:spPr>
        <p:txBody>
          <a:bodyPr>
            <a:normAutofit fontScale="62500" lnSpcReduction="20000"/>
          </a:bodyPr>
          <a:lstStyle/>
          <a:p>
            <a:r>
              <a:rPr lang="en-US" dirty="0"/>
              <a:t>The current drive loss depends strongly on the device width W and on length L</a:t>
            </a:r>
          </a:p>
          <a:p>
            <a:r>
              <a:rPr lang="en-US" dirty="0"/>
              <a:t>The mobility factor </a:t>
            </a:r>
            <a:r>
              <a:rPr lang="en-US" dirty="0">
                <a:solidFill>
                  <a:srgbClr val="FF0000"/>
                </a:solidFill>
              </a:rPr>
              <a:t>kµ0p</a:t>
            </a:r>
            <a:r>
              <a:rPr lang="en-US" dirty="0"/>
              <a:t> is defined as the ratio </a:t>
            </a:r>
            <a:r>
              <a:rPr lang="en-US" dirty="0">
                <a:solidFill>
                  <a:srgbClr val="FF0000"/>
                </a:solidFill>
              </a:rPr>
              <a:t>µ0_rad/µ0_prerad</a:t>
            </a:r>
          </a:p>
          <a:p>
            <a:r>
              <a:rPr lang="en-US" dirty="0"/>
              <a:t>kµ0p depends on W and on the L</a:t>
            </a:r>
          </a:p>
          <a:p>
            <a:r>
              <a:rPr lang="en-US" dirty="0"/>
              <a:t>For PMOS devices </a:t>
            </a:r>
            <a:r>
              <a:rPr lang="en-US" dirty="0" smtClean="0"/>
              <a:t>the </a:t>
            </a:r>
            <a:r>
              <a:rPr lang="en-US" dirty="0" err="1"/>
              <a:t>transconductance</a:t>
            </a:r>
            <a:r>
              <a:rPr lang="en-US" dirty="0"/>
              <a:t> degradation is </a:t>
            </a:r>
            <a:r>
              <a:rPr lang="en-US" dirty="0" smtClean="0"/>
              <a:t>considered as the main effect </a:t>
            </a:r>
            <a:r>
              <a:rPr lang="en-US" dirty="0"/>
              <a:t>(Annealing is not included)</a:t>
            </a:r>
          </a:p>
          <a:p>
            <a:pPr marL="432000" lvl="1" indent="-432000">
              <a:spcBef>
                <a:spcPts val="1800"/>
              </a:spcBef>
              <a:buFont typeface="Wingdings" pitchFamily="2" charset="2"/>
              <a:buChar char="q"/>
            </a:pPr>
            <a:r>
              <a:rPr lang="en-US" dirty="0" smtClean="0"/>
              <a:t>kµ0p relation to W and L is implemented inside the TSMC </a:t>
            </a:r>
            <a:r>
              <a:rPr lang="en-US" dirty="0" err="1" smtClean="0"/>
              <a:t>spectre</a:t>
            </a:r>
            <a:r>
              <a:rPr lang="en-US" dirty="0" smtClean="0"/>
              <a:t> model file</a:t>
            </a:r>
          </a:p>
        </p:txBody>
      </p:sp>
      <p:grpSp>
        <p:nvGrpSpPr>
          <p:cNvPr id="9" name="Groupe 8"/>
          <p:cNvGrpSpPr/>
          <p:nvPr/>
        </p:nvGrpSpPr>
        <p:grpSpPr>
          <a:xfrm>
            <a:off x="2511257" y="1041318"/>
            <a:ext cx="5933521" cy="3690851"/>
            <a:chOff x="1762366" y="814893"/>
            <a:chExt cx="6797626" cy="4228354"/>
          </a:xfrm>
        </p:grpSpPr>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2366" y="814893"/>
              <a:ext cx="6797626" cy="4228354"/>
            </a:xfrm>
            <a:prstGeom prst="rect">
              <a:avLst/>
            </a:prstGeom>
          </p:spPr>
        </p:pic>
        <p:sp>
          <p:nvSpPr>
            <p:cNvPr id="5" name="Ellipse 4"/>
            <p:cNvSpPr/>
            <p:nvPr/>
          </p:nvSpPr>
          <p:spPr>
            <a:xfrm>
              <a:off x="4646126" y="1001839"/>
              <a:ext cx="284626" cy="1725395"/>
            </a:xfrm>
            <a:prstGeom prst="ellipse">
              <a:avLst/>
            </a:prstGeom>
            <a:noFill/>
            <a:ln w="1905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Connecteur droit avec flèche 9"/>
            <p:cNvCxnSpPr>
              <a:stCxn id="5" idx="4"/>
            </p:cNvCxnSpPr>
            <p:nvPr/>
          </p:nvCxnSpPr>
          <p:spPr>
            <a:xfrm>
              <a:off x="4788439" y="2727234"/>
              <a:ext cx="934407" cy="1255954"/>
            </a:xfrm>
            <a:prstGeom prst="straightConnector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a:stCxn id="19" idx="4"/>
            </p:cNvCxnSpPr>
            <p:nvPr/>
          </p:nvCxnSpPr>
          <p:spPr>
            <a:xfrm>
              <a:off x="3842494" y="2924013"/>
              <a:ext cx="1880352" cy="1070326"/>
            </a:xfrm>
            <a:prstGeom prst="straightConnector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5495315" y="3994339"/>
              <a:ext cx="2600392" cy="338554"/>
            </a:xfrm>
            <a:prstGeom prst="rect">
              <a:avLst/>
            </a:prstGeom>
            <a:noFill/>
          </p:spPr>
          <p:txBody>
            <a:bodyPr wrap="none" rtlCol="0">
              <a:spAutoFit/>
            </a:bodyPr>
            <a:lstStyle/>
            <a:p>
              <a:pPr>
                <a:buNone/>
              </a:pPr>
              <a:r>
                <a:rPr lang="en-US" sz="1600" dirty="0" smtClean="0">
                  <a:latin typeface="Arial" panose="020B0604020202020204" pitchFamily="34" charset="0"/>
                  <a:cs typeface="Arial" panose="020B0604020202020204" pitchFamily="34" charset="0"/>
                </a:rPr>
                <a:t>Data from measurements</a:t>
              </a:r>
              <a:endParaRPr lang="en-US" sz="1600" dirty="0">
                <a:latin typeface="Arial" panose="020B0604020202020204" pitchFamily="34" charset="0"/>
                <a:cs typeface="Arial" panose="020B0604020202020204" pitchFamily="34" charset="0"/>
              </a:endParaRPr>
            </a:p>
          </p:txBody>
        </p:sp>
        <p:cxnSp>
          <p:nvCxnSpPr>
            <p:cNvPr id="18" name="Connecteur droit avec flèche 17"/>
            <p:cNvCxnSpPr/>
            <p:nvPr/>
          </p:nvCxnSpPr>
          <p:spPr>
            <a:xfrm flipH="1">
              <a:off x="5722846" y="2678802"/>
              <a:ext cx="120518" cy="1304386"/>
            </a:xfrm>
            <a:prstGeom prst="straightConnector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9" name="Ellipse 18"/>
            <p:cNvSpPr/>
            <p:nvPr/>
          </p:nvSpPr>
          <p:spPr>
            <a:xfrm rot="-1320000">
              <a:off x="2470486" y="2538944"/>
              <a:ext cx="2594315" cy="399619"/>
            </a:xfrm>
            <a:prstGeom prst="ellipse">
              <a:avLst/>
            </a:prstGeom>
            <a:noFill/>
            <a:ln w="1905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Ellipse 19"/>
            <p:cNvSpPr/>
            <p:nvPr/>
          </p:nvSpPr>
          <p:spPr>
            <a:xfrm>
              <a:off x="4646125" y="2139854"/>
              <a:ext cx="2473692" cy="297369"/>
            </a:xfrm>
            <a:prstGeom prst="ellipse">
              <a:avLst/>
            </a:prstGeom>
            <a:noFill/>
            <a:ln w="1905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Connecteur droit avec flèche 7"/>
            <p:cNvCxnSpPr/>
            <p:nvPr/>
          </p:nvCxnSpPr>
          <p:spPr>
            <a:xfrm flipV="1">
              <a:off x="7292638" y="1185362"/>
              <a:ext cx="0" cy="1230232"/>
            </a:xfrm>
            <a:prstGeom prst="straightConnector1">
              <a:avLst/>
            </a:prstGeom>
            <a:ln w="19050">
              <a:solidFill>
                <a:schemeClr val="tx1"/>
              </a:solidFill>
              <a:headEnd type="none" w="lg" len="lg"/>
              <a:tailEnd type="arrow" w="lg" len="lg"/>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7228891" y="1172583"/>
              <a:ext cx="430887" cy="1280159"/>
            </a:xfrm>
            <a:prstGeom prst="rect">
              <a:avLst/>
            </a:prstGeom>
            <a:noFill/>
          </p:spPr>
          <p:txBody>
            <a:bodyPr vert="vert270" wrap="none" rtlCol="0">
              <a:spAutoFit/>
            </a:bodyPr>
            <a:lstStyle/>
            <a:p>
              <a:pPr>
                <a:buNone/>
              </a:pPr>
              <a:r>
                <a:rPr lang="en-US" sz="1600" dirty="0" smtClean="0">
                  <a:latin typeface="Arial" panose="020B0604020202020204" pitchFamily="34" charset="0"/>
                  <a:cs typeface="Arial" panose="020B0604020202020204" pitchFamily="34" charset="0"/>
                </a:rPr>
                <a:t>Increase of L</a:t>
              </a:r>
              <a:endParaRPr lang="en-US" sz="1600" dirty="0">
                <a:latin typeface="Arial" panose="020B0604020202020204" pitchFamily="34" charset="0"/>
                <a:cs typeface="Arial" panose="020B0604020202020204" pitchFamily="34" charset="0"/>
              </a:endParaRPr>
            </a:p>
          </p:txBody>
        </p:sp>
      </p:grpSp>
      <p:sp>
        <p:nvSpPr>
          <p:cNvPr id="6" name="Espace réservé du numéro de diapositive 5"/>
          <p:cNvSpPr>
            <a:spLocks noGrp="1"/>
          </p:cNvSpPr>
          <p:nvPr>
            <p:ph type="sldNum" sz="quarter" idx="12"/>
          </p:nvPr>
        </p:nvSpPr>
        <p:spPr/>
        <p:txBody>
          <a:bodyPr/>
          <a:lstStyle/>
          <a:p>
            <a:fld id="{702B3A28-48E2-4CAE-9B10-3100FC5CCBFD}" type="slidenum">
              <a:rPr lang="en-US" smtClean="0"/>
              <a:pPr/>
              <a:t>40</a:t>
            </a:fld>
            <a:endParaRPr lang="en-US"/>
          </a:p>
        </p:txBody>
      </p:sp>
    </p:spTree>
    <p:extLst>
      <p:ext uri="{BB962C8B-B14F-4D97-AF65-F5344CB8AC3E}">
        <p14:creationId xmlns:p14="http://schemas.microsoft.com/office/powerpoint/2010/main" val="38208734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smtClean="0"/>
              <a:t>Digital Library Information</a:t>
            </a:r>
            <a:endParaRPr lang="en-US" dirty="0"/>
          </a:p>
        </p:txBody>
      </p:sp>
      <p:sp>
        <p:nvSpPr>
          <p:cNvPr id="2" name="Content Placeholder 1"/>
          <p:cNvSpPr>
            <a:spLocks noGrp="1"/>
          </p:cNvSpPr>
          <p:nvPr>
            <p:ph type="body" sz="half" idx="1"/>
          </p:nvPr>
        </p:nvSpPr>
        <p:spPr/>
        <p:txBody>
          <a:bodyPr>
            <a:normAutofit fontScale="92500" lnSpcReduction="10000"/>
          </a:bodyPr>
          <a:lstStyle/>
          <a:p>
            <a:r>
              <a:rPr lang="en-US" dirty="0" smtClean="0"/>
              <a:t>Timing</a:t>
            </a:r>
          </a:p>
          <a:p>
            <a:pPr lvl="1"/>
            <a:r>
              <a:rPr lang="en-US" dirty="0" smtClean="0"/>
              <a:t>Combinational </a:t>
            </a:r>
          </a:p>
          <a:p>
            <a:pPr lvl="2"/>
            <a:r>
              <a:rPr lang="en-US" dirty="0" smtClean="0"/>
              <a:t>Delay</a:t>
            </a:r>
          </a:p>
          <a:p>
            <a:pPr lvl="2"/>
            <a:r>
              <a:rPr lang="en-US" dirty="0" smtClean="0"/>
              <a:t>Transition time </a:t>
            </a:r>
          </a:p>
          <a:p>
            <a:pPr lvl="1"/>
            <a:r>
              <a:rPr lang="en-US" dirty="0" smtClean="0"/>
              <a:t>Sequential</a:t>
            </a:r>
          </a:p>
          <a:p>
            <a:pPr lvl="2"/>
            <a:r>
              <a:rPr lang="en-US" dirty="0" smtClean="0"/>
              <a:t>Delay &amp; Transition time</a:t>
            </a:r>
          </a:p>
          <a:p>
            <a:pPr lvl="2"/>
            <a:r>
              <a:rPr lang="en-US" dirty="0" smtClean="0"/>
              <a:t>Hold &amp; Setup</a:t>
            </a:r>
          </a:p>
          <a:p>
            <a:pPr lvl="2"/>
            <a:r>
              <a:rPr lang="en-US" dirty="0" smtClean="0"/>
              <a:t>Recovery and Removal </a:t>
            </a:r>
          </a:p>
          <a:p>
            <a:r>
              <a:rPr lang="en-US" dirty="0" smtClean="0"/>
              <a:t>Power</a:t>
            </a:r>
          </a:p>
          <a:p>
            <a:pPr lvl="2"/>
            <a:r>
              <a:rPr lang="en-US" dirty="0" smtClean="0"/>
              <a:t>Leakage : Static power</a:t>
            </a:r>
          </a:p>
          <a:p>
            <a:pPr lvl="2"/>
            <a:r>
              <a:rPr lang="en-US" dirty="0" smtClean="0"/>
              <a:t>Internal Power</a:t>
            </a:r>
          </a:p>
          <a:p>
            <a:pPr lvl="2"/>
            <a:endParaRPr lang="en-US" dirty="0" smtClean="0"/>
          </a:p>
          <a:p>
            <a:r>
              <a:rPr lang="en-US" dirty="0" smtClean="0"/>
              <a:t>Library characterization</a:t>
            </a:r>
          </a:p>
          <a:p>
            <a:pPr lvl="1"/>
            <a:r>
              <a:rPr lang="en-US" dirty="0" smtClean="0"/>
              <a:t>Cadence Liberate based on the </a:t>
            </a:r>
            <a:r>
              <a:rPr lang="en-US" dirty="0" err="1" smtClean="0"/>
              <a:t>spectre</a:t>
            </a:r>
            <a:r>
              <a:rPr lang="en-US" dirty="0" smtClean="0"/>
              <a:t> model for 200 </a:t>
            </a:r>
            <a:r>
              <a:rPr lang="en-US" dirty="0" err="1" smtClean="0"/>
              <a:t>Mrad</a:t>
            </a:r>
            <a:r>
              <a:rPr lang="en-US" dirty="0" smtClean="0"/>
              <a:t> and 500 </a:t>
            </a:r>
            <a:r>
              <a:rPr lang="en-US" dirty="0" err="1" smtClean="0"/>
              <a:t>Mrad</a:t>
            </a:r>
            <a:endParaRPr lang="en-US" dirty="0" smtClean="0"/>
          </a:p>
          <a:p>
            <a:pPr lvl="2"/>
            <a:endParaRPr lang="nl-NL" dirty="0" smtClean="0"/>
          </a:p>
          <a:p>
            <a:pPr lvl="2"/>
            <a:endParaRPr lang="en-US" dirty="0"/>
          </a:p>
        </p:txBody>
      </p:sp>
      <p:sp>
        <p:nvSpPr>
          <p:cNvPr id="5" name="Date Placeholder 4"/>
          <p:cNvSpPr>
            <a:spLocks noGrp="1"/>
          </p:cNvSpPr>
          <p:nvPr>
            <p:ph type="dt" sz="half" idx="10"/>
          </p:nvPr>
        </p:nvSpPr>
        <p:spPr/>
        <p:txBody>
          <a:bodyPr/>
          <a:lstStyle/>
          <a:p>
            <a:r>
              <a:rPr lang="fr-FR" smtClean="0"/>
              <a:t>April 6, 2017</a:t>
            </a:r>
            <a:endParaRPr lang="en-US"/>
          </a:p>
        </p:txBody>
      </p:sp>
      <p:sp>
        <p:nvSpPr>
          <p:cNvPr id="4" name="Slide Number Placeholder 3"/>
          <p:cNvSpPr>
            <a:spLocks noGrp="1"/>
          </p:cNvSpPr>
          <p:nvPr>
            <p:ph type="sldNum" sz="quarter" idx="12"/>
          </p:nvPr>
        </p:nvSpPr>
        <p:spPr/>
        <p:txBody>
          <a:bodyPr/>
          <a:lstStyle/>
          <a:p>
            <a:fld id="{6821DA0D-5E17-45A2-89EA-C8613046FD44}" type="slidenum">
              <a:rPr lang="en-US" smtClean="0"/>
              <a:pPr/>
              <a:t>41</a:t>
            </a:fld>
            <a:endParaRPr lang="en-US"/>
          </a:p>
        </p:txBody>
      </p:sp>
      <p:sp>
        <p:nvSpPr>
          <p:cNvPr id="7" name="Content Placeholder 1"/>
          <p:cNvSpPr txBox="1">
            <a:spLocks/>
          </p:cNvSpPr>
          <p:nvPr/>
        </p:nvSpPr>
        <p:spPr bwMode="auto">
          <a:xfrm>
            <a:off x="5334000" y="1167553"/>
            <a:ext cx="5003800" cy="1834727"/>
          </a:xfrm>
          <a:prstGeom prst="rect">
            <a:avLst/>
          </a:prstGeom>
          <a:noFill/>
          <a:ln w="9525">
            <a:noFill/>
            <a:miter lim="800000"/>
            <a:headEnd/>
            <a:tailEnd/>
          </a:ln>
        </p:spPr>
        <p:txBody>
          <a:bodyPr vert="horz" wrap="square" lIns="100076" tIns="50038" rIns="100076" bIns="50038" numCol="1" anchor="t" anchorCtr="0" compatLnSpc="1">
            <a:prstTxWarp prst="textNoShape">
              <a:avLst/>
            </a:prstTxWarp>
          </a:bodyPr>
          <a:lstStyle>
            <a:lvl1pPr marL="365125" indent="-282575" algn="l" rtl="0" eaLnBrk="0" fontAlgn="base" hangingPunct="0">
              <a:spcBef>
                <a:spcPts val="600"/>
              </a:spcBef>
              <a:spcAft>
                <a:spcPct val="0"/>
              </a:spcAft>
              <a:buClr>
                <a:srgbClr val="FF0000"/>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a:lstStyle>
          <a:p>
            <a:pPr lvl="2"/>
            <a:endParaRPr lang="nl-NL" sz="2627" dirty="0"/>
          </a:p>
          <a:p>
            <a:pPr lvl="2"/>
            <a:endParaRPr lang="en-US" sz="2627" dirty="0"/>
          </a:p>
        </p:txBody>
      </p:sp>
      <p:pic>
        <p:nvPicPr>
          <p:cNvPr id="1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7074" y="1909426"/>
            <a:ext cx="6189653" cy="32403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ZoneTexte 15"/>
          <p:cNvSpPr txBox="1"/>
          <p:nvPr/>
        </p:nvSpPr>
        <p:spPr>
          <a:xfrm>
            <a:off x="4469895" y="1506177"/>
            <a:ext cx="6024406" cy="590931"/>
          </a:xfrm>
          <a:prstGeom prst="rect">
            <a:avLst/>
          </a:prstGeom>
          <a:noFill/>
        </p:spPr>
        <p:txBody>
          <a:bodyPr wrap="none" rtlCol="0">
            <a:spAutoFit/>
          </a:bodyPr>
          <a:lstStyle/>
          <a:p>
            <a:pPr>
              <a:buNone/>
            </a:pPr>
            <a:r>
              <a:rPr lang="en-US" sz="1800" dirty="0"/>
              <a:t>Different standard </a:t>
            </a:r>
            <a:r>
              <a:rPr lang="en-US" sz="1800" dirty="0" smtClean="0"/>
              <a:t>cells implemented for each library</a:t>
            </a:r>
            <a:endParaRPr lang="en-US" sz="1800" dirty="0"/>
          </a:p>
          <a:p>
            <a:endParaRPr lang="en-US" dirty="0"/>
          </a:p>
        </p:txBody>
      </p:sp>
      <p:sp>
        <p:nvSpPr>
          <p:cNvPr id="6" name="Espace réservé du pied de page 5"/>
          <p:cNvSpPr>
            <a:spLocks noGrp="1"/>
          </p:cNvSpPr>
          <p:nvPr>
            <p:ph type="ftr" sz="quarter" idx="11"/>
          </p:nvPr>
        </p:nvSpPr>
        <p:spPr/>
        <p:txBody>
          <a:bodyPr/>
          <a:lstStyle/>
          <a:p>
            <a:r>
              <a:rPr lang="en-US" smtClean="0"/>
              <a:t>AIDA2020 - 2nd Annual Meeting -</a:t>
            </a:r>
            <a:endParaRPr lang="en-US" dirty="0"/>
          </a:p>
        </p:txBody>
      </p:sp>
    </p:spTree>
    <p:extLst>
      <p:ext uri="{BB962C8B-B14F-4D97-AF65-F5344CB8AC3E}">
        <p14:creationId xmlns:p14="http://schemas.microsoft.com/office/powerpoint/2010/main" val="13469671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12" end="12"/>
                                            </p:txEl>
                                          </p:spTgt>
                                        </p:tgtEl>
                                        <p:attrNameLst>
                                          <p:attrName>style.visibility</p:attrName>
                                        </p:attrNameLst>
                                      </p:cBhvr>
                                      <p:to>
                                        <p:strVal val="visible"/>
                                      </p:to>
                                    </p:set>
                                    <p:animEffect transition="in" filter="fade">
                                      <p:cBhvr>
                                        <p:cTn id="7" dur="1000"/>
                                        <p:tgtEl>
                                          <p:spTgt spid="2">
                                            <p:txEl>
                                              <p:pRg st="12" end="12"/>
                                            </p:txEl>
                                          </p:spTgt>
                                        </p:tgtEl>
                                      </p:cBhvr>
                                    </p:animEffect>
                                    <p:anim calcmode="lin" valueType="num">
                                      <p:cBhvr>
                                        <p:cTn id="8" dur="10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12" end="1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
                                            <p:txEl>
                                              <p:pRg st="13" end="13"/>
                                            </p:txEl>
                                          </p:spTgt>
                                        </p:tgtEl>
                                        <p:attrNameLst>
                                          <p:attrName>style.visibility</p:attrName>
                                        </p:attrNameLst>
                                      </p:cBhvr>
                                      <p:to>
                                        <p:strVal val="visible"/>
                                      </p:to>
                                    </p:set>
                                    <p:animEffect transition="in" filter="fade">
                                      <p:cBhvr>
                                        <p:cTn id="12" dur="1000"/>
                                        <p:tgtEl>
                                          <p:spTgt spid="2">
                                            <p:txEl>
                                              <p:pRg st="13" end="13"/>
                                            </p:txEl>
                                          </p:spTgt>
                                        </p:tgtEl>
                                      </p:cBhvr>
                                    </p:animEffect>
                                    <p:anim calcmode="lin" valueType="num">
                                      <p:cBhvr>
                                        <p:cTn id="13" dur="10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3 Marcador de pie de página"/>
          <p:cNvSpPr>
            <a:spLocks noGrp="1"/>
          </p:cNvSpPr>
          <p:nvPr>
            <p:ph type="ftr" sz="quarter" idx="11"/>
          </p:nvPr>
        </p:nvSpPr>
        <p:spPr/>
        <p:txBody>
          <a:bodyPr/>
          <a:lstStyle/>
          <a:p>
            <a:r>
              <a:rPr lang="en-GB" smtClean="0"/>
              <a:t>AIDA2020 - 2nd Annual Meeting -</a:t>
            </a:r>
            <a:endParaRPr lang="es-ES" dirty="0"/>
          </a:p>
        </p:txBody>
      </p:sp>
      <p:sp>
        <p:nvSpPr>
          <p:cNvPr id="5" name="4 Marcador de número de diapositiva"/>
          <p:cNvSpPr>
            <a:spLocks noGrp="1"/>
          </p:cNvSpPr>
          <p:nvPr>
            <p:ph type="sldNum" sz="quarter" idx="12"/>
          </p:nvPr>
        </p:nvSpPr>
        <p:spPr/>
        <p:txBody>
          <a:bodyPr/>
          <a:lstStyle/>
          <a:p>
            <a:fld id="{68A51C50-825E-43B3-96C5-DB6054233555}" type="slidenum">
              <a:rPr lang="es-ES" smtClean="0"/>
              <a:pPr/>
              <a:t>42</a:t>
            </a:fld>
            <a:endParaRPr lang="es-ES"/>
          </a:p>
        </p:txBody>
      </p:sp>
      <p:sp>
        <p:nvSpPr>
          <p:cNvPr id="2" name="1 Título"/>
          <p:cNvSpPr>
            <a:spLocks noGrp="1"/>
          </p:cNvSpPr>
          <p:nvPr>
            <p:ph type="title"/>
          </p:nvPr>
        </p:nvSpPr>
        <p:spPr/>
        <p:txBody>
          <a:bodyPr/>
          <a:lstStyle/>
          <a:p>
            <a:r>
              <a:rPr lang="en-US" smtClean="0"/>
              <a:t>Results for 200 Mrad</a:t>
            </a:r>
            <a:endParaRPr lang="en-US" dirty="0"/>
          </a:p>
        </p:txBody>
      </p:sp>
      <p:sp>
        <p:nvSpPr>
          <p:cNvPr id="4" name="Espace réservé du texte 3"/>
          <p:cNvSpPr>
            <a:spLocks noGrp="1"/>
          </p:cNvSpPr>
          <p:nvPr>
            <p:ph type="body" sz="half" idx="13"/>
          </p:nvPr>
        </p:nvSpPr>
        <p:spPr>
          <a:xfrm>
            <a:off x="495012" y="5308239"/>
            <a:ext cx="9639588" cy="1785818"/>
          </a:xfrm>
        </p:spPr>
        <p:txBody>
          <a:bodyPr>
            <a:normAutofit fontScale="70000" lnSpcReduction="20000"/>
          </a:bodyPr>
          <a:lstStyle/>
          <a:p>
            <a:r>
              <a:rPr lang="en-GB" dirty="0" smtClean="0"/>
              <a:t>Different behaviour after room temperature annealing for 18T_LVT library (ELT transistors)</a:t>
            </a:r>
          </a:p>
          <a:p>
            <a:r>
              <a:rPr lang="en-US" dirty="0"/>
              <a:t>7T_HVT </a:t>
            </a:r>
            <a:r>
              <a:rPr lang="en-US" dirty="0" smtClean="0"/>
              <a:t>more sensitive but recovers </a:t>
            </a:r>
            <a:r>
              <a:rPr lang="en-US" dirty="0"/>
              <a:t>better (in %) respect the rest of the libraries. </a:t>
            </a:r>
          </a:p>
          <a:p>
            <a:r>
              <a:rPr lang="en-US" dirty="0"/>
              <a:t>For the rest of the libraries, the relationship of the behavior between libraries is the “expected”: libraries with smaller size behave worse than big ones, libraries with higher </a:t>
            </a:r>
            <a:r>
              <a:rPr lang="en-US" dirty="0" err="1"/>
              <a:t>Vt</a:t>
            </a:r>
            <a:r>
              <a:rPr lang="en-US" dirty="0"/>
              <a:t> behave worse than libraries with lower Vt.</a:t>
            </a:r>
          </a:p>
          <a:p>
            <a:pPr lvl="1"/>
            <a:endParaRPr lang="en-GB" dirty="0" smtClean="0"/>
          </a:p>
          <a:p>
            <a:pPr lvl="1"/>
            <a:endParaRPr lang="en-US" dirty="0" smtClean="0"/>
          </a:p>
          <a:p>
            <a:endParaRPr lang="en-US" dirty="0"/>
          </a:p>
        </p:txBody>
      </p:sp>
      <p:sp>
        <p:nvSpPr>
          <p:cNvPr id="8" name="7 Rectángulo"/>
          <p:cNvSpPr/>
          <p:nvPr/>
        </p:nvSpPr>
        <p:spPr>
          <a:xfrm>
            <a:off x="447857" y="994544"/>
            <a:ext cx="8826581" cy="1237775"/>
          </a:xfrm>
          <a:prstGeom prst="rect">
            <a:avLst/>
          </a:prstGeom>
        </p:spPr>
        <p:txBody>
          <a:bodyPr wrap="square">
            <a:spAutoFit/>
          </a:bodyPr>
          <a:lstStyle/>
          <a:p>
            <a:pPr marL="813084" lvl="1" indent="-312725" algn="just"/>
            <a:endParaRPr lang="en-US" sz="2189" dirty="0"/>
          </a:p>
          <a:p>
            <a:pPr marL="875629" lvl="1" indent="-375270" algn="just">
              <a:buFont typeface="Arial" panose="020B0604020202020204" pitchFamily="34" charset="0"/>
              <a:buChar char="•"/>
            </a:pPr>
            <a:endParaRPr lang="en-US" sz="2189" dirty="0"/>
          </a:p>
          <a:p>
            <a:pPr marL="813084" lvl="1" indent="-312725" algn="just"/>
            <a:endParaRPr lang="en-US" sz="2189" dirty="0"/>
          </a:p>
        </p:txBody>
      </p:sp>
      <p:sp>
        <p:nvSpPr>
          <p:cNvPr id="7" name="7 Rectángulo"/>
          <p:cNvSpPr/>
          <p:nvPr/>
        </p:nvSpPr>
        <p:spPr>
          <a:xfrm>
            <a:off x="218993" y="497627"/>
            <a:ext cx="8826581" cy="1075807"/>
          </a:xfrm>
          <a:prstGeom prst="rect">
            <a:avLst/>
          </a:prstGeom>
        </p:spPr>
        <p:txBody>
          <a:bodyPr wrap="square">
            <a:spAutoFit/>
          </a:bodyPr>
          <a:lstStyle/>
          <a:p>
            <a:pPr marL="813084" lvl="1" indent="-312725" algn="just"/>
            <a:endParaRPr lang="en-US" sz="2189" dirty="0"/>
          </a:p>
          <a:p>
            <a:pPr marL="875629" lvl="1" indent="-375270" algn="just">
              <a:buFont typeface="Arial" panose="020B0604020202020204" pitchFamily="34" charset="0"/>
              <a:buChar char="•"/>
            </a:pPr>
            <a:endParaRPr lang="en-US" sz="1751" dirty="0"/>
          </a:p>
          <a:p>
            <a:pPr marL="813084" lvl="1" indent="-312725" algn="just"/>
            <a:endParaRPr lang="en-US" sz="1751" dirty="0"/>
          </a:p>
        </p:txBody>
      </p:sp>
      <p:sp>
        <p:nvSpPr>
          <p:cNvPr id="9" name="Oval 8"/>
          <p:cNvSpPr/>
          <p:nvPr/>
        </p:nvSpPr>
        <p:spPr>
          <a:xfrm rot="1598877">
            <a:off x="7211822" y="3516423"/>
            <a:ext cx="880484" cy="29710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13"/>
          </a:p>
        </p:txBody>
      </p:sp>
      <p:cxnSp>
        <p:nvCxnSpPr>
          <p:cNvPr id="10" name="Straight Arrow Connector 9"/>
          <p:cNvCxnSpPr/>
          <p:nvPr/>
        </p:nvCxnSpPr>
        <p:spPr>
          <a:xfrm flipV="1">
            <a:off x="7655335" y="2528054"/>
            <a:ext cx="456834" cy="96120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3" name="Image 2"/>
          <p:cNvPicPr>
            <a:picLocks noChangeAspect="1"/>
          </p:cNvPicPr>
          <p:nvPr/>
        </p:nvPicPr>
        <p:blipFill>
          <a:blip r:embed="rId3"/>
          <a:stretch>
            <a:fillRect/>
          </a:stretch>
        </p:blipFill>
        <p:spPr>
          <a:xfrm>
            <a:off x="2050401" y="930107"/>
            <a:ext cx="6613337" cy="4322272"/>
          </a:xfrm>
          <a:prstGeom prst="rect">
            <a:avLst/>
          </a:prstGeom>
        </p:spPr>
      </p:pic>
      <p:sp>
        <p:nvSpPr>
          <p:cNvPr id="6" name="Espace réservé de la date 5"/>
          <p:cNvSpPr>
            <a:spLocks noGrp="1"/>
          </p:cNvSpPr>
          <p:nvPr>
            <p:ph type="dt" sz="half" idx="10"/>
          </p:nvPr>
        </p:nvSpPr>
        <p:spPr/>
        <p:txBody>
          <a:bodyPr/>
          <a:lstStyle/>
          <a:p>
            <a:r>
              <a:rPr lang="fr-FR" smtClean="0"/>
              <a:t>April 6, 2017</a:t>
            </a:r>
            <a:endParaRPr lang="en-US" dirty="0"/>
          </a:p>
        </p:txBody>
      </p:sp>
    </p:spTree>
    <p:extLst>
      <p:ext uri="{BB962C8B-B14F-4D97-AF65-F5344CB8AC3E}">
        <p14:creationId xmlns:p14="http://schemas.microsoft.com/office/powerpoint/2010/main" val="33146925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número de diapositiva"/>
          <p:cNvSpPr>
            <a:spLocks noGrp="1"/>
          </p:cNvSpPr>
          <p:nvPr>
            <p:ph type="sldNum" sz="quarter" idx="12"/>
          </p:nvPr>
        </p:nvSpPr>
        <p:spPr/>
        <p:txBody>
          <a:bodyPr/>
          <a:lstStyle/>
          <a:p>
            <a:fld id="{68A51C50-825E-43B3-96C5-DB6054233555}" type="slidenum">
              <a:rPr lang="es-ES" smtClean="0"/>
              <a:pPr/>
              <a:t>43</a:t>
            </a:fld>
            <a:endParaRPr lang="es-ES"/>
          </a:p>
        </p:txBody>
      </p:sp>
      <p:sp>
        <p:nvSpPr>
          <p:cNvPr id="2" name="1 Título"/>
          <p:cNvSpPr>
            <a:spLocks noGrp="1"/>
          </p:cNvSpPr>
          <p:nvPr>
            <p:ph type="title"/>
          </p:nvPr>
        </p:nvSpPr>
        <p:spPr/>
        <p:txBody>
          <a:bodyPr/>
          <a:lstStyle/>
          <a:p>
            <a:r>
              <a:rPr lang="en-US" dirty="0" smtClean="0"/>
              <a:t>Results for 500 </a:t>
            </a:r>
            <a:r>
              <a:rPr lang="en-US" dirty="0" err="1" smtClean="0"/>
              <a:t>Mrad</a:t>
            </a:r>
            <a:endParaRPr lang="en-US" dirty="0"/>
          </a:p>
        </p:txBody>
      </p:sp>
      <p:sp>
        <p:nvSpPr>
          <p:cNvPr id="13" name="Espace réservé du texte 12"/>
          <p:cNvSpPr>
            <a:spLocks noGrp="1"/>
          </p:cNvSpPr>
          <p:nvPr>
            <p:ph type="body" sz="half" idx="13"/>
          </p:nvPr>
        </p:nvSpPr>
        <p:spPr>
          <a:xfrm>
            <a:off x="533400" y="5538667"/>
            <a:ext cx="9639588" cy="1440176"/>
          </a:xfrm>
        </p:spPr>
        <p:txBody>
          <a:bodyPr/>
          <a:lstStyle/>
          <a:p>
            <a:pPr marL="500359" lvl="1" indent="0" algn="just">
              <a:buNone/>
            </a:pPr>
            <a:r>
              <a:rPr lang="en-US" sz="1751" dirty="0" smtClean="0"/>
              <a:t>Irradiation at 500 </a:t>
            </a:r>
            <a:r>
              <a:rPr lang="en-US" sz="1751" dirty="0" err="1" smtClean="0"/>
              <a:t>Mrad</a:t>
            </a:r>
            <a:r>
              <a:rPr lang="en-US" sz="1751" dirty="0" smtClean="0"/>
              <a:t> at </a:t>
            </a:r>
            <a:r>
              <a:rPr lang="en-US" sz="1751" dirty="0"/>
              <a:t>room </a:t>
            </a:r>
            <a:r>
              <a:rPr lang="en-US" sz="1751" dirty="0" smtClean="0"/>
              <a:t>temperature</a:t>
            </a:r>
            <a:endParaRPr lang="en-US" sz="1751" dirty="0"/>
          </a:p>
          <a:p>
            <a:pPr marL="500359" lvl="1" indent="0" algn="just">
              <a:buNone/>
            </a:pPr>
            <a:r>
              <a:rPr lang="en-US" sz="1751" dirty="0" smtClean="0"/>
              <a:t>No annealing</a:t>
            </a:r>
            <a:endParaRPr lang="en-US" sz="1751" dirty="0"/>
          </a:p>
          <a:p>
            <a:endParaRPr lang="en-US" dirty="0"/>
          </a:p>
        </p:txBody>
      </p:sp>
      <p:sp>
        <p:nvSpPr>
          <p:cNvPr id="8" name="7 Rectángulo"/>
          <p:cNvSpPr/>
          <p:nvPr/>
        </p:nvSpPr>
        <p:spPr>
          <a:xfrm>
            <a:off x="447857" y="994544"/>
            <a:ext cx="8826581" cy="1237775"/>
          </a:xfrm>
          <a:prstGeom prst="rect">
            <a:avLst/>
          </a:prstGeom>
        </p:spPr>
        <p:txBody>
          <a:bodyPr wrap="square">
            <a:spAutoFit/>
          </a:bodyPr>
          <a:lstStyle/>
          <a:p>
            <a:pPr marL="813084" lvl="1" indent="-312725" algn="just"/>
            <a:endParaRPr lang="en-US" sz="2189" dirty="0"/>
          </a:p>
          <a:p>
            <a:pPr marL="875629" lvl="1" indent="-375270" algn="just">
              <a:buFont typeface="Arial" panose="020B0604020202020204" pitchFamily="34" charset="0"/>
              <a:buChar char="•"/>
            </a:pPr>
            <a:endParaRPr lang="en-US" sz="2189" dirty="0"/>
          </a:p>
          <a:p>
            <a:pPr marL="813084" lvl="1" indent="-312725" algn="just"/>
            <a:endParaRPr lang="en-US" sz="2189" dirty="0"/>
          </a:p>
        </p:txBody>
      </p:sp>
      <p:sp>
        <p:nvSpPr>
          <p:cNvPr id="7" name="7 Rectángulo"/>
          <p:cNvSpPr/>
          <p:nvPr/>
        </p:nvSpPr>
        <p:spPr>
          <a:xfrm>
            <a:off x="218993" y="497627"/>
            <a:ext cx="8826581" cy="1075807"/>
          </a:xfrm>
          <a:prstGeom prst="rect">
            <a:avLst/>
          </a:prstGeom>
        </p:spPr>
        <p:txBody>
          <a:bodyPr wrap="square">
            <a:spAutoFit/>
          </a:bodyPr>
          <a:lstStyle/>
          <a:p>
            <a:pPr marL="813084" lvl="1" indent="-312725" algn="just"/>
            <a:endParaRPr lang="en-US" sz="2189" dirty="0"/>
          </a:p>
          <a:p>
            <a:pPr marL="875629" lvl="1" indent="-375270" algn="just">
              <a:buFont typeface="Arial" panose="020B0604020202020204" pitchFamily="34" charset="0"/>
              <a:buChar char="•"/>
            </a:pPr>
            <a:endParaRPr lang="en-US" sz="1751" dirty="0"/>
          </a:p>
          <a:p>
            <a:pPr marL="813084" lvl="1" indent="-312725" algn="just"/>
            <a:endParaRPr lang="en-US" sz="1751" dirty="0"/>
          </a:p>
        </p:txBody>
      </p:sp>
      <p:sp>
        <p:nvSpPr>
          <p:cNvPr id="9" name="Oval 8"/>
          <p:cNvSpPr/>
          <p:nvPr/>
        </p:nvSpPr>
        <p:spPr>
          <a:xfrm rot="1598877">
            <a:off x="7211822" y="3516423"/>
            <a:ext cx="880484" cy="29710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13"/>
          </a:p>
        </p:txBody>
      </p:sp>
      <p:cxnSp>
        <p:nvCxnSpPr>
          <p:cNvPr id="10" name="Straight Arrow Connector 9"/>
          <p:cNvCxnSpPr/>
          <p:nvPr/>
        </p:nvCxnSpPr>
        <p:spPr>
          <a:xfrm flipV="1">
            <a:off x="7655335" y="2528054"/>
            <a:ext cx="456834" cy="96120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p:nvPicPr>
        <p:blipFill>
          <a:blip r:embed="rId3"/>
          <a:stretch>
            <a:fillRect/>
          </a:stretch>
        </p:blipFill>
        <p:spPr>
          <a:xfrm>
            <a:off x="2223222" y="930107"/>
            <a:ext cx="6221556" cy="4066217"/>
          </a:xfrm>
          <a:prstGeom prst="rect">
            <a:avLst/>
          </a:prstGeom>
        </p:spPr>
      </p:pic>
      <p:sp>
        <p:nvSpPr>
          <p:cNvPr id="3" name="Espace réservé de la date 2"/>
          <p:cNvSpPr>
            <a:spLocks noGrp="1"/>
          </p:cNvSpPr>
          <p:nvPr>
            <p:ph type="dt" sz="half" idx="10"/>
          </p:nvPr>
        </p:nvSpPr>
        <p:spPr/>
        <p:txBody>
          <a:bodyPr/>
          <a:lstStyle/>
          <a:p>
            <a:r>
              <a:rPr lang="fr-FR" smtClean="0"/>
              <a:t>April 6, 2017</a:t>
            </a:r>
            <a:endParaRPr lang="en-US" dirty="0"/>
          </a:p>
        </p:txBody>
      </p:sp>
      <p:sp>
        <p:nvSpPr>
          <p:cNvPr id="6" name="Espace réservé du pied de page 5"/>
          <p:cNvSpPr>
            <a:spLocks noGrp="1"/>
          </p:cNvSpPr>
          <p:nvPr>
            <p:ph type="ftr" sz="quarter" idx="11"/>
          </p:nvPr>
        </p:nvSpPr>
        <p:spPr/>
        <p:txBody>
          <a:bodyPr/>
          <a:lstStyle/>
          <a:p>
            <a:r>
              <a:rPr lang="en-US" smtClean="0"/>
              <a:t>AIDA2020 - 2nd Annual Meeting -</a:t>
            </a:r>
            <a:endParaRPr lang="en-US" dirty="0"/>
          </a:p>
        </p:txBody>
      </p:sp>
    </p:spTree>
    <p:extLst>
      <p:ext uri="{BB962C8B-B14F-4D97-AF65-F5344CB8AC3E}">
        <p14:creationId xmlns:p14="http://schemas.microsoft.com/office/powerpoint/2010/main" val="282059480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26" name="Rectangle 14"/>
          <p:cNvSpPr>
            <a:spLocks noGrp="1"/>
          </p:cNvSpPr>
          <p:nvPr>
            <p:ph type="title"/>
          </p:nvPr>
        </p:nvSpPr>
        <p:spPr/>
        <p:txBody>
          <a:bodyPr/>
          <a:lstStyle/>
          <a:p>
            <a:r>
              <a:rPr lang="en-US" smtClean="0"/>
              <a:t>Post-irradiation tests</a:t>
            </a:r>
            <a:endParaRPr lang="en-US" dirty="0" smtClean="0"/>
          </a:p>
        </p:txBody>
      </p:sp>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4" name="Espace réservé du pied de page 3"/>
          <p:cNvSpPr>
            <a:spLocks noGrp="1"/>
          </p:cNvSpPr>
          <p:nvPr>
            <p:ph type="ftr" sz="quarter" idx="11"/>
          </p:nvPr>
        </p:nvSpPr>
        <p:spPr/>
        <p:txBody>
          <a:bodyPr/>
          <a:lstStyle/>
          <a:p>
            <a:r>
              <a:rPr lang="en-US" smtClean="0"/>
              <a:t>AIDA2020 - 2nd Annual Meeting -</a:t>
            </a:r>
            <a:endParaRPr lang="en-US" dirty="0"/>
          </a:p>
        </p:txBody>
      </p:sp>
      <p:sp>
        <p:nvSpPr>
          <p:cNvPr id="3" name="ZoneTexte 2"/>
          <p:cNvSpPr txBox="1"/>
          <p:nvPr/>
        </p:nvSpPr>
        <p:spPr>
          <a:xfrm>
            <a:off x="2222501" y="3777025"/>
            <a:ext cx="3748778" cy="1177209"/>
          </a:xfrm>
          <a:prstGeom prst="rect">
            <a:avLst/>
          </a:prstGeom>
          <a:noFill/>
          <a:ln w="19050">
            <a:solidFill>
              <a:srgbClr val="C00000"/>
            </a:solidFill>
          </a:ln>
        </p:spPr>
        <p:txBody>
          <a:bodyPr wrap="square" tIns="144000" bIns="144000" rtlCol="0" anchor="ctr" anchorCtr="0">
            <a:spAutoFit/>
          </a:bodyPr>
          <a:lstStyle/>
          <a:p>
            <a:pPr algn="ctr">
              <a:buNone/>
            </a:pPr>
            <a:r>
              <a:rPr lang="en-US" sz="1800" dirty="0" smtClean="0"/>
              <a:t>Annealing at Ambient temperature during ~ 41 days</a:t>
            </a:r>
          </a:p>
          <a:p>
            <a:pPr algn="ctr">
              <a:buNone/>
            </a:pPr>
            <a:r>
              <a:rPr lang="en-US" sz="1800" dirty="0" smtClean="0"/>
              <a:t>Measurement of IDS = f(VGS)</a:t>
            </a:r>
            <a:endParaRPr lang="en-US" sz="1800" dirty="0"/>
          </a:p>
        </p:txBody>
      </p:sp>
      <p:sp>
        <p:nvSpPr>
          <p:cNvPr id="9" name="ZoneTexte 8"/>
          <p:cNvSpPr txBox="1"/>
          <p:nvPr/>
        </p:nvSpPr>
        <p:spPr>
          <a:xfrm>
            <a:off x="2222501" y="2436252"/>
            <a:ext cx="3748778" cy="1177209"/>
          </a:xfrm>
          <a:prstGeom prst="rect">
            <a:avLst/>
          </a:prstGeom>
          <a:noFill/>
          <a:ln w="19050">
            <a:solidFill>
              <a:srgbClr val="C00000"/>
            </a:solidFill>
          </a:ln>
        </p:spPr>
        <p:txBody>
          <a:bodyPr wrap="square" tIns="144000" bIns="144000" rtlCol="0" anchor="ctr" anchorCtr="0">
            <a:spAutoFit/>
          </a:bodyPr>
          <a:lstStyle/>
          <a:p>
            <a:pPr algn="ctr">
              <a:buNone/>
            </a:pPr>
            <a:r>
              <a:rPr lang="en-US" sz="1800" dirty="0" smtClean="0"/>
              <a:t>Cooling down the chip to -20°C for 5 days</a:t>
            </a:r>
          </a:p>
          <a:p>
            <a:pPr algn="ctr">
              <a:buNone/>
            </a:pPr>
            <a:endParaRPr lang="en-US" sz="1800" dirty="0" smtClean="0"/>
          </a:p>
        </p:txBody>
      </p:sp>
      <p:sp>
        <p:nvSpPr>
          <p:cNvPr id="10" name="ZoneTexte 9"/>
          <p:cNvSpPr txBox="1"/>
          <p:nvPr/>
        </p:nvSpPr>
        <p:spPr>
          <a:xfrm>
            <a:off x="2222501" y="5107799"/>
            <a:ext cx="3748778" cy="1842006"/>
          </a:xfrm>
          <a:prstGeom prst="rect">
            <a:avLst/>
          </a:prstGeom>
          <a:noFill/>
          <a:ln w="19050">
            <a:solidFill>
              <a:srgbClr val="C00000"/>
            </a:solidFill>
          </a:ln>
        </p:spPr>
        <p:txBody>
          <a:bodyPr wrap="square" tIns="144000" bIns="144000" rtlCol="0" anchor="ctr" anchorCtr="0">
            <a:spAutoFit/>
          </a:bodyPr>
          <a:lstStyle/>
          <a:p>
            <a:pPr algn="ctr">
              <a:buNone/>
            </a:pPr>
            <a:r>
              <a:rPr lang="en-US" sz="1800" dirty="0" smtClean="0"/>
              <a:t>Annealing at high temperature (100 °C)</a:t>
            </a:r>
          </a:p>
          <a:p>
            <a:pPr algn="ctr">
              <a:buNone/>
            </a:pPr>
            <a:r>
              <a:rPr lang="en-US" sz="1800" dirty="0" smtClean="0"/>
              <a:t>T=100 °C for 168 hours (7 days)</a:t>
            </a:r>
          </a:p>
          <a:p>
            <a:pPr algn="ctr">
              <a:buNone/>
            </a:pPr>
            <a:r>
              <a:rPr lang="en-US" sz="1800" dirty="0" smtClean="0"/>
              <a:t>T=100 </a:t>
            </a:r>
            <a:r>
              <a:rPr lang="en-US" sz="1800" dirty="0"/>
              <a:t>°C for </a:t>
            </a:r>
            <a:r>
              <a:rPr lang="en-US" sz="1800" dirty="0" smtClean="0"/>
              <a:t>5 days</a:t>
            </a:r>
          </a:p>
          <a:p>
            <a:pPr algn="ctr">
              <a:buNone/>
            </a:pPr>
            <a:r>
              <a:rPr lang="en-US" sz="1800" dirty="0" smtClean="0"/>
              <a:t>Repeat…..</a:t>
            </a:r>
            <a:endParaRPr lang="en-US" sz="1800" dirty="0"/>
          </a:p>
        </p:txBody>
      </p:sp>
      <p:cxnSp>
        <p:nvCxnSpPr>
          <p:cNvPr id="14" name="Connecteur droit avec flèche 13"/>
          <p:cNvCxnSpPr>
            <a:stCxn id="9" idx="2"/>
            <a:endCxn id="3" idx="0"/>
          </p:cNvCxnSpPr>
          <p:nvPr/>
        </p:nvCxnSpPr>
        <p:spPr>
          <a:xfrm>
            <a:off x="4096890" y="3613461"/>
            <a:ext cx="0" cy="16356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6541671" y="5429236"/>
            <a:ext cx="2882425" cy="1232609"/>
          </a:xfrm>
          <a:prstGeom prst="rect">
            <a:avLst/>
          </a:prstGeom>
          <a:noFill/>
          <a:ln w="19050">
            <a:solidFill>
              <a:srgbClr val="C00000"/>
            </a:solidFill>
          </a:ln>
        </p:spPr>
        <p:txBody>
          <a:bodyPr wrap="square" tIns="144000" bIns="144000" rtlCol="0" anchor="ctr" anchorCtr="0">
            <a:spAutoFit/>
          </a:bodyPr>
          <a:lstStyle/>
          <a:p>
            <a:pPr algn="ctr">
              <a:buNone/>
            </a:pPr>
            <a:r>
              <a:rPr lang="en-US" sz="1800" dirty="0" smtClean="0"/>
              <a:t>Cooled down to room </a:t>
            </a:r>
          </a:p>
          <a:p>
            <a:pPr algn="ctr">
              <a:buNone/>
            </a:pPr>
            <a:r>
              <a:rPr lang="en-US" sz="1800" dirty="0" smtClean="0"/>
              <a:t>temperature before </a:t>
            </a:r>
          </a:p>
          <a:p>
            <a:pPr algn="ctr">
              <a:buNone/>
            </a:pPr>
            <a:r>
              <a:rPr lang="en-US" sz="1800" dirty="0" smtClean="0"/>
              <a:t>IDS(VGS) measurement</a:t>
            </a:r>
          </a:p>
        </p:txBody>
      </p:sp>
      <p:sp>
        <p:nvSpPr>
          <p:cNvPr id="15" name="ZoneTexte 14"/>
          <p:cNvSpPr txBox="1"/>
          <p:nvPr/>
        </p:nvSpPr>
        <p:spPr>
          <a:xfrm>
            <a:off x="2222501" y="1066400"/>
            <a:ext cx="3748778" cy="1177209"/>
          </a:xfrm>
          <a:prstGeom prst="rect">
            <a:avLst/>
          </a:prstGeom>
          <a:noFill/>
          <a:ln w="19050">
            <a:solidFill>
              <a:srgbClr val="C00000"/>
            </a:solidFill>
          </a:ln>
        </p:spPr>
        <p:txBody>
          <a:bodyPr wrap="square" tIns="144000" bIns="144000" rtlCol="0" anchor="ctr" anchorCtr="0">
            <a:spAutoFit/>
          </a:bodyPr>
          <a:lstStyle/>
          <a:p>
            <a:pPr algn="ctr">
              <a:buNone/>
            </a:pPr>
            <a:r>
              <a:rPr lang="en-US" sz="1800" dirty="0" smtClean="0"/>
              <a:t>Chip at Ambient temperature without bias for 1 day</a:t>
            </a:r>
          </a:p>
          <a:p>
            <a:pPr algn="ctr">
              <a:buNone/>
            </a:pPr>
            <a:r>
              <a:rPr lang="en-US" sz="1800" dirty="0" smtClean="0"/>
              <a:t>Measurement of IDS = f(VGS)</a:t>
            </a:r>
            <a:endParaRPr lang="en-US" sz="1800" dirty="0"/>
          </a:p>
        </p:txBody>
      </p:sp>
      <p:cxnSp>
        <p:nvCxnSpPr>
          <p:cNvPr id="16" name="Connecteur droit avec flèche 15"/>
          <p:cNvCxnSpPr>
            <a:stCxn id="15" idx="2"/>
            <a:endCxn id="9" idx="0"/>
          </p:cNvCxnSpPr>
          <p:nvPr/>
        </p:nvCxnSpPr>
        <p:spPr>
          <a:xfrm>
            <a:off x="4096890" y="2243609"/>
            <a:ext cx="0" cy="19264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6543746" y="2467343"/>
            <a:ext cx="2701853" cy="1177209"/>
          </a:xfrm>
          <a:prstGeom prst="rect">
            <a:avLst/>
          </a:prstGeom>
          <a:noFill/>
          <a:ln w="19050">
            <a:solidFill>
              <a:srgbClr val="C00000"/>
            </a:solidFill>
          </a:ln>
        </p:spPr>
        <p:txBody>
          <a:bodyPr wrap="square" tIns="144000" bIns="144000" rtlCol="0" anchor="ctr" anchorCtr="0">
            <a:spAutoFit/>
          </a:bodyPr>
          <a:lstStyle/>
          <a:p>
            <a:pPr algn="ctr">
              <a:buNone/>
            </a:pPr>
            <a:r>
              <a:rPr lang="en-US" sz="1800" dirty="0" smtClean="0"/>
              <a:t>Measurement</a:t>
            </a:r>
          </a:p>
          <a:p>
            <a:pPr algn="ctr">
              <a:buNone/>
            </a:pPr>
            <a:r>
              <a:rPr lang="en-US" sz="1800" dirty="0" smtClean="0"/>
              <a:t>of IDS = f(VGS) at Ambient Temperature</a:t>
            </a:r>
            <a:endParaRPr lang="en-US" sz="1800" dirty="0"/>
          </a:p>
        </p:txBody>
      </p:sp>
      <p:cxnSp>
        <p:nvCxnSpPr>
          <p:cNvPr id="576515" name="Connecteur droit avec flèche 576514"/>
          <p:cNvCxnSpPr>
            <a:stCxn id="17" idx="1"/>
          </p:cNvCxnSpPr>
          <p:nvPr/>
        </p:nvCxnSpPr>
        <p:spPr>
          <a:xfrm flipH="1">
            <a:off x="5964876" y="3055948"/>
            <a:ext cx="57887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a:stCxn id="24" idx="1"/>
          </p:cNvCxnSpPr>
          <p:nvPr/>
        </p:nvCxnSpPr>
        <p:spPr>
          <a:xfrm flipH="1">
            <a:off x="5962801" y="6045541"/>
            <a:ext cx="57887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a:stCxn id="3" idx="2"/>
            <a:endCxn id="10" idx="0"/>
          </p:cNvCxnSpPr>
          <p:nvPr/>
        </p:nvCxnSpPr>
        <p:spPr>
          <a:xfrm>
            <a:off x="4096890" y="4954234"/>
            <a:ext cx="0" cy="15356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Espace réservé du numéro de diapositive 5"/>
          <p:cNvSpPr>
            <a:spLocks noGrp="1"/>
          </p:cNvSpPr>
          <p:nvPr>
            <p:ph type="sldNum" sz="quarter" idx="12"/>
          </p:nvPr>
        </p:nvSpPr>
        <p:spPr/>
        <p:txBody>
          <a:bodyPr/>
          <a:lstStyle/>
          <a:p>
            <a:fld id="{B89D5830-E137-4545-8490-5D20CD5165A4}" type="slidenum">
              <a:rPr lang="en-US" smtClean="0"/>
              <a:pPr/>
              <a:t>44</a:t>
            </a:fld>
            <a:endParaRPr lang="en-US"/>
          </a:p>
        </p:txBody>
      </p:sp>
    </p:spTree>
    <p:extLst>
      <p:ext uri="{BB962C8B-B14F-4D97-AF65-F5344CB8AC3E}">
        <p14:creationId xmlns:p14="http://schemas.microsoft.com/office/powerpoint/2010/main" val="15669477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pPr lvl="1"/>
            <a:r>
              <a:rPr lang="en-US" altLang="fr-FR" dirty="0" smtClean="0"/>
              <a:t>Temperature and annealing Effect</a:t>
            </a:r>
            <a:endParaRPr lang="en-US" altLang="fr-FR" dirty="0"/>
          </a:p>
        </p:txBody>
      </p:sp>
      <p:sp>
        <p:nvSpPr>
          <p:cNvPr id="3" name="Espace réservé du texte 2"/>
          <p:cNvSpPr>
            <a:spLocks noGrp="1"/>
          </p:cNvSpPr>
          <p:nvPr>
            <p:ph type="body" sz="half" idx="1"/>
          </p:nvPr>
        </p:nvSpPr>
        <p:spPr/>
        <p:txBody>
          <a:bodyPr>
            <a:normAutofit fontScale="77500" lnSpcReduction="20000"/>
          </a:bodyPr>
          <a:lstStyle/>
          <a:p>
            <a:r>
              <a:rPr lang="en-US" dirty="0"/>
              <a:t>Less damage for the PMOS </a:t>
            </a:r>
            <a:r>
              <a:rPr lang="en-US" dirty="0" smtClean="0"/>
              <a:t>and NMOS </a:t>
            </a:r>
            <a:r>
              <a:rPr lang="en-US" dirty="0"/>
              <a:t>when Irradiation is done at low </a:t>
            </a:r>
            <a:r>
              <a:rPr lang="en-US" dirty="0" smtClean="0"/>
              <a:t>temperature</a:t>
            </a:r>
          </a:p>
          <a:p>
            <a:r>
              <a:rPr lang="en-US" dirty="0"/>
              <a:t>High temperature annealing (100 °C for 7 days) degrades strongly the DC </a:t>
            </a:r>
            <a:r>
              <a:rPr lang="en-US" dirty="0" smtClean="0"/>
              <a:t>parameters and show a high Vth shift</a:t>
            </a:r>
          </a:p>
          <a:p>
            <a:r>
              <a:rPr lang="en-US" dirty="0"/>
              <a:t>A long term </a:t>
            </a:r>
            <a:r>
              <a:rPr lang="en-US" dirty="0" smtClean="0"/>
              <a:t>annealing at room temperature was done for ~1 year on irradiation devices </a:t>
            </a:r>
            <a:r>
              <a:rPr lang="en-US" dirty="0"/>
              <a:t>at the </a:t>
            </a:r>
            <a:r>
              <a:rPr lang="en-US" dirty="0" smtClean="0"/>
              <a:t>PS-CERN -&gt; more degradation </a:t>
            </a:r>
            <a:endParaRPr lang="en-US" dirty="0"/>
          </a:p>
          <a:p>
            <a:r>
              <a:rPr lang="en-US" dirty="0" smtClean="0"/>
              <a:t>Qualification and annealing for different temperature were done at CERN </a:t>
            </a:r>
          </a:p>
          <a:p>
            <a:r>
              <a:rPr lang="en-US" dirty="0" smtClean="0"/>
              <a:t>The Vth shift of the PMOS device is a thermally activated process</a:t>
            </a:r>
          </a:p>
          <a:p>
            <a:r>
              <a:rPr lang="en-US" dirty="0" smtClean="0"/>
              <a:t>Extrapolation for lower temperatures</a:t>
            </a:r>
          </a:p>
          <a:p>
            <a:r>
              <a:rPr lang="en-US" dirty="0" smtClean="0">
                <a:solidFill>
                  <a:srgbClr val="C00000"/>
                </a:solidFill>
              </a:rPr>
              <a:t>For the RD53 Front end chip, this temperature effect can be avoided by keeping the system : </a:t>
            </a:r>
          </a:p>
          <a:p>
            <a:pPr lvl="1"/>
            <a:r>
              <a:rPr lang="en-US" dirty="0" smtClean="0">
                <a:solidFill>
                  <a:srgbClr val="C00000"/>
                </a:solidFill>
              </a:rPr>
              <a:t>In cold environment : -20°C for 5 years </a:t>
            </a:r>
          </a:p>
          <a:p>
            <a:pPr lvl="1"/>
            <a:r>
              <a:rPr lang="en-US" dirty="0" smtClean="0">
                <a:solidFill>
                  <a:srgbClr val="C00000"/>
                </a:solidFill>
              </a:rPr>
              <a:t>Unbiased at room temp for few months</a:t>
            </a:r>
          </a:p>
          <a:p>
            <a:endParaRPr lang="en-US" dirty="0" smtClean="0"/>
          </a:p>
          <a:p>
            <a:endParaRPr lang="en-US" dirty="0" smtClean="0"/>
          </a:p>
          <a:p>
            <a:endParaRPr lang="en-US" dirty="0" smtClean="0"/>
          </a:p>
          <a:p>
            <a:endParaRPr lang="en-US" dirty="0"/>
          </a:p>
        </p:txBody>
      </p:sp>
      <p:sp>
        <p:nvSpPr>
          <p:cNvPr id="7" name="Espace réservé de la date 6"/>
          <p:cNvSpPr>
            <a:spLocks noGrp="1"/>
          </p:cNvSpPr>
          <p:nvPr>
            <p:ph type="dt" sz="half" idx="10"/>
          </p:nvPr>
        </p:nvSpPr>
        <p:spPr/>
        <p:txBody>
          <a:bodyPr/>
          <a:lstStyle/>
          <a:p>
            <a:r>
              <a:rPr lang="fr-FR" smtClean="0"/>
              <a:t>April 6, 2017</a:t>
            </a:r>
            <a:endParaRPr lang="en-US" dirty="0"/>
          </a:p>
        </p:txBody>
      </p:sp>
      <p:sp>
        <p:nvSpPr>
          <p:cNvPr id="8" name="Espace réservé du pied de page 7"/>
          <p:cNvSpPr>
            <a:spLocks noGrp="1"/>
          </p:cNvSpPr>
          <p:nvPr>
            <p:ph type="ftr" sz="quarter" idx="11"/>
          </p:nvPr>
        </p:nvSpPr>
        <p:spPr/>
        <p:txBody>
          <a:bodyPr/>
          <a:lstStyle/>
          <a:p>
            <a:r>
              <a:rPr lang="en-US" smtClean="0"/>
              <a:t>AIDA2020 - 2nd Annual Meeting -</a:t>
            </a:r>
            <a:endParaRPr lang="en-US" dirty="0"/>
          </a:p>
        </p:txBody>
      </p:sp>
      <p:sp>
        <p:nvSpPr>
          <p:cNvPr id="9" name="Espace réservé du numéro de diapositive 8"/>
          <p:cNvSpPr>
            <a:spLocks noGrp="1"/>
          </p:cNvSpPr>
          <p:nvPr>
            <p:ph type="sldNum" sz="quarter" idx="12"/>
          </p:nvPr>
        </p:nvSpPr>
        <p:spPr/>
        <p:txBody>
          <a:bodyPr/>
          <a:lstStyle/>
          <a:p>
            <a:fld id="{B89D5830-E137-4545-8490-5D20CD5165A4}" type="slidenum">
              <a:rPr lang="en-US" smtClean="0"/>
              <a:pPr/>
              <a:t>5</a:t>
            </a:fld>
            <a:endParaRPr lang="en-US"/>
          </a:p>
        </p:txBody>
      </p:sp>
      <p:grpSp>
        <p:nvGrpSpPr>
          <p:cNvPr id="6" name="Groupe 5"/>
          <p:cNvGrpSpPr/>
          <p:nvPr/>
        </p:nvGrpSpPr>
        <p:grpSpPr>
          <a:xfrm>
            <a:off x="5910070" y="930107"/>
            <a:ext cx="4642716" cy="3561379"/>
            <a:chOff x="6025284" y="3935926"/>
            <a:chExt cx="4642716" cy="3561379"/>
          </a:xfrm>
        </p:grpSpPr>
        <p:pic>
          <p:nvPicPr>
            <p:cNvPr id="10" name="Image 9"/>
            <p:cNvPicPr/>
            <p:nvPr/>
          </p:nvPicPr>
          <p:blipFill rotWithShape="1">
            <a:blip r:embed="rId3" cstate="print">
              <a:extLst>
                <a:ext uri="{28A0092B-C50C-407E-A947-70E740481C1C}">
                  <a14:useLocalDpi xmlns:a14="http://schemas.microsoft.com/office/drawing/2010/main" val="0"/>
                </a:ext>
              </a:extLst>
            </a:blip>
            <a:srcRect r="6775"/>
            <a:stretch/>
          </p:blipFill>
          <p:spPr>
            <a:xfrm>
              <a:off x="6025284" y="3935926"/>
              <a:ext cx="4147704" cy="3561379"/>
            </a:xfrm>
            <a:prstGeom prst="rect">
              <a:avLst/>
            </a:prstGeom>
          </p:spPr>
        </p:pic>
        <p:cxnSp>
          <p:nvCxnSpPr>
            <p:cNvPr id="11" name="Connecteur droit avec flèche 10"/>
            <p:cNvCxnSpPr/>
            <p:nvPr/>
          </p:nvCxnSpPr>
          <p:spPr>
            <a:xfrm>
              <a:off x="7350245" y="5283857"/>
              <a:ext cx="0" cy="20745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7580673" y="5182134"/>
              <a:ext cx="330495" cy="193967"/>
            </a:xfrm>
            <a:prstGeom prst="rect">
              <a:avLst/>
            </a:prstGeom>
            <a:solidFill>
              <a:schemeClr val="bg1"/>
            </a:solidFill>
          </p:spPr>
          <p:txBody>
            <a:bodyPr wrap="none" lIns="0" tIns="0" rIns="0" bIns="0" rtlCol="0">
              <a:spAutoFit/>
            </a:bodyPr>
            <a:lstStyle/>
            <a:p>
              <a:pPr>
                <a:buNone/>
              </a:pPr>
              <a:r>
                <a:rPr lang="fr-FR" sz="1400" dirty="0" err="1" smtClean="0">
                  <a:solidFill>
                    <a:srgbClr val="FF0000"/>
                  </a:solidFill>
                  <a:latin typeface="Arial" panose="020B0604020202020204" pitchFamily="34" charset="0"/>
                  <a:cs typeface="Arial" panose="020B0604020202020204" pitchFamily="34" charset="0"/>
                </a:rPr>
                <a:t>Irrad</a:t>
              </a:r>
              <a:endParaRPr lang="fr-FR" sz="1400" dirty="0">
                <a:solidFill>
                  <a:srgbClr val="FF0000"/>
                </a:solidFill>
                <a:latin typeface="Arial" panose="020B0604020202020204" pitchFamily="34" charset="0"/>
                <a:cs typeface="Arial" panose="020B0604020202020204" pitchFamily="34" charset="0"/>
              </a:endParaRPr>
            </a:p>
          </p:txBody>
        </p:sp>
        <p:cxnSp>
          <p:nvCxnSpPr>
            <p:cNvPr id="13" name="Connecteur droit avec flèche 12"/>
            <p:cNvCxnSpPr/>
            <p:nvPr/>
          </p:nvCxnSpPr>
          <p:spPr>
            <a:xfrm>
              <a:off x="7361516" y="5569101"/>
              <a:ext cx="0" cy="280195"/>
            </a:xfrm>
            <a:prstGeom prst="straightConnector1">
              <a:avLst/>
            </a:prstGeom>
            <a:ln w="19050">
              <a:solidFill>
                <a:srgbClr val="003399"/>
              </a:solidFill>
              <a:tailEnd type="arrow"/>
            </a:ln>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6578972" y="6137913"/>
              <a:ext cx="1259781" cy="400110"/>
            </a:xfrm>
            <a:prstGeom prst="rect">
              <a:avLst/>
            </a:prstGeom>
            <a:solidFill>
              <a:schemeClr val="bg1"/>
            </a:solidFill>
          </p:spPr>
          <p:txBody>
            <a:bodyPr wrap="square" lIns="0" tIns="0" rIns="0" bIns="0" rtlCol="0">
              <a:spAutoFit/>
            </a:bodyPr>
            <a:lstStyle/>
            <a:p>
              <a:pPr>
                <a:buNone/>
              </a:pPr>
              <a:r>
                <a:rPr lang="fr-FR" sz="1400" dirty="0" err="1" smtClean="0">
                  <a:solidFill>
                    <a:srgbClr val="003399"/>
                  </a:solidFill>
                  <a:latin typeface="Arial" panose="020B0604020202020204" pitchFamily="34" charset="0"/>
                  <a:cs typeface="Arial" panose="020B0604020202020204" pitchFamily="34" charset="0"/>
                </a:rPr>
                <a:t>A</a:t>
              </a:r>
              <a:r>
                <a:rPr lang="fr-FR" dirty="0" err="1" smtClean="0">
                  <a:solidFill>
                    <a:srgbClr val="003399"/>
                  </a:solidFill>
                  <a:latin typeface="Arial" panose="020B0604020202020204" pitchFamily="34" charset="0"/>
                  <a:cs typeface="Arial" panose="020B0604020202020204" pitchFamily="34" charset="0"/>
                </a:rPr>
                <a:t>nnealing</a:t>
              </a:r>
              <a:r>
                <a:rPr lang="fr-FR" dirty="0" smtClean="0">
                  <a:solidFill>
                    <a:srgbClr val="003399"/>
                  </a:solidFill>
                  <a:latin typeface="Arial" panose="020B0604020202020204" pitchFamily="34" charset="0"/>
                  <a:cs typeface="Arial" panose="020B0604020202020204" pitchFamily="34" charset="0"/>
                </a:rPr>
                <a:t> for 10 </a:t>
              </a:r>
              <a:r>
                <a:rPr lang="fr-FR" dirty="0" err="1" smtClean="0">
                  <a:solidFill>
                    <a:srgbClr val="003399"/>
                  </a:solidFill>
                  <a:latin typeface="Arial" panose="020B0604020202020204" pitchFamily="34" charset="0"/>
                  <a:cs typeface="Arial" panose="020B0604020202020204" pitchFamily="34" charset="0"/>
                </a:rPr>
                <a:t>months</a:t>
              </a:r>
              <a:r>
                <a:rPr lang="fr-FR" dirty="0" smtClean="0">
                  <a:solidFill>
                    <a:srgbClr val="003399"/>
                  </a:solidFill>
                  <a:latin typeface="Arial" panose="020B0604020202020204" pitchFamily="34" charset="0"/>
                  <a:cs typeface="Arial" panose="020B0604020202020204" pitchFamily="34" charset="0"/>
                </a:rPr>
                <a:t> at </a:t>
              </a:r>
              <a:r>
                <a:rPr lang="fr-FR" dirty="0" err="1" smtClean="0">
                  <a:solidFill>
                    <a:srgbClr val="003399"/>
                  </a:solidFill>
                  <a:latin typeface="Arial" panose="020B0604020202020204" pitchFamily="34" charset="0"/>
                  <a:cs typeface="Arial" panose="020B0604020202020204" pitchFamily="34" charset="0"/>
                </a:rPr>
                <a:t>Troom</a:t>
              </a:r>
              <a:endParaRPr lang="fr-FR" dirty="0">
                <a:solidFill>
                  <a:srgbClr val="003399"/>
                </a:solidFill>
                <a:latin typeface="Arial" panose="020B0604020202020204" pitchFamily="34" charset="0"/>
                <a:cs typeface="Arial" panose="020B0604020202020204" pitchFamily="34" charset="0"/>
              </a:endParaRPr>
            </a:p>
          </p:txBody>
        </p:sp>
        <p:sp>
          <p:nvSpPr>
            <p:cNvPr id="20" name="ZoneTexte 19"/>
            <p:cNvSpPr txBox="1"/>
            <p:nvPr/>
          </p:nvSpPr>
          <p:spPr>
            <a:xfrm>
              <a:off x="8212929" y="4847383"/>
              <a:ext cx="2455071" cy="1089529"/>
            </a:xfrm>
            <a:prstGeom prst="rect">
              <a:avLst/>
            </a:prstGeom>
            <a:noFill/>
          </p:spPr>
          <p:txBody>
            <a:bodyPr wrap="square" rtlCol="0">
              <a:spAutoFit/>
            </a:bodyPr>
            <a:lstStyle/>
            <a:p>
              <a:pPr lvl="1" indent="0">
                <a:buNone/>
              </a:pPr>
              <a:r>
                <a:rPr lang="en-US" dirty="0" smtClean="0">
                  <a:latin typeface="Arial" panose="020B0604020202020204" pitchFamily="34" charset="0"/>
                  <a:cs typeface="Arial" panose="020B0604020202020204" pitchFamily="34" charset="0"/>
                </a:rPr>
                <a:t>300Mrad :PS-CERN </a:t>
              </a:r>
            </a:p>
            <a:p>
              <a:pPr lvl="1" indent="0">
                <a:buNone/>
              </a:pPr>
              <a:r>
                <a:rPr lang="en-US" dirty="0" smtClean="0">
                  <a:latin typeface="Arial" panose="020B0604020202020204" pitchFamily="34" charset="0"/>
                  <a:cs typeface="Arial" panose="020B0604020202020204" pitchFamily="34" charset="0"/>
                </a:rPr>
                <a:t>24 </a:t>
              </a:r>
              <a:r>
                <a:rPr lang="en-US" dirty="0">
                  <a:latin typeface="Arial" panose="020B0604020202020204" pitchFamily="34" charset="0"/>
                  <a:cs typeface="Arial" panose="020B0604020202020204" pitchFamily="34" charset="0"/>
                </a:rPr>
                <a:t>GeV </a:t>
              </a:r>
              <a:r>
                <a:rPr lang="en-US" dirty="0" smtClean="0">
                  <a:latin typeface="Arial" panose="020B0604020202020204" pitchFamily="34" charset="0"/>
                  <a:cs typeface="Arial" panose="020B0604020202020204" pitchFamily="34" charset="0"/>
                </a:rPr>
                <a:t>protons </a:t>
              </a:r>
            </a:p>
            <a:p>
              <a:pPr lvl="1" indent="0">
                <a:buNone/>
              </a:pPr>
              <a:r>
                <a:rPr lang="en-US" dirty="0" smtClean="0">
                  <a:latin typeface="Arial" panose="020B0604020202020204" pitchFamily="34" charset="0"/>
                  <a:cs typeface="Arial" panose="020B0604020202020204" pitchFamily="34" charset="0"/>
                </a:rPr>
                <a:t>Bias </a:t>
              </a:r>
              <a:r>
                <a:rPr lang="en-US" dirty="0">
                  <a:latin typeface="Arial" panose="020B0604020202020204" pitchFamily="34" charset="0"/>
                  <a:cs typeface="Arial" panose="020B0604020202020204" pitchFamily="34" charset="0"/>
                </a:rPr>
                <a:t>during </a:t>
              </a:r>
              <a:r>
                <a:rPr lang="en-US" dirty="0" smtClean="0">
                  <a:latin typeface="Arial" panose="020B0604020202020204" pitchFamily="34" charset="0"/>
                  <a:cs typeface="Arial" panose="020B0604020202020204" pitchFamily="34" charset="0"/>
                </a:rPr>
                <a:t>irradiation and annealing  : |</a:t>
              </a:r>
              <a:r>
                <a:rPr lang="en-US" dirty="0">
                  <a:latin typeface="Arial" panose="020B0604020202020204" pitchFamily="34" charset="0"/>
                  <a:cs typeface="Arial" panose="020B0604020202020204" pitchFamily="34" charset="0"/>
                </a:rPr>
                <a:t>V</a:t>
              </a:r>
              <a:r>
                <a:rPr lang="en-US" baseline="-25000" dirty="0">
                  <a:latin typeface="Arial" panose="020B0604020202020204" pitchFamily="34" charset="0"/>
                  <a:cs typeface="Arial" panose="020B0604020202020204" pitchFamily="34" charset="0"/>
                </a:rPr>
                <a:t>DS</a:t>
              </a:r>
              <a:r>
                <a:rPr lang="en-US" dirty="0">
                  <a:latin typeface="Arial" panose="020B0604020202020204" pitchFamily="34" charset="0"/>
                  <a:cs typeface="Arial" panose="020B0604020202020204" pitchFamily="34" charset="0"/>
                </a:rPr>
                <a:t>|=|V</a:t>
              </a:r>
              <a:r>
                <a:rPr lang="en-US" baseline="-25000" dirty="0">
                  <a:latin typeface="Arial" panose="020B0604020202020204" pitchFamily="34" charset="0"/>
                  <a:cs typeface="Arial" panose="020B0604020202020204" pitchFamily="34" charset="0"/>
                </a:rPr>
                <a:t>GS</a:t>
              </a:r>
              <a:r>
                <a:rPr lang="en-US" dirty="0">
                  <a:latin typeface="Arial" panose="020B0604020202020204" pitchFamily="34" charset="0"/>
                  <a:cs typeface="Arial" panose="020B0604020202020204" pitchFamily="34" charset="0"/>
                </a:rPr>
                <a:t>|=</a:t>
              </a:r>
              <a:r>
                <a:rPr lang="en-US" dirty="0" smtClean="0">
                  <a:latin typeface="Arial" panose="020B0604020202020204" pitchFamily="34" charset="0"/>
                  <a:cs typeface="Arial" panose="020B0604020202020204" pitchFamily="34" charset="0"/>
                </a:rPr>
                <a:t>1.2V</a:t>
              </a:r>
              <a:endParaRPr lang="en-US" dirty="0">
                <a:latin typeface="Arial" panose="020B0604020202020204" pitchFamily="34" charset="0"/>
                <a:cs typeface="Arial" panose="020B0604020202020204" pitchFamily="34" charset="0"/>
              </a:endParaRPr>
            </a:p>
          </p:txBody>
        </p:sp>
      </p:grpSp>
      <p:grpSp>
        <p:nvGrpSpPr>
          <p:cNvPr id="25" name="Groupe 24"/>
          <p:cNvGrpSpPr/>
          <p:nvPr/>
        </p:nvGrpSpPr>
        <p:grpSpPr>
          <a:xfrm>
            <a:off x="6142116" y="4476652"/>
            <a:ext cx="4163164" cy="2870086"/>
            <a:chOff x="5894610" y="642073"/>
            <a:chExt cx="4763406" cy="3283893"/>
          </a:xfrm>
        </p:grpSpPr>
        <p:pic>
          <p:nvPicPr>
            <p:cNvPr id="26" name="Picture 1"/>
            <p:cNvPicPr>
              <a:picLocks noChangeAspect="1"/>
            </p:cNvPicPr>
            <p:nvPr/>
          </p:nvPicPr>
          <p:blipFill rotWithShape="1">
            <a:blip r:embed="rId4"/>
            <a:srcRect t="1852" b="11191"/>
            <a:stretch/>
          </p:blipFill>
          <p:spPr>
            <a:xfrm>
              <a:off x="5894610" y="642073"/>
              <a:ext cx="4763406" cy="3208442"/>
            </a:xfrm>
            <a:prstGeom prst="rect">
              <a:avLst/>
            </a:prstGeom>
          </p:spPr>
        </p:pic>
        <p:sp>
          <p:nvSpPr>
            <p:cNvPr id="27" name="ZoneTexte 26"/>
            <p:cNvSpPr txBox="1"/>
            <p:nvPr/>
          </p:nvSpPr>
          <p:spPr>
            <a:xfrm>
              <a:off x="7988307" y="3679745"/>
              <a:ext cx="790601" cy="246221"/>
            </a:xfrm>
            <a:prstGeom prst="rect">
              <a:avLst/>
            </a:prstGeom>
            <a:solidFill>
              <a:schemeClr val="bg1"/>
            </a:solidFill>
          </p:spPr>
          <p:txBody>
            <a:bodyPr wrap="none" rtlCol="0">
              <a:spAutoFit/>
            </a:bodyPr>
            <a:lstStyle/>
            <a:p>
              <a:pPr>
                <a:buNone/>
              </a:pPr>
              <a:r>
                <a:rPr lang="en-US" sz="1000" dirty="0" smtClean="0">
                  <a:latin typeface="Arial" panose="020B0604020202020204" pitchFamily="34" charset="0"/>
                  <a:cs typeface="Arial" panose="020B0604020202020204" pitchFamily="34" charset="0"/>
                </a:rPr>
                <a:t>Time (sec)</a:t>
              </a:r>
              <a:endParaRPr lang="en-US" sz="1000" dirty="0">
                <a:latin typeface="Arial" panose="020B0604020202020204" pitchFamily="34" charset="0"/>
                <a:cs typeface="Arial" panose="020B0604020202020204" pitchFamily="34" charset="0"/>
              </a:endParaRPr>
            </a:p>
          </p:txBody>
        </p:sp>
        <p:sp>
          <p:nvSpPr>
            <p:cNvPr id="28" name="ZoneTexte 27"/>
            <p:cNvSpPr txBox="1"/>
            <p:nvPr/>
          </p:nvSpPr>
          <p:spPr>
            <a:xfrm>
              <a:off x="8078669" y="930107"/>
              <a:ext cx="538930" cy="246221"/>
            </a:xfrm>
            <a:prstGeom prst="rect">
              <a:avLst/>
            </a:prstGeom>
            <a:solidFill>
              <a:schemeClr val="bg1"/>
            </a:solidFill>
          </p:spPr>
          <p:txBody>
            <a:bodyPr wrap="none" rtlCol="0">
              <a:spAutoFit/>
            </a:bodyPr>
            <a:lstStyle/>
            <a:p>
              <a:pPr>
                <a:buNone/>
              </a:pPr>
              <a:r>
                <a:rPr lang="en-US" sz="1000" dirty="0" smtClean="0">
                  <a:latin typeface="Arial" panose="020B0604020202020204" pitchFamily="34" charset="0"/>
                  <a:cs typeface="Arial" panose="020B0604020202020204" pitchFamily="34" charset="0"/>
                </a:rPr>
                <a:t>1 year</a:t>
              </a:r>
              <a:endParaRPr lang="en-US" sz="1000" dirty="0">
                <a:latin typeface="Arial" panose="020B0604020202020204" pitchFamily="34" charset="0"/>
                <a:cs typeface="Arial" panose="020B0604020202020204" pitchFamily="34" charset="0"/>
              </a:endParaRPr>
            </a:p>
          </p:txBody>
        </p:sp>
        <p:sp>
          <p:nvSpPr>
            <p:cNvPr id="29" name="ZoneTexte 28"/>
            <p:cNvSpPr txBox="1"/>
            <p:nvPr/>
          </p:nvSpPr>
          <p:spPr>
            <a:xfrm>
              <a:off x="8790420" y="930107"/>
              <a:ext cx="609462" cy="246221"/>
            </a:xfrm>
            <a:prstGeom prst="rect">
              <a:avLst/>
            </a:prstGeom>
            <a:solidFill>
              <a:schemeClr val="bg1"/>
            </a:solidFill>
          </p:spPr>
          <p:txBody>
            <a:bodyPr wrap="none" rtlCol="0">
              <a:spAutoFit/>
            </a:bodyPr>
            <a:lstStyle/>
            <a:p>
              <a:pPr>
                <a:buNone/>
              </a:pPr>
              <a:r>
                <a:rPr lang="en-US" sz="1000" dirty="0" smtClean="0">
                  <a:latin typeface="Arial" panose="020B0604020202020204" pitchFamily="34" charset="0"/>
                  <a:cs typeface="Arial" panose="020B0604020202020204" pitchFamily="34" charset="0"/>
                </a:rPr>
                <a:t>10 year</a:t>
              </a:r>
              <a:endParaRPr lang="en-US" sz="1000" dirty="0">
                <a:latin typeface="Arial" panose="020B0604020202020204" pitchFamily="34" charset="0"/>
                <a:cs typeface="Arial" panose="020B0604020202020204" pitchFamily="34" charset="0"/>
              </a:endParaRPr>
            </a:p>
          </p:txBody>
        </p:sp>
        <p:sp>
          <p:nvSpPr>
            <p:cNvPr id="30" name="ZoneTexte 29"/>
            <p:cNvSpPr txBox="1"/>
            <p:nvPr/>
          </p:nvSpPr>
          <p:spPr>
            <a:xfrm>
              <a:off x="8271957" y="2197461"/>
              <a:ext cx="439223" cy="153888"/>
            </a:xfrm>
            <a:prstGeom prst="rect">
              <a:avLst/>
            </a:prstGeom>
            <a:solidFill>
              <a:schemeClr val="bg1"/>
            </a:solidFill>
          </p:spPr>
          <p:txBody>
            <a:bodyPr wrap="none" lIns="0" tIns="0" rIns="0" bIns="0" rtlCol="0">
              <a:spAutoFit/>
            </a:bodyPr>
            <a:lstStyle/>
            <a:p>
              <a:pPr>
                <a:buNone/>
              </a:pPr>
              <a:r>
                <a:rPr lang="en-US" sz="1000" dirty="0" smtClean="0">
                  <a:solidFill>
                    <a:schemeClr val="accent5">
                      <a:lumMod val="75000"/>
                    </a:schemeClr>
                  </a:solidFill>
                  <a:latin typeface="Arial" panose="020B0604020202020204" pitchFamily="34" charset="0"/>
                  <a:cs typeface="Arial" panose="020B0604020202020204" pitchFamily="34" charset="0"/>
                </a:rPr>
                <a:t>T=25°C</a:t>
              </a:r>
              <a:endParaRPr lang="en-US" sz="1000" dirty="0">
                <a:solidFill>
                  <a:schemeClr val="accent5">
                    <a:lumMod val="75000"/>
                  </a:schemeClr>
                </a:solidFill>
                <a:latin typeface="Arial" panose="020B0604020202020204" pitchFamily="34" charset="0"/>
                <a:cs typeface="Arial" panose="020B0604020202020204" pitchFamily="34" charset="0"/>
              </a:endParaRPr>
            </a:p>
          </p:txBody>
        </p:sp>
        <p:sp>
          <p:nvSpPr>
            <p:cNvPr id="31" name="ZoneTexte 30"/>
            <p:cNvSpPr txBox="1"/>
            <p:nvPr/>
          </p:nvSpPr>
          <p:spPr>
            <a:xfrm>
              <a:off x="9424097" y="2197461"/>
              <a:ext cx="517770" cy="153888"/>
            </a:xfrm>
            <a:prstGeom prst="rect">
              <a:avLst/>
            </a:prstGeom>
            <a:solidFill>
              <a:schemeClr val="bg1"/>
            </a:solidFill>
          </p:spPr>
          <p:txBody>
            <a:bodyPr wrap="none" lIns="0" tIns="0" rIns="0" bIns="0" rtlCol="0">
              <a:spAutoFit/>
            </a:bodyPr>
            <a:lstStyle/>
            <a:p>
              <a:pPr>
                <a:buNone/>
              </a:pPr>
              <a:r>
                <a:rPr lang="en-US" sz="1000" dirty="0" smtClean="0">
                  <a:solidFill>
                    <a:schemeClr val="accent3"/>
                  </a:solidFill>
                  <a:latin typeface="Arial" panose="020B0604020202020204" pitchFamily="34" charset="0"/>
                  <a:cs typeface="Arial" panose="020B0604020202020204" pitchFamily="34" charset="0"/>
                </a:rPr>
                <a:t>T= -20°C</a:t>
              </a:r>
              <a:endParaRPr lang="en-US" sz="1000" dirty="0">
                <a:solidFill>
                  <a:schemeClr val="accent3"/>
                </a:solidFill>
                <a:latin typeface="Arial" panose="020B0604020202020204" pitchFamily="34" charset="0"/>
                <a:cs typeface="Arial" panose="020B0604020202020204" pitchFamily="34" charset="0"/>
              </a:endParaRPr>
            </a:p>
          </p:txBody>
        </p:sp>
      </p:grpSp>
      <p:cxnSp>
        <p:nvCxnSpPr>
          <p:cNvPr id="15" name="Connecteur droit avec flèche 14"/>
          <p:cNvCxnSpPr/>
          <p:nvPr/>
        </p:nvCxnSpPr>
        <p:spPr>
          <a:xfrm>
            <a:off x="7380980" y="3104132"/>
            <a:ext cx="974983" cy="339908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11405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3" name="Espace réservé du pied de page 2"/>
          <p:cNvSpPr>
            <a:spLocks noGrp="1"/>
          </p:cNvSpPr>
          <p:nvPr>
            <p:ph type="ftr" sz="quarter" idx="11"/>
          </p:nvPr>
        </p:nvSpPr>
        <p:spPr/>
        <p:txBody>
          <a:bodyPr/>
          <a:lstStyle/>
          <a:p>
            <a:r>
              <a:rPr lang="en-US" smtClean="0"/>
              <a:t>AIDA2020 - 2nd Annual Meeting -</a:t>
            </a:r>
            <a:endParaRPr lang="en-US" dirty="0"/>
          </a:p>
        </p:txBody>
      </p:sp>
      <p:sp>
        <p:nvSpPr>
          <p:cNvPr id="5" name="Espace réservé du numéro de diapositive 4"/>
          <p:cNvSpPr>
            <a:spLocks noGrp="1"/>
          </p:cNvSpPr>
          <p:nvPr>
            <p:ph type="sldNum" sz="quarter" idx="12"/>
          </p:nvPr>
        </p:nvSpPr>
        <p:spPr/>
        <p:txBody>
          <a:bodyPr/>
          <a:lstStyle/>
          <a:p>
            <a:fld id="{702B3A28-48E2-4CAE-9B10-3100FC5CCBFD}" type="slidenum">
              <a:rPr lang="en-US" smtClean="0"/>
              <a:pPr/>
              <a:t>6</a:t>
            </a:fld>
            <a:endParaRPr lang="en-US"/>
          </a:p>
        </p:txBody>
      </p:sp>
      <p:sp>
        <p:nvSpPr>
          <p:cNvPr id="11" name="Titre 10"/>
          <p:cNvSpPr>
            <a:spLocks noGrp="1"/>
          </p:cNvSpPr>
          <p:nvPr>
            <p:ph type="title"/>
          </p:nvPr>
        </p:nvSpPr>
        <p:spPr/>
        <p:txBody>
          <a:bodyPr/>
          <a:lstStyle/>
          <a:p>
            <a:r>
              <a:rPr lang="en-US" altLang="fr-FR" dirty="0"/>
              <a:t>Irradiation effects Modeling</a:t>
            </a:r>
            <a:endParaRPr lang="en-US" dirty="0"/>
          </a:p>
        </p:txBody>
      </p:sp>
      <p:sp>
        <p:nvSpPr>
          <p:cNvPr id="12" name="Espace réservé du texte 11"/>
          <p:cNvSpPr>
            <a:spLocks noGrp="1"/>
          </p:cNvSpPr>
          <p:nvPr>
            <p:ph type="body" sz="half" idx="13"/>
          </p:nvPr>
        </p:nvSpPr>
        <p:spPr/>
        <p:txBody>
          <a:bodyPr>
            <a:normAutofit fontScale="62500" lnSpcReduction="20000"/>
          </a:bodyPr>
          <a:lstStyle/>
          <a:p>
            <a:r>
              <a:rPr lang="en-US" dirty="0" smtClean="0"/>
              <a:t>The </a:t>
            </a:r>
            <a:r>
              <a:rPr lang="en-US" dirty="0"/>
              <a:t>current drive loss depends strongly on the device width W and on length L</a:t>
            </a:r>
          </a:p>
          <a:p>
            <a:r>
              <a:rPr lang="en-US" dirty="0" err="1"/>
              <a:t>S</a:t>
            </a:r>
            <a:r>
              <a:rPr lang="en-US" dirty="0" err="1" smtClean="0"/>
              <a:t>pectre</a:t>
            </a:r>
            <a:r>
              <a:rPr lang="en-US" dirty="0" smtClean="0"/>
              <a:t> Model </a:t>
            </a:r>
            <a:r>
              <a:rPr lang="en-US" dirty="0"/>
              <a:t>Corners were </a:t>
            </a:r>
            <a:r>
              <a:rPr lang="en-US" dirty="0" smtClean="0"/>
              <a:t>developed based on the irradiation tests </a:t>
            </a:r>
            <a:r>
              <a:rPr lang="en-US" dirty="0"/>
              <a:t>: 200 </a:t>
            </a:r>
            <a:r>
              <a:rPr lang="en-US" dirty="0" err="1"/>
              <a:t>Mrad</a:t>
            </a:r>
            <a:r>
              <a:rPr lang="en-US" dirty="0"/>
              <a:t> and 500 </a:t>
            </a:r>
            <a:r>
              <a:rPr lang="en-US" dirty="0" err="1"/>
              <a:t>Mrad</a:t>
            </a:r>
            <a:r>
              <a:rPr lang="en-US" dirty="0"/>
              <a:t> </a:t>
            </a:r>
            <a:r>
              <a:rPr lang="en-US" dirty="0" smtClean="0"/>
              <a:t>and </a:t>
            </a:r>
            <a:r>
              <a:rPr lang="en-US" dirty="0"/>
              <a:t>the </a:t>
            </a:r>
            <a:r>
              <a:rPr lang="en-US" dirty="0" smtClean="0"/>
              <a:t>dependence </a:t>
            </a:r>
            <a:r>
              <a:rPr lang="en-US" dirty="0"/>
              <a:t>on W </a:t>
            </a:r>
            <a:r>
              <a:rPr lang="en-US" dirty="0" smtClean="0"/>
              <a:t>and </a:t>
            </a:r>
            <a:r>
              <a:rPr lang="en-US" dirty="0"/>
              <a:t>L is </a:t>
            </a:r>
            <a:r>
              <a:rPr lang="en-US" dirty="0" smtClean="0"/>
              <a:t>included:</a:t>
            </a:r>
            <a:endParaRPr lang="en-US" dirty="0"/>
          </a:p>
          <a:p>
            <a:pPr lvl="1"/>
            <a:r>
              <a:rPr lang="en-US" dirty="0" err="1" smtClean="0"/>
              <a:t>Transconductance</a:t>
            </a:r>
            <a:r>
              <a:rPr lang="en-US" dirty="0" smtClean="0"/>
              <a:t> degradation</a:t>
            </a:r>
          </a:p>
          <a:p>
            <a:pPr lvl="1"/>
            <a:r>
              <a:rPr lang="en-US" dirty="0" smtClean="0"/>
              <a:t>Threshold voltage increase</a:t>
            </a:r>
          </a:p>
          <a:p>
            <a:pPr lvl="1"/>
            <a:r>
              <a:rPr lang="en-US" dirty="0" smtClean="0"/>
              <a:t>Leakage </a:t>
            </a:r>
            <a:r>
              <a:rPr lang="en-US" dirty="0"/>
              <a:t>current is implemented for NMOS </a:t>
            </a:r>
          </a:p>
          <a:p>
            <a:pPr lvl="1"/>
            <a:r>
              <a:rPr lang="en-US" dirty="0" smtClean="0"/>
              <a:t>Short channel effect and Subthreshold </a:t>
            </a:r>
            <a:r>
              <a:rPr lang="en-US" dirty="0"/>
              <a:t>swing change are </a:t>
            </a:r>
            <a:r>
              <a:rPr lang="en-US" dirty="0" smtClean="0"/>
              <a:t>included for small </a:t>
            </a:r>
            <a:r>
              <a:rPr lang="en-US" dirty="0"/>
              <a:t>size NMOS </a:t>
            </a:r>
            <a:r>
              <a:rPr lang="en-US" dirty="0" smtClean="0"/>
              <a:t>(60nm&lt;L&lt;240nm)</a:t>
            </a:r>
            <a:endParaRPr lang="en-US" dirty="0"/>
          </a:p>
          <a:p>
            <a:r>
              <a:rPr lang="en-US" dirty="0" smtClean="0"/>
              <a:t>HVT and LVT models were extrapolated </a:t>
            </a:r>
            <a:r>
              <a:rPr lang="en-US" dirty="0"/>
              <a:t>from RVT </a:t>
            </a:r>
            <a:r>
              <a:rPr lang="en-US" dirty="0" smtClean="0"/>
              <a:t>devices measurements</a:t>
            </a:r>
            <a:endParaRPr lang="en-US" dirty="0"/>
          </a:p>
          <a:p>
            <a:r>
              <a:rPr lang="en-US" dirty="0" smtClean="0"/>
              <a:t>Assumptions :</a:t>
            </a:r>
          </a:p>
          <a:p>
            <a:pPr lvl="1"/>
            <a:r>
              <a:rPr lang="en-US" dirty="0" smtClean="0"/>
              <a:t>Room temperature irradiation</a:t>
            </a:r>
          </a:p>
          <a:p>
            <a:pPr lvl="1"/>
            <a:r>
              <a:rPr lang="en-US" dirty="0" smtClean="0"/>
              <a:t>Worst case biasing (VDS=VGS=1.2V)</a:t>
            </a:r>
          </a:p>
          <a:p>
            <a:pPr lvl="1"/>
            <a:r>
              <a:rPr lang="en-US" dirty="0" smtClean="0"/>
              <a:t>Annealing effect not included </a:t>
            </a:r>
          </a:p>
          <a:p>
            <a:r>
              <a:rPr lang="en-US" dirty="0" smtClean="0"/>
              <a:t>Largely used for RD53A chip simulation, optimization and dose effect estimation</a:t>
            </a:r>
          </a:p>
          <a:p>
            <a:r>
              <a:rPr lang="en-US" u="sng" dirty="0"/>
              <a:t>Analog designs </a:t>
            </a:r>
            <a:r>
              <a:rPr lang="en-US" u="sng" dirty="0" smtClean="0"/>
              <a:t>: </a:t>
            </a:r>
            <a:r>
              <a:rPr lang="en-US" dirty="0" smtClean="0"/>
              <a:t>Directly </a:t>
            </a:r>
            <a:r>
              <a:rPr lang="en-US" dirty="0"/>
              <a:t>done under </a:t>
            </a:r>
            <a:r>
              <a:rPr lang="en-US" dirty="0" err="1"/>
              <a:t>Spectre</a:t>
            </a:r>
            <a:r>
              <a:rPr lang="en-US" dirty="0"/>
              <a:t> virtuoso </a:t>
            </a:r>
          </a:p>
          <a:p>
            <a:r>
              <a:rPr lang="en-US" u="sng" dirty="0"/>
              <a:t>Digital Designs </a:t>
            </a:r>
            <a:r>
              <a:rPr lang="en-US" u="sng" dirty="0" smtClean="0"/>
              <a:t>: </a:t>
            </a:r>
            <a:r>
              <a:rPr lang="en-US" dirty="0" smtClean="0"/>
              <a:t>200 </a:t>
            </a:r>
            <a:r>
              <a:rPr lang="en-US" dirty="0" err="1"/>
              <a:t>Mrad</a:t>
            </a:r>
            <a:r>
              <a:rPr lang="en-US" dirty="0"/>
              <a:t>, 500 </a:t>
            </a:r>
            <a:r>
              <a:rPr lang="en-US" dirty="0" err="1"/>
              <a:t>Mrad</a:t>
            </a:r>
            <a:r>
              <a:rPr lang="en-US" dirty="0"/>
              <a:t> Liberty files for synthesis based on the current </a:t>
            </a:r>
            <a:r>
              <a:rPr lang="en-US" dirty="0" smtClean="0"/>
              <a:t>model</a:t>
            </a:r>
          </a:p>
          <a:p>
            <a:pPr lvl="1"/>
            <a:r>
              <a:rPr lang="en-US" dirty="0"/>
              <a:t>digital models extracted (Liberate) : Timing (delay …) and power (Leakage and internal power)</a:t>
            </a:r>
          </a:p>
          <a:p>
            <a:pPr lvl="1"/>
            <a:r>
              <a:rPr lang="en-US" dirty="0"/>
              <a:t>Timing verification and digital </a:t>
            </a:r>
            <a:r>
              <a:rPr lang="en-US" dirty="0" smtClean="0"/>
              <a:t>simulation</a:t>
            </a:r>
            <a:endParaRPr lang="en-US" u="sng" dirty="0"/>
          </a:p>
        </p:txBody>
      </p:sp>
    </p:spTree>
    <p:extLst>
      <p:ext uri="{BB962C8B-B14F-4D97-AF65-F5344CB8AC3E}">
        <p14:creationId xmlns:p14="http://schemas.microsoft.com/office/powerpoint/2010/main" val="17445612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p:cNvSpPr>
            <a:spLocks noGrp="1"/>
          </p:cNvSpPr>
          <p:nvPr>
            <p:ph type="title"/>
          </p:nvPr>
        </p:nvSpPr>
        <p:spPr/>
        <p:txBody>
          <a:bodyPr/>
          <a:lstStyle/>
          <a:p>
            <a:r>
              <a:rPr lang="en-US" dirty="0" smtClean="0"/>
              <a:t>DRAD Chip : </a:t>
            </a:r>
            <a:r>
              <a:rPr lang="en-US" altLang="fr-FR" dirty="0" smtClean="0"/>
              <a:t>Test chip for digital design</a:t>
            </a:r>
            <a:endParaRPr lang="en-US" dirty="0"/>
          </a:p>
        </p:txBody>
      </p:sp>
      <p:sp>
        <p:nvSpPr>
          <p:cNvPr id="7" name="Espace réservé du texte 6"/>
          <p:cNvSpPr>
            <a:spLocks noGrp="1"/>
          </p:cNvSpPr>
          <p:nvPr>
            <p:ph type="body" sz="half" idx="1"/>
          </p:nvPr>
        </p:nvSpPr>
        <p:spPr>
          <a:xfrm>
            <a:off x="149370" y="1102928"/>
            <a:ext cx="5184630" cy="3302471"/>
          </a:xfrm>
        </p:spPr>
        <p:txBody>
          <a:bodyPr>
            <a:normAutofit fontScale="70000" lnSpcReduction="20000"/>
          </a:bodyPr>
          <a:lstStyle/>
          <a:p>
            <a:r>
              <a:rPr lang="en-US" dirty="0" smtClean="0"/>
              <a:t>DRAD chip is designed at CERN : </a:t>
            </a:r>
          </a:p>
          <a:p>
            <a:r>
              <a:rPr lang="en-US" dirty="0"/>
              <a:t>T</a:t>
            </a:r>
            <a:r>
              <a:rPr lang="en-US" dirty="0" smtClean="0"/>
              <a:t>o study the effect of radiation on digital standard cells for the 65nm TSMC technology</a:t>
            </a:r>
          </a:p>
          <a:p>
            <a:r>
              <a:rPr lang="en-US" dirty="0"/>
              <a:t>To test the efficiency and the validity of the digital simulations with the irradiation corner model </a:t>
            </a:r>
            <a:endParaRPr lang="en-US" dirty="0" smtClean="0"/>
          </a:p>
          <a:p>
            <a:r>
              <a:rPr lang="en-US" dirty="0"/>
              <a:t>Simulation results goes in the same direction than irradiation tests but the model overestimates the TID damage level </a:t>
            </a:r>
          </a:p>
          <a:p>
            <a:pPr lvl="1"/>
            <a:r>
              <a:rPr lang="en-US" dirty="0"/>
              <a:t>Models were done for worst case of </a:t>
            </a:r>
            <a:r>
              <a:rPr lang="en-US" dirty="0" smtClean="0"/>
              <a:t>biasing</a:t>
            </a:r>
          </a:p>
          <a:p>
            <a:r>
              <a:rPr lang="en-US" dirty="0"/>
              <a:t>NOR gates should be avoided since show a strong degradation</a:t>
            </a:r>
          </a:p>
          <a:p>
            <a:endParaRPr lang="en-US" dirty="0"/>
          </a:p>
          <a:p>
            <a:endParaRPr lang="en-US" dirty="0" smtClean="0"/>
          </a:p>
          <a:p>
            <a:endParaRPr lang="en-US" dirty="0"/>
          </a:p>
          <a:p>
            <a:pPr marL="0" indent="0">
              <a:buNone/>
            </a:pPr>
            <a:endParaRPr lang="en-US" dirty="0"/>
          </a:p>
          <a:p>
            <a:pPr lvl="1"/>
            <a:endParaRPr lang="en-US" dirty="0"/>
          </a:p>
        </p:txBody>
      </p:sp>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3" name="Espace réservé du pied de page 2"/>
          <p:cNvSpPr>
            <a:spLocks noGrp="1"/>
          </p:cNvSpPr>
          <p:nvPr>
            <p:ph type="ftr" sz="quarter" idx="11"/>
          </p:nvPr>
        </p:nvSpPr>
        <p:spPr/>
        <p:txBody>
          <a:bodyPr/>
          <a:lstStyle/>
          <a:p>
            <a:r>
              <a:rPr lang="en-US" smtClean="0"/>
              <a:t>AIDA2020 - 2nd Annual Meeting -</a:t>
            </a:r>
            <a:endParaRPr lang="en-US" dirty="0"/>
          </a:p>
        </p:txBody>
      </p:sp>
      <p:sp>
        <p:nvSpPr>
          <p:cNvPr id="5" name="Espace réservé du numéro de diapositive 4"/>
          <p:cNvSpPr>
            <a:spLocks noGrp="1"/>
          </p:cNvSpPr>
          <p:nvPr>
            <p:ph type="sldNum" sz="quarter" idx="12"/>
          </p:nvPr>
        </p:nvSpPr>
        <p:spPr/>
        <p:txBody>
          <a:bodyPr/>
          <a:lstStyle/>
          <a:p>
            <a:fld id="{B89D5830-E137-4545-8490-5D20CD5165A4}" type="slidenum">
              <a:rPr lang="en-US" smtClean="0"/>
              <a:pPr/>
              <a:t>7</a:t>
            </a:fld>
            <a:endParaRPr lang="en-US"/>
          </a:p>
        </p:txBody>
      </p:sp>
      <p:grpSp>
        <p:nvGrpSpPr>
          <p:cNvPr id="6" name="Groupe 5"/>
          <p:cNvGrpSpPr/>
          <p:nvPr/>
        </p:nvGrpSpPr>
        <p:grpSpPr>
          <a:xfrm>
            <a:off x="6961390" y="932134"/>
            <a:ext cx="3259896" cy="3132007"/>
            <a:chOff x="6255712" y="932134"/>
            <a:chExt cx="3965574" cy="3810000"/>
          </a:xfrm>
        </p:grpSpPr>
        <p:pic>
          <p:nvPicPr>
            <p:cNvPr id="16" name="Picture 5"/>
            <p:cNvPicPr/>
            <p:nvPr/>
          </p:nvPicPr>
          <p:blipFill rotWithShape="1">
            <a:blip r:embed="rId3" cstate="print">
              <a:extLst>
                <a:ext uri="{28A0092B-C50C-407E-A947-70E740481C1C}">
                  <a14:useLocalDpi xmlns:a14="http://schemas.microsoft.com/office/drawing/2010/main" val="0"/>
                </a:ext>
              </a:extLst>
            </a:blip>
            <a:srcRect l="21852" r="22099"/>
            <a:stretch/>
          </p:blipFill>
          <p:spPr>
            <a:xfrm>
              <a:off x="6255712" y="932134"/>
              <a:ext cx="3965574" cy="3810000"/>
            </a:xfrm>
            <a:prstGeom prst="rect">
              <a:avLst/>
            </a:prstGeom>
          </p:spPr>
        </p:pic>
        <p:sp>
          <p:nvSpPr>
            <p:cNvPr id="17" name="Oval 6"/>
            <p:cNvSpPr/>
            <p:nvPr/>
          </p:nvSpPr>
          <p:spPr>
            <a:xfrm>
              <a:off x="7097086" y="4056334"/>
              <a:ext cx="2286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latin typeface="Arial" panose="020B0604020202020204" pitchFamily="34" charset="0"/>
                  <a:cs typeface="Arial" panose="020B0604020202020204" pitchFamily="34" charset="0"/>
                </a:rPr>
                <a:t>1</a:t>
              </a:r>
              <a:endParaRPr lang="en-US" dirty="0">
                <a:latin typeface="Arial" panose="020B0604020202020204" pitchFamily="34" charset="0"/>
                <a:cs typeface="Arial" panose="020B0604020202020204" pitchFamily="34" charset="0"/>
              </a:endParaRPr>
            </a:p>
          </p:txBody>
        </p:sp>
        <p:sp>
          <p:nvSpPr>
            <p:cNvPr id="18" name="Oval 7"/>
            <p:cNvSpPr/>
            <p:nvPr/>
          </p:nvSpPr>
          <p:spPr>
            <a:xfrm>
              <a:off x="7097086" y="3751534"/>
              <a:ext cx="2286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latin typeface="Arial" panose="020B0604020202020204" pitchFamily="34" charset="0"/>
                  <a:cs typeface="Arial" panose="020B0604020202020204" pitchFamily="34" charset="0"/>
                </a:rPr>
                <a:t>2</a:t>
              </a:r>
              <a:endParaRPr lang="en-US" dirty="0">
                <a:latin typeface="Arial" panose="020B0604020202020204" pitchFamily="34" charset="0"/>
                <a:cs typeface="Arial" panose="020B0604020202020204" pitchFamily="34" charset="0"/>
              </a:endParaRPr>
            </a:p>
          </p:txBody>
        </p:sp>
        <p:sp>
          <p:nvSpPr>
            <p:cNvPr id="19" name="Oval 8"/>
            <p:cNvSpPr/>
            <p:nvPr/>
          </p:nvSpPr>
          <p:spPr>
            <a:xfrm>
              <a:off x="7097086" y="3446734"/>
              <a:ext cx="2286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latin typeface="Arial" panose="020B0604020202020204" pitchFamily="34" charset="0"/>
                  <a:cs typeface="Arial" panose="020B0604020202020204" pitchFamily="34" charset="0"/>
                </a:rPr>
                <a:t>3</a:t>
              </a:r>
              <a:endParaRPr lang="en-US" dirty="0">
                <a:latin typeface="Arial" panose="020B0604020202020204" pitchFamily="34" charset="0"/>
                <a:cs typeface="Arial" panose="020B0604020202020204" pitchFamily="34" charset="0"/>
              </a:endParaRPr>
            </a:p>
          </p:txBody>
        </p:sp>
        <p:sp>
          <p:nvSpPr>
            <p:cNvPr id="20" name="Oval 9"/>
            <p:cNvSpPr/>
            <p:nvPr/>
          </p:nvSpPr>
          <p:spPr>
            <a:xfrm>
              <a:off x="7097086" y="3141934"/>
              <a:ext cx="2286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latin typeface="Arial" panose="020B0604020202020204" pitchFamily="34" charset="0"/>
                  <a:cs typeface="Arial" panose="020B0604020202020204" pitchFamily="34" charset="0"/>
                </a:rPr>
                <a:t>4</a:t>
              </a:r>
              <a:endParaRPr lang="en-US" dirty="0">
                <a:latin typeface="Arial" panose="020B0604020202020204" pitchFamily="34" charset="0"/>
                <a:cs typeface="Arial" panose="020B0604020202020204" pitchFamily="34" charset="0"/>
              </a:endParaRPr>
            </a:p>
          </p:txBody>
        </p:sp>
        <p:sp>
          <p:nvSpPr>
            <p:cNvPr id="21" name="Oval 10"/>
            <p:cNvSpPr/>
            <p:nvPr/>
          </p:nvSpPr>
          <p:spPr>
            <a:xfrm>
              <a:off x="7097086" y="2837134"/>
              <a:ext cx="2286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latin typeface="Arial" panose="020B0604020202020204" pitchFamily="34" charset="0"/>
                  <a:cs typeface="Arial" panose="020B0604020202020204" pitchFamily="34" charset="0"/>
                </a:rPr>
                <a:t>5</a:t>
              </a:r>
              <a:endParaRPr lang="en-US" dirty="0">
                <a:latin typeface="Arial" panose="020B0604020202020204" pitchFamily="34" charset="0"/>
                <a:cs typeface="Arial" panose="020B0604020202020204" pitchFamily="34" charset="0"/>
              </a:endParaRPr>
            </a:p>
          </p:txBody>
        </p:sp>
        <p:sp>
          <p:nvSpPr>
            <p:cNvPr id="22" name="Oval 11"/>
            <p:cNvSpPr/>
            <p:nvPr/>
          </p:nvSpPr>
          <p:spPr>
            <a:xfrm>
              <a:off x="7097086" y="2506934"/>
              <a:ext cx="2286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latin typeface="Arial" panose="020B0604020202020204" pitchFamily="34" charset="0"/>
                  <a:cs typeface="Arial" panose="020B0604020202020204" pitchFamily="34" charset="0"/>
                </a:rPr>
                <a:t>6</a:t>
              </a:r>
              <a:endParaRPr lang="en-US" dirty="0">
                <a:latin typeface="Arial" panose="020B0604020202020204" pitchFamily="34" charset="0"/>
                <a:cs typeface="Arial" panose="020B0604020202020204" pitchFamily="34" charset="0"/>
              </a:endParaRPr>
            </a:p>
          </p:txBody>
        </p:sp>
        <p:sp>
          <p:nvSpPr>
            <p:cNvPr id="23" name="Oval 12"/>
            <p:cNvSpPr/>
            <p:nvPr/>
          </p:nvSpPr>
          <p:spPr>
            <a:xfrm>
              <a:off x="7097086" y="2159801"/>
              <a:ext cx="2286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latin typeface="Arial" panose="020B0604020202020204" pitchFamily="34" charset="0"/>
                  <a:cs typeface="Arial" panose="020B0604020202020204" pitchFamily="34" charset="0"/>
                </a:rPr>
                <a:t>7</a:t>
              </a:r>
              <a:endParaRPr lang="en-US" dirty="0">
                <a:latin typeface="Arial" panose="020B0604020202020204" pitchFamily="34" charset="0"/>
                <a:cs typeface="Arial" panose="020B0604020202020204" pitchFamily="34" charset="0"/>
              </a:endParaRPr>
            </a:p>
          </p:txBody>
        </p:sp>
        <p:sp>
          <p:nvSpPr>
            <p:cNvPr id="24" name="Oval 13"/>
            <p:cNvSpPr/>
            <p:nvPr/>
          </p:nvSpPr>
          <p:spPr>
            <a:xfrm>
              <a:off x="7097086" y="1846534"/>
              <a:ext cx="2286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latin typeface="Arial" panose="020B0604020202020204" pitchFamily="34" charset="0"/>
                  <a:cs typeface="Arial" panose="020B0604020202020204" pitchFamily="34" charset="0"/>
                </a:rPr>
                <a:t>8</a:t>
              </a:r>
              <a:endParaRPr lang="en-US" dirty="0">
                <a:latin typeface="Arial" panose="020B0604020202020204" pitchFamily="34" charset="0"/>
                <a:cs typeface="Arial" panose="020B0604020202020204" pitchFamily="34" charset="0"/>
              </a:endParaRPr>
            </a:p>
          </p:txBody>
        </p:sp>
        <p:sp>
          <p:nvSpPr>
            <p:cNvPr id="25" name="Oval 14"/>
            <p:cNvSpPr/>
            <p:nvPr/>
          </p:nvSpPr>
          <p:spPr>
            <a:xfrm>
              <a:off x="7097086" y="1465534"/>
              <a:ext cx="228600" cy="152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latin typeface="Arial" panose="020B0604020202020204" pitchFamily="34" charset="0"/>
                  <a:cs typeface="Arial" panose="020B0604020202020204" pitchFamily="34" charset="0"/>
                </a:rPr>
                <a:t>9</a:t>
              </a:r>
              <a:endParaRPr lang="en-US" dirty="0">
                <a:latin typeface="Arial" panose="020B0604020202020204" pitchFamily="34" charset="0"/>
                <a:cs typeface="Arial" panose="020B0604020202020204" pitchFamily="34" charset="0"/>
              </a:endParaRPr>
            </a:p>
          </p:txBody>
        </p:sp>
        <p:sp>
          <p:nvSpPr>
            <p:cNvPr id="26" name="Rectangle 25"/>
            <p:cNvSpPr/>
            <p:nvPr/>
          </p:nvSpPr>
          <p:spPr>
            <a:xfrm>
              <a:off x="9154486" y="1617934"/>
              <a:ext cx="609600" cy="26670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e 3"/>
          <p:cNvGrpSpPr/>
          <p:nvPr/>
        </p:nvGrpSpPr>
        <p:grpSpPr>
          <a:xfrm>
            <a:off x="8179975" y="4226110"/>
            <a:ext cx="2131249" cy="2731206"/>
            <a:chOff x="5993643" y="1211550"/>
            <a:chExt cx="4260760" cy="5460184"/>
          </a:xfrm>
        </p:grpSpPr>
        <p:sp>
          <p:nvSpPr>
            <p:cNvPr id="27" name="Rectangle 26"/>
            <p:cNvSpPr/>
            <p:nvPr/>
          </p:nvSpPr>
          <p:spPr>
            <a:xfrm>
              <a:off x="7502314" y="5087197"/>
              <a:ext cx="2418503" cy="158453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nl-NL" sz="800" b="1" u="sng" dirty="0">
                  <a:solidFill>
                    <a:srgbClr val="C00000"/>
                  </a:solidFill>
                  <a:latin typeface="Arial" panose="020B0604020202020204" pitchFamily="34" charset="0"/>
                  <a:cs typeface="Arial" panose="020B0604020202020204" pitchFamily="34" charset="0"/>
                </a:rPr>
                <a:t>CELL HEIGHT</a:t>
              </a:r>
            </a:p>
            <a:p>
              <a:pPr algn="ctr">
                <a:buNone/>
              </a:pPr>
              <a:r>
                <a:rPr lang="nl-NL" sz="800" dirty="0">
                  <a:solidFill>
                    <a:schemeClr val="bg1"/>
                  </a:solidFill>
                  <a:latin typeface="Arial" panose="020B0604020202020204" pitchFamily="34" charset="0"/>
                  <a:cs typeface="Arial" panose="020B0604020202020204" pitchFamily="34" charset="0"/>
                </a:rPr>
                <a:t>7 Track: 1.4 </a:t>
              </a:r>
              <a:r>
                <a:rPr lang="nl-NL" sz="800" dirty="0" err="1">
                  <a:solidFill>
                    <a:schemeClr val="bg1"/>
                  </a:solidFill>
                  <a:latin typeface="Arial" panose="020B0604020202020204" pitchFamily="34" charset="0"/>
                  <a:cs typeface="Arial" panose="020B0604020202020204" pitchFamily="34" charset="0"/>
                </a:rPr>
                <a:t>uM</a:t>
              </a:r>
              <a:endParaRPr lang="nl-NL" sz="800" dirty="0">
                <a:solidFill>
                  <a:schemeClr val="bg1"/>
                </a:solidFill>
                <a:latin typeface="Arial" panose="020B0604020202020204" pitchFamily="34" charset="0"/>
                <a:cs typeface="Arial" panose="020B0604020202020204" pitchFamily="34" charset="0"/>
              </a:endParaRPr>
            </a:p>
            <a:p>
              <a:pPr algn="ctr">
                <a:buNone/>
              </a:pPr>
              <a:r>
                <a:rPr lang="nl-NL" sz="800" dirty="0">
                  <a:latin typeface="Arial" panose="020B0604020202020204" pitchFamily="34" charset="0"/>
                  <a:cs typeface="Arial" panose="020B0604020202020204" pitchFamily="34" charset="0"/>
                </a:rPr>
                <a:t>9 Track: 1.8 </a:t>
              </a:r>
              <a:r>
                <a:rPr lang="nl-NL" sz="800" dirty="0" err="1">
                  <a:latin typeface="Arial" panose="020B0604020202020204" pitchFamily="34" charset="0"/>
                  <a:cs typeface="Arial" panose="020B0604020202020204" pitchFamily="34" charset="0"/>
                </a:rPr>
                <a:t>uM</a:t>
              </a:r>
              <a:endParaRPr lang="nl-NL" sz="800" dirty="0">
                <a:latin typeface="Arial" panose="020B0604020202020204" pitchFamily="34" charset="0"/>
                <a:cs typeface="Arial" panose="020B0604020202020204" pitchFamily="34" charset="0"/>
              </a:endParaRPr>
            </a:p>
            <a:p>
              <a:pPr algn="ctr">
                <a:buNone/>
              </a:pPr>
              <a:r>
                <a:rPr lang="nl-NL" sz="800" dirty="0">
                  <a:latin typeface="Arial" panose="020B0604020202020204" pitchFamily="34" charset="0"/>
                  <a:cs typeface="Arial" panose="020B0604020202020204" pitchFamily="34" charset="0"/>
                </a:rPr>
                <a:t>12 Track:  2.4 </a:t>
              </a:r>
              <a:r>
                <a:rPr lang="nl-NL" sz="800" dirty="0" err="1">
                  <a:latin typeface="Arial" panose="020B0604020202020204" pitchFamily="34" charset="0"/>
                  <a:cs typeface="Arial" panose="020B0604020202020204" pitchFamily="34" charset="0"/>
                </a:rPr>
                <a:t>uM</a:t>
              </a:r>
              <a:endParaRPr lang="nl-NL" sz="800" dirty="0">
                <a:latin typeface="Arial" panose="020B0604020202020204" pitchFamily="34" charset="0"/>
                <a:cs typeface="Arial" panose="020B0604020202020204" pitchFamily="34" charset="0"/>
              </a:endParaRPr>
            </a:p>
            <a:p>
              <a:pPr algn="ctr">
                <a:buNone/>
              </a:pPr>
              <a:r>
                <a:rPr lang="nl-NL" sz="800" dirty="0">
                  <a:latin typeface="Arial" panose="020B0604020202020204" pitchFamily="34" charset="0"/>
                  <a:cs typeface="Arial" panose="020B0604020202020204" pitchFamily="34" charset="0"/>
                </a:rPr>
                <a:t>18 Track: 3.6 </a:t>
              </a:r>
              <a:r>
                <a:rPr lang="nl-NL" sz="800" dirty="0" err="1" smtClean="0">
                  <a:latin typeface="Arial" panose="020B0604020202020204" pitchFamily="34" charset="0"/>
                  <a:cs typeface="Arial" panose="020B0604020202020204" pitchFamily="34" charset="0"/>
                </a:rPr>
                <a:t>uM</a:t>
              </a:r>
              <a:endParaRPr lang="en-US" sz="800" dirty="0">
                <a:latin typeface="Arial" panose="020B0604020202020204" pitchFamily="34" charset="0"/>
                <a:cs typeface="Arial" panose="020B0604020202020204" pitchFamily="34" charset="0"/>
              </a:endParaRPr>
            </a:p>
          </p:txBody>
        </p:sp>
        <p:sp>
          <p:nvSpPr>
            <p:cNvPr id="28" name="Rectangle 27"/>
            <p:cNvSpPr/>
            <p:nvPr/>
          </p:nvSpPr>
          <p:spPr>
            <a:xfrm>
              <a:off x="7335520" y="4503420"/>
              <a:ext cx="500380" cy="250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800" dirty="0">
                  <a:latin typeface="Arial" panose="020B0604020202020204" pitchFamily="34" charset="0"/>
                  <a:cs typeface="Arial" panose="020B0604020202020204" pitchFamily="34" charset="0"/>
                </a:rPr>
                <a:t>9T</a:t>
              </a:r>
              <a:endParaRPr lang="en-US" sz="800" dirty="0">
                <a:latin typeface="Arial" panose="020B0604020202020204" pitchFamily="34" charset="0"/>
                <a:cs typeface="Arial" panose="020B0604020202020204" pitchFamily="34" charset="0"/>
              </a:endParaRPr>
            </a:p>
          </p:txBody>
        </p:sp>
        <p:sp>
          <p:nvSpPr>
            <p:cNvPr id="29" name="Rectangle 28"/>
            <p:cNvSpPr/>
            <p:nvPr/>
          </p:nvSpPr>
          <p:spPr>
            <a:xfrm>
              <a:off x="8169487" y="4503420"/>
              <a:ext cx="667173" cy="250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800" dirty="0">
                  <a:latin typeface="Arial" panose="020B0604020202020204" pitchFamily="34" charset="0"/>
                  <a:cs typeface="Arial" panose="020B0604020202020204" pitchFamily="34" charset="0"/>
                </a:rPr>
                <a:t>12T</a:t>
              </a:r>
              <a:endParaRPr lang="en-US" sz="800" dirty="0">
                <a:latin typeface="Arial" panose="020B0604020202020204" pitchFamily="34" charset="0"/>
                <a:cs typeface="Arial" panose="020B0604020202020204" pitchFamily="34" charset="0"/>
              </a:endParaRPr>
            </a:p>
          </p:txBody>
        </p:sp>
        <p:sp>
          <p:nvSpPr>
            <p:cNvPr id="30" name="Rectangle 29"/>
            <p:cNvSpPr/>
            <p:nvPr/>
          </p:nvSpPr>
          <p:spPr>
            <a:xfrm>
              <a:off x="9420437" y="4503420"/>
              <a:ext cx="667173" cy="250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800" dirty="0">
                  <a:latin typeface="Arial" panose="020B0604020202020204" pitchFamily="34" charset="0"/>
                  <a:cs typeface="Arial" panose="020B0604020202020204" pitchFamily="34" charset="0"/>
                </a:rPr>
                <a:t>18T</a:t>
              </a:r>
              <a:endParaRPr lang="en-US" sz="800" dirty="0">
                <a:latin typeface="Arial" panose="020B0604020202020204" pitchFamily="34" charset="0"/>
                <a:cs typeface="Arial" panose="020B0604020202020204" pitchFamily="34" charset="0"/>
              </a:endParaRPr>
            </a:p>
          </p:txBody>
        </p:sp>
        <p:pic>
          <p:nvPicPr>
            <p:cNvPr id="31"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6033" t="13069" r="10149" b="7120"/>
            <a:stretch/>
          </p:blipFill>
          <p:spPr bwMode="auto">
            <a:xfrm>
              <a:off x="5993643" y="1211550"/>
              <a:ext cx="4260760" cy="32918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Rectangle 31"/>
            <p:cNvSpPr/>
            <p:nvPr/>
          </p:nvSpPr>
          <p:spPr>
            <a:xfrm>
              <a:off x="6251363" y="4503420"/>
              <a:ext cx="500380" cy="250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800" dirty="0">
                  <a:latin typeface="Arial" panose="020B0604020202020204" pitchFamily="34" charset="0"/>
                  <a:cs typeface="Arial" panose="020B0604020202020204" pitchFamily="34" charset="0"/>
                </a:rPr>
                <a:t>7T</a:t>
              </a:r>
              <a:endParaRPr lang="en-US" sz="800" dirty="0">
                <a:latin typeface="Arial" panose="020B0604020202020204" pitchFamily="34" charset="0"/>
                <a:cs typeface="Arial" panose="020B0604020202020204" pitchFamily="34" charset="0"/>
              </a:endParaRPr>
            </a:p>
          </p:txBody>
        </p:sp>
      </p:grpSp>
      <p:graphicFrame>
        <p:nvGraphicFramePr>
          <p:cNvPr id="33" name="Chart 5"/>
          <p:cNvGraphicFramePr>
            <a:graphicFrameLocks/>
          </p:cNvGraphicFramePr>
          <p:nvPr>
            <p:extLst>
              <p:ext uri="{D42A27DB-BD31-4B8C-83A1-F6EECF244321}">
                <p14:modId xmlns:p14="http://schemas.microsoft.com/office/powerpoint/2010/main" val="1607453914"/>
              </p:ext>
            </p:extLst>
          </p:nvPr>
        </p:nvGraphicFramePr>
        <p:xfrm>
          <a:off x="116407" y="4405399"/>
          <a:ext cx="7891467" cy="2573688"/>
        </p:xfrm>
        <a:graphic>
          <a:graphicData uri="http://schemas.openxmlformats.org/drawingml/2006/chart">
            <c:chart xmlns:c="http://schemas.openxmlformats.org/drawingml/2006/chart" xmlns:r="http://schemas.openxmlformats.org/officeDocument/2006/relationships" r:id="rId5"/>
          </a:graphicData>
        </a:graphic>
      </p:graphicFrame>
      <p:sp>
        <p:nvSpPr>
          <p:cNvPr id="34" name="TextBox 9"/>
          <p:cNvSpPr txBox="1"/>
          <p:nvPr/>
        </p:nvSpPr>
        <p:spPr>
          <a:xfrm>
            <a:off x="5261425" y="3312459"/>
            <a:ext cx="1324124" cy="1169551"/>
          </a:xfrm>
          <a:prstGeom prst="rect">
            <a:avLst/>
          </a:prstGeom>
          <a:noFill/>
          <a:ln w="19050">
            <a:solidFill>
              <a:srgbClr val="FF0000"/>
            </a:solidFill>
          </a:ln>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buNone/>
            </a:pPr>
            <a:r>
              <a:rPr lang="en-GB" sz="1400" b="1" dirty="0">
                <a:solidFill>
                  <a:srgbClr val="FF0000"/>
                </a:solidFill>
                <a:latin typeface="Arial" panose="020B0604020202020204" pitchFamily="34" charset="0"/>
                <a:cs typeface="Arial" panose="020B0604020202020204" pitchFamily="34" charset="0"/>
              </a:rPr>
              <a:t>ANNEALING NOT INCLUDED IN THE MODELS</a:t>
            </a:r>
          </a:p>
        </p:txBody>
      </p:sp>
    </p:spTree>
    <p:extLst>
      <p:ext uri="{BB962C8B-B14F-4D97-AF65-F5344CB8AC3E}">
        <p14:creationId xmlns:p14="http://schemas.microsoft.com/office/powerpoint/2010/main" val="26774019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e la date 5"/>
          <p:cNvSpPr>
            <a:spLocks noGrp="1"/>
          </p:cNvSpPr>
          <p:nvPr>
            <p:ph type="dt" sz="half" idx="10"/>
          </p:nvPr>
        </p:nvSpPr>
        <p:spPr/>
        <p:txBody>
          <a:bodyPr/>
          <a:lstStyle/>
          <a:p>
            <a:r>
              <a:rPr lang="fr-FR" smtClean="0"/>
              <a:t>April 6, 2017</a:t>
            </a:r>
            <a:endParaRPr lang="en-US" dirty="0"/>
          </a:p>
        </p:txBody>
      </p:sp>
      <p:sp>
        <p:nvSpPr>
          <p:cNvPr id="5" name="Espace réservé du pied de page 4"/>
          <p:cNvSpPr>
            <a:spLocks noGrp="1"/>
          </p:cNvSpPr>
          <p:nvPr>
            <p:ph type="ftr" sz="quarter" idx="11"/>
          </p:nvPr>
        </p:nvSpPr>
        <p:spPr/>
        <p:txBody>
          <a:bodyPr/>
          <a:lstStyle/>
          <a:p>
            <a:r>
              <a:rPr lang="en-US" smtClean="0"/>
              <a:t>AIDA2020 - 2nd Annual Meeting -</a:t>
            </a:r>
            <a:endParaRPr lang="en-US" dirty="0"/>
          </a:p>
        </p:txBody>
      </p:sp>
      <p:sp>
        <p:nvSpPr>
          <p:cNvPr id="3" name="Espace réservé du numéro de diapositive 2"/>
          <p:cNvSpPr>
            <a:spLocks noGrp="1"/>
          </p:cNvSpPr>
          <p:nvPr>
            <p:ph type="sldNum" sz="quarter" idx="12"/>
          </p:nvPr>
        </p:nvSpPr>
        <p:spPr/>
        <p:txBody>
          <a:bodyPr/>
          <a:lstStyle/>
          <a:p>
            <a:fld id="{702B3A28-48E2-4CAE-9B10-3100FC5CCBFD}" type="slidenum">
              <a:rPr lang="en-US" smtClean="0"/>
              <a:pPr/>
              <a:t>8</a:t>
            </a:fld>
            <a:endParaRPr lang="en-US"/>
          </a:p>
        </p:txBody>
      </p:sp>
      <p:sp>
        <p:nvSpPr>
          <p:cNvPr id="2" name="Titre 1"/>
          <p:cNvSpPr>
            <a:spLocks noGrp="1"/>
          </p:cNvSpPr>
          <p:nvPr>
            <p:ph type="title"/>
          </p:nvPr>
        </p:nvSpPr>
        <p:spPr/>
        <p:txBody>
          <a:bodyPr/>
          <a:lstStyle/>
          <a:p>
            <a:r>
              <a:rPr lang="en-US" altLang="fr-FR" dirty="0"/>
              <a:t>SEU tolerant Cells for configuration</a:t>
            </a:r>
            <a:endParaRPr lang="en-US" dirty="0"/>
          </a:p>
        </p:txBody>
      </p:sp>
      <p:sp>
        <p:nvSpPr>
          <p:cNvPr id="4" name="Espace réservé du texte 3"/>
          <p:cNvSpPr>
            <a:spLocks noGrp="1"/>
          </p:cNvSpPr>
          <p:nvPr>
            <p:ph type="body" sz="half" idx="13"/>
          </p:nvPr>
        </p:nvSpPr>
        <p:spPr/>
        <p:txBody>
          <a:bodyPr>
            <a:normAutofit fontScale="92500" lnSpcReduction="20000"/>
          </a:bodyPr>
          <a:lstStyle/>
          <a:p>
            <a:r>
              <a:rPr lang="en-US" dirty="0" smtClean="0"/>
              <a:t>Cross section for the standard latch : </a:t>
            </a:r>
            <a:r>
              <a:rPr lang="en-US" dirty="0" smtClean="0">
                <a:sym typeface="Symbol" panose="05050102010706020507" pitchFamily="18" charset="2"/>
              </a:rPr>
              <a:t> </a:t>
            </a:r>
            <a:r>
              <a:rPr lang="en-US" dirty="0" smtClean="0"/>
              <a:t>= 2.8e-14 cm2/bit </a:t>
            </a:r>
          </a:p>
          <a:p>
            <a:r>
              <a:rPr lang="en-US" dirty="0" smtClean="0"/>
              <a:t>High energy hadrons producing SEE in pixel barrel layer0 (3.7 cm) estimated : 0.5 E9 /cm2/s</a:t>
            </a:r>
          </a:p>
          <a:p>
            <a:r>
              <a:rPr lang="en-US" dirty="0" smtClean="0"/>
              <a:t>160 000 pixels per FE chip and 8 configuration bit per pixel </a:t>
            </a:r>
          </a:p>
          <a:p>
            <a:pPr lvl="1"/>
            <a:r>
              <a:rPr lang="en-US" dirty="0" smtClean="0"/>
              <a:t>~ 18 upsets/s per FE chip</a:t>
            </a:r>
          </a:p>
          <a:p>
            <a:r>
              <a:rPr lang="en-US" dirty="0" smtClean="0"/>
              <a:t>Number of global configuration bits : 1 </a:t>
            </a:r>
            <a:r>
              <a:rPr lang="en-US" dirty="0" err="1" smtClean="0"/>
              <a:t>kbit</a:t>
            </a:r>
            <a:endParaRPr lang="en-US" dirty="0" smtClean="0"/>
          </a:p>
          <a:p>
            <a:endParaRPr lang="en-US" dirty="0" smtClean="0"/>
          </a:p>
          <a:p>
            <a:endParaRPr lang="en-US" dirty="0" smtClean="0"/>
          </a:p>
          <a:p>
            <a:endParaRPr lang="en-US" dirty="0" smtClean="0"/>
          </a:p>
          <a:p>
            <a:endParaRPr lang="en-US" dirty="0" smtClean="0"/>
          </a:p>
          <a:p>
            <a:endParaRPr lang="en-US" dirty="0" smtClean="0"/>
          </a:p>
          <a:p>
            <a:r>
              <a:rPr lang="en-GB" dirty="0" smtClean="0"/>
              <a:t>The cross-section of pixel and global configurations should be decreased by factor ~1000</a:t>
            </a:r>
          </a:p>
          <a:p>
            <a:endParaRPr lang="en-US" dirty="0" smtClean="0"/>
          </a:p>
          <a:p>
            <a:endParaRPr lang="en-US" dirty="0" smtClean="0"/>
          </a:p>
          <a:p>
            <a:endParaRPr lang="fr-FR" dirty="0" smtClean="0"/>
          </a:p>
          <a:p>
            <a:endParaRPr lang="fr-FR" dirty="0" smtClean="0"/>
          </a:p>
        </p:txBody>
      </p:sp>
      <p:graphicFrame>
        <p:nvGraphicFramePr>
          <p:cNvPr id="7" name="Tableau 6"/>
          <p:cNvGraphicFramePr>
            <a:graphicFrameLocks noGrp="1"/>
          </p:cNvGraphicFramePr>
          <p:nvPr>
            <p:extLst>
              <p:ext uri="{D42A27DB-BD31-4B8C-83A1-F6EECF244321}">
                <p14:modId xmlns:p14="http://schemas.microsoft.com/office/powerpoint/2010/main" val="1279957827"/>
              </p:ext>
            </p:extLst>
          </p:nvPr>
        </p:nvGraphicFramePr>
        <p:xfrm>
          <a:off x="1013475" y="3810457"/>
          <a:ext cx="8468229" cy="2137710"/>
        </p:xfrm>
        <a:graphic>
          <a:graphicData uri="http://schemas.openxmlformats.org/drawingml/2006/table">
            <a:tbl>
              <a:tblPr firstRow="1" firstCol="1" bandRow="1"/>
              <a:tblGrid>
                <a:gridCol w="2098246">
                  <a:extLst>
                    <a:ext uri="{9D8B030D-6E8A-4147-A177-3AD203B41FA5}">
                      <a16:colId xmlns:a16="http://schemas.microsoft.com/office/drawing/2014/main" val="20000"/>
                    </a:ext>
                  </a:extLst>
                </a:gridCol>
                <a:gridCol w="3316812">
                  <a:extLst>
                    <a:ext uri="{9D8B030D-6E8A-4147-A177-3AD203B41FA5}">
                      <a16:colId xmlns:a16="http://schemas.microsoft.com/office/drawing/2014/main" val="20001"/>
                    </a:ext>
                  </a:extLst>
                </a:gridCol>
                <a:gridCol w="3053171">
                  <a:extLst>
                    <a:ext uri="{9D8B030D-6E8A-4147-A177-3AD203B41FA5}">
                      <a16:colId xmlns:a16="http://schemas.microsoft.com/office/drawing/2014/main" val="20002"/>
                    </a:ext>
                  </a:extLst>
                </a:gridCol>
              </a:tblGrid>
              <a:tr h="259892">
                <a:tc>
                  <a:txBody>
                    <a:bodyPr/>
                    <a:lstStyle/>
                    <a:p>
                      <a:pPr algn="ctr">
                        <a:spcBef>
                          <a:spcPts val="400"/>
                        </a:spcBef>
                        <a:spcAft>
                          <a:spcPts val="400"/>
                        </a:spcAft>
                      </a:pPr>
                      <a:r>
                        <a:rPr lang="ru-RU" sz="1800" dirty="0">
                          <a:effectLst/>
                          <a:latin typeface="Arial" panose="020B0604020202020204" pitchFamily="34" charset="0"/>
                          <a:ea typeface="Times New Roman" panose="02020603050405020304" pitchFamily="18" charset="0"/>
                          <a:cs typeface="Arial" panose="020B0604020202020204" pitchFamily="34" charset="0"/>
                        </a:rPr>
                        <a:t> </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Bef>
                          <a:spcPts val="400"/>
                        </a:spcBef>
                        <a:spcAft>
                          <a:spcPts val="400"/>
                        </a:spcAft>
                      </a:pPr>
                      <a:r>
                        <a:rPr lang="en-US" sz="1800" noProof="0" dirty="0" smtClean="0">
                          <a:effectLst/>
                          <a:latin typeface="Arial" panose="020B0604020202020204" pitchFamily="34" charset="0"/>
                          <a:ea typeface="Times New Roman" panose="02020603050405020304" pitchFamily="18" charset="0"/>
                          <a:cs typeface="Arial" panose="020B0604020202020204" pitchFamily="34" charset="0"/>
                        </a:rPr>
                        <a:t>Mean time between errors (1 FE chip)</a:t>
                      </a: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0"/>
                  </a:ext>
                </a:extLst>
              </a:tr>
              <a:tr h="397439">
                <a:tc>
                  <a:txBody>
                    <a:bodyPr/>
                    <a:lstStyle/>
                    <a:p>
                      <a:pPr algn="ctr">
                        <a:spcBef>
                          <a:spcPts val="400"/>
                        </a:spcBef>
                        <a:spcAft>
                          <a:spcPts val="400"/>
                        </a:spcAft>
                      </a:pP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Pixel Config</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400"/>
                        </a:spcBef>
                        <a:spcAft>
                          <a:spcPts val="400"/>
                        </a:spcAft>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Global Config</a:t>
                      </a:r>
                      <a:endParaRPr lang="fr-FR" sz="180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01928">
                <a:tc>
                  <a:txBody>
                    <a:bodyPr/>
                    <a:lstStyle/>
                    <a:p>
                      <a:pPr algn="ctr">
                        <a:lnSpc>
                          <a:spcPct val="150000"/>
                        </a:lnSpc>
                        <a:spcAft>
                          <a:spcPts val="600"/>
                        </a:spcAft>
                        <a:tabLst>
                          <a:tab pos="5486400" algn="r"/>
                        </a:tabLst>
                      </a:pPr>
                      <a:r>
                        <a:rPr lang="en-US" sz="2000" spc="-10" noProof="0" dirty="0" smtClean="0">
                          <a:effectLst/>
                          <a:latin typeface="Arial" panose="020B0604020202020204" pitchFamily="34" charset="0"/>
                          <a:ea typeface="Times New Roman" panose="02020603050405020304" pitchFamily="18" charset="0"/>
                          <a:cs typeface="Arial" panose="020B0604020202020204" pitchFamily="34" charset="0"/>
                        </a:rPr>
                        <a:t>Memory size</a:t>
                      </a:r>
                      <a:endParaRPr lang="en-US" sz="2000" spc="-10" noProof="0" dirty="0">
                        <a:effectLst/>
                        <a:latin typeface="Arial" panose="020B0604020202020204" pitchFamily="34" charset="0"/>
                        <a:ea typeface="Times New Roman" panose="02020603050405020304" pitchFamily="18" charset="0"/>
                        <a:cs typeface="Arial" panose="020B0604020202020204" pitchFamily="34" charset="0"/>
                      </a:endParaRPr>
                    </a:p>
                  </a:txBody>
                  <a:tcPr marL="118745" marR="11874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600"/>
                        </a:spcAft>
                        <a:tabLst>
                          <a:tab pos="5486400" algn="r"/>
                        </a:tabLst>
                      </a:pPr>
                      <a:r>
                        <a:rPr lang="en-US" sz="2000" spc="-10" noProof="0" dirty="0" smtClean="0">
                          <a:effectLst/>
                          <a:latin typeface="Arial" panose="020B0604020202020204" pitchFamily="34" charset="0"/>
                          <a:ea typeface="Times New Roman" panose="02020603050405020304" pitchFamily="18" charset="0"/>
                          <a:cs typeface="Arial" panose="020B0604020202020204" pitchFamily="34" charset="0"/>
                        </a:rPr>
                        <a:t>1.28 Mbit/chip</a:t>
                      </a:r>
                      <a:endParaRPr lang="en-US" sz="2000" spc="-10" noProof="0" dirty="0">
                        <a:effectLst/>
                        <a:latin typeface="Arial" panose="020B0604020202020204" pitchFamily="34" charset="0"/>
                        <a:ea typeface="Times New Roman" panose="02020603050405020304" pitchFamily="18" charset="0"/>
                        <a:cs typeface="Arial" panose="020B0604020202020204" pitchFamily="34" charset="0"/>
                      </a:endParaRPr>
                    </a:p>
                  </a:txBody>
                  <a:tcPr marL="118745" marR="11874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600"/>
                        </a:spcAft>
                        <a:tabLst>
                          <a:tab pos="5486400" algn="r"/>
                        </a:tabLst>
                      </a:pPr>
                      <a:r>
                        <a:rPr lang="en-US" sz="2000" spc="-10" noProof="0" dirty="0" smtClean="0">
                          <a:effectLst/>
                          <a:latin typeface="Arial" panose="020B0604020202020204" pitchFamily="34" charset="0"/>
                          <a:ea typeface="Times New Roman" panose="02020603050405020304" pitchFamily="18" charset="0"/>
                          <a:cs typeface="Arial" panose="020B0604020202020204" pitchFamily="34" charset="0"/>
                        </a:rPr>
                        <a:t>1 Kbit/chip</a:t>
                      </a:r>
                      <a:endParaRPr lang="en-US" sz="2000" spc="-10" noProof="0" dirty="0">
                        <a:effectLst/>
                        <a:latin typeface="Arial" panose="020B0604020202020204" pitchFamily="34" charset="0"/>
                        <a:ea typeface="Times New Roman" panose="02020603050405020304" pitchFamily="18" charset="0"/>
                        <a:cs typeface="Arial" panose="020B0604020202020204" pitchFamily="34" charset="0"/>
                      </a:endParaRPr>
                    </a:p>
                  </a:txBody>
                  <a:tcPr marL="118745" marR="118745" marT="36195" marB="3619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01928">
                <a:tc>
                  <a:txBody>
                    <a:bodyPr/>
                    <a:lstStyle/>
                    <a:p>
                      <a:pPr marL="0" marR="0" indent="0" algn="ctr" defTabSz="914400" rtl="0" eaLnBrk="1" fontAlgn="auto" latinLnBrk="0" hangingPunct="1">
                        <a:lnSpc>
                          <a:spcPct val="100000"/>
                        </a:lnSpc>
                        <a:spcBef>
                          <a:spcPts val="400"/>
                        </a:spcBef>
                        <a:spcAft>
                          <a:spcPts val="400"/>
                        </a:spcAft>
                        <a:buClrTx/>
                        <a:buSzTx/>
                        <a:buFontTx/>
                        <a:buNone/>
                        <a:tabLst/>
                        <a:defRPr/>
                      </a:pPr>
                      <a:r>
                        <a:rPr lang="fr-FR" sz="1800" dirty="0" smtClean="0">
                          <a:effectLst/>
                          <a:latin typeface="Arial" panose="020B0604020202020204" pitchFamily="34" charset="0"/>
                          <a:ea typeface="Times New Roman" panose="02020603050405020304" pitchFamily="18" charset="0"/>
                          <a:cs typeface="Arial" panose="020B0604020202020204" pitchFamily="34" charset="0"/>
                        </a:rPr>
                        <a:t>Single </a:t>
                      </a:r>
                      <a:r>
                        <a:rPr lang="fr-FR" sz="1800" dirty="0" err="1" smtClean="0">
                          <a:effectLst/>
                          <a:latin typeface="Arial" panose="020B0604020202020204" pitchFamily="34" charset="0"/>
                          <a:ea typeface="Times New Roman" panose="02020603050405020304" pitchFamily="18" charset="0"/>
                          <a:cs typeface="Arial" panose="020B0604020202020204" pitchFamily="34" charset="0"/>
                        </a:rPr>
                        <a:t>latch</a:t>
                      </a:r>
                      <a:endParaRPr lang="fr-FR" sz="1800" dirty="0" smtClean="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600"/>
                        </a:spcAft>
                        <a:tabLst>
                          <a:tab pos="5486400" algn="r"/>
                        </a:tabLst>
                      </a:pPr>
                      <a:r>
                        <a:rPr lang="en-US" sz="1800" spc="-10" noProof="0" dirty="0" smtClean="0">
                          <a:effectLst/>
                          <a:latin typeface="Arial" panose="020B0604020202020204" pitchFamily="34" charset="0"/>
                          <a:ea typeface="Times New Roman" panose="02020603050405020304" pitchFamily="18" charset="0"/>
                          <a:cs typeface="Arial" panose="020B0604020202020204" pitchFamily="34" charset="0"/>
                        </a:rPr>
                        <a:t>55 </a:t>
                      </a:r>
                      <a:r>
                        <a:rPr lang="en-US" sz="1800" spc="-10" noProof="0" dirty="0" err="1" smtClean="0">
                          <a:effectLst/>
                          <a:latin typeface="Arial" panose="020B0604020202020204" pitchFamily="34" charset="0"/>
                          <a:ea typeface="Times New Roman" panose="02020603050405020304" pitchFamily="18" charset="0"/>
                          <a:cs typeface="Arial" panose="020B0604020202020204" pitchFamily="34" charset="0"/>
                        </a:rPr>
                        <a:t>ms</a:t>
                      </a:r>
                      <a:endParaRPr lang="en-US" sz="1800" spc="-10" noProof="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600"/>
                        </a:spcAft>
                        <a:tabLst>
                          <a:tab pos="5486400" algn="r"/>
                        </a:tabLst>
                      </a:pPr>
                      <a:r>
                        <a:rPr lang="en-US" sz="1800" spc="-10" noProof="0" dirty="0" smtClean="0">
                          <a:effectLst/>
                          <a:latin typeface="Arial" panose="020B0604020202020204" pitchFamily="34" charset="0"/>
                          <a:ea typeface="Times New Roman" panose="02020603050405020304" pitchFamily="18" charset="0"/>
                          <a:cs typeface="Arial" panose="020B0604020202020204" pitchFamily="34" charset="0"/>
                        </a:rPr>
                        <a:t>71 s</a:t>
                      </a:r>
                      <a:endParaRPr lang="en-US" sz="1800" spc="-10" noProof="0" dirty="0">
                        <a:effectLst/>
                        <a:latin typeface="Arial" panose="020B0604020202020204" pitchFamily="34" charset="0"/>
                        <a:ea typeface="Times New Roman" panose="02020603050405020304" pitchFamily="18" charset="0"/>
                        <a:cs typeface="Arial" panose="020B0604020202020204" pitchFamily="34" charset="0"/>
                      </a:endParaRPr>
                    </a:p>
                  </a:txBody>
                  <a:tcPr marL="118875" marR="118875" marT="108000" marB="10800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6384039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9370" y="987714"/>
            <a:ext cx="5299844" cy="4435739"/>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Espace réservé de la date 1"/>
          <p:cNvSpPr>
            <a:spLocks noGrp="1"/>
          </p:cNvSpPr>
          <p:nvPr>
            <p:ph type="dt" sz="half" idx="10"/>
          </p:nvPr>
        </p:nvSpPr>
        <p:spPr/>
        <p:txBody>
          <a:bodyPr/>
          <a:lstStyle/>
          <a:p>
            <a:r>
              <a:rPr lang="fr-FR" smtClean="0"/>
              <a:t>April 6, 2017</a:t>
            </a:r>
            <a:endParaRPr lang="en-US" dirty="0"/>
          </a:p>
        </p:txBody>
      </p:sp>
      <p:sp>
        <p:nvSpPr>
          <p:cNvPr id="5" name="Footer Placeholder 21"/>
          <p:cNvSpPr>
            <a:spLocks noGrp="1"/>
          </p:cNvSpPr>
          <p:nvPr>
            <p:ph type="ftr" sz="quarter" idx="11"/>
          </p:nvPr>
        </p:nvSpPr>
        <p:spPr/>
        <p:txBody>
          <a:bodyPr/>
          <a:lstStyle/>
          <a:p>
            <a:r>
              <a:rPr lang="en-US" smtClean="0"/>
              <a:t>AIDA2020 - 2nd Annual Meeting -</a:t>
            </a:r>
            <a:endParaRPr lang="en-US" dirty="0"/>
          </a:p>
        </p:txBody>
      </p:sp>
      <p:sp>
        <p:nvSpPr>
          <p:cNvPr id="581636" name="Rectangle 4"/>
          <p:cNvSpPr>
            <a:spLocks noGrp="1"/>
          </p:cNvSpPr>
          <p:nvPr>
            <p:ph type="title"/>
          </p:nvPr>
        </p:nvSpPr>
        <p:spPr/>
        <p:txBody>
          <a:bodyPr/>
          <a:lstStyle/>
          <a:p>
            <a:r>
              <a:rPr lang="en-US" dirty="0" smtClean="0"/>
              <a:t>Pixel configuration memories</a:t>
            </a:r>
          </a:p>
        </p:txBody>
      </p:sp>
      <p:sp>
        <p:nvSpPr>
          <p:cNvPr id="3" name="Espace réservé du texte 2"/>
          <p:cNvSpPr>
            <a:spLocks noGrp="1"/>
          </p:cNvSpPr>
          <p:nvPr>
            <p:ph type="body" sz="half" idx="13"/>
          </p:nvPr>
        </p:nvSpPr>
        <p:spPr>
          <a:xfrm>
            <a:off x="667833" y="5481059"/>
            <a:ext cx="9639588" cy="1670603"/>
          </a:xfrm>
        </p:spPr>
        <p:txBody>
          <a:bodyPr>
            <a:normAutofit lnSpcReduction="10000"/>
          </a:bodyPr>
          <a:lstStyle/>
          <a:p>
            <a:pPr marL="432000" lvl="1" indent="-432000">
              <a:spcBef>
                <a:spcPts val="1800"/>
              </a:spcBef>
              <a:buFont typeface="Wingdings" pitchFamily="2" charset="2"/>
              <a:buChar char="q"/>
            </a:pPr>
            <a:r>
              <a:rPr lang="en-US" dirty="0"/>
              <a:t>Structures tested </a:t>
            </a:r>
            <a:r>
              <a:rPr lang="en-US" dirty="0" smtClean="0"/>
              <a:t>intensively for the SEU tolerance </a:t>
            </a:r>
            <a:r>
              <a:rPr lang="en-US" dirty="0"/>
              <a:t>at </a:t>
            </a:r>
            <a:r>
              <a:rPr lang="en-US" dirty="0" smtClean="0"/>
              <a:t>PS-CERN with 24 GeV proton beam :</a:t>
            </a:r>
            <a:endParaRPr lang="en-US" dirty="0"/>
          </a:p>
          <a:p>
            <a:pPr marL="432000" lvl="1" indent="-432000">
              <a:spcBef>
                <a:spcPts val="1800"/>
              </a:spcBef>
              <a:buFont typeface="Wingdings" pitchFamily="2" charset="2"/>
              <a:buChar char="q"/>
            </a:pPr>
            <a:r>
              <a:rPr lang="en-US" dirty="0" smtClean="0"/>
              <a:t>DICE Latch : Dual Interlocked Cell</a:t>
            </a:r>
          </a:p>
          <a:p>
            <a:pPr marL="432000" lvl="1" indent="-432000">
              <a:spcBef>
                <a:spcPts val="1800"/>
              </a:spcBef>
              <a:buFont typeface="Wingdings" pitchFamily="2" charset="2"/>
              <a:buChar char="q"/>
            </a:pPr>
            <a:r>
              <a:rPr lang="en-US" dirty="0" smtClean="0"/>
              <a:t>TRL : Triple redundancy Latch with error correction</a:t>
            </a:r>
          </a:p>
          <a:p>
            <a:endParaRPr lang="en-US" dirty="0"/>
          </a:p>
        </p:txBody>
      </p:sp>
      <p:grpSp>
        <p:nvGrpSpPr>
          <p:cNvPr id="185" name="Groupe 184"/>
          <p:cNvGrpSpPr/>
          <p:nvPr/>
        </p:nvGrpSpPr>
        <p:grpSpPr>
          <a:xfrm>
            <a:off x="379798" y="930107"/>
            <a:ext cx="4810125" cy="4327525"/>
            <a:chOff x="5622035" y="1851819"/>
            <a:chExt cx="4810125" cy="4327525"/>
          </a:xfrm>
        </p:grpSpPr>
        <p:sp>
          <p:nvSpPr>
            <p:cNvPr id="186" name="Text Box 9"/>
            <p:cNvSpPr txBox="1">
              <a:spLocks noChangeArrowheads="1"/>
            </p:cNvSpPr>
            <p:nvPr/>
          </p:nvSpPr>
          <p:spPr bwMode="auto">
            <a:xfrm>
              <a:off x="6324600" y="2209800"/>
              <a:ext cx="2413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a:defRPr sz="2200">
                  <a:solidFill>
                    <a:srgbClr val="000099"/>
                  </a:solidFill>
                  <a:latin typeface="Comic Sans MS" pitchFamily="66" charset="0"/>
                </a:defRPr>
              </a:lvl1pPr>
              <a:lvl2pPr marL="742950" indent="-285750">
                <a:defRPr sz="2200">
                  <a:solidFill>
                    <a:srgbClr val="000099"/>
                  </a:solidFill>
                  <a:latin typeface="Comic Sans MS" pitchFamily="66" charset="0"/>
                </a:defRPr>
              </a:lvl2pPr>
              <a:lvl3pPr marL="1143000" indent="-228600">
                <a:defRPr sz="2200">
                  <a:solidFill>
                    <a:srgbClr val="000099"/>
                  </a:solidFill>
                  <a:latin typeface="Comic Sans MS" pitchFamily="66" charset="0"/>
                </a:defRPr>
              </a:lvl3pPr>
              <a:lvl4pPr marL="1600200" indent="-228600">
                <a:defRPr sz="2200">
                  <a:solidFill>
                    <a:srgbClr val="000099"/>
                  </a:solidFill>
                  <a:latin typeface="Comic Sans MS" pitchFamily="66" charset="0"/>
                </a:defRPr>
              </a:lvl4pPr>
              <a:lvl5pPr marL="2057400" indent="-228600">
                <a:defRPr sz="2200">
                  <a:solidFill>
                    <a:srgbClr val="000099"/>
                  </a:solidFill>
                  <a:latin typeface="Comic Sans MS" pitchFamily="66" charset="0"/>
                </a:defRPr>
              </a:lvl5pPr>
              <a:lvl6pPr marL="2514600" indent="-228600" eaLnBrk="0" fontAlgn="base" hangingPunct="0">
                <a:spcBef>
                  <a:spcPct val="20000"/>
                </a:spcBef>
                <a:spcAft>
                  <a:spcPct val="0"/>
                </a:spcAft>
                <a:buClr>
                  <a:srgbClr val="0000CC"/>
                </a:buClr>
                <a:buFont typeface="Wingdings" pitchFamily="2" charset="2"/>
                <a:buChar char="§"/>
                <a:defRPr sz="2200">
                  <a:solidFill>
                    <a:srgbClr val="000099"/>
                  </a:solidFill>
                  <a:latin typeface="Comic Sans MS" pitchFamily="66" charset="0"/>
                </a:defRPr>
              </a:lvl6pPr>
              <a:lvl7pPr marL="2971800" indent="-228600" eaLnBrk="0" fontAlgn="base" hangingPunct="0">
                <a:spcBef>
                  <a:spcPct val="20000"/>
                </a:spcBef>
                <a:spcAft>
                  <a:spcPct val="0"/>
                </a:spcAft>
                <a:buClr>
                  <a:srgbClr val="0000CC"/>
                </a:buClr>
                <a:buFont typeface="Wingdings" pitchFamily="2" charset="2"/>
                <a:buChar char="§"/>
                <a:defRPr sz="2200">
                  <a:solidFill>
                    <a:srgbClr val="000099"/>
                  </a:solidFill>
                  <a:latin typeface="Comic Sans MS" pitchFamily="66" charset="0"/>
                </a:defRPr>
              </a:lvl7pPr>
              <a:lvl8pPr marL="3429000" indent="-228600" eaLnBrk="0" fontAlgn="base" hangingPunct="0">
                <a:spcBef>
                  <a:spcPct val="20000"/>
                </a:spcBef>
                <a:spcAft>
                  <a:spcPct val="0"/>
                </a:spcAft>
                <a:buClr>
                  <a:srgbClr val="0000CC"/>
                </a:buClr>
                <a:buFont typeface="Wingdings" pitchFamily="2" charset="2"/>
                <a:buChar char="§"/>
                <a:defRPr sz="2200">
                  <a:solidFill>
                    <a:srgbClr val="000099"/>
                  </a:solidFill>
                  <a:latin typeface="Comic Sans MS" pitchFamily="66" charset="0"/>
                </a:defRPr>
              </a:lvl8pPr>
              <a:lvl9pPr marL="3886200" indent="-228600" eaLnBrk="0" fontAlgn="base" hangingPunct="0">
                <a:spcBef>
                  <a:spcPct val="20000"/>
                </a:spcBef>
                <a:spcAft>
                  <a:spcPct val="0"/>
                </a:spcAft>
                <a:buClr>
                  <a:srgbClr val="0000CC"/>
                </a:buClr>
                <a:buFont typeface="Wingdings" pitchFamily="2" charset="2"/>
                <a:buChar char="§"/>
                <a:defRPr sz="2200">
                  <a:solidFill>
                    <a:srgbClr val="000099"/>
                  </a:solidFill>
                  <a:latin typeface="Comic Sans MS" pitchFamily="66" charset="0"/>
                </a:defRPr>
              </a:lvl9pPr>
            </a:lstStyle>
            <a:p>
              <a:pPr>
                <a:spcBef>
                  <a:spcPct val="0"/>
                </a:spcBef>
                <a:buClr>
                  <a:srgbClr val="000000"/>
                </a:buClr>
                <a:buSzPct val="77000"/>
                <a:buFont typeface="StarBats" pitchFamily="2" charset="2"/>
                <a:buNone/>
              </a:pPr>
              <a:endParaRPr lang="fr-FR" sz="1600">
                <a:solidFill>
                  <a:schemeClr val="tx1"/>
                </a:solidFill>
                <a:latin typeface="Arial" charset="0"/>
              </a:endParaRPr>
            </a:p>
            <a:p>
              <a:pPr>
                <a:spcBef>
                  <a:spcPct val="0"/>
                </a:spcBef>
                <a:buClr>
                  <a:srgbClr val="000000"/>
                </a:buClr>
                <a:buSzPct val="77000"/>
                <a:buFont typeface="StarBats" pitchFamily="2" charset="2"/>
                <a:buNone/>
              </a:pPr>
              <a:r>
                <a:rPr lang="fr-FR" sz="1600">
                  <a:solidFill>
                    <a:schemeClr val="tx1"/>
                  </a:solidFill>
                  <a:latin typeface="Arial" charset="0"/>
                </a:rPr>
                <a:t> </a:t>
              </a:r>
            </a:p>
          </p:txBody>
        </p:sp>
        <p:grpSp>
          <p:nvGrpSpPr>
            <p:cNvPr id="187" name="Group 697"/>
            <p:cNvGrpSpPr>
              <a:grpSpLocks/>
            </p:cNvGrpSpPr>
            <p:nvPr/>
          </p:nvGrpSpPr>
          <p:grpSpPr bwMode="auto">
            <a:xfrm>
              <a:off x="7353998" y="2586831"/>
              <a:ext cx="204787" cy="271463"/>
              <a:chOff x="2688" y="3505"/>
              <a:chExt cx="144" cy="192"/>
            </a:xfrm>
          </p:grpSpPr>
          <p:sp>
            <p:nvSpPr>
              <p:cNvPr id="379" name="Line 698"/>
              <p:cNvSpPr>
                <a:spLocks noChangeShapeType="1"/>
              </p:cNvSpPr>
              <p:nvPr/>
            </p:nvSpPr>
            <p:spPr bwMode="auto">
              <a:xfrm rot="5400000">
                <a:off x="2784" y="3457"/>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0" name="Line 699"/>
              <p:cNvSpPr>
                <a:spLocks noChangeShapeType="1"/>
              </p:cNvSpPr>
              <p:nvPr/>
            </p:nvSpPr>
            <p:spPr bwMode="auto">
              <a:xfrm rot="5400000" flipV="1">
                <a:off x="2640" y="3601"/>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1" name="Line 700"/>
              <p:cNvSpPr>
                <a:spLocks noChangeShapeType="1"/>
              </p:cNvSpPr>
              <p:nvPr/>
            </p:nvSpPr>
            <p:spPr bwMode="auto">
              <a:xfrm rot="5400000" flipV="1">
                <a:off x="2592" y="3601"/>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82" name="Line 701"/>
              <p:cNvSpPr>
                <a:spLocks noChangeShapeType="1"/>
              </p:cNvSpPr>
              <p:nvPr/>
            </p:nvSpPr>
            <p:spPr bwMode="auto">
              <a:xfrm rot="5400000">
                <a:off x="2784" y="3649"/>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188" name="Group 702"/>
            <p:cNvGrpSpPr>
              <a:grpSpLocks/>
            </p:cNvGrpSpPr>
            <p:nvPr/>
          </p:nvGrpSpPr>
          <p:grpSpPr bwMode="auto">
            <a:xfrm>
              <a:off x="5861748" y="3220244"/>
              <a:ext cx="479425" cy="1692275"/>
              <a:chOff x="1461" y="2064"/>
              <a:chExt cx="340" cy="1196"/>
            </a:xfrm>
          </p:grpSpPr>
          <p:grpSp>
            <p:nvGrpSpPr>
              <p:cNvPr id="358" name="Group 703"/>
              <p:cNvGrpSpPr>
                <a:grpSpLocks/>
              </p:cNvGrpSpPr>
              <p:nvPr/>
            </p:nvGrpSpPr>
            <p:grpSpPr bwMode="auto">
              <a:xfrm>
                <a:off x="1461" y="2247"/>
                <a:ext cx="192" cy="192"/>
                <a:chOff x="2064" y="2160"/>
                <a:chExt cx="192" cy="192"/>
              </a:xfrm>
            </p:grpSpPr>
            <p:sp>
              <p:nvSpPr>
                <p:cNvPr id="374" name="Line 704"/>
                <p:cNvSpPr>
                  <a:spLocks noChangeShapeType="1"/>
                </p:cNvSpPr>
                <p:nvPr/>
              </p:nvSpPr>
              <p:spPr bwMode="auto">
                <a:xfrm rot="5400000">
                  <a:off x="2208" y="2112"/>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75" name="Line 705"/>
                <p:cNvSpPr>
                  <a:spLocks noChangeShapeType="1"/>
                </p:cNvSpPr>
                <p:nvPr/>
              </p:nvSpPr>
              <p:spPr bwMode="auto">
                <a:xfrm rot="5400000" flipV="1">
                  <a:off x="2064" y="2256"/>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76" name="Line 706"/>
                <p:cNvSpPr>
                  <a:spLocks noChangeShapeType="1"/>
                </p:cNvSpPr>
                <p:nvPr/>
              </p:nvSpPr>
              <p:spPr bwMode="auto">
                <a:xfrm rot="5400000" flipV="1">
                  <a:off x="2016" y="2256"/>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77" name="Line 707"/>
                <p:cNvSpPr>
                  <a:spLocks noChangeShapeType="1"/>
                </p:cNvSpPr>
                <p:nvPr/>
              </p:nvSpPr>
              <p:spPr bwMode="auto">
                <a:xfrm rot="5400000">
                  <a:off x="2208" y="2304"/>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78" name="Oval 708"/>
                <p:cNvSpPr>
                  <a:spLocks noChangeArrowheads="1"/>
                </p:cNvSpPr>
                <p:nvPr/>
              </p:nvSpPr>
              <p:spPr bwMode="auto">
                <a:xfrm flipV="1">
                  <a:off x="2064" y="2232"/>
                  <a:ext cx="48" cy="48"/>
                </a:xfrm>
                <a:prstGeom prst="ellipse">
                  <a:avLst/>
                </a:prstGeom>
                <a:solidFill>
                  <a:schemeClr val="bg1"/>
                </a:solidFill>
                <a:ln w="1905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grpSp>
          <p:grpSp>
            <p:nvGrpSpPr>
              <p:cNvPr id="359" name="Group 709"/>
              <p:cNvGrpSpPr>
                <a:grpSpLocks/>
              </p:cNvGrpSpPr>
              <p:nvPr/>
            </p:nvGrpSpPr>
            <p:grpSpPr bwMode="auto">
              <a:xfrm flipH="1">
                <a:off x="1657" y="2795"/>
                <a:ext cx="144" cy="192"/>
                <a:chOff x="2688" y="3505"/>
                <a:chExt cx="144" cy="192"/>
              </a:xfrm>
            </p:grpSpPr>
            <p:sp>
              <p:nvSpPr>
                <p:cNvPr id="370" name="Line 710"/>
                <p:cNvSpPr>
                  <a:spLocks noChangeShapeType="1"/>
                </p:cNvSpPr>
                <p:nvPr/>
              </p:nvSpPr>
              <p:spPr bwMode="auto">
                <a:xfrm rot="5400000">
                  <a:off x="2784" y="3457"/>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71" name="Line 711"/>
                <p:cNvSpPr>
                  <a:spLocks noChangeShapeType="1"/>
                </p:cNvSpPr>
                <p:nvPr/>
              </p:nvSpPr>
              <p:spPr bwMode="auto">
                <a:xfrm rot="-5400000">
                  <a:off x="2640" y="3601"/>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72" name="Line 712"/>
                <p:cNvSpPr>
                  <a:spLocks noChangeShapeType="1"/>
                </p:cNvSpPr>
                <p:nvPr/>
              </p:nvSpPr>
              <p:spPr bwMode="auto">
                <a:xfrm rot="5400000" flipV="1">
                  <a:off x="2592" y="3601"/>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73" name="Line 713"/>
                <p:cNvSpPr>
                  <a:spLocks noChangeShapeType="1"/>
                </p:cNvSpPr>
                <p:nvPr/>
              </p:nvSpPr>
              <p:spPr bwMode="auto">
                <a:xfrm rot="5400000">
                  <a:off x="2784" y="3649"/>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360" name="Line 714"/>
              <p:cNvSpPr>
                <a:spLocks noChangeShapeType="1"/>
              </p:cNvSpPr>
              <p:nvPr/>
            </p:nvSpPr>
            <p:spPr bwMode="auto">
              <a:xfrm>
                <a:off x="1655" y="2432"/>
                <a:ext cx="0" cy="3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61" name="Group 715"/>
              <p:cNvGrpSpPr>
                <a:grpSpLocks/>
              </p:cNvGrpSpPr>
              <p:nvPr/>
            </p:nvGrpSpPr>
            <p:grpSpPr bwMode="auto">
              <a:xfrm>
                <a:off x="1561" y="2984"/>
                <a:ext cx="192" cy="276"/>
                <a:chOff x="2784" y="3696"/>
                <a:chExt cx="192" cy="276"/>
              </a:xfrm>
            </p:grpSpPr>
            <p:grpSp>
              <p:nvGrpSpPr>
                <p:cNvPr id="365" name="Group 716"/>
                <p:cNvGrpSpPr>
                  <a:grpSpLocks/>
                </p:cNvGrpSpPr>
                <p:nvPr/>
              </p:nvGrpSpPr>
              <p:grpSpPr bwMode="auto">
                <a:xfrm>
                  <a:off x="2784" y="3696"/>
                  <a:ext cx="192" cy="234"/>
                  <a:chOff x="3024" y="3696"/>
                  <a:chExt cx="192" cy="234"/>
                </a:xfrm>
              </p:grpSpPr>
              <p:sp>
                <p:nvSpPr>
                  <p:cNvPr id="367" name="Line 717"/>
                  <p:cNvSpPr>
                    <a:spLocks noChangeShapeType="1"/>
                  </p:cNvSpPr>
                  <p:nvPr/>
                </p:nvSpPr>
                <p:spPr bwMode="auto">
                  <a:xfrm flipV="1">
                    <a:off x="3024" y="3888"/>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68" name="Line 718"/>
                  <p:cNvSpPr>
                    <a:spLocks noChangeShapeType="1"/>
                  </p:cNvSpPr>
                  <p:nvPr/>
                </p:nvSpPr>
                <p:spPr bwMode="auto">
                  <a:xfrm>
                    <a:off x="3072" y="3930"/>
                    <a:ext cx="96"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69" name="Line 719"/>
                  <p:cNvSpPr>
                    <a:spLocks noChangeShapeType="1"/>
                  </p:cNvSpPr>
                  <p:nvPr/>
                </p:nvSpPr>
                <p:spPr bwMode="auto">
                  <a:xfrm rot="5400000" flipV="1">
                    <a:off x="3024" y="3792"/>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366" name="Line 720"/>
                <p:cNvSpPr>
                  <a:spLocks noChangeShapeType="1"/>
                </p:cNvSpPr>
                <p:nvPr/>
              </p:nvSpPr>
              <p:spPr bwMode="auto">
                <a:xfrm>
                  <a:off x="2856" y="3972"/>
                  <a:ext cx="48" cy="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62" name="Group 721"/>
              <p:cNvGrpSpPr>
                <a:grpSpLocks/>
              </p:cNvGrpSpPr>
              <p:nvPr/>
            </p:nvGrpSpPr>
            <p:grpSpPr bwMode="auto">
              <a:xfrm>
                <a:off x="1565" y="2064"/>
                <a:ext cx="182" cy="187"/>
                <a:chOff x="1882" y="2064"/>
                <a:chExt cx="182" cy="187"/>
              </a:xfrm>
            </p:grpSpPr>
            <p:sp>
              <p:nvSpPr>
                <p:cNvPr id="363" name="Line 722"/>
                <p:cNvSpPr>
                  <a:spLocks noChangeShapeType="1"/>
                </p:cNvSpPr>
                <p:nvPr/>
              </p:nvSpPr>
              <p:spPr bwMode="auto">
                <a:xfrm flipV="1">
                  <a:off x="1973" y="2064"/>
                  <a:ext cx="0" cy="187"/>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64" name="Line 723"/>
                <p:cNvSpPr>
                  <a:spLocks noChangeShapeType="1"/>
                </p:cNvSpPr>
                <p:nvPr/>
              </p:nvSpPr>
              <p:spPr bwMode="auto">
                <a:xfrm>
                  <a:off x="1882" y="2069"/>
                  <a:ext cx="182"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grpSp>
          <p:nvGrpSpPr>
            <p:cNvPr id="189" name="Group 724"/>
            <p:cNvGrpSpPr>
              <a:grpSpLocks/>
            </p:cNvGrpSpPr>
            <p:nvPr/>
          </p:nvGrpSpPr>
          <p:grpSpPr bwMode="auto">
            <a:xfrm>
              <a:off x="6909498" y="3221831"/>
              <a:ext cx="481012" cy="1692275"/>
              <a:chOff x="1461" y="2064"/>
              <a:chExt cx="340" cy="1196"/>
            </a:xfrm>
          </p:grpSpPr>
          <p:grpSp>
            <p:nvGrpSpPr>
              <p:cNvPr id="337" name="Group 725"/>
              <p:cNvGrpSpPr>
                <a:grpSpLocks/>
              </p:cNvGrpSpPr>
              <p:nvPr/>
            </p:nvGrpSpPr>
            <p:grpSpPr bwMode="auto">
              <a:xfrm>
                <a:off x="1461" y="2247"/>
                <a:ext cx="192" cy="192"/>
                <a:chOff x="2064" y="2160"/>
                <a:chExt cx="192" cy="192"/>
              </a:xfrm>
            </p:grpSpPr>
            <p:sp>
              <p:nvSpPr>
                <p:cNvPr id="353" name="Line 726"/>
                <p:cNvSpPr>
                  <a:spLocks noChangeShapeType="1"/>
                </p:cNvSpPr>
                <p:nvPr/>
              </p:nvSpPr>
              <p:spPr bwMode="auto">
                <a:xfrm rot="5400000">
                  <a:off x="2208" y="2112"/>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54" name="Line 727"/>
                <p:cNvSpPr>
                  <a:spLocks noChangeShapeType="1"/>
                </p:cNvSpPr>
                <p:nvPr/>
              </p:nvSpPr>
              <p:spPr bwMode="auto">
                <a:xfrm rot="5400000" flipV="1">
                  <a:off x="2064" y="2256"/>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55" name="Line 728"/>
                <p:cNvSpPr>
                  <a:spLocks noChangeShapeType="1"/>
                </p:cNvSpPr>
                <p:nvPr/>
              </p:nvSpPr>
              <p:spPr bwMode="auto">
                <a:xfrm rot="5400000" flipV="1">
                  <a:off x="2016" y="2256"/>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56" name="Line 729"/>
                <p:cNvSpPr>
                  <a:spLocks noChangeShapeType="1"/>
                </p:cNvSpPr>
                <p:nvPr/>
              </p:nvSpPr>
              <p:spPr bwMode="auto">
                <a:xfrm rot="5400000">
                  <a:off x="2208" y="2304"/>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57" name="Oval 730"/>
                <p:cNvSpPr>
                  <a:spLocks noChangeArrowheads="1"/>
                </p:cNvSpPr>
                <p:nvPr/>
              </p:nvSpPr>
              <p:spPr bwMode="auto">
                <a:xfrm flipV="1">
                  <a:off x="2064" y="2232"/>
                  <a:ext cx="48" cy="48"/>
                </a:xfrm>
                <a:prstGeom prst="ellipse">
                  <a:avLst/>
                </a:prstGeom>
                <a:solidFill>
                  <a:schemeClr val="bg1"/>
                </a:solidFill>
                <a:ln w="1905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grpSp>
          <p:grpSp>
            <p:nvGrpSpPr>
              <p:cNvPr id="338" name="Group 731"/>
              <p:cNvGrpSpPr>
                <a:grpSpLocks/>
              </p:cNvGrpSpPr>
              <p:nvPr/>
            </p:nvGrpSpPr>
            <p:grpSpPr bwMode="auto">
              <a:xfrm flipH="1">
                <a:off x="1657" y="2795"/>
                <a:ext cx="144" cy="192"/>
                <a:chOff x="2688" y="3505"/>
                <a:chExt cx="144" cy="192"/>
              </a:xfrm>
            </p:grpSpPr>
            <p:sp>
              <p:nvSpPr>
                <p:cNvPr id="349" name="Line 732"/>
                <p:cNvSpPr>
                  <a:spLocks noChangeShapeType="1"/>
                </p:cNvSpPr>
                <p:nvPr/>
              </p:nvSpPr>
              <p:spPr bwMode="auto">
                <a:xfrm rot="5400000">
                  <a:off x="2784" y="3457"/>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50" name="Line 733"/>
                <p:cNvSpPr>
                  <a:spLocks noChangeShapeType="1"/>
                </p:cNvSpPr>
                <p:nvPr/>
              </p:nvSpPr>
              <p:spPr bwMode="auto">
                <a:xfrm rot="-5400000">
                  <a:off x="2640" y="3601"/>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51" name="Line 734"/>
                <p:cNvSpPr>
                  <a:spLocks noChangeShapeType="1"/>
                </p:cNvSpPr>
                <p:nvPr/>
              </p:nvSpPr>
              <p:spPr bwMode="auto">
                <a:xfrm rot="5400000" flipV="1">
                  <a:off x="2592" y="3601"/>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52" name="Line 735"/>
                <p:cNvSpPr>
                  <a:spLocks noChangeShapeType="1"/>
                </p:cNvSpPr>
                <p:nvPr/>
              </p:nvSpPr>
              <p:spPr bwMode="auto">
                <a:xfrm rot="5400000">
                  <a:off x="2784" y="3649"/>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339" name="Line 736"/>
              <p:cNvSpPr>
                <a:spLocks noChangeShapeType="1"/>
              </p:cNvSpPr>
              <p:nvPr/>
            </p:nvSpPr>
            <p:spPr bwMode="auto">
              <a:xfrm>
                <a:off x="1655" y="2432"/>
                <a:ext cx="0" cy="3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40" name="Group 737"/>
              <p:cNvGrpSpPr>
                <a:grpSpLocks/>
              </p:cNvGrpSpPr>
              <p:nvPr/>
            </p:nvGrpSpPr>
            <p:grpSpPr bwMode="auto">
              <a:xfrm>
                <a:off x="1561" y="2984"/>
                <a:ext cx="192" cy="276"/>
                <a:chOff x="2784" y="3696"/>
                <a:chExt cx="192" cy="276"/>
              </a:xfrm>
            </p:grpSpPr>
            <p:grpSp>
              <p:nvGrpSpPr>
                <p:cNvPr id="344" name="Group 738"/>
                <p:cNvGrpSpPr>
                  <a:grpSpLocks/>
                </p:cNvGrpSpPr>
                <p:nvPr/>
              </p:nvGrpSpPr>
              <p:grpSpPr bwMode="auto">
                <a:xfrm>
                  <a:off x="2784" y="3696"/>
                  <a:ext cx="192" cy="234"/>
                  <a:chOff x="3024" y="3696"/>
                  <a:chExt cx="192" cy="234"/>
                </a:xfrm>
              </p:grpSpPr>
              <p:sp>
                <p:nvSpPr>
                  <p:cNvPr id="346" name="Line 739"/>
                  <p:cNvSpPr>
                    <a:spLocks noChangeShapeType="1"/>
                  </p:cNvSpPr>
                  <p:nvPr/>
                </p:nvSpPr>
                <p:spPr bwMode="auto">
                  <a:xfrm flipV="1">
                    <a:off x="3024" y="3888"/>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47" name="Line 740"/>
                  <p:cNvSpPr>
                    <a:spLocks noChangeShapeType="1"/>
                  </p:cNvSpPr>
                  <p:nvPr/>
                </p:nvSpPr>
                <p:spPr bwMode="auto">
                  <a:xfrm>
                    <a:off x="3072" y="3930"/>
                    <a:ext cx="96"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48" name="Line 741"/>
                  <p:cNvSpPr>
                    <a:spLocks noChangeShapeType="1"/>
                  </p:cNvSpPr>
                  <p:nvPr/>
                </p:nvSpPr>
                <p:spPr bwMode="auto">
                  <a:xfrm rot="5400000" flipV="1">
                    <a:off x="3024" y="3792"/>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345" name="Line 742"/>
                <p:cNvSpPr>
                  <a:spLocks noChangeShapeType="1"/>
                </p:cNvSpPr>
                <p:nvPr/>
              </p:nvSpPr>
              <p:spPr bwMode="auto">
                <a:xfrm>
                  <a:off x="2856" y="3972"/>
                  <a:ext cx="48" cy="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41" name="Group 743"/>
              <p:cNvGrpSpPr>
                <a:grpSpLocks/>
              </p:cNvGrpSpPr>
              <p:nvPr/>
            </p:nvGrpSpPr>
            <p:grpSpPr bwMode="auto">
              <a:xfrm>
                <a:off x="1565" y="2064"/>
                <a:ext cx="182" cy="187"/>
                <a:chOff x="1882" y="2064"/>
                <a:chExt cx="182" cy="187"/>
              </a:xfrm>
            </p:grpSpPr>
            <p:sp>
              <p:nvSpPr>
                <p:cNvPr id="342" name="Line 744"/>
                <p:cNvSpPr>
                  <a:spLocks noChangeShapeType="1"/>
                </p:cNvSpPr>
                <p:nvPr/>
              </p:nvSpPr>
              <p:spPr bwMode="auto">
                <a:xfrm flipV="1">
                  <a:off x="1973" y="2064"/>
                  <a:ext cx="0" cy="187"/>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43" name="Line 745"/>
                <p:cNvSpPr>
                  <a:spLocks noChangeShapeType="1"/>
                </p:cNvSpPr>
                <p:nvPr/>
              </p:nvSpPr>
              <p:spPr bwMode="auto">
                <a:xfrm>
                  <a:off x="1882" y="2069"/>
                  <a:ext cx="182"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sp>
          <p:nvSpPr>
            <p:cNvPr id="190" name="Freeform 746"/>
            <p:cNvSpPr>
              <a:spLocks/>
            </p:cNvSpPr>
            <p:nvPr/>
          </p:nvSpPr>
          <p:spPr bwMode="auto">
            <a:xfrm>
              <a:off x="6134798" y="3612356"/>
              <a:ext cx="771525" cy="320675"/>
            </a:xfrm>
            <a:custGeom>
              <a:avLst/>
              <a:gdLst>
                <a:gd name="T0" fmla="*/ 2147483647 w 545"/>
                <a:gd name="T1" fmla="*/ 0 h 273"/>
                <a:gd name="T2" fmla="*/ 2147483647 w 545"/>
                <a:gd name="T3" fmla="*/ 0 h 273"/>
                <a:gd name="T4" fmla="*/ 2147483647 w 545"/>
                <a:gd name="T5" fmla="*/ 2147483647 h 273"/>
                <a:gd name="T6" fmla="*/ 0 w 545"/>
                <a:gd name="T7" fmla="*/ 2147483647 h 273"/>
                <a:gd name="T8" fmla="*/ 0 60000 65536"/>
                <a:gd name="T9" fmla="*/ 0 60000 65536"/>
                <a:gd name="T10" fmla="*/ 0 60000 65536"/>
                <a:gd name="T11" fmla="*/ 0 60000 65536"/>
                <a:gd name="T12" fmla="*/ 0 w 545"/>
                <a:gd name="T13" fmla="*/ 0 h 273"/>
                <a:gd name="T14" fmla="*/ 545 w 545"/>
                <a:gd name="T15" fmla="*/ 273 h 273"/>
              </a:gdLst>
              <a:ahLst/>
              <a:cxnLst>
                <a:cxn ang="T8">
                  <a:pos x="T0" y="T1"/>
                </a:cxn>
                <a:cxn ang="T9">
                  <a:pos x="T2" y="T3"/>
                </a:cxn>
                <a:cxn ang="T10">
                  <a:pos x="T4" y="T5"/>
                </a:cxn>
                <a:cxn ang="T11">
                  <a:pos x="T6" y="T7"/>
                </a:cxn>
              </a:cxnLst>
              <a:rect l="T12" t="T13" r="T14" b="T15"/>
              <a:pathLst>
                <a:path w="545" h="273">
                  <a:moveTo>
                    <a:pt x="545" y="0"/>
                  </a:moveTo>
                  <a:lnTo>
                    <a:pt x="272" y="0"/>
                  </a:lnTo>
                  <a:lnTo>
                    <a:pt x="272" y="273"/>
                  </a:lnTo>
                  <a:lnTo>
                    <a:pt x="0" y="273"/>
                  </a:ln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grpSp>
          <p:nvGrpSpPr>
            <p:cNvPr id="191" name="Group 747"/>
            <p:cNvGrpSpPr>
              <a:grpSpLocks/>
            </p:cNvGrpSpPr>
            <p:nvPr/>
          </p:nvGrpSpPr>
          <p:grpSpPr bwMode="auto">
            <a:xfrm>
              <a:off x="7942960" y="3221831"/>
              <a:ext cx="481013" cy="1692275"/>
              <a:chOff x="1461" y="2064"/>
              <a:chExt cx="340" cy="1196"/>
            </a:xfrm>
          </p:grpSpPr>
          <p:grpSp>
            <p:nvGrpSpPr>
              <p:cNvPr id="316" name="Group 748"/>
              <p:cNvGrpSpPr>
                <a:grpSpLocks/>
              </p:cNvGrpSpPr>
              <p:nvPr/>
            </p:nvGrpSpPr>
            <p:grpSpPr bwMode="auto">
              <a:xfrm>
                <a:off x="1461" y="2247"/>
                <a:ext cx="192" cy="192"/>
                <a:chOff x="2064" y="2160"/>
                <a:chExt cx="192" cy="192"/>
              </a:xfrm>
            </p:grpSpPr>
            <p:sp>
              <p:nvSpPr>
                <p:cNvPr id="332" name="Line 749"/>
                <p:cNvSpPr>
                  <a:spLocks noChangeShapeType="1"/>
                </p:cNvSpPr>
                <p:nvPr/>
              </p:nvSpPr>
              <p:spPr bwMode="auto">
                <a:xfrm rot="5400000">
                  <a:off x="2208" y="2112"/>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33" name="Line 750"/>
                <p:cNvSpPr>
                  <a:spLocks noChangeShapeType="1"/>
                </p:cNvSpPr>
                <p:nvPr/>
              </p:nvSpPr>
              <p:spPr bwMode="auto">
                <a:xfrm rot="5400000" flipV="1">
                  <a:off x="2064" y="2256"/>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34" name="Line 751"/>
                <p:cNvSpPr>
                  <a:spLocks noChangeShapeType="1"/>
                </p:cNvSpPr>
                <p:nvPr/>
              </p:nvSpPr>
              <p:spPr bwMode="auto">
                <a:xfrm rot="5400000" flipV="1">
                  <a:off x="2016" y="2256"/>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35" name="Line 752"/>
                <p:cNvSpPr>
                  <a:spLocks noChangeShapeType="1"/>
                </p:cNvSpPr>
                <p:nvPr/>
              </p:nvSpPr>
              <p:spPr bwMode="auto">
                <a:xfrm rot="5400000">
                  <a:off x="2208" y="2304"/>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36" name="Oval 753"/>
                <p:cNvSpPr>
                  <a:spLocks noChangeArrowheads="1"/>
                </p:cNvSpPr>
                <p:nvPr/>
              </p:nvSpPr>
              <p:spPr bwMode="auto">
                <a:xfrm flipV="1">
                  <a:off x="2064" y="2232"/>
                  <a:ext cx="48" cy="48"/>
                </a:xfrm>
                <a:prstGeom prst="ellipse">
                  <a:avLst/>
                </a:prstGeom>
                <a:solidFill>
                  <a:schemeClr val="bg1"/>
                </a:solidFill>
                <a:ln w="1905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grpSp>
          <p:grpSp>
            <p:nvGrpSpPr>
              <p:cNvPr id="317" name="Group 754"/>
              <p:cNvGrpSpPr>
                <a:grpSpLocks/>
              </p:cNvGrpSpPr>
              <p:nvPr/>
            </p:nvGrpSpPr>
            <p:grpSpPr bwMode="auto">
              <a:xfrm flipH="1">
                <a:off x="1657" y="2795"/>
                <a:ext cx="144" cy="192"/>
                <a:chOff x="2688" y="3505"/>
                <a:chExt cx="144" cy="192"/>
              </a:xfrm>
            </p:grpSpPr>
            <p:sp>
              <p:nvSpPr>
                <p:cNvPr id="328" name="Line 755"/>
                <p:cNvSpPr>
                  <a:spLocks noChangeShapeType="1"/>
                </p:cNvSpPr>
                <p:nvPr/>
              </p:nvSpPr>
              <p:spPr bwMode="auto">
                <a:xfrm rot="5400000">
                  <a:off x="2784" y="3457"/>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9" name="Line 756"/>
                <p:cNvSpPr>
                  <a:spLocks noChangeShapeType="1"/>
                </p:cNvSpPr>
                <p:nvPr/>
              </p:nvSpPr>
              <p:spPr bwMode="auto">
                <a:xfrm rot="-5400000">
                  <a:off x="2640" y="3601"/>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30" name="Line 757"/>
                <p:cNvSpPr>
                  <a:spLocks noChangeShapeType="1"/>
                </p:cNvSpPr>
                <p:nvPr/>
              </p:nvSpPr>
              <p:spPr bwMode="auto">
                <a:xfrm rot="5400000" flipV="1">
                  <a:off x="2592" y="3601"/>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31" name="Line 758"/>
                <p:cNvSpPr>
                  <a:spLocks noChangeShapeType="1"/>
                </p:cNvSpPr>
                <p:nvPr/>
              </p:nvSpPr>
              <p:spPr bwMode="auto">
                <a:xfrm rot="5400000">
                  <a:off x="2784" y="3649"/>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318" name="Line 759"/>
              <p:cNvSpPr>
                <a:spLocks noChangeShapeType="1"/>
              </p:cNvSpPr>
              <p:nvPr/>
            </p:nvSpPr>
            <p:spPr bwMode="auto">
              <a:xfrm>
                <a:off x="1655" y="2432"/>
                <a:ext cx="0" cy="3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319" name="Group 760"/>
              <p:cNvGrpSpPr>
                <a:grpSpLocks/>
              </p:cNvGrpSpPr>
              <p:nvPr/>
            </p:nvGrpSpPr>
            <p:grpSpPr bwMode="auto">
              <a:xfrm>
                <a:off x="1561" y="2984"/>
                <a:ext cx="192" cy="276"/>
                <a:chOff x="2784" y="3696"/>
                <a:chExt cx="192" cy="276"/>
              </a:xfrm>
            </p:grpSpPr>
            <p:grpSp>
              <p:nvGrpSpPr>
                <p:cNvPr id="323" name="Group 761"/>
                <p:cNvGrpSpPr>
                  <a:grpSpLocks/>
                </p:cNvGrpSpPr>
                <p:nvPr/>
              </p:nvGrpSpPr>
              <p:grpSpPr bwMode="auto">
                <a:xfrm>
                  <a:off x="2784" y="3696"/>
                  <a:ext cx="192" cy="234"/>
                  <a:chOff x="3024" y="3696"/>
                  <a:chExt cx="192" cy="234"/>
                </a:xfrm>
              </p:grpSpPr>
              <p:sp>
                <p:nvSpPr>
                  <p:cNvPr id="325" name="Line 762"/>
                  <p:cNvSpPr>
                    <a:spLocks noChangeShapeType="1"/>
                  </p:cNvSpPr>
                  <p:nvPr/>
                </p:nvSpPr>
                <p:spPr bwMode="auto">
                  <a:xfrm flipV="1">
                    <a:off x="3024" y="3888"/>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6" name="Line 763"/>
                  <p:cNvSpPr>
                    <a:spLocks noChangeShapeType="1"/>
                  </p:cNvSpPr>
                  <p:nvPr/>
                </p:nvSpPr>
                <p:spPr bwMode="auto">
                  <a:xfrm>
                    <a:off x="3072" y="3930"/>
                    <a:ext cx="96"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7" name="Line 764"/>
                  <p:cNvSpPr>
                    <a:spLocks noChangeShapeType="1"/>
                  </p:cNvSpPr>
                  <p:nvPr/>
                </p:nvSpPr>
                <p:spPr bwMode="auto">
                  <a:xfrm rot="5400000" flipV="1">
                    <a:off x="3024" y="3792"/>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324" name="Line 765"/>
                <p:cNvSpPr>
                  <a:spLocks noChangeShapeType="1"/>
                </p:cNvSpPr>
                <p:nvPr/>
              </p:nvSpPr>
              <p:spPr bwMode="auto">
                <a:xfrm>
                  <a:off x="2856" y="3972"/>
                  <a:ext cx="48" cy="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320" name="Group 766"/>
              <p:cNvGrpSpPr>
                <a:grpSpLocks/>
              </p:cNvGrpSpPr>
              <p:nvPr/>
            </p:nvGrpSpPr>
            <p:grpSpPr bwMode="auto">
              <a:xfrm>
                <a:off x="1565" y="2064"/>
                <a:ext cx="182" cy="187"/>
                <a:chOff x="1882" y="2064"/>
                <a:chExt cx="182" cy="187"/>
              </a:xfrm>
            </p:grpSpPr>
            <p:sp>
              <p:nvSpPr>
                <p:cNvPr id="321" name="Line 767"/>
                <p:cNvSpPr>
                  <a:spLocks noChangeShapeType="1"/>
                </p:cNvSpPr>
                <p:nvPr/>
              </p:nvSpPr>
              <p:spPr bwMode="auto">
                <a:xfrm flipV="1">
                  <a:off x="1973" y="2064"/>
                  <a:ext cx="0" cy="187"/>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2" name="Line 768"/>
                <p:cNvSpPr>
                  <a:spLocks noChangeShapeType="1"/>
                </p:cNvSpPr>
                <p:nvPr/>
              </p:nvSpPr>
              <p:spPr bwMode="auto">
                <a:xfrm>
                  <a:off x="1882" y="2069"/>
                  <a:ext cx="182"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grpSp>
          <p:nvGrpSpPr>
            <p:cNvPr id="192" name="Group 769"/>
            <p:cNvGrpSpPr>
              <a:grpSpLocks/>
            </p:cNvGrpSpPr>
            <p:nvPr/>
          </p:nvGrpSpPr>
          <p:grpSpPr bwMode="auto">
            <a:xfrm>
              <a:off x="8990710" y="3223419"/>
              <a:ext cx="481013" cy="1690687"/>
              <a:chOff x="1461" y="2064"/>
              <a:chExt cx="340" cy="1196"/>
            </a:xfrm>
          </p:grpSpPr>
          <p:grpSp>
            <p:nvGrpSpPr>
              <p:cNvPr id="295" name="Group 770"/>
              <p:cNvGrpSpPr>
                <a:grpSpLocks/>
              </p:cNvGrpSpPr>
              <p:nvPr/>
            </p:nvGrpSpPr>
            <p:grpSpPr bwMode="auto">
              <a:xfrm>
                <a:off x="1461" y="2247"/>
                <a:ext cx="192" cy="192"/>
                <a:chOff x="2064" y="2160"/>
                <a:chExt cx="192" cy="192"/>
              </a:xfrm>
            </p:grpSpPr>
            <p:sp>
              <p:nvSpPr>
                <p:cNvPr id="311" name="Line 771"/>
                <p:cNvSpPr>
                  <a:spLocks noChangeShapeType="1"/>
                </p:cNvSpPr>
                <p:nvPr/>
              </p:nvSpPr>
              <p:spPr bwMode="auto">
                <a:xfrm rot="5400000">
                  <a:off x="2208" y="2112"/>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12" name="Line 772"/>
                <p:cNvSpPr>
                  <a:spLocks noChangeShapeType="1"/>
                </p:cNvSpPr>
                <p:nvPr/>
              </p:nvSpPr>
              <p:spPr bwMode="auto">
                <a:xfrm rot="5400000" flipV="1">
                  <a:off x="2064" y="2256"/>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13" name="Line 773"/>
                <p:cNvSpPr>
                  <a:spLocks noChangeShapeType="1"/>
                </p:cNvSpPr>
                <p:nvPr/>
              </p:nvSpPr>
              <p:spPr bwMode="auto">
                <a:xfrm rot="5400000" flipV="1">
                  <a:off x="2016" y="2256"/>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14" name="Line 774"/>
                <p:cNvSpPr>
                  <a:spLocks noChangeShapeType="1"/>
                </p:cNvSpPr>
                <p:nvPr/>
              </p:nvSpPr>
              <p:spPr bwMode="auto">
                <a:xfrm rot="5400000">
                  <a:off x="2208" y="2304"/>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15" name="Oval 775"/>
                <p:cNvSpPr>
                  <a:spLocks noChangeArrowheads="1"/>
                </p:cNvSpPr>
                <p:nvPr/>
              </p:nvSpPr>
              <p:spPr bwMode="auto">
                <a:xfrm flipV="1">
                  <a:off x="2064" y="2232"/>
                  <a:ext cx="48" cy="48"/>
                </a:xfrm>
                <a:prstGeom prst="ellipse">
                  <a:avLst/>
                </a:prstGeom>
                <a:solidFill>
                  <a:schemeClr val="bg1"/>
                </a:solidFill>
                <a:ln w="1905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grpSp>
          <p:grpSp>
            <p:nvGrpSpPr>
              <p:cNvPr id="296" name="Group 776"/>
              <p:cNvGrpSpPr>
                <a:grpSpLocks/>
              </p:cNvGrpSpPr>
              <p:nvPr/>
            </p:nvGrpSpPr>
            <p:grpSpPr bwMode="auto">
              <a:xfrm flipH="1">
                <a:off x="1657" y="2795"/>
                <a:ext cx="144" cy="192"/>
                <a:chOff x="2688" y="3505"/>
                <a:chExt cx="144" cy="192"/>
              </a:xfrm>
            </p:grpSpPr>
            <p:sp>
              <p:nvSpPr>
                <p:cNvPr id="307" name="Line 777"/>
                <p:cNvSpPr>
                  <a:spLocks noChangeShapeType="1"/>
                </p:cNvSpPr>
                <p:nvPr/>
              </p:nvSpPr>
              <p:spPr bwMode="auto">
                <a:xfrm rot="5400000">
                  <a:off x="2784" y="3457"/>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8" name="Line 778"/>
                <p:cNvSpPr>
                  <a:spLocks noChangeShapeType="1"/>
                </p:cNvSpPr>
                <p:nvPr/>
              </p:nvSpPr>
              <p:spPr bwMode="auto">
                <a:xfrm rot="-5400000">
                  <a:off x="2640" y="3601"/>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9" name="Line 779"/>
                <p:cNvSpPr>
                  <a:spLocks noChangeShapeType="1"/>
                </p:cNvSpPr>
                <p:nvPr/>
              </p:nvSpPr>
              <p:spPr bwMode="auto">
                <a:xfrm rot="5400000" flipV="1">
                  <a:off x="2592" y="3601"/>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10" name="Line 780"/>
                <p:cNvSpPr>
                  <a:spLocks noChangeShapeType="1"/>
                </p:cNvSpPr>
                <p:nvPr/>
              </p:nvSpPr>
              <p:spPr bwMode="auto">
                <a:xfrm rot="5400000">
                  <a:off x="2784" y="3649"/>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297" name="Line 781"/>
              <p:cNvSpPr>
                <a:spLocks noChangeShapeType="1"/>
              </p:cNvSpPr>
              <p:nvPr/>
            </p:nvSpPr>
            <p:spPr bwMode="auto">
              <a:xfrm>
                <a:off x="1655" y="2432"/>
                <a:ext cx="0" cy="36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98" name="Group 782"/>
              <p:cNvGrpSpPr>
                <a:grpSpLocks/>
              </p:cNvGrpSpPr>
              <p:nvPr/>
            </p:nvGrpSpPr>
            <p:grpSpPr bwMode="auto">
              <a:xfrm>
                <a:off x="1561" y="2984"/>
                <a:ext cx="192" cy="276"/>
                <a:chOff x="2784" y="3696"/>
                <a:chExt cx="192" cy="276"/>
              </a:xfrm>
            </p:grpSpPr>
            <p:grpSp>
              <p:nvGrpSpPr>
                <p:cNvPr id="302" name="Group 783"/>
                <p:cNvGrpSpPr>
                  <a:grpSpLocks/>
                </p:cNvGrpSpPr>
                <p:nvPr/>
              </p:nvGrpSpPr>
              <p:grpSpPr bwMode="auto">
                <a:xfrm>
                  <a:off x="2784" y="3696"/>
                  <a:ext cx="192" cy="234"/>
                  <a:chOff x="3024" y="3696"/>
                  <a:chExt cx="192" cy="234"/>
                </a:xfrm>
              </p:grpSpPr>
              <p:sp>
                <p:nvSpPr>
                  <p:cNvPr id="304" name="Line 784"/>
                  <p:cNvSpPr>
                    <a:spLocks noChangeShapeType="1"/>
                  </p:cNvSpPr>
                  <p:nvPr/>
                </p:nvSpPr>
                <p:spPr bwMode="auto">
                  <a:xfrm flipV="1">
                    <a:off x="3024" y="3888"/>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5" name="Line 785"/>
                  <p:cNvSpPr>
                    <a:spLocks noChangeShapeType="1"/>
                  </p:cNvSpPr>
                  <p:nvPr/>
                </p:nvSpPr>
                <p:spPr bwMode="auto">
                  <a:xfrm>
                    <a:off x="3072" y="3930"/>
                    <a:ext cx="96"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6" name="Line 786"/>
                  <p:cNvSpPr>
                    <a:spLocks noChangeShapeType="1"/>
                  </p:cNvSpPr>
                  <p:nvPr/>
                </p:nvSpPr>
                <p:spPr bwMode="auto">
                  <a:xfrm rot="5400000" flipV="1">
                    <a:off x="3024" y="3792"/>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303" name="Line 787"/>
                <p:cNvSpPr>
                  <a:spLocks noChangeShapeType="1"/>
                </p:cNvSpPr>
                <p:nvPr/>
              </p:nvSpPr>
              <p:spPr bwMode="auto">
                <a:xfrm>
                  <a:off x="2856" y="3972"/>
                  <a:ext cx="48" cy="0"/>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grpSp>
            <p:nvGrpSpPr>
              <p:cNvPr id="299" name="Group 788"/>
              <p:cNvGrpSpPr>
                <a:grpSpLocks/>
              </p:cNvGrpSpPr>
              <p:nvPr/>
            </p:nvGrpSpPr>
            <p:grpSpPr bwMode="auto">
              <a:xfrm>
                <a:off x="1565" y="2064"/>
                <a:ext cx="182" cy="187"/>
                <a:chOff x="1882" y="2064"/>
                <a:chExt cx="182" cy="187"/>
              </a:xfrm>
            </p:grpSpPr>
            <p:sp>
              <p:nvSpPr>
                <p:cNvPr id="300" name="Line 789"/>
                <p:cNvSpPr>
                  <a:spLocks noChangeShapeType="1"/>
                </p:cNvSpPr>
                <p:nvPr/>
              </p:nvSpPr>
              <p:spPr bwMode="auto">
                <a:xfrm flipV="1">
                  <a:off x="1973" y="2064"/>
                  <a:ext cx="0" cy="187"/>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1" name="Line 790"/>
                <p:cNvSpPr>
                  <a:spLocks noChangeShapeType="1"/>
                </p:cNvSpPr>
                <p:nvPr/>
              </p:nvSpPr>
              <p:spPr bwMode="auto">
                <a:xfrm>
                  <a:off x="1882" y="2069"/>
                  <a:ext cx="182"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grpSp>
        <p:sp>
          <p:nvSpPr>
            <p:cNvPr id="193" name="Freeform 791"/>
            <p:cNvSpPr>
              <a:spLocks/>
            </p:cNvSpPr>
            <p:nvPr/>
          </p:nvSpPr>
          <p:spPr bwMode="auto">
            <a:xfrm>
              <a:off x="8217598" y="3613944"/>
              <a:ext cx="769937" cy="319087"/>
            </a:xfrm>
            <a:custGeom>
              <a:avLst/>
              <a:gdLst>
                <a:gd name="T0" fmla="*/ 2147483647 w 545"/>
                <a:gd name="T1" fmla="*/ 0 h 273"/>
                <a:gd name="T2" fmla="*/ 2147483647 w 545"/>
                <a:gd name="T3" fmla="*/ 0 h 273"/>
                <a:gd name="T4" fmla="*/ 2147483647 w 545"/>
                <a:gd name="T5" fmla="*/ 2147483647 h 273"/>
                <a:gd name="T6" fmla="*/ 0 w 545"/>
                <a:gd name="T7" fmla="*/ 2147483647 h 273"/>
                <a:gd name="T8" fmla="*/ 0 60000 65536"/>
                <a:gd name="T9" fmla="*/ 0 60000 65536"/>
                <a:gd name="T10" fmla="*/ 0 60000 65536"/>
                <a:gd name="T11" fmla="*/ 0 60000 65536"/>
                <a:gd name="T12" fmla="*/ 0 w 545"/>
                <a:gd name="T13" fmla="*/ 0 h 273"/>
                <a:gd name="T14" fmla="*/ 545 w 545"/>
                <a:gd name="T15" fmla="*/ 273 h 273"/>
              </a:gdLst>
              <a:ahLst/>
              <a:cxnLst>
                <a:cxn ang="T8">
                  <a:pos x="T0" y="T1"/>
                </a:cxn>
                <a:cxn ang="T9">
                  <a:pos x="T2" y="T3"/>
                </a:cxn>
                <a:cxn ang="T10">
                  <a:pos x="T4" y="T5"/>
                </a:cxn>
                <a:cxn ang="T11">
                  <a:pos x="T6" y="T7"/>
                </a:cxn>
              </a:cxnLst>
              <a:rect l="T12" t="T13" r="T14" b="T15"/>
              <a:pathLst>
                <a:path w="545" h="273">
                  <a:moveTo>
                    <a:pt x="545" y="0"/>
                  </a:moveTo>
                  <a:lnTo>
                    <a:pt x="272" y="0"/>
                  </a:lnTo>
                  <a:lnTo>
                    <a:pt x="272" y="273"/>
                  </a:lnTo>
                  <a:lnTo>
                    <a:pt x="0" y="273"/>
                  </a:ln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194" name="Freeform 792"/>
            <p:cNvSpPr>
              <a:spLocks/>
            </p:cNvSpPr>
            <p:nvPr/>
          </p:nvSpPr>
          <p:spPr bwMode="auto">
            <a:xfrm>
              <a:off x="7180960" y="3612356"/>
              <a:ext cx="769938" cy="320675"/>
            </a:xfrm>
            <a:custGeom>
              <a:avLst/>
              <a:gdLst>
                <a:gd name="T0" fmla="*/ 2147483647 w 545"/>
                <a:gd name="T1" fmla="*/ 0 h 273"/>
                <a:gd name="T2" fmla="*/ 2147483647 w 545"/>
                <a:gd name="T3" fmla="*/ 0 h 273"/>
                <a:gd name="T4" fmla="*/ 2147483647 w 545"/>
                <a:gd name="T5" fmla="*/ 2147483647 h 273"/>
                <a:gd name="T6" fmla="*/ 0 w 545"/>
                <a:gd name="T7" fmla="*/ 2147483647 h 273"/>
                <a:gd name="T8" fmla="*/ 0 60000 65536"/>
                <a:gd name="T9" fmla="*/ 0 60000 65536"/>
                <a:gd name="T10" fmla="*/ 0 60000 65536"/>
                <a:gd name="T11" fmla="*/ 0 60000 65536"/>
                <a:gd name="T12" fmla="*/ 0 w 545"/>
                <a:gd name="T13" fmla="*/ 0 h 273"/>
                <a:gd name="T14" fmla="*/ 545 w 545"/>
                <a:gd name="T15" fmla="*/ 273 h 273"/>
              </a:gdLst>
              <a:ahLst/>
              <a:cxnLst>
                <a:cxn ang="T8">
                  <a:pos x="T0" y="T1"/>
                </a:cxn>
                <a:cxn ang="T9">
                  <a:pos x="T2" y="T3"/>
                </a:cxn>
                <a:cxn ang="T10">
                  <a:pos x="T4" y="T5"/>
                </a:cxn>
                <a:cxn ang="T11">
                  <a:pos x="T6" y="T7"/>
                </a:cxn>
              </a:cxnLst>
              <a:rect l="T12" t="T13" r="T14" b="T15"/>
              <a:pathLst>
                <a:path w="545" h="273">
                  <a:moveTo>
                    <a:pt x="545" y="0"/>
                  </a:moveTo>
                  <a:lnTo>
                    <a:pt x="272" y="0"/>
                  </a:lnTo>
                  <a:lnTo>
                    <a:pt x="272" y="273"/>
                  </a:lnTo>
                  <a:lnTo>
                    <a:pt x="0" y="273"/>
                  </a:ln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195" name="Freeform 793"/>
            <p:cNvSpPr>
              <a:spLocks/>
            </p:cNvSpPr>
            <p:nvPr/>
          </p:nvSpPr>
          <p:spPr bwMode="auto">
            <a:xfrm>
              <a:off x="6344348" y="4061619"/>
              <a:ext cx="835025" cy="322262"/>
            </a:xfrm>
            <a:custGeom>
              <a:avLst/>
              <a:gdLst>
                <a:gd name="T0" fmla="*/ 0 w 590"/>
                <a:gd name="T1" fmla="*/ 2147483647 h 227"/>
                <a:gd name="T2" fmla="*/ 2147483647 w 590"/>
                <a:gd name="T3" fmla="*/ 2147483647 h 227"/>
                <a:gd name="T4" fmla="*/ 2147483647 w 590"/>
                <a:gd name="T5" fmla="*/ 0 h 227"/>
                <a:gd name="T6" fmla="*/ 2147483647 w 590"/>
                <a:gd name="T7" fmla="*/ 0 h 227"/>
                <a:gd name="T8" fmla="*/ 0 60000 65536"/>
                <a:gd name="T9" fmla="*/ 0 60000 65536"/>
                <a:gd name="T10" fmla="*/ 0 60000 65536"/>
                <a:gd name="T11" fmla="*/ 0 60000 65536"/>
                <a:gd name="T12" fmla="*/ 0 w 590"/>
                <a:gd name="T13" fmla="*/ 0 h 227"/>
                <a:gd name="T14" fmla="*/ 590 w 590"/>
                <a:gd name="T15" fmla="*/ 227 h 227"/>
              </a:gdLst>
              <a:ahLst/>
              <a:cxnLst>
                <a:cxn ang="T8">
                  <a:pos x="T0" y="T1"/>
                </a:cxn>
                <a:cxn ang="T9">
                  <a:pos x="T2" y="T3"/>
                </a:cxn>
                <a:cxn ang="T10">
                  <a:pos x="T4" y="T5"/>
                </a:cxn>
                <a:cxn ang="T11">
                  <a:pos x="T6" y="T7"/>
                </a:cxn>
              </a:cxnLst>
              <a:rect l="T12" t="T13" r="T14" b="T15"/>
              <a:pathLst>
                <a:path w="590" h="227">
                  <a:moveTo>
                    <a:pt x="0" y="227"/>
                  </a:moveTo>
                  <a:lnTo>
                    <a:pt x="273" y="227"/>
                  </a:lnTo>
                  <a:lnTo>
                    <a:pt x="273" y="0"/>
                  </a:lnTo>
                  <a:lnTo>
                    <a:pt x="590" y="0"/>
                  </a:ln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196" name="Freeform 794"/>
            <p:cNvSpPr>
              <a:spLocks/>
            </p:cNvSpPr>
            <p:nvPr/>
          </p:nvSpPr>
          <p:spPr bwMode="auto">
            <a:xfrm>
              <a:off x="7390510" y="4061619"/>
              <a:ext cx="833438" cy="322262"/>
            </a:xfrm>
            <a:custGeom>
              <a:avLst/>
              <a:gdLst>
                <a:gd name="T0" fmla="*/ 0 w 590"/>
                <a:gd name="T1" fmla="*/ 2147483647 h 227"/>
                <a:gd name="T2" fmla="*/ 2147483647 w 590"/>
                <a:gd name="T3" fmla="*/ 2147483647 h 227"/>
                <a:gd name="T4" fmla="*/ 2147483647 w 590"/>
                <a:gd name="T5" fmla="*/ 0 h 227"/>
                <a:gd name="T6" fmla="*/ 2147483647 w 590"/>
                <a:gd name="T7" fmla="*/ 0 h 227"/>
                <a:gd name="T8" fmla="*/ 0 60000 65536"/>
                <a:gd name="T9" fmla="*/ 0 60000 65536"/>
                <a:gd name="T10" fmla="*/ 0 60000 65536"/>
                <a:gd name="T11" fmla="*/ 0 60000 65536"/>
                <a:gd name="T12" fmla="*/ 0 w 590"/>
                <a:gd name="T13" fmla="*/ 0 h 227"/>
                <a:gd name="T14" fmla="*/ 590 w 590"/>
                <a:gd name="T15" fmla="*/ 227 h 227"/>
              </a:gdLst>
              <a:ahLst/>
              <a:cxnLst>
                <a:cxn ang="T8">
                  <a:pos x="T0" y="T1"/>
                </a:cxn>
                <a:cxn ang="T9">
                  <a:pos x="T2" y="T3"/>
                </a:cxn>
                <a:cxn ang="T10">
                  <a:pos x="T4" y="T5"/>
                </a:cxn>
                <a:cxn ang="T11">
                  <a:pos x="T6" y="T7"/>
                </a:cxn>
              </a:cxnLst>
              <a:rect l="T12" t="T13" r="T14" b="T15"/>
              <a:pathLst>
                <a:path w="590" h="227">
                  <a:moveTo>
                    <a:pt x="0" y="227"/>
                  </a:moveTo>
                  <a:lnTo>
                    <a:pt x="273" y="227"/>
                  </a:lnTo>
                  <a:lnTo>
                    <a:pt x="273" y="0"/>
                  </a:lnTo>
                  <a:lnTo>
                    <a:pt x="590" y="0"/>
                  </a:ln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197" name="Freeform 795"/>
            <p:cNvSpPr>
              <a:spLocks/>
            </p:cNvSpPr>
            <p:nvPr/>
          </p:nvSpPr>
          <p:spPr bwMode="auto">
            <a:xfrm>
              <a:off x="8428735" y="4061619"/>
              <a:ext cx="833438" cy="322262"/>
            </a:xfrm>
            <a:custGeom>
              <a:avLst/>
              <a:gdLst>
                <a:gd name="T0" fmla="*/ 0 w 590"/>
                <a:gd name="T1" fmla="*/ 2147483647 h 227"/>
                <a:gd name="T2" fmla="*/ 2147483647 w 590"/>
                <a:gd name="T3" fmla="*/ 2147483647 h 227"/>
                <a:gd name="T4" fmla="*/ 2147483647 w 590"/>
                <a:gd name="T5" fmla="*/ 0 h 227"/>
                <a:gd name="T6" fmla="*/ 2147483647 w 590"/>
                <a:gd name="T7" fmla="*/ 0 h 227"/>
                <a:gd name="T8" fmla="*/ 0 60000 65536"/>
                <a:gd name="T9" fmla="*/ 0 60000 65536"/>
                <a:gd name="T10" fmla="*/ 0 60000 65536"/>
                <a:gd name="T11" fmla="*/ 0 60000 65536"/>
                <a:gd name="T12" fmla="*/ 0 w 590"/>
                <a:gd name="T13" fmla="*/ 0 h 227"/>
                <a:gd name="T14" fmla="*/ 590 w 590"/>
                <a:gd name="T15" fmla="*/ 227 h 227"/>
              </a:gdLst>
              <a:ahLst/>
              <a:cxnLst>
                <a:cxn ang="T8">
                  <a:pos x="T0" y="T1"/>
                </a:cxn>
                <a:cxn ang="T9">
                  <a:pos x="T2" y="T3"/>
                </a:cxn>
                <a:cxn ang="T10">
                  <a:pos x="T4" y="T5"/>
                </a:cxn>
                <a:cxn ang="T11">
                  <a:pos x="T6" y="T7"/>
                </a:cxn>
              </a:cxnLst>
              <a:rect l="T12" t="T13" r="T14" b="T15"/>
              <a:pathLst>
                <a:path w="590" h="227">
                  <a:moveTo>
                    <a:pt x="0" y="227"/>
                  </a:moveTo>
                  <a:lnTo>
                    <a:pt x="273" y="227"/>
                  </a:lnTo>
                  <a:lnTo>
                    <a:pt x="273" y="0"/>
                  </a:lnTo>
                  <a:lnTo>
                    <a:pt x="590" y="0"/>
                  </a:ln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198" name="Oval 796"/>
            <p:cNvSpPr>
              <a:spLocks noChangeArrowheads="1"/>
            </p:cNvSpPr>
            <p:nvPr/>
          </p:nvSpPr>
          <p:spPr bwMode="auto">
            <a:xfrm flipV="1">
              <a:off x="6101460" y="3901281"/>
              <a:ext cx="68263" cy="68263"/>
            </a:xfrm>
            <a:prstGeom prst="ellipse">
              <a:avLst/>
            </a:prstGeom>
            <a:solidFill>
              <a:schemeClr val="tx1"/>
            </a:solidFill>
            <a:ln w="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199" name="Oval 797"/>
            <p:cNvSpPr>
              <a:spLocks noChangeArrowheads="1"/>
            </p:cNvSpPr>
            <p:nvPr/>
          </p:nvSpPr>
          <p:spPr bwMode="auto">
            <a:xfrm flipV="1">
              <a:off x="7152385" y="4020344"/>
              <a:ext cx="68263" cy="68262"/>
            </a:xfrm>
            <a:prstGeom prst="ellipse">
              <a:avLst/>
            </a:prstGeom>
            <a:solidFill>
              <a:schemeClr val="tx1"/>
            </a:solidFill>
            <a:ln w="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00" name="Oval 798"/>
            <p:cNvSpPr>
              <a:spLocks noChangeArrowheads="1"/>
            </p:cNvSpPr>
            <p:nvPr/>
          </p:nvSpPr>
          <p:spPr bwMode="auto">
            <a:xfrm flipV="1">
              <a:off x="7150798" y="3898106"/>
              <a:ext cx="68262" cy="68263"/>
            </a:xfrm>
            <a:prstGeom prst="ellipse">
              <a:avLst/>
            </a:prstGeom>
            <a:solidFill>
              <a:schemeClr val="tx1"/>
            </a:solidFill>
            <a:ln w="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01" name="Oval 799"/>
            <p:cNvSpPr>
              <a:spLocks noChangeArrowheads="1"/>
            </p:cNvSpPr>
            <p:nvPr/>
          </p:nvSpPr>
          <p:spPr bwMode="auto">
            <a:xfrm flipV="1">
              <a:off x="8182673" y="3896519"/>
              <a:ext cx="68262" cy="68262"/>
            </a:xfrm>
            <a:prstGeom prst="ellipse">
              <a:avLst/>
            </a:prstGeom>
            <a:solidFill>
              <a:schemeClr val="tx1"/>
            </a:solidFill>
            <a:ln w="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02" name="Oval 800"/>
            <p:cNvSpPr>
              <a:spLocks noChangeArrowheads="1"/>
            </p:cNvSpPr>
            <p:nvPr/>
          </p:nvSpPr>
          <p:spPr bwMode="auto">
            <a:xfrm flipV="1">
              <a:off x="9233598" y="3893344"/>
              <a:ext cx="66675" cy="68262"/>
            </a:xfrm>
            <a:prstGeom prst="ellipse">
              <a:avLst/>
            </a:prstGeom>
            <a:solidFill>
              <a:schemeClr val="tx1"/>
            </a:solidFill>
            <a:ln w="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03" name="Oval 801"/>
            <p:cNvSpPr>
              <a:spLocks noChangeArrowheads="1"/>
            </p:cNvSpPr>
            <p:nvPr/>
          </p:nvSpPr>
          <p:spPr bwMode="auto">
            <a:xfrm flipV="1">
              <a:off x="8182673" y="4033044"/>
              <a:ext cx="68262" cy="66675"/>
            </a:xfrm>
            <a:prstGeom prst="ellipse">
              <a:avLst/>
            </a:prstGeom>
            <a:solidFill>
              <a:schemeClr val="tx1"/>
            </a:solidFill>
            <a:ln w="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04" name="Oval 802"/>
            <p:cNvSpPr>
              <a:spLocks noChangeArrowheads="1"/>
            </p:cNvSpPr>
            <p:nvPr/>
          </p:nvSpPr>
          <p:spPr bwMode="auto">
            <a:xfrm flipV="1">
              <a:off x="9233598" y="4029869"/>
              <a:ext cx="66675" cy="68262"/>
            </a:xfrm>
            <a:prstGeom prst="ellipse">
              <a:avLst/>
            </a:prstGeom>
            <a:solidFill>
              <a:schemeClr val="tx1"/>
            </a:solidFill>
            <a:ln w="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05" name="Line 803"/>
            <p:cNvSpPr>
              <a:spLocks noChangeShapeType="1"/>
            </p:cNvSpPr>
            <p:nvPr/>
          </p:nvSpPr>
          <p:spPr bwMode="auto">
            <a:xfrm flipV="1">
              <a:off x="7563548" y="2848769"/>
              <a:ext cx="0" cy="769937"/>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06" name="Oval 804"/>
            <p:cNvSpPr>
              <a:spLocks noChangeArrowheads="1"/>
            </p:cNvSpPr>
            <p:nvPr/>
          </p:nvSpPr>
          <p:spPr bwMode="auto">
            <a:xfrm flipV="1">
              <a:off x="7533385" y="3579019"/>
              <a:ext cx="66675" cy="66675"/>
            </a:xfrm>
            <a:prstGeom prst="ellipse">
              <a:avLst/>
            </a:prstGeom>
            <a:solidFill>
              <a:schemeClr val="tx1"/>
            </a:solidFill>
            <a:ln w="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grpSp>
          <p:nvGrpSpPr>
            <p:cNvPr id="207" name="Group 805"/>
            <p:cNvGrpSpPr>
              <a:grpSpLocks/>
            </p:cNvGrpSpPr>
            <p:nvPr/>
          </p:nvGrpSpPr>
          <p:grpSpPr bwMode="auto">
            <a:xfrm>
              <a:off x="9441560" y="2586831"/>
              <a:ext cx="204788" cy="271463"/>
              <a:chOff x="2688" y="3505"/>
              <a:chExt cx="144" cy="192"/>
            </a:xfrm>
          </p:grpSpPr>
          <p:sp>
            <p:nvSpPr>
              <p:cNvPr id="291" name="Line 806"/>
              <p:cNvSpPr>
                <a:spLocks noChangeShapeType="1"/>
              </p:cNvSpPr>
              <p:nvPr/>
            </p:nvSpPr>
            <p:spPr bwMode="auto">
              <a:xfrm rot="5400000">
                <a:off x="2784" y="3457"/>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2" name="Line 807"/>
              <p:cNvSpPr>
                <a:spLocks noChangeShapeType="1"/>
              </p:cNvSpPr>
              <p:nvPr/>
            </p:nvSpPr>
            <p:spPr bwMode="auto">
              <a:xfrm rot="5400000" flipV="1">
                <a:off x="2640" y="3601"/>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3" name="Line 808"/>
              <p:cNvSpPr>
                <a:spLocks noChangeShapeType="1"/>
              </p:cNvSpPr>
              <p:nvPr/>
            </p:nvSpPr>
            <p:spPr bwMode="auto">
              <a:xfrm rot="5400000" flipV="1">
                <a:off x="2592" y="3601"/>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4" name="Line 809"/>
              <p:cNvSpPr>
                <a:spLocks noChangeShapeType="1"/>
              </p:cNvSpPr>
              <p:nvPr/>
            </p:nvSpPr>
            <p:spPr bwMode="auto">
              <a:xfrm rot="5400000">
                <a:off x="2784" y="3649"/>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208" name="Line 810"/>
            <p:cNvSpPr>
              <a:spLocks noChangeShapeType="1"/>
            </p:cNvSpPr>
            <p:nvPr/>
          </p:nvSpPr>
          <p:spPr bwMode="auto">
            <a:xfrm flipV="1">
              <a:off x="9651110" y="2848769"/>
              <a:ext cx="0" cy="108426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09" name="Group 812"/>
            <p:cNvGrpSpPr>
              <a:grpSpLocks/>
            </p:cNvGrpSpPr>
            <p:nvPr/>
          </p:nvGrpSpPr>
          <p:grpSpPr bwMode="auto">
            <a:xfrm flipH="1">
              <a:off x="6525323" y="5137944"/>
              <a:ext cx="204787" cy="271462"/>
              <a:chOff x="2688" y="3505"/>
              <a:chExt cx="144" cy="192"/>
            </a:xfrm>
          </p:grpSpPr>
          <p:sp>
            <p:nvSpPr>
              <p:cNvPr id="287" name="Line 813"/>
              <p:cNvSpPr>
                <a:spLocks noChangeShapeType="1"/>
              </p:cNvSpPr>
              <p:nvPr/>
            </p:nvSpPr>
            <p:spPr bwMode="auto">
              <a:xfrm rot="5400000">
                <a:off x="2784" y="3457"/>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88" name="Line 814"/>
              <p:cNvSpPr>
                <a:spLocks noChangeShapeType="1"/>
              </p:cNvSpPr>
              <p:nvPr/>
            </p:nvSpPr>
            <p:spPr bwMode="auto">
              <a:xfrm rot="5400000" flipV="1">
                <a:off x="2640" y="3601"/>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89" name="Line 815"/>
              <p:cNvSpPr>
                <a:spLocks noChangeShapeType="1"/>
              </p:cNvSpPr>
              <p:nvPr/>
            </p:nvSpPr>
            <p:spPr bwMode="auto">
              <a:xfrm rot="5400000" flipV="1">
                <a:off x="2592" y="3601"/>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0" name="Line 816"/>
              <p:cNvSpPr>
                <a:spLocks noChangeShapeType="1"/>
              </p:cNvSpPr>
              <p:nvPr/>
            </p:nvSpPr>
            <p:spPr bwMode="auto">
              <a:xfrm rot="5400000">
                <a:off x="2784" y="3649"/>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210" name="Line 817"/>
            <p:cNvSpPr>
              <a:spLocks noChangeShapeType="1"/>
            </p:cNvSpPr>
            <p:nvPr/>
          </p:nvSpPr>
          <p:spPr bwMode="auto">
            <a:xfrm flipH="1" flipV="1">
              <a:off x="6520560" y="3904456"/>
              <a:ext cx="0" cy="124301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11" name="Group 819"/>
            <p:cNvGrpSpPr>
              <a:grpSpLocks/>
            </p:cNvGrpSpPr>
            <p:nvPr/>
          </p:nvGrpSpPr>
          <p:grpSpPr bwMode="auto">
            <a:xfrm flipH="1">
              <a:off x="8612885" y="5142706"/>
              <a:ext cx="204788" cy="271463"/>
              <a:chOff x="2688" y="3505"/>
              <a:chExt cx="144" cy="192"/>
            </a:xfrm>
          </p:grpSpPr>
          <p:sp>
            <p:nvSpPr>
              <p:cNvPr id="283" name="Line 820"/>
              <p:cNvSpPr>
                <a:spLocks noChangeShapeType="1"/>
              </p:cNvSpPr>
              <p:nvPr/>
            </p:nvSpPr>
            <p:spPr bwMode="auto">
              <a:xfrm rot="5400000">
                <a:off x="2784" y="3457"/>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84" name="Line 821"/>
              <p:cNvSpPr>
                <a:spLocks noChangeShapeType="1"/>
              </p:cNvSpPr>
              <p:nvPr/>
            </p:nvSpPr>
            <p:spPr bwMode="auto">
              <a:xfrm rot="5400000" flipV="1">
                <a:off x="2640" y="3601"/>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85" name="Line 822"/>
              <p:cNvSpPr>
                <a:spLocks noChangeShapeType="1"/>
              </p:cNvSpPr>
              <p:nvPr/>
            </p:nvSpPr>
            <p:spPr bwMode="auto">
              <a:xfrm rot="5400000" flipV="1">
                <a:off x="2592" y="3601"/>
                <a:ext cx="192" cy="0"/>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86" name="Line 823"/>
              <p:cNvSpPr>
                <a:spLocks noChangeShapeType="1"/>
              </p:cNvSpPr>
              <p:nvPr/>
            </p:nvSpPr>
            <p:spPr bwMode="auto">
              <a:xfrm rot="5400000">
                <a:off x="2784" y="3649"/>
                <a:ext cx="0" cy="96"/>
              </a:xfrm>
              <a:prstGeom prst="line">
                <a:avLst/>
              </a:prstGeom>
              <a:noFill/>
              <a:ln w="19050" cap="sq">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212" name="Line 824"/>
            <p:cNvSpPr>
              <a:spLocks noChangeShapeType="1"/>
            </p:cNvSpPr>
            <p:nvPr/>
          </p:nvSpPr>
          <p:spPr bwMode="auto">
            <a:xfrm flipH="1" flipV="1">
              <a:off x="8601773" y="4098131"/>
              <a:ext cx="0" cy="10541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nvGrpSpPr>
            <p:cNvPr id="213" name="Group 825"/>
            <p:cNvGrpSpPr>
              <a:grpSpLocks/>
            </p:cNvGrpSpPr>
            <p:nvPr/>
          </p:nvGrpSpPr>
          <p:grpSpPr bwMode="auto">
            <a:xfrm>
              <a:off x="6520560" y="5409406"/>
              <a:ext cx="2087563" cy="255588"/>
              <a:chOff x="2068" y="3612"/>
              <a:chExt cx="1476" cy="181"/>
            </a:xfrm>
          </p:grpSpPr>
          <p:sp>
            <p:nvSpPr>
              <p:cNvPr id="281" name="Line 826"/>
              <p:cNvSpPr>
                <a:spLocks noChangeShapeType="1"/>
              </p:cNvSpPr>
              <p:nvPr/>
            </p:nvSpPr>
            <p:spPr bwMode="auto">
              <a:xfrm>
                <a:off x="2072" y="3612"/>
                <a:ext cx="0" cy="18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2" name="Freeform 827"/>
              <p:cNvSpPr>
                <a:spLocks/>
              </p:cNvSpPr>
              <p:nvPr/>
            </p:nvSpPr>
            <p:spPr bwMode="auto">
              <a:xfrm>
                <a:off x="2068" y="3612"/>
                <a:ext cx="1476" cy="181"/>
              </a:xfrm>
              <a:custGeom>
                <a:avLst/>
                <a:gdLst>
                  <a:gd name="T0" fmla="*/ 0 w 1496"/>
                  <a:gd name="T1" fmla="*/ 181 h 181"/>
                  <a:gd name="T2" fmla="*/ 1399 w 1496"/>
                  <a:gd name="T3" fmla="*/ 181 h 181"/>
                  <a:gd name="T4" fmla="*/ 1399 w 1496"/>
                  <a:gd name="T5" fmla="*/ 0 h 181"/>
                  <a:gd name="T6" fmla="*/ 0 60000 65536"/>
                  <a:gd name="T7" fmla="*/ 0 60000 65536"/>
                  <a:gd name="T8" fmla="*/ 0 60000 65536"/>
                  <a:gd name="T9" fmla="*/ 0 w 1496"/>
                  <a:gd name="T10" fmla="*/ 0 h 181"/>
                  <a:gd name="T11" fmla="*/ 1496 w 1496"/>
                  <a:gd name="T12" fmla="*/ 181 h 181"/>
                </a:gdLst>
                <a:ahLst/>
                <a:cxnLst>
                  <a:cxn ang="T6">
                    <a:pos x="T0" y="T1"/>
                  </a:cxn>
                  <a:cxn ang="T7">
                    <a:pos x="T2" y="T3"/>
                  </a:cxn>
                  <a:cxn ang="T8">
                    <a:pos x="T4" y="T5"/>
                  </a:cxn>
                </a:cxnLst>
                <a:rect l="T9" t="T10" r="T11" b="T12"/>
                <a:pathLst>
                  <a:path w="1496" h="181">
                    <a:moveTo>
                      <a:pt x="0" y="181"/>
                    </a:moveTo>
                    <a:lnTo>
                      <a:pt x="1496" y="181"/>
                    </a:lnTo>
                    <a:lnTo>
                      <a:pt x="1496" y="0"/>
                    </a:ln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grpSp>
        <p:grpSp>
          <p:nvGrpSpPr>
            <p:cNvPr id="214" name="Group 828"/>
            <p:cNvGrpSpPr>
              <a:grpSpLocks/>
            </p:cNvGrpSpPr>
            <p:nvPr/>
          </p:nvGrpSpPr>
          <p:grpSpPr bwMode="auto">
            <a:xfrm flipH="1" flipV="1">
              <a:off x="7563548" y="2331244"/>
              <a:ext cx="2087562" cy="255587"/>
              <a:chOff x="2068" y="3612"/>
              <a:chExt cx="1476" cy="181"/>
            </a:xfrm>
          </p:grpSpPr>
          <p:sp>
            <p:nvSpPr>
              <p:cNvPr id="279" name="Line 829"/>
              <p:cNvSpPr>
                <a:spLocks noChangeShapeType="1"/>
              </p:cNvSpPr>
              <p:nvPr/>
            </p:nvSpPr>
            <p:spPr bwMode="auto">
              <a:xfrm>
                <a:off x="2072" y="3612"/>
                <a:ext cx="0" cy="181"/>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80" name="Freeform 830"/>
              <p:cNvSpPr>
                <a:spLocks/>
              </p:cNvSpPr>
              <p:nvPr/>
            </p:nvSpPr>
            <p:spPr bwMode="auto">
              <a:xfrm>
                <a:off x="2068" y="3612"/>
                <a:ext cx="1476" cy="181"/>
              </a:xfrm>
              <a:custGeom>
                <a:avLst/>
                <a:gdLst>
                  <a:gd name="T0" fmla="*/ 0 w 1496"/>
                  <a:gd name="T1" fmla="*/ 181 h 181"/>
                  <a:gd name="T2" fmla="*/ 1399 w 1496"/>
                  <a:gd name="T3" fmla="*/ 181 h 181"/>
                  <a:gd name="T4" fmla="*/ 1399 w 1496"/>
                  <a:gd name="T5" fmla="*/ 0 h 181"/>
                  <a:gd name="T6" fmla="*/ 0 60000 65536"/>
                  <a:gd name="T7" fmla="*/ 0 60000 65536"/>
                  <a:gd name="T8" fmla="*/ 0 60000 65536"/>
                  <a:gd name="T9" fmla="*/ 0 w 1496"/>
                  <a:gd name="T10" fmla="*/ 0 h 181"/>
                  <a:gd name="T11" fmla="*/ 1496 w 1496"/>
                  <a:gd name="T12" fmla="*/ 181 h 181"/>
                </a:gdLst>
                <a:ahLst/>
                <a:cxnLst>
                  <a:cxn ang="T6">
                    <a:pos x="T0" y="T1"/>
                  </a:cxn>
                  <a:cxn ang="T7">
                    <a:pos x="T2" y="T3"/>
                  </a:cxn>
                  <a:cxn ang="T8">
                    <a:pos x="T4" y="T5"/>
                  </a:cxn>
                </a:cxnLst>
                <a:rect l="T9" t="T10" r="T11" b="T12"/>
                <a:pathLst>
                  <a:path w="1496" h="181">
                    <a:moveTo>
                      <a:pt x="0" y="181"/>
                    </a:moveTo>
                    <a:lnTo>
                      <a:pt x="1496" y="181"/>
                    </a:lnTo>
                    <a:lnTo>
                      <a:pt x="1496" y="0"/>
                    </a:ln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grpSp>
        <p:sp>
          <p:nvSpPr>
            <p:cNvPr id="215" name="Line 831"/>
            <p:cNvSpPr>
              <a:spLocks noChangeShapeType="1"/>
            </p:cNvSpPr>
            <p:nvPr/>
          </p:nvSpPr>
          <p:spPr bwMode="auto">
            <a:xfrm flipH="1" flipV="1">
              <a:off x="7563548" y="2074069"/>
              <a:ext cx="0" cy="25717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16" name="Oval 832"/>
            <p:cNvSpPr>
              <a:spLocks noChangeArrowheads="1"/>
            </p:cNvSpPr>
            <p:nvPr/>
          </p:nvSpPr>
          <p:spPr bwMode="auto">
            <a:xfrm flipH="1">
              <a:off x="7533385" y="2008981"/>
              <a:ext cx="66675" cy="68263"/>
            </a:xfrm>
            <a:prstGeom prst="ellipse">
              <a:avLst/>
            </a:prstGeom>
            <a:solidFill>
              <a:schemeClr val="bg1"/>
            </a:solidFill>
            <a:ln w="19050" cap="sq">
              <a:solidFill>
                <a:schemeClr val="tx1"/>
              </a:solidFill>
              <a:round/>
              <a:headEnd type="none" w="sm" len="sm"/>
              <a:tailEnd type="none" w="sm" len="sm"/>
            </a:ln>
          </p:spPr>
          <p:txBody>
            <a:bodyPr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17" name="Freeform 833"/>
            <p:cNvSpPr>
              <a:spLocks/>
            </p:cNvSpPr>
            <p:nvPr/>
          </p:nvSpPr>
          <p:spPr bwMode="auto">
            <a:xfrm>
              <a:off x="5622035" y="2972594"/>
              <a:ext cx="4041775" cy="639762"/>
            </a:xfrm>
            <a:custGeom>
              <a:avLst/>
              <a:gdLst>
                <a:gd name="T0" fmla="*/ 2147483647 w 2858"/>
                <a:gd name="T1" fmla="*/ 2147483647 h 453"/>
                <a:gd name="T2" fmla="*/ 0 w 2858"/>
                <a:gd name="T3" fmla="*/ 2147483647 h 453"/>
                <a:gd name="T4" fmla="*/ 0 w 2858"/>
                <a:gd name="T5" fmla="*/ 0 h 453"/>
                <a:gd name="T6" fmla="*/ 2147483647 w 2858"/>
                <a:gd name="T7" fmla="*/ 0 h 453"/>
                <a:gd name="T8" fmla="*/ 0 60000 65536"/>
                <a:gd name="T9" fmla="*/ 0 60000 65536"/>
                <a:gd name="T10" fmla="*/ 0 60000 65536"/>
                <a:gd name="T11" fmla="*/ 0 60000 65536"/>
                <a:gd name="T12" fmla="*/ 0 w 2858"/>
                <a:gd name="T13" fmla="*/ 0 h 453"/>
                <a:gd name="T14" fmla="*/ 2858 w 2858"/>
                <a:gd name="T15" fmla="*/ 453 h 453"/>
              </a:gdLst>
              <a:ahLst/>
              <a:cxnLst>
                <a:cxn ang="T8">
                  <a:pos x="T0" y="T1"/>
                </a:cxn>
                <a:cxn ang="T9">
                  <a:pos x="T2" y="T3"/>
                </a:cxn>
                <a:cxn ang="T10">
                  <a:pos x="T4" y="T5"/>
                </a:cxn>
                <a:cxn ang="T11">
                  <a:pos x="T6" y="T7"/>
                </a:cxn>
              </a:cxnLst>
              <a:rect l="T12" t="T13" r="T14" b="T15"/>
              <a:pathLst>
                <a:path w="2858" h="453">
                  <a:moveTo>
                    <a:pt x="182" y="453"/>
                  </a:moveTo>
                  <a:lnTo>
                    <a:pt x="0" y="453"/>
                  </a:lnTo>
                  <a:lnTo>
                    <a:pt x="0" y="0"/>
                  </a:lnTo>
                  <a:lnTo>
                    <a:pt x="2858" y="0"/>
                  </a:ln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18" name="Freeform 834"/>
            <p:cNvSpPr>
              <a:spLocks/>
            </p:cNvSpPr>
            <p:nvPr/>
          </p:nvSpPr>
          <p:spPr bwMode="auto">
            <a:xfrm>
              <a:off x="6511035" y="4383881"/>
              <a:ext cx="3370263" cy="639763"/>
            </a:xfrm>
            <a:custGeom>
              <a:avLst/>
              <a:gdLst>
                <a:gd name="T0" fmla="*/ 2147483647 w 2222"/>
                <a:gd name="T1" fmla="*/ 0 h 453"/>
                <a:gd name="T2" fmla="*/ 2147483647 w 2222"/>
                <a:gd name="T3" fmla="*/ 0 h 453"/>
                <a:gd name="T4" fmla="*/ 2147483647 w 2222"/>
                <a:gd name="T5" fmla="*/ 2147483647 h 453"/>
                <a:gd name="T6" fmla="*/ 2147483647 w 2222"/>
                <a:gd name="T7" fmla="*/ 2147483647 h 453"/>
                <a:gd name="T8" fmla="*/ 0 w 2222"/>
                <a:gd name="T9" fmla="*/ 2147483647 h 453"/>
                <a:gd name="T10" fmla="*/ 0 60000 65536"/>
                <a:gd name="T11" fmla="*/ 0 60000 65536"/>
                <a:gd name="T12" fmla="*/ 0 60000 65536"/>
                <a:gd name="T13" fmla="*/ 0 60000 65536"/>
                <a:gd name="T14" fmla="*/ 0 60000 65536"/>
                <a:gd name="T15" fmla="*/ 0 w 2222"/>
                <a:gd name="T16" fmla="*/ 0 h 453"/>
                <a:gd name="T17" fmla="*/ 2222 w 2222"/>
                <a:gd name="T18" fmla="*/ 453 h 453"/>
              </a:gdLst>
              <a:ahLst/>
              <a:cxnLst>
                <a:cxn ang="T10">
                  <a:pos x="T0" y="T1"/>
                </a:cxn>
                <a:cxn ang="T11">
                  <a:pos x="T2" y="T3"/>
                </a:cxn>
                <a:cxn ang="T12">
                  <a:pos x="T4" y="T5"/>
                </a:cxn>
                <a:cxn ang="T13">
                  <a:pos x="T6" y="T7"/>
                </a:cxn>
                <a:cxn ang="T14">
                  <a:pos x="T8" y="T9"/>
                </a:cxn>
              </a:cxnLst>
              <a:rect l="T15" t="T16" r="T17" b="T18"/>
              <a:pathLst>
                <a:path w="2222" h="453">
                  <a:moveTo>
                    <a:pt x="1950" y="0"/>
                  </a:moveTo>
                  <a:lnTo>
                    <a:pt x="2222" y="0"/>
                  </a:lnTo>
                  <a:lnTo>
                    <a:pt x="2222" y="408"/>
                  </a:lnTo>
                  <a:lnTo>
                    <a:pt x="2222" y="453"/>
                  </a:lnTo>
                  <a:lnTo>
                    <a:pt x="0" y="453"/>
                  </a:ln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19" name="Oval 835"/>
            <p:cNvSpPr>
              <a:spLocks noChangeArrowheads="1"/>
            </p:cNvSpPr>
            <p:nvPr/>
          </p:nvSpPr>
          <p:spPr bwMode="auto">
            <a:xfrm flipV="1">
              <a:off x="6484048" y="4987131"/>
              <a:ext cx="68262" cy="68263"/>
            </a:xfrm>
            <a:prstGeom prst="ellipse">
              <a:avLst/>
            </a:prstGeom>
            <a:solidFill>
              <a:schemeClr val="tx1"/>
            </a:solidFill>
            <a:ln w="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20" name="Oval 836"/>
            <p:cNvSpPr>
              <a:spLocks noChangeArrowheads="1"/>
            </p:cNvSpPr>
            <p:nvPr/>
          </p:nvSpPr>
          <p:spPr bwMode="auto">
            <a:xfrm flipV="1">
              <a:off x="9617773" y="2934494"/>
              <a:ext cx="68262" cy="68262"/>
            </a:xfrm>
            <a:prstGeom prst="ellipse">
              <a:avLst/>
            </a:prstGeom>
            <a:solidFill>
              <a:schemeClr val="tx1"/>
            </a:solidFill>
            <a:ln w="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21" name="Line 837"/>
            <p:cNvSpPr>
              <a:spLocks noChangeShapeType="1"/>
            </p:cNvSpPr>
            <p:nvPr/>
          </p:nvSpPr>
          <p:spPr bwMode="auto">
            <a:xfrm flipH="1">
              <a:off x="6750748" y="2715419"/>
              <a:ext cx="2692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22" name="Oval 838"/>
            <p:cNvSpPr>
              <a:spLocks noChangeArrowheads="1"/>
            </p:cNvSpPr>
            <p:nvPr/>
          </p:nvSpPr>
          <p:spPr bwMode="auto">
            <a:xfrm flipV="1">
              <a:off x="6742810" y="2678906"/>
              <a:ext cx="66675" cy="68263"/>
            </a:xfrm>
            <a:prstGeom prst="ellipse">
              <a:avLst/>
            </a:prstGeom>
            <a:solidFill>
              <a:schemeClr val="bg1"/>
            </a:solidFill>
            <a:ln w="1905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grpSp>
          <p:nvGrpSpPr>
            <p:cNvPr id="223" name="Group 839"/>
            <p:cNvGrpSpPr>
              <a:grpSpLocks/>
            </p:cNvGrpSpPr>
            <p:nvPr/>
          </p:nvGrpSpPr>
          <p:grpSpPr bwMode="auto">
            <a:xfrm flipV="1">
              <a:off x="8576373" y="5664994"/>
              <a:ext cx="68262" cy="323850"/>
              <a:chOff x="2042" y="3838"/>
              <a:chExt cx="48" cy="228"/>
            </a:xfrm>
          </p:grpSpPr>
          <p:sp>
            <p:nvSpPr>
              <p:cNvPr id="277" name="Line 840"/>
              <p:cNvSpPr>
                <a:spLocks noChangeShapeType="1"/>
              </p:cNvSpPr>
              <p:nvPr/>
            </p:nvSpPr>
            <p:spPr bwMode="auto">
              <a:xfrm flipH="1" flipV="1">
                <a:off x="2064" y="3884"/>
                <a:ext cx="0" cy="182"/>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78" name="Oval 841"/>
              <p:cNvSpPr>
                <a:spLocks noChangeArrowheads="1"/>
              </p:cNvSpPr>
              <p:nvPr/>
            </p:nvSpPr>
            <p:spPr bwMode="auto">
              <a:xfrm flipH="1">
                <a:off x="2042" y="3838"/>
                <a:ext cx="48" cy="48"/>
              </a:xfrm>
              <a:prstGeom prst="ellipse">
                <a:avLst/>
              </a:prstGeom>
              <a:solidFill>
                <a:schemeClr val="bg1"/>
              </a:solidFill>
              <a:ln w="1905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grpSp>
        <p:sp>
          <p:nvSpPr>
            <p:cNvPr id="224" name="Oval 842"/>
            <p:cNvSpPr>
              <a:spLocks noChangeArrowheads="1"/>
            </p:cNvSpPr>
            <p:nvPr/>
          </p:nvSpPr>
          <p:spPr bwMode="auto">
            <a:xfrm flipV="1">
              <a:off x="8571610" y="5626894"/>
              <a:ext cx="68263" cy="66675"/>
            </a:xfrm>
            <a:prstGeom prst="ellipse">
              <a:avLst/>
            </a:prstGeom>
            <a:solidFill>
              <a:schemeClr val="tx1"/>
            </a:solidFill>
            <a:ln w="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25" name="Oval 843"/>
            <p:cNvSpPr>
              <a:spLocks noChangeArrowheads="1"/>
            </p:cNvSpPr>
            <p:nvPr/>
          </p:nvSpPr>
          <p:spPr bwMode="auto">
            <a:xfrm flipV="1">
              <a:off x="7533385" y="2294731"/>
              <a:ext cx="66675" cy="68263"/>
            </a:xfrm>
            <a:prstGeom prst="ellipse">
              <a:avLst/>
            </a:prstGeom>
            <a:solidFill>
              <a:schemeClr val="tx1"/>
            </a:solidFill>
            <a:ln w="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26" name="Line 844"/>
            <p:cNvSpPr>
              <a:spLocks noChangeShapeType="1"/>
            </p:cNvSpPr>
            <p:nvPr/>
          </p:nvSpPr>
          <p:spPr bwMode="auto">
            <a:xfrm>
              <a:off x="9265348" y="3926681"/>
              <a:ext cx="384175"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227" name="Group 845"/>
            <p:cNvGrpSpPr>
              <a:grpSpLocks/>
            </p:cNvGrpSpPr>
            <p:nvPr/>
          </p:nvGrpSpPr>
          <p:grpSpPr bwMode="auto">
            <a:xfrm flipH="1">
              <a:off x="6723760" y="5244306"/>
              <a:ext cx="2701925" cy="68263"/>
              <a:chOff x="1785" y="3495"/>
              <a:chExt cx="1910" cy="48"/>
            </a:xfrm>
          </p:grpSpPr>
          <p:sp>
            <p:nvSpPr>
              <p:cNvPr id="275" name="Line 846"/>
              <p:cNvSpPr>
                <a:spLocks noChangeShapeType="1"/>
              </p:cNvSpPr>
              <p:nvPr/>
            </p:nvSpPr>
            <p:spPr bwMode="auto">
              <a:xfrm>
                <a:off x="1791" y="3521"/>
                <a:ext cx="1904"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76" name="Oval 847"/>
              <p:cNvSpPr>
                <a:spLocks noChangeArrowheads="1"/>
              </p:cNvSpPr>
              <p:nvPr/>
            </p:nvSpPr>
            <p:spPr bwMode="auto">
              <a:xfrm flipH="1" flipV="1">
                <a:off x="1785" y="3495"/>
                <a:ext cx="48" cy="48"/>
              </a:xfrm>
              <a:prstGeom prst="ellipse">
                <a:avLst/>
              </a:prstGeom>
              <a:solidFill>
                <a:schemeClr val="bg1"/>
              </a:solidFill>
              <a:ln w="1905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grpSp>
        <p:graphicFrame>
          <p:nvGraphicFramePr>
            <p:cNvPr id="228" name="Object 41"/>
            <p:cNvGraphicFramePr>
              <a:graphicFrameLocks noChangeAspect="1"/>
            </p:cNvGraphicFramePr>
            <p:nvPr>
              <p:extLst/>
            </p:nvPr>
          </p:nvGraphicFramePr>
          <p:xfrm>
            <a:off x="6484048" y="2521744"/>
            <a:ext cx="293687" cy="157162"/>
          </p:xfrm>
          <a:graphic>
            <a:graphicData uri="http://schemas.openxmlformats.org/presentationml/2006/ole">
              <mc:AlternateContent xmlns:mc="http://schemas.openxmlformats.org/markup-compatibility/2006">
                <mc:Choice xmlns:v="urn:schemas-microsoft-com:vml" Requires="v">
                  <p:oleObj spid="_x0000_s15640" name="Equation" r:id="rId4" imgW="330120" imgH="177480" progId="Equation.3">
                    <p:embed/>
                  </p:oleObj>
                </mc:Choice>
                <mc:Fallback>
                  <p:oleObj name="Equation" r:id="rId4" imgW="330120" imgH="177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84048" y="2521744"/>
                          <a:ext cx="293687" cy="157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29" name="Object 42"/>
            <p:cNvGraphicFramePr>
              <a:graphicFrameLocks noChangeAspect="1"/>
            </p:cNvGraphicFramePr>
            <p:nvPr>
              <p:extLst/>
            </p:nvPr>
          </p:nvGraphicFramePr>
          <p:xfrm>
            <a:off x="7457185" y="1851819"/>
            <a:ext cx="214313" cy="157162"/>
          </p:xfrm>
          <a:graphic>
            <a:graphicData uri="http://schemas.openxmlformats.org/presentationml/2006/ole">
              <mc:AlternateContent xmlns:mc="http://schemas.openxmlformats.org/markup-compatibility/2006">
                <mc:Choice xmlns:v="urn:schemas-microsoft-com:vml" Requires="v">
                  <p:oleObj spid="_x0000_s15641" name="Equation" r:id="rId6" imgW="241200" imgH="177480" progId="Equation.3">
                    <p:embed/>
                  </p:oleObj>
                </mc:Choice>
                <mc:Fallback>
                  <p:oleObj name="Equation" r:id="rId6" imgW="241200" imgH="1774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57185" y="1851819"/>
                          <a:ext cx="214313" cy="157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0" name="Object 43"/>
            <p:cNvGraphicFramePr>
              <a:graphicFrameLocks noChangeAspect="1"/>
            </p:cNvGraphicFramePr>
            <p:nvPr>
              <p:extLst/>
            </p:nvPr>
          </p:nvGraphicFramePr>
          <p:xfrm>
            <a:off x="9600310" y="5088731"/>
            <a:ext cx="293688" cy="157163"/>
          </p:xfrm>
          <a:graphic>
            <a:graphicData uri="http://schemas.openxmlformats.org/presentationml/2006/ole">
              <mc:AlternateContent xmlns:mc="http://schemas.openxmlformats.org/markup-compatibility/2006">
                <mc:Choice xmlns:v="urn:schemas-microsoft-com:vml" Requires="v">
                  <p:oleObj spid="_x0000_s15642" name="Equation" r:id="rId8" imgW="330120" imgH="177480" progId="Equation.3">
                    <p:embed/>
                  </p:oleObj>
                </mc:Choice>
                <mc:Fallback>
                  <p:oleObj name="Equation" r:id="rId8" imgW="330120" imgH="17748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00310" y="5088731"/>
                          <a:ext cx="293688" cy="157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1" name="Object 44"/>
            <p:cNvGraphicFramePr>
              <a:graphicFrameLocks noChangeAspect="1"/>
            </p:cNvGraphicFramePr>
            <p:nvPr>
              <p:extLst/>
            </p:nvPr>
          </p:nvGraphicFramePr>
          <p:xfrm>
            <a:off x="8536685" y="5992019"/>
            <a:ext cx="147638" cy="146050"/>
          </p:xfrm>
          <a:graphic>
            <a:graphicData uri="http://schemas.openxmlformats.org/presentationml/2006/ole">
              <mc:AlternateContent xmlns:mc="http://schemas.openxmlformats.org/markup-compatibility/2006">
                <mc:Choice xmlns:v="urn:schemas-microsoft-com:vml" Requires="v">
                  <p:oleObj spid="_x0000_s15643" name="Equation" r:id="rId10" imgW="164880" imgH="164880" progId="Equation.3">
                    <p:embed/>
                  </p:oleObj>
                </mc:Choice>
                <mc:Fallback>
                  <p:oleObj name="Equation" r:id="rId10" imgW="164880" imgH="16488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536685" y="5992019"/>
                          <a:ext cx="147638" cy="146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2" name="Object 45"/>
            <p:cNvGraphicFramePr>
              <a:graphicFrameLocks noChangeAspect="1"/>
            </p:cNvGraphicFramePr>
            <p:nvPr>
              <p:extLst/>
            </p:nvPr>
          </p:nvGraphicFramePr>
          <p:xfrm>
            <a:off x="5812535" y="4272756"/>
            <a:ext cx="314325" cy="157163"/>
          </p:xfrm>
          <a:graphic>
            <a:graphicData uri="http://schemas.openxmlformats.org/presentationml/2006/ole">
              <mc:AlternateContent xmlns:mc="http://schemas.openxmlformats.org/markup-compatibility/2006">
                <mc:Choice xmlns:v="urn:schemas-microsoft-com:vml" Requires="v">
                  <p:oleObj spid="_x0000_s15644" name="Equation" r:id="rId12" imgW="355320" imgH="177480" progId="Equation.3">
                    <p:embed/>
                  </p:oleObj>
                </mc:Choice>
                <mc:Fallback>
                  <p:oleObj name="Equation" r:id="rId12" imgW="355320" imgH="17748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812535" y="4272756"/>
                          <a:ext cx="314325" cy="157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3" name="Object 46"/>
            <p:cNvGraphicFramePr>
              <a:graphicFrameLocks noChangeAspect="1"/>
            </p:cNvGraphicFramePr>
            <p:nvPr>
              <p:extLst/>
            </p:nvPr>
          </p:nvGraphicFramePr>
          <p:xfrm>
            <a:off x="6137973" y="3491706"/>
            <a:ext cx="292100" cy="146050"/>
          </p:xfrm>
          <a:graphic>
            <a:graphicData uri="http://schemas.openxmlformats.org/presentationml/2006/ole">
              <mc:AlternateContent xmlns:mc="http://schemas.openxmlformats.org/markup-compatibility/2006">
                <mc:Choice xmlns:v="urn:schemas-microsoft-com:vml" Requires="v">
                  <p:oleObj spid="_x0000_s15645" name="Equation" r:id="rId14" imgW="330120" imgH="164880" progId="Equation.3">
                    <p:embed/>
                  </p:oleObj>
                </mc:Choice>
                <mc:Fallback>
                  <p:oleObj name="Equation" r:id="rId14" imgW="330120" imgH="164880" progId="Equation.3">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137973" y="3491706"/>
                          <a:ext cx="292100" cy="146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4" name="Object 47"/>
            <p:cNvGraphicFramePr>
              <a:graphicFrameLocks noChangeAspect="1"/>
            </p:cNvGraphicFramePr>
            <p:nvPr>
              <p:extLst/>
            </p:nvPr>
          </p:nvGraphicFramePr>
          <p:xfrm>
            <a:off x="6852348" y="4290219"/>
            <a:ext cx="325437" cy="157162"/>
          </p:xfrm>
          <a:graphic>
            <a:graphicData uri="http://schemas.openxmlformats.org/presentationml/2006/ole">
              <mc:AlternateContent xmlns:mc="http://schemas.openxmlformats.org/markup-compatibility/2006">
                <mc:Choice xmlns:v="urn:schemas-microsoft-com:vml" Requires="v">
                  <p:oleObj spid="_x0000_s15646" name="Equation" r:id="rId16" imgW="368280" imgH="177480" progId="Equation.3">
                    <p:embed/>
                  </p:oleObj>
                </mc:Choice>
                <mc:Fallback>
                  <p:oleObj name="Equation" r:id="rId16" imgW="368280" imgH="177480" progId="Equation.3">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852348" y="4290219"/>
                          <a:ext cx="325437" cy="157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5" name="Object 48"/>
            <p:cNvGraphicFramePr>
              <a:graphicFrameLocks noChangeAspect="1"/>
            </p:cNvGraphicFramePr>
            <p:nvPr>
              <p:extLst/>
            </p:nvPr>
          </p:nvGraphicFramePr>
          <p:xfrm>
            <a:off x="7177785" y="3509169"/>
            <a:ext cx="303213" cy="146050"/>
          </p:xfrm>
          <a:graphic>
            <a:graphicData uri="http://schemas.openxmlformats.org/presentationml/2006/ole">
              <mc:AlternateContent xmlns:mc="http://schemas.openxmlformats.org/markup-compatibility/2006">
                <mc:Choice xmlns:v="urn:schemas-microsoft-com:vml" Requires="v">
                  <p:oleObj spid="_x0000_s15647" name="Equation" r:id="rId18" imgW="342720" imgH="164880" progId="Equation.3">
                    <p:embed/>
                  </p:oleObj>
                </mc:Choice>
                <mc:Fallback>
                  <p:oleObj name="Equation" r:id="rId18" imgW="342720" imgH="164880" progId="Equation.3">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177785" y="3509169"/>
                          <a:ext cx="303213" cy="146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6" name="Object 49"/>
            <p:cNvGraphicFramePr>
              <a:graphicFrameLocks noChangeAspect="1"/>
            </p:cNvGraphicFramePr>
            <p:nvPr>
              <p:extLst/>
            </p:nvPr>
          </p:nvGraphicFramePr>
          <p:xfrm>
            <a:off x="7881048" y="4290219"/>
            <a:ext cx="323850" cy="157162"/>
          </p:xfrm>
          <a:graphic>
            <a:graphicData uri="http://schemas.openxmlformats.org/presentationml/2006/ole">
              <mc:AlternateContent xmlns:mc="http://schemas.openxmlformats.org/markup-compatibility/2006">
                <mc:Choice xmlns:v="urn:schemas-microsoft-com:vml" Requires="v">
                  <p:oleObj spid="_x0000_s15648" name="Equation" r:id="rId20" imgW="368280" imgH="177480" progId="Equation.3">
                    <p:embed/>
                  </p:oleObj>
                </mc:Choice>
                <mc:Fallback>
                  <p:oleObj name="Equation" r:id="rId20" imgW="368280" imgH="177480" progId="Equation.3">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881048" y="4290219"/>
                          <a:ext cx="323850" cy="157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7" name="Object 50"/>
            <p:cNvGraphicFramePr>
              <a:graphicFrameLocks noChangeAspect="1"/>
            </p:cNvGraphicFramePr>
            <p:nvPr>
              <p:extLst/>
            </p:nvPr>
          </p:nvGraphicFramePr>
          <p:xfrm>
            <a:off x="8204898" y="3502819"/>
            <a:ext cx="301625" cy="157162"/>
          </p:xfrm>
          <a:graphic>
            <a:graphicData uri="http://schemas.openxmlformats.org/presentationml/2006/ole">
              <mc:AlternateContent xmlns:mc="http://schemas.openxmlformats.org/markup-compatibility/2006">
                <mc:Choice xmlns:v="urn:schemas-microsoft-com:vml" Requires="v">
                  <p:oleObj spid="_x0000_s15649" name="Equation" r:id="rId22" imgW="342720" imgH="177480" progId="Equation.3">
                    <p:embed/>
                  </p:oleObj>
                </mc:Choice>
                <mc:Fallback>
                  <p:oleObj name="Equation" r:id="rId22" imgW="342720" imgH="177480" progId="Equation.3">
                    <p:embed/>
                    <p:pic>
                      <p:nvPicPr>
                        <p:cNvPr id="0" name=""/>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204898" y="3502819"/>
                          <a:ext cx="301625" cy="157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8" name="Object 51"/>
            <p:cNvGraphicFramePr>
              <a:graphicFrameLocks noChangeAspect="1"/>
            </p:cNvGraphicFramePr>
            <p:nvPr>
              <p:extLst/>
            </p:nvPr>
          </p:nvGraphicFramePr>
          <p:xfrm>
            <a:off x="8944673" y="4290219"/>
            <a:ext cx="325437" cy="157162"/>
          </p:xfrm>
          <a:graphic>
            <a:graphicData uri="http://schemas.openxmlformats.org/presentationml/2006/ole">
              <mc:AlternateContent xmlns:mc="http://schemas.openxmlformats.org/markup-compatibility/2006">
                <mc:Choice xmlns:v="urn:schemas-microsoft-com:vml" Requires="v">
                  <p:oleObj spid="_x0000_s15650" name="Equation" r:id="rId24" imgW="368280" imgH="177480" progId="Equation.3">
                    <p:embed/>
                  </p:oleObj>
                </mc:Choice>
                <mc:Fallback>
                  <p:oleObj name="Equation" r:id="rId24" imgW="368280" imgH="177480" progId="Equation.3">
                    <p:embed/>
                    <p:pic>
                      <p:nvPicPr>
                        <p:cNvPr id="0" name=""/>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8944673" y="4290219"/>
                          <a:ext cx="325437" cy="157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39" name="Object 52"/>
            <p:cNvGraphicFramePr>
              <a:graphicFrameLocks noChangeAspect="1"/>
            </p:cNvGraphicFramePr>
            <p:nvPr>
              <p:extLst/>
            </p:nvPr>
          </p:nvGraphicFramePr>
          <p:xfrm>
            <a:off x="9270110" y="3509169"/>
            <a:ext cx="301625" cy="146050"/>
          </p:xfrm>
          <a:graphic>
            <a:graphicData uri="http://schemas.openxmlformats.org/presentationml/2006/ole">
              <mc:AlternateContent xmlns:mc="http://schemas.openxmlformats.org/markup-compatibility/2006">
                <mc:Choice xmlns:v="urn:schemas-microsoft-com:vml" Requires="v">
                  <p:oleObj spid="_x0000_s15651" name="Equation" r:id="rId26" imgW="342720" imgH="164880" progId="Equation.3">
                    <p:embed/>
                  </p:oleObj>
                </mc:Choice>
                <mc:Fallback>
                  <p:oleObj name="Equation" r:id="rId26" imgW="342720" imgH="164880" progId="Equation.3">
                    <p:embed/>
                    <p:pic>
                      <p:nvPicPr>
                        <p:cNvPr id="0" name=""/>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9270110" y="3509169"/>
                          <a:ext cx="301625" cy="146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0" name="Line 864"/>
            <p:cNvSpPr>
              <a:spLocks noChangeShapeType="1"/>
            </p:cNvSpPr>
            <p:nvPr/>
          </p:nvSpPr>
          <p:spPr bwMode="auto">
            <a:xfrm>
              <a:off x="9643173" y="3101181"/>
              <a:ext cx="47148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1" name="Oval 865"/>
            <p:cNvSpPr>
              <a:spLocks noChangeArrowheads="1"/>
            </p:cNvSpPr>
            <p:nvPr/>
          </p:nvSpPr>
          <p:spPr bwMode="auto">
            <a:xfrm flipH="1">
              <a:off x="10109898" y="3061494"/>
              <a:ext cx="68262" cy="66675"/>
            </a:xfrm>
            <a:prstGeom prst="ellipse">
              <a:avLst/>
            </a:prstGeom>
            <a:solidFill>
              <a:schemeClr val="bg1"/>
            </a:solidFill>
            <a:ln w="19050" cap="sq">
              <a:solidFill>
                <a:schemeClr val="tx1"/>
              </a:solidFill>
              <a:round/>
              <a:headEnd type="none" w="sm" len="sm"/>
              <a:tailEnd type="none" w="sm" len="sm"/>
            </a:ln>
          </p:spPr>
          <p:txBody>
            <a:bodyPr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42" name="Oval 866"/>
            <p:cNvSpPr>
              <a:spLocks noChangeArrowheads="1"/>
            </p:cNvSpPr>
            <p:nvPr/>
          </p:nvSpPr>
          <p:spPr bwMode="auto">
            <a:xfrm flipV="1">
              <a:off x="9622535" y="3061494"/>
              <a:ext cx="66675" cy="66675"/>
            </a:xfrm>
            <a:prstGeom prst="ellipse">
              <a:avLst/>
            </a:prstGeom>
            <a:solidFill>
              <a:schemeClr val="tx1"/>
            </a:solidFill>
            <a:ln w="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43" name="Line 867"/>
            <p:cNvSpPr>
              <a:spLocks noChangeShapeType="1"/>
            </p:cNvSpPr>
            <p:nvPr/>
          </p:nvSpPr>
          <p:spPr bwMode="auto">
            <a:xfrm>
              <a:off x="8595423" y="4148931"/>
              <a:ext cx="1519237"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4" name="Oval 868"/>
            <p:cNvSpPr>
              <a:spLocks noChangeArrowheads="1"/>
            </p:cNvSpPr>
            <p:nvPr/>
          </p:nvSpPr>
          <p:spPr bwMode="auto">
            <a:xfrm flipH="1">
              <a:off x="10109898" y="4110831"/>
              <a:ext cx="68262" cy="68263"/>
            </a:xfrm>
            <a:prstGeom prst="ellipse">
              <a:avLst/>
            </a:prstGeom>
            <a:solidFill>
              <a:schemeClr val="bg1"/>
            </a:solidFill>
            <a:ln w="19050" cap="sq">
              <a:solidFill>
                <a:schemeClr val="tx1"/>
              </a:solidFill>
              <a:round/>
              <a:headEnd type="none" w="sm" len="sm"/>
              <a:tailEnd type="none" w="sm" len="sm"/>
            </a:ln>
          </p:spPr>
          <p:txBody>
            <a:bodyPr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45" name="Line 869"/>
            <p:cNvSpPr>
              <a:spLocks noChangeShapeType="1"/>
            </p:cNvSpPr>
            <p:nvPr/>
          </p:nvSpPr>
          <p:spPr bwMode="auto">
            <a:xfrm>
              <a:off x="8601773" y="3933031"/>
              <a:ext cx="0" cy="21431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46" name="Oval 870"/>
            <p:cNvSpPr>
              <a:spLocks noChangeArrowheads="1"/>
            </p:cNvSpPr>
            <p:nvPr/>
          </p:nvSpPr>
          <p:spPr bwMode="auto">
            <a:xfrm flipV="1">
              <a:off x="8570023" y="3904456"/>
              <a:ext cx="66675" cy="68263"/>
            </a:xfrm>
            <a:prstGeom prst="ellipse">
              <a:avLst/>
            </a:prstGeom>
            <a:solidFill>
              <a:schemeClr val="tx1"/>
            </a:solidFill>
            <a:ln w="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graphicFrame>
          <p:nvGraphicFramePr>
            <p:cNvPr id="247" name="Object 53"/>
            <p:cNvGraphicFramePr>
              <a:graphicFrameLocks noChangeAspect="1"/>
            </p:cNvGraphicFramePr>
            <p:nvPr>
              <p:extLst/>
            </p:nvPr>
          </p:nvGraphicFramePr>
          <p:xfrm>
            <a:off x="10182923" y="4004469"/>
            <a:ext cx="227012" cy="133350"/>
          </p:xfrm>
          <a:graphic>
            <a:graphicData uri="http://schemas.openxmlformats.org/presentationml/2006/ole">
              <mc:AlternateContent xmlns:mc="http://schemas.openxmlformats.org/markup-compatibility/2006">
                <mc:Choice xmlns:v="urn:schemas-microsoft-com:vml" Requires="v">
                  <p:oleObj spid="_x0000_s15652" name="Equation" r:id="rId28" imgW="253800" imgH="152280" progId="Equation.3">
                    <p:embed/>
                  </p:oleObj>
                </mc:Choice>
                <mc:Fallback>
                  <p:oleObj name="Equation" r:id="rId28" imgW="253800" imgH="152280" progId="Equation.3">
                    <p:embed/>
                    <p:pic>
                      <p:nvPicPr>
                        <p:cNvPr id="0" name=""/>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10182923" y="4004469"/>
                          <a:ext cx="227012" cy="133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48" name="Object 54"/>
            <p:cNvGraphicFramePr>
              <a:graphicFrameLocks noChangeAspect="1"/>
            </p:cNvGraphicFramePr>
            <p:nvPr>
              <p:extLst/>
            </p:nvPr>
          </p:nvGraphicFramePr>
          <p:xfrm>
            <a:off x="10149585" y="2894806"/>
            <a:ext cx="282575" cy="157163"/>
          </p:xfrm>
          <a:graphic>
            <a:graphicData uri="http://schemas.openxmlformats.org/presentationml/2006/ole">
              <mc:AlternateContent xmlns:mc="http://schemas.openxmlformats.org/markup-compatibility/2006">
                <mc:Choice xmlns:v="urn:schemas-microsoft-com:vml" Requires="v">
                  <p:oleObj spid="_x0000_s15653" name="Equation" r:id="rId30" imgW="317160" imgH="177480" progId="Equation.3">
                    <p:embed/>
                  </p:oleObj>
                </mc:Choice>
                <mc:Fallback>
                  <p:oleObj name="Equation" r:id="rId30" imgW="317160" imgH="177480" progId="Equation.3">
                    <p:embed/>
                    <p:pic>
                      <p:nvPicPr>
                        <p:cNvPr id="0" name=""/>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10149585" y="2894806"/>
                          <a:ext cx="282575" cy="157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49" name="Oval 873"/>
            <p:cNvSpPr>
              <a:spLocks noChangeArrowheads="1"/>
            </p:cNvSpPr>
            <p:nvPr/>
          </p:nvSpPr>
          <p:spPr bwMode="auto">
            <a:xfrm flipV="1">
              <a:off x="8568435" y="4109244"/>
              <a:ext cx="68263" cy="66675"/>
            </a:xfrm>
            <a:prstGeom prst="ellipse">
              <a:avLst/>
            </a:prstGeom>
            <a:solidFill>
              <a:schemeClr val="tx1"/>
            </a:solidFill>
            <a:ln w="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50" name="Oval 874"/>
            <p:cNvSpPr>
              <a:spLocks noChangeArrowheads="1"/>
            </p:cNvSpPr>
            <p:nvPr/>
          </p:nvSpPr>
          <p:spPr bwMode="auto">
            <a:xfrm flipV="1">
              <a:off x="6484048" y="3899694"/>
              <a:ext cx="68262" cy="68262"/>
            </a:xfrm>
            <a:prstGeom prst="ellipse">
              <a:avLst/>
            </a:prstGeom>
            <a:solidFill>
              <a:schemeClr val="tx1"/>
            </a:solidFill>
            <a:ln w="0" cap="sq">
              <a:solidFill>
                <a:schemeClr val="tx1"/>
              </a:solidFill>
              <a:round/>
              <a:headEnd type="none" w="sm" len="sm"/>
              <a:tailEnd type="none" w="sm" len="sm"/>
            </a:ln>
          </p:spPr>
          <p:txBody>
            <a:bodyPr rot="10800000" wrap="none" anchor="ct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51" name="Text Box 182"/>
            <p:cNvSpPr txBox="1">
              <a:spLocks noChangeArrowheads="1"/>
            </p:cNvSpPr>
            <p:nvPr/>
          </p:nvSpPr>
          <p:spPr bwMode="auto">
            <a:xfrm>
              <a:off x="6444360" y="3626644"/>
              <a:ext cx="282575"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sz="1400">
                  <a:solidFill>
                    <a:srgbClr val="FB0713"/>
                  </a:solidFill>
                  <a:latin typeface="Arial" charset="0"/>
                </a:rPr>
                <a:t>1</a:t>
              </a:r>
            </a:p>
          </p:txBody>
        </p:sp>
        <p:sp>
          <p:nvSpPr>
            <p:cNvPr id="252" name="Text Box 183"/>
            <p:cNvSpPr txBox="1">
              <a:spLocks noChangeArrowheads="1"/>
            </p:cNvSpPr>
            <p:nvPr/>
          </p:nvSpPr>
          <p:spPr bwMode="auto">
            <a:xfrm>
              <a:off x="7539735" y="3626644"/>
              <a:ext cx="296863"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sz="1600">
                  <a:solidFill>
                    <a:srgbClr val="FB0713"/>
                  </a:solidFill>
                  <a:latin typeface="Arial" charset="0"/>
                </a:rPr>
                <a:t>0</a:t>
              </a:r>
            </a:p>
          </p:txBody>
        </p:sp>
        <p:sp>
          <p:nvSpPr>
            <p:cNvPr id="253" name="Text Box 184"/>
            <p:cNvSpPr txBox="1">
              <a:spLocks noChangeArrowheads="1"/>
            </p:cNvSpPr>
            <p:nvPr/>
          </p:nvSpPr>
          <p:spPr bwMode="auto">
            <a:xfrm>
              <a:off x="8517635" y="3610769"/>
              <a:ext cx="282575" cy="3048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sz="1400">
                  <a:solidFill>
                    <a:srgbClr val="FB0713"/>
                  </a:solidFill>
                  <a:latin typeface="Arial" charset="0"/>
                </a:rPr>
                <a:t>1</a:t>
              </a:r>
            </a:p>
          </p:txBody>
        </p:sp>
        <p:sp>
          <p:nvSpPr>
            <p:cNvPr id="254" name="Text Box 185"/>
            <p:cNvSpPr txBox="1">
              <a:spLocks noChangeArrowheads="1"/>
            </p:cNvSpPr>
            <p:nvPr/>
          </p:nvSpPr>
          <p:spPr bwMode="auto">
            <a:xfrm>
              <a:off x="9579673" y="3569494"/>
              <a:ext cx="296862" cy="336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solidFill>
                    <a:srgbClr val="FF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sz="1600">
                  <a:solidFill>
                    <a:srgbClr val="FB0713"/>
                  </a:solidFill>
                  <a:latin typeface="Arial" charset="0"/>
                </a:rPr>
                <a:t>0</a:t>
              </a:r>
            </a:p>
          </p:txBody>
        </p:sp>
        <p:sp>
          <p:nvSpPr>
            <p:cNvPr id="255" name="Oval 188"/>
            <p:cNvSpPr>
              <a:spLocks noChangeArrowheads="1"/>
            </p:cNvSpPr>
            <p:nvPr/>
          </p:nvSpPr>
          <p:spPr bwMode="auto">
            <a:xfrm>
              <a:off x="6023673" y="4041126"/>
              <a:ext cx="230187" cy="230187"/>
            </a:xfrm>
            <a:prstGeom prst="ellipse">
              <a:avLst/>
            </a:prstGeom>
            <a:solidFill>
              <a:srgbClr val="00B050">
                <a:alpha val="60000"/>
              </a:srgbClr>
            </a:solidFill>
            <a:ln w="19050">
              <a:noFill/>
              <a:round/>
              <a:headEnd/>
              <a:tailEnd/>
            </a:ln>
            <a:effectLst/>
            <a:extLst/>
          </p:spPr>
          <p:txBody>
            <a:bodyPr wrap="none" anchor="ctr"/>
            <a:lstStyle/>
            <a:p>
              <a:endParaRPr lang="en-US"/>
            </a:p>
          </p:txBody>
        </p:sp>
        <p:sp>
          <p:nvSpPr>
            <p:cNvPr id="256" name="Text Box 192"/>
            <p:cNvSpPr txBox="1">
              <a:spLocks noChangeArrowheads="1"/>
            </p:cNvSpPr>
            <p:nvPr/>
          </p:nvSpPr>
          <p:spPr bwMode="auto">
            <a:xfrm>
              <a:off x="5926835" y="5874544"/>
              <a:ext cx="16922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sz="1400">
                  <a:solidFill>
                    <a:srgbClr val="FB0713"/>
                  </a:solidFill>
                  <a:latin typeface="Arial" charset="0"/>
                </a:rPr>
                <a:t>Sensitive pair node</a:t>
              </a:r>
            </a:p>
          </p:txBody>
        </p:sp>
        <p:sp>
          <p:nvSpPr>
            <p:cNvPr id="257" name="Line 193"/>
            <p:cNvSpPr>
              <a:spLocks noChangeShapeType="1"/>
            </p:cNvSpPr>
            <p:nvPr/>
          </p:nvSpPr>
          <p:spPr bwMode="auto">
            <a:xfrm>
              <a:off x="6271323" y="4202906"/>
              <a:ext cx="346075" cy="1728788"/>
            </a:xfrm>
            <a:prstGeom prst="line">
              <a:avLst/>
            </a:prstGeom>
            <a:noFill/>
            <a:ln w="19050">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58" name="Line 194"/>
            <p:cNvSpPr>
              <a:spLocks noChangeShapeType="1"/>
            </p:cNvSpPr>
            <p:nvPr/>
          </p:nvSpPr>
          <p:spPr bwMode="auto">
            <a:xfrm flipH="1">
              <a:off x="6790435" y="4202906"/>
              <a:ext cx="1266825" cy="1671638"/>
            </a:xfrm>
            <a:prstGeom prst="line">
              <a:avLst/>
            </a:prstGeom>
            <a:noFill/>
            <a:ln w="19050">
              <a:solidFill>
                <a:srgbClr val="FF0000"/>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259" name="Text Box 195"/>
            <p:cNvSpPr txBox="1">
              <a:spLocks noChangeArrowheads="1"/>
            </p:cNvSpPr>
            <p:nvPr/>
          </p:nvSpPr>
          <p:spPr bwMode="auto">
            <a:xfrm>
              <a:off x="6060185" y="3245644"/>
              <a:ext cx="4127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a:solidFill>
                    <a:srgbClr val="0000FF"/>
                  </a:solidFill>
                  <a:latin typeface="Arial" charset="0"/>
                </a:rPr>
                <a:t>ON</a:t>
              </a:r>
            </a:p>
          </p:txBody>
        </p:sp>
        <p:sp>
          <p:nvSpPr>
            <p:cNvPr id="260" name="Text Box 196"/>
            <p:cNvSpPr txBox="1">
              <a:spLocks noChangeArrowheads="1"/>
            </p:cNvSpPr>
            <p:nvPr/>
          </p:nvSpPr>
          <p:spPr bwMode="auto">
            <a:xfrm>
              <a:off x="5637910" y="4398169"/>
              <a:ext cx="49053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a:solidFill>
                    <a:srgbClr val="0000FF"/>
                  </a:solidFill>
                  <a:latin typeface="Arial" charset="0"/>
                </a:rPr>
                <a:t>OFF</a:t>
              </a:r>
            </a:p>
          </p:txBody>
        </p:sp>
        <p:sp>
          <p:nvSpPr>
            <p:cNvPr id="261" name="Text Box 197"/>
            <p:cNvSpPr txBox="1">
              <a:spLocks noChangeArrowheads="1"/>
            </p:cNvSpPr>
            <p:nvPr/>
          </p:nvSpPr>
          <p:spPr bwMode="auto">
            <a:xfrm>
              <a:off x="8171560" y="3245644"/>
              <a:ext cx="4127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a:solidFill>
                    <a:srgbClr val="0000FF"/>
                  </a:solidFill>
                  <a:latin typeface="Arial" charset="0"/>
                </a:rPr>
                <a:t>ON</a:t>
              </a:r>
            </a:p>
          </p:txBody>
        </p:sp>
        <p:sp>
          <p:nvSpPr>
            <p:cNvPr id="262" name="Text Box 198"/>
            <p:cNvSpPr txBox="1">
              <a:spLocks noChangeArrowheads="1"/>
            </p:cNvSpPr>
            <p:nvPr/>
          </p:nvSpPr>
          <p:spPr bwMode="auto">
            <a:xfrm>
              <a:off x="7749285" y="4398169"/>
              <a:ext cx="49053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a:solidFill>
                    <a:srgbClr val="0000FF"/>
                  </a:solidFill>
                  <a:latin typeface="Arial" charset="0"/>
                </a:rPr>
                <a:t>OFF</a:t>
              </a:r>
            </a:p>
          </p:txBody>
        </p:sp>
        <p:sp>
          <p:nvSpPr>
            <p:cNvPr id="263" name="Text Box 199"/>
            <p:cNvSpPr txBox="1">
              <a:spLocks noChangeArrowheads="1"/>
            </p:cNvSpPr>
            <p:nvPr/>
          </p:nvSpPr>
          <p:spPr bwMode="auto">
            <a:xfrm>
              <a:off x="7125398" y="3234531"/>
              <a:ext cx="49053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a:solidFill>
                    <a:srgbClr val="0000FF"/>
                  </a:solidFill>
                  <a:latin typeface="Arial" charset="0"/>
                </a:rPr>
                <a:t>OFF</a:t>
              </a:r>
            </a:p>
          </p:txBody>
        </p:sp>
        <p:sp>
          <p:nvSpPr>
            <p:cNvPr id="264" name="Text Box 200"/>
            <p:cNvSpPr txBox="1">
              <a:spLocks noChangeArrowheads="1"/>
            </p:cNvSpPr>
            <p:nvPr/>
          </p:nvSpPr>
          <p:spPr bwMode="auto">
            <a:xfrm>
              <a:off x="6703123" y="4387056"/>
              <a:ext cx="412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a:solidFill>
                    <a:srgbClr val="0000FF"/>
                  </a:solidFill>
                  <a:latin typeface="Arial" charset="0"/>
                </a:rPr>
                <a:t>ON</a:t>
              </a:r>
            </a:p>
          </p:txBody>
        </p:sp>
        <p:sp>
          <p:nvSpPr>
            <p:cNvPr id="265" name="Text Box 201"/>
            <p:cNvSpPr txBox="1">
              <a:spLocks noChangeArrowheads="1"/>
            </p:cNvSpPr>
            <p:nvPr/>
          </p:nvSpPr>
          <p:spPr bwMode="auto">
            <a:xfrm>
              <a:off x="9257410" y="3234531"/>
              <a:ext cx="4905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a:solidFill>
                    <a:srgbClr val="0000FF"/>
                  </a:solidFill>
                  <a:latin typeface="Arial" charset="0"/>
                </a:rPr>
                <a:t>OFF</a:t>
              </a:r>
            </a:p>
          </p:txBody>
        </p:sp>
        <p:sp>
          <p:nvSpPr>
            <p:cNvPr id="266" name="Text Box 202"/>
            <p:cNvSpPr txBox="1">
              <a:spLocks noChangeArrowheads="1"/>
            </p:cNvSpPr>
            <p:nvPr/>
          </p:nvSpPr>
          <p:spPr bwMode="auto">
            <a:xfrm>
              <a:off x="8835135" y="4387056"/>
              <a:ext cx="412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a:solidFill>
                    <a:srgbClr val="0000FF"/>
                  </a:solidFill>
                  <a:latin typeface="Arial" charset="0"/>
                </a:rPr>
                <a:t>ON</a:t>
              </a:r>
            </a:p>
          </p:txBody>
        </p:sp>
        <p:sp>
          <p:nvSpPr>
            <p:cNvPr id="267" name="Freeform 183"/>
            <p:cNvSpPr>
              <a:spLocks noChangeArrowheads="1"/>
            </p:cNvSpPr>
            <p:nvPr/>
          </p:nvSpPr>
          <p:spPr bwMode="auto">
            <a:xfrm>
              <a:off x="7420510" y="3667105"/>
              <a:ext cx="173038" cy="403225"/>
            </a:xfrm>
            <a:custGeom>
              <a:avLst/>
              <a:gdLst>
                <a:gd name="T0" fmla="*/ 0 w 587829"/>
                <a:gd name="T1" fmla="*/ 12397 h 1273629"/>
                <a:gd name="T2" fmla="*/ 946 w 587829"/>
                <a:gd name="T3" fmla="*/ 477 h 1273629"/>
                <a:gd name="T4" fmla="*/ 1892 w 587829"/>
                <a:gd name="T5" fmla="*/ 9536 h 1273629"/>
                <a:gd name="T6" fmla="*/ 5676 w 587829"/>
                <a:gd name="T7" fmla="*/ 12238 h 1273629"/>
                <a:gd name="T8" fmla="*/ 0 60000 65536"/>
                <a:gd name="T9" fmla="*/ 0 60000 65536"/>
                <a:gd name="T10" fmla="*/ 0 60000 65536"/>
                <a:gd name="T11" fmla="*/ 0 60000 65536"/>
                <a:gd name="T12" fmla="*/ 0 w 587829"/>
                <a:gd name="T13" fmla="*/ 0 h 1273629"/>
                <a:gd name="T14" fmla="*/ 587829 w 587829"/>
                <a:gd name="T15" fmla="*/ 1273629 h 1273629"/>
              </a:gdLst>
              <a:ahLst/>
              <a:cxnLst>
                <a:cxn ang="T8">
                  <a:pos x="T0" y="T1"/>
                </a:cxn>
                <a:cxn ang="T9">
                  <a:pos x="T2" y="T3"/>
                </a:cxn>
                <a:cxn ang="T10">
                  <a:pos x="T4" y="T5"/>
                </a:cxn>
                <a:cxn ang="T11">
                  <a:pos x="T6" y="T7"/>
                </a:cxn>
              </a:cxnLst>
              <a:rect l="T12" t="T13" r="T14" b="T15"/>
              <a:pathLst>
                <a:path w="587829" h="1273629">
                  <a:moveTo>
                    <a:pt x="0" y="1273629"/>
                  </a:moveTo>
                  <a:cubicBezTo>
                    <a:pt x="32657" y="685800"/>
                    <a:pt x="65315" y="97972"/>
                    <a:pt x="97972" y="48986"/>
                  </a:cubicBezTo>
                  <a:cubicBezTo>
                    <a:pt x="130629" y="0"/>
                    <a:pt x="114300" y="778329"/>
                    <a:pt x="195943" y="979715"/>
                  </a:cubicBezTo>
                  <a:cubicBezTo>
                    <a:pt x="277586" y="1181101"/>
                    <a:pt x="432707" y="1219201"/>
                    <a:pt x="587829" y="1257301"/>
                  </a:cubicBezTo>
                </a:path>
              </a:pathLst>
            </a:custGeom>
            <a:noFill/>
            <a:ln w="19050" algn="ctr">
              <a:solidFill>
                <a:srgbClr val="AE0271"/>
              </a:solidFill>
              <a:round/>
              <a:headEnd/>
              <a:tailEnd/>
            </a:ln>
            <a:extLst>
              <a:ext uri="{909E8E84-426E-40DD-AFC4-6F175D3DCCD1}">
                <a14:hiddenFill xmlns:a14="http://schemas.microsoft.com/office/drawing/2010/main">
                  <a:solidFill>
                    <a:srgbClr val="FFFFFF"/>
                  </a:solidFill>
                </a14:hiddenFill>
              </a:ext>
            </a:extLst>
          </p:spPr>
          <p:txBody>
            <a:bodyPr/>
            <a:lstStyle/>
            <a:p>
              <a:pPr>
                <a:spcBef>
                  <a:spcPct val="0"/>
                </a:spcBef>
                <a:buClr>
                  <a:srgbClr val="000000"/>
                </a:buClr>
                <a:buSzPct val="77000"/>
                <a:buFont typeface="StarBats" pitchFamily="2" charset="2"/>
                <a:buNone/>
              </a:pPr>
              <a:endParaRPr lang="en-US" sz="1600">
                <a:solidFill>
                  <a:schemeClr val="tx1"/>
                </a:solidFill>
                <a:latin typeface="Arial" charset="0"/>
              </a:endParaRPr>
            </a:p>
          </p:txBody>
        </p:sp>
        <p:sp>
          <p:nvSpPr>
            <p:cNvPr id="268" name="Text Box 204"/>
            <p:cNvSpPr txBox="1">
              <a:spLocks noChangeArrowheads="1"/>
            </p:cNvSpPr>
            <p:nvPr/>
          </p:nvSpPr>
          <p:spPr bwMode="auto">
            <a:xfrm>
              <a:off x="5771261" y="3734922"/>
              <a:ext cx="3698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dirty="0">
                  <a:solidFill>
                    <a:srgbClr val="008000"/>
                  </a:solidFill>
                  <a:latin typeface="Arial" charset="0"/>
                </a:rPr>
                <a:t>X1</a:t>
              </a:r>
            </a:p>
          </p:txBody>
        </p:sp>
        <p:sp>
          <p:nvSpPr>
            <p:cNvPr id="269" name="Text Box 205"/>
            <p:cNvSpPr txBox="1">
              <a:spLocks noChangeArrowheads="1"/>
            </p:cNvSpPr>
            <p:nvPr/>
          </p:nvSpPr>
          <p:spPr bwMode="auto">
            <a:xfrm>
              <a:off x="6816900" y="3754334"/>
              <a:ext cx="369887"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dirty="0">
                  <a:solidFill>
                    <a:srgbClr val="008000"/>
                  </a:solidFill>
                  <a:latin typeface="Arial" charset="0"/>
                </a:rPr>
                <a:t>X2</a:t>
              </a:r>
            </a:p>
          </p:txBody>
        </p:sp>
        <p:sp>
          <p:nvSpPr>
            <p:cNvPr id="270" name="Text Box 206"/>
            <p:cNvSpPr txBox="1">
              <a:spLocks noChangeArrowheads="1"/>
            </p:cNvSpPr>
            <p:nvPr/>
          </p:nvSpPr>
          <p:spPr bwMode="auto">
            <a:xfrm>
              <a:off x="7825924" y="3745706"/>
              <a:ext cx="3698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dirty="0">
                  <a:solidFill>
                    <a:srgbClr val="008000"/>
                  </a:solidFill>
                  <a:latin typeface="Arial" charset="0"/>
                </a:rPr>
                <a:t>X3</a:t>
              </a:r>
            </a:p>
          </p:txBody>
        </p:sp>
        <p:sp>
          <p:nvSpPr>
            <p:cNvPr id="271" name="Text Box 207"/>
            <p:cNvSpPr txBox="1">
              <a:spLocks noChangeArrowheads="1"/>
            </p:cNvSpPr>
            <p:nvPr/>
          </p:nvSpPr>
          <p:spPr bwMode="auto">
            <a:xfrm>
              <a:off x="8845454" y="3763962"/>
              <a:ext cx="3698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spcBef>
                  <a:spcPct val="0"/>
                </a:spcBef>
                <a:buClr>
                  <a:srgbClr val="000000"/>
                </a:buClr>
                <a:buSzPct val="77000"/>
                <a:buFont typeface="StarBats" pitchFamily="2" charset="2"/>
                <a:buNone/>
              </a:pPr>
              <a:r>
                <a:rPr lang="en-US" dirty="0">
                  <a:solidFill>
                    <a:srgbClr val="008000"/>
                  </a:solidFill>
                  <a:latin typeface="Arial" charset="0"/>
                </a:rPr>
                <a:t>X4</a:t>
              </a:r>
            </a:p>
          </p:txBody>
        </p:sp>
        <p:sp>
          <p:nvSpPr>
            <p:cNvPr id="272" name="Oval 188"/>
            <p:cNvSpPr>
              <a:spLocks noChangeArrowheads="1"/>
            </p:cNvSpPr>
            <p:nvPr/>
          </p:nvSpPr>
          <p:spPr bwMode="auto">
            <a:xfrm>
              <a:off x="7071693" y="3695243"/>
              <a:ext cx="230187" cy="230187"/>
            </a:xfrm>
            <a:prstGeom prst="ellipse">
              <a:avLst/>
            </a:prstGeom>
            <a:solidFill>
              <a:srgbClr val="00B050">
                <a:alpha val="60000"/>
              </a:srgbClr>
            </a:solidFill>
            <a:ln w="19050">
              <a:noFill/>
              <a:round/>
              <a:headEnd/>
              <a:tailEnd/>
            </a:ln>
            <a:effectLst/>
            <a:extLst/>
          </p:spPr>
          <p:txBody>
            <a:bodyPr wrap="none" anchor="ctr"/>
            <a:lstStyle/>
            <a:p>
              <a:endParaRPr lang="en-US"/>
            </a:p>
          </p:txBody>
        </p:sp>
        <p:sp>
          <p:nvSpPr>
            <p:cNvPr id="273" name="Oval 188"/>
            <p:cNvSpPr>
              <a:spLocks noChangeArrowheads="1"/>
            </p:cNvSpPr>
            <p:nvPr/>
          </p:nvSpPr>
          <p:spPr bwMode="auto">
            <a:xfrm>
              <a:off x="8095346" y="3983519"/>
              <a:ext cx="230187" cy="230187"/>
            </a:xfrm>
            <a:prstGeom prst="ellipse">
              <a:avLst/>
            </a:prstGeom>
            <a:solidFill>
              <a:srgbClr val="00B050">
                <a:alpha val="60000"/>
              </a:srgbClr>
            </a:solidFill>
            <a:ln w="19050">
              <a:noFill/>
              <a:round/>
              <a:headEnd/>
              <a:tailEnd/>
            </a:ln>
            <a:effectLst/>
            <a:extLst/>
          </p:spPr>
          <p:txBody>
            <a:bodyPr wrap="none" anchor="ctr"/>
            <a:lstStyle/>
            <a:p>
              <a:endParaRPr lang="en-US"/>
            </a:p>
          </p:txBody>
        </p:sp>
        <p:sp>
          <p:nvSpPr>
            <p:cNvPr id="274" name="Oval 188"/>
            <p:cNvSpPr>
              <a:spLocks noChangeArrowheads="1"/>
            </p:cNvSpPr>
            <p:nvPr/>
          </p:nvSpPr>
          <p:spPr bwMode="auto">
            <a:xfrm>
              <a:off x="9137843" y="3718907"/>
              <a:ext cx="230187" cy="230187"/>
            </a:xfrm>
            <a:prstGeom prst="ellipse">
              <a:avLst/>
            </a:prstGeom>
            <a:solidFill>
              <a:srgbClr val="00B050">
                <a:alpha val="60000"/>
              </a:srgbClr>
            </a:solidFill>
            <a:ln w="19050">
              <a:noFill/>
              <a:round/>
              <a:headEnd/>
              <a:tailEnd/>
            </a:ln>
            <a:effectLst/>
            <a:extLst/>
          </p:spPr>
          <p:txBody>
            <a:bodyPr wrap="none" anchor="ctr"/>
            <a:lstStyle/>
            <a:p>
              <a:endParaRPr lang="en-US"/>
            </a:p>
          </p:txBody>
        </p:sp>
      </p:grpSp>
      <p:pic>
        <p:nvPicPr>
          <p:cNvPr id="412" name="Picture 2"/>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5622035" y="1678998"/>
            <a:ext cx="4482781" cy="31683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Espace réservé du numéro de diapositive 5"/>
          <p:cNvSpPr>
            <a:spLocks noGrp="1"/>
          </p:cNvSpPr>
          <p:nvPr>
            <p:ph type="sldNum" sz="quarter" idx="12"/>
          </p:nvPr>
        </p:nvSpPr>
        <p:spPr/>
        <p:txBody>
          <a:bodyPr/>
          <a:lstStyle/>
          <a:p>
            <a:fld id="{702B3A28-48E2-4CAE-9B10-3100FC5CCBFD}" type="slidenum">
              <a:rPr lang="en-US" smtClean="0"/>
              <a:pPr/>
              <a:t>9</a:t>
            </a:fld>
            <a:endParaRPr lang="en-US"/>
          </a:p>
        </p:txBody>
      </p:sp>
    </p:spTree>
    <p:extLst>
      <p:ext uri="{BB962C8B-B14F-4D97-AF65-F5344CB8AC3E}">
        <p14:creationId xmlns:p14="http://schemas.microsoft.com/office/powerpoint/2010/main" val="214204546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noFill/>
        <a:ln w="19050">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102923</TotalTime>
  <Words>5358</Words>
  <Application>Microsoft Office PowerPoint</Application>
  <PresentationFormat>Personnalisé</PresentationFormat>
  <Paragraphs>878</Paragraphs>
  <Slides>44</Slides>
  <Notes>44</Notes>
  <HiddenSlides>0</HiddenSlides>
  <MMClips>0</MMClips>
  <ScaleCrop>false</ScaleCrop>
  <HeadingPairs>
    <vt:vector size="8" baseType="variant">
      <vt:variant>
        <vt:lpstr>Polices utilisées</vt:lpstr>
      </vt:variant>
      <vt:variant>
        <vt:i4>11</vt:i4>
      </vt:variant>
      <vt:variant>
        <vt:lpstr>Thème</vt:lpstr>
      </vt:variant>
      <vt:variant>
        <vt:i4>1</vt:i4>
      </vt:variant>
      <vt:variant>
        <vt:lpstr>Serveurs OLE incorporés</vt:lpstr>
      </vt:variant>
      <vt:variant>
        <vt:i4>1</vt:i4>
      </vt:variant>
      <vt:variant>
        <vt:lpstr>Titres des diapositives</vt:lpstr>
      </vt:variant>
      <vt:variant>
        <vt:i4>44</vt:i4>
      </vt:variant>
    </vt:vector>
  </HeadingPairs>
  <TitlesOfParts>
    <vt:vector size="57" baseType="lpstr">
      <vt:lpstr>Arial Unicode MS</vt:lpstr>
      <vt:lpstr>Arial</vt:lpstr>
      <vt:lpstr>Calibri</vt:lpstr>
      <vt:lpstr>Comic Sans MS</vt:lpstr>
      <vt:lpstr>Constantia</vt:lpstr>
      <vt:lpstr>StarBats</vt:lpstr>
      <vt:lpstr>Symbol</vt:lpstr>
      <vt:lpstr>Times New Roman</vt:lpstr>
      <vt:lpstr>Wingdings</vt:lpstr>
      <vt:lpstr>Wingdings 2</vt:lpstr>
      <vt:lpstr>Wingdings 3</vt:lpstr>
      <vt:lpstr>Flow</vt:lpstr>
      <vt:lpstr>Equation</vt:lpstr>
      <vt:lpstr>Update on CPPM activities towards development in 65nm</vt:lpstr>
      <vt:lpstr>CPPM activities</vt:lpstr>
      <vt:lpstr>Radiation effects in CMOS</vt:lpstr>
      <vt:lpstr>TID effects on the 65nm devices</vt:lpstr>
      <vt:lpstr>Temperature and annealing Effect</vt:lpstr>
      <vt:lpstr>Irradiation effects Modeling</vt:lpstr>
      <vt:lpstr>DRAD Chip : Test chip for digital design</vt:lpstr>
      <vt:lpstr>SEU tolerant Cells for configuration</vt:lpstr>
      <vt:lpstr>Pixel configuration memories</vt:lpstr>
      <vt:lpstr>DICE Latches SEU test results</vt:lpstr>
      <vt:lpstr>Area comparison</vt:lpstr>
      <vt:lpstr>TRL Latches results</vt:lpstr>
      <vt:lpstr>Test Chip</vt:lpstr>
      <vt:lpstr>Monitoring block</vt:lpstr>
      <vt:lpstr>Monitoring block layout</vt:lpstr>
      <vt:lpstr>Conclusion</vt:lpstr>
      <vt:lpstr>Thank you for your attention Thank you for your attention</vt:lpstr>
      <vt:lpstr>Backup</vt:lpstr>
      <vt:lpstr>Introduction</vt:lpstr>
      <vt:lpstr>RD53A prototype</vt:lpstr>
      <vt:lpstr>Radiation Induced  Leakage Current</vt:lpstr>
      <vt:lpstr>Leakage Measurements for TSMC 65 nm</vt:lpstr>
      <vt:lpstr>Radiation Induced Narrow Channel Effect</vt:lpstr>
      <vt:lpstr>Radiation Induced Short Channel Effect</vt:lpstr>
      <vt:lpstr>Ids(Vgs) variation for small pmos device</vt:lpstr>
      <vt:lpstr>PMOS devices irradiation</vt:lpstr>
      <vt:lpstr>Short and Narrow transistors</vt:lpstr>
      <vt:lpstr>Annealing Effect</vt:lpstr>
      <vt:lpstr>Annealing Effect</vt:lpstr>
      <vt:lpstr>Comparison of processes A / B at -15°C </vt:lpstr>
      <vt:lpstr>Comparison of processes A / B at -15°C </vt:lpstr>
      <vt:lpstr>Test set up</vt:lpstr>
      <vt:lpstr>Test Set-up</vt:lpstr>
      <vt:lpstr>Xray Test Set up</vt:lpstr>
      <vt:lpstr>Next irradiation tests</vt:lpstr>
      <vt:lpstr>SEU setup</vt:lpstr>
      <vt:lpstr>DNW effect on SEU</vt:lpstr>
      <vt:lpstr>SEU strategy for the digitalRD53A</vt:lpstr>
      <vt:lpstr>Pmos fitting parameters</vt:lpstr>
      <vt:lpstr>pmos fitting parameters</vt:lpstr>
      <vt:lpstr>Digital Library Information</vt:lpstr>
      <vt:lpstr>Results for 200 Mrad</vt:lpstr>
      <vt:lpstr>Results for 500 Mrad</vt:lpstr>
      <vt:lpstr>Post-irradiation tests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testIrrad65</dc:title>
  <dc:creator>MM</dc:creator>
  <cp:lastModifiedBy>mercure</cp:lastModifiedBy>
  <cp:revision>3096</cp:revision>
  <cp:lastPrinted>2014-09-26T00:43:44Z</cp:lastPrinted>
  <dcterms:created xsi:type="dcterms:W3CDTF">2000-10-31T17:32:11Z</dcterms:created>
  <dcterms:modified xsi:type="dcterms:W3CDTF">2017-04-06T06:59:53Z</dcterms:modified>
</cp:coreProperties>
</file>