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51" r:id="rId1"/>
  </p:sldMasterIdLst>
  <p:notesMasterIdLst>
    <p:notesMasterId r:id="rId22"/>
  </p:notesMasterIdLst>
  <p:handoutMasterIdLst>
    <p:handoutMasterId r:id="rId23"/>
  </p:handoutMasterIdLst>
  <p:sldIdLst>
    <p:sldId id="256" r:id="rId2"/>
    <p:sldId id="338" r:id="rId3"/>
    <p:sldId id="339" r:id="rId4"/>
    <p:sldId id="340" r:id="rId5"/>
    <p:sldId id="341" r:id="rId6"/>
    <p:sldId id="342" r:id="rId7"/>
    <p:sldId id="343" r:id="rId8"/>
    <p:sldId id="344" r:id="rId9"/>
    <p:sldId id="347" r:id="rId10"/>
    <p:sldId id="345" r:id="rId11"/>
    <p:sldId id="346" r:id="rId12"/>
    <p:sldId id="348" r:id="rId13"/>
    <p:sldId id="349" r:id="rId14"/>
    <p:sldId id="350" r:id="rId15"/>
    <p:sldId id="352" r:id="rId16"/>
    <p:sldId id="353" r:id="rId17"/>
    <p:sldId id="354" r:id="rId18"/>
    <p:sldId id="355" r:id="rId19"/>
    <p:sldId id="356" r:id="rId20"/>
    <p:sldId id="357" r:id="rId21"/>
  </p:sldIdLst>
  <p:sldSz cx="9906000" cy="6858000" type="A4"/>
  <p:notesSz cx="6623050" cy="981075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0">
          <p15:clr>
            <a:srgbClr val="A4A3A4"/>
          </p15:clr>
        </p15:guide>
        <p15:guide id="2" pos="208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BAFCCE"/>
    <a:srgbClr val="6600CC"/>
    <a:srgbClr val="00FF00"/>
    <a:srgbClr val="FFFF00"/>
    <a:srgbClr val="FFFFFF"/>
    <a:srgbClr val="3366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9884" autoAdjust="0"/>
  </p:normalViewPr>
  <p:slideViewPr>
    <p:cSldViewPr snapToGrid="0">
      <p:cViewPr varScale="1">
        <p:scale>
          <a:sx n="87" d="100"/>
          <a:sy n="87" d="100"/>
        </p:scale>
        <p:origin x="996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50" d="100"/>
          <a:sy n="150" d="100"/>
        </p:scale>
        <p:origin x="582" y="-2280"/>
      </p:cViewPr>
      <p:guideLst>
        <p:guide orient="horz" pos="3090"/>
        <p:guide pos="208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yonas2\group\validmgr\Asic\MICRHAU\CRONOTIC\FIT_JI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Cumulated Jitter rms vs. edge number</a:t>
            </a:r>
            <a:endParaRPr lang="fr-FR"/>
          </a:p>
        </c:rich>
      </c:tx>
      <c:layout>
        <c:manualLayout>
          <c:xMode val="edge"/>
          <c:yMode val="edge"/>
          <c:x val="0.16176752209424111"/>
          <c:y val="1.09114278448183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10276737099862596"/>
          <c:y val="6.1204661728553461E-2"/>
          <c:w val="0.84853642511213423"/>
          <c:h val="0.89660763421915413"/>
        </c:manualLayout>
      </c:layout>
      <c:scatterChart>
        <c:scatterStyle val="lineMarker"/>
        <c:varyColors val="0"/>
        <c:ser>
          <c:idx val="0"/>
          <c:order val="0"/>
          <c:tx>
            <c:strRef>
              <c:f>FIT_JIT!$B$2</c:f>
              <c:strCache>
                <c:ptCount val="1"/>
                <c:pt idx="0">
                  <c:v>Fvdd=200M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FIT_JIT!$B$3:$B$37</c:f>
              <c:numCache>
                <c:formatCode>General</c:formatCode>
                <c:ptCount val="35"/>
                <c:pt idx="0">
                  <c:v>259.52</c:v>
                </c:pt>
                <c:pt idx="1">
                  <c:v>652.54</c:v>
                </c:pt>
                <c:pt idx="2">
                  <c:v>851.5</c:v>
                </c:pt>
                <c:pt idx="3">
                  <c:v>961.75</c:v>
                </c:pt>
                <c:pt idx="4" formatCode="#,##0.00">
                  <c:v>1149.1199999999999</c:v>
                </c:pt>
                <c:pt idx="5" formatCode="#,##0.00">
                  <c:v>1157.46</c:v>
                </c:pt>
                <c:pt idx="6" formatCode="#,##0.00">
                  <c:v>1353.39</c:v>
                </c:pt>
                <c:pt idx="7" formatCode="#,##0.00">
                  <c:v>1509.87</c:v>
                </c:pt>
                <c:pt idx="8" formatCode="#,##0.00">
                  <c:v>1565.8</c:v>
                </c:pt>
                <c:pt idx="9" formatCode="#,##0.00">
                  <c:v>1544.65</c:v>
                </c:pt>
                <c:pt idx="10" formatCode="#,##0.00">
                  <c:v>1698.91</c:v>
                </c:pt>
                <c:pt idx="11" formatCode="#,##0.00">
                  <c:v>1777.14</c:v>
                </c:pt>
                <c:pt idx="12" formatCode="#,##0.00">
                  <c:v>1728.64</c:v>
                </c:pt>
                <c:pt idx="13" formatCode="#,##0.00">
                  <c:v>1868.85</c:v>
                </c:pt>
                <c:pt idx="14" formatCode="#,##0.00">
                  <c:v>1929.71</c:v>
                </c:pt>
                <c:pt idx="15" formatCode="#,##0.00">
                  <c:v>2050.25</c:v>
                </c:pt>
                <c:pt idx="16" formatCode="#,##0.00">
                  <c:v>2066.8000000000002</c:v>
                </c:pt>
                <c:pt idx="17" formatCode="#,##0.00">
                  <c:v>2238.35</c:v>
                </c:pt>
                <c:pt idx="18" formatCode="#,##0.00">
                  <c:v>2430.88</c:v>
                </c:pt>
                <c:pt idx="19" formatCode="#,##0.00">
                  <c:v>2521.4899999999998</c:v>
                </c:pt>
                <c:pt idx="20" formatCode="#,##0.00">
                  <c:v>2480.6799999999998</c:v>
                </c:pt>
                <c:pt idx="21" formatCode="#,##0.00">
                  <c:v>2494.0100000000002</c:v>
                </c:pt>
                <c:pt idx="22" formatCode="#,##0.00">
                  <c:v>2524.36</c:v>
                </c:pt>
                <c:pt idx="23" formatCode="#,##0.00">
                  <c:v>2511.21</c:v>
                </c:pt>
                <c:pt idx="24" formatCode="#,##0.00">
                  <c:v>2613.7399999999998</c:v>
                </c:pt>
                <c:pt idx="25" formatCode="#,##0.00">
                  <c:v>2694.8</c:v>
                </c:pt>
                <c:pt idx="26" formatCode="#,##0.00">
                  <c:v>2727.97</c:v>
                </c:pt>
                <c:pt idx="27" formatCode="#,##0.00">
                  <c:v>2852.09</c:v>
                </c:pt>
                <c:pt idx="28" formatCode="#,##0.00">
                  <c:v>2765.53</c:v>
                </c:pt>
                <c:pt idx="29" formatCode="#,##0.00">
                  <c:v>2691.93</c:v>
                </c:pt>
                <c:pt idx="30" formatCode="#,##0.00">
                  <c:v>2752.48</c:v>
                </c:pt>
                <c:pt idx="31" formatCode="#,##0.00">
                  <c:v>2778.71</c:v>
                </c:pt>
                <c:pt idx="32" formatCode="#,##0.00">
                  <c:v>2921.38</c:v>
                </c:pt>
                <c:pt idx="33" formatCode="#,##0.00">
                  <c:v>3047.43</c:v>
                </c:pt>
                <c:pt idx="34" formatCode="#,##0.00">
                  <c:v>3236.36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2D4-4711-BF22-46CB998D1C75}"/>
            </c:ext>
          </c:extLst>
        </c:ser>
        <c:ser>
          <c:idx val="1"/>
          <c:order val="1"/>
          <c:tx>
            <c:strRef>
              <c:f>FIT_JIT!$C$2</c:f>
              <c:strCache>
                <c:ptCount val="1"/>
                <c:pt idx="0">
                  <c:v>Fvdd=100M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FIT_JIT!$C$3:$C$37</c:f>
              <c:numCache>
                <c:formatCode>General</c:formatCode>
                <c:ptCount val="35"/>
                <c:pt idx="0">
                  <c:v>264.83</c:v>
                </c:pt>
                <c:pt idx="1">
                  <c:v>627.9</c:v>
                </c:pt>
                <c:pt idx="2">
                  <c:v>883.66</c:v>
                </c:pt>
                <c:pt idx="3">
                  <c:v>958.61</c:v>
                </c:pt>
                <c:pt idx="4" formatCode="#,##0.00">
                  <c:v>1300.73</c:v>
                </c:pt>
                <c:pt idx="5" formatCode="#,##0.00">
                  <c:v>1349.3</c:v>
                </c:pt>
                <c:pt idx="6" formatCode="#,##0.00">
                  <c:v>1574.02</c:v>
                </c:pt>
                <c:pt idx="7" formatCode="#,##0.00">
                  <c:v>1716.51</c:v>
                </c:pt>
                <c:pt idx="8" formatCode="#,##0.00">
                  <c:v>1827.62</c:v>
                </c:pt>
                <c:pt idx="9" formatCode="#,##0.00">
                  <c:v>1803.56</c:v>
                </c:pt>
                <c:pt idx="10" formatCode="#,##0.00">
                  <c:v>1885.67</c:v>
                </c:pt>
                <c:pt idx="11" formatCode="#,##0.00">
                  <c:v>2000.86</c:v>
                </c:pt>
                <c:pt idx="12" formatCode="#,##0.00">
                  <c:v>1918.33</c:v>
                </c:pt>
                <c:pt idx="13" formatCode="#,##0.00">
                  <c:v>2122.09</c:v>
                </c:pt>
                <c:pt idx="14" formatCode="#,##0.00">
                  <c:v>2061.06</c:v>
                </c:pt>
                <c:pt idx="15" formatCode="#,##0.00">
                  <c:v>2240.46</c:v>
                </c:pt>
                <c:pt idx="16" formatCode="#,##0.00">
                  <c:v>2288.92</c:v>
                </c:pt>
                <c:pt idx="17" formatCode="#,##0.00">
                  <c:v>2332.08</c:v>
                </c:pt>
                <c:pt idx="18" formatCode="#,##0.00">
                  <c:v>2437.7600000000002</c:v>
                </c:pt>
                <c:pt idx="19" formatCode="#,##0.00">
                  <c:v>2465.87</c:v>
                </c:pt>
                <c:pt idx="20" formatCode="#,##0.00">
                  <c:v>2637.4</c:v>
                </c:pt>
                <c:pt idx="21" formatCode="#,##0.00">
                  <c:v>2489.37</c:v>
                </c:pt>
                <c:pt idx="22" formatCode="#,##0.00">
                  <c:v>2646.85</c:v>
                </c:pt>
                <c:pt idx="23" formatCode="#,##0.00">
                  <c:v>2523.92</c:v>
                </c:pt>
                <c:pt idx="24" formatCode="#,##0.00">
                  <c:v>2636.95</c:v>
                </c:pt>
                <c:pt idx="25" formatCode="#,##0.00">
                  <c:v>2683.84</c:v>
                </c:pt>
                <c:pt idx="26" formatCode="#,##0.00">
                  <c:v>2657.93</c:v>
                </c:pt>
                <c:pt idx="27" formatCode="#,##0.00">
                  <c:v>2888.23</c:v>
                </c:pt>
                <c:pt idx="28" formatCode="#,##0.00">
                  <c:v>2776.37</c:v>
                </c:pt>
                <c:pt idx="29" formatCode="#,##0.00">
                  <c:v>2895.62</c:v>
                </c:pt>
                <c:pt idx="30" formatCode="#,##0.00">
                  <c:v>2818.71</c:v>
                </c:pt>
                <c:pt idx="31" formatCode="#,##0.00">
                  <c:v>3013.51</c:v>
                </c:pt>
                <c:pt idx="32" formatCode="#,##0.00">
                  <c:v>2993.66</c:v>
                </c:pt>
                <c:pt idx="33" formatCode="#,##0.00">
                  <c:v>3098.58</c:v>
                </c:pt>
                <c:pt idx="34" formatCode="#,##0.00">
                  <c:v>3255.64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2D4-4711-BF22-46CB998D1C75}"/>
            </c:ext>
          </c:extLst>
        </c:ser>
        <c:ser>
          <c:idx val="2"/>
          <c:order val="2"/>
          <c:tx>
            <c:strRef>
              <c:f>FIT_JIT!$D$2</c:f>
              <c:strCache>
                <c:ptCount val="1"/>
                <c:pt idx="0">
                  <c:v>Fvdd=10M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FIT_JIT!$D$3:$D$37</c:f>
              <c:numCache>
                <c:formatCode>General</c:formatCode>
                <c:ptCount val="35"/>
                <c:pt idx="0">
                  <c:v>307.22000000000003</c:v>
                </c:pt>
                <c:pt idx="1">
                  <c:v>665.29</c:v>
                </c:pt>
                <c:pt idx="2">
                  <c:v>815.68</c:v>
                </c:pt>
                <c:pt idx="3">
                  <c:v>932.49</c:v>
                </c:pt>
                <c:pt idx="4" formatCode="#,##0.00">
                  <c:v>1059.43</c:v>
                </c:pt>
                <c:pt idx="5" formatCode="#,##0.00">
                  <c:v>1148.1099999999999</c:v>
                </c:pt>
                <c:pt idx="6" formatCode="#,##0.00">
                  <c:v>1373.58</c:v>
                </c:pt>
                <c:pt idx="7" formatCode="#,##0.00">
                  <c:v>1457.95</c:v>
                </c:pt>
                <c:pt idx="8" formatCode="#,##0.00">
                  <c:v>1516.91</c:v>
                </c:pt>
                <c:pt idx="9" formatCode="#,##0.00">
                  <c:v>1501.4</c:v>
                </c:pt>
                <c:pt idx="10" formatCode="#,##0.00">
                  <c:v>1586.35</c:v>
                </c:pt>
                <c:pt idx="11" formatCode="#,##0.00">
                  <c:v>1658.72</c:v>
                </c:pt>
                <c:pt idx="12" formatCode="#,##0.00">
                  <c:v>1678.53</c:v>
                </c:pt>
                <c:pt idx="13" formatCode="#,##0.00">
                  <c:v>1873.26</c:v>
                </c:pt>
                <c:pt idx="14" formatCode="#,##0.00">
                  <c:v>1960.32</c:v>
                </c:pt>
                <c:pt idx="15" formatCode="#,##0.00">
                  <c:v>2004.6</c:v>
                </c:pt>
                <c:pt idx="16" formatCode="#,##0.00">
                  <c:v>2119.7800000000002</c:v>
                </c:pt>
                <c:pt idx="17" formatCode="#,##0.00">
                  <c:v>2209.34</c:v>
                </c:pt>
                <c:pt idx="18" formatCode="#,##0.00">
                  <c:v>2378.85</c:v>
                </c:pt>
                <c:pt idx="19" formatCode="#,##0.00">
                  <c:v>2421.7399999999998</c:v>
                </c:pt>
                <c:pt idx="20" formatCode="#,##0.00">
                  <c:v>2526.58</c:v>
                </c:pt>
                <c:pt idx="21" formatCode="#,##0.00">
                  <c:v>2545.08</c:v>
                </c:pt>
                <c:pt idx="22" formatCode="#,##0.00">
                  <c:v>2637.36</c:v>
                </c:pt>
                <c:pt idx="23" formatCode="#,##0.00">
                  <c:v>2661.42</c:v>
                </c:pt>
                <c:pt idx="24" formatCode="#,##0.00">
                  <c:v>2753.57</c:v>
                </c:pt>
                <c:pt idx="25" formatCode="#,##0.00">
                  <c:v>2683.97</c:v>
                </c:pt>
                <c:pt idx="26" formatCode="#,##0.00">
                  <c:v>2669.57</c:v>
                </c:pt>
                <c:pt idx="27" formatCode="#,##0.00">
                  <c:v>2757.65</c:v>
                </c:pt>
                <c:pt idx="28" formatCode="#,##0.00">
                  <c:v>2798.45</c:v>
                </c:pt>
                <c:pt idx="29" formatCode="#,##0.00">
                  <c:v>2790.84</c:v>
                </c:pt>
                <c:pt idx="30" formatCode="#,##0.00">
                  <c:v>2833.93</c:v>
                </c:pt>
                <c:pt idx="31" formatCode="#,##0.00">
                  <c:v>2933.38</c:v>
                </c:pt>
                <c:pt idx="32" formatCode="#,##0.00">
                  <c:v>3026.12</c:v>
                </c:pt>
                <c:pt idx="33" formatCode="#,##0.00">
                  <c:v>2989.57</c:v>
                </c:pt>
                <c:pt idx="34" formatCode="#,##0.00">
                  <c:v>3106.93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2D4-4711-BF22-46CB998D1C75}"/>
            </c:ext>
          </c:extLst>
        </c:ser>
        <c:ser>
          <c:idx val="3"/>
          <c:order val="3"/>
          <c:tx>
            <c:strRef>
              <c:f>FIT_JIT!$E$2</c:f>
              <c:strCache>
                <c:ptCount val="1"/>
                <c:pt idx="0">
                  <c:v>Fvdd=6.6M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FIT_JIT!$E$3:$E$37</c:f>
              <c:numCache>
                <c:formatCode>General</c:formatCode>
                <c:ptCount val="35"/>
                <c:pt idx="0">
                  <c:v>309.2</c:v>
                </c:pt>
                <c:pt idx="1">
                  <c:v>640.35</c:v>
                </c:pt>
                <c:pt idx="2">
                  <c:v>825.27</c:v>
                </c:pt>
                <c:pt idx="3">
                  <c:v>970.07</c:v>
                </c:pt>
                <c:pt idx="4" formatCode="#,##0.00">
                  <c:v>1148</c:v>
                </c:pt>
                <c:pt idx="5" formatCode="#,##0.00">
                  <c:v>1207.8800000000001</c:v>
                </c:pt>
                <c:pt idx="6" formatCode="#,##0.00">
                  <c:v>1361.06</c:v>
                </c:pt>
                <c:pt idx="7" formatCode="#,##0.00">
                  <c:v>1556.79</c:v>
                </c:pt>
                <c:pt idx="8" formatCode="#,##0.00">
                  <c:v>1642.2</c:v>
                </c:pt>
                <c:pt idx="9" formatCode="#,##0.00">
                  <c:v>1503.7</c:v>
                </c:pt>
                <c:pt idx="10" formatCode="#,##0.00">
                  <c:v>1571.62</c:v>
                </c:pt>
                <c:pt idx="11" formatCode="#,##0.00">
                  <c:v>1625.26</c:v>
                </c:pt>
                <c:pt idx="12" formatCode="#,##0.00">
                  <c:v>1670.18</c:v>
                </c:pt>
                <c:pt idx="13" formatCode="#,##0.00">
                  <c:v>1809.15</c:v>
                </c:pt>
                <c:pt idx="14" formatCode="#,##0.00">
                  <c:v>1905.98</c:v>
                </c:pt>
                <c:pt idx="15" formatCode="#,##0.00">
                  <c:v>2001.12</c:v>
                </c:pt>
                <c:pt idx="16" formatCode="#,##0.00">
                  <c:v>2186.83</c:v>
                </c:pt>
                <c:pt idx="17" formatCode="#,##0.00">
                  <c:v>2237.0500000000002</c:v>
                </c:pt>
                <c:pt idx="18" formatCode="#,##0.00">
                  <c:v>2325.48</c:v>
                </c:pt>
                <c:pt idx="19" formatCode="#,##0.00">
                  <c:v>2419.66</c:v>
                </c:pt>
                <c:pt idx="20" formatCode="#,##0.00">
                  <c:v>2623.09</c:v>
                </c:pt>
                <c:pt idx="21" formatCode="#,##0.00">
                  <c:v>2734.97</c:v>
                </c:pt>
                <c:pt idx="22" formatCode="#,##0.00">
                  <c:v>2708.57</c:v>
                </c:pt>
                <c:pt idx="23" formatCode="#,##0.00">
                  <c:v>2707.36</c:v>
                </c:pt>
                <c:pt idx="24" formatCode="#,##0.00">
                  <c:v>2802.34</c:v>
                </c:pt>
                <c:pt idx="25" formatCode="#,##0.00">
                  <c:v>2664.5</c:v>
                </c:pt>
                <c:pt idx="26" formatCode="#,##0.00">
                  <c:v>2663.7</c:v>
                </c:pt>
                <c:pt idx="27" formatCode="#,##0.00">
                  <c:v>2807.85</c:v>
                </c:pt>
                <c:pt idx="28" formatCode="#,##0.00">
                  <c:v>2927.97</c:v>
                </c:pt>
                <c:pt idx="29" formatCode="#,##0.00">
                  <c:v>2853.24</c:v>
                </c:pt>
                <c:pt idx="30" formatCode="#,##0.00">
                  <c:v>2925.84</c:v>
                </c:pt>
                <c:pt idx="31" formatCode="#,##0.00">
                  <c:v>3014.05</c:v>
                </c:pt>
                <c:pt idx="32" formatCode="#,##0.00">
                  <c:v>3006.92</c:v>
                </c:pt>
                <c:pt idx="33" formatCode="#,##0.00">
                  <c:v>3089.66</c:v>
                </c:pt>
                <c:pt idx="34" formatCode="#,##0.00">
                  <c:v>3250.9300000000003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2D4-4711-BF22-46CB998D1C75}"/>
            </c:ext>
          </c:extLst>
        </c:ser>
        <c:ser>
          <c:idx val="4"/>
          <c:order val="4"/>
          <c:tx>
            <c:strRef>
              <c:f>FIT_JIT!$F$2</c:f>
              <c:strCache>
                <c:ptCount val="1"/>
                <c:pt idx="0">
                  <c:v>Fvdd=1.3M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FIT_JIT!$F$3:$F$37</c:f>
              <c:numCache>
                <c:formatCode>General</c:formatCode>
                <c:ptCount val="35"/>
                <c:pt idx="0">
                  <c:v>307.58</c:v>
                </c:pt>
                <c:pt idx="1">
                  <c:v>622.83000000000004</c:v>
                </c:pt>
                <c:pt idx="2">
                  <c:v>831.42</c:v>
                </c:pt>
                <c:pt idx="3">
                  <c:v>938.1</c:v>
                </c:pt>
                <c:pt idx="4" formatCode="#,##0.00">
                  <c:v>1125.54</c:v>
                </c:pt>
                <c:pt idx="5" formatCode="#,##0.00">
                  <c:v>1245.6199999999999</c:v>
                </c:pt>
                <c:pt idx="6" formatCode="#,##0.00">
                  <c:v>1424.15</c:v>
                </c:pt>
                <c:pt idx="7" formatCode="#,##0.00">
                  <c:v>1605.58</c:v>
                </c:pt>
                <c:pt idx="8" formatCode="#,##0.00">
                  <c:v>1684.42</c:v>
                </c:pt>
                <c:pt idx="9" formatCode="#,##0.00">
                  <c:v>1649.4</c:v>
                </c:pt>
                <c:pt idx="10" formatCode="#,##0.00">
                  <c:v>1800.4</c:v>
                </c:pt>
                <c:pt idx="11" formatCode="#,##0.00">
                  <c:v>1857.72</c:v>
                </c:pt>
                <c:pt idx="12" formatCode="#,##0.00">
                  <c:v>1888.39</c:v>
                </c:pt>
                <c:pt idx="13" formatCode="#,##0.00">
                  <c:v>1985.03</c:v>
                </c:pt>
                <c:pt idx="14" formatCode="#,##0.00">
                  <c:v>1999.33</c:v>
                </c:pt>
                <c:pt idx="15" formatCode="#,##0.00">
                  <c:v>2155.6799999999998</c:v>
                </c:pt>
                <c:pt idx="16" formatCode="#,##0.00">
                  <c:v>2239.91</c:v>
                </c:pt>
                <c:pt idx="17" formatCode="#,##0.00">
                  <c:v>2274.39</c:v>
                </c:pt>
                <c:pt idx="18" formatCode="#,##0.00">
                  <c:v>2405.2399999999998</c:v>
                </c:pt>
                <c:pt idx="19" formatCode="#,##0.00">
                  <c:v>2452.73</c:v>
                </c:pt>
                <c:pt idx="20" formatCode="#,##0.00">
                  <c:v>2595.9699999999998</c:v>
                </c:pt>
                <c:pt idx="21" formatCode="#,##0.00">
                  <c:v>2658.04</c:v>
                </c:pt>
                <c:pt idx="22" formatCode="#,##0.00">
                  <c:v>2694.75</c:v>
                </c:pt>
                <c:pt idx="23" formatCode="#,##0.00">
                  <c:v>2680.59</c:v>
                </c:pt>
                <c:pt idx="24" formatCode="#,##0.00">
                  <c:v>2706.68</c:v>
                </c:pt>
                <c:pt idx="25" formatCode="#,##0.00">
                  <c:v>2752.57</c:v>
                </c:pt>
                <c:pt idx="26" formatCode="#,##0.00">
                  <c:v>2830.62</c:v>
                </c:pt>
                <c:pt idx="27" formatCode="#,##0.00">
                  <c:v>2870.75</c:v>
                </c:pt>
                <c:pt idx="28" formatCode="#,##0.00">
                  <c:v>2909.35</c:v>
                </c:pt>
                <c:pt idx="29" formatCode="#,##0.00">
                  <c:v>2880.57</c:v>
                </c:pt>
                <c:pt idx="30" formatCode="#,##0.00">
                  <c:v>3039.75</c:v>
                </c:pt>
                <c:pt idx="31" formatCode="#,##0.00">
                  <c:v>3165.26</c:v>
                </c:pt>
                <c:pt idx="32" formatCode="#,##0.00">
                  <c:v>3165.82</c:v>
                </c:pt>
                <c:pt idx="33" formatCode="#,##0.00">
                  <c:v>3226</c:v>
                </c:pt>
                <c:pt idx="34" formatCode="#,##0.00">
                  <c:v>3324.5099999999998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2D4-4711-BF22-46CB998D1C75}"/>
            </c:ext>
          </c:extLst>
        </c:ser>
        <c:ser>
          <c:idx val="5"/>
          <c:order val="5"/>
          <c:tx>
            <c:strRef>
              <c:f>FIT_JIT!$G$2</c:f>
              <c:strCache>
                <c:ptCount val="1"/>
                <c:pt idx="0">
                  <c:v>Fvdd=6.6k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FIT_JIT!$G$3:$G$37</c:f>
              <c:numCache>
                <c:formatCode>General</c:formatCode>
                <c:ptCount val="35"/>
                <c:pt idx="0">
                  <c:v>301.05</c:v>
                </c:pt>
                <c:pt idx="1">
                  <c:v>595.51</c:v>
                </c:pt>
                <c:pt idx="2">
                  <c:v>861.11</c:v>
                </c:pt>
                <c:pt idx="3" formatCode="#,##0.00">
                  <c:v>1037.28</c:v>
                </c:pt>
                <c:pt idx="4" formatCode="#,##0.00">
                  <c:v>1233.02</c:v>
                </c:pt>
                <c:pt idx="5" formatCode="#,##0.00">
                  <c:v>1323.6</c:v>
                </c:pt>
                <c:pt idx="6" formatCode="#,##0.00">
                  <c:v>1419.43</c:v>
                </c:pt>
                <c:pt idx="7" formatCode="#,##0.00">
                  <c:v>1549.59</c:v>
                </c:pt>
                <c:pt idx="8" formatCode="#,##0.00">
                  <c:v>1576.41</c:v>
                </c:pt>
                <c:pt idx="9" formatCode="#,##0.00">
                  <c:v>1634.13</c:v>
                </c:pt>
                <c:pt idx="10" formatCode="#,##0.00">
                  <c:v>1754.07</c:v>
                </c:pt>
                <c:pt idx="11" formatCode="#,##0.00">
                  <c:v>1800.62</c:v>
                </c:pt>
                <c:pt idx="12" formatCode="#,##0.00">
                  <c:v>1817.51</c:v>
                </c:pt>
                <c:pt idx="13" formatCode="#,##0.00">
                  <c:v>2052.84</c:v>
                </c:pt>
                <c:pt idx="14" formatCode="#,##0.00">
                  <c:v>2116.59</c:v>
                </c:pt>
                <c:pt idx="15" formatCode="#,##0.00">
                  <c:v>2150.85</c:v>
                </c:pt>
                <c:pt idx="16" formatCode="#,##0.00">
                  <c:v>2181.52</c:v>
                </c:pt>
                <c:pt idx="17" formatCode="#,##0.00">
                  <c:v>2290.5700000000002</c:v>
                </c:pt>
                <c:pt idx="18" formatCode="#,##0.00">
                  <c:v>2538.56</c:v>
                </c:pt>
                <c:pt idx="19" formatCode="#,##0.00">
                  <c:v>2583.52</c:v>
                </c:pt>
                <c:pt idx="20" formatCode="#,##0.00">
                  <c:v>2585.1</c:v>
                </c:pt>
                <c:pt idx="21" formatCode="#,##0.00">
                  <c:v>2616.48</c:v>
                </c:pt>
                <c:pt idx="22" formatCode="#,##0.00">
                  <c:v>2712.2</c:v>
                </c:pt>
                <c:pt idx="23" formatCode="#,##0.00">
                  <c:v>2810.89</c:v>
                </c:pt>
                <c:pt idx="24" formatCode="#,##0.00">
                  <c:v>2825.85</c:v>
                </c:pt>
                <c:pt idx="25" formatCode="#,##0.00">
                  <c:v>2826.81</c:v>
                </c:pt>
                <c:pt idx="26" formatCode="#,##0.00">
                  <c:v>2783.71</c:v>
                </c:pt>
                <c:pt idx="27" formatCode="#,##0.00">
                  <c:v>2926.41</c:v>
                </c:pt>
                <c:pt idx="28" formatCode="#,##0.00">
                  <c:v>3042.38</c:v>
                </c:pt>
                <c:pt idx="29" formatCode="#,##0.00">
                  <c:v>2946.02</c:v>
                </c:pt>
                <c:pt idx="30" formatCode="#,##0.00">
                  <c:v>3055.66</c:v>
                </c:pt>
                <c:pt idx="31" formatCode="#,##0.00">
                  <c:v>3088.93</c:v>
                </c:pt>
                <c:pt idx="32" formatCode="#,##0.00">
                  <c:v>3216.5</c:v>
                </c:pt>
                <c:pt idx="33" formatCode="#,##0.00">
                  <c:v>3324.74</c:v>
                </c:pt>
                <c:pt idx="34" formatCode="#,##0.00">
                  <c:v>3431.59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2D4-4711-BF22-46CB998D1C75}"/>
            </c:ext>
          </c:extLst>
        </c:ser>
        <c:ser>
          <c:idx val="6"/>
          <c:order val="6"/>
          <c:tx>
            <c:strRef>
              <c:f>FIT_JIT!$H$2</c:f>
              <c:strCache>
                <c:ptCount val="1"/>
                <c:pt idx="0">
                  <c:v>Fvdd=200M</c:v>
                </c:pt>
              </c:strCache>
            </c:strRef>
          </c:tx>
          <c:spPr>
            <a:ln w="222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plus"/>
            <c:size val="6"/>
            <c:spPr>
              <a:noFill/>
              <a:ln w="9525">
                <a:solidFill>
                  <a:schemeClr val="accent1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FIT_JIT!$H$3:$H$37</c:f>
              <c:numCache>
                <c:formatCode>General</c:formatCode>
                <c:ptCount val="35"/>
                <c:pt idx="0">
                  <c:v>2492.46</c:v>
                </c:pt>
                <c:pt idx="1">
                  <c:v>5777.92</c:v>
                </c:pt>
                <c:pt idx="2">
                  <c:v>7532.21</c:v>
                </c:pt>
                <c:pt idx="3">
                  <c:v>8778.91</c:v>
                </c:pt>
                <c:pt idx="4">
                  <c:v>10248.1</c:v>
                </c:pt>
                <c:pt idx="5">
                  <c:v>10952.800000000001</c:v>
                </c:pt>
                <c:pt idx="6">
                  <c:v>12152.9</c:v>
                </c:pt>
                <c:pt idx="7">
                  <c:v>13724</c:v>
                </c:pt>
                <c:pt idx="8">
                  <c:v>14277</c:v>
                </c:pt>
                <c:pt idx="9">
                  <c:v>14064.5</c:v>
                </c:pt>
                <c:pt idx="10">
                  <c:v>15351.699999999999</c:v>
                </c:pt>
                <c:pt idx="11">
                  <c:v>16049.6</c:v>
                </c:pt>
                <c:pt idx="12">
                  <c:v>15774.7</c:v>
                </c:pt>
                <c:pt idx="13">
                  <c:v>16588.3</c:v>
                </c:pt>
                <c:pt idx="14">
                  <c:v>16896.5</c:v>
                </c:pt>
                <c:pt idx="15">
                  <c:v>17547.5</c:v>
                </c:pt>
                <c:pt idx="16">
                  <c:v>18680.7</c:v>
                </c:pt>
                <c:pt idx="17">
                  <c:v>19635.100000000002</c:v>
                </c:pt>
                <c:pt idx="18">
                  <c:v>20923.3</c:v>
                </c:pt>
                <c:pt idx="19">
                  <c:v>21062.600000000002</c:v>
                </c:pt>
                <c:pt idx="20">
                  <c:v>21848.400000000001</c:v>
                </c:pt>
                <c:pt idx="21">
                  <c:v>21860.300000000003</c:v>
                </c:pt>
                <c:pt idx="22">
                  <c:v>22128.100000000002</c:v>
                </c:pt>
                <c:pt idx="23">
                  <c:v>22353.4</c:v>
                </c:pt>
                <c:pt idx="24">
                  <c:v>23211.8</c:v>
                </c:pt>
                <c:pt idx="25">
                  <c:v>23641.8</c:v>
                </c:pt>
                <c:pt idx="26">
                  <c:v>24075.800000000003</c:v>
                </c:pt>
                <c:pt idx="27">
                  <c:v>24788.9</c:v>
                </c:pt>
                <c:pt idx="28">
                  <c:v>24462.899999999998</c:v>
                </c:pt>
                <c:pt idx="29">
                  <c:v>23848</c:v>
                </c:pt>
                <c:pt idx="30">
                  <c:v>24549.7</c:v>
                </c:pt>
                <c:pt idx="31">
                  <c:v>24958.5</c:v>
                </c:pt>
                <c:pt idx="32">
                  <c:v>25796.2</c:v>
                </c:pt>
                <c:pt idx="33">
                  <c:v>26373.4</c:v>
                </c:pt>
                <c:pt idx="34">
                  <c:v>27604.899999999998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2D4-4711-BF22-46CB998D1C75}"/>
            </c:ext>
          </c:extLst>
        </c:ser>
        <c:ser>
          <c:idx val="7"/>
          <c:order val="7"/>
          <c:tx>
            <c:strRef>
              <c:f>FIT_JIT!$I$2</c:f>
              <c:strCache>
                <c:ptCount val="1"/>
                <c:pt idx="0">
                  <c:v>Fvdd=100M</c:v>
                </c:pt>
              </c:strCache>
            </c:strRef>
          </c:tx>
          <c:spPr>
            <a:ln w="2222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dot"/>
            <c:size val="6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FIT_JIT!$I$3:$I$37</c:f>
              <c:numCache>
                <c:formatCode>General</c:formatCode>
                <c:ptCount val="35"/>
                <c:pt idx="0">
                  <c:v>2586.2800000000002</c:v>
                </c:pt>
                <c:pt idx="1">
                  <c:v>5398.2999999999993</c:v>
                </c:pt>
                <c:pt idx="2">
                  <c:v>7498.92</c:v>
                </c:pt>
                <c:pt idx="3">
                  <c:v>8280.9399999999987</c:v>
                </c:pt>
                <c:pt idx="4">
                  <c:v>10471.299999999999</c:v>
                </c:pt>
                <c:pt idx="5">
                  <c:v>10775.2</c:v>
                </c:pt>
                <c:pt idx="6">
                  <c:v>12686.7</c:v>
                </c:pt>
                <c:pt idx="7">
                  <c:v>14151.3</c:v>
                </c:pt>
                <c:pt idx="8">
                  <c:v>14693.9</c:v>
                </c:pt>
                <c:pt idx="9">
                  <c:v>14066.2</c:v>
                </c:pt>
                <c:pt idx="10">
                  <c:v>14635.099999999999</c:v>
                </c:pt>
                <c:pt idx="11">
                  <c:v>15854.9</c:v>
                </c:pt>
                <c:pt idx="12">
                  <c:v>14981.800000000001</c:v>
                </c:pt>
                <c:pt idx="13">
                  <c:v>17089.7</c:v>
                </c:pt>
                <c:pt idx="14">
                  <c:v>16668.2</c:v>
                </c:pt>
                <c:pt idx="15">
                  <c:v>17949.5</c:v>
                </c:pt>
                <c:pt idx="16">
                  <c:v>18550.7</c:v>
                </c:pt>
                <c:pt idx="17">
                  <c:v>18950.899999999998</c:v>
                </c:pt>
                <c:pt idx="18">
                  <c:v>20414.300000000003</c:v>
                </c:pt>
                <c:pt idx="19">
                  <c:v>19989.900000000001</c:v>
                </c:pt>
                <c:pt idx="20">
                  <c:v>22090.9</c:v>
                </c:pt>
                <c:pt idx="21">
                  <c:v>21471.3</c:v>
                </c:pt>
                <c:pt idx="22">
                  <c:v>22759.8</c:v>
                </c:pt>
                <c:pt idx="23">
                  <c:v>22382</c:v>
                </c:pt>
                <c:pt idx="24">
                  <c:v>23901.599999999999</c:v>
                </c:pt>
                <c:pt idx="25">
                  <c:v>23614.2</c:v>
                </c:pt>
                <c:pt idx="26">
                  <c:v>23407.899999999998</c:v>
                </c:pt>
                <c:pt idx="27">
                  <c:v>24908.3</c:v>
                </c:pt>
                <c:pt idx="28">
                  <c:v>23821.7</c:v>
                </c:pt>
                <c:pt idx="29">
                  <c:v>24652.9</c:v>
                </c:pt>
                <c:pt idx="30">
                  <c:v>24507.599999999999</c:v>
                </c:pt>
                <c:pt idx="31">
                  <c:v>25955.200000000001</c:v>
                </c:pt>
                <c:pt idx="32">
                  <c:v>25774.5</c:v>
                </c:pt>
                <c:pt idx="33">
                  <c:v>25734</c:v>
                </c:pt>
                <c:pt idx="34">
                  <c:v>26710.2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62D4-4711-BF22-46CB998D1C75}"/>
            </c:ext>
          </c:extLst>
        </c:ser>
        <c:ser>
          <c:idx val="8"/>
          <c:order val="8"/>
          <c:tx>
            <c:strRef>
              <c:f>FIT_JIT!$J$2</c:f>
              <c:strCache>
                <c:ptCount val="1"/>
                <c:pt idx="0">
                  <c:v>Fvdd=10M</c:v>
                </c:pt>
              </c:strCache>
            </c:strRef>
          </c:tx>
          <c:spPr>
            <a:ln w="2222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dash"/>
            <c:size val="6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FIT_JIT!$J$3:$J$37</c:f>
              <c:numCache>
                <c:formatCode>General</c:formatCode>
                <c:ptCount val="35"/>
                <c:pt idx="0">
                  <c:v>2609.6799999999998</c:v>
                </c:pt>
                <c:pt idx="1">
                  <c:v>5645.5</c:v>
                </c:pt>
                <c:pt idx="2">
                  <c:v>7367.119999999999</c:v>
                </c:pt>
                <c:pt idx="3">
                  <c:v>8600.7999999999993</c:v>
                </c:pt>
                <c:pt idx="4">
                  <c:v>9909.92</c:v>
                </c:pt>
                <c:pt idx="5">
                  <c:v>10708.7</c:v>
                </c:pt>
                <c:pt idx="6">
                  <c:v>11869</c:v>
                </c:pt>
                <c:pt idx="7">
                  <c:v>12825.6</c:v>
                </c:pt>
                <c:pt idx="8">
                  <c:v>13602.2</c:v>
                </c:pt>
                <c:pt idx="9">
                  <c:v>13186.6</c:v>
                </c:pt>
                <c:pt idx="10">
                  <c:v>14423.8</c:v>
                </c:pt>
                <c:pt idx="11">
                  <c:v>15056.900000000001</c:v>
                </c:pt>
                <c:pt idx="12">
                  <c:v>15823.999999999998</c:v>
                </c:pt>
                <c:pt idx="13">
                  <c:v>16833.699999999997</c:v>
                </c:pt>
                <c:pt idx="14">
                  <c:v>17721.7</c:v>
                </c:pt>
                <c:pt idx="15">
                  <c:v>18695.2</c:v>
                </c:pt>
                <c:pt idx="16">
                  <c:v>20010.5</c:v>
                </c:pt>
                <c:pt idx="17">
                  <c:v>20309.600000000002</c:v>
                </c:pt>
                <c:pt idx="18">
                  <c:v>21521</c:v>
                </c:pt>
                <c:pt idx="19">
                  <c:v>21670.7</c:v>
                </c:pt>
                <c:pt idx="20">
                  <c:v>22743.8</c:v>
                </c:pt>
                <c:pt idx="21">
                  <c:v>23234.400000000001</c:v>
                </c:pt>
                <c:pt idx="22">
                  <c:v>23484.100000000002</c:v>
                </c:pt>
                <c:pt idx="23">
                  <c:v>23403.7</c:v>
                </c:pt>
                <c:pt idx="24">
                  <c:v>23858.799999999999</c:v>
                </c:pt>
                <c:pt idx="25">
                  <c:v>23572.7</c:v>
                </c:pt>
                <c:pt idx="26">
                  <c:v>23892.400000000001</c:v>
                </c:pt>
                <c:pt idx="27">
                  <c:v>24270.799999999999</c:v>
                </c:pt>
                <c:pt idx="28">
                  <c:v>24410.899999999998</c:v>
                </c:pt>
                <c:pt idx="29">
                  <c:v>24130</c:v>
                </c:pt>
                <c:pt idx="30">
                  <c:v>24891.199999999997</c:v>
                </c:pt>
                <c:pt idx="31">
                  <c:v>25939.399999999998</c:v>
                </c:pt>
                <c:pt idx="32">
                  <c:v>26280.100000000002</c:v>
                </c:pt>
                <c:pt idx="33">
                  <c:v>26512.400000000001</c:v>
                </c:pt>
                <c:pt idx="34">
                  <c:v>27522.400000000001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62D4-4711-BF22-46CB998D1C75}"/>
            </c:ext>
          </c:extLst>
        </c:ser>
        <c:ser>
          <c:idx val="9"/>
          <c:order val="9"/>
          <c:tx>
            <c:strRef>
              <c:f>FIT_JIT!$K$2</c:f>
              <c:strCache>
                <c:ptCount val="1"/>
                <c:pt idx="0">
                  <c:v>Fvdd=6.6M</c:v>
                </c:pt>
              </c:strCache>
            </c:strRef>
          </c:tx>
          <c:spPr>
            <a:ln w="2222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FIT_JIT!$K$3:$K$37</c:f>
              <c:numCache>
                <c:formatCode>General</c:formatCode>
                <c:ptCount val="35"/>
                <c:pt idx="0">
                  <c:v>2607.0300000000002</c:v>
                </c:pt>
                <c:pt idx="1">
                  <c:v>5620.2699999999995</c:v>
                </c:pt>
                <c:pt idx="2">
                  <c:v>7411.4500000000007</c:v>
                </c:pt>
                <c:pt idx="3">
                  <c:v>8605.8399999999983</c:v>
                </c:pt>
                <c:pt idx="4">
                  <c:v>9898.0600000000013</c:v>
                </c:pt>
                <c:pt idx="5">
                  <c:v>10780.4</c:v>
                </c:pt>
                <c:pt idx="6">
                  <c:v>11842.1</c:v>
                </c:pt>
                <c:pt idx="7">
                  <c:v>13603.1</c:v>
                </c:pt>
                <c:pt idx="8">
                  <c:v>14169.1</c:v>
                </c:pt>
                <c:pt idx="9">
                  <c:v>13847.5</c:v>
                </c:pt>
                <c:pt idx="10">
                  <c:v>14782.3</c:v>
                </c:pt>
                <c:pt idx="11">
                  <c:v>15331.2</c:v>
                </c:pt>
                <c:pt idx="12">
                  <c:v>15462.900000000001</c:v>
                </c:pt>
                <c:pt idx="13">
                  <c:v>16298.6</c:v>
                </c:pt>
                <c:pt idx="14">
                  <c:v>17176.2</c:v>
                </c:pt>
                <c:pt idx="15">
                  <c:v>17763.900000000001</c:v>
                </c:pt>
                <c:pt idx="16">
                  <c:v>18620.099999999999</c:v>
                </c:pt>
                <c:pt idx="17">
                  <c:v>19509.5</c:v>
                </c:pt>
                <c:pt idx="18">
                  <c:v>20535</c:v>
                </c:pt>
                <c:pt idx="19">
                  <c:v>21165.599999999999</c:v>
                </c:pt>
                <c:pt idx="20">
                  <c:v>22647.5</c:v>
                </c:pt>
                <c:pt idx="21">
                  <c:v>23252.400000000001</c:v>
                </c:pt>
                <c:pt idx="22">
                  <c:v>23735.8</c:v>
                </c:pt>
                <c:pt idx="23">
                  <c:v>24084.399999999998</c:v>
                </c:pt>
                <c:pt idx="24">
                  <c:v>24679.8</c:v>
                </c:pt>
                <c:pt idx="25">
                  <c:v>24529.8</c:v>
                </c:pt>
                <c:pt idx="26">
                  <c:v>25024.899999999998</c:v>
                </c:pt>
                <c:pt idx="27">
                  <c:v>25299.9</c:v>
                </c:pt>
                <c:pt idx="28">
                  <c:v>25427.899999999998</c:v>
                </c:pt>
                <c:pt idx="29">
                  <c:v>24698.5</c:v>
                </c:pt>
                <c:pt idx="30">
                  <c:v>25691.4</c:v>
                </c:pt>
                <c:pt idx="31">
                  <c:v>26591.9</c:v>
                </c:pt>
                <c:pt idx="32">
                  <c:v>26876.1</c:v>
                </c:pt>
                <c:pt idx="33">
                  <c:v>26800.9</c:v>
                </c:pt>
                <c:pt idx="34">
                  <c:v>27306.5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62D4-4711-BF22-46CB998D1C75}"/>
            </c:ext>
          </c:extLst>
        </c:ser>
        <c:ser>
          <c:idx val="10"/>
          <c:order val="10"/>
          <c:tx>
            <c:strRef>
              <c:f>FIT_JIT!$L$2</c:f>
              <c:strCache>
                <c:ptCount val="1"/>
                <c:pt idx="0">
                  <c:v>Fvdd=1.3M</c:v>
                </c:pt>
              </c:strCache>
            </c:strRef>
          </c:tx>
          <c:spPr>
            <a:ln w="2222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FIT_JIT!$L$3:$L$37</c:f>
              <c:numCache>
                <c:formatCode>General</c:formatCode>
                <c:ptCount val="35"/>
                <c:pt idx="0">
                  <c:v>2607.86</c:v>
                </c:pt>
                <c:pt idx="1">
                  <c:v>5595.8200000000006</c:v>
                </c:pt>
                <c:pt idx="2">
                  <c:v>7395.0300000000007</c:v>
                </c:pt>
                <c:pt idx="3">
                  <c:v>8753.77</c:v>
                </c:pt>
                <c:pt idx="4">
                  <c:v>10422.199999999999</c:v>
                </c:pt>
                <c:pt idx="5">
                  <c:v>11126.699999999999</c:v>
                </c:pt>
                <c:pt idx="6">
                  <c:v>12341.300000000001</c:v>
                </c:pt>
                <c:pt idx="7">
                  <c:v>13988.6</c:v>
                </c:pt>
                <c:pt idx="8">
                  <c:v>14193.4</c:v>
                </c:pt>
                <c:pt idx="9">
                  <c:v>13708.6</c:v>
                </c:pt>
                <c:pt idx="10">
                  <c:v>14929.2</c:v>
                </c:pt>
                <c:pt idx="11">
                  <c:v>15325.6</c:v>
                </c:pt>
                <c:pt idx="12">
                  <c:v>15483.600000000002</c:v>
                </c:pt>
                <c:pt idx="13">
                  <c:v>16571.400000000001</c:v>
                </c:pt>
                <c:pt idx="14">
                  <c:v>16751.8</c:v>
                </c:pt>
                <c:pt idx="15">
                  <c:v>17738.3</c:v>
                </c:pt>
                <c:pt idx="16">
                  <c:v>18678.400000000001</c:v>
                </c:pt>
                <c:pt idx="17">
                  <c:v>19034.899999999998</c:v>
                </c:pt>
                <c:pt idx="18">
                  <c:v>20100</c:v>
                </c:pt>
                <c:pt idx="19">
                  <c:v>20633.399999999998</c:v>
                </c:pt>
                <c:pt idx="20">
                  <c:v>21785.4</c:v>
                </c:pt>
                <c:pt idx="21">
                  <c:v>22114.2</c:v>
                </c:pt>
                <c:pt idx="22">
                  <c:v>22367.8</c:v>
                </c:pt>
                <c:pt idx="23">
                  <c:v>22545.3</c:v>
                </c:pt>
                <c:pt idx="24">
                  <c:v>23219</c:v>
                </c:pt>
                <c:pt idx="25">
                  <c:v>23697</c:v>
                </c:pt>
                <c:pt idx="26">
                  <c:v>23814.9</c:v>
                </c:pt>
                <c:pt idx="27">
                  <c:v>24397.100000000002</c:v>
                </c:pt>
                <c:pt idx="28">
                  <c:v>24138.1</c:v>
                </c:pt>
                <c:pt idx="29">
                  <c:v>23660</c:v>
                </c:pt>
                <c:pt idx="30">
                  <c:v>24754.799999999999</c:v>
                </c:pt>
                <c:pt idx="31">
                  <c:v>25542.5</c:v>
                </c:pt>
                <c:pt idx="32">
                  <c:v>25714</c:v>
                </c:pt>
                <c:pt idx="33">
                  <c:v>25747.4</c:v>
                </c:pt>
                <c:pt idx="34">
                  <c:v>26516.3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62D4-4711-BF22-46CB998D1C75}"/>
            </c:ext>
          </c:extLst>
        </c:ser>
        <c:ser>
          <c:idx val="11"/>
          <c:order val="11"/>
          <c:tx>
            <c:strRef>
              <c:f>FIT_JIT!$M$2</c:f>
              <c:strCache>
                <c:ptCount val="1"/>
                <c:pt idx="0">
                  <c:v>Fvdd=6.6k</c:v>
                </c:pt>
              </c:strCache>
            </c:strRef>
          </c:tx>
          <c:spPr>
            <a:ln w="2222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FIT_JIT!$A$3:$A$37</c:f>
              <c:numCache>
                <c:formatCode>General</c:formatCode>
                <c:ptCount val="3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</c:numCache>
            </c:numRef>
          </c:xVal>
          <c:yVal>
            <c:numRef>
              <c:f>FIT_JIT!$M$3:$M$37</c:f>
              <c:numCache>
                <c:formatCode>General</c:formatCode>
                <c:ptCount val="35"/>
                <c:pt idx="0">
                  <c:v>2609.35</c:v>
                </c:pt>
                <c:pt idx="1">
                  <c:v>5566.3</c:v>
                </c:pt>
                <c:pt idx="2">
                  <c:v>7365.72</c:v>
                </c:pt>
                <c:pt idx="3">
                  <c:v>8818.0500000000011</c:v>
                </c:pt>
                <c:pt idx="4">
                  <c:v>10484.9</c:v>
                </c:pt>
                <c:pt idx="5">
                  <c:v>11311.8</c:v>
                </c:pt>
                <c:pt idx="6">
                  <c:v>12429.7</c:v>
                </c:pt>
                <c:pt idx="7">
                  <c:v>14076</c:v>
                </c:pt>
                <c:pt idx="8">
                  <c:v>14457.8</c:v>
                </c:pt>
                <c:pt idx="9">
                  <c:v>14051.3</c:v>
                </c:pt>
                <c:pt idx="10">
                  <c:v>15269.9</c:v>
                </c:pt>
                <c:pt idx="11">
                  <c:v>15987.3</c:v>
                </c:pt>
                <c:pt idx="12">
                  <c:v>15945.699999999999</c:v>
                </c:pt>
                <c:pt idx="13">
                  <c:v>17107.400000000001</c:v>
                </c:pt>
                <c:pt idx="14">
                  <c:v>17532.7</c:v>
                </c:pt>
                <c:pt idx="15">
                  <c:v>18202.2</c:v>
                </c:pt>
                <c:pt idx="16">
                  <c:v>19270.599999999999</c:v>
                </c:pt>
                <c:pt idx="17">
                  <c:v>19757.800000000003</c:v>
                </c:pt>
                <c:pt idx="18">
                  <c:v>20632.599999999999</c:v>
                </c:pt>
                <c:pt idx="19">
                  <c:v>20901</c:v>
                </c:pt>
                <c:pt idx="20">
                  <c:v>21968.400000000001</c:v>
                </c:pt>
                <c:pt idx="21">
                  <c:v>22563.3</c:v>
                </c:pt>
                <c:pt idx="22">
                  <c:v>22960.5</c:v>
                </c:pt>
                <c:pt idx="23">
                  <c:v>23017.5</c:v>
                </c:pt>
                <c:pt idx="24">
                  <c:v>23856.5</c:v>
                </c:pt>
                <c:pt idx="25">
                  <c:v>23765.599999999999</c:v>
                </c:pt>
                <c:pt idx="26">
                  <c:v>23778.3</c:v>
                </c:pt>
                <c:pt idx="27">
                  <c:v>24484.5</c:v>
                </c:pt>
                <c:pt idx="28">
                  <c:v>24490.799999999999</c:v>
                </c:pt>
                <c:pt idx="29">
                  <c:v>24418.2</c:v>
                </c:pt>
                <c:pt idx="30">
                  <c:v>25590.2</c:v>
                </c:pt>
                <c:pt idx="31">
                  <c:v>26060</c:v>
                </c:pt>
                <c:pt idx="32">
                  <c:v>26641.5</c:v>
                </c:pt>
                <c:pt idx="33">
                  <c:v>26492.100000000002</c:v>
                </c:pt>
                <c:pt idx="34">
                  <c:v>27137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62D4-4711-BF22-46CB998D1C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057832"/>
        <c:axId val="569052584"/>
      </c:scatterChart>
      <c:valAx>
        <c:axId val="569057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69052584"/>
        <c:crosses val="autoZero"/>
        <c:crossBetween val="midCat"/>
      </c:valAx>
      <c:valAx>
        <c:axId val="569052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cross"/>
        <c:minorTickMark val="out"/>
        <c:tickLblPos val="nextTo"/>
        <c:spPr>
          <a:noFill/>
          <a:ln w="12700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690578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7634637906773356"/>
          <c:y val="0.39377524520641788"/>
          <c:w val="0.27585545802282252"/>
          <c:h val="0.34211937159340067"/>
        </c:manualLayout>
      </c:layout>
      <c:overlay val="0"/>
      <c:spPr>
        <a:solidFill>
          <a:schemeClr val="bg1">
            <a:lumMod val="95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4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4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51263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9E45833-8673-4187-A58B-095626E194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54050" y="735013"/>
            <a:ext cx="5314950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1988" y="4659313"/>
            <a:ext cx="5299075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51263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69C835F-3E7E-4509-9D23-7EB8ED269CD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5C785F-F9BD-484A-A8DE-CA314B21DC8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01021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17830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44018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59728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45994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735013"/>
            <a:ext cx="5314950" cy="3679825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71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1403350" y="0"/>
            <a:ext cx="8255000" cy="43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ctr">
              <a:spcBef>
                <a:spcPct val="50000"/>
              </a:spcBef>
              <a:defRPr/>
            </a:pPr>
            <a:endParaRPr lang="fr-FR" sz="2215" b="0">
              <a:solidFill>
                <a:schemeClr val="tx1"/>
              </a:solidFill>
            </a:endParaRPr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981200" y="0"/>
            <a:ext cx="7181850" cy="43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ctr">
              <a:spcBef>
                <a:spcPct val="50000"/>
              </a:spcBef>
              <a:defRPr/>
            </a:pPr>
            <a:endParaRPr lang="fr-FR" sz="2215" b="0">
              <a:solidFill>
                <a:schemeClr val="tx1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2424611" y="6597650"/>
            <a:ext cx="5610831" cy="2485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015" baseline="0" dirty="0" err="1" smtClean="0"/>
              <a:t>H.MATHEZ</a:t>
            </a:r>
            <a:r>
              <a:rPr lang="fr-FR" sz="1015" baseline="0" dirty="0" smtClean="0"/>
              <a:t> , WP4, AIDA-2020 Second </a:t>
            </a:r>
            <a:r>
              <a:rPr lang="fr-FR" sz="1015" baseline="0" dirty="0" err="1" smtClean="0"/>
              <a:t>Annual</a:t>
            </a:r>
            <a:r>
              <a:rPr lang="fr-FR" sz="1015" baseline="0" dirty="0" smtClean="0"/>
              <a:t> Meeting @ </a:t>
            </a:r>
            <a:r>
              <a:rPr lang="fr-FR" sz="1015" baseline="0" dirty="0" err="1" smtClean="0"/>
              <a:t>LPNHE</a:t>
            </a:r>
            <a:r>
              <a:rPr lang="fr-FR" sz="1015" baseline="0" dirty="0" smtClean="0"/>
              <a:t> PARIS</a:t>
            </a:r>
            <a:r>
              <a:rPr lang="fr-FR" sz="1015" dirty="0" smtClean="0"/>
              <a:t> – April, 4-7 2017</a:t>
            </a:r>
            <a:endParaRPr lang="fr-FR" sz="1015" dirty="0"/>
          </a:p>
        </p:txBody>
      </p:sp>
      <p:pic>
        <p:nvPicPr>
          <p:cNvPr id="6" name="Picture 21" descr="lp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6237" y="0"/>
            <a:ext cx="63976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logo_UBP"/>
          <p:cNvPicPr>
            <a:picLocks noChangeAspect="1" noChangeArrowheads="1"/>
          </p:cNvPicPr>
          <p:nvPr userDrawn="1"/>
        </p:nvPicPr>
        <p:blipFill>
          <a:blip r:embed="rId3" cstate="print"/>
          <a:srcRect l="12271" r="11626"/>
          <a:stretch>
            <a:fillRect/>
          </a:stretch>
        </p:blipFill>
        <p:spPr bwMode="auto">
          <a:xfrm>
            <a:off x="8607428" y="5668967"/>
            <a:ext cx="121602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1" descr="IN2P3Filaire-Q_SignV copie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0228" y="274162"/>
            <a:ext cx="1464509" cy="75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0" y="6543675"/>
            <a:ext cx="99060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sz="1015"/>
          </a:p>
        </p:txBody>
      </p:sp>
      <p:pic>
        <p:nvPicPr>
          <p:cNvPr id="10" name="Picture 17" descr="logo-ucbl-universite_lyon_1-nouveau_logo-300dpi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89625"/>
            <a:ext cx="271462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2" descr="Logo_ipnl_RVB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913" y="152400"/>
            <a:ext cx="18081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20" descr="logo_pole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81350" y="1066804"/>
            <a:ext cx="321945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1269754" y="2916142"/>
            <a:ext cx="6904037" cy="939762"/>
          </a:xfrm>
          <a:prstGeom prst="rect">
            <a:avLst/>
          </a:prstGeom>
        </p:spPr>
        <p:txBody>
          <a:bodyPr/>
          <a:lstStyle/>
          <a:p>
            <a:r>
              <a:rPr lang="fr-FR" sz="2954" smtClean="0">
                <a:cs typeface="Arial" charset="0"/>
              </a:rPr>
              <a:t>Modifiez le style du titre</a:t>
            </a:r>
            <a:endParaRPr lang="en-US" sz="2954" dirty="0" smtClean="0">
              <a:cs typeface="Arial" charset="0"/>
            </a:endParaRPr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6975" y="161925"/>
            <a:ext cx="7677150" cy="40005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161925"/>
            <a:ext cx="2228850" cy="5964238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1925"/>
            <a:ext cx="6521450" cy="59642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6975" y="161925"/>
            <a:ext cx="7677150" cy="40005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6975" y="161925"/>
            <a:ext cx="7677150" cy="40005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96975" y="161925"/>
            <a:ext cx="7677150" cy="40005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403350" y="0"/>
            <a:ext cx="8255000" cy="43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ctr">
              <a:spcBef>
                <a:spcPct val="50000"/>
              </a:spcBef>
              <a:defRPr/>
            </a:pPr>
            <a:endParaRPr lang="fr-FR" sz="2215" b="0">
              <a:solidFill>
                <a:schemeClr val="tx1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981200" y="0"/>
            <a:ext cx="7181850" cy="43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ctr">
              <a:spcBef>
                <a:spcPct val="50000"/>
              </a:spcBef>
              <a:defRPr/>
            </a:pPr>
            <a:endParaRPr lang="fr-FR" sz="2215" b="0">
              <a:solidFill>
                <a:schemeClr val="tx1"/>
              </a:solidFill>
            </a:endParaRPr>
          </a:p>
        </p:txBody>
      </p:sp>
      <p:sp>
        <p:nvSpPr>
          <p:cNvPr id="85010" name="Rectangle 18"/>
          <p:cNvSpPr>
            <a:spLocks noChangeArrowheads="1"/>
          </p:cNvSpPr>
          <p:nvPr/>
        </p:nvSpPr>
        <p:spPr bwMode="auto">
          <a:xfrm>
            <a:off x="196852" y="695325"/>
            <a:ext cx="814388" cy="1079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1015"/>
          </a:p>
        </p:txBody>
      </p:sp>
      <p:sp>
        <p:nvSpPr>
          <p:cNvPr id="85013" name="Line 21"/>
          <p:cNvSpPr>
            <a:spLocks noChangeShapeType="1"/>
          </p:cNvSpPr>
          <p:nvPr/>
        </p:nvSpPr>
        <p:spPr bwMode="auto">
          <a:xfrm>
            <a:off x="0" y="6543675"/>
            <a:ext cx="99060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sz="1015"/>
          </a:p>
        </p:txBody>
      </p:sp>
      <p:sp>
        <p:nvSpPr>
          <p:cNvPr id="85016" name="Text Box 24"/>
          <p:cNvSpPr txBox="1">
            <a:spLocks noChangeArrowheads="1"/>
          </p:cNvSpPr>
          <p:nvPr/>
        </p:nvSpPr>
        <p:spPr bwMode="auto">
          <a:xfrm>
            <a:off x="2443046" y="6597650"/>
            <a:ext cx="5573962" cy="2485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015" baseline="0" dirty="0" err="1" smtClean="0"/>
              <a:t>H.MATHEZ</a:t>
            </a:r>
            <a:r>
              <a:rPr lang="fr-FR" sz="1015" baseline="0" dirty="0" smtClean="0"/>
              <a:t> , WP4, AIDA-2020 Second </a:t>
            </a:r>
            <a:r>
              <a:rPr lang="fr-FR" sz="1015" baseline="0" dirty="0" err="1" smtClean="0"/>
              <a:t>Annual</a:t>
            </a:r>
            <a:r>
              <a:rPr lang="fr-FR" sz="1015" baseline="0" dirty="0" smtClean="0"/>
              <a:t> Meeting @ </a:t>
            </a:r>
            <a:r>
              <a:rPr lang="fr-FR" sz="1015" baseline="0" dirty="0" err="1" smtClean="0"/>
              <a:t>LPNHE</a:t>
            </a:r>
            <a:r>
              <a:rPr lang="fr-FR" sz="1015" baseline="0" dirty="0" smtClean="0"/>
              <a:t> PARIS</a:t>
            </a:r>
            <a:r>
              <a:rPr lang="fr-FR" sz="1015" dirty="0" smtClean="0"/>
              <a:t> – April, 4-7 2017</a:t>
            </a:r>
            <a:endParaRPr lang="fr-FR" sz="1015" dirty="0"/>
          </a:p>
        </p:txBody>
      </p:sp>
      <p:sp>
        <p:nvSpPr>
          <p:cNvPr id="85017" name="Text Box 25"/>
          <p:cNvSpPr txBox="1">
            <a:spLocks noChangeArrowheads="1"/>
          </p:cNvSpPr>
          <p:nvPr/>
        </p:nvSpPr>
        <p:spPr bwMode="auto">
          <a:xfrm>
            <a:off x="9369425" y="6597650"/>
            <a:ext cx="536575" cy="2485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fld id="{E89D0A3E-BC39-4772-B2D1-F6474ADA38CE}" type="slidenum">
              <a:rPr lang="fr-FR" sz="1015"/>
              <a:pPr>
                <a:spcBef>
                  <a:spcPct val="50000"/>
                </a:spcBef>
                <a:defRPr/>
              </a:pPr>
              <a:t>‹N°›</a:t>
            </a:fld>
            <a:endParaRPr lang="fr-FR" sz="1015"/>
          </a:p>
        </p:txBody>
      </p:sp>
      <p:pic>
        <p:nvPicPr>
          <p:cNvPr id="1034" name="Image 10" descr="logo_pole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" y="239391"/>
            <a:ext cx="21240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009" name="Line 17"/>
          <p:cNvSpPr>
            <a:spLocks noChangeShapeType="1"/>
          </p:cNvSpPr>
          <p:nvPr/>
        </p:nvSpPr>
        <p:spPr bwMode="auto">
          <a:xfrm>
            <a:off x="1927952" y="605932"/>
            <a:ext cx="7978048" cy="12279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sz="101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22041"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844083"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266124"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688165" algn="ctr" rtl="0" eaLnBrk="1" fontAlgn="base" hangingPunct="1">
        <a:spcBef>
          <a:spcPct val="0"/>
        </a:spcBef>
        <a:spcAft>
          <a:spcPct val="0"/>
        </a:spcAft>
        <a:defRPr sz="3323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16531" indent="-316531" algn="l" rtl="0" eaLnBrk="1" fontAlgn="base" hangingPunct="1">
        <a:spcBef>
          <a:spcPct val="20000"/>
        </a:spcBef>
        <a:spcAft>
          <a:spcPct val="0"/>
        </a:spcAft>
        <a:buChar char="•"/>
        <a:defRPr sz="2585">
          <a:solidFill>
            <a:srgbClr val="23346C"/>
          </a:solidFill>
          <a:latin typeface="+mn-lt"/>
          <a:ea typeface="+mn-ea"/>
          <a:cs typeface="+mn-cs"/>
        </a:defRPr>
      </a:lvl1pPr>
      <a:lvl2pPr marL="685817" indent="-263776" algn="l" rtl="0" eaLnBrk="1" fontAlgn="base" hangingPunct="1">
        <a:spcBef>
          <a:spcPct val="20000"/>
        </a:spcBef>
        <a:spcAft>
          <a:spcPct val="0"/>
        </a:spcAft>
        <a:buChar char="–"/>
        <a:defRPr sz="2215" b="1">
          <a:solidFill>
            <a:srgbClr val="23346C"/>
          </a:solidFill>
          <a:latin typeface="+mn-lt"/>
          <a:ea typeface="+mn-ea"/>
          <a:cs typeface="+mn-cs"/>
        </a:defRPr>
      </a:lvl2pPr>
      <a:lvl3pPr marL="1055103" indent="-211021" algn="l" rtl="0" eaLnBrk="1" fontAlgn="base" hangingPunct="1">
        <a:spcBef>
          <a:spcPct val="20000"/>
        </a:spcBef>
        <a:spcAft>
          <a:spcPct val="0"/>
        </a:spcAft>
        <a:buChar char="•"/>
        <a:defRPr sz="1846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rtl="0" eaLnBrk="1" fontAlgn="base" hangingPunct="1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rtl="0" eaLnBrk="1" fontAlgn="base" hangingPunct="1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rtl="0" eaLnBrk="1" fontAlgn="base" hangingPunct="1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rtl="0" eaLnBrk="1" fontAlgn="base" hangingPunct="1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rtl="0" eaLnBrk="1" fontAlgn="base" hangingPunct="1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rtl="0" eaLnBrk="1" fontAlgn="base" hangingPunct="1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lanl.arxiv.org/find/physics/1/au:+Girerd_C/0/1/0/all/0/1" TargetMode="External"/><Relationship Id="rId3" Type="http://schemas.openxmlformats.org/officeDocument/2006/relationships/hyperlink" Target="http://lanl.arxiv.org/find/physics/1/au:+Marteau_J/0/1/0/all/0/1" TargetMode="External"/><Relationship Id="rId7" Type="http://schemas.openxmlformats.org/officeDocument/2006/relationships/hyperlink" Target="http://lanl.arxiv.org/find/physics/1/au:+Gardien_S/0/1/0/all/0/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anl.arxiv.org/find/physics/1/au:+Jourde_K/0/1/0/all/0/1" TargetMode="External"/><Relationship Id="rId5" Type="http://schemas.openxmlformats.org/officeDocument/2006/relationships/hyperlink" Target="http://lanl.arxiv.org/find/physics/1/au:+Gibert_D/0/1/0/all/0/1" TargetMode="External"/><Relationship Id="rId4" Type="http://schemas.openxmlformats.org/officeDocument/2006/relationships/hyperlink" Target="http://lanl.arxiv.org/find/physics/1/au:+Dars_J/0/1/0/all/0/1" TargetMode="External"/><Relationship Id="rId9" Type="http://schemas.openxmlformats.org/officeDocument/2006/relationships/hyperlink" Target="http://lanl.arxiv.org/find/physics/1/au:+Ianigro_J/0/1/0/all/0/1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5456" y="1999218"/>
            <a:ext cx="7843388" cy="228678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99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A High Precision </a:t>
            </a:r>
            <a:r>
              <a:rPr lang="en-US" sz="2899" b="1" dirty="0" err="1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TDC</a:t>
            </a:r>
            <a:r>
              <a:rPr lang="en-US" sz="2899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</a:t>
            </a:r>
            <a:br>
              <a:rPr lang="en-US" sz="2899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</a:br>
            <a:r>
              <a:rPr lang="en-US" sz="2899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for CMS MG-RPC : </a:t>
            </a:r>
            <a:br>
              <a:rPr lang="en-US" sz="2899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</a:br>
            <a:r>
              <a:rPr lang="en-US" sz="2899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Vernier Ring Oscillator based </a:t>
            </a:r>
            <a:r>
              <a:rPr lang="en-US" sz="2899" b="1" dirty="0" err="1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TDC</a:t>
            </a:r>
            <a:r>
              <a:rPr lang="en-US" sz="2899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/>
            </a:r>
            <a:br>
              <a:rPr lang="en-US" sz="2899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</a:br>
            <a:r>
              <a:rPr lang="en-US" sz="2899" b="1" dirty="0" err="1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CRONOTIC</a:t>
            </a:r>
            <a:r>
              <a:rPr lang="en-US" sz="2899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</a:t>
            </a:r>
            <a:br>
              <a:rPr lang="en-US" sz="2899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</a:br>
            <a:r>
              <a:rPr lang="en-US" sz="2899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(</a:t>
            </a:r>
            <a:r>
              <a:rPr lang="en-US" sz="2899" b="1" u="sng" dirty="0" err="1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C</a:t>
            </a:r>
            <a:r>
              <a:rPr lang="en-US" sz="2899" b="1" dirty="0" err="1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ms</a:t>
            </a:r>
            <a:r>
              <a:rPr lang="en-US" sz="2899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</a:t>
            </a:r>
            <a:r>
              <a:rPr lang="en-US" sz="2899" b="1" u="sng" dirty="0" err="1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R</a:t>
            </a:r>
            <a:r>
              <a:rPr lang="en-US" sz="2899" b="1" dirty="0" err="1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pc</a:t>
            </a:r>
            <a:r>
              <a:rPr lang="en-US" sz="2899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</a:t>
            </a:r>
            <a:r>
              <a:rPr lang="en-US" sz="2899" b="1" dirty="0" err="1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mu</a:t>
            </a:r>
            <a:r>
              <a:rPr lang="en-US" sz="2899" b="1" u="sng" dirty="0" err="1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ON</a:t>
            </a:r>
            <a:r>
              <a:rPr lang="en-US" sz="2899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</a:t>
            </a:r>
            <a:r>
              <a:rPr lang="en-US" sz="2899" b="1" dirty="0" err="1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detect</a:t>
            </a:r>
            <a:r>
              <a:rPr lang="en-US" sz="2899" b="1" u="sng" dirty="0" err="1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O</a:t>
            </a:r>
            <a:r>
              <a:rPr lang="en-US" sz="2899" b="1" dirty="0" err="1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r</a:t>
            </a:r>
            <a:r>
              <a:rPr lang="en-US" sz="2899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</a:t>
            </a:r>
            <a:r>
              <a:rPr lang="en-US" sz="2899" b="1" u="sng" dirty="0" err="1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T</a:t>
            </a:r>
            <a:r>
              <a:rPr lang="en-US" sz="2899" b="1" dirty="0" err="1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dc</a:t>
            </a:r>
            <a:r>
              <a:rPr lang="en-US" sz="2899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I</a:t>
            </a:r>
            <a:r>
              <a:rPr lang="en-US" sz="2899" b="1" u="sng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C</a:t>
            </a:r>
            <a:r>
              <a:rPr lang="en-US" sz="2899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)</a:t>
            </a:r>
            <a:r>
              <a:rPr lang="en-US" sz="2899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/>
            </a:r>
            <a:br>
              <a:rPr lang="en-US" sz="2899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</a:br>
            <a:endParaRPr lang="en-US" sz="2899" b="1" dirty="0">
              <a:solidFill>
                <a:schemeClr val="accent2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0032" y="4644816"/>
            <a:ext cx="9258175" cy="625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(Amina </a:t>
            </a:r>
            <a:r>
              <a:rPr lang="en-US" sz="1292" b="0" i="1" dirty="0" err="1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Annagrebah</a:t>
            </a:r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(PhD Thesis since </a:t>
            </a:r>
            <a:r>
              <a:rPr lang="en-US" sz="1292" b="0" i="1" dirty="0" err="1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feb</a:t>
            </a:r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, 6, 2017), E.Bechetoille</a:t>
            </a:r>
            <a:r>
              <a:rPr lang="en-US" sz="1292" b="0" i="1" baseline="30000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1</a:t>
            </a:r>
            <a:r>
              <a:rPr lang="en-US" sz="1292" b="0" i="1" dirty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, </a:t>
            </a:r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H.Chanal</a:t>
            </a:r>
            <a:r>
              <a:rPr lang="en-US" sz="1292" b="0" i="1" baseline="30000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2</a:t>
            </a:r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, M.Dahoumane</a:t>
            </a:r>
            <a:r>
              <a:rPr lang="en-US" sz="1292" b="0" i="1" baseline="30000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1</a:t>
            </a:r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, I.Laktineh</a:t>
            </a:r>
            <a:r>
              <a:rPr lang="en-US" sz="1292" b="0" i="1" baseline="30000" dirty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1</a:t>
            </a:r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, H.Mathez</a:t>
            </a:r>
            <a:r>
              <a:rPr lang="en-US" sz="1292" b="0" i="1" baseline="30000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1</a:t>
            </a:r>
            <a:endParaRPr lang="en-US" sz="1292" b="0" i="1" dirty="0" smtClean="0">
              <a:solidFill>
                <a:schemeClr val="accent2">
                  <a:lumMod val="50000"/>
                </a:schemeClr>
              </a:solidFill>
              <a:cs typeface="Arial" charset="0"/>
            </a:endParaRPr>
          </a:p>
          <a:p>
            <a:pPr algn="l"/>
            <a:r>
              <a:rPr lang="en-US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1 </a:t>
            </a:r>
            <a:r>
              <a:rPr lang="en-US" b="0" i="1" dirty="0" err="1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IPN</a:t>
            </a:r>
            <a:r>
              <a:rPr lang="en-US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Lyon, 2 </a:t>
            </a:r>
            <a:r>
              <a:rPr lang="en-US" b="0" i="1" dirty="0" err="1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LPC</a:t>
            </a:r>
            <a:r>
              <a:rPr lang="en-US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Clermont-Ferrand</a:t>
            </a:r>
            <a:r>
              <a:rPr lang="en-US" sz="1292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 </a:t>
            </a:r>
            <a:r>
              <a:rPr lang="en-US" sz="2174" b="0" i="1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                   </a:t>
            </a:r>
            <a:endParaRPr lang="en-US" sz="2174" b="0" i="1" dirty="0">
              <a:solidFill>
                <a:schemeClr val="accent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441" y="5393803"/>
            <a:ext cx="3052064" cy="80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 err="1">
                <a:solidFill>
                  <a:srgbClr val="C00000"/>
                </a:solidFill>
                <a:cs typeface="Arial" charset="0"/>
              </a:rPr>
              <a:t>TDC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 </a:t>
            </a:r>
            <a:r>
              <a:rPr lang="en-US" sz="1851" b="0" kern="0" dirty="0" smtClean="0">
                <a:solidFill>
                  <a:srgbClr val="C00000"/>
                </a:solidFill>
                <a:cs typeface="Arial" charset="0"/>
              </a:rPr>
              <a:t>block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diagram (system view for 1 channel )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778779" y="2217793"/>
            <a:ext cx="7638181" cy="390408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>
              <a:solidFill>
                <a:srgbClr val="23346C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2382270" y="2941247"/>
            <a:ext cx="4736843" cy="26540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63" name="Line 11"/>
          <p:cNvSpPr>
            <a:spLocks noChangeShapeType="1"/>
          </p:cNvSpPr>
          <p:nvPr/>
        </p:nvSpPr>
        <p:spPr bwMode="auto">
          <a:xfrm>
            <a:off x="4246559" y="3263561"/>
            <a:ext cx="1735837" cy="13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4" name="Line 12"/>
          <p:cNvSpPr>
            <a:spLocks noChangeShapeType="1"/>
          </p:cNvSpPr>
          <p:nvPr/>
        </p:nvSpPr>
        <p:spPr bwMode="auto">
          <a:xfrm>
            <a:off x="4256642" y="5179822"/>
            <a:ext cx="1701987" cy="43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5" name="Freeform 13"/>
          <p:cNvSpPr>
            <a:spLocks/>
          </p:cNvSpPr>
          <p:nvPr/>
        </p:nvSpPr>
        <p:spPr bwMode="auto">
          <a:xfrm>
            <a:off x="4080240" y="3630878"/>
            <a:ext cx="333492" cy="479425"/>
          </a:xfrm>
          <a:custGeom>
            <a:avLst/>
            <a:gdLst>
              <a:gd name="T0" fmla="*/ 0 w 454"/>
              <a:gd name="T1" fmla="*/ 0 h 198"/>
              <a:gd name="T2" fmla="*/ 227 w 454"/>
              <a:gd name="T3" fmla="*/ 0 h 198"/>
              <a:gd name="T4" fmla="*/ 227 w 454"/>
              <a:gd name="T5" fmla="*/ 198 h 198"/>
              <a:gd name="T6" fmla="*/ 454 w 454"/>
              <a:gd name="T7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4" h="198">
                <a:moveTo>
                  <a:pt x="0" y="0"/>
                </a:moveTo>
                <a:lnTo>
                  <a:pt x="227" y="0"/>
                </a:lnTo>
                <a:lnTo>
                  <a:pt x="227" y="198"/>
                </a:lnTo>
                <a:lnTo>
                  <a:pt x="454" y="19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6" name="Freeform 14"/>
          <p:cNvSpPr>
            <a:spLocks/>
          </p:cNvSpPr>
          <p:nvPr/>
        </p:nvSpPr>
        <p:spPr bwMode="auto">
          <a:xfrm>
            <a:off x="4080240" y="4458801"/>
            <a:ext cx="333492" cy="408157"/>
          </a:xfrm>
          <a:custGeom>
            <a:avLst/>
            <a:gdLst>
              <a:gd name="T0" fmla="*/ 0 w 454"/>
              <a:gd name="T1" fmla="*/ 170 h 170"/>
              <a:gd name="T2" fmla="*/ 227 w 454"/>
              <a:gd name="T3" fmla="*/ 170 h 170"/>
              <a:gd name="T4" fmla="*/ 227 w 454"/>
              <a:gd name="T5" fmla="*/ 0 h 170"/>
              <a:gd name="T6" fmla="*/ 454 w 454"/>
              <a:gd name="T7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4" h="170">
                <a:moveTo>
                  <a:pt x="0" y="170"/>
                </a:moveTo>
                <a:lnTo>
                  <a:pt x="227" y="170"/>
                </a:lnTo>
                <a:lnTo>
                  <a:pt x="227" y="0"/>
                </a:lnTo>
                <a:lnTo>
                  <a:pt x="45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77" name="Line 28"/>
          <p:cNvSpPr>
            <a:spLocks noChangeShapeType="1"/>
          </p:cNvSpPr>
          <p:nvPr/>
        </p:nvSpPr>
        <p:spPr bwMode="auto">
          <a:xfrm flipV="1">
            <a:off x="570724" y="3932004"/>
            <a:ext cx="1960698" cy="9944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79" name="Line 38"/>
          <p:cNvSpPr>
            <a:spLocks noChangeShapeType="1"/>
          </p:cNvSpPr>
          <p:nvPr/>
        </p:nvSpPr>
        <p:spPr bwMode="auto">
          <a:xfrm>
            <a:off x="485658" y="4992636"/>
            <a:ext cx="2026144" cy="184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cxnSp>
        <p:nvCxnSpPr>
          <p:cNvPr id="82" name="Connecteur droit avec flèche 81"/>
          <p:cNvCxnSpPr>
            <a:stCxn id="196" idx="4"/>
            <a:endCxn id="195" idx="0"/>
          </p:cNvCxnSpPr>
          <p:nvPr/>
        </p:nvCxnSpPr>
        <p:spPr bwMode="auto">
          <a:xfrm>
            <a:off x="6547306" y="3591880"/>
            <a:ext cx="0" cy="1298403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84" name="Connecteur droit avec flèche 83"/>
          <p:cNvCxnSpPr/>
          <p:nvPr/>
        </p:nvCxnSpPr>
        <p:spPr bwMode="auto">
          <a:xfrm flipV="1">
            <a:off x="5139866" y="4288057"/>
            <a:ext cx="2497296" cy="6687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6" name="Text Box 102"/>
          <p:cNvSpPr txBox="1">
            <a:spLocks noChangeArrowheads="1"/>
          </p:cNvSpPr>
          <p:nvPr/>
        </p:nvSpPr>
        <p:spPr bwMode="auto">
          <a:xfrm>
            <a:off x="2362965" y="2914490"/>
            <a:ext cx="1773242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110" dirty="0"/>
              <a:t>Simplified TDC channel</a:t>
            </a:r>
          </a:p>
        </p:txBody>
      </p:sp>
      <p:sp>
        <p:nvSpPr>
          <p:cNvPr id="87" name="AutoShape 23"/>
          <p:cNvSpPr>
            <a:spLocks noChangeArrowheads="1"/>
          </p:cNvSpPr>
          <p:nvPr/>
        </p:nvSpPr>
        <p:spPr bwMode="auto">
          <a:xfrm>
            <a:off x="6964164" y="5101645"/>
            <a:ext cx="663498" cy="140850"/>
          </a:xfrm>
          <a:prstGeom prst="rightArrow">
            <a:avLst>
              <a:gd name="adj1" fmla="val 50000"/>
              <a:gd name="adj2" fmla="val 5029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88" name="Line 101"/>
          <p:cNvSpPr>
            <a:spLocks noChangeShapeType="1"/>
          </p:cNvSpPr>
          <p:nvPr/>
        </p:nvSpPr>
        <p:spPr bwMode="auto">
          <a:xfrm>
            <a:off x="1889621" y="1062524"/>
            <a:ext cx="2901" cy="42931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2" name="Text Box 102"/>
          <p:cNvSpPr txBox="1">
            <a:spLocks noChangeArrowheads="1"/>
          </p:cNvSpPr>
          <p:nvPr/>
        </p:nvSpPr>
        <p:spPr bwMode="auto">
          <a:xfrm>
            <a:off x="1960623" y="790980"/>
            <a:ext cx="2041595" cy="320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altLang="fr-FR" sz="1481" dirty="0"/>
              <a:t>Top Clk ref (40 MHz)</a:t>
            </a:r>
          </a:p>
        </p:txBody>
      </p:sp>
      <p:sp>
        <p:nvSpPr>
          <p:cNvPr id="94" name="Text Box 102"/>
          <p:cNvSpPr txBox="1">
            <a:spLocks noChangeArrowheads="1"/>
          </p:cNvSpPr>
          <p:nvPr/>
        </p:nvSpPr>
        <p:spPr bwMode="auto">
          <a:xfrm rot="16200000">
            <a:off x="789703" y="2850134"/>
            <a:ext cx="1459319" cy="604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fr-FR" sz="1110" dirty="0" err="1"/>
              <a:t>Clk</a:t>
            </a:r>
            <a:r>
              <a:rPr lang="en-US" altLang="fr-FR" sz="1110" dirty="0"/>
              <a:t> ref.  </a:t>
            </a:r>
          </a:p>
          <a:p>
            <a:pPr algn="ctr"/>
            <a:r>
              <a:rPr lang="en-US" altLang="fr-FR" sz="1110" dirty="0"/>
              <a:t> period </a:t>
            </a:r>
          </a:p>
          <a:p>
            <a:pPr algn="ctr"/>
            <a:r>
              <a:rPr lang="en-US" altLang="fr-FR" sz="1110" dirty="0"/>
              <a:t>1 to 2 ns  </a:t>
            </a:r>
          </a:p>
        </p:txBody>
      </p:sp>
      <p:sp>
        <p:nvSpPr>
          <p:cNvPr id="96" name="Text Box 102"/>
          <p:cNvSpPr txBox="1">
            <a:spLocks noChangeArrowheads="1"/>
          </p:cNvSpPr>
          <p:nvPr/>
        </p:nvSpPr>
        <p:spPr bwMode="auto">
          <a:xfrm>
            <a:off x="483176" y="1033093"/>
            <a:ext cx="1358513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Event (Trigger)</a:t>
            </a:r>
          </a:p>
        </p:txBody>
      </p:sp>
      <p:sp>
        <p:nvSpPr>
          <p:cNvPr id="117" name="Line 100"/>
          <p:cNvSpPr>
            <a:spLocks noChangeShapeType="1"/>
          </p:cNvSpPr>
          <p:nvPr/>
        </p:nvSpPr>
        <p:spPr bwMode="auto">
          <a:xfrm>
            <a:off x="2357493" y="2610911"/>
            <a:ext cx="3795120" cy="13098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18" name="Line 28"/>
          <p:cNvSpPr>
            <a:spLocks noChangeShapeType="1"/>
          </p:cNvSpPr>
          <p:nvPr/>
        </p:nvSpPr>
        <p:spPr bwMode="auto">
          <a:xfrm>
            <a:off x="2348873" y="1273033"/>
            <a:ext cx="1" cy="2331838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19" name="Line 100"/>
          <p:cNvSpPr>
            <a:spLocks noChangeShapeType="1"/>
          </p:cNvSpPr>
          <p:nvPr/>
        </p:nvSpPr>
        <p:spPr bwMode="auto">
          <a:xfrm>
            <a:off x="528214" y="1267887"/>
            <a:ext cx="5219400" cy="735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20" name="Text Box 102"/>
          <p:cNvSpPr txBox="1">
            <a:spLocks noChangeArrowheads="1"/>
          </p:cNvSpPr>
          <p:nvPr/>
        </p:nvSpPr>
        <p:spPr bwMode="auto">
          <a:xfrm>
            <a:off x="6945898" y="4011733"/>
            <a:ext cx="691267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altLang="fr-FR" sz="1296" dirty="0"/>
              <a:t>Ready</a:t>
            </a:r>
          </a:p>
        </p:txBody>
      </p:sp>
      <p:sp>
        <p:nvSpPr>
          <p:cNvPr id="121" name="Line 38"/>
          <p:cNvSpPr>
            <a:spLocks noChangeShapeType="1"/>
          </p:cNvSpPr>
          <p:nvPr/>
        </p:nvSpPr>
        <p:spPr bwMode="auto">
          <a:xfrm>
            <a:off x="2286885" y="2388768"/>
            <a:ext cx="3856577" cy="94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22" name="Line 38"/>
          <p:cNvSpPr>
            <a:spLocks noChangeShapeType="1"/>
          </p:cNvSpPr>
          <p:nvPr/>
        </p:nvSpPr>
        <p:spPr bwMode="auto">
          <a:xfrm flipH="1">
            <a:off x="2290157" y="2392284"/>
            <a:ext cx="3870" cy="129672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24" name="Line 101"/>
          <p:cNvSpPr>
            <a:spLocks noChangeShapeType="1"/>
          </p:cNvSpPr>
          <p:nvPr/>
        </p:nvSpPr>
        <p:spPr bwMode="auto">
          <a:xfrm flipV="1">
            <a:off x="967631" y="1066192"/>
            <a:ext cx="4833614" cy="5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cxnSp>
        <p:nvCxnSpPr>
          <p:cNvPr id="130" name="Connecteur en angle 129"/>
          <p:cNvCxnSpPr>
            <a:stCxn id="201" idx="2"/>
            <a:endCxn id="161" idx="0"/>
          </p:cNvCxnSpPr>
          <p:nvPr/>
        </p:nvCxnSpPr>
        <p:spPr bwMode="auto">
          <a:xfrm rot="16200000" flipH="1">
            <a:off x="884661" y="3268581"/>
            <a:ext cx="1978755" cy="828863"/>
          </a:xfrm>
          <a:prstGeom prst="bentConnector3">
            <a:avLst>
              <a:gd name="adj1" fmla="val 41982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8" name="Rectangle 6"/>
          <p:cNvSpPr>
            <a:spLocks noChangeArrowheads="1"/>
          </p:cNvSpPr>
          <p:nvPr/>
        </p:nvSpPr>
        <p:spPr bwMode="auto">
          <a:xfrm>
            <a:off x="7619728" y="2538155"/>
            <a:ext cx="363198" cy="2890754"/>
          </a:xfrm>
          <a:prstGeom prst="rect">
            <a:avLst/>
          </a:prstGeom>
          <a:solidFill>
            <a:srgbClr val="FFFF99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fr-FR" sz="1296" dirty="0"/>
              <a:t>S</a:t>
            </a:r>
          </a:p>
          <a:p>
            <a:pPr algn="ctr"/>
            <a:r>
              <a:rPr lang="en-US" altLang="fr-FR" sz="1296" dirty="0"/>
              <a:t>E</a:t>
            </a:r>
          </a:p>
          <a:p>
            <a:pPr algn="ctr"/>
            <a:r>
              <a:rPr lang="en-US" altLang="fr-FR" sz="1296" dirty="0"/>
              <a:t>R</a:t>
            </a:r>
          </a:p>
          <a:p>
            <a:pPr algn="ctr"/>
            <a:r>
              <a:rPr lang="en-US" altLang="fr-FR" sz="1296" dirty="0"/>
              <a:t>I</a:t>
            </a:r>
          </a:p>
          <a:p>
            <a:pPr algn="ctr"/>
            <a:r>
              <a:rPr lang="en-US" altLang="fr-FR" sz="1296" dirty="0"/>
              <a:t>A</a:t>
            </a:r>
          </a:p>
          <a:p>
            <a:pPr algn="ctr"/>
            <a:r>
              <a:rPr lang="en-US" altLang="fr-FR" sz="1296" dirty="0"/>
              <a:t>L</a:t>
            </a:r>
          </a:p>
          <a:p>
            <a:pPr algn="ctr"/>
            <a:r>
              <a:rPr lang="en-US" altLang="fr-FR" sz="1296" dirty="0"/>
              <a:t>I</a:t>
            </a:r>
          </a:p>
          <a:p>
            <a:pPr algn="ctr"/>
            <a:r>
              <a:rPr lang="en-US" altLang="fr-FR" sz="1296" dirty="0"/>
              <a:t>Z</a:t>
            </a:r>
          </a:p>
          <a:p>
            <a:pPr algn="ctr"/>
            <a:r>
              <a:rPr lang="en-US" altLang="fr-FR" sz="1296" dirty="0"/>
              <a:t>E</a:t>
            </a:r>
          </a:p>
          <a:p>
            <a:pPr algn="ctr"/>
            <a:r>
              <a:rPr lang="en-US" altLang="fr-FR" sz="1296" dirty="0"/>
              <a:t>R</a:t>
            </a:r>
          </a:p>
          <a:p>
            <a:pPr algn="ctr"/>
            <a:endParaRPr lang="en-US" altLang="fr-FR" sz="1296" dirty="0"/>
          </a:p>
        </p:txBody>
      </p:sp>
      <p:sp>
        <p:nvSpPr>
          <p:cNvPr id="140" name="Line 28"/>
          <p:cNvSpPr>
            <a:spLocks noChangeShapeType="1"/>
          </p:cNvSpPr>
          <p:nvPr/>
        </p:nvSpPr>
        <p:spPr bwMode="auto">
          <a:xfrm flipV="1">
            <a:off x="3906383" y="4068863"/>
            <a:ext cx="2243" cy="446570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fr-FR" sz="1018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3" name="Line 28"/>
          <p:cNvSpPr>
            <a:spLocks noChangeShapeType="1"/>
          </p:cNvSpPr>
          <p:nvPr/>
        </p:nvSpPr>
        <p:spPr bwMode="auto">
          <a:xfrm flipH="1" flipV="1">
            <a:off x="3906383" y="5135129"/>
            <a:ext cx="1" cy="669480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45" name="AutoShape 19"/>
          <p:cNvSpPr>
            <a:spLocks noChangeArrowheads="1"/>
          </p:cNvSpPr>
          <p:nvPr/>
        </p:nvSpPr>
        <p:spPr bwMode="auto">
          <a:xfrm>
            <a:off x="6943154" y="3219073"/>
            <a:ext cx="703447" cy="153034"/>
          </a:xfrm>
          <a:prstGeom prst="rightArrow">
            <a:avLst>
              <a:gd name="adj1" fmla="val 50000"/>
              <a:gd name="adj2" fmla="val 5029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146" name="Rectangle 145"/>
          <p:cNvSpPr/>
          <p:nvPr/>
        </p:nvSpPr>
        <p:spPr>
          <a:xfrm>
            <a:off x="2572085" y="3572104"/>
            <a:ext cx="775583" cy="4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1110" dirty="0" err="1"/>
              <a:t>start</a:t>
            </a:r>
            <a:endParaRPr lang="fr-FR" altLang="fr-FR" sz="1110" dirty="0"/>
          </a:p>
          <a:p>
            <a:r>
              <a:rPr lang="fr-FR" altLang="fr-FR" sz="1110" dirty="0" err="1"/>
              <a:t>Osc</a:t>
            </a:r>
            <a:r>
              <a:rPr lang="fr-FR" altLang="fr-FR" sz="1110" dirty="0"/>
              <a:t>.</a:t>
            </a:r>
          </a:p>
        </p:txBody>
      </p:sp>
      <p:sp>
        <p:nvSpPr>
          <p:cNvPr id="147" name="Text Box 102"/>
          <p:cNvSpPr txBox="1">
            <a:spLocks noChangeArrowheads="1"/>
          </p:cNvSpPr>
          <p:nvPr/>
        </p:nvSpPr>
        <p:spPr bwMode="auto">
          <a:xfrm>
            <a:off x="7119534" y="5937070"/>
            <a:ext cx="1024639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ASIC (1 ch.) 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4095728" y="1056734"/>
            <a:ext cx="1068299" cy="263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1110" dirty="0"/>
              <a:t>stop count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5139869" y="2397769"/>
            <a:ext cx="1169241" cy="263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1110" dirty="0"/>
              <a:t>stop count</a:t>
            </a:r>
          </a:p>
        </p:txBody>
      </p:sp>
      <p:sp>
        <p:nvSpPr>
          <p:cNvPr id="150" name="Double flèche horizontale 149"/>
          <p:cNvSpPr/>
          <p:nvPr/>
        </p:nvSpPr>
        <p:spPr bwMode="auto">
          <a:xfrm>
            <a:off x="7969496" y="4224385"/>
            <a:ext cx="1002852" cy="169730"/>
          </a:xfrm>
          <a:prstGeom prst="leftRightArrow">
            <a:avLst>
              <a:gd name="adj1" fmla="val 44872"/>
              <a:gd name="adj2" fmla="val 42950"/>
            </a:avLst>
          </a:prstGeom>
          <a:solidFill>
            <a:schemeClr val="bg1"/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151" name="Rectangle 30"/>
          <p:cNvSpPr>
            <a:spLocks noChangeArrowheads="1"/>
          </p:cNvSpPr>
          <p:nvPr/>
        </p:nvSpPr>
        <p:spPr bwMode="auto">
          <a:xfrm rot="16200000">
            <a:off x="6566339" y="3314860"/>
            <a:ext cx="5227104" cy="397722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fr-FR" altLang="fr-FR" sz="1018" dirty="0"/>
              <a:t>Signal </a:t>
            </a:r>
            <a:r>
              <a:rPr lang="fr-FR" altLang="fr-FR" sz="1018" dirty="0" err="1"/>
              <a:t>processing</a:t>
            </a:r>
            <a:r>
              <a:rPr lang="fr-FR" altLang="fr-FR" sz="1018" dirty="0"/>
              <a:t> </a:t>
            </a:r>
            <a:r>
              <a:rPr lang="fr-FR" altLang="fr-FR" sz="1018" dirty="0" err="1"/>
              <a:t>Board</a:t>
            </a:r>
            <a:endParaRPr lang="fr-FR" altLang="fr-FR" sz="1018" dirty="0"/>
          </a:p>
        </p:txBody>
      </p:sp>
      <p:sp>
        <p:nvSpPr>
          <p:cNvPr id="152" name="Double flèche horizontale 151"/>
          <p:cNvSpPr/>
          <p:nvPr/>
        </p:nvSpPr>
        <p:spPr bwMode="auto">
          <a:xfrm>
            <a:off x="7964101" y="5629841"/>
            <a:ext cx="1006846" cy="211267"/>
          </a:xfrm>
          <a:prstGeom prst="leftRightArrow">
            <a:avLst>
              <a:gd name="adj1" fmla="val 44872"/>
              <a:gd name="adj2" fmla="val 42950"/>
            </a:avLst>
          </a:prstGeom>
          <a:solidFill>
            <a:schemeClr val="bg1"/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153" name="Text Box 102"/>
          <p:cNvSpPr txBox="1">
            <a:spLocks noChangeArrowheads="1"/>
          </p:cNvSpPr>
          <p:nvPr/>
        </p:nvSpPr>
        <p:spPr bwMode="auto">
          <a:xfrm>
            <a:off x="540927" y="3685994"/>
            <a:ext cx="1459319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fr-FR" sz="1110" dirty="0"/>
              <a:t>In slow </a:t>
            </a:r>
            <a:r>
              <a:rPr lang="en-US" altLang="fr-FR" sz="1110" dirty="0" err="1"/>
              <a:t>calib</a:t>
            </a:r>
            <a:r>
              <a:rPr lang="en-US" altLang="fr-FR" sz="1110" dirty="0"/>
              <a:t>.</a:t>
            </a:r>
          </a:p>
        </p:txBody>
      </p:sp>
      <p:sp>
        <p:nvSpPr>
          <p:cNvPr id="154" name="Rectangle 4"/>
          <p:cNvSpPr>
            <a:spLocks noChangeArrowheads="1"/>
          </p:cNvSpPr>
          <p:nvPr/>
        </p:nvSpPr>
        <p:spPr bwMode="auto">
          <a:xfrm>
            <a:off x="3122367" y="3504836"/>
            <a:ext cx="957870" cy="590627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Slow </a:t>
            </a:r>
          </a:p>
          <a:p>
            <a:pPr algn="ctr"/>
            <a:r>
              <a:rPr lang="fr-FR" altLang="fr-FR" sz="1296" dirty="0"/>
              <a:t>Oscillator</a:t>
            </a:r>
          </a:p>
        </p:txBody>
      </p:sp>
      <p:sp>
        <p:nvSpPr>
          <p:cNvPr id="155" name="Rectangle 5"/>
          <p:cNvSpPr>
            <a:spLocks noChangeArrowheads="1"/>
          </p:cNvSpPr>
          <p:nvPr/>
        </p:nvSpPr>
        <p:spPr bwMode="auto">
          <a:xfrm>
            <a:off x="3122367" y="4503619"/>
            <a:ext cx="957870" cy="590627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 err="1"/>
              <a:t>Fast</a:t>
            </a:r>
            <a:r>
              <a:rPr lang="fr-FR" altLang="fr-FR" sz="1296" dirty="0"/>
              <a:t> </a:t>
            </a:r>
          </a:p>
          <a:p>
            <a:pPr algn="ctr"/>
            <a:r>
              <a:rPr lang="fr-FR" altLang="fr-FR" sz="1296" dirty="0"/>
              <a:t>Oscillator</a:t>
            </a:r>
          </a:p>
        </p:txBody>
      </p:sp>
      <p:sp>
        <p:nvSpPr>
          <p:cNvPr id="156" name="Line 28"/>
          <p:cNvSpPr>
            <a:spLocks noChangeShapeType="1"/>
          </p:cNvSpPr>
          <p:nvPr/>
        </p:nvSpPr>
        <p:spPr bwMode="auto">
          <a:xfrm flipH="1" flipV="1">
            <a:off x="3902174" y="5793173"/>
            <a:ext cx="3734991" cy="11436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60" name="Line 28"/>
          <p:cNvSpPr>
            <a:spLocks noChangeShapeType="1"/>
          </p:cNvSpPr>
          <p:nvPr/>
        </p:nvSpPr>
        <p:spPr bwMode="auto">
          <a:xfrm>
            <a:off x="2331240" y="3592704"/>
            <a:ext cx="189188" cy="1866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61" name="Line 38"/>
          <p:cNvSpPr>
            <a:spLocks noChangeShapeType="1"/>
          </p:cNvSpPr>
          <p:nvPr/>
        </p:nvSpPr>
        <p:spPr bwMode="auto">
          <a:xfrm flipV="1">
            <a:off x="2288467" y="4667905"/>
            <a:ext cx="256334" cy="448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62" name="Line 28"/>
          <p:cNvSpPr>
            <a:spLocks noChangeShapeType="1"/>
          </p:cNvSpPr>
          <p:nvPr/>
        </p:nvSpPr>
        <p:spPr bwMode="auto">
          <a:xfrm flipH="1" flipV="1">
            <a:off x="2688827" y="3940536"/>
            <a:ext cx="0" cy="771243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63" name="AutoShape 6"/>
          <p:cNvSpPr>
            <a:spLocks noChangeArrowheads="1"/>
          </p:cNvSpPr>
          <p:nvPr/>
        </p:nvSpPr>
        <p:spPr bwMode="auto">
          <a:xfrm rot="16200000">
            <a:off x="2348382" y="3630814"/>
            <a:ext cx="583242" cy="249751"/>
          </a:xfrm>
          <a:custGeom>
            <a:avLst/>
            <a:gdLst>
              <a:gd name="T0" fmla="*/ 551457 w 21600"/>
              <a:gd name="T1" fmla="*/ 134938 h 21600"/>
              <a:gd name="T2" fmla="*/ 315119 w 21600"/>
              <a:gd name="T3" fmla="*/ 269875 h 21600"/>
              <a:gd name="T4" fmla="*/ 78780 w 21600"/>
              <a:gd name="T5" fmla="*/ 134938 h 21600"/>
              <a:gd name="T6" fmla="*/ 31511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sz="1018" dirty="0">
              <a:solidFill>
                <a:srgbClr val="FFC000"/>
              </a:solidFill>
            </a:endParaRPr>
          </a:p>
        </p:txBody>
      </p:sp>
      <p:sp>
        <p:nvSpPr>
          <p:cNvPr id="164" name="AutoShape 6"/>
          <p:cNvSpPr>
            <a:spLocks noChangeArrowheads="1"/>
          </p:cNvSpPr>
          <p:nvPr/>
        </p:nvSpPr>
        <p:spPr bwMode="auto">
          <a:xfrm rot="16200000">
            <a:off x="2353685" y="4688396"/>
            <a:ext cx="583242" cy="249751"/>
          </a:xfrm>
          <a:custGeom>
            <a:avLst/>
            <a:gdLst>
              <a:gd name="T0" fmla="*/ 551457 w 21600"/>
              <a:gd name="T1" fmla="*/ 134938 h 21600"/>
              <a:gd name="T2" fmla="*/ 315119 w 21600"/>
              <a:gd name="T3" fmla="*/ 269875 h 21600"/>
              <a:gd name="T4" fmla="*/ 78780 w 21600"/>
              <a:gd name="T5" fmla="*/ 134938 h 21600"/>
              <a:gd name="T6" fmla="*/ 31511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sz="1018" dirty="0">
              <a:solidFill>
                <a:srgbClr val="FFC000"/>
              </a:solidFill>
            </a:endParaRPr>
          </a:p>
        </p:txBody>
      </p:sp>
      <p:sp>
        <p:nvSpPr>
          <p:cNvPr id="165" name="Line 28"/>
          <p:cNvSpPr>
            <a:spLocks noChangeShapeType="1"/>
          </p:cNvSpPr>
          <p:nvPr/>
        </p:nvSpPr>
        <p:spPr bwMode="auto">
          <a:xfrm flipV="1">
            <a:off x="2688832" y="5000873"/>
            <a:ext cx="2513" cy="693666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66" name="Line 28"/>
          <p:cNvSpPr>
            <a:spLocks noChangeShapeType="1"/>
          </p:cNvSpPr>
          <p:nvPr/>
        </p:nvSpPr>
        <p:spPr bwMode="auto">
          <a:xfrm>
            <a:off x="588355" y="5691915"/>
            <a:ext cx="4190910" cy="5296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fr-FR" sz="1018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7" name="Text Box 102"/>
          <p:cNvSpPr txBox="1">
            <a:spLocks noChangeArrowheads="1"/>
          </p:cNvSpPr>
          <p:nvPr/>
        </p:nvSpPr>
        <p:spPr bwMode="auto">
          <a:xfrm>
            <a:off x="477202" y="5477965"/>
            <a:ext cx="928459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Calibration</a:t>
            </a:r>
          </a:p>
        </p:txBody>
      </p:sp>
      <p:sp>
        <p:nvSpPr>
          <p:cNvPr id="168" name="Line 28"/>
          <p:cNvSpPr>
            <a:spLocks noChangeShapeType="1"/>
          </p:cNvSpPr>
          <p:nvPr/>
        </p:nvSpPr>
        <p:spPr bwMode="auto">
          <a:xfrm flipV="1">
            <a:off x="4777854" y="4527729"/>
            <a:ext cx="0" cy="116681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69" name="Line 38"/>
          <p:cNvSpPr>
            <a:spLocks noChangeShapeType="1"/>
          </p:cNvSpPr>
          <p:nvPr/>
        </p:nvSpPr>
        <p:spPr bwMode="auto">
          <a:xfrm flipV="1">
            <a:off x="2770182" y="4812091"/>
            <a:ext cx="367644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8" name="Line 28"/>
          <p:cNvSpPr>
            <a:spLocks noChangeShapeType="1"/>
          </p:cNvSpPr>
          <p:nvPr/>
        </p:nvSpPr>
        <p:spPr bwMode="auto">
          <a:xfrm>
            <a:off x="2764293" y="3787526"/>
            <a:ext cx="394352" cy="4059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9" name="Rectangle 6"/>
          <p:cNvSpPr>
            <a:spLocks noChangeArrowheads="1"/>
          </p:cNvSpPr>
          <p:nvPr/>
        </p:nvSpPr>
        <p:spPr bwMode="auto">
          <a:xfrm>
            <a:off x="4422993" y="3999342"/>
            <a:ext cx="798391" cy="544208"/>
          </a:xfrm>
          <a:prstGeom prst="rect">
            <a:avLst/>
          </a:prstGeom>
          <a:solidFill>
            <a:srgbClr val="FFFF99"/>
          </a:solidFill>
          <a:ln w="9525">
            <a:solidFill>
              <a:srgbClr val="DAD62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Phase</a:t>
            </a:r>
          </a:p>
          <a:p>
            <a:pPr algn="ctr"/>
            <a:r>
              <a:rPr lang="fr-FR" altLang="fr-FR" sz="1296" dirty="0"/>
              <a:t>detector</a:t>
            </a:r>
          </a:p>
        </p:txBody>
      </p:sp>
      <p:sp>
        <p:nvSpPr>
          <p:cNvPr id="180" name="Line 11"/>
          <p:cNvSpPr>
            <a:spLocks noChangeShapeType="1"/>
          </p:cNvSpPr>
          <p:nvPr/>
        </p:nvSpPr>
        <p:spPr bwMode="auto">
          <a:xfrm>
            <a:off x="4243736" y="3253416"/>
            <a:ext cx="0" cy="4828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81" name="Line 11"/>
          <p:cNvSpPr>
            <a:spLocks noChangeShapeType="1"/>
          </p:cNvSpPr>
          <p:nvPr/>
        </p:nvSpPr>
        <p:spPr bwMode="auto">
          <a:xfrm>
            <a:off x="4243736" y="4691902"/>
            <a:ext cx="0" cy="4828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82" name="Rectangle 6"/>
          <p:cNvSpPr>
            <a:spLocks noChangeArrowheads="1"/>
          </p:cNvSpPr>
          <p:nvPr/>
        </p:nvSpPr>
        <p:spPr bwMode="auto">
          <a:xfrm>
            <a:off x="7623673" y="5416125"/>
            <a:ext cx="363318" cy="52846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/>
              <a:t>I2C</a:t>
            </a:r>
            <a:endParaRPr lang="fr-FR" altLang="fr-FR" sz="1296" dirty="0"/>
          </a:p>
        </p:txBody>
      </p:sp>
      <p:sp>
        <p:nvSpPr>
          <p:cNvPr id="183" name="Rectangle 182"/>
          <p:cNvSpPr/>
          <p:nvPr/>
        </p:nvSpPr>
        <p:spPr>
          <a:xfrm>
            <a:off x="2568381" y="4575792"/>
            <a:ext cx="775583" cy="4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1110" dirty="0" err="1"/>
              <a:t>start</a:t>
            </a:r>
            <a:endParaRPr lang="fr-FR" altLang="fr-FR" sz="1110" dirty="0"/>
          </a:p>
          <a:p>
            <a:r>
              <a:rPr lang="fr-FR" altLang="fr-FR" sz="1110" dirty="0" err="1"/>
              <a:t>Osc</a:t>
            </a:r>
            <a:r>
              <a:rPr lang="fr-FR" altLang="fr-FR" sz="1110" dirty="0"/>
              <a:t>.</a:t>
            </a:r>
          </a:p>
        </p:txBody>
      </p:sp>
      <p:sp>
        <p:nvSpPr>
          <p:cNvPr id="184" name="Text Box 102"/>
          <p:cNvSpPr txBox="1">
            <a:spLocks noChangeArrowheads="1"/>
          </p:cNvSpPr>
          <p:nvPr/>
        </p:nvSpPr>
        <p:spPr bwMode="auto">
          <a:xfrm>
            <a:off x="548753" y="4753478"/>
            <a:ext cx="1459319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fr-FR" sz="1110" dirty="0"/>
              <a:t>In fast </a:t>
            </a:r>
            <a:r>
              <a:rPr lang="en-US" altLang="fr-FR" sz="1110" dirty="0" err="1"/>
              <a:t>calib</a:t>
            </a:r>
            <a:r>
              <a:rPr lang="en-US" altLang="fr-FR" sz="1110" dirty="0"/>
              <a:t>.</a:t>
            </a:r>
          </a:p>
        </p:txBody>
      </p:sp>
      <p:sp>
        <p:nvSpPr>
          <p:cNvPr id="185" name="Line 28"/>
          <p:cNvSpPr>
            <a:spLocks noChangeShapeType="1"/>
          </p:cNvSpPr>
          <p:nvPr/>
        </p:nvSpPr>
        <p:spPr bwMode="auto">
          <a:xfrm flipH="1" flipV="1">
            <a:off x="6871332" y="1621026"/>
            <a:ext cx="0" cy="4405306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r>
              <a:rPr lang="fr-FR" sz="101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86" name="Rectangle 7"/>
          <p:cNvSpPr>
            <a:spLocks noChangeArrowheads="1"/>
          </p:cNvSpPr>
          <p:nvPr/>
        </p:nvSpPr>
        <p:spPr bwMode="auto">
          <a:xfrm>
            <a:off x="5961662" y="3054087"/>
            <a:ext cx="998866" cy="497790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fr-FR" sz="1296" dirty="0"/>
              <a:t>Slow counter</a:t>
            </a:r>
          </a:p>
          <a:p>
            <a:pPr algn="ctr"/>
            <a:r>
              <a:rPr lang="en-US" altLang="fr-FR" sz="1296" dirty="0"/>
              <a:t>10 bits</a:t>
            </a:r>
          </a:p>
        </p:txBody>
      </p:sp>
      <p:sp>
        <p:nvSpPr>
          <p:cNvPr id="187" name="Rectangle 20"/>
          <p:cNvSpPr>
            <a:spLocks noChangeArrowheads="1"/>
          </p:cNvSpPr>
          <p:nvPr/>
        </p:nvSpPr>
        <p:spPr bwMode="auto">
          <a:xfrm>
            <a:off x="5958628" y="4928017"/>
            <a:ext cx="1002997" cy="499392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fr-FR" sz="1296" dirty="0"/>
              <a:t>Fast counter </a:t>
            </a:r>
          </a:p>
          <a:p>
            <a:pPr algn="ctr"/>
            <a:r>
              <a:rPr lang="en-US" altLang="fr-FR" sz="1296" dirty="0"/>
              <a:t>10 bits</a:t>
            </a:r>
          </a:p>
        </p:txBody>
      </p:sp>
      <p:sp>
        <p:nvSpPr>
          <p:cNvPr id="188" name="Rectangle 30"/>
          <p:cNvSpPr>
            <a:spLocks noChangeArrowheads="1"/>
          </p:cNvSpPr>
          <p:nvPr/>
        </p:nvSpPr>
        <p:spPr bwMode="auto">
          <a:xfrm>
            <a:off x="6159816" y="2263565"/>
            <a:ext cx="791268" cy="53333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fr-FR" sz="1296" dirty="0"/>
              <a:t>Fine </a:t>
            </a:r>
          </a:p>
          <a:p>
            <a:pPr algn="ctr"/>
            <a:r>
              <a:rPr lang="en-US" altLang="fr-FR" sz="1296" dirty="0"/>
              <a:t>counter</a:t>
            </a:r>
          </a:p>
        </p:txBody>
      </p:sp>
      <p:sp>
        <p:nvSpPr>
          <p:cNvPr id="189" name="Rectangle 30"/>
          <p:cNvSpPr>
            <a:spLocks noChangeArrowheads="1"/>
          </p:cNvSpPr>
          <p:nvPr/>
        </p:nvSpPr>
        <p:spPr bwMode="auto">
          <a:xfrm>
            <a:off x="5801249" y="877584"/>
            <a:ext cx="1160297" cy="763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fr-FR" sz="1018" dirty="0"/>
              <a:t>Coarse </a:t>
            </a:r>
          </a:p>
          <a:p>
            <a:pPr algn="ctr"/>
            <a:r>
              <a:rPr lang="en-US" altLang="fr-FR" sz="1018" dirty="0"/>
              <a:t>counter</a:t>
            </a:r>
          </a:p>
        </p:txBody>
      </p:sp>
      <p:sp>
        <p:nvSpPr>
          <p:cNvPr id="190" name="Line 28"/>
          <p:cNvSpPr>
            <a:spLocks noChangeShapeType="1"/>
          </p:cNvSpPr>
          <p:nvPr/>
        </p:nvSpPr>
        <p:spPr bwMode="auto">
          <a:xfrm>
            <a:off x="505782" y="6002450"/>
            <a:ext cx="6365553" cy="681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fr-FR" sz="1018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1" name="Text Box 102"/>
          <p:cNvSpPr txBox="1">
            <a:spLocks noChangeArrowheads="1"/>
          </p:cNvSpPr>
          <p:nvPr/>
        </p:nvSpPr>
        <p:spPr bwMode="auto">
          <a:xfrm>
            <a:off x="438177" y="5769991"/>
            <a:ext cx="966931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RST global </a:t>
            </a:r>
          </a:p>
        </p:txBody>
      </p:sp>
      <p:sp>
        <p:nvSpPr>
          <p:cNvPr id="193" name="Ellipse 192"/>
          <p:cNvSpPr/>
          <p:nvPr/>
        </p:nvSpPr>
        <p:spPr bwMode="auto">
          <a:xfrm>
            <a:off x="6131062" y="2586546"/>
            <a:ext cx="74427" cy="79783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>
              <a:noFill/>
            </a:endParaRPr>
          </a:p>
        </p:txBody>
      </p:sp>
      <p:sp>
        <p:nvSpPr>
          <p:cNvPr id="194" name="Ellipse 193"/>
          <p:cNvSpPr/>
          <p:nvPr/>
        </p:nvSpPr>
        <p:spPr bwMode="auto">
          <a:xfrm>
            <a:off x="5747618" y="1233483"/>
            <a:ext cx="74427" cy="79783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>
              <a:noFill/>
            </a:endParaRPr>
          </a:p>
        </p:txBody>
      </p:sp>
      <p:sp>
        <p:nvSpPr>
          <p:cNvPr id="195" name="Ellipse 194"/>
          <p:cNvSpPr/>
          <p:nvPr/>
        </p:nvSpPr>
        <p:spPr bwMode="auto">
          <a:xfrm>
            <a:off x="6510096" y="4890281"/>
            <a:ext cx="74427" cy="79783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>
              <a:noFill/>
            </a:endParaRPr>
          </a:p>
        </p:txBody>
      </p:sp>
      <p:sp>
        <p:nvSpPr>
          <p:cNvPr id="196" name="Ellipse 195"/>
          <p:cNvSpPr/>
          <p:nvPr/>
        </p:nvSpPr>
        <p:spPr bwMode="auto">
          <a:xfrm>
            <a:off x="6510096" y="3512095"/>
            <a:ext cx="74427" cy="79783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>
              <a:noFill/>
            </a:endParaRPr>
          </a:p>
        </p:txBody>
      </p:sp>
      <p:sp>
        <p:nvSpPr>
          <p:cNvPr id="197" name="Rectangle 30"/>
          <p:cNvSpPr>
            <a:spLocks noChangeArrowheads="1"/>
          </p:cNvSpPr>
          <p:nvPr/>
        </p:nvSpPr>
        <p:spPr bwMode="auto">
          <a:xfrm>
            <a:off x="912933" y="1507107"/>
            <a:ext cx="1093347" cy="64449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fr-FR" sz="1110" dirty="0"/>
              <a:t>Fast</a:t>
            </a:r>
            <a:r>
              <a:rPr lang="fr-FR" altLang="fr-FR" sz="1110" dirty="0"/>
              <a:t> </a:t>
            </a:r>
            <a:r>
              <a:rPr lang="fr-FR" altLang="fr-FR" sz="1110" dirty="0" err="1"/>
              <a:t>Clk</a:t>
            </a:r>
            <a:r>
              <a:rPr lang="fr-FR" altLang="fr-FR" sz="1110" dirty="0"/>
              <a:t> </a:t>
            </a:r>
            <a:r>
              <a:rPr lang="fr-FR" altLang="fr-FR" sz="1110" dirty="0" err="1"/>
              <a:t>ref</a:t>
            </a:r>
            <a:r>
              <a:rPr lang="fr-FR" altLang="fr-FR" sz="1110" dirty="0"/>
              <a:t>. </a:t>
            </a:r>
          </a:p>
          <a:p>
            <a:pPr algn="ctr"/>
            <a:r>
              <a:rPr lang="fr-FR" altLang="fr-FR" sz="1110" dirty="0" err="1"/>
              <a:t>Generator</a:t>
            </a:r>
            <a:r>
              <a:rPr lang="fr-FR" altLang="fr-FR" sz="1110" dirty="0"/>
              <a:t> (PLL)</a:t>
            </a:r>
          </a:p>
          <a:p>
            <a:pPr algn="ctr"/>
            <a:r>
              <a:rPr lang="fr-FR" altLang="fr-FR" sz="1110" dirty="0"/>
              <a:t>TX_SLVS</a:t>
            </a:r>
          </a:p>
        </p:txBody>
      </p:sp>
      <p:sp>
        <p:nvSpPr>
          <p:cNvPr id="198" name="Double flèche horizontale 197"/>
          <p:cNvSpPr/>
          <p:nvPr/>
        </p:nvSpPr>
        <p:spPr bwMode="auto">
          <a:xfrm>
            <a:off x="6975325" y="2323568"/>
            <a:ext cx="2020014" cy="142082"/>
          </a:xfrm>
          <a:prstGeom prst="leftRightArrow">
            <a:avLst>
              <a:gd name="adj1" fmla="val 44872"/>
              <a:gd name="adj2" fmla="val 42950"/>
            </a:avLst>
          </a:prstGeom>
          <a:solidFill>
            <a:schemeClr val="bg1"/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199" name="Double flèche horizontale 198"/>
          <p:cNvSpPr/>
          <p:nvPr/>
        </p:nvSpPr>
        <p:spPr bwMode="auto">
          <a:xfrm>
            <a:off x="6947071" y="1105287"/>
            <a:ext cx="2020014" cy="142082"/>
          </a:xfrm>
          <a:prstGeom prst="leftRightArrow">
            <a:avLst>
              <a:gd name="adj1" fmla="val 44872"/>
              <a:gd name="adj2" fmla="val 42950"/>
            </a:avLst>
          </a:prstGeom>
          <a:solidFill>
            <a:schemeClr val="bg1"/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201" name="Rectangle 30"/>
          <p:cNvSpPr>
            <a:spLocks noChangeArrowheads="1"/>
          </p:cNvSpPr>
          <p:nvPr/>
        </p:nvSpPr>
        <p:spPr bwMode="auto">
          <a:xfrm>
            <a:off x="912933" y="2428919"/>
            <a:ext cx="1093347" cy="26471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1110" dirty="0"/>
              <a:t>RX_SLVS</a:t>
            </a:r>
          </a:p>
        </p:txBody>
      </p:sp>
      <p:sp>
        <p:nvSpPr>
          <p:cNvPr id="202" name="Line 100"/>
          <p:cNvSpPr>
            <a:spLocks noChangeShapeType="1"/>
          </p:cNvSpPr>
          <p:nvPr/>
        </p:nvSpPr>
        <p:spPr bwMode="auto">
          <a:xfrm>
            <a:off x="1454026" y="2157220"/>
            <a:ext cx="1070" cy="304902"/>
          </a:xfrm>
          <a:prstGeom prst="line">
            <a:avLst/>
          </a:prstGeom>
          <a:ln w="19050">
            <a:solidFill>
              <a:srgbClr val="FF3300"/>
            </a:solidFill>
            <a:headEnd/>
            <a:tailEnd type="triangle" w="med" len="med"/>
          </a:ln>
          <a:extLst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fr-FR" sz="1018"/>
          </a:p>
        </p:txBody>
      </p:sp>
      <p:sp>
        <p:nvSpPr>
          <p:cNvPr id="75" name="ZoneTexte 74"/>
          <p:cNvSpPr txBox="1"/>
          <p:nvPr/>
        </p:nvSpPr>
        <p:spPr>
          <a:xfrm>
            <a:off x="-252507" y="1275413"/>
            <a:ext cx="2606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dirty="0" smtClean="0"/>
              <a:t>(</a:t>
            </a:r>
            <a:r>
              <a:rPr lang="fr-FR" sz="1200" b="0" dirty="0" err="1" smtClean="0"/>
              <a:t>Clk</a:t>
            </a:r>
            <a:r>
              <a:rPr lang="fr-FR" sz="1200" b="0" dirty="0" smtClean="0"/>
              <a:t> </a:t>
            </a:r>
            <a:r>
              <a:rPr lang="fr-FR" sz="1200" b="0" dirty="0" err="1" smtClean="0"/>
              <a:t>ref</a:t>
            </a:r>
            <a:r>
              <a:rPr lang="fr-FR" sz="1200" b="0" dirty="0" smtClean="0"/>
              <a:t> = k * 40MHz)</a:t>
            </a:r>
            <a:endParaRPr lang="fr-FR" sz="1200" b="0" dirty="0"/>
          </a:p>
        </p:txBody>
      </p:sp>
    </p:spTree>
    <p:extLst>
      <p:ext uri="{BB962C8B-B14F-4D97-AF65-F5344CB8AC3E}">
        <p14:creationId xmlns:p14="http://schemas.microsoft.com/office/powerpoint/2010/main" val="375602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202"/>
          <p:cNvSpPr/>
          <p:nvPr/>
        </p:nvSpPr>
        <p:spPr>
          <a:xfrm>
            <a:off x="381003" y="253431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Time measurement chronograms</a:t>
            </a:r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792267" y="2540791"/>
            <a:ext cx="8006664" cy="326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H="1" flipV="1">
            <a:off x="790934" y="1844103"/>
            <a:ext cx="1954" cy="70396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792889" y="1558945"/>
            <a:ext cx="8046144" cy="458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791647" y="928036"/>
            <a:ext cx="1242" cy="63658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036904" y="1772918"/>
            <a:ext cx="1066667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81" b="0" dirty="0" err="1">
                <a:solidFill>
                  <a:schemeClr val="tx1"/>
                </a:solidFill>
              </a:rPr>
              <a:t>CLK_ref</a:t>
            </a:r>
            <a:endParaRPr lang="fr-FR" sz="1481" b="0" dirty="0">
              <a:solidFill>
                <a:schemeClr val="tx1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771868" y="3414623"/>
            <a:ext cx="8019227" cy="615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52151" y="3604156"/>
            <a:ext cx="1445895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81" b="0" dirty="0">
                <a:solidFill>
                  <a:schemeClr val="tx1"/>
                </a:solidFill>
              </a:rPr>
              <a:t>Fine counter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773593" y="5425124"/>
            <a:ext cx="8074481" cy="64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773592" y="4665538"/>
            <a:ext cx="1641" cy="75958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771865" y="4346526"/>
            <a:ext cx="8047388" cy="615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770184" y="3638187"/>
            <a:ext cx="270" cy="71551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1100910" y="1029482"/>
            <a:ext cx="17708" cy="488834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7355057" y="1225580"/>
            <a:ext cx="0" cy="469224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3549575" y="2534261"/>
            <a:ext cx="17546" cy="2998808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1102050" y="4114762"/>
            <a:ext cx="308620" cy="215945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0</a:t>
            </a: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1409465" y="4115333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</a:t>
            </a:r>
          </a:p>
        </p:txBody>
      </p:sp>
      <p:sp>
        <p:nvSpPr>
          <p:cNvPr id="21" name="AutoShape 35"/>
          <p:cNvSpPr>
            <a:spLocks noChangeArrowheads="1"/>
          </p:cNvSpPr>
          <p:nvPr/>
        </p:nvSpPr>
        <p:spPr bwMode="auto">
          <a:xfrm>
            <a:off x="1691712" y="4115332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</a:t>
            </a: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1994366" y="4115331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3</a:t>
            </a: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2290930" y="4118158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4</a:t>
            </a:r>
          </a:p>
        </p:txBody>
      </p:sp>
      <p:sp>
        <p:nvSpPr>
          <p:cNvPr id="24" name="AutoShape 35"/>
          <p:cNvSpPr>
            <a:spLocks noChangeArrowheads="1"/>
          </p:cNvSpPr>
          <p:nvPr/>
        </p:nvSpPr>
        <p:spPr bwMode="auto">
          <a:xfrm>
            <a:off x="2581722" y="4125570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--</a:t>
            </a:r>
          </a:p>
        </p:txBody>
      </p:sp>
      <p:sp>
        <p:nvSpPr>
          <p:cNvPr id="25" name="AutoShape 35"/>
          <p:cNvSpPr>
            <a:spLocks noChangeArrowheads="1"/>
          </p:cNvSpPr>
          <p:nvPr/>
        </p:nvSpPr>
        <p:spPr bwMode="auto">
          <a:xfrm>
            <a:off x="2875329" y="4125321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--</a:t>
            </a:r>
          </a:p>
        </p:txBody>
      </p:sp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3157576" y="4125320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926" dirty="0"/>
              <a:t>Nf-1</a:t>
            </a:r>
          </a:p>
        </p:txBody>
      </p:sp>
      <p:sp>
        <p:nvSpPr>
          <p:cNvPr id="27" name="AutoShape 35"/>
          <p:cNvSpPr>
            <a:spLocks noChangeArrowheads="1"/>
          </p:cNvSpPr>
          <p:nvPr/>
        </p:nvSpPr>
        <p:spPr bwMode="auto">
          <a:xfrm>
            <a:off x="3451944" y="4143822"/>
            <a:ext cx="308405" cy="180552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926" dirty="0"/>
              <a:t>Nf</a:t>
            </a:r>
          </a:p>
        </p:txBody>
      </p:sp>
      <p:sp>
        <p:nvSpPr>
          <p:cNvPr id="28" name="AutoShape 35"/>
          <p:cNvSpPr>
            <a:spLocks noChangeArrowheads="1"/>
          </p:cNvSpPr>
          <p:nvPr/>
        </p:nvSpPr>
        <p:spPr bwMode="auto">
          <a:xfrm>
            <a:off x="3768634" y="4135558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0</a:t>
            </a:r>
          </a:p>
        </p:txBody>
      </p:sp>
      <p:sp>
        <p:nvSpPr>
          <p:cNvPr id="29" name="AutoShape 35"/>
          <p:cNvSpPr>
            <a:spLocks noChangeArrowheads="1"/>
          </p:cNvSpPr>
          <p:nvPr/>
        </p:nvSpPr>
        <p:spPr bwMode="auto">
          <a:xfrm>
            <a:off x="4047586" y="4135558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</a:t>
            </a:r>
          </a:p>
        </p:txBody>
      </p:sp>
      <p:sp>
        <p:nvSpPr>
          <p:cNvPr id="30" name="AutoShape 35"/>
          <p:cNvSpPr>
            <a:spLocks noChangeArrowheads="1"/>
          </p:cNvSpPr>
          <p:nvPr/>
        </p:nvSpPr>
        <p:spPr bwMode="auto">
          <a:xfrm>
            <a:off x="805489" y="4132383"/>
            <a:ext cx="282247" cy="197091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23</a:t>
            </a:r>
          </a:p>
        </p:txBody>
      </p:sp>
      <p:sp>
        <p:nvSpPr>
          <p:cNvPr id="31" name="AutoShape 35"/>
          <p:cNvSpPr>
            <a:spLocks noChangeArrowheads="1"/>
          </p:cNvSpPr>
          <p:nvPr/>
        </p:nvSpPr>
        <p:spPr bwMode="auto">
          <a:xfrm>
            <a:off x="1111009" y="5127169"/>
            <a:ext cx="6254927" cy="283447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Nc</a:t>
            </a:r>
          </a:p>
        </p:txBody>
      </p:sp>
      <p:sp>
        <p:nvSpPr>
          <p:cNvPr id="32" name="AutoShape 35"/>
          <p:cNvSpPr>
            <a:spLocks noChangeArrowheads="1"/>
          </p:cNvSpPr>
          <p:nvPr/>
        </p:nvSpPr>
        <p:spPr bwMode="auto">
          <a:xfrm>
            <a:off x="7365936" y="5122225"/>
            <a:ext cx="1409455" cy="283762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0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500768" y="1183152"/>
            <a:ext cx="1066667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110" b="0" dirty="0">
                <a:solidFill>
                  <a:schemeClr val="tx1"/>
                </a:solidFill>
                <a:latin typeface="Calibri (Corps)"/>
              </a:rPr>
              <a:t>CLK_CERN</a:t>
            </a:r>
          </a:p>
        </p:txBody>
      </p:sp>
      <p:cxnSp>
        <p:nvCxnSpPr>
          <p:cNvPr id="34" name="Connecteur droit avec flèche 33"/>
          <p:cNvCxnSpPr/>
          <p:nvPr/>
        </p:nvCxnSpPr>
        <p:spPr>
          <a:xfrm flipV="1">
            <a:off x="1131795" y="1342232"/>
            <a:ext cx="6220368" cy="10542"/>
          </a:xfrm>
          <a:prstGeom prst="straightConnector1">
            <a:avLst/>
          </a:prstGeom>
          <a:ln>
            <a:solidFill>
              <a:srgbClr val="00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514536" y="1064007"/>
            <a:ext cx="3236567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10" b="0" dirty="0">
                <a:solidFill>
                  <a:schemeClr val="tx1"/>
                </a:solidFill>
                <a:latin typeface="Calibri (Corps)"/>
              </a:rPr>
              <a:t>Top Clk ref (</a:t>
            </a:r>
            <a:r>
              <a:rPr lang="fr-FR" sz="1110" b="0" dirty="0" smtClean="0">
                <a:solidFill>
                  <a:schemeClr val="tx1"/>
                </a:solidFill>
                <a:latin typeface="Calibri (Corps)"/>
              </a:rPr>
              <a:t>40MHz, </a:t>
            </a:r>
            <a:r>
              <a:rPr lang="fr-FR" sz="1110" b="0" dirty="0" err="1" smtClean="0">
                <a:solidFill>
                  <a:schemeClr val="tx1"/>
                </a:solidFill>
                <a:latin typeface="Calibri (Corps)"/>
              </a:rPr>
              <a:t>Coarse</a:t>
            </a:r>
            <a:r>
              <a:rPr lang="fr-FR" sz="1110" b="0" dirty="0" smtClean="0">
                <a:solidFill>
                  <a:schemeClr val="tx1"/>
                </a:solidFill>
                <a:latin typeface="Calibri (Corps)"/>
              </a:rPr>
              <a:t> </a:t>
            </a:r>
            <a:r>
              <a:rPr lang="fr-FR" sz="1110" b="0" dirty="0" err="1" smtClean="0">
                <a:solidFill>
                  <a:schemeClr val="tx1"/>
                </a:solidFill>
                <a:latin typeface="Calibri (Corps)"/>
              </a:rPr>
              <a:t>counter</a:t>
            </a:r>
            <a:r>
              <a:rPr lang="fr-FR" sz="1110" b="0" dirty="0" smtClean="0">
                <a:solidFill>
                  <a:schemeClr val="tx1"/>
                </a:solidFill>
                <a:latin typeface="Calibri (Corps)"/>
              </a:rPr>
              <a:t>))</a:t>
            </a:r>
            <a:endParaRPr lang="fr-FR" sz="1110" b="0" dirty="0">
              <a:solidFill>
                <a:schemeClr val="tx1"/>
              </a:solidFill>
              <a:latin typeface="Calibri (Corps)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511669" y="1761720"/>
            <a:ext cx="2256251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10" b="0" dirty="0">
                <a:solidFill>
                  <a:schemeClr val="tx1"/>
                </a:solidFill>
                <a:latin typeface="Calibri (Corps)"/>
              </a:rPr>
              <a:t>Clk ref (</a:t>
            </a:r>
            <a:r>
              <a:rPr lang="fr-FR" sz="1110" b="0" dirty="0" smtClean="0">
                <a:solidFill>
                  <a:schemeClr val="tx1"/>
                </a:solidFill>
                <a:latin typeface="Calibri (Corps)"/>
              </a:rPr>
              <a:t>1GHz, Fine </a:t>
            </a:r>
            <a:r>
              <a:rPr lang="fr-FR" sz="1110" b="0" dirty="0" err="1" smtClean="0">
                <a:solidFill>
                  <a:schemeClr val="tx1"/>
                </a:solidFill>
                <a:latin typeface="Calibri (Corps)"/>
              </a:rPr>
              <a:t>counter</a:t>
            </a:r>
            <a:r>
              <a:rPr lang="fr-FR" sz="1110" b="0" dirty="0" smtClean="0">
                <a:solidFill>
                  <a:schemeClr val="tx1"/>
                </a:solidFill>
                <a:latin typeface="Calibri (Corps)"/>
              </a:rPr>
              <a:t>)</a:t>
            </a:r>
            <a:endParaRPr lang="fr-FR" sz="1110" b="0" dirty="0">
              <a:solidFill>
                <a:schemeClr val="tx1"/>
              </a:solidFill>
              <a:latin typeface="Calibri (Corps)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65020" y="4757733"/>
            <a:ext cx="1698239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10" b="0" dirty="0">
                <a:solidFill>
                  <a:schemeClr val="tx1"/>
                </a:solidFill>
                <a:latin typeface="Calibri (Corps)"/>
              </a:rPr>
              <a:t>Stop coarse counter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310717" y="3772162"/>
            <a:ext cx="1698239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10" b="0" dirty="0">
                <a:solidFill>
                  <a:schemeClr val="tx1"/>
                </a:solidFill>
                <a:latin typeface="Calibri (Corps)"/>
              </a:rPr>
              <a:t>Stop fine counter</a:t>
            </a:r>
          </a:p>
        </p:txBody>
      </p:sp>
      <p:sp>
        <p:nvSpPr>
          <p:cNvPr id="43" name="Rectangle 42"/>
          <p:cNvSpPr/>
          <p:nvPr/>
        </p:nvSpPr>
        <p:spPr>
          <a:xfrm>
            <a:off x="966335" y="4574058"/>
            <a:ext cx="1698239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81" b="0" dirty="0">
                <a:solidFill>
                  <a:schemeClr val="tx1"/>
                </a:solidFill>
                <a:latin typeface="Calibri (Corps)"/>
              </a:rPr>
              <a:t>Coarse counter</a:t>
            </a:r>
          </a:p>
        </p:txBody>
      </p:sp>
      <p:cxnSp>
        <p:nvCxnSpPr>
          <p:cNvPr id="44" name="Connecteur droit avec flèche 43"/>
          <p:cNvCxnSpPr/>
          <p:nvPr/>
        </p:nvCxnSpPr>
        <p:spPr>
          <a:xfrm flipH="1" flipV="1">
            <a:off x="781865" y="2695093"/>
            <a:ext cx="271" cy="71391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852149" y="3038143"/>
            <a:ext cx="1933792" cy="4129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81" b="0" dirty="0">
                <a:solidFill>
                  <a:schemeClr val="tx1"/>
                </a:solidFill>
              </a:rPr>
              <a:t>TRIGGER (event)</a:t>
            </a:r>
          </a:p>
        </p:txBody>
      </p:sp>
      <p:cxnSp>
        <p:nvCxnSpPr>
          <p:cNvPr id="46" name="Connecteur droit avec flèche 45"/>
          <p:cNvCxnSpPr/>
          <p:nvPr/>
        </p:nvCxnSpPr>
        <p:spPr>
          <a:xfrm>
            <a:off x="3395886" y="2922790"/>
            <a:ext cx="170132" cy="2878"/>
          </a:xfrm>
          <a:prstGeom prst="straightConnector1">
            <a:avLst/>
          </a:prstGeom>
          <a:ln>
            <a:solidFill>
              <a:srgbClr val="00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3322870" y="2481984"/>
            <a:ext cx="7209" cy="1137761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3390611" y="2797998"/>
            <a:ext cx="7770" cy="806161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269605" y="2869519"/>
            <a:ext cx="627162" cy="327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18" dirty="0">
                <a:solidFill>
                  <a:schemeClr val="tx1"/>
                </a:solidFill>
              </a:rPr>
              <a:t>T</a:t>
            </a:r>
            <a:r>
              <a:rPr lang="fr-FR" sz="1018" baseline="-25000" dirty="0">
                <a:solidFill>
                  <a:schemeClr val="tx1"/>
                </a:solidFill>
              </a:rPr>
              <a:t>tdc</a:t>
            </a:r>
            <a:endParaRPr lang="fr-FR" sz="833" baseline="-250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397685" y="3015894"/>
            <a:ext cx="42310" cy="41257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8"/>
          </a:p>
        </p:txBody>
      </p:sp>
      <p:sp>
        <p:nvSpPr>
          <p:cNvPr id="51" name="AutoShape 35"/>
          <p:cNvSpPr>
            <a:spLocks noChangeArrowheads="1"/>
          </p:cNvSpPr>
          <p:nvPr/>
        </p:nvSpPr>
        <p:spPr bwMode="auto">
          <a:xfrm>
            <a:off x="982673" y="2345415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</a:t>
            </a:r>
          </a:p>
        </p:txBody>
      </p:sp>
      <p:sp>
        <p:nvSpPr>
          <p:cNvPr id="52" name="AutoShape 35"/>
          <p:cNvSpPr>
            <a:spLocks noChangeArrowheads="1"/>
          </p:cNvSpPr>
          <p:nvPr/>
        </p:nvSpPr>
        <p:spPr bwMode="auto">
          <a:xfrm>
            <a:off x="1227079" y="2358043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</a:t>
            </a:r>
          </a:p>
        </p:txBody>
      </p:sp>
      <p:sp>
        <p:nvSpPr>
          <p:cNvPr id="53" name="Freeform 113"/>
          <p:cNvSpPr>
            <a:spLocks/>
          </p:cNvSpPr>
          <p:nvPr/>
        </p:nvSpPr>
        <p:spPr bwMode="auto">
          <a:xfrm>
            <a:off x="987924" y="213541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4" name="Freeform 113"/>
          <p:cNvSpPr>
            <a:spLocks/>
          </p:cNvSpPr>
          <p:nvPr/>
        </p:nvSpPr>
        <p:spPr bwMode="auto">
          <a:xfrm>
            <a:off x="1236783" y="2135738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5" name="Freeform 113"/>
          <p:cNvSpPr>
            <a:spLocks/>
          </p:cNvSpPr>
          <p:nvPr/>
        </p:nvSpPr>
        <p:spPr bwMode="auto">
          <a:xfrm>
            <a:off x="1480815" y="212797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6" name="Freeform 113"/>
          <p:cNvSpPr>
            <a:spLocks/>
          </p:cNvSpPr>
          <p:nvPr/>
        </p:nvSpPr>
        <p:spPr bwMode="auto">
          <a:xfrm>
            <a:off x="1723299" y="2130020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7" name="Freeform 113"/>
          <p:cNvSpPr>
            <a:spLocks/>
          </p:cNvSpPr>
          <p:nvPr/>
        </p:nvSpPr>
        <p:spPr bwMode="auto">
          <a:xfrm>
            <a:off x="1967331" y="2135699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8" name="Freeform 113"/>
          <p:cNvSpPr>
            <a:spLocks/>
          </p:cNvSpPr>
          <p:nvPr/>
        </p:nvSpPr>
        <p:spPr bwMode="auto">
          <a:xfrm>
            <a:off x="2216188" y="2136026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59" name="Freeform 113"/>
          <p:cNvSpPr>
            <a:spLocks/>
          </p:cNvSpPr>
          <p:nvPr/>
        </p:nvSpPr>
        <p:spPr bwMode="auto">
          <a:xfrm>
            <a:off x="2455238" y="212738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0" name="Freeform 113"/>
          <p:cNvSpPr>
            <a:spLocks/>
          </p:cNvSpPr>
          <p:nvPr/>
        </p:nvSpPr>
        <p:spPr bwMode="auto">
          <a:xfrm>
            <a:off x="2702820" y="2121997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1" name="Freeform 113"/>
          <p:cNvSpPr>
            <a:spLocks/>
          </p:cNvSpPr>
          <p:nvPr/>
        </p:nvSpPr>
        <p:spPr bwMode="auto">
          <a:xfrm>
            <a:off x="2963783" y="2127685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2" name="Freeform 113"/>
          <p:cNvSpPr>
            <a:spLocks/>
          </p:cNvSpPr>
          <p:nvPr/>
        </p:nvSpPr>
        <p:spPr bwMode="auto">
          <a:xfrm>
            <a:off x="3221232" y="2129174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3" name="Freeform 113"/>
          <p:cNvSpPr>
            <a:spLocks/>
          </p:cNvSpPr>
          <p:nvPr/>
        </p:nvSpPr>
        <p:spPr bwMode="auto">
          <a:xfrm>
            <a:off x="3450440" y="213508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4" name="Freeform 113"/>
          <p:cNvSpPr>
            <a:spLocks/>
          </p:cNvSpPr>
          <p:nvPr/>
        </p:nvSpPr>
        <p:spPr bwMode="auto">
          <a:xfrm>
            <a:off x="3699299" y="213541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5" name="Freeform 113"/>
          <p:cNvSpPr>
            <a:spLocks/>
          </p:cNvSpPr>
          <p:nvPr/>
        </p:nvSpPr>
        <p:spPr bwMode="auto">
          <a:xfrm>
            <a:off x="3943189" y="212797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6" name="Freeform 113"/>
          <p:cNvSpPr>
            <a:spLocks/>
          </p:cNvSpPr>
          <p:nvPr/>
        </p:nvSpPr>
        <p:spPr bwMode="auto">
          <a:xfrm>
            <a:off x="4192047" y="212830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7" name="Freeform 113"/>
          <p:cNvSpPr>
            <a:spLocks/>
          </p:cNvSpPr>
          <p:nvPr/>
        </p:nvSpPr>
        <p:spPr bwMode="auto">
          <a:xfrm>
            <a:off x="4429847" y="213537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68" name="AutoShape 35"/>
          <p:cNvSpPr>
            <a:spLocks noChangeArrowheads="1"/>
          </p:cNvSpPr>
          <p:nvPr/>
        </p:nvSpPr>
        <p:spPr bwMode="auto">
          <a:xfrm>
            <a:off x="1485756" y="2352274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3</a:t>
            </a:r>
          </a:p>
        </p:txBody>
      </p:sp>
      <p:sp>
        <p:nvSpPr>
          <p:cNvPr id="69" name="AutoShape 35"/>
          <p:cNvSpPr>
            <a:spLocks noChangeArrowheads="1"/>
          </p:cNvSpPr>
          <p:nvPr/>
        </p:nvSpPr>
        <p:spPr bwMode="auto">
          <a:xfrm>
            <a:off x="1730163" y="2364901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4</a:t>
            </a:r>
          </a:p>
        </p:txBody>
      </p:sp>
      <p:sp>
        <p:nvSpPr>
          <p:cNvPr id="70" name="AutoShape 35"/>
          <p:cNvSpPr>
            <a:spLocks noChangeArrowheads="1"/>
          </p:cNvSpPr>
          <p:nvPr/>
        </p:nvSpPr>
        <p:spPr bwMode="auto">
          <a:xfrm>
            <a:off x="1979159" y="2344534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5</a:t>
            </a:r>
          </a:p>
        </p:txBody>
      </p:sp>
      <p:sp>
        <p:nvSpPr>
          <p:cNvPr id="71" name="AutoShape 35"/>
          <p:cNvSpPr>
            <a:spLocks noChangeArrowheads="1"/>
          </p:cNvSpPr>
          <p:nvPr/>
        </p:nvSpPr>
        <p:spPr bwMode="auto">
          <a:xfrm>
            <a:off x="2223565" y="2357160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6</a:t>
            </a:r>
          </a:p>
        </p:txBody>
      </p:sp>
      <p:sp>
        <p:nvSpPr>
          <p:cNvPr id="72" name="AutoShape 35"/>
          <p:cNvSpPr>
            <a:spLocks noChangeArrowheads="1"/>
          </p:cNvSpPr>
          <p:nvPr/>
        </p:nvSpPr>
        <p:spPr bwMode="auto">
          <a:xfrm>
            <a:off x="2482242" y="2351391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7</a:t>
            </a:r>
          </a:p>
        </p:txBody>
      </p:sp>
      <p:sp>
        <p:nvSpPr>
          <p:cNvPr id="73" name="AutoShape 35"/>
          <p:cNvSpPr>
            <a:spLocks noChangeArrowheads="1"/>
          </p:cNvSpPr>
          <p:nvPr/>
        </p:nvSpPr>
        <p:spPr bwMode="auto">
          <a:xfrm>
            <a:off x="2726648" y="2364019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8</a:t>
            </a:r>
          </a:p>
        </p:txBody>
      </p:sp>
      <p:sp>
        <p:nvSpPr>
          <p:cNvPr id="74" name="AutoShape 35"/>
          <p:cNvSpPr>
            <a:spLocks noChangeArrowheads="1"/>
          </p:cNvSpPr>
          <p:nvPr/>
        </p:nvSpPr>
        <p:spPr bwMode="auto">
          <a:xfrm>
            <a:off x="2971377" y="2366919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9</a:t>
            </a:r>
          </a:p>
        </p:txBody>
      </p:sp>
      <p:sp>
        <p:nvSpPr>
          <p:cNvPr id="75" name="AutoShape 35"/>
          <p:cNvSpPr>
            <a:spLocks noChangeArrowheads="1"/>
          </p:cNvSpPr>
          <p:nvPr/>
        </p:nvSpPr>
        <p:spPr bwMode="auto">
          <a:xfrm>
            <a:off x="3230054" y="2361150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10</a:t>
            </a:r>
          </a:p>
        </p:txBody>
      </p:sp>
      <p:sp>
        <p:nvSpPr>
          <p:cNvPr id="76" name="AutoShape 35"/>
          <p:cNvSpPr>
            <a:spLocks noChangeArrowheads="1"/>
          </p:cNvSpPr>
          <p:nvPr/>
        </p:nvSpPr>
        <p:spPr bwMode="auto">
          <a:xfrm>
            <a:off x="3474461" y="2373778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11</a:t>
            </a:r>
          </a:p>
        </p:txBody>
      </p:sp>
      <p:sp>
        <p:nvSpPr>
          <p:cNvPr id="77" name="AutoShape 35"/>
          <p:cNvSpPr>
            <a:spLocks noChangeArrowheads="1"/>
          </p:cNvSpPr>
          <p:nvPr/>
        </p:nvSpPr>
        <p:spPr bwMode="auto">
          <a:xfrm>
            <a:off x="3723456" y="2353410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12</a:t>
            </a:r>
          </a:p>
        </p:txBody>
      </p:sp>
      <p:sp>
        <p:nvSpPr>
          <p:cNvPr id="78" name="AutoShape 35"/>
          <p:cNvSpPr>
            <a:spLocks noChangeArrowheads="1"/>
          </p:cNvSpPr>
          <p:nvPr/>
        </p:nvSpPr>
        <p:spPr bwMode="auto">
          <a:xfrm>
            <a:off x="3967863" y="2366038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13</a:t>
            </a:r>
          </a:p>
        </p:txBody>
      </p:sp>
      <p:sp>
        <p:nvSpPr>
          <p:cNvPr id="79" name="AutoShape 35"/>
          <p:cNvSpPr>
            <a:spLocks noChangeArrowheads="1"/>
          </p:cNvSpPr>
          <p:nvPr/>
        </p:nvSpPr>
        <p:spPr bwMode="auto">
          <a:xfrm>
            <a:off x="4226539" y="2360268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14</a:t>
            </a:r>
          </a:p>
        </p:txBody>
      </p:sp>
      <p:sp>
        <p:nvSpPr>
          <p:cNvPr id="80" name="AutoShape 35"/>
          <p:cNvSpPr>
            <a:spLocks noChangeArrowheads="1"/>
          </p:cNvSpPr>
          <p:nvPr/>
        </p:nvSpPr>
        <p:spPr bwMode="auto">
          <a:xfrm>
            <a:off x="4470945" y="2372896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15</a:t>
            </a:r>
          </a:p>
        </p:txBody>
      </p:sp>
      <p:sp>
        <p:nvSpPr>
          <p:cNvPr id="81" name="AutoShape 35"/>
          <p:cNvSpPr>
            <a:spLocks noChangeArrowheads="1"/>
          </p:cNvSpPr>
          <p:nvPr/>
        </p:nvSpPr>
        <p:spPr bwMode="auto">
          <a:xfrm>
            <a:off x="4738901" y="2355586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16</a:t>
            </a:r>
          </a:p>
        </p:txBody>
      </p:sp>
      <p:sp>
        <p:nvSpPr>
          <p:cNvPr id="82" name="AutoShape 35"/>
          <p:cNvSpPr>
            <a:spLocks noChangeArrowheads="1"/>
          </p:cNvSpPr>
          <p:nvPr/>
        </p:nvSpPr>
        <p:spPr bwMode="auto">
          <a:xfrm>
            <a:off x="4983307" y="2368213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17</a:t>
            </a:r>
          </a:p>
        </p:txBody>
      </p:sp>
      <p:sp>
        <p:nvSpPr>
          <p:cNvPr id="83" name="Freeform 113"/>
          <p:cNvSpPr>
            <a:spLocks/>
          </p:cNvSpPr>
          <p:nvPr/>
        </p:nvSpPr>
        <p:spPr bwMode="auto">
          <a:xfrm>
            <a:off x="4708742" y="2136368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4" name="Freeform 113"/>
          <p:cNvSpPr>
            <a:spLocks/>
          </p:cNvSpPr>
          <p:nvPr/>
        </p:nvSpPr>
        <p:spPr bwMode="auto">
          <a:xfrm>
            <a:off x="4994916" y="213419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5" name="Freeform 113"/>
          <p:cNvSpPr>
            <a:spLocks/>
          </p:cNvSpPr>
          <p:nvPr/>
        </p:nvSpPr>
        <p:spPr bwMode="auto">
          <a:xfrm>
            <a:off x="5242374" y="2129174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6" name="Freeform 113"/>
          <p:cNvSpPr>
            <a:spLocks/>
          </p:cNvSpPr>
          <p:nvPr/>
        </p:nvSpPr>
        <p:spPr bwMode="auto">
          <a:xfrm>
            <a:off x="5493099" y="213066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7" name="Freeform 113"/>
          <p:cNvSpPr>
            <a:spLocks/>
          </p:cNvSpPr>
          <p:nvPr/>
        </p:nvSpPr>
        <p:spPr bwMode="auto">
          <a:xfrm>
            <a:off x="5734730" y="2133947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8" name="Freeform 113"/>
          <p:cNvSpPr>
            <a:spLocks/>
          </p:cNvSpPr>
          <p:nvPr/>
        </p:nvSpPr>
        <p:spPr bwMode="auto">
          <a:xfrm>
            <a:off x="5977622" y="212669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89" name="Freeform 113"/>
          <p:cNvSpPr>
            <a:spLocks/>
          </p:cNvSpPr>
          <p:nvPr/>
        </p:nvSpPr>
        <p:spPr bwMode="auto">
          <a:xfrm>
            <a:off x="6216144" y="212942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0" name="Freeform 113"/>
          <p:cNvSpPr>
            <a:spLocks/>
          </p:cNvSpPr>
          <p:nvPr/>
        </p:nvSpPr>
        <p:spPr bwMode="auto">
          <a:xfrm>
            <a:off x="6465039" y="2129112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1" name="Freeform 113"/>
          <p:cNvSpPr>
            <a:spLocks/>
          </p:cNvSpPr>
          <p:nvPr/>
        </p:nvSpPr>
        <p:spPr bwMode="auto">
          <a:xfrm>
            <a:off x="6713919" y="213290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2" name="Freeform 113"/>
          <p:cNvSpPr>
            <a:spLocks/>
          </p:cNvSpPr>
          <p:nvPr/>
        </p:nvSpPr>
        <p:spPr bwMode="auto">
          <a:xfrm>
            <a:off x="6973745" y="213290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3" name="Freeform 113"/>
          <p:cNvSpPr>
            <a:spLocks/>
          </p:cNvSpPr>
          <p:nvPr/>
        </p:nvSpPr>
        <p:spPr bwMode="auto">
          <a:xfrm>
            <a:off x="7220863" y="2120669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4" name="Freeform 113"/>
          <p:cNvSpPr>
            <a:spLocks/>
          </p:cNvSpPr>
          <p:nvPr/>
        </p:nvSpPr>
        <p:spPr bwMode="auto">
          <a:xfrm>
            <a:off x="7454849" y="2126521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5" name="Freeform 113"/>
          <p:cNvSpPr>
            <a:spLocks/>
          </p:cNvSpPr>
          <p:nvPr/>
        </p:nvSpPr>
        <p:spPr bwMode="auto">
          <a:xfrm>
            <a:off x="7697873" y="2130663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96" name="AutoShape 35"/>
          <p:cNvSpPr>
            <a:spLocks noChangeArrowheads="1"/>
          </p:cNvSpPr>
          <p:nvPr/>
        </p:nvSpPr>
        <p:spPr bwMode="auto">
          <a:xfrm>
            <a:off x="5241984" y="2362444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18</a:t>
            </a:r>
          </a:p>
        </p:txBody>
      </p:sp>
      <p:sp>
        <p:nvSpPr>
          <p:cNvPr id="97" name="AutoShape 35"/>
          <p:cNvSpPr>
            <a:spLocks noChangeArrowheads="1"/>
          </p:cNvSpPr>
          <p:nvPr/>
        </p:nvSpPr>
        <p:spPr bwMode="auto">
          <a:xfrm>
            <a:off x="5486390" y="2375072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19</a:t>
            </a:r>
          </a:p>
        </p:txBody>
      </p:sp>
      <p:sp>
        <p:nvSpPr>
          <p:cNvPr id="98" name="AutoShape 35"/>
          <p:cNvSpPr>
            <a:spLocks noChangeArrowheads="1"/>
          </p:cNvSpPr>
          <p:nvPr/>
        </p:nvSpPr>
        <p:spPr bwMode="auto">
          <a:xfrm>
            <a:off x="5735387" y="2354704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20</a:t>
            </a:r>
          </a:p>
        </p:txBody>
      </p:sp>
      <p:sp>
        <p:nvSpPr>
          <p:cNvPr id="99" name="AutoShape 35"/>
          <p:cNvSpPr>
            <a:spLocks noChangeArrowheads="1"/>
          </p:cNvSpPr>
          <p:nvPr/>
        </p:nvSpPr>
        <p:spPr bwMode="auto">
          <a:xfrm>
            <a:off x="5979792" y="2367331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21</a:t>
            </a:r>
          </a:p>
        </p:txBody>
      </p:sp>
      <p:sp>
        <p:nvSpPr>
          <p:cNvPr id="100" name="AutoShape 35"/>
          <p:cNvSpPr>
            <a:spLocks noChangeArrowheads="1"/>
          </p:cNvSpPr>
          <p:nvPr/>
        </p:nvSpPr>
        <p:spPr bwMode="auto">
          <a:xfrm>
            <a:off x="6238867" y="2354531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22</a:t>
            </a:r>
          </a:p>
        </p:txBody>
      </p:sp>
      <p:sp>
        <p:nvSpPr>
          <p:cNvPr id="101" name="AutoShape 35"/>
          <p:cNvSpPr>
            <a:spLocks noChangeArrowheads="1"/>
          </p:cNvSpPr>
          <p:nvPr/>
        </p:nvSpPr>
        <p:spPr bwMode="auto">
          <a:xfrm>
            <a:off x="6482036" y="2360143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23</a:t>
            </a:r>
          </a:p>
        </p:txBody>
      </p:sp>
      <p:sp>
        <p:nvSpPr>
          <p:cNvPr id="102" name="AutoShape 35"/>
          <p:cNvSpPr>
            <a:spLocks noChangeArrowheads="1"/>
          </p:cNvSpPr>
          <p:nvPr/>
        </p:nvSpPr>
        <p:spPr bwMode="auto">
          <a:xfrm>
            <a:off x="6734286" y="2355127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24</a:t>
            </a:r>
          </a:p>
        </p:txBody>
      </p:sp>
      <p:sp>
        <p:nvSpPr>
          <p:cNvPr id="103" name="AutoShape 35"/>
          <p:cNvSpPr>
            <a:spLocks noChangeArrowheads="1"/>
          </p:cNvSpPr>
          <p:nvPr/>
        </p:nvSpPr>
        <p:spPr bwMode="auto">
          <a:xfrm>
            <a:off x="6986040" y="2345290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25</a:t>
            </a:r>
          </a:p>
        </p:txBody>
      </p:sp>
      <p:sp>
        <p:nvSpPr>
          <p:cNvPr id="104" name="AutoShape 35"/>
          <p:cNvSpPr>
            <a:spLocks noChangeArrowheads="1"/>
          </p:cNvSpPr>
          <p:nvPr/>
        </p:nvSpPr>
        <p:spPr bwMode="auto">
          <a:xfrm>
            <a:off x="7236055" y="2358745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1</a:t>
            </a:r>
          </a:p>
        </p:txBody>
      </p:sp>
      <p:sp>
        <p:nvSpPr>
          <p:cNvPr id="105" name="AutoShape 35"/>
          <p:cNvSpPr>
            <a:spLocks noChangeArrowheads="1"/>
          </p:cNvSpPr>
          <p:nvPr/>
        </p:nvSpPr>
        <p:spPr bwMode="auto">
          <a:xfrm>
            <a:off x="7480929" y="2349979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</a:t>
            </a:r>
          </a:p>
        </p:txBody>
      </p:sp>
      <p:sp>
        <p:nvSpPr>
          <p:cNvPr id="106" name="AutoShape 35"/>
          <p:cNvSpPr>
            <a:spLocks noChangeArrowheads="1"/>
          </p:cNvSpPr>
          <p:nvPr/>
        </p:nvSpPr>
        <p:spPr bwMode="auto">
          <a:xfrm>
            <a:off x="7710398" y="2361759"/>
            <a:ext cx="264713" cy="173003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3</a:t>
            </a:r>
          </a:p>
        </p:txBody>
      </p:sp>
      <p:sp>
        <p:nvSpPr>
          <p:cNvPr id="107" name="AutoShape 35"/>
          <p:cNvSpPr>
            <a:spLocks noChangeArrowheads="1"/>
          </p:cNvSpPr>
          <p:nvPr/>
        </p:nvSpPr>
        <p:spPr bwMode="auto">
          <a:xfrm>
            <a:off x="731112" y="2343103"/>
            <a:ext cx="245700" cy="185628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E4FFA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25</a:t>
            </a:r>
          </a:p>
        </p:txBody>
      </p:sp>
      <p:sp>
        <p:nvSpPr>
          <p:cNvPr id="108" name="Freeform 113"/>
          <p:cNvSpPr>
            <a:spLocks/>
          </p:cNvSpPr>
          <p:nvPr/>
        </p:nvSpPr>
        <p:spPr bwMode="auto">
          <a:xfrm>
            <a:off x="732255" y="2136734"/>
            <a:ext cx="250014" cy="409046"/>
          </a:xfrm>
          <a:custGeom>
            <a:avLst/>
            <a:gdLst>
              <a:gd name="T0" fmla="*/ 0 w 341"/>
              <a:gd name="T1" fmla="*/ 170 h 170"/>
              <a:gd name="T2" fmla="*/ 171 w 341"/>
              <a:gd name="T3" fmla="*/ 170 h 170"/>
              <a:gd name="T4" fmla="*/ 171 w 341"/>
              <a:gd name="T5" fmla="*/ 0 h 170"/>
              <a:gd name="T6" fmla="*/ 341 w 341"/>
              <a:gd name="T7" fmla="*/ 0 h 170"/>
              <a:gd name="T8" fmla="*/ 341 w 341"/>
              <a:gd name="T9" fmla="*/ 170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1"/>
              <a:gd name="T16" fmla="*/ 0 h 170"/>
              <a:gd name="T17" fmla="*/ 341 w 341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1" h="170">
                <a:moveTo>
                  <a:pt x="0" y="170"/>
                </a:moveTo>
                <a:lnTo>
                  <a:pt x="171" y="170"/>
                </a:lnTo>
                <a:lnTo>
                  <a:pt x="171" y="0"/>
                </a:lnTo>
                <a:lnTo>
                  <a:pt x="341" y="0"/>
                </a:lnTo>
                <a:lnTo>
                  <a:pt x="3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018"/>
          </a:p>
        </p:txBody>
      </p:sp>
      <p:cxnSp>
        <p:nvCxnSpPr>
          <p:cNvPr id="109" name="Connecteur droit avec flèche 108"/>
          <p:cNvCxnSpPr/>
          <p:nvPr/>
        </p:nvCxnSpPr>
        <p:spPr>
          <a:xfrm flipV="1">
            <a:off x="3310578" y="2688644"/>
            <a:ext cx="245782" cy="3890"/>
          </a:xfrm>
          <a:prstGeom prst="straightConnector1">
            <a:avLst/>
          </a:prstGeom>
          <a:ln>
            <a:solidFill>
              <a:srgbClr val="00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3496304" y="2574166"/>
            <a:ext cx="923451" cy="290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18" dirty="0">
                <a:solidFill>
                  <a:schemeClr val="tx1"/>
                </a:solidFill>
              </a:rPr>
              <a:t>T </a:t>
            </a:r>
            <a:r>
              <a:rPr lang="fr-FR" sz="1018" dirty="0" err="1">
                <a:solidFill>
                  <a:schemeClr val="tx1"/>
                </a:solidFill>
              </a:rPr>
              <a:t>CLK_ref</a:t>
            </a:r>
            <a:endParaRPr lang="fr-FR" sz="833" dirty="0">
              <a:solidFill>
                <a:schemeClr val="tx1"/>
              </a:solidFill>
            </a:endParaRPr>
          </a:p>
        </p:txBody>
      </p:sp>
      <p:cxnSp>
        <p:nvCxnSpPr>
          <p:cNvPr id="111" name="Connecteur droit 110"/>
          <p:cNvCxnSpPr/>
          <p:nvPr/>
        </p:nvCxnSpPr>
        <p:spPr>
          <a:xfrm flipV="1">
            <a:off x="3568415" y="2127685"/>
            <a:ext cx="0" cy="3998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eur en angle 111"/>
          <p:cNvCxnSpPr/>
          <p:nvPr/>
        </p:nvCxnSpPr>
        <p:spPr>
          <a:xfrm flipV="1">
            <a:off x="664963" y="1131498"/>
            <a:ext cx="913649" cy="421468"/>
          </a:xfrm>
          <a:prstGeom prst="bentConnector3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112"/>
          <p:cNvCxnSpPr/>
          <p:nvPr/>
        </p:nvCxnSpPr>
        <p:spPr>
          <a:xfrm flipV="1">
            <a:off x="1480817" y="1120930"/>
            <a:ext cx="2759606" cy="10571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/>
          <p:nvPr/>
        </p:nvCxnSpPr>
        <p:spPr>
          <a:xfrm flipH="1">
            <a:off x="4234413" y="1111460"/>
            <a:ext cx="6013" cy="44667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114"/>
          <p:cNvCxnSpPr/>
          <p:nvPr/>
        </p:nvCxnSpPr>
        <p:spPr>
          <a:xfrm>
            <a:off x="4254056" y="1561687"/>
            <a:ext cx="2734990" cy="1847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en angle 115"/>
          <p:cNvCxnSpPr/>
          <p:nvPr/>
        </p:nvCxnSpPr>
        <p:spPr>
          <a:xfrm flipV="1">
            <a:off x="6896227" y="1147581"/>
            <a:ext cx="913649" cy="421468"/>
          </a:xfrm>
          <a:prstGeom prst="bentConnector3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AutoShape 35"/>
          <p:cNvSpPr>
            <a:spLocks noChangeArrowheads="1"/>
          </p:cNvSpPr>
          <p:nvPr/>
        </p:nvSpPr>
        <p:spPr bwMode="auto">
          <a:xfrm>
            <a:off x="776563" y="5136522"/>
            <a:ext cx="336736" cy="273577"/>
          </a:xfrm>
          <a:prstGeom prst="hexagon">
            <a:avLst>
              <a:gd name="adj" fmla="val 67948"/>
              <a:gd name="vf" fmla="val 1154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1110" dirty="0"/>
              <a:t>Nc-1</a:t>
            </a:r>
          </a:p>
        </p:txBody>
      </p:sp>
      <p:graphicFrame>
        <p:nvGraphicFramePr>
          <p:cNvPr id="11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231715"/>
              </p:ext>
            </p:extLst>
          </p:nvPr>
        </p:nvGraphicFramePr>
        <p:xfrm>
          <a:off x="1443038" y="5745163"/>
          <a:ext cx="5440362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Équation" r:id="rId3" imgW="2920680" imgH="190440" progId="Equation.3">
                  <p:embed/>
                </p:oleObj>
              </mc:Choice>
              <mc:Fallback>
                <p:oleObj name="Équation" r:id="rId3" imgW="2920680" imgH="190440" progId="Equation.3">
                  <p:embed/>
                  <p:pic>
                    <p:nvPicPr>
                      <p:cNvPr id="11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3038" y="5745163"/>
                        <a:ext cx="5440362" cy="3556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9" name="Connecteur droit avec flèche 118"/>
          <p:cNvCxnSpPr/>
          <p:nvPr/>
        </p:nvCxnSpPr>
        <p:spPr>
          <a:xfrm>
            <a:off x="1107813" y="2881323"/>
            <a:ext cx="226222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1395342" y="2670291"/>
            <a:ext cx="8338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dirty="0" err="1" smtClean="0">
                <a:solidFill>
                  <a:srgbClr val="FF0000"/>
                </a:solidFill>
              </a:rPr>
              <a:t>Result</a:t>
            </a:r>
            <a:r>
              <a:rPr lang="fr-FR" b="0" dirty="0" smtClean="0">
                <a:solidFill>
                  <a:srgbClr val="FF0000"/>
                </a:solidFill>
              </a:rPr>
              <a:t> (T)</a:t>
            </a:r>
            <a:endParaRPr lang="fr-FR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59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Cadence schematic of a Ring Oscillator in </a:t>
            </a:r>
            <a:r>
              <a:rPr lang="en-US" sz="1851" b="0" kern="0" dirty="0" err="1" smtClean="0">
                <a:solidFill>
                  <a:srgbClr val="C00000"/>
                </a:solidFill>
                <a:cs typeface="Arial" charset="0"/>
              </a:rPr>
              <a:t>TSMC</a:t>
            </a:r>
            <a:r>
              <a:rPr lang="en-US" sz="1851" b="0" kern="0" dirty="0" smtClean="0">
                <a:solidFill>
                  <a:srgbClr val="C00000"/>
                </a:solidFill>
                <a:cs typeface="Arial" charset="0"/>
              </a:rPr>
              <a:t>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130 nm process</a:t>
            </a:r>
          </a:p>
        </p:txBody>
      </p:sp>
      <p:sp>
        <p:nvSpPr>
          <p:cNvPr id="27" name="Text Box 61"/>
          <p:cNvSpPr txBox="1">
            <a:spLocks noChangeArrowheads="1"/>
          </p:cNvSpPr>
          <p:nvPr/>
        </p:nvSpPr>
        <p:spPr bwMode="auto">
          <a:xfrm>
            <a:off x="689918" y="2692460"/>
            <a:ext cx="457590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64462" indent="-264462" algn="l" defTabSz="846277" eaLnBrk="1" hangingPunct="1">
              <a:buFont typeface="Wingdings" panose="05000000000000000000" pitchFamily="2" charset="2"/>
              <a:buChar char="§"/>
              <a:defRPr/>
            </a:pPr>
            <a:r>
              <a:rPr lang="en-US" altLang="fr-FR" sz="1600" b="0" kern="0" dirty="0">
                <a:solidFill>
                  <a:srgbClr val="00B050"/>
                </a:solidFill>
                <a:latin typeface="+mn-lt"/>
              </a:rPr>
              <a:t>11 categories of inverters </a:t>
            </a:r>
            <a:r>
              <a:rPr lang="en-US" altLang="fr-FR" sz="1600" b="0" kern="0" dirty="0" err="1">
                <a:solidFill>
                  <a:srgbClr val="00B050"/>
                </a:solidFill>
                <a:latin typeface="+mn-lt"/>
              </a:rPr>
              <a:t>INVDx</a:t>
            </a:r>
            <a:endParaRPr lang="en-US" altLang="fr-FR" sz="1600" b="0" kern="0" dirty="0">
              <a:solidFill>
                <a:srgbClr val="00B050"/>
              </a:solidFill>
              <a:latin typeface="+mn-lt"/>
            </a:endParaRPr>
          </a:p>
          <a:p>
            <a:pPr marL="264462" indent="-264462" algn="l">
              <a:buFont typeface="Wingdings" panose="05000000000000000000" pitchFamily="2" charset="2"/>
              <a:buChar char="§"/>
              <a:defRPr/>
            </a:pPr>
            <a:r>
              <a:rPr lang="en-US" altLang="fr-FR" sz="1600" b="0" kern="0" dirty="0">
                <a:solidFill>
                  <a:srgbClr val="00B050"/>
                </a:solidFill>
                <a:latin typeface="+mn-lt"/>
              </a:rPr>
              <a:t>11 categories of tristate Buffers </a:t>
            </a:r>
            <a:r>
              <a:rPr lang="en-US" altLang="fr-FR" sz="1600" b="0" kern="0" dirty="0" err="1">
                <a:solidFill>
                  <a:srgbClr val="00B050"/>
                </a:solidFill>
                <a:latin typeface="+mn-lt"/>
              </a:rPr>
              <a:t>BUFTDx</a:t>
            </a:r>
            <a:r>
              <a:rPr lang="en-US" altLang="fr-FR" sz="1600" b="0" kern="0" dirty="0">
                <a:solidFill>
                  <a:srgbClr val="00B050"/>
                </a:solidFill>
                <a:latin typeface="+mn-lt"/>
              </a:rPr>
              <a:t>   </a:t>
            </a:r>
          </a:p>
        </p:txBody>
      </p:sp>
      <p:sp>
        <p:nvSpPr>
          <p:cNvPr id="28" name="Virage 27"/>
          <p:cNvSpPr/>
          <p:nvPr/>
        </p:nvSpPr>
        <p:spPr bwMode="auto">
          <a:xfrm rot="10800000" flipH="1">
            <a:off x="505393" y="3182579"/>
            <a:ext cx="281706" cy="513608"/>
          </a:xfrm>
          <a:prstGeom prst="bentArrow">
            <a:avLst>
              <a:gd name="adj1" fmla="val 19107"/>
              <a:gd name="adj2" fmla="val 26726"/>
              <a:gd name="adj3" fmla="val 25000"/>
              <a:gd name="adj4" fmla="val 43750"/>
            </a:avLst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29" name="Text Box 61"/>
          <p:cNvSpPr txBox="1">
            <a:spLocks noChangeArrowheads="1"/>
          </p:cNvSpPr>
          <p:nvPr/>
        </p:nvSpPr>
        <p:spPr bwMode="auto">
          <a:xfrm>
            <a:off x="954921" y="3311006"/>
            <a:ext cx="592630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64462" indent="-264462" algn="l" defTabSz="846277" eaLnBrk="1" hangingPunct="1">
              <a:buFont typeface="Wingdings" panose="05000000000000000000" pitchFamily="2" charset="2"/>
              <a:buChar char="§"/>
              <a:defRPr/>
            </a:pPr>
            <a:r>
              <a:rPr lang="en-US" altLang="fr-FR" sz="16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Choice of  </a:t>
            </a:r>
            <a:r>
              <a:rPr lang="en-US" altLang="fr-FR" sz="1600" b="0" kern="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INVDx</a:t>
            </a:r>
            <a:r>
              <a:rPr lang="en-US" altLang="fr-FR" sz="16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type to build the « R.O »</a:t>
            </a:r>
          </a:p>
          <a:p>
            <a:pPr marL="264462" indent="-264462" algn="l">
              <a:buFont typeface="Wingdings" panose="05000000000000000000" pitchFamily="2" charset="2"/>
              <a:buChar char="§"/>
              <a:defRPr/>
            </a:pPr>
            <a:r>
              <a:rPr lang="en-US" altLang="fr-FR" sz="16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Choice of tristate Buffers to adjust finely the frequency of the two « R.O » :</a:t>
            </a:r>
          </a:p>
          <a:p>
            <a:pPr marL="687601" lvl="1" indent="-264462" algn="l">
              <a:buFont typeface="Wingdings" panose="05000000000000000000" pitchFamily="2" charset="2"/>
              <a:buChar char="§"/>
            </a:pPr>
            <a:r>
              <a:rPr lang="en-US" sz="1600" b="0" dirty="0">
                <a:latin typeface="+mn-lt"/>
              </a:rPr>
              <a:t>5 buffers are connected in parallel and can be activated with a 5-bit word (1024 LSB combinations )</a:t>
            </a:r>
            <a:endParaRPr lang="en-US" altLang="fr-FR" sz="1600" b="0" kern="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b="5147"/>
          <a:stretch/>
        </p:blipFill>
        <p:spPr>
          <a:xfrm>
            <a:off x="586344" y="1124828"/>
            <a:ext cx="6224366" cy="10609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4111" y="716572"/>
            <a:ext cx="4898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4462" indent="-264462">
              <a:buFont typeface="Wingdings" panose="05000000000000000000" pitchFamily="2" charset="2"/>
              <a:buChar char="§"/>
              <a:defRPr/>
            </a:pPr>
            <a:r>
              <a:rPr lang="en-US" altLang="fr-FR" sz="1800" b="0" u="sng" kern="0" dirty="0">
                <a:solidFill>
                  <a:srgbClr val="C00000"/>
                </a:solidFill>
                <a:latin typeface="+mn-lt"/>
              </a:rPr>
              <a:t>A Simple Ring Oscillator </a:t>
            </a:r>
            <a:r>
              <a:rPr lang="en-US" altLang="fr-FR" b="0" u="sng" kern="0" dirty="0" smtClean="0">
                <a:solidFill>
                  <a:srgbClr val="C00000"/>
                </a:solidFill>
                <a:latin typeface="+mn-lt"/>
              </a:rPr>
              <a:t>(odd number of inverters)</a:t>
            </a:r>
            <a:r>
              <a:rPr lang="en-US" altLang="fr-FR" sz="1800" b="0" u="sng" kern="0" dirty="0" smtClean="0">
                <a:solidFill>
                  <a:srgbClr val="C00000"/>
                </a:solidFill>
                <a:latin typeface="+mn-lt"/>
              </a:rPr>
              <a:t>: </a:t>
            </a:r>
            <a:endParaRPr lang="en-US" altLang="fr-FR" sz="1800" b="0" u="sng" kern="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44111" y="2312760"/>
            <a:ext cx="3990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4462" indent="-264462" algn="l">
              <a:buFont typeface="Wingdings" panose="05000000000000000000" pitchFamily="2" charset="2"/>
              <a:buChar char="§"/>
              <a:defRPr/>
            </a:pPr>
            <a:r>
              <a:rPr lang="en-US" altLang="fr-FR" sz="1800" b="0" u="sng" kern="0" dirty="0">
                <a:solidFill>
                  <a:srgbClr val="C00000"/>
                </a:solidFill>
                <a:latin typeface="+mn-lt"/>
              </a:rPr>
              <a:t>Frequency tuning Ring Oscillator :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133" y="1782636"/>
            <a:ext cx="8670421" cy="453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04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12359" y="242752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Simulation of the LSB tuning in </a:t>
            </a:r>
            <a:r>
              <a:rPr lang="en-US" sz="1851" b="0" kern="0" dirty="0" err="1" smtClean="0">
                <a:solidFill>
                  <a:srgbClr val="C00000"/>
                </a:solidFill>
                <a:cs typeface="Arial" charset="0"/>
              </a:rPr>
              <a:t>TSMC</a:t>
            </a:r>
            <a:r>
              <a:rPr lang="en-US" sz="1851" b="0" kern="0" dirty="0" smtClean="0">
                <a:solidFill>
                  <a:srgbClr val="C00000"/>
                </a:solidFill>
                <a:cs typeface="Arial" charset="0"/>
              </a:rPr>
              <a:t>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130 nm </a:t>
            </a:r>
          </a:p>
        </p:txBody>
      </p:sp>
      <p:sp>
        <p:nvSpPr>
          <p:cNvPr id="23" name="Text Box 61"/>
          <p:cNvSpPr txBox="1">
            <a:spLocks noChangeArrowheads="1"/>
          </p:cNvSpPr>
          <p:nvPr/>
        </p:nvSpPr>
        <p:spPr bwMode="auto">
          <a:xfrm>
            <a:off x="516529" y="813319"/>
            <a:ext cx="89342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17354" indent="-317354" algn="l" defTabSz="846277" eaLnBrk="1" hangingPunct="1">
              <a:buFont typeface="Wingdings" panose="05000000000000000000" pitchFamily="2" charset="2"/>
              <a:buChar char="§"/>
              <a:defRPr/>
            </a:pPr>
            <a:r>
              <a:rPr lang="en-US" altLang="fr-FR" sz="14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We proceed to LSB adjustment (quantization step of the TDC) by </a:t>
            </a:r>
            <a:r>
              <a:rPr lang="en-US" altLang="fr-FR" sz="1400" b="0" kern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:</a:t>
            </a:r>
          </a:p>
          <a:p>
            <a:pPr algn="l" defTabSz="846277" eaLnBrk="1" hangingPunct="1">
              <a:defRPr/>
            </a:pPr>
            <a:endParaRPr lang="en-US" altLang="fr-FR" sz="1400" b="0" kern="0" dirty="0" smtClean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marL="457200" lvl="2" algn="l"/>
            <a:r>
              <a:rPr lang="en-US" altLang="fr-FR" sz="1400" b="0" kern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Selecting </a:t>
            </a:r>
            <a:r>
              <a:rPr lang="en-US" altLang="fr-FR" sz="14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either « buffer mode» </a:t>
            </a:r>
            <a:r>
              <a:rPr lang="en-US" altLang="fr-FR" sz="1400" b="0" kern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or </a:t>
            </a:r>
            <a:r>
              <a:rPr lang="en-US" altLang="fr-FR" sz="1400" b="0" kern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« high impedance mode» (HZ) of the tristate BUF.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037272"/>
              </p:ext>
            </p:extLst>
          </p:nvPr>
        </p:nvGraphicFramePr>
        <p:xfrm>
          <a:off x="1383988" y="4507171"/>
          <a:ext cx="5842146" cy="176470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197721">
                  <a:extLst>
                    <a:ext uri="{9D8B030D-6E8A-4147-A177-3AD203B41FA5}">
                      <a16:colId xmlns:a16="http://schemas.microsoft.com/office/drawing/2014/main" val="992866438"/>
                    </a:ext>
                  </a:extLst>
                </a:gridCol>
                <a:gridCol w="1274707">
                  <a:extLst>
                    <a:ext uri="{9D8B030D-6E8A-4147-A177-3AD203B41FA5}">
                      <a16:colId xmlns:a16="http://schemas.microsoft.com/office/drawing/2014/main" val="1587152267"/>
                    </a:ext>
                  </a:extLst>
                </a:gridCol>
                <a:gridCol w="1369718">
                  <a:extLst>
                    <a:ext uri="{9D8B030D-6E8A-4147-A177-3AD203B41FA5}">
                      <a16:colId xmlns:a16="http://schemas.microsoft.com/office/drawing/2014/main" val="3823792252"/>
                    </a:ext>
                  </a:extLst>
                </a:gridCol>
              </a:tblGrid>
              <a:tr h="592351">
                <a:tc>
                  <a:txBody>
                    <a:bodyPr/>
                    <a:lstStyle/>
                    <a:p>
                      <a:r>
                        <a:rPr lang="en-US" sz="1700" noProof="0" dirty="0" smtClean="0"/>
                        <a:t>Effect on the oscillation frequency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marL="0" marR="0" indent="0" algn="ctr" defTabSz="72722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noProof="0" dirty="0" smtClean="0"/>
                        <a:t>Max</a:t>
                      </a:r>
                    </a:p>
                    <a:p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marL="0" marR="0" indent="0" algn="ctr" defTabSz="72722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noProof="0" dirty="0" smtClean="0"/>
                        <a:t>Min</a:t>
                      </a:r>
                    </a:p>
                    <a:p>
                      <a:endParaRPr lang="en-US" sz="1700" noProof="0" dirty="0"/>
                    </a:p>
                  </a:txBody>
                  <a:tcPr marL="84621" marR="84621" marT="42311" marB="42311"/>
                </a:tc>
                <a:extLst>
                  <a:ext uri="{0D108BD9-81ED-4DB2-BD59-A6C34878D82A}">
                    <a16:rowId xmlns:a16="http://schemas.microsoft.com/office/drawing/2014/main" val="3909298091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r>
                        <a:rPr lang="en-US" sz="1700" noProof="0" dirty="0" smtClean="0"/>
                        <a:t>Frequency (MHz)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1140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961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extLst>
                  <a:ext uri="{0D108BD9-81ED-4DB2-BD59-A6C34878D82A}">
                    <a16:rowId xmlns:a16="http://schemas.microsoft.com/office/drawing/2014/main" val="1262385828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r>
                        <a:rPr lang="en-US" sz="1700" noProof="0" dirty="0" smtClean="0"/>
                        <a:t>Period</a:t>
                      </a:r>
                      <a:r>
                        <a:rPr lang="en-US" sz="1700" baseline="0" noProof="0" dirty="0" smtClean="0"/>
                        <a:t> T (</a:t>
                      </a:r>
                      <a:r>
                        <a:rPr lang="en-US" sz="1700" baseline="0" noProof="0" dirty="0" err="1" smtClean="0"/>
                        <a:t>ps</a:t>
                      </a:r>
                      <a:r>
                        <a:rPr lang="en-US" sz="1700" baseline="0" noProof="0" dirty="0" smtClean="0"/>
                        <a:t>)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875,7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1040,9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extLst>
                  <a:ext uri="{0D108BD9-81ED-4DB2-BD59-A6C34878D82A}">
                    <a16:rowId xmlns:a16="http://schemas.microsoft.com/office/drawing/2014/main" val="698423573"/>
                  </a:ext>
                </a:extLst>
              </a:tr>
              <a:tr h="387306">
                <a:tc>
                  <a:txBody>
                    <a:bodyPr/>
                    <a:lstStyle/>
                    <a:p>
                      <a:r>
                        <a:rPr lang="en-US" sz="1700" noProof="0" dirty="0" err="1" smtClean="0"/>
                        <a:t>Tp</a:t>
                      </a:r>
                      <a:r>
                        <a:rPr lang="en-US" sz="1700" baseline="0" noProof="0" dirty="0" smtClean="0"/>
                        <a:t> : average delay (</a:t>
                      </a:r>
                      <a:r>
                        <a:rPr lang="en-US" sz="1700" baseline="0" noProof="0" dirty="0" err="1" smtClean="0"/>
                        <a:t>ps</a:t>
                      </a:r>
                      <a:r>
                        <a:rPr lang="en-US" sz="1700" baseline="0" noProof="0" dirty="0" smtClean="0"/>
                        <a:t>/gate)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43,4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noProof="0" dirty="0" smtClean="0"/>
                        <a:t>36,5</a:t>
                      </a:r>
                      <a:endParaRPr lang="en-US" sz="1700" noProof="0" dirty="0"/>
                    </a:p>
                  </a:txBody>
                  <a:tcPr marL="84621" marR="84621" marT="42311" marB="42311"/>
                </a:tc>
                <a:extLst>
                  <a:ext uri="{0D108BD9-81ED-4DB2-BD59-A6C34878D82A}">
                    <a16:rowId xmlns:a16="http://schemas.microsoft.com/office/drawing/2014/main" val="3917646160"/>
                  </a:ext>
                </a:extLst>
              </a:tr>
            </a:tbl>
          </a:graphicData>
        </a:graphic>
      </p:graphicFrame>
      <p:sp>
        <p:nvSpPr>
          <p:cNvPr id="7" name="Ellipse 6"/>
          <p:cNvSpPr/>
          <p:nvPr/>
        </p:nvSpPr>
        <p:spPr bwMode="auto">
          <a:xfrm>
            <a:off x="4901627" y="5058218"/>
            <a:ext cx="1976965" cy="483001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grpSp>
        <p:nvGrpSpPr>
          <p:cNvPr id="5" name="Groupe 4"/>
          <p:cNvGrpSpPr/>
          <p:nvPr/>
        </p:nvGrpSpPr>
        <p:grpSpPr>
          <a:xfrm>
            <a:off x="1815881" y="1803064"/>
            <a:ext cx="6709751" cy="2438514"/>
            <a:chOff x="1529697" y="1931744"/>
            <a:chExt cx="6709751" cy="2438514"/>
          </a:xfrm>
        </p:grpSpPr>
        <p:pic>
          <p:nvPicPr>
            <p:cNvPr id="30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9697" y="1931744"/>
              <a:ext cx="4492859" cy="24385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2665467" y="1958704"/>
              <a:ext cx="222131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600" b="0" dirty="0"/>
                <a:t>LSB vs. </a:t>
              </a:r>
              <a:r>
                <a:rPr lang="en-US" sz="1600" b="0" dirty="0" smtClean="0"/>
                <a:t>code </a:t>
              </a:r>
              <a:endParaRPr lang="en-US" sz="1600" b="0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6131592" y="3124722"/>
              <a:ext cx="21078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800" b="0" dirty="0" err="1" smtClean="0">
                  <a:latin typeface="Symbol" panose="05050102010706020507" pitchFamily="18" charset="2"/>
                </a:rPr>
                <a:t>D</a:t>
              </a:r>
              <a:r>
                <a:rPr lang="fr-FR" sz="1800" b="0" dirty="0" err="1" smtClean="0"/>
                <a:t>t</a:t>
              </a:r>
              <a:r>
                <a:rPr lang="fr-FR" sz="1800" b="0" dirty="0" smtClean="0"/>
                <a:t> = ± 100 </a:t>
              </a:r>
              <a:r>
                <a:rPr lang="fr-FR" sz="1800" b="0" dirty="0" err="1" smtClean="0"/>
                <a:t>ps</a:t>
              </a:r>
              <a:endParaRPr lang="fr-FR" sz="1800" b="0" dirty="0"/>
            </a:p>
          </p:txBody>
        </p:sp>
        <p:sp>
          <p:nvSpPr>
            <p:cNvPr id="2" name="Accolade fermante 1"/>
            <p:cNvSpPr/>
            <p:nvPr/>
          </p:nvSpPr>
          <p:spPr bwMode="auto">
            <a:xfrm>
              <a:off x="5349240" y="2834036"/>
              <a:ext cx="782352" cy="954058"/>
            </a:xfrm>
            <a:prstGeom prst="rightBrace">
              <a:avLst>
                <a:gd name="adj1" fmla="val 6250"/>
                <a:gd name="adj2" fmla="val 49396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18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Cumulated Jitter of  « R.O » </a:t>
            </a:r>
            <a:r>
              <a:rPr lang="en-US" sz="1851" b="0" kern="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(Ripple, Edge)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in </a:t>
            </a:r>
            <a:r>
              <a:rPr lang="en-US" sz="1851" b="0" kern="0" dirty="0" err="1" smtClean="0">
                <a:solidFill>
                  <a:srgbClr val="C00000"/>
                </a:solidFill>
                <a:cs typeface="Arial" charset="0"/>
              </a:rPr>
              <a:t>TSMC</a:t>
            </a:r>
            <a:r>
              <a:rPr lang="en-US" sz="1851" b="0" kern="0" dirty="0" smtClean="0">
                <a:solidFill>
                  <a:srgbClr val="C00000"/>
                </a:solidFill>
                <a:cs typeface="Arial" charset="0"/>
              </a:rPr>
              <a:t>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130 nm 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73412" y="813548"/>
            <a:ext cx="4122118" cy="1687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Code 31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Scheme = </a:t>
            </a:r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ring_osc_jitter_power</a:t>
            </a:r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Output = </a:t>
            </a:r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Out_F</a:t>
            </a:r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TR Noise sim moderate</a:t>
            </a:r>
          </a:p>
          <a:p>
            <a:pPr algn="l"/>
            <a:r>
              <a:rPr lang="en-US" sz="1481" b="0" dirty="0" err="1">
                <a:solidFill>
                  <a:schemeClr val="accent6">
                    <a:lumMod val="50000"/>
                  </a:schemeClr>
                </a:solidFill>
              </a:rPr>
              <a:t>Tsim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 = 150 ns</a:t>
            </a:r>
          </a:p>
          <a:p>
            <a:pPr algn="l"/>
            <a:r>
              <a:rPr lang="en-US" sz="1481" b="0" dirty="0" err="1" smtClean="0">
                <a:solidFill>
                  <a:schemeClr val="accent6">
                    <a:lumMod val="50000"/>
                  </a:schemeClr>
                </a:solidFill>
              </a:rPr>
              <a:t>Fosc</a:t>
            </a:r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= 1,1 GHz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MOS Noise + Ripple on </a:t>
            </a:r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VDD</a:t>
            </a:r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367397" y="5718255"/>
            <a:ext cx="4849470" cy="377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51" b="0" dirty="0">
                <a:solidFill>
                  <a:schemeClr val="accent6">
                    <a:lumMod val="50000"/>
                  </a:schemeClr>
                </a:solidFill>
              </a:rPr>
              <a:t>The  ripple effect is weak : Jitter RMS &lt; 2 </a:t>
            </a:r>
            <a:r>
              <a:rPr lang="en-US" sz="1851" b="0" dirty="0" err="1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en-US" sz="1851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84" y="3104750"/>
            <a:ext cx="3760962" cy="2325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718" y="3111499"/>
            <a:ext cx="3750803" cy="2322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ZoneTexte 27"/>
          <p:cNvSpPr txBox="1"/>
          <p:nvPr/>
        </p:nvSpPr>
        <p:spPr>
          <a:xfrm>
            <a:off x="948538" y="3596970"/>
            <a:ext cx="1733176" cy="320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81" b="0" dirty="0" err="1">
                <a:solidFill>
                  <a:schemeClr val="accent6">
                    <a:lumMod val="50000"/>
                  </a:schemeClr>
                </a:solidFill>
              </a:rPr>
              <a:t>Jitter</a:t>
            </a:r>
            <a:r>
              <a:rPr lang="fr-FR" sz="1481" b="0" dirty="0">
                <a:solidFill>
                  <a:schemeClr val="accent6">
                    <a:lumMod val="50000"/>
                  </a:schemeClr>
                </a:solidFill>
              </a:rPr>
              <a:t> = 1,68 </a:t>
            </a:r>
            <a:r>
              <a:rPr lang="fr-FR" sz="1481" b="0" dirty="0" err="1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fr-FR" sz="1481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6365174" y="3550781"/>
            <a:ext cx="1435009" cy="320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81" b="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fr-FR" dirty="0" err="1"/>
              <a:t>Jitter</a:t>
            </a:r>
            <a:r>
              <a:rPr lang="fr-FR" dirty="0"/>
              <a:t> = 1,96 </a:t>
            </a:r>
            <a:r>
              <a:rPr lang="fr-FR" dirty="0" err="1"/>
              <a:t>ps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879860" y="3200068"/>
            <a:ext cx="2953788" cy="2489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18" dirty="0"/>
              <a:t>Cumulated Jitter </a:t>
            </a:r>
            <a:r>
              <a:rPr lang="en-US" sz="1018" dirty="0" err="1" smtClean="0"/>
              <a:t>rms</a:t>
            </a:r>
            <a:r>
              <a:rPr lang="en-US" sz="1018" dirty="0" smtClean="0"/>
              <a:t> [fs] </a:t>
            </a:r>
            <a:r>
              <a:rPr lang="en-US" sz="1018" dirty="0"/>
              <a:t>vs. edge number.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82153" y="3193366"/>
            <a:ext cx="3062223" cy="2489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18" dirty="0"/>
              <a:t>Cumulated Jitter </a:t>
            </a:r>
            <a:r>
              <a:rPr lang="en-US" sz="1018" dirty="0" err="1"/>
              <a:t>rms</a:t>
            </a:r>
            <a:r>
              <a:rPr lang="en-US" sz="1018" dirty="0"/>
              <a:t> [fs] </a:t>
            </a:r>
            <a:r>
              <a:rPr lang="en-US" sz="1018" dirty="0" smtClean="0"/>
              <a:t>vs</a:t>
            </a:r>
            <a:r>
              <a:rPr lang="en-US" sz="1018" dirty="0"/>
              <a:t>. edge number.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934" y="2054558"/>
            <a:ext cx="1118666" cy="21138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96758" y="2525965"/>
            <a:ext cx="287450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500" dirty="0" smtClean="0">
                <a:solidFill>
                  <a:srgbClr val="FF0000"/>
                </a:solidFill>
              </a:rPr>
              <a:t>1 </a:t>
            </a:r>
            <a:r>
              <a:rPr lang="en-US" sz="1500" dirty="0" err="1" smtClean="0">
                <a:solidFill>
                  <a:srgbClr val="FF0000"/>
                </a:solidFill>
              </a:rPr>
              <a:t>mV</a:t>
            </a:r>
            <a:r>
              <a:rPr lang="en-US" sz="1500" baseline="-25000" dirty="0" err="1" smtClean="0">
                <a:solidFill>
                  <a:srgbClr val="FF0000"/>
                </a:solidFill>
              </a:rPr>
              <a:t>CC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  <a:r>
              <a:rPr lang="en-US" sz="1500" b="0" dirty="0">
                <a:solidFill>
                  <a:srgbClr val="FF0000"/>
                </a:solidFill>
              </a:rPr>
              <a:t>@ 10 MHz on </a:t>
            </a:r>
            <a:r>
              <a:rPr lang="en-US" sz="1500" b="0" dirty="0" smtClean="0">
                <a:solidFill>
                  <a:srgbClr val="FF0000"/>
                </a:solidFill>
              </a:rPr>
              <a:t>VDD </a:t>
            </a:r>
            <a:r>
              <a:rPr lang="en-US" sz="15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</a:t>
            </a:r>
            <a:endParaRPr lang="en-US" sz="1500" b="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06867" y="2575145"/>
            <a:ext cx="288893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500" b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US" sz="1500" dirty="0" smtClean="0">
                <a:solidFill>
                  <a:srgbClr val="FF0000"/>
                </a:solidFill>
              </a:rPr>
              <a:t>50 </a:t>
            </a:r>
            <a:r>
              <a:rPr lang="en-US" sz="1500" dirty="0" err="1" smtClean="0">
                <a:solidFill>
                  <a:srgbClr val="FF0000"/>
                </a:solidFill>
              </a:rPr>
              <a:t>mV</a:t>
            </a:r>
            <a:r>
              <a:rPr lang="en-US" sz="1500" baseline="-25000" dirty="0" err="1" smtClean="0">
                <a:solidFill>
                  <a:srgbClr val="FF0000"/>
                </a:solidFill>
              </a:rPr>
              <a:t>CC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  <a:r>
              <a:rPr lang="en-US" sz="1500" b="0" dirty="0">
                <a:solidFill>
                  <a:srgbClr val="FF0000"/>
                </a:solidFill>
              </a:rPr>
              <a:t>@ 10 MHz on VDD</a:t>
            </a:r>
          </a:p>
        </p:txBody>
      </p:sp>
      <p:sp>
        <p:nvSpPr>
          <p:cNvPr id="7" name="Flèche en arc 6"/>
          <p:cNvSpPr/>
          <p:nvPr/>
        </p:nvSpPr>
        <p:spPr bwMode="auto">
          <a:xfrm>
            <a:off x="4205429" y="2541400"/>
            <a:ext cx="2309237" cy="1566314"/>
          </a:xfrm>
          <a:prstGeom prst="circularArrow">
            <a:avLst>
              <a:gd name="adj1" fmla="val 4920"/>
              <a:gd name="adj2" fmla="val 1142319"/>
              <a:gd name="adj3" fmla="val 20277056"/>
              <a:gd name="adj4" fmla="val 14890812"/>
              <a:gd name="adj5" fmla="val 11832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Flèche en arc 16"/>
          <p:cNvSpPr/>
          <p:nvPr/>
        </p:nvSpPr>
        <p:spPr bwMode="auto">
          <a:xfrm flipH="1">
            <a:off x="3044800" y="2521576"/>
            <a:ext cx="2309237" cy="1566314"/>
          </a:xfrm>
          <a:prstGeom prst="circularArrow">
            <a:avLst>
              <a:gd name="adj1" fmla="val 4920"/>
              <a:gd name="adj2" fmla="val 1142319"/>
              <a:gd name="adj3" fmla="val 20277056"/>
              <a:gd name="adj4" fmla="val 14890812"/>
              <a:gd name="adj5" fmla="val 11832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004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Cumulated Jitter of « R.O » </a:t>
            </a:r>
            <a:r>
              <a:rPr lang="en-US" sz="1851" b="0" kern="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(Power, VDD noise, edge)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in </a:t>
            </a:r>
            <a:r>
              <a:rPr lang="en-US" sz="1851" b="0" kern="0" dirty="0" err="1" smtClean="0">
                <a:solidFill>
                  <a:srgbClr val="C00000"/>
                </a:solidFill>
                <a:cs typeface="Arial" charset="0"/>
              </a:rPr>
              <a:t>TSMC</a:t>
            </a:r>
            <a:r>
              <a:rPr lang="en-US" sz="1851" b="0" kern="0" dirty="0" smtClean="0">
                <a:solidFill>
                  <a:srgbClr val="C00000"/>
                </a:solidFill>
                <a:cs typeface="Arial" charset="0"/>
              </a:rPr>
              <a:t> </a:t>
            </a: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130 nm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55274" y="856800"/>
            <a:ext cx="4602636" cy="1459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Code </a:t>
            </a:r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31, on schematic “</a:t>
            </a:r>
            <a:r>
              <a:rPr lang="en-US" sz="1481" b="0" dirty="0" err="1" smtClean="0">
                <a:solidFill>
                  <a:schemeClr val="accent6">
                    <a:lumMod val="50000"/>
                  </a:schemeClr>
                </a:solidFill>
              </a:rPr>
              <a:t>ring_osc_jitter_power</a:t>
            </a:r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”</a:t>
            </a:r>
          </a:p>
          <a:p>
            <a:pPr algn="l"/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TR 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Noise sim </a:t>
            </a:r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moderate, </a:t>
            </a:r>
            <a:r>
              <a:rPr lang="en-US" sz="1481" b="0" dirty="0" err="1" smtClean="0">
                <a:solidFill>
                  <a:schemeClr val="accent6">
                    <a:lumMod val="50000"/>
                  </a:schemeClr>
                </a:solidFill>
              </a:rPr>
              <a:t>Tsim</a:t>
            </a:r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= </a:t>
            </a:r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150ns</a:t>
            </a:r>
          </a:p>
          <a:p>
            <a:pPr algn="l"/>
            <a:r>
              <a:rPr lang="en-US" sz="1481" b="0" dirty="0" smtClean="0">
                <a:solidFill>
                  <a:schemeClr val="accent6">
                    <a:lumMod val="50000"/>
                  </a:schemeClr>
                </a:solidFill>
              </a:rPr>
              <a:t>Ring oscillator frequency </a:t>
            </a:r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= 1,1 GHz</a:t>
            </a:r>
          </a:p>
          <a:p>
            <a:pPr algn="l"/>
            <a:r>
              <a:rPr lang="en-US" sz="1481" b="0" dirty="0">
                <a:solidFill>
                  <a:schemeClr val="accent6">
                    <a:lumMod val="50000"/>
                  </a:schemeClr>
                </a:solidFill>
              </a:rPr>
              <a:t>MOS Noise + Ripple on VDD + noise </a:t>
            </a:r>
            <a:r>
              <a:rPr lang="en-US" sz="1481" b="0" dirty="0" err="1" smtClean="0">
                <a:solidFill>
                  <a:schemeClr val="accent6">
                    <a:lumMod val="50000"/>
                  </a:schemeClr>
                </a:solidFill>
              </a:rPr>
              <a:t>VDD</a:t>
            </a:r>
            <a:endParaRPr lang="en-US" sz="1481" b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481" b="0" dirty="0">
                <a:solidFill>
                  <a:srgbClr val="FF0000"/>
                </a:solidFill>
              </a:rPr>
              <a:t>50 </a:t>
            </a:r>
            <a:r>
              <a:rPr lang="en-US" sz="1481" b="0" dirty="0" smtClean="0">
                <a:solidFill>
                  <a:srgbClr val="FF0000"/>
                </a:solidFill>
              </a:rPr>
              <a:t>mV cc </a:t>
            </a:r>
            <a:r>
              <a:rPr lang="en-US" sz="1481" b="0" dirty="0">
                <a:solidFill>
                  <a:srgbClr val="FF0000"/>
                </a:solidFill>
              </a:rPr>
              <a:t>@ ≠ F on </a:t>
            </a:r>
            <a:r>
              <a:rPr lang="en-US" sz="1481" b="0" dirty="0" err="1">
                <a:solidFill>
                  <a:srgbClr val="FF0000"/>
                </a:solidFill>
              </a:rPr>
              <a:t>VDD</a:t>
            </a:r>
            <a:r>
              <a:rPr lang="en-US" sz="1481" b="0" dirty="0">
                <a:solidFill>
                  <a:srgbClr val="FF0000"/>
                </a:solidFill>
              </a:rPr>
              <a:t> </a:t>
            </a:r>
            <a:r>
              <a:rPr lang="en-US" sz="1400" b="0" dirty="0">
                <a:solidFill>
                  <a:srgbClr val="FF0000"/>
                </a:solidFill>
              </a:rPr>
              <a:t>(6kHz -&gt;200MHz</a:t>
            </a:r>
            <a:r>
              <a:rPr lang="en-US" sz="1400" b="0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algn="l"/>
            <a:endParaRPr lang="en-US" sz="1481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416740" y="1089625"/>
            <a:ext cx="1447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0" dirty="0" err="1">
                <a:solidFill>
                  <a:schemeClr val="accent6">
                    <a:lumMod val="50000"/>
                  </a:schemeClr>
                </a:solidFill>
              </a:rPr>
              <a:t>Jitter</a:t>
            </a:r>
            <a:r>
              <a:rPr lang="fr-FR" sz="1800" b="0" dirty="0">
                <a:solidFill>
                  <a:schemeClr val="accent6">
                    <a:lumMod val="50000"/>
                  </a:schemeClr>
                </a:solidFill>
              </a:rPr>
              <a:t> &lt; 30ps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8868" y="4402306"/>
            <a:ext cx="559470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0" dirty="0">
                <a:solidFill>
                  <a:schemeClr val="accent6">
                    <a:lumMod val="50000"/>
                  </a:schemeClr>
                </a:solidFill>
              </a:rPr>
              <a:t>The effect of </a:t>
            </a:r>
            <a:r>
              <a:rPr lang="en-US" sz="1800" b="0" dirty="0">
                <a:solidFill>
                  <a:schemeClr val="accent2"/>
                </a:solidFill>
              </a:rPr>
              <a:t>ripple</a:t>
            </a:r>
            <a:r>
              <a:rPr lang="en-US" sz="1800" b="0" dirty="0">
                <a:solidFill>
                  <a:schemeClr val="accent6">
                    <a:lumMod val="50000"/>
                  </a:schemeClr>
                </a:solidFill>
              </a:rPr>
              <a:t> is negligible compared to the power supply noise (PSD</a:t>
            </a:r>
            <a:r>
              <a:rPr lang="en-US" sz="1800" b="0" dirty="0" smtClean="0">
                <a:solidFill>
                  <a:schemeClr val="accent6">
                    <a:lumMod val="50000"/>
                  </a:schemeClr>
                </a:solidFill>
              </a:rPr>
              <a:t>) </a:t>
            </a:r>
            <a:endParaRPr lang="en-US" sz="1800" b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endParaRPr lang="en-US" sz="1800" b="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b="0" i="1" dirty="0" smtClean="0">
                <a:solidFill>
                  <a:srgbClr val="FF0000"/>
                </a:solidFill>
              </a:rPr>
              <a:t>RMS Jitter </a:t>
            </a:r>
            <a:r>
              <a:rPr lang="en-US" sz="1400" b="0" i="1" dirty="0" smtClean="0">
                <a:solidFill>
                  <a:srgbClr val="FF0000"/>
                </a:solidFill>
              </a:rPr>
              <a:t>∝ </a:t>
            </a:r>
            <a:r>
              <a:rPr lang="en-US" sz="1400" b="0" i="1" dirty="0" err="1" smtClean="0">
                <a:solidFill>
                  <a:srgbClr val="FF0000"/>
                </a:solidFill>
              </a:rPr>
              <a:t>sqrt</a:t>
            </a:r>
            <a:r>
              <a:rPr lang="en-US" sz="1400" b="0" i="1" dirty="0" smtClean="0">
                <a:solidFill>
                  <a:srgbClr val="FF0000"/>
                </a:solidFill>
              </a:rPr>
              <a:t>(Edge </a:t>
            </a:r>
            <a:r>
              <a:rPr lang="en-US" sz="1400" b="0" i="1" dirty="0" smtClean="0">
                <a:solidFill>
                  <a:srgbClr val="FF0000"/>
                </a:solidFill>
              </a:rPr>
              <a:t>number, inverter number, inverter jitter)</a:t>
            </a:r>
            <a:endParaRPr lang="en-US" sz="1400" b="0" i="1" dirty="0" smtClean="0">
              <a:solidFill>
                <a:srgbClr val="FF0000"/>
              </a:solidFill>
            </a:endParaRPr>
          </a:p>
          <a:p>
            <a:pPr algn="l"/>
            <a:endParaRPr lang="en-US" sz="1800" b="0" dirty="0">
              <a:solidFill>
                <a:srgbClr val="FF0000"/>
              </a:solidFill>
            </a:endParaRPr>
          </a:p>
          <a:p>
            <a:pPr algn="l"/>
            <a:r>
              <a:rPr lang="en-US" sz="1600" b="0" dirty="0" smtClean="0">
                <a:solidFill>
                  <a:schemeClr val="accent6">
                    <a:lumMod val="50000"/>
                  </a:schemeClr>
                </a:solidFill>
              </a:rPr>
              <a:t>!A </a:t>
            </a:r>
            <a:r>
              <a:rPr lang="en-US" sz="1600" b="0" dirty="0">
                <a:solidFill>
                  <a:schemeClr val="accent6">
                    <a:lumMod val="50000"/>
                  </a:schemeClr>
                </a:solidFill>
              </a:rPr>
              <a:t>particular care must be taken when choosing the voltage regulators on PCB boards </a:t>
            </a: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5015253" y="1482688"/>
            <a:ext cx="1215397" cy="248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18" dirty="0">
                <a:solidFill>
                  <a:schemeClr val="accent6">
                    <a:lumMod val="50000"/>
                  </a:schemeClr>
                </a:solidFill>
              </a:rPr>
              <a:t>Cumulated Jitter</a:t>
            </a:r>
            <a:endParaRPr lang="fr-FR" sz="1018" dirty="0"/>
          </a:p>
        </p:txBody>
      </p:sp>
      <p:sp>
        <p:nvSpPr>
          <p:cNvPr id="13" name="Rectangle 12"/>
          <p:cNvSpPr/>
          <p:nvPr/>
        </p:nvSpPr>
        <p:spPr>
          <a:xfrm>
            <a:off x="8325711" y="6218188"/>
            <a:ext cx="12586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>
                <a:solidFill>
                  <a:schemeClr val="accent6">
                    <a:lumMod val="50000"/>
                  </a:schemeClr>
                </a:solidFill>
              </a:rPr>
              <a:t>Edge number</a:t>
            </a:r>
            <a:endParaRPr lang="fr-FR" sz="1400" b="0" dirty="0"/>
          </a:p>
        </p:txBody>
      </p:sp>
      <p:graphicFrame>
        <p:nvGraphicFramePr>
          <p:cNvPr id="18" name="Graphique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8135781"/>
              </p:ext>
            </p:extLst>
          </p:nvPr>
        </p:nvGraphicFramePr>
        <p:xfrm>
          <a:off x="5833574" y="640928"/>
          <a:ext cx="3750816" cy="5629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ZoneTexte 18"/>
          <p:cNvSpPr txBox="1"/>
          <p:nvPr/>
        </p:nvSpPr>
        <p:spPr>
          <a:xfrm>
            <a:off x="8420996" y="5144805"/>
            <a:ext cx="1603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0" dirty="0" err="1">
                <a:solidFill>
                  <a:schemeClr val="accent6">
                    <a:lumMod val="50000"/>
                  </a:schemeClr>
                </a:solidFill>
              </a:rPr>
              <a:t>Jitter</a:t>
            </a:r>
            <a:r>
              <a:rPr lang="fr-FR" sz="1400" b="0" dirty="0">
                <a:solidFill>
                  <a:schemeClr val="accent6">
                    <a:lumMod val="50000"/>
                  </a:schemeClr>
                </a:solidFill>
              </a:rPr>
              <a:t> &lt; 3,5 </a:t>
            </a:r>
            <a:r>
              <a:rPr lang="fr-FR" sz="1400" b="0" dirty="0" err="1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fr-FR" sz="14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Accolade ouvrante 1"/>
          <p:cNvSpPr/>
          <p:nvPr/>
        </p:nvSpPr>
        <p:spPr bwMode="auto">
          <a:xfrm>
            <a:off x="7547957" y="2867891"/>
            <a:ext cx="448888" cy="920934"/>
          </a:xfrm>
          <a:prstGeom prst="leftBrace">
            <a:avLst>
              <a:gd name="adj1" fmla="val 8333"/>
              <a:gd name="adj2" fmla="val 23823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Accolade ouvrante 19"/>
          <p:cNvSpPr/>
          <p:nvPr/>
        </p:nvSpPr>
        <p:spPr bwMode="auto">
          <a:xfrm>
            <a:off x="7547957" y="3848793"/>
            <a:ext cx="448888" cy="860966"/>
          </a:xfrm>
          <a:prstGeom prst="leftBrace">
            <a:avLst>
              <a:gd name="adj1" fmla="val 8333"/>
              <a:gd name="adj2" fmla="val 74371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Forme libre 2"/>
          <p:cNvSpPr/>
          <p:nvPr/>
        </p:nvSpPr>
        <p:spPr bwMode="auto">
          <a:xfrm>
            <a:off x="7104536" y="4488873"/>
            <a:ext cx="435108" cy="1045966"/>
          </a:xfrm>
          <a:custGeom>
            <a:avLst/>
            <a:gdLst>
              <a:gd name="connsiteX0" fmla="*/ 443930 w 468868"/>
              <a:gd name="connsiteY0" fmla="*/ 0 h 1745673"/>
              <a:gd name="connsiteX1" fmla="*/ 3355 w 468868"/>
              <a:gd name="connsiteY1" fmla="*/ 1088968 h 1745673"/>
              <a:gd name="connsiteX2" fmla="*/ 252737 w 468868"/>
              <a:gd name="connsiteY2" fmla="*/ 1587731 h 1745673"/>
              <a:gd name="connsiteX3" fmla="*/ 468868 w 468868"/>
              <a:gd name="connsiteY3" fmla="*/ 1745673 h 174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868" h="1745673">
                <a:moveTo>
                  <a:pt x="443930" y="0"/>
                </a:moveTo>
                <a:cubicBezTo>
                  <a:pt x="239575" y="412173"/>
                  <a:pt x="35221" y="824346"/>
                  <a:pt x="3355" y="1088968"/>
                </a:cubicBezTo>
                <a:cubicBezTo>
                  <a:pt x="-28511" y="1353590"/>
                  <a:pt x="175151" y="1478280"/>
                  <a:pt x="252737" y="1587731"/>
                </a:cubicBezTo>
                <a:cubicBezTo>
                  <a:pt x="330322" y="1697182"/>
                  <a:pt x="399595" y="1721427"/>
                  <a:pt x="468868" y="1745673"/>
                </a:cubicBezTo>
              </a:path>
            </a:pathLst>
          </a:custGeom>
          <a:ln w="25400">
            <a:headEnd type="none" w="med" len="med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à coins arrondis 3"/>
          <p:cNvSpPr/>
          <p:nvPr/>
        </p:nvSpPr>
        <p:spPr bwMode="auto">
          <a:xfrm>
            <a:off x="114475" y="2256440"/>
            <a:ext cx="5439097" cy="60682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500" b="0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1500" b="0" dirty="0">
                <a:solidFill>
                  <a:srgbClr val="FF0000"/>
                </a:solidFill>
              </a:rPr>
              <a:t>PSD VDD = </a:t>
            </a:r>
            <a:r>
              <a:rPr lang="en-US" sz="1500" b="0" dirty="0">
                <a:solidFill>
                  <a:srgbClr val="00B050"/>
                </a:solidFill>
              </a:rPr>
              <a:t>100 </a:t>
            </a:r>
            <a:r>
              <a:rPr lang="en-US" sz="1500" b="0" dirty="0" err="1">
                <a:solidFill>
                  <a:srgbClr val="00B050"/>
                </a:solidFill>
              </a:rPr>
              <a:t>nV</a:t>
            </a:r>
            <a:r>
              <a:rPr lang="en-US" sz="1500" b="0" dirty="0">
                <a:solidFill>
                  <a:srgbClr val="00B050"/>
                </a:solidFill>
              </a:rPr>
              <a:t>/</a:t>
            </a:r>
            <a:r>
              <a:rPr lang="en-US" sz="1500" b="0" dirty="0" err="1">
                <a:solidFill>
                  <a:srgbClr val="00B050"/>
                </a:solidFill>
              </a:rPr>
              <a:t>sqrtHz</a:t>
            </a:r>
            <a:r>
              <a:rPr lang="en-US" sz="1500" b="0" dirty="0">
                <a:solidFill>
                  <a:srgbClr val="FF0000"/>
                </a:solidFill>
              </a:rPr>
              <a:t> </a:t>
            </a:r>
            <a:r>
              <a:rPr lang="en-US" sz="1500" b="0" dirty="0" smtClean="0">
                <a:solidFill>
                  <a:srgbClr val="FF0000"/>
                </a:solidFill>
              </a:rPr>
              <a:t>up to </a:t>
            </a:r>
            <a:r>
              <a:rPr lang="en-US" sz="1500" b="0" dirty="0">
                <a:solidFill>
                  <a:srgbClr val="FF0000"/>
                </a:solidFill>
              </a:rPr>
              <a:t>10 GHz</a:t>
            </a:r>
          </a:p>
          <a:p>
            <a:pPr algn="l"/>
            <a:r>
              <a:rPr lang="en-US" sz="1500" b="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sz="1500" b="0" dirty="0" err="1" smtClean="0">
                <a:solidFill>
                  <a:schemeClr val="accent6">
                    <a:lumMod val="50000"/>
                  </a:schemeClr>
                </a:solidFill>
              </a:rPr>
              <a:t>VDD</a:t>
            </a:r>
            <a:r>
              <a:rPr lang="en-US" sz="1500" b="0" dirty="0" smtClean="0">
                <a:solidFill>
                  <a:schemeClr val="accent6">
                    <a:lumMod val="50000"/>
                  </a:schemeClr>
                </a:solidFill>
              </a:rPr>
              <a:t> noise </a:t>
            </a:r>
            <a:r>
              <a:rPr lang="en-US" sz="1500" b="0" dirty="0">
                <a:solidFill>
                  <a:schemeClr val="accent6">
                    <a:lumMod val="50000"/>
                  </a:schemeClr>
                </a:solidFill>
              </a:rPr>
              <a:t>= 10 mV </a:t>
            </a:r>
            <a:r>
              <a:rPr lang="en-US" sz="1500" b="0" dirty="0" smtClean="0">
                <a:solidFill>
                  <a:schemeClr val="accent6">
                    <a:lumMod val="50000"/>
                  </a:schemeClr>
                </a:solidFill>
              </a:rPr>
              <a:t>RMS</a:t>
            </a:r>
            <a:endParaRPr lang="en-US" sz="15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 bwMode="auto">
          <a:xfrm>
            <a:off x="114294" y="3476177"/>
            <a:ext cx="5439097" cy="60682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500" b="0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1500" b="0" dirty="0">
                <a:solidFill>
                  <a:srgbClr val="FF0000"/>
                </a:solidFill>
              </a:rPr>
              <a:t>PSD VDD = </a:t>
            </a:r>
            <a:r>
              <a:rPr lang="en-US" sz="1500" b="0" dirty="0" smtClean="0">
                <a:solidFill>
                  <a:srgbClr val="00B050"/>
                </a:solidFill>
              </a:rPr>
              <a:t>10 </a:t>
            </a:r>
            <a:r>
              <a:rPr lang="en-US" sz="1500" b="0" dirty="0" err="1">
                <a:solidFill>
                  <a:srgbClr val="00B050"/>
                </a:solidFill>
              </a:rPr>
              <a:t>nV</a:t>
            </a:r>
            <a:r>
              <a:rPr lang="en-US" sz="1500" b="0" dirty="0">
                <a:solidFill>
                  <a:srgbClr val="00B050"/>
                </a:solidFill>
              </a:rPr>
              <a:t>/</a:t>
            </a:r>
            <a:r>
              <a:rPr lang="en-US" sz="1500" b="0" dirty="0" err="1">
                <a:solidFill>
                  <a:srgbClr val="00B050"/>
                </a:solidFill>
              </a:rPr>
              <a:t>sqrtHz</a:t>
            </a:r>
            <a:r>
              <a:rPr lang="en-US" sz="1500" b="0" dirty="0">
                <a:solidFill>
                  <a:srgbClr val="FF0000"/>
                </a:solidFill>
              </a:rPr>
              <a:t> </a:t>
            </a:r>
            <a:r>
              <a:rPr lang="en-US" sz="1500" b="0" dirty="0" smtClean="0">
                <a:solidFill>
                  <a:srgbClr val="FF0000"/>
                </a:solidFill>
              </a:rPr>
              <a:t>up to </a:t>
            </a:r>
            <a:r>
              <a:rPr lang="en-US" sz="1500" b="0" dirty="0">
                <a:solidFill>
                  <a:srgbClr val="FF0000"/>
                </a:solidFill>
              </a:rPr>
              <a:t>10 GHz</a:t>
            </a:r>
          </a:p>
          <a:p>
            <a:pPr algn="l"/>
            <a:r>
              <a:rPr lang="en-US" sz="1500" b="0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US" sz="1500" b="0" dirty="0" err="1" smtClean="0">
                <a:solidFill>
                  <a:schemeClr val="accent6">
                    <a:lumMod val="50000"/>
                  </a:schemeClr>
                </a:solidFill>
              </a:rPr>
              <a:t>VDD</a:t>
            </a:r>
            <a:r>
              <a:rPr lang="en-US" sz="1500" b="0" dirty="0" smtClean="0">
                <a:solidFill>
                  <a:schemeClr val="accent6">
                    <a:lumMod val="50000"/>
                  </a:schemeClr>
                </a:solidFill>
              </a:rPr>
              <a:t> noise </a:t>
            </a:r>
            <a:r>
              <a:rPr lang="en-US" sz="1500" b="0" dirty="0">
                <a:solidFill>
                  <a:schemeClr val="accent6">
                    <a:lumMod val="50000"/>
                  </a:schemeClr>
                </a:solidFill>
              </a:rPr>
              <a:t>= </a:t>
            </a:r>
            <a:r>
              <a:rPr lang="en-US" sz="1500" b="0" dirty="0" smtClean="0">
                <a:solidFill>
                  <a:schemeClr val="accent6">
                    <a:lumMod val="50000"/>
                  </a:schemeClr>
                </a:solidFill>
              </a:rPr>
              <a:t>1 </a:t>
            </a:r>
            <a:r>
              <a:rPr lang="en-US" sz="1500" b="0" dirty="0">
                <a:solidFill>
                  <a:schemeClr val="accent6">
                    <a:lumMod val="50000"/>
                  </a:schemeClr>
                </a:solidFill>
              </a:rPr>
              <a:t>mV </a:t>
            </a:r>
            <a:r>
              <a:rPr lang="en-US" sz="1500" b="0" dirty="0" smtClean="0">
                <a:solidFill>
                  <a:schemeClr val="accent6">
                    <a:lumMod val="50000"/>
                  </a:schemeClr>
                </a:solidFill>
              </a:rPr>
              <a:t>RMS</a:t>
            </a:r>
            <a:endParaRPr lang="en-US" sz="15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 bwMode="auto">
          <a:xfrm>
            <a:off x="5057910" y="4089862"/>
            <a:ext cx="2209864" cy="1444977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 bwMode="auto">
          <a:xfrm>
            <a:off x="5559044" y="2456307"/>
            <a:ext cx="1864221" cy="40696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25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rot="18335496">
            <a:off x="6300917" y="2889483"/>
            <a:ext cx="2733441" cy="248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fr-FR" sz="1018" kern="0" dirty="0">
                <a:solidFill>
                  <a:schemeClr val="bg1"/>
                </a:solidFill>
                <a:cs typeface="Arial" panose="020B0604020202020204" pitchFamily="34" charset="0"/>
              </a:rPr>
              <a:t>Intermediate nodes in the phase detector</a:t>
            </a:r>
            <a:endParaRPr lang="fr-FR" sz="1018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273" y="235562"/>
            <a:ext cx="8995456" cy="635867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55275" y="195937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Global Floor Plan of the TDC</a:t>
            </a:r>
          </a:p>
        </p:txBody>
      </p:sp>
    </p:spTree>
    <p:extLst>
      <p:ext uri="{BB962C8B-B14F-4D97-AF65-F5344CB8AC3E}">
        <p14:creationId xmlns:p14="http://schemas.microsoft.com/office/powerpoint/2010/main" val="90185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Digital processing part of the ASIC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944" y="1492491"/>
            <a:ext cx="7802114" cy="421876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 rot="16200000">
            <a:off x="-1275086" y="3342851"/>
            <a:ext cx="4136011" cy="5180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00CC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r>
              <a:rPr lang="en-US" sz="1018" dirty="0"/>
              <a:t>TDC Core side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08370" y="5369468"/>
            <a:ext cx="1603324" cy="248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18" dirty="0">
                <a:solidFill>
                  <a:srgbClr val="2D2D8A">
                    <a:lumMod val="50000"/>
                  </a:srgbClr>
                </a:solidFill>
              </a:rPr>
              <a:t>Digital processing part</a:t>
            </a:r>
            <a:endParaRPr lang="en-US" sz="1018" dirty="0"/>
          </a:p>
        </p:txBody>
      </p:sp>
      <p:sp>
        <p:nvSpPr>
          <p:cNvPr id="12" name="Rectangle 11"/>
          <p:cNvSpPr/>
          <p:nvPr/>
        </p:nvSpPr>
        <p:spPr>
          <a:xfrm>
            <a:off x="6616161" y="744597"/>
            <a:ext cx="3080405" cy="231428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264462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81" b="0" dirty="0">
                <a:solidFill>
                  <a:srgbClr val="2D2D8A">
                    <a:lumMod val="50000"/>
                  </a:srgbClr>
                </a:solidFill>
              </a:rPr>
              <a:t>Data : 33 bits </a:t>
            </a:r>
          </a:p>
          <a:p>
            <a:pPr algn="l">
              <a:lnSpc>
                <a:spcPct val="150000"/>
              </a:lnSpc>
            </a:pPr>
            <a:r>
              <a:rPr lang="en-US" sz="1481" b="0" dirty="0">
                <a:solidFill>
                  <a:srgbClr val="2D2D8A">
                    <a:lumMod val="50000"/>
                  </a:srgbClr>
                </a:solidFill>
              </a:rPr>
              <a:t>(from </a:t>
            </a:r>
            <a:r>
              <a:rPr lang="en-US" sz="1481" b="0" dirty="0" err="1">
                <a:solidFill>
                  <a:srgbClr val="2D2D8A">
                    <a:lumMod val="50000"/>
                  </a:srgbClr>
                </a:solidFill>
              </a:rPr>
              <a:t>msb</a:t>
            </a:r>
            <a:r>
              <a:rPr lang="en-US" sz="1481" b="0" dirty="0">
                <a:solidFill>
                  <a:srgbClr val="2D2D8A">
                    <a:lumMod val="50000"/>
                  </a:srgbClr>
                </a:solidFill>
              </a:rPr>
              <a:t> to </a:t>
            </a:r>
            <a:r>
              <a:rPr lang="en-US" sz="1481" b="0" dirty="0" err="1">
                <a:solidFill>
                  <a:srgbClr val="2D2D8A">
                    <a:lumMod val="50000"/>
                  </a:srgbClr>
                </a:solidFill>
              </a:rPr>
              <a:t>lsb</a:t>
            </a:r>
            <a:r>
              <a:rPr lang="en-US" sz="1481" b="0" dirty="0">
                <a:solidFill>
                  <a:srgbClr val="2D2D8A">
                    <a:lumMod val="50000"/>
                  </a:srgbClr>
                </a:solidFill>
              </a:rPr>
              <a:t>)</a:t>
            </a:r>
          </a:p>
          <a:p>
            <a:pPr marL="687601" lvl="1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96" b="0" dirty="0">
                <a:solidFill>
                  <a:srgbClr val="2D2D8A">
                    <a:lumMod val="50000"/>
                  </a:srgbClr>
                </a:solidFill>
              </a:rPr>
              <a:t>5 bits channel address</a:t>
            </a:r>
          </a:p>
          <a:p>
            <a:pPr marL="687601" lvl="1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96" b="0" dirty="0">
                <a:solidFill>
                  <a:srgbClr val="2D2D8A">
                    <a:lumMod val="50000"/>
                  </a:srgbClr>
                </a:solidFill>
              </a:rPr>
              <a:t>6 bits Fine counter</a:t>
            </a:r>
          </a:p>
          <a:p>
            <a:pPr marL="687601" lvl="1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96" b="0" dirty="0">
                <a:solidFill>
                  <a:srgbClr val="2D2D8A">
                    <a:lumMod val="50000"/>
                  </a:srgbClr>
                </a:solidFill>
              </a:rPr>
              <a:t>11 bits slow counter</a:t>
            </a:r>
          </a:p>
          <a:p>
            <a:pPr marL="687601" lvl="1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296" b="0" dirty="0">
                <a:solidFill>
                  <a:srgbClr val="2D2D8A">
                    <a:lumMod val="50000"/>
                  </a:srgbClr>
                </a:solidFill>
              </a:rPr>
              <a:t>11 bits fast counter</a:t>
            </a:r>
          </a:p>
          <a:p>
            <a:pPr marL="264462" indent="-264462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81" b="0" dirty="0">
                <a:solidFill>
                  <a:srgbClr val="2D2D8A">
                    <a:lumMod val="50000"/>
                  </a:srgbClr>
                </a:solidFill>
              </a:rPr>
              <a:t>Readout Clock : &lt;160 MHz	 </a:t>
            </a:r>
            <a:endParaRPr lang="en-US" sz="1481" b="0" dirty="0"/>
          </a:p>
        </p:txBody>
      </p:sp>
    </p:spTree>
    <p:extLst>
      <p:ext uri="{BB962C8B-B14F-4D97-AF65-F5344CB8AC3E}">
        <p14:creationId xmlns:p14="http://schemas.microsoft.com/office/powerpoint/2010/main" val="285366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Layout of the submitted </a:t>
            </a:r>
            <a:r>
              <a:rPr lang="en-US" sz="1851" b="0" kern="0" dirty="0" smtClean="0">
                <a:solidFill>
                  <a:srgbClr val="C00000"/>
                </a:solidFill>
                <a:cs typeface="Arial" charset="0"/>
              </a:rPr>
              <a:t>ASIC : CRONOTIC </a:t>
            </a:r>
            <a:endParaRPr lang="en-US" sz="1851" b="0" kern="0" dirty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97880" y="997885"/>
            <a:ext cx="3878580" cy="4175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 smtClean="0">
                <a:solidFill>
                  <a:srgbClr val="2D2D8A">
                    <a:lumMod val="50000"/>
                  </a:srgbClr>
                </a:solidFill>
              </a:rPr>
              <a:t>TSMC </a:t>
            </a:r>
            <a:r>
              <a:rPr lang="en-US" sz="1800" b="0" dirty="0">
                <a:solidFill>
                  <a:srgbClr val="2D2D8A">
                    <a:lumMod val="50000"/>
                  </a:srgbClr>
                </a:solidFill>
              </a:rPr>
              <a:t>130 nm </a:t>
            </a:r>
            <a:r>
              <a:rPr lang="en-US" sz="1800" b="0" dirty="0" smtClean="0">
                <a:solidFill>
                  <a:srgbClr val="2D2D8A">
                    <a:lumMod val="50000"/>
                  </a:srgbClr>
                </a:solidFill>
              </a:rPr>
              <a:t>process</a:t>
            </a:r>
          </a:p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 smtClean="0">
                <a:solidFill>
                  <a:srgbClr val="2D2D8A">
                    <a:lumMod val="50000"/>
                  </a:srgbClr>
                </a:solidFill>
              </a:rPr>
              <a:t>Triple-voting rad-hard digital</a:t>
            </a:r>
            <a:endParaRPr lang="en-US" sz="1800" b="0" dirty="0">
              <a:solidFill>
                <a:srgbClr val="2D2D8A">
                  <a:lumMod val="50000"/>
                </a:srgbClr>
              </a:solidFill>
            </a:endParaRPr>
          </a:p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rgbClr val="2D2D8A">
                    <a:lumMod val="50000"/>
                  </a:srgbClr>
                </a:solidFill>
              </a:rPr>
              <a:t>Dimensions : </a:t>
            </a:r>
          </a:p>
          <a:p>
            <a:pPr marL="687601" lvl="1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 smtClean="0">
                <a:solidFill>
                  <a:srgbClr val="2D2D8A">
                    <a:lumMod val="50000"/>
                  </a:srgbClr>
                </a:solidFill>
              </a:rPr>
              <a:t>2,400 x 2,450 </a:t>
            </a:r>
            <a:r>
              <a:rPr lang="en-US" sz="1800" b="0" dirty="0">
                <a:solidFill>
                  <a:srgbClr val="2D2D8A">
                    <a:lumMod val="50000"/>
                  </a:srgbClr>
                </a:solidFill>
              </a:rPr>
              <a:t>mm</a:t>
            </a:r>
            <a:r>
              <a:rPr lang="en-US" sz="1800" b="0" baseline="30000" dirty="0">
                <a:solidFill>
                  <a:srgbClr val="2D2D8A">
                    <a:lumMod val="50000"/>
                  </a:srgbClr>
                </a:solidFill>
              </a:rPr>
              <a:t>2</a:t>
            </a:r>
          </a:p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rgbClr val="2D2D8A">
                    <a:lumMod val="50000"/>
                  </a:srgbClr>
                </a:solidFill>
              </a:rPr>
              <a:t>Submitted Nov 2</a:t>
            </a:r>
            <a:r>
              <a:rPr lang="en-US" sz="1800" b="0" baseline="30000" dirty="0">
                <a:solidFill>
                  <a:srgbClr val="2D2D8A">
                    <a:lumMod val="50000"/>
                  </a:srgbClr>
                </a:solidFill>
              </a:rPr>
              <a:t>nd</a:t>
            </a:r>
            <a:r>
              <a:rPr lang="en-US" sz="1800" b="0" dirty="0">
                <a:solidFill>
                  <a:srgbClr val="2D2D8A">
                    <a:lumMod val="50000"/>
                  </a:srgbClr>
                </a:solidFill>
              </a:rPr>
              <a:t> 2016 </a:t>
            </a:r>
          </a:p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 err="1" smtClean="0">
                <a:solidFill>
                  <a:srgbClr val="2D2D8A">
                    <a:lumMod val="50000"/>
                  </a:srgbClr>
                </a:solidFill>
              </a:rPr>
              <a:t>ASIC</a:t>
            </a:r>
            <a:r>
              <a:rPr lang="en-US" sz="1800" b="0" dirty="0" smtClean="0">
                <a:solidFill>
                  <a:srgbClr val="2D2D8A">
                    <a:lumMod val="50000"/>
                  </a:srgbClr>
                </a:solidFill>
              </a:rPr>
              <a:t> returned from fab by end of January</a:t>
            </a:r>
          </a:p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 smtClean="0">
                <a:solidFill>
                  <a:srgbClr val="2D2D8A">
                    <a:lumMod val="50000"/>
                  </a:srgbClr>
                </a:solidFill>
              </a:rPr>
              <a:t>Packaging is done </a:t>
            </a:r>
            <a:r>
              <a:rPr lang="en-US" sz="1400" b="0" dirty="0" smtClean="0">
                <a:solidFill>
                  <a:srgbClr val="2D2D8A">
                    <a:lumMod val="50000"/>
                  </a:srgbClr>
                </a:solidFill>
              </a:rPr>
              <a:t>(</a:t>
            </a:r>
            <a:r>
              <a:rPr lang="en-US" sz="1400" b="0" dirty="0" err="1" smtClean="0">
                <a:solidFill>
                  <a:srgbClr val="2D2D8A">
                    <a:lumMod val="50000"/>
                  </a:srgbClr>
                </a:solidFill>
              </a:rPr>
              <a:t>CQFP</a:t>
            </a:r>
            <a:r>
              <a:rPr lang="en-US" sz="1400" b="0" dirty="0" smtClean="0">
                <a:solidFill>
                  <a:srgbClr val="2D2D8A">
                    <a:lumMod val="50000"/>
                  </a:srgbClr>
                </a:solidFill>
              </a:rPr>
              <a:t> 128)</a:t>
            </a:r>
          </a:p>
          <a:p>
            <a:pPr marL="264462" indent="-264462" algn="l">
              <a:spcAft>
                <a:spcPts val="1110"/>
              </a:spcAft>
              <a:buFont typeface="Wingdings" panose="05000000000000000000" pitchFamily="2" charset="2"/>
              <a:buChar char="§"/>
            </a:pPr>
            <a:r>
              <a:rPr lang="en-US" sz="1800" b="0" dirty="0" smtClean="0">
                <a:solidFill>
                  <a:srgbClr val="2D2D8A">
                    <a:lumMod val="50000"/>
                  </a:srgbClr>
                </a:solidFill>
              </a:rPr>
              <a:t>Test board must be designed, it started by beginning of March</a:t>
            </a:r>
          </a:p>
          <a:p>
            <a:pPr algn="l">
              <a:spcAft>
                <a:spcPts val="1110"/>
              </a:spcAft>
            </a:pPr>
            <a:endParaRPr lang="en-US" sz="1800" b="0" baseline="300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t="4690" r="10535"/>
          <a:stretch/>
        </p:blipFill>
        <p:spPr>
          <a:xfrm>
            <a:off x="479329" y="833172"/>
            <a:ext cx="2695549" cy="2709184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7" t="12618" b="15008"/>
          <a:stretch/>
        </p:blipFill>
        <p:spPr>
          <a:xfrm>
            <a:off x="479329" y="3702577"/>
            <a:ext cx="2695549" cy="280224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0" t="24056" r="7812" b="15344"/>
          <a:stretch/>
        </p:blipFill>
        <p:spPr>
          <a:xfrm rot="5400000">
            <a:off x="2497980" y="2869695"/>
            <a:ext cx="3971875" cy="229853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375664" y="5661660"/>
            <a:ext cx="22575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110"/>
              </a:spcAft>
            </a:pPr>
            <a:r>
              <a:rPr lang="en-US" sz="1000" b="0" i="1" dirty="0" smtClean="0">
                <a:solidFill>
                  <a:srgbClr val="2D2D8A">
                    <a:lumMod val="50000"/>
                  </a:srgbClr>
                </a:solidFill>
                <a:latin typeface="Calibri (Corps)"/>
              </a:rPr>
              <a:t>Credit : M. </a:t>
            </a:r>
            <a:r>
              <a:rPr lang="en-US" sz="1000" b="0" i="1" dirty="0" err="1" smtClean="0">
                <a:solidFill>
                  <a:srgbClr val="2D2D8A">
                    <a:lumMod val="50000"/>
                  </a:srgbClr>
                </a:solidFill>
                <a:latin typeface="Calibri (Corps)"/>
              </a:rPr>
              <a:t>Dahoumane</a:t>
            </a:r>
            <a:endParaRPr lang="en-US" sz="1000" b="0" i="1" baseline="30000" dirty="0">
              <a:latin typeface="Calibri (Corps)"/>
            </a:endParaRPr>
          </a:p>
        </p:txBody>
      </p:sp>
    </p:spTree>
    <p:extLst>
      <p:ext uri="{BB962C8B-B14F-4D97-AF65-F5344CB8AC3E}">
        <p14:creationId xmlns:p14="http://schemas.microsoft.com/office/powerpoint/2010/main" val="194127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Conclusions and outlooks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55274" y="659435"/>
            <a:ext cx="8995456" cy="5637859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666" b="0" kern="0" dirty="0">
                <a:solidFill>
                  <a:srgbClr val="C00000"/>
                </a:solidFill>
                <a:cs typeface="Arial" charset="0"/>
              </a:rPr>
              <a:t>Conclusions :</a:t>
            </a:r>
          </a:p>
          <a:p>
            <a:pPr marL="415225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A 20 </a:t>
            </a:r>
            <a:r>
              <a:rPr lang="en-US" sz="1666" b="0" kern="0" dirty="0" err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ps</a:t>
            </a: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LSB and 2 </a:t>
            </a:r>
            <a:r>
              <a:rPr lang="en-US" sz="1666" b="0" kern="0" dirty="0" err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ps</a:t>
            </a: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</a:t>
            </a:r>
            <a:r>
              <a:rPr lang="en-US" sz="1666" b="0" kern="0" dirty="0" err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rms</a:t>
            </a: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noise TDC has been designed et sent to fabrication in TSMC 130 nm process</a:t>
            </a:r>
          </a:p>
          <a:p>
            <a:pPr marL="415225" indent="-415225" algn="just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Noise constraints on power supply (VDD) have been 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identified</a:t>
            </a:r>
            <a:endParaRPr lang="en-US" sz="1666" b="0" kern="0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  <a:p>
            <a:pPr marL="415225" indent="-415225" algn="just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Test card 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design </a:t>
            </a: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will start 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by March 2017</a:t>
            </a:r>
            <a:endParaRPr lang="en-US" sz="1666" b="0" kern="0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  <a:p>
            <a:pPr marL="415225" indent="-415225" algn="just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ASIC tests will begin by the end of M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ay </a:t>
            </a: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2017</a:t>
            </a:r>
          </a:p>
          <a:p>
            <a:pPr marL="415225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Integration of this ASIC and PETIROC ASIC on the same package </a:t>
            </a:r>
          </a:p>
          <a:p>
            <a:pPr marL="415225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Integration </a:t>
            </a:r>
            <a:r>
              <a:rPr lang="en-US" sz="1666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of the TDC and a PETIROC on a same </a:t>
            </a: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substrate</a:t>
            </a:r>
          </a:p>
          <a:p>
            <a:pPr marL="415225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66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A PhD thesis on this design has began in early February </a:t>
            </a:r>
            <a:r>
              <a:rPr lang="en-US" sz="14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(Amina </a:t>
            </a:r>
            <a:r>
              <a:rPr lang="en-US" sz="1400" b="0" kern="0" dirty="0" err="1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ANNAGREBAH</a:t>
            </a:r>
            <a:r>
              <a:rPr lang="en-US" sz="14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)</a:t>
            </a:r>
            <a:endParaRPr lang="en-US" sz="1400" b="0" kern="0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200" b="0" kern="0" dirty="0">
                <a:solidFill>
                  <a:srgbClr val="C00000"/>
                </a:solidFill>
                <a:cs typeface="Arial" charset="0"/>
              </a:rPr>
              <a:t>Acknowledgment : </a:t>
            </a:r>
          </a:p>
          <a:p>
            <a:pPr marL="838364" lvl="1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2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Mr</a:t>
            </a:r>
            <a:r>
              <a:rPr lang="en-US" sz="1200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. Marek IDZIK from the Department of Particle Interactions and Detection Techniques (Krakow) for providing us the SLVS receiver </a:t>
            </a:r>
            <a:r>
              <a:rPr lang="en-US" sz="12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block</a:t>
            </a:r>
            <a:endParaRPr lang="en-US" sz="1200" b="0" kern="0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  <a:p>
            <a:pPr marL="838364" lvl="1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2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CERN </a:t>
            </a:r>
            <a:r>
              <a:rPr lang="en-US" sz="1200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electronics group for the </a:t>
            </a:r>
            <a:r>
              <a:rPr lang="en-US" sz="12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I2C </a:t>
            </a:r>
            <a:r>
              <a:rPr lang="en-US" sz="1200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slow control </a:t>
            </a:r>
            <a:r>
              <a:rPr lang="en-US" sz="12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block</a:t>
            </a:r>
          </a:p>
          <a:p>
            <a:pPr marL="838364" lvl="1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200" b="0" kern="0" dirty="0" err="1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H.Chanal</a:t>
            </a:r>
            <a:r>
              <a:rPr lang="en-US" sz="12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 </a:t>
            </a:r>
            <a:r>
              <a:rPr lang="en-US" sz="1200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who designed the digital </a:t>
            </a:r>
            <a:r>
              <a:rPr lang="en-US" sz="1200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part</a:t>
            </a:r>
            <a:endParaRPr lang="en-US" sz="1200" b="0" i="1" dirty="0">
              <a:solidFill>
                <a:schemeClr val="accent6">
                  <a:lumMod val="50000"/>
                </a:schemeClr>
              </a:solidFill>
            </a:endParaRPr>
          </a:p>
          <a:p>
            <a:pPr marL="838364" lvl="1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endParaRPr lang="en-US" sz="1400" b="0" kern="0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  <a:p>
            <a:pPr lvl="1" algn="just">
              <a:lnSpc>
                <a:spcPct val="150000"/>
              </a:lnSpc>
              <a:spcAft>
                <a:spcPts val="0"/>
              </a:spcAft>
            </a:pPr>
            <a:endParaRPr lang="en-US" sz="1666" b="0" kern="0" dirty="0">
              <a:cs typeface="Arial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5099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1238" y="734321"/>
            <a:ext cx="7716901" cy="548099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marL="415225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Introduction : </a:t>
            </a:r>
          </a:p>
          <a:p>
            <a:pPr marL="838364" lvl="1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Fast-Timing detector - </a:t>
            </a:r>
            <a:r>
              <a:rPr lang="en-US" sz="2591" b="0" kern="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RPC</a:t>
            </a:r>
            <a:endParaRPr lang="en-US" sz="2591" b="0" kern="0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  <a:p>
            <a:pPr marL="838364" lvl="1" indent="-415225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Requirements </a:t>
            </a:r>
          </a:p>
          <a:p>
            <a:pPr marL="415225" indent="-415225" algn="just">
              <a:lnSpc>
                <a:spcPct val="150000"/>
              </a:lnSpc>
              <a:spcBef>
                <a:spcPts val="109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Chronology of TDC works at IPNL (Lyon)</a:t>
            </a:r>
          </a:p>
          <a:p>
            <a:pPr marL="415225" indent="-415225" algn="just">
              <a:lnSpc>
                <a:spcPct val="150000"/>
              </a:lnSpc>
              <a:spcBef>
                <a:spcPts val="109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 Vernier Ring Oscillator technique </a:t>
            </a:r>
          </a:p>
          <a:p>
            <a:pPr marL="415225" indent="-415225" algn="just">
              <a:lnSpc>
                <a:spcPct val="150000"/>
              </a:lnSpc>
              <a:spcBef>
                <a:spcPts val="109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TDC design presentation</a:t>
            </a:r>
          </a:p>
          <a:p>
            <a:pPr marL="415225" indent="-415225" algn="just">
              <a:lnSpc>
                <a:spcPct val="150000"/>
              </a:lnSpc>
              <a:spcBef>
                <a:spcPts val="109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Some simulation results</a:t>
            </a:r>
          </a:p>
          <a:p>
            <a:pPr marL="415225" indent="-415225" algn="just">
              <a:lnSpc>
                <a:spcPct val="150000"/>
              </a:lnSpc>
              <a:spcBef>
                <a:spcPts val="1090"/>
              </a:spcBef>
              <a:buFont typeface="Wingdings" pitchFamily="2" charset="2"/>
              <a:buChar char="q"/>
            </a:pPr>
            <a:r>
              <a:rPr lang="en-US" sz="2591" b="0" kern="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Conclusions and outlooks </a:t>
            </a:r>
          </a:p>
          <a:p>
            <a:pPr marL="415225" indent="-415225" algn="just">
              <a:lnSpc>
                <a:spcPct val="150000"/>
              </a:lnSpc>
              <a:buFont typeface="Wingdings" pitchFamily="2" charset="2"/>
              <a:buChar char="q"/>
            </a:pPr>
            <a:endParaRPr lang="en-US" sz="2591" b="0" kern="0" dirty="0"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Outlines</a:t>
            </a:r>
          </a:p>
        </p:txBody>
      </p:sp>
    </p:spTree>
    <p:extLst>
      <p:ext uri="{BB962C8B-B14F-4D97-AF65-F5344CB8AC3E}">
        <p14:creationId xmlns:p14="http://schemas.microsoft.com/office/powerpoint/2010/main" val="390697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3747583" y="2746592"/>
            <a:ext cx="2419650" cy="106071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591" b="0" kern="0" dirty="0">
                <a:cs typeface="Arial" charset="0"/>
                <a:sym typeface="Wingdings" panose="05000000000000000000" pitchFamily="2" charset="2"/>
              </a:rPr>
              <a:t>Thank you </a:t>
            </a:r>
            <a:endParaRPr lang="en-US" sz="2591" b="0" kern="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13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02466" y="255823"/>
            <a:ext cx="630266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Fast Timing Detectors</a:t>
            </a:r>
          </a:p>
        </p:txBody>
      </p:sp>
      <p:pic>
        <p:nvPicPr>
          <p:cNvPr id="33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52"/>
          <a:stretch/>
        </p:blipFill>
        <p:spPr bwMode="auto">
          <a:xfrm>
            <a:off x="1295614" y="2531628"/>
            <a:ext cx="7316368" cy="3325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" name="Grouper 36"/>
          <p:cNvGrpSpPr>
            <a:grpSpLocks/>
          </p:cNvGrpSpPr>
          <p:nvPr/>
        </p:nvGrpSpPr>
        <p:grpSpPr bwMode="auto">
          <a:xfrm>
            <a:off x="490291" y="3659918"/>
            <a:ext cx="7069677" cy="2089930"/>
            <a:chOff x="35208" y="3544669"/>
            <a:chExt cx="7051392" cy="2258246"/>
          </a:xfrm>
        </p:grpSpPr>
        <p:sp>
          <p:nvSpPr>
            <p:cNvPr id="35" name="ZoneTexte 34"/>
            <p:cNvSpPr txBox="1"/>
            <p:nvPr/>
          </p:nvSpPr>
          <p:spPr>
            <a:xfrm>
              <a:off x="228875" y="3544669"/>
              <a:ext cx="6857725" cy="48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64462" indent="-264462">
                <a:buFont typeface="Wingdings" charset="2"/>
                <a:buChar char="q"/>
                <a:defRPr/>
              </a:pPr>
              <a:r>
                <a:rPr lang="en-GB" sz="1292" dirty="0">
                  <a:solidFill>
                    <a:srgbClr val="5D5DAE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Double multi-gap RPC: </a:t>
              </a:r>
              <a:r>
                <a:rPr lang="en-GB" sz="1292" dirty="0">
                  <a:latin typeface="Verdana" charset="0"/>
                  <a:ea typeface="ＭＳ Ｐゴシック" charset="0"/>
                  <a:cs typeface="ＭＳ Ｐゴシック" charset="0"/>
                </a:rPr>
                <a:t>time resolution </a:t>
              </a:r>
              <a:r>
                <a:rPr lang="en-GB" sz="1292" dirty="0">
                  <a:solidFill>
                    <a:srgbClr val="FF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&lt; 100 </a:t>
              </a:r>
              <a:r>
                <a:rPr lang="en-GB" sz="1292" dirty="0" err="1">
                  <a:solidFill>
                    <a:srgbClr val="FF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ps</a:t>
              </a:r>
              <a:endParaRPr lang="en-GB" sz="1292" dirty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  <a:p>
              <a:pPr>
                <a:defRPr/>
              </a:pPr>
              <a:endParaRPr lang="en-GB" sz="1018" dirty="0"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36" name="Connecteur droit avec flèche 35"/>
            <p:cNvCxnSpPr>
              <a:cxnSpLocks noChangeShapeType="1"/>
            </p:cNvCxnSpPr>
            <p:nvPr/>
          </p:nvCxnSpPr>
          <p:spPr bwMode="auto">
            <a:xfrm flipH="1">
              <a:off x="228875" y="4419351"/>
              <a:ext cx="1295348" cy="761973"/>
            </a:xfrm>
            <a:prstGeom prst="straightConnector1">
              <a:avLst/>
            </a:prstGeom>
            <a:noFill/>
            <a:ln w="25400">
              <a:solidFill>
                <a:srgbClr val="2F64D8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Connecteur droit avec flèche 36"/>
            <p:cNvCxnSpPr>
              <a:cxnSpLocks noChangeShapeType="1"/>
            </p:cNvCxnSpPr>
            <p:nvPr/>
          </p:nvCxnSpPr>
          <p:spPr bwMode="auto">
            <a:xfrm flipH="1">
              <a:off x="305072" y="4803448"/>
              <a:ext cx="1219151" cy="377877"/>
            </a:xfrm>
            <a:prstGeom prst="straightConnector1">
              <a:avLst/>
            </a:prstGeom>
            <a:noFill/>
            <a:ln w="25400">
              <a:solidFill>
                <a:srgbClr val="2F64D8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Connecteur droit avec flèche 37"/>
            <p:cNvCxnSpPr>
              <a:cxnSpLocks noChangeShapeType="1"/>
            </p:cNvCxnSpPr>
            <p:nvPr/>
          </p:nvCxnSpPr>
          <p:spPr bwMode="auto">
            <a:xfrm flipH="1">
              <a:off x="228875" y="4535233"/>
              <a:ext cx="1371545" cy="646091"/>
            </a:xfrm>
            <a:prstGeom prst="straightConnector1">
              <a:avLst/>
            </a:prstGeom>
            <a:noFill/>
            <a:ln w="25400">
              <a:solidFill>
                <a:srgbClr val="2F64D8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" name="ZoneTexte 23"/>
            <p:cNvSpPr txBox="1">
              <a:spLocks noChangeArrowheads="1"/>
            </p:cNvSpPr>
            <p:nvPr/>
          </p:nvSpPr>
          <p:spPr bwMode="auto">
            <a:xfrm>
              <a:off x="35208" y="5334000"/>
              <a:ext cx="990600" cy="468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  <a:defRPr sz="28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¨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fr-FR" sz="1110" dirty="0">
                  <a:latin typeface="Verdana" pitchFamily="34" charset="0"/>
                </a:rPr>
                <a:t>Resistive plates</a:t>
              </a:r>
            </a:p>
          </p:txBody>
        </p:sp>
      </p:grpSp>
      <p:grpSp>
        <p:nvGrpSpPr>
          <p:cNvPr id="40" name="Grouper 35"/>
          <p:cNvGrpSpPr>
            <a:grpSpLocks/>
          </p:cNvGrpSpPr>
          <p:nvPr/>
        </p:nvGrpSpPr>
        <p:grpSpPr bwMode="auto">
          <a:xfrm>
            <a:off x="531667" y="2108523"/>
            <a:ext cx="7945030" cy="1699157"/>
            <a:chOff x="152400" y="1524000"/>
            <a:chExt cx="7924800" cy="1836067"/>
          </a:xfrm>
        </p:grpSpPr>
        <p:pic>
          <p:nvPicPr>
            <p:cNvPr id="41" name="Imag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1872087"/>
              <a:ext cx="6934200" cy="102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ZoneTexte 41"/>
            <p:cNvSpPr txBox="1"/>
            <p:nvPr/>
          </p:nvSpPr>
          <p:spPr>
            <a:xfrm>
              <a:off x="228600" y="1524000"/>
              <a:ext cx="7010400" cy="3146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64462" indent="-264462">
                <a:buFont typeface="Wingdings" charset="2"/>
                <a:buChar char="q"/>
                <a:defRPr/>
              </a:pPr>
              <a:r>
                <a:rPr lang="en-GB" sz="1292" dirty="0">
                  <a:solidFill>
                    <a:schemeClr val="accent2">
                      <a:lumMod val="75000"/>
                    </a:schemeClr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Double single-gap RPC</a:t>
              </a:r>
              <a:r>
                <a:rPr lang="en-GB" sz="1292" dirty="0">
                  <a:latin typeface="Verdana" charset="0"/>
                  <a:ea typeface="ＭＳ Ｐゴシック" charset="0"/>
                  <a:cs typeface="ＭＳ Ｐゴシック" charset="0"/>
                </a:rPr>
                <a:t>: time resolution  </a:t>
              </a:r>
              <a:r>
                <a:rPr lang="en-GB" sz="1292" dirty="0">
                  <a:solidFill>
                    <a:srgbClr val="FF0000"/>
                  </a:solidFill>
                  <a:latin typeface="Verdana" charset="0"/>
                  <a:ea typeface="ＭＳ Ｐゴシック" charset="0"/>
                  <a:cs typeface="ＭＳ Ｐゴシック" charset="0"/>
                </a:rPr>
                <a:t>&lt; 1ns</a:t>
              </a:r>
            </a:p>
          </p:txBody>
        </p:sp>
        <p:sp>
          <p:nvSpPr>
            <p:cNvPr id="43" name="ZoneTexte 24"/>
            <p:cNvSpPr txBox="1">
              <a:spLocks noChangeArrowheads="1"/>
            </p:cNvSpPr>
            <p:nvPr/>
          </p:nvSpPr>
          <p:spPr bwMode="auto">
            <a:xfrm>
              <a:off x="152400" y="2891135"/>
              <a:ext cx="990600" cy="468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  <a:defRPr sz="28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¨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fr-FR" sz="1110" dirty="0">
                  <a:latin typeface="Verdana" pitchFamily="34" charset="0"/>
                </a:rPr>
                <a:t>Resistive plates</a:t>
              </a:r>
            </a:p>
          </p:txBody>
        </p:sp>
        <p:grpSp>
          <p:nvGrpSpPr>
            <p:cNvPr id="44" name="Grouper 32"/>
            <p:cNvGrpSpPr>
              <a:grpSpLocks/>
            </p:cNvGrpSpPr>
            <p:nvPr/>
          </p:nvGrpSpPr>
          <p:grpSpPr bwMode="auto">
            <a:xfrm>
              <a:off x="533400" y="2133600"/>
              <a:ext cx="1371600" cy="609600"/>
              <a:chOff x="533400" y="1828800"/>
              <a:chExt cx="1371600" cy="609600"/>
            </a:xfrm>
          </p:grpSpPr>
          <p:cxnSp>
            <p:nvCxnSpPr>
              <p:cNvPr id="45" name="Connecteur droit avec flèche 44"/>
              <p:cNvCxnSpPr>
                <a:cxnSpLocks noChangeShapeType="1"/>
              </p:cNvCxnSpPr>
              <p:nvPr/>
            </p:nvCxnSpPr>
            <p:spPr bwMode="auto">
              <a:xfrm flipH="1">
                <a:off x="609600" y="1828800"/>
                <a:ext cx="1295400" cy="533400"/>
              </a:xfrm>
              <a:prstGeom prst="straightConnector1">
                <a:avLst/>
              </a:prstGeom>
              <a:noFill/>
              <a:ln w="25400">
                <a:solidFill>
                  <a:srgbClr val="66FF66"/>
                </a:solidFill>
                <a:round/>
                <a:headEnd/>
                <a:tailEnd type="arrow" w="med" len="med"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6" name="Connecteur droit avec flèche 45"/>
              <p:cNvCxnSpPr>
                <a:cxnSpLocks noChangeShapeType="1"/>
              </p:cNvCxnSpPr>
              <p:nvPr/>
            </p:nvCxnSpPr>
            <p:spPr bwMode="auto">
              <a:xfrm flipH="1">
                <a:off x="533400" y="2057400"/>
                <a:ext cx="1143000" cy="381000"/>
              </a:xfrm>
              <a:prstGeom prst="straightConnector1">
                <a:avLst/>
              </a:prstGeom>
              <a:noFill/>
              <a:ln w="25400">
                <a:solidFill>
                  <a:srgbClr val="32E039"/>
                </a:solidFill>
                <a:round/>
                <a:headEnd/>
                <a:tailEnd type="arrow" w="med" len="med"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7" name="Accolade fermante 46"/>
          <p:cNvSpPr>
            <a:spLocks/>
          </p:cNvSpPr>
          <p:nvPr/>
        </p:nvSpPr>
        <p:spPr bwMode="auto">
          <a:xfrm>
            <a:off x="8476700" y="2954738"/>
            <a:ext cx="458367" cy="2045022"/>
          </a:xfrm>
          <a:prstGeom prst="rightBrace">
            <a:avLst>
              <a:gd name="adj1" fmla="val 8324"/>
              <a:gd name="adj2" fmla="val 50000"/>
            </a:avLst>
          </a:prstGeom>
          <a:noFill/>
          <a:ln w="25400">
            <a:solidFill>
              <a:srgbClr val="1F1F1F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GB" sz="1018">
              <a:latin typeface="+mn-lt"/>
              <a:ea typeface="+mn-ea"/>
            </a:endParaRPr>
          </a:p>
        </p:txBody>
      </p:sp>
      <p:sp>
        <p:nvSpPr>
          <p:cNvPr id="48" name="ZoneTexte 31"/>
          <p:cNvSpPr txBox="1">
            <a:spLocks noChangeArrowheads="1"/>
          </p:cNvSpPr>
          <p:nvPr/>
        </p:nvSpPr>
        <p:spPr bwMode="auto">
          <a:xfrm>
            <a:off x="8811813" y="3726032"/>
            <a:ext cx="785793" cy="4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110">
                <a:latin typeface="Verdana" pitchFamily="34" charset="0"/>
              </a:rPr>
              <a:t>Pick-up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110">
                <a:latin typeface="Verdana" pitchFamily="34" charset="0"/>
              </a:rPr>
              <a:t> strips</a:t>
            </a:r>
          </a:p>
        </p:txBody>
      </p:sp>
      <p:sp>
        <p:nvSpPr>
          <p:cNvPr id="49" name="ZoneTexte 33"/>
          <p:cNvSpPr txBox="1">
            <a:spLocks noChangeArrowheads="1"/>
          </p:cNvSpPr>
          <p:nvPr/>
        </p:nvSpPr>
        <p:spPr bwMode="auto">
          <a:xfrm>
            <a:off x="684459" y="1015002"/>
            <a:ext cx="7715847" cy="111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dirty="0" err="1">
                <a:solidFill>
                  <a:srgbClr val="FF0000"/>
                </a:solidFill>
                <a:latin typeface="Verdana" pitchFamily="34" charset="0"/>
              </a:rPr>
              <a:t>iRPC</a:t>
            </a:r>
            <a:r>
              <a:rPr lang="en-GB" altLang="fr-FR" sz="1666" dirty="0">
                <a:latin typeface="Verdana" pitchFamily="34" charset="0"/>
              </a:rPr>
              <a:t>: </a:t>
            </a:r>
            <a:r>
              <a:rPr lang="en-GB" altLang="fr-FR" sz="1666" b="0" dirty="0">
                <a:latin typeface="Verdana" pitchFamily="34" charset="0"/>
              </a:rPr>
              <a:t>well known technology, suited for large detection surface and moderate particle rate.  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solidFill>
                  <a:srgbClr val="000000"/>
                </a:solidFill>
                <a:latin typeface="Verdana" pitchFamily="34" charset="0"/>
              </a:rPr>
              <a:t>Charge :</a:t>
            </a:r>
            <a:r>
              <a:rPr lang="en-GB" altLang="fr-FR" sz="1666" b="0" dirty="0">
                <a:latin typeface="Verdana" pitchFamily="34" charset="0"/>
              </a:rPr>
              <a:t> </a:t>
            </a:r>
            <a:r>
              <a:rPr lang="en-GB" altLang="fr-FR" sz="1666" b="0" dirty="0">
                <a:solidFill>
                  <a:srgbClr val="FF0000"/>
                </a:solidFill>
                <a:latin typeface="Verdana" pitchFamily="34" charset="0"/>
              </a:rPr>
              <a:t>few </a:t>
            </a:r>
            <a:r>
              <a:rPr lang="en-GB" altLang="fr-FR" sz="1666" b="0" dirty="0" err="1">
                <a:solidFill>
                  <a:srgbClr val="FF0000"/>
                </a:solidFill>
                <a:latin typeface="Verdana" pitchFamily="34" charset="0"/>
              </a:rPr>
              <a:t>pC</a:t>
            </a:r>
            <a:endParaRPr lang="en-GB" altLang="fr-FR" sz="1666" b="0" dirty="0">
              <a:solidFill>
                <a:srgbClr val="FF0000"/>
              </a:solidFill>
              <a:latin typeface="Verdana" pitchFamily="34" charset="0"/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Verdana" pitchFamily="34" charset="0"/>
              </a:rPr>
              <a:t>Two scenarios are proposed:</a:t>
            </a:r>
            <a:r>
              <a:rPr lang="en-GB" altLang="fr-FR" sz="1666" dirty="0">
                <a:latin typeface="Verdana" pitchFamily="34" charset="0"/>
              </a:rPr>
              <a:t>  </a:t>
            </a:r>
          </a:p>
        </p:txBody>
      </p:sp>
      <p:cxnSp>
        <p:nvCxnSpPr>
          <p:cNvPr id="51" name="Connecteur droit avec flèche 50"/>
          <p:cNvCxnSpPr>
            <a:cxnSpLocks noChangeShapeType="1"/>
          </p:cNvCxnSpPr>
          <p:nvPr/>
        </p:nvCxnSpPr>
        <p:spPr bwMode="auto">
          <a:xfrm flipH="1" flipV="1">
            <a:off x="6872417" y="3095773"/>
            <a:ext cx="1375101" cy="423108"/>
          </a:xfrm>
          <a:prstGeom prst="straightConnector1">
            <a:avLst/>
          </a:prstGeom>
          <a:noFill/>
          <a:ln w="25400">
            <a:solidFill>
              <a:srgbClr val="27E6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Connecteur droit avec flèche 51"/>
          <p:cNvCxnSpPr>
            <a:cxnSpLocks noChangeShapeType="1"/>
          </p:cNvCxnSpPr>
          <p:nvPr/>
        </p:nvCxnSpPr>
        <p:spPr bwMode="auto">
          <a:xfrm flipH="1">
            <a:off x="5573706" y="3518881"/>
            <a:ext cx="2597414" cy="1057770"/>
          </a:xfrm>
          <a:prstGeom prst="straightConnector1">
            <a:avLst/>
          </a:prstGeom>
          <a:noFill/>
          <a:ln w="25400">
            <a:solidFill>
              <a:srgbClr val="27E6FF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Ellipse 52"/>
          <p:cNvSpPr>
            <a:spLocks noChangeArrowheads="1"/>
          </p:cNvSpPr>
          <p:nvPr/>
        </p:nvSpPr>
        <p:spPr bwMode="auto">
          <a:xfrm flipV="1">
            <a:off x="5298368" y="4576652"/>
            <a:ext cx="46154" cy="70518"/>
          </a:xfrm>
          <a:prstGeom prst="ellipse">
            <a:avLst/>
          </a:prstGeom>
          <a:solidFill>
            <a:srgbClr val="27E6FF"/>
          </a:solidFill>
          <a:ln w="9525">
            <a:solidFill>
              <a:srgbClr val="72E04E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018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4" name="Ellipse 53"/>
          <p:cNvSpPr>
            <a:spLocks noChangeArrowheads="1"/>
          </p:cNvSpPr>
          <p:nvPr/>
        </p:nvSpPr>
        <p:spPr bwMode="auto">
          <a:xfrm flipV="1">
            <a:off x="3587449" y="4647170"/>
            <a:ext cx="46156" cy="70518"/>
          </a:xfrm>
          <a:prstGeom prst="ellipse">
            <a:avLst/>
          </a:prstGeom>
          <a:solidFill>
            <a:srgbClr val="27E6FF"/>
          </a:solidFill>
          <a:ln w="9525">
            <a:solidFill>
              <a:srgbClr val="72E04E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018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5" name="Ellipse 54"/>
          <p:cNvSpPr>
            <a:spLocks noChangeArrowheads="1"/>
          </p:cNvSpPr>
          <p:nvPr/>
        </p:nvSpPr>
        <p:spPr bwMode="auto">
          <a:xfrm flipV="1">
            <a:off x="6826259" y="4929242"/>
            <a:ext cx="46154" cy="70518"/>
          </a:xfrm>
          <a:prstGeom prst="ellipse">
            <a:avLst/>
          </a:prstGeom>
          <a:solidFill>
            <a:srgbClr val="27E6FF"/>
          </a:solidFill>
          <a:ln w="9525">
            <a:solidFill>
              <a:srgbClr val="72E04E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018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6" name="ZoneTexte 48"/>
          <p:cNvSpPr txBox="1">
            <a:spLocks noChangeArrowheads="1"/>
          </p:cNvSpPr>
          <p:nvPr/>
        </p:nvSpPr>
        <p:spPr bwMode="auto">
          <a:xfrm>
            <a:off x="8018334" y="3236813"/>
            <a:ext cx="1222313" cy="26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110">
                <a:latin typeface="Verdana" pitchFamily="34" charset="0"/>
              </a:rPr>
              <a:t>Spacers</a:t>
            </a:r>
          </a:p>
        </p:txBody>
      </p:sp>
      <p:sp>
        <p:nvSpPr>
          <p:cNvPr id="57" name="Ellipse 56"/>
          <p:cNvSpPr>
            <a:spLocks noChangeArrowheads="1"/>
          </p:cNvSpPr>
          <p:nvPr/>
        </p:nvSpPr>
        <p:spPr bwMode="auto">
          <a:xfrm flipV="1">
            <a:off x="6979048" y="5493386"/>
            <a:ext cx="46154" cy="70518"/>
          </a:xfrm>
          <a:prstGeom prst="ellipse">
            <a:avLst/>
          </a:prstGeom>
          <a:solidFill>
            <a:srgbClr val="27E6FF"/>
          </a:solidFill>
          <a:ln w="9525">
            <a:solidFill>
              <a:srgbClr val="72E04E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018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8" name="Ellipse 57"/>
          <p:cNvSpPr>
            <a:spLocks noChangeArrowheads="1"/>
          </p:cNvSpPr>
          <p:nvPr/>
        </p:nvSpPr>
        <p:spPr bwMode="auto">
          <a:xfrm flipV="1">
            <a:off x="3740237" y="5422868"/>
            <a:ext cx="46156" cy="70518"/>
          </a:xfrm>
          <a:prstGeom prst="ellipse">
            <a:avLst/>
          </a:prstGeom>
          <a:solidFill>
            <a:srgbClr val="27E6FF"/>
          </a:solidFill>
          <a:ln w="9525">
            <a:solidFill>
              <a:srgbClr val="72E04E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1018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3395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8" descr="Capture d’écran 2014-06-03 à 23.50.1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063" y="738202"/>
            <a:ext cx="2521019" cy="2199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ZoneTexte 2"/>
          <p:cNvSpPr txBox="1">
            <a:spLocks noChangeArrowheads="1"/>
          </p:cNvSpPr>
          <p:nvPr/>
        </p:nvSpPr>
        <p:spPr bwMode="auto">
          <a:xfrm>
            <a:off x="678839" y="1209899"/>
            <a:ext cx="3566015" cy="137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666" b="0" dirty="0">
                <a:latin typeface="Times New Roman" pitchFamily="18" charset="0"/>
              </a:rPr>
              <a:t>- PETIROC ASIC : 32-channel, 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 high bandwidth preamp (GBWP&gt; 10 GHz), &lt;3 </a:t>
            </a:r>
            <a:r>
              <a:rPr lang="en-GB" altLang="fr-FR" sz="1666" b="0" dirty="0" err="1">
                <a:latin typeface="Times New Roman" pitchFamily="18" charset="0"/>
              </a:rPr>
              <a:t>mW</a:t>
            </a:r>
            <a:r>
              <a:rPr lang="en-GB" altLang="fr-FR" sz="1666" b="0" dirty="0">
                <a:latin typeface="Times New Roman" pitchFamily="18" charset="0"/>
              </a:rPr>
              <a:t>/</a:t>
            </a:r>
            <a:r>
              <a:rPr lang="en-GB" altLang="fr-FR" sz="1666" b="0" dirty="0" err="1">
                <a:latin typeface="Times New Roman" pitchFamily="18" charset="0"/>
              </a:rPr>
              <a:t>ch</a:t>
            </a:r>
            <a:r>
              <a:rPr lang="en-GB" altLang="fr-FR" sz="1666" b="0" dirty="0">
                <a:latin typeface="Times New Roman" pitchFamily="18" charset="0"/>
              </a:rPr>
              <a:t>, dual time and charge 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 measurement (160 fC-400 </a:t>
            </a:r>
            <a:r>
              <a:rPr lang="en-GB" altLang="fr-FR" sz="1666" b="0" dirty="0" err="1">
                <a:latin typeface="Times New Roman" pitchFamily="18" charset="0"/>
              </a:rPr>
              <a:t>pC</a:t>
            </a:r>
            <a:r>
              <a:rPr lang="en-GB" altLang="fr-FR" sz="1666" b="0" dirty="0">
                <a:latin typeface="Times New Roman" pitchFamily="18" charset="0"/>
              </a:rPr>
              <a:t>)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 vey fast and low-jitter &lt; 25 </a:t>
            </a:r>
            <a:r>
              <a:rPr lang="en-GB" altLang="fr-FR" sz="1666" b="0" dirty="0" err="1">
                <a:latin typeface="Times New Roman" pitchFamily="18" charset="0"/>
              </a:rPr>
              <a:t>ps</a:t>
            </a:r>
            <a:r>
              <a:rPr lang="en-GB" altLang="fr-FR" sz="1666" b="0" dirty="0">
                <a:latin typeface="Times New Roman" pitchFamily="18" charset="0"/>
              </a:rPr>
              <a:t> </a:t>
            </a:r>
            <a:r>
              <a:rPr lang="en-GB" altLang="fr-FR" sz="1666" b="0" dirty="0" err="1">
                <a:latin typeface="Times New Roman" pitchFamily="18" charset="0"/>
              </a:rPr>
              <a:t>rms</a:t>
            </a:r>
            <a:endParaRPr lang="en-GB" altLang="fr-FR" sz="1666" b="0" dirty="0">
              <a:latin typeface="Times New Roman" pitchFamily="18" charset="0"/>
            </a:endParaRPr>
          </a:p>
        </p:txBody>
      </p:sp>
      <p:pic>
        <p:nvPicPr>
          <p:cNvPr id="30" name="Image 16" descr="Capture d’écran 2013-02-24 à 14.39.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353" y="709306"/>
            <a:ext cx="2263765" cy="1939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ZoneTexte 9"/>
          <p:cNvSpPr txBox="1">
            <a:spLocks noChangeArrowheads="1"/>
          </p:cNvSpPr>
          <p:nvPr/>
        </p:nvSpPr>
        <p:spPr bwMode="auto">
          <a:xfrm>
            <a:off x="4576117" y="3141934"/>
            <a:ext cx="4491361" cy="861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666" b="0" dirty="0">
                <a:latin typeface="Times New Roman" pitchFamily="18" charset="0"/>
              </a:rPr>
              <a:t>- 24-ch, TDC of 25 </a:t>
            </a:r>
            <a:r>
              <a:rPr lang="en-US" altLang="fr-FR" sz="1666" b="0" dirty="0" err="1">
                <a:latin typeface="Times New Roman" pitchFamily="18" charset="0"/>
              </a:rPr>
              <a:t>ps</a:t>
            </a:r>
            <a:r>
              <a:rPr lang="en-US" altLang="fr-FR" sz="1666" b="0" dirty="0">
                <a:latin typeface="Times New Roman" pitchFamily="18" charset="0"/>
              </a:rPr>
              <a:t> time resolution developed by the Tsinghua university is being used to demonstrate the RPC/MRPC time capability</a:t>
            </a:r>
          </a:p>
        </p:txBody>
      </p:sp>
      <p:sp>
        <p:nvSpPr>
          <p:cNvPr id="32" name="ZoneTexte 33"/>
          <p:cNvSpPr txBox="1">
            <a:spLocks noChangeArrowheads="1"/>
          </p:cNvSpPr>
          <p:nvPr/>
        </p:nvSpPr>
        <p:spPr bwMode="auto">
          <a:xfrm>
            <a:off x="577655" y="4852818"/>
            <a:ext cx="4728172" cy="137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n-US" altLang="fr-FR" sz="1666" b="0" dirty="0">
                <a:latin typeface="Times New Roman" pitchFamily="18" charset="0"/>
              </a:rPr>
              <a:t> </a:t>
            </a:r>
            <a:r>
              <a:rPr lang="en-GB" altLang="fr-FR" sz="1666" b="0" dirty="0">
                <a:latin typeface="Times New Roman" pitchFamily="18" charset="0"/>
              </a:rPr>
              <a:t>New PCB with pick-up strips read from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 both sides is being designed</a:t>
            </a:r>
            <a:r>
              <a:rPr lang="en-US" altLang="fr-FR" sz="1666" b="0" dirty="0">
                <a:latin typeface="Times New Roman" pitchFamily="18" charset="0"/>
              </a:rPr>
              <a:t> 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with the aim  to achieve Y-position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 determination</a:t>
            </a:r>
            <a:r>
              <a:rPr lang="en-US" altLang="fr-FR" sz="1666" b="0" dirty="0">
                <a:latin typeface="Times New Roman" pitchFamily="18" charset="0"/>
              </a:rPr>
              <a:t> 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Y= L/2-v*(t</a:t>
            </a:r>
            <a:r>
              <a:rPr lang="en-US" altLang="fr-FR" sz="1666" b="0" baseline="-25000" dirty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-t</a:t>
            </a:r>
            <a:r>
              <a:rPr lang="en-US" altLang="fr-FR" sz="1666" b="0" baseline="-25000" dirty="0">
                <a:solidFill>
                  <a:srgbClr val="C00000"/>
                </a:solidFill>
                <a:latin typeface="Times New Roman" pitchFamily="18" charset="0"/>
              </a:rPr>
              <a:t>1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)/2</a:t>
            </a:r>
            <a:r>
              <a:rPr lang="en-US" altLang="fr-FR" sz="1666" b="0" dirty="0">
                <a:latin typeface="Times New Roman" pitchFamily="18" charset="0"/>
              </a:rPr>
              <a:t>.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1666" b="0" dirty="0">
                <a:latin typeface="Times New Roman" pitchFamily="18" charset="0"/>
              </a:rPr>
              <a:t> Time resolution can be measured: 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(t</a:t>
            </a:r>
            <a:r>
              <a:rPr lang="en-US" altLang="fr-FR" sz="1666" b="0" baseline="-25000" dirty="0">
                <a:solidFill>
                  <a:srgbClr val="C00000"/>
                </a:solidFill>
                <a:latin typeface="Times New Roman" pitchFamily="18" charset="0"/>
              </a:rPr>
              <a:t>1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+t</a:t>
            </a:r>
            <a:r>
              <a:rPr lang="en-US" altLang="fr-FR" sz="1666" b="0" baseline="-25000" dirty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en-US" altLang="fr-FR" sz="1666" b="0" dirty="0">
                <a:solidFill>
                  <a:srgbClr val="C00000"/>
                </a:solidFill>
                <a:latin typeface="Times New Roman" pitchFamily="18" charset="0"/>
              </a:rPr>
              <a:t>)- L/v</a:t>
            </a:r>
            <a:r>
              <a:rPr lang="en-US" altLang="fr-FR" sz="1666" b="0" dirty="0">
                <a:latin typeface="Times New Roman" pitchFamily="18" charset="0"/>
              </a:rPr>
              <a:t>   </a:t>
            </a:r>
          </a:p>
        </p:txBody>
      </p:sp>
      <p:grpSp>
        <p:nvGrpSpPr>
          <p:cNvPr id="50" name="Grouper 34"/>
          <p:cNvGrpSpPr>
            <a:grpSpLocks/>
          </p:cNvGrpSpPr>
          <p:nvPr/>
        </p:nvGrpSpPr>
        <p:grpSpPr bwMode="auto">
          <a:xfrm>
            <a:off x="4601736" y="4225730"/>
            <a:ext cx="4772659" cy="2247094"/>
            <a:chOff x="30054" y="2831593"/>
            <a:chExt cx="8382000" cy="2641143"/>
          </a:xfrm>
        </p:grpSpPr>
        <p:pic>
          <p:nvPicPr>
            <p:cNvPr id="59" name="Image 35" descr="Capture d’écran 2013-11-17 à 18.14.58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4" y="2831593"/>
              <a:ext cx="8382000" cy="2446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ZoneTexte 36"/>
            <p:cNvSpPr txBox="1">
              <a:spLocks noChangeArrowheads="1"/>
            </p:cNvSpPr>
            <p:nvPr/>
          </p:nvSpPr>
          <p:spPr bwMode="auto">
            <a:xfrm>
              <a:off x="3848100" y="3601073"/>
              <a:ext cx="2584450" cy="527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  <a:defRPr sz="28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¨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1018" dirty="0">
                <a:latin typeface="Times New Roman" pitchFamily="18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296" dirty="0">
                  <a:latin typeface="Times New Roman" pitchFamily="18" charset="0"/>
                </a:rPr>
                <a:t>On-detector Strip </a:t>
              </a:r>
            </a:p>
          </p:txBody>
        </p:sp>
        <p:sp>
          <p:nvSpPr>
            <p:cNvPr id="61" name="ZoneTexte 37"/>
            <p:cNvSpPr txBox="1">
              <a:spLocks noChangeArrowheads="1"/>
            </p:cNvSpPr>
            <p:nvPr/>
          </p:nvSpPr>
          <p:spPr bwMode="auto">
            <a:xfrm>
              <a:off x="1682750" y="4627602"/>
              <a:ext cx="2519975" cy="845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  <a:defRPr sz="28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¨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fr-FR" sz="1481">
                <a:latin typeface="Times New Roman" pitchFamily="18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fr-FR" sz="1296">
                  <a:latin typeface="Times New Roman" pitchFamily="18" charset="0"/>
                </a:rPr>
                <a:t>Off-detector Strip </a:t>
              </a:r>
            </a:p>
          </p:txBody>
        </p:sp>
        <p:cxnSp>
          <p:nvCxnSpPr>
            <p:cNvPr id="62" name="Connecteur droit avec flèche 61"/>
            <p:cNvCxnSpPr>
              <a:cxnSpLocks noChangeShapeType="1"/>
            </p:cNvCxnSpPr>
            <p:nvPr/>
          </p:nvCxnSpPr>
          <p:spPr bwMode="auto">
            <a:xfrm rot="10800000">
              <a:off x="1473200" y="4724456"/>
              <a:ext cx="629164" cy="238096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Connecteur droit avec flèche 62"/>
            <p:cNvCxnSpPr>
              <a:cxnSpLocks noChangeShapeType="1"/>
            </p:cNvCxnSpPr>
            <p:nvPr/>
          </p:nvCxnSpPr>
          <p:spPr bwMode="auto">
            <a:xfrm rot="16200000" flipV="1">
              <a:off x="926668" y="3786856"/>
              <a:ext cx="1722227" cy="629164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Connecteur droit avec flèche 63"/>
            <p:cNvCxnSpPr>
              <a:cxnSpLocks noChangeShapeType="1"/>
              <a:stCxn id="60" idx="1"/>
            </p:cNvCxnSpPr>
            <p:nvPr/>
          </p:nvCxnSpPr>
          <p:spPr bwMode="auto">
            <a:xfrm rot="10800000">
              <a:off x="2520950" y="3480007"/>
              <a:ext cx="1327664" cy="360319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" name="Connecteur droit avec flèche 64"/>
            <p:cNvCxnSpPr>
              <a:cxnSpLocks noChangeShapeType="1"/>
            </p:cNvCxnSpPr>
            <p:nvPr/>
          </p:nvCxnSpPr>
          <p:spPr bwMode="auto">
            <a:xfrm rot="5400000">
              <a:off x="2889276" y="3704800"/>
              <a:ext cx="801589" cy="1117087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Connecteur droit avec flèche 65"/>
            <p:cNvCxnSpPr>
              <a:cxnSpLocks noChangeShapeType="1"/>
              <a:stCxn id="60" idx="1"/>
            </p:cNvCxnSpPr>
            <p:nvPr/>
          </p:nvCxnSpPr>
          <p:spPr bwMode="auto">
            <a:xfrm rot="10800000" flipV="1">
              <a:off x="2520950" y="3840326"/>
              <a:ext cx="1327664" cy="214286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67" name="Connecteur droit avec flèche 66"/>
          <p:cNvCxnSpPr>
            <a:cxnSpLocks noChangeShapeType="1"/>
          </p:cNvCxnSpPr>
          <p:nvPr/>
        </p:nvCxnSpPr>
        <p:spPr bwMode="auto">
          <a:xfrm flipV="1">
            <a:off x="7697617" y="4985656"/>
            <a:ext cx="1084761" cy="3384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" name="ZoneTexte 24"/>
          <p:cNvSpPr txBox="1">
            <a:spLocks noChangeArrowheads="1"/>
          </p:cNvSpPr>
          <p:nvPr/>
        </p:nvSpPr>
        <p:spPr bwMode="auto">
          <a:xfrm>
            <a:off x="8098064" y="4661163"/>
            <a:ext cx="611156" cy="434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fr-FR" sz="2221" dirty="0">
                <a:solidFill>
                  <a:srgbClr val="860908"/>
                </a:solidFill>
                <a:latin typeface="Times New Roman" pitchFamily="18" charset="0"/>
              </a:rPr>
              <a:t>Y</a:t>
            </a:r>
          </a:p>
        </p:txBody>
      </p:sp>
      <p:pic>
        <p:nvPicPr>
          <p:cNvPr id="69" name="Picture 3" descr="C:\Users\AlexGong\Desktop\IMG_01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5" t="18594" r="8179" b="11571"/>
          <a:stretch>
            <a:fillRect/>
          </a:stretch>
        </p:blipFill>
        <p:spPr bwMode="auto">
          <a:xfrm>
            <a:off x="993325" y="2687237"/>
            <a:ext cx="2825221" cy="178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Image 7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823" y="1707057"/>
            <a:ext cx="947094" cy="366194"/>
          </a:xfrm>
          <a:prstGeom prst="rect">
            <a:avLst/>
          </a:prstGeom>
        </p:spPr>
      </p:pic>
      <p:cxnSp>
        <p:nvCxnSpPr>
          <p:cNvPr id="74" name="Connecteur droit avec flèche 73"/>
          <p:cNvCxnSpPr/>
          <p:nvPr/>
        </p:nvCxnSpPr>
        <p:spPr>
          <a:xfrm>
            <a:off x="3849338" y="2094172"/>
            <a:ext cx="59787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 flipV="1">
            <a:off x="3679357" y="3445543"/>
            <a:ext cx="896756" cy="8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8468115" y="2687235"/>
            <a:ext cx="787396" cy="2419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72" dirty="0"/>
              <a:t>1pe=150fc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618052" y="284904"/>
            <a:ext cx="6674675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fr-FR" sz="1851" b="0" kern="0" dirty="0">
                <a:solidFill>
                  <a:srgbClr val="C00000"/>
                </a:solidFill>
                <a:cs typeface="Arial" charset="0"/>
              </a:rPr>
              <a:t>Electronics  for Multi-Gap CMS-GRPC Detectors</a:t>
            </a:r>
          </a:p>
        </p:txBody>
      </p:sp>
    </p:spTree>
    <p:extLst>
      <p:ext uri="{BB962C8B-B14F-4D97-AF65-F5344CB8AC3E}">
        <p14:creationId xmlns:p14="http://schemas.microsoft.com/office/powerpoint/2010/main" val="335894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/>
          <p:cNvSpPr/>
          <p:nvPr/>
        </p:nvSpPr>
        <p:spPr>
          <a:xfrm>
            <a:off x="1618052" y="284904"/>
            <a:ext cx="6674675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fr-FR" sz="1851" b="0" kern="0" dirty="0">
                <a:solidFill>
                  <a:srgbClr val="C00000"/>
                </a:solidFill>
                <a:cs typeface="Arial" charset="0"/>
              </a:rPr>
              <a:t>Electronics  for Multi-gap CMS-GRPC detectors</a:t>
            </a:r>
          </a:p>
        </p:txBody>
      </p:sp>
      <p:pic>
        <p:nvPicPr>
          <p:cNvPr id="27" name="Image 1" descr="Capture d’écran 2015-10-22 à 17.18.1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81" y="1361402"/>
            <a:ext cx="6948718" cy="475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Connecteur droit avec flèche 32"/>
          <p:cNvCxnSpPr>
            <a:cxnSpLocks noChangeShapeType="1"/>
          </p:cNvCxnSpPr>
          <p:nvPr/>
        </p:nvCxnSpPr>
        <p:spPr bwMode="auto">
          <a:xfrm>
            <a:off x="3390905" y="1916518"/>
            <a:ext cx="0" cy="767433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ZoneTexte 4"/>
          <p:cNvSpPr txBox="1">
            <a:spLocks noChangeArrowheads="1"/>
          </p:cNvSpPr>
          <p:nvPr/>
        </p:nvSpPr>
        <p:spPr bwMode="auto">
          <a:xfrm>
            <a:off x="3957746" y="2916126"/>
            <a:ext cx="2490781" cy="1117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2221" dirty="0">
                <a:solidFill>
                  <a:schemeClr val="bg1"/>
                </a:solidFill>
                <a:latin typeface="Times New Roman" pitchFamily="18" charset="0"/>
              </a:rPr>
              <a:t>32 strips of 3 mm width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2221" dirty="0">
                <a:solidFill>
                  <a:schemeClr val="bg1"/>
                </a:solidFill>
                <a:latin typeface="Times New Roman" pitchFamily="18" charset="0"/>
              </a:rPr>
              <a:t>(4 mm pitch)</a:t>
            </a:r>
          </a:p>
        </p:txBody>
      </p:sp>
      <p:cxnSp>
        <p:nvCxnSpPr>
          <p:cNvPr id="35" name="Connecteur droit avec flèche 34"/>
          <p:cNvCxnSpPr>
            <a:cxnSpLocks noChangeShapeType="1"/>
          </p:cNvCxnSpPr>
          <p:nvPr/>
        </p:nvCxnSpPr>
        <p:spPr bwMode="auto">
          <a:xfrm flipV="1">
            <a:off x="4731961" y="2477937"/>
            <a:ext cx="2567176" cy="3484766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Connecteur droit avec flèche 35"/>
          <p:cNvCxnSpPr>
            <a:cxnSpLocks noChangeShapeType="1"/>
          </p:cNvCxnSpPr>
          <p:nvPr/>
        </p:nvCxnSpPr>
        <p:spPr bwMode="auto">
          <a:xfrm flipH="1" flipV="1">
            <a:off x="1198718" y="3723760"/>
            <a:ext cx="2222749" cy="904247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ZoneTexte 10"/>
          <p:cNvSpPr txBox="1">
            <a:spLocks noChangeArrowheads="1"/>
          </p:cNvSpPr>
          <p:nvPr/>
        </p:nvSpPr>
        <p:spPr bwMode="auto">
          <a:xfrm>
            <a:off x="524694" y="2928963"/>
            <a:ext cx="937425" cy="123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481" b="0" dirty="0">
                <a:latin typeface="Times New Roman" pitchFamily="18" charset="0"/>
              </a:rPr>
              <a:t>Return strips outside 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481" b="0" dirty="0">
                <a:latin typeface="Times New Roman" pitchFamily="18" charset="0"/>
              </a:rPr>
              <a:t>the detector</a:t>
            </a:r>
          </a:p>
        </p:txBody>
      </p:sp>
      <p:cxnSp>
        <p:nvCxnSpPr>
          <p:cNvPr id="38" name="Connecteur droit avec flèche 37"/>
          <p:cNvCxnSpPr>
            <a:cxnSpLocks noChangeShapeType="1"/>
          </p:cNvCxnSpPr>
          <p:nvPr/>
        </p:nvCxnSpPr>
        <p:spPr bwMode="auto">
          <a:xfrm flipH="1">
            <a:off x="1275110" y="2231125"/>
            <a:ext cx="2052624" cy="1192930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Connecteur droit avec flèche 38"/>
          <p:cNvCxnSpPr>
            <a:cxnSpLocks noChangeShapeType="1"/>
          </p:cNvCxnSpPr>
          <p:nvPr/>
        </p:nvCxnSpPr>
        <p:spPr bwMode="auto">
          <a:xfrm flipV="1">
            <a:off x="4731964" y="4852046"/>
            <a:ext cx="2330033" cy="1110659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ZoneTexte 18"/>
          <p:cNvSpPr txBox="1">
            <a:spLocks noChangeArrowheads="1"/>
          </p:cNvSpPr>
          <p:nvPr/>
        </p:nvSpPr>
        <p:spPr bwMode="auto">
          <a:xfrm>
            <a:off x="2934115" y="5770768"/>
            <a:ext cx="2021272" cy="37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851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32-ch PETIROC</a:t>
            </a:r>
          </a:p>
        </p:txBody>
      </p:sp>
      <p:cxnSp>
        <p:nvCxnSpPr>
          <p:cNvPr id="41" name="Connecteur droit avec flèche 40"/>
          <p:cNvCxnSpPr>
            <a:cxnSpLocks noChangeShapeType="1"/>
          </p:cNvCxnSpPr>
          <p:nvPr/>
        </p:nvCxnSpPr>
        <p:spPr bwMode="auto">
          <a:xfrm flipH="1" flipV="1">
            <a:off x="7451927" y="3256573"/>
            <a:ext cx="1596327" cy="783044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Connecteur droit avec flèche 41"/>
          <p:cNvCxnSpPr>
            <a:cxnSpLocks noChangeShapeType="1"/>
          </p:cNvCxnSpPr>
          <p:nvPr/>
        </p:nvCxnSpPr>
        <p:spPr bwMode="auto">
          <a:xfrm flipH="1">
            <a:off x="7451927" y="4085160"/>
            <a:ext cx="1596327" cy="0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ZoneTexte 26"/>
          <p:cNvSpPr txBox="1">
            <a:spLocks noChangeArrowheads="1"/>
          </p:cNvSpPr>
          <p:nvPr/>
        </p:nvSpPr>
        <p:spPr bwMode="auto">
          <a:xfrm>
            <a:off x="8439140" y="3788142"/>
            <a:ext cx="1066968" cy="77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481" b="0" dirty="0">
                <a:latin typeface="Times New Roman" pitchFamily="18" charset="0"/>
              </a:rPr>
              <a:t>Tsinghua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481" b="0" dirty="0">
                <a:latin typeface="Times New Roman" pitchFamily="18" charset="0"/>
              </a:rPr>
              <a:t>FPGA TDC</a:t>
            </a:r>
          </a:p>
        </p:txBody>
      </p:sp>
      <p:sp>
        <p:nvSpPr>
          <p:cNvPr id="44" name="ZoneTexte 27"/>
          <p:cNvSpPr txBox="1">
            <a:spLocks noChangeArrowheads="1"/>
          </p:cNvSpPr>
          <p:nvPr/>
        </p:nvSpPr>
        <p:spPr bwMode="auto">
          <a:xfrm>
            <a:off x="934356" y="747182"/>
            <a:ext cx="6824135" cy="6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A PCB was conceived to host : Pickup strips, 2 PETIROC, 2 TDC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 dirty="0">
                <a:latin typeface="Times New Roman" pitchFamily="18" charset="0"/>
              </a:rPr>
              <a:t>A DAQ system was developed. The PCB is intended to equip large chambers</a:t>
            </a:r>
          </a:p>
        </p:txBody>
      </p:sp>
      <p:cxnSp>
        <p:nvCxnSpPr>
          <p:cNvPr id="45" name="Connecteur droit avec flèche 44"/>
          <p:cNvCxnSpPr>
            <a:cxnSpLocks noChangeShapeType="1"/>
          </p:cNvCxnSpPr>
          <p:nvPr/>
        </p:nvCxnSpPr>
        <p:spPr bwMode="auto">
          <a:xfrm flipH="1">
            <a:off x="2115452" y="1411354"/>
            <a:ext cx="5847365" cy="10284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ZoneTexte 33"/>
          <p:cNvSpPr txBox="1">
            <a:spLocks noChangeArrowheads="1"/>
          </p:cNvSpPr>
          <p:nvPr/>
        </p:nvSpPr>
        <p:spPr bwMode="auto">
          <a:xfrm>
            <a:off x="4382793" y="1434861"/>
            <a:ext cx="784190" cy="37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851">
                <a:solidFill>
                  <a:schemeClr val="bg1"/>
                </a:solidFill>
                <a:latin typeface="Times New Roman" pitchFamily="18" charset="0"/>
              </a:rPr>
              <a:t>50 cm</a:t>
            </a:r>
          </a:p>
        </p:txBody>
      </p:sp>
      <p:sp>
        <p:nvSpPr>
          <p:cNvPr id="47" name="ZoneTexte 17"/>
          <p:cNvSpPr txBox="1">
            <a:spLocks noChangeArrowheads="1"/>
          </p:cNvSpPr>
          <p:nvPr/>
        </p:nvSpPr>
        <p:spPr bwMode="auto">
          <a:xfrm>
            <a:off x="1537718" y="4378989"/>
            <a:ext cx="927875" cy="34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>
                <a:solidFill>
                  <a:srgbClr val="FFFFFF"/>
                </a:solidFill>
                <a:latin typeface="Verdana" pitchFamily="34" charset="0"/>
              </a:rPr>
              <a:t>IPNL</a:t>
            </a:r>
          </a:p>
        </p:txBody>
      </p:sp>
      <p:cxnSp>
        <p:nvCxnSpPr>
          <p:cNvPr id="48" name="Connecteur droit avec flèche 47"/>
          <p:cNvCxnSpPr>
            <a:cxnSpLocks noChangeShapeType="1"/>
          </p:cNvCxnSpPr>
          <p:nvPr/>
        </p:nvCxnSpPr>
        <p:spPr bwMode="auto">
          <a:xfrm flipH="1">
            <a:off x="950435" y="3335909"/>
            <a:ext cx="993129" cy="2115541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ZoneTexte 10"/>
          <p:cNvSpPr txBox="1">
            <a:spLocks noChangeArrowheads="1"/>
          </p:cNvSpPr>
          <p:nvPr/>
        </p:nvSpPr>
        <p:spPr bwMode="auto">
          <a:xfrm>
            <a:off x="492067" y="5663005"/>
            <a:ext cx="1833469" cy="34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1666" b="0">
                <a:latin typeface="Verdana" pitchFamily="34" charset="0"/>
              </a:rPr>
              <a:t>Test points</a:t>
            </a:r>
          </a:p>
        </p:txBody>
      </p:sp>
      <p:cxnSp>
        <p:nvCxnSpPr>
          <p:cNvPr id="28" name="Connecteur droit avec flèche 27"/>
          <p:cNvCxnSpPr>
            <a:cxnSpLocks noChangeShapeType="1"/>
          </p:cNvCxnSpPr>
          <p:nvPr/>
        </p:nvCxnSpPr>
        <p:spPr bwMode="auto">
          <a:xfrm flipH="1">
            <a:off x="3432482" y="4223584"/>
            <a:ext cx="215113" cy="808845"/>
          </a:xfrm>
          <a:prstGeom prst="straightConnector1">
            <a:avLst/>
          </a:prstGeom>
          <a:noFill/>
          <a:ln w="47625">
            <a:solidFill>
              <a:srgbClr val="CCCCE5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4221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5272" y="959327"/>
            <a:ext cx="8898492" cy="5753574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marL="825033" indent="-414715" algn="just">
              <a:lnSpc>
                <a:spcPct val="200000"/>
              </a:lnSpc>
              <a:spcAft>
                <a:spcPts val="1090"/>
              </a:spcAft>
              <a:buFont typeface="Wingdings" panose="05000000000000000000" pitchFamily="2" charset="2"/>
              <a:buChar char="§"/>
            </a:pPr>
            <a:r>
              <a:rPr lang="en-US" sz="1666" b="0" kern="0" dirty="0">
                <a:latin typeface="Arial" charset="0"/>
                <a:ea typeface="Arial Unicode MS" pitchFamily="34" charset="-128"/>
                <a:cs typeface="Arial" charset="0"/>
              </a:rPr>
              <a:t>LSB &lt; 20 </a:t>
            </a:r>
            <a:r>
              <a:rPr lang="en-US" sz="1666" b="0" kern="0" dirty="0" err="1">
                <a:latin typeface="Arial" charset="0"/>
                <a:ea typeface="Arial Unicode MS" pitchFamily="34" charset="-128"/>
                <a:cs typeface="Arial" charset="0"/>
              </a:rPr>
              <a:t>ps</a:t>
            </a:r>
            <a:r>
              <a:rPr lang="en-US" sz="1666" b="0" kern="0" dirty="0">
                <a:latin typeface="Arial" charset="0"/>
                <a:ea typeface="Arial Unicode MS" pitchFamily="34" charset="-128"/>
                <a:cs typeface="Arial" charset="0"/>
              </a:rPr>
              <a:t>, adjustable </a:t>
            </a:r>
          </a:p>
          <a:p>
            <a:pPr marL="830452" lvl="1" indent="-415225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RMS Resolution &lt; 2 </a:t>
            </a:r>
            <a:r>
              <a:rPr lang="en-US" sz="1666" b="0" kern="0" dirty="0" err="1">
                <a:cs typeface="Arial" charset="0"/>
              </a:rPr>
              <a:t>ps</a:t>
            </a:r>
            <a:r>
              <a:rPr lang="en-US" sz="1666" b="0" kern="0" dirty="0">
                <a:cs typeface="Arial" charset="0"/>
              </a:rPr>
              <a:t>, including all noise types other than the quantization noise</a:t>
            </a:r>
          </a:p>
          <a:p>
            <a:pPr marL="830452" lvl="1" indent="-415225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Dead time &lt; 1μs</a:t>
            </a:r>
          </a:p>
          <a:p>
            <a:pPr marL="830452" lvl="1" indent="-415225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The RPC output signal frequency is ~1 kHz (</a:t>
            </a:r>
            <a:r>
              <a:rPr lang="en-US" sz="1666" b="0" kern="0" dirty="0" err="1">
                <a:cs typeface="Arial" charset="0"/>
              </a:rPr>
              <a:t>ie</a:t>
            </a:r>
            <a:r>
              <a:rPr lang="en-US" sz="1666" b="0" kern="0" dirty="0">
                <a:cs typeface="Arial" charset="0"/>
              </a:rPr>
              <a:t>. the real dynamic range ~1 </a:t>
            </a:r>
            <a:r>
              <a:rPr lang="en-US" sz="1666" b="0" kern="0" dirty="0" err="1">
                <a:cs typeface="Arial" charset="0"/>
              </a:rPr>
              <a:t>ms</a:t>
            </a:r>
            <a:r>
              <a:rPr lang="en-US" sz="1666" b="0" kern="0" dirty="0">
                <a:cs typeface="Arial" charset="0"/>
              </a:rPr>
              <a:t>)</a:t>
            </a:r>
          </a:p>
          <a:p>
            <a:pPr marL="830452" lvl="1" indent="-415225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The TDC dynamic range measurement : from 1 ns to 3 ns depending on :</a:t>
            </a:r>
          </a:p>
          <a:p>
            <a:pPr marL="1253591" lvl="2" indent="-415225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Gate unity rms Jitter , TDC reference clock frequency and the frequency of the  Ring Oscillators </a:t>
            </a:r>
          </a:p>
          <a:p>
            <a:pPr marL="1253591" lvl="2" indent="-415225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>
                <a:cs typeface="Arial" charset="0"/>
              </a:rPr>
              <a:t>Low power consumption (the total power (FEE+TDC) &lt; 3 </a:t>
            </a:r>
            <a:r>
              <a:rPr lang="en-US" sz="1666" b="0" kern="0" dirty="0" err="1">
                <a:cs typeface="Arial" charset="0"/>
              </a:rPr>
              <a:t>mW</a:t>
            </a:r>
            <a:r>
              <a:rPr lang="en-US" sz="1666" b="0" kern="0" dirty="0">
                <a:cs typeface="Arial" charset="0"/>
              </a:rPr>
              <a:t>/channel)</a:t>
            </a:r>
          </a:p>
          <a:p>
            <a:pPr marL="830452" lvl="1" indent="-415225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66" b="0" kern="0" dirty="0" err="1" smtClean="0">
                <a:cs typeface="Arial" charset="0"/>
              </a:rPr>
              <a:t>TSMC</a:t>
            </a:r>
            <a:r>
              <a:rPr lang="en-US" sz="1666" b="0" kern="0" dirty="0" smtClean="0">
                <a:cs typeface="Arial" charset="0"/>
              </a:rPr>
              <a:t> </a:t>
            </a:r>
            <a:r>
              <a:rPr lang="en-US" sz="1666" b="0" kern="0" dirty="0">
                <a:cs typeface="Arial" charset="0"/>
              </a:rPr>
              <a:t>130 nm process is chosen according to the technology of </a:t>
            </a:r>
            <a:r>
              <a:rPr lang="en-US" sz="1666" b="0" kern="0" dirty="0" err="1" smtClean="0">
                <a:cs typeface="Arial" charset="0"/>
              </a:rPr>
              <a:t>PETIROC</a:t>
            </a:r>
            <a:r>
              <a:rPr lang="en-US" sz="1666" b="0" kern="0" dirty="0" smtClean="0">
                <a:cs typeface="Arial" charset="0"/>
              </a:rPr>
              <a:t>  (OMEGA </a:t>
            </a:r>
            <a:r>
              <a:rPr lang="en-US" sz="1666" b="0" kern="0" dirty="0">
                <a:cs typeface="Arial" charset="0"/>
              </a:rPr>
              <a:t>group).</a:t>
            </a:r>
          </a:p>
          <a:p>
            <a:pPr algn="just">
              <a:lnSpc>
                <a:spcPct val="200000"/>
              </a:lnSpc>
            </a:pPr>
            <a:endParaRPr lang="en-US" sz="2179" b="0" kern="0" dirty="0"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Requirements for the TDC ASIC development </a:t>
            </a:r>
          </a:p>
        </p:txBody>
      </p:sp>
    </p:spTree>
    <p:extLst>
      <p:ext uri="{BB962C8B-B14F-4D97-AF65-F5344CB8AC3E}">
        <p14:creationId xmlns:p14="http://schemas.microsoft.com/office/powerpoint/2010/main" val="291831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456668" y="1051266"/>
            <a:ext cx="949042" cy="377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51" b="0" dirty="0" err="1">
                <a:solidFill>
                  <a:schemeClr val="accent6">
                    <a:lumMod val="50000"/>
                  </a:schemeClr>
                </a:solidFill>
              </a:rPr>
              <a:t>FPGA</a:t>
            </a:r>
            <a:r>
              <a:rPr lang="en-GB" sz="1851" b="0" dirty="0">
                <a:solidFill>
                  <a:schemeClr val="accent6">
                    <a:lumMod val="50000"/>
                  </a:schemeClr>
                </a:solidFill>
              </a:rPr>
              <a:t> :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58255" y="2660788"/>
            <a:ext cx="2069541" cy="377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5" b="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GB" sz="1851" dirty="0" err="1"/>
              <a:t>TDC_Brick</a:t>
            </a:r>
            <a:r>
              <a:rPr lang="en-GB" sz="1851" dirty="0"/>
              <a:t> </a:t>
            </a:r>
            <a:r>
              <a:rPr lang="en-GB" sz="1851" dirty="0" err="1"/>
              <a:t>ASIC</a:t>
            </a:r>
            <a:r>
              <a:rPr lang="en-GB" sz="1851" dirty="0"/>
              <a:t> :</a:t>
            </a:r>
          </a:p>
        </p:txBody>
      </p:sp>
      <p:sp>
        <p:nvSpPr>
          <p:cNvPr id="13" name="Flèche droite 12"/>
          <p:cNvSpPr/>
          <p:nvPr/>
        </p:nvSpPr>
        <p:spPr bwMode="auto">
          <a:xfrm rot="5400000">
            <a:off x="400130" y="1899847"/>
            <a:ext cx="998739" cy="239834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en-GB" sz="1018" dirty="0"/>
          </a:p>
        </p:txBody>
      </p:sp>
      <p:sp>
        <p:nvSpPr>
          <p:cNvPr id="14" name="Flèche droite 13"/>
          <p:cNvSpPr/>
          <p:nvPr/>
        </p:nvSpPr>
        <p:spPr bwMode="auto">
          <a:xfrm rot="5400000">
            <a:off x="630623" y="3233634"/>
            <a:ext cx="533490" cy="235570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en-GB" sz="1018" dirty="0"/>
          </a:p>
        </p:txBody>
      </p:sp>
      <p:sp>
        <p:nvSpPr>
          <p:cNvPr id="15" name="ZoneTexte 14"/>
          <p:cNvSpPr txBox="1"/>
          <p:nvPr/>
        </p:nvSpPr>
        <p:spPr>
          <a:xfrm>
            <a:off x="1199964" y="4382905"/>
            <a:ext cx="8352331" cy="1536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6077" indent="-264462" algn="just" defTabSz="749308">
              <a:spcAft>
                <a:spcPts val="556"/>
              </a:spcAft>
              <a:buFont typeface="Wingdings" panose="05000000000000000000" pitchFamily="2" charset="2"/>
              <a:buChar char="§"/>
            </a:pPr>
            <a:r>
              <a:rPr lang="en-GB" sz="1477" b="0" dirty="0" err="1" smtClean="0">
                <a:solidFill>
                  <a:schemeClr val="accent6">
                    <a:lumMod val="50000"/>
                  </a:schemeClr>
                </a:solidFill>
              </a:rPr>
              <a:t>TSMC</a:t>
            </a: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 130 nm process </a:t>
            </a:r>
          </a:p>
          <a:p>
            <a:pPr marL="426077" indent="-264462" algn="just" defTabSz="749308">
              <a:spcAft>
                <a:spcPts val="556"/>
              </a:spcAft>
              <a:buFont typeface="Wingdings" panose="05000000000000000000" pitchFamily="2" charset="2"/>
              <a:buChar char="§"/>
            </a:pP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Vernier Ring Oscillator technique </a:t>
            </a:r>
          </a:p>
          <a:p>
            <a:pPr marL="426077" indent="-264462" algn="just" defTabSz="749308">
              <a:spcAft>
                <a:spcPts val="556"/>
              </a:spcAft>
              <a:buFont typeface="Wingdings" panose="05000000000000000000" pitchFamily="2" charset="2"/>
              <a:buChar char="§"/>
            </a:pP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Standard cells  are used to build the Ring Oscillators (Inverters)</a:t>
            </a:r>
          </a:p>
          <a:p>
            <a:pPr marL="426077" indent="-264462" algn="just" defTabSz="749308">
              <a:spcAft>
                <a:spcPts val="556"/>
              </a:spcAft>
              <a:buFont typeface="Wingdings" panose="05000000000000000000" pitchFamily="2" charset="2"/>
              <a:buChar char="§"/>
            </a:pP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Fine adjusting of the oscillators frequency to tune the </a:t>
            </a:r>
            <a:r>
              <a:rPr lang="en-GB" sz="1477" b="0" dirty="0" err="1" smtClean="0">
                <a:solidFill>
                  <a:schemeClr val="accent6">
                    <a:lumMod val="50000"/>
                  </a:schemeClr>
                </a:solidFill>
              </a:rPr>
              <a:t>LSB</a:t>
            </a: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 of the </a:t>
            </a:r>
            <a:r>
              <a:rPr lang="en-GB" sz="1477" b="0" dirty="0" err="1" smtClean="0">
                <a:solidFill>
                  <a:schemeClr val="accent6">
                    <a:lumMod val="50000"/>
                  </a:schemeClr>
                </a:solidFill>
              </a:rPr>
              <a:t>TDC</a:t>
            </a:r>
            <a:endParaRPr lang="en-GB" sz="1477" b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26077" indent="-264462" algn="just" defTabSz="749308">
              <a:spcAft>
                <a:spcPts val="556"/>
              </a:spcAft>
              <a:buFont typeface="Wingdings" panose="05000000000000000000" pitchFamily="2" charset="2"/>
              <a:buChar char="§"/>
            </a:pP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A prototype was submitted last year  - Nov 2</a:t>
            </a:r>
            <a:r>
              <a:rPr lang="en-GB" sz="1477" b="0" baseline="30000" dirty="0" smtClean="0">
                <a:solidFill>
                  <a:schemeClr val="accent6">
                    <a:lumMod val="50000"/>
                  </a:schemeClr>
                </a:solidFill>
              </a:rPr>
              <a:t>nd</a:t>
            </a:r>
            <a:r>
              <a:rPr lang="en-GB" sz="1477" b="0" dirty="0" smtClean="0">
                <a:solidFill>
                  <a:schemeClr val="accent6">
                    <a:lumMod val="50000"/>
                  </a:schemeClr>
                </a:solidFill>
              </a:rPr>
              <a:t> 2016</a:t>
            </a:r>
            <a:endParaRPr lang="en-GB" sz="1477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GB" sz="1851" b="0" kern="0" dirty="0" smtClean="0">
                <a:solidFill>
                  <a:srgbClr val="C00000"/>
                </a:solidFill>
                <a:cs typeface="Arial" charset="0"/>
              </a:rPr>
              <a:t>Chronology of </a:t>
            </a:r>
            <a:r>
              <a:rPr lang="en-GB" sz="1851" b="0" kern="0" dirty="0" err="1" smtClean="0">
                <a:solidFill>
                  <a:srgbClr val="C00000"/>
                </a:solidFill>
                <a:cs typeface="Arial" charset="0"/>
              </a:rPr>
              <a:t>TDC</a:t>
            </a:r>
            <a:r>
              <a:rPr lang="en-GB" sz="1851" b="0" kern="0" dirty="0" smtClean="0">
                <a:solidFill>
                  <a:srgbClr val="C00000"/>
                </a:solidFill>
                <a:cs typeface="Arial" charset="0"/>
              </a:rPr>
              <a:t> works at </a:t>
            </a:r>
            <a:r>
              <a:rPr lang="en-GB" sz="1851" b="0" kern="0" dirty="0" err="1" smtClean="0">
                <a:solidFill>
                  <a:srgbClr val="C00000"/>
                </a:solidFill>
                <a:cs typeface="Arial" charset="0"/>
              </a:rPr>
              <a:t>IPNL</a:t>
            </a:r>
            <a:r>
              <a:rPr lang="en-GB" sz="1851" b="0" kern="0" dirty="0" smtClean="0">
                <a:solidFill>
                  <a:srgbClr val="C00000"/>
                </a:solidFill>
                <a:cs typeface="Arial" charset="0"/>
              </a:rPr>
              <a:t> (Lyon)</a:t>
            </a:r>
            <a:endParaRPr lang="en-GB" sz="1851" b="0" kern="0" dirty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1301528" y="1068124"/>
            <a:ext cx="8149204" cy="145101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621" tIns="42311" rIns="84621" bIns="42311" numCol="1" anchor="t" anchorCtr="0" compatLnSpc="1">
            <a:prstTxWarp prst="textNoShape">
              <a:avLst/>
            </a:prstTxWarp>
          </a:bodyPr>
          <a:lstStyle>
            <a:lvl1pPr marL="272711" indent="-272711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26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590873" indent="-22725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909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909036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2649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6264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9879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63492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107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90721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fr-FR" sz="1481" b="0" kern="0" dirty="0" smtClean="0"/>
              <a:t>A classic Vernier </a:t>
            </a:r>
            <a:r>
              <a:rPr lang="en-US" altLang="fr-FR" sz="1481" b="0" kern="0" dirty="0" err="1" smtClean="0"/>
              <a:t>TDC</a:t>
            </a:r>
            <a:r>
              <a:rPr lang="en-US" altLang="fr-FR" sz="1481" b="0" kern="0" dirty="0" smtClean="0"/>
              <a:t> has been used with success in some physics experiments (</a:t>
            </a:r>
            <a:r>
              <a:rPr lang="en-US" altLang="fr-FR" sz="1481" b="0" kern="0" dirty="0" err="1" smtClean="0"/>
              <a:t>Cf</a:t>
            </a:r>
            <a:r>
              <a:rPr lang="en-US" altLang="fr-FR" sz="1481" b="0" kern="0" dirty="0" smtClean="0"/>
              <a:t> [1])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fr-FR" sz="1481" b="0" kern="0" dirty="0" smtClean="0"/>
              <a:t>An original technique which allows to control and to adjust the </a:t>
            </a:r>
            <a:r>
              <a:rPr lang="en-US" altLang="fr-FR" sz="1481" b="0" kern="0" dirty="0" err="1" smtClean="0"/>
              <a:t>TDC</a:t>
            </a:r>
            <a:r>
              <a:rPr lang="en-US" altLang="fr-FR" sz="1481" b="0" kern="0" dirty="0" smtClean="0"/>
              <a:t> resolution to a few </a:t>
            </a:r>
            <a:r>
              <a:rPr lang="en-US" altLang="fr-FR" sz="1481" b="0" kern="0" dirty="0" err="1" smtClean="0"/>
              <a:t>ps</a:t>
            </a:r>
            <a:r>
              <a:rPr lang="en-US" altLang="fr-FR" sz="1481" b="0" kern="0" dirty="0" smtClean="0"/>
              <a:t> has been designed. This architecture has already been tested successfully on </a:t>
            </a:r>
            <a:r>
              <a:rPr lang="en-US" altLang="fr-FR" sz="1481" b="0" kern="0" dirty="0" err="1" smtClean="0"/>
              <a:t>FPGAs</a:t>
            </a:r>
            <a:r>
              <a:rPr lang="en-US" altLang="fr-FR" sz="1481" b="0" kern="0" dirty="0" smtClean="0"/>
              <a:t> (10 </a:t>
            </a:r>
            <a:r>
              <a:rPr lang="en-US" altLang="fr-FR" sz="1481" b="0" kern="0" dirty="0" err="1" smtClean="0"/>
              <a:t>ps</a:t>
            </a:r>
            <a:r>
              <a:rPr lang="en-US" altLang="fr-FR" sz="1481" b="0" kern="0" dirty="0" smtClean="0"/>
              <a:t> RMS resolution over a range of 1 ns)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fr-FR" sz="1481" b="0" kern="0" dirty="0" smtClean="0"/>
              <a:t>Main limitation </a:t>
            </a:r>
            <a:r>
              <a:rPr lang="en-US" altLang="fr-FR" sz="1481" b="0" kern="0" dirty="0" smtClean="0">
                <a:solidFill>
                  <a:srgbClr val="FF0000"/>
                </a:solidFill>
              </a:rPr>
              <a:t>: cumulated Jitter </a:t>
            </a:r>
            <a:r>
              <a:rPr lang="en-US" altLang="fr-FR" sz="1481" b="0" kern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 </a:t>
            </a:r>
            <a:r>
              <a:rPr lang="en-GB" altLang="fr-FR" sz="1481" b="0" kern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customized</a:t>
            </a:r>
            <a:r>
              <a:rPr lang="en-US" altLang="fr-FR" sz="1481" b="0" kern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 layout may be needed !</a:t>
            </a:r>
            <a:r>
              <a:rPr lang="en-US" altLang="fr-FR" sz="1481" b="0" kern="0" dirty="0" smtClean="0">
                <a:solidFill>
                  <a:srgbClr val="00B050"/>
                </a:solidFill>
              </a:rPr>
              <a:t> </a:t>
            </a:r>
            <a:r>
              <a:rPr lang="en-US" altLang="fr-FR" sz="1481" b="0" kern="0" dirty="0" smtClean="0"/>
              <a:t>			</a:t>
            </a:r>
            <a:endParaRPr lang="en-US" altLang="fr-FR" sz="1481" b="0" kern="0" dirty="0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84083" y="6066556"/>
            <a:ext cx="9165021" cy="37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fr-FR" sz="926" dirty="0"/>
              <a:t>[1] Implementation of sub-nanoseconds </a:t>
            </a:r>
            <a:r>
              <a:rPr lang="en-GB" altLang="fr-FR" sz="926" dirty="0" err="1"/>
              <a:t>TDC</a:t>
            </a:r>
            <a:r>
              <a:rPr lang="en-GB" altLang="fr-FR" sz="926" dirty="0"/>
              <a:t> in </a:t>
            </a:r>
            <a:r>
              <a:rPr lang="en-GB" altLang="fr-FR" sz="926" dirty="0" err="1"/>
              <a:t>FPGA</a:t>
            </a:r>
            <a:r>
              <a:rPr lang="en-GB" altLang="fr-FR" sz="926" dirty="0"/>
              <a:t>: applications to time-of-flight analysis in muon radiography</a:t>
            </a:r>
          </a:p>
          <a:p>
            <a:pPr lvl="1"/>
            <a:r>
              <a:rPr lang="en-GB" altLang="fr-FR" sz="926" dirty="0"/>
              <a:t>      </a:t>
            </a:r>
            <a:r>
              <a:rPr lang="en-GB" altLang="fr-FR" sz="926" dirty="0">
                <a:hlinkClick r:id="rId3"/>
              </a:rPr>
              <a:t>J. </a:t>
            </a:r>
            <a:r>
              <a:rPr lang="en-GB" altLang="fr-FR" sz="926" dirty="0" err="1">
                <a:hlinkClick r:id="rId3"/>
              </a:rPr>
              <a:t>Marteau</a:t>
            </a:r>
            <a:r>
              <a:rPr lang="en-GB" altLang="fr-FR" sz="926" dirty="0"/>
              <a:t> (</a:t>
            </a:r>
            <a:r>
              <a:rPr lang="en-GB" altLang="fr-FR" sz="926" dirty="0" err="1"/>
              <a:t>IPNL</a:t>
            </a:r>
            <a:r>
              <a:rPr lang="en-GB" altLang="fr-FR" sz="926" dirty="0"/>
              <a:t>), </a:t>
            </a:r>
            <a:r>
              <a:rPr lang="en-GB" altLang="fr-FR" sz="926" u="sng" dirty="0">
                <a:hlinkClick r:id="rId4"/>
              </a:rPr>
              <a:t>J. De Bremond </a:t>
            </a:r>
            <a:r>
              <a:rPr lang="en-GB" altLang="fr-FR" sz="926" u="sng" dirty="0" err="1">
                <a:hlinkClick r:id="rId4"/>
              </a:rPr>
              <a:t>D'ars</a:t>
            </a:r>
            <a:r>
              <a:rPr lang="en-GB" altLang="fr-FR" sz="926" dirty="0"/>
              <a:t> (GR), </a:t>
            </a:r>
            <a:r>
              <a:rPr lang="en-GB" altLang="fr-FR" sz="926" dirty="0">
                <a:hlinkClick r:id="rId5"/>
              </a:rPr>
              <a:t>D. </a:t>
            </a:r>
            <a:r>
              <a:rPr lang="en-GB" altLang="fr-FR" sz="926" dirty="0" err="1">
                <a:hlinkClick r:id="rId5"/>
              </a:rPr>
              <a:t>Gibert</a:t>
            </a:r>
            <a:r>
              <a:rPr lang="en-GB" altLang="fr-FR" sz="926" dirty="0"/>
              <a:t> (GR, </a:t>
            </a:r>
            <a:r>
              <a:rPr lang="en-GB" altLang="fr-FR" sz="926" dirty="0" err="1"/>
              <a:t>IPGP</a:t>
            </a:r>
            <a:r>
              <a:rPr lang="en-GB" altLang="fr-FR" sz="926" dirty="0"/>
              <a:t>), </a:t>
            </a:r>
            <a:r>
              <a:rPr lang="en-GB" altLang="fr-FR" sz="926" dirty="0">
                <a:hlinkClick r:id="rId6"/>
              </a:rPr>
              <a:t>K. </a:t>
            </a:r>
            <a:r>
              <a:rPr lang="en-GB" altLang="fr-FR" sz="926" dirty="0" err="1">
                <a:hlinkClick r:id="rId6"/>
              </a:rPr>
              <a:t>Jourde</a:t>
            </a:r>
            <a:r>
              <a:rPr lang="en-GB" altLang="fr-FR" sz="926" dirty="0"/>
              <a:t> (</a:t>
            </a:r>
            <a:r>
              <a:rPr lang="en-GB" altLang="fr-FR" sz="926" dirty="0" err="1"/>
              <a:t>IPGP</a:t>
            </a:r>
            <a:r>
              <a:rPr lang="en-GB" altLang="fr-FR" sz="926" dirty="0"/>
              <a:t>), </a:t>
            </a:r>
            <a:r>
              <a:rPr lang="en-GB" altLang="fr-FR" sz="926" dirty="0">
                <a:hlinkClick r:id="rId7"/>
              </a:rPr>
              <a:t>S. </a:t>
            </a:r>
            <a:r>
              <a:rPr lang="en-GB" altLang="fr-FR" sz="926" dirty="0" err="1">
                <a:hlinkClick r:id="rId7"/>
              </a:rPr>
              <a:t>Gardien</a:t>
            </a:r>
            <a:r>
              <a:rPr lang="en-GB" altLang="fr-FR" sz="926" dirty="0"/>
              <a:t> (</a:t>
            </a:r>
            <a:r>
              <a:rPr lang="en-GB" altLang="fr-FR" sz="926" dirty="0" err="1"/>
              <a:t>IPNL</a:t>
            </a:r>
            <a:r>
              <a:rPr lang="en-GB" altLang="fr-FR" sz="926" dirty="0"/>
              <a:t>), </a:t>
            </a:r>
            <a:r>
              <a:rPr lang="en-GB" altLang="fr-FR" sz="926" dirty="0">
                <a:hlinkClick r:id="rId8"/>
              </a:rPr>
              <a:t>C. </a:t>
            </a:r>
            <a:r>
              <a:rPr lang="en-GB" altLang="fr-FR" sz="926" dirty="0" err="1">
                <a:hlinkClick r:id="rId8"/>
              </a:rPr>
              <a:t>Girerd</a:t>
            </a:r>
            <a:r>
              <a:rPr lang="en-GB" altLang="fr-FR" sz="926" dirty="0"/>
              <a:t> (</a:t>
            </a:r>
            <a:r>
              <a:rPr lang="en-GB" altLang="fr-FR" sz="926" dirty="0" err="1"/>
              <a:t>IPNL</a:t>
            </a:r>
            <a:r>
              <a:rPr lang="en-GB" altLang="fr-FR" sz="926" dirty="0"/>
              <a:t>), </a:t>
            </a:r>
            <a:r>
              <a:rPr lang="en-GB" altLang="fr-FR" sz="926" dirty="0">
                <a:hlinkClick r:id="rId9"/>
              </a:rPr>
              <a:t>J.-C. </a:t>
            </a:r>
            <a:r>
              <a:rPr lang="en-GB" altLang="fr-FR" sz="926" dirty="0" err="1">
                <a:hlinkClick r:id="rId9"/>
              </a:rPr>
              <a:t>Ianigro</a:t>
            </a:r>
            <a:r>
              <a:rPr lang="en-GB" altLang="fr-FR" sz="926" dirty="0"/>
              <a:t>(</a:t>
            </a:r>
            <a:r>
              <a:rPr lang="en-GB" altLang="fr-FR" sz="926" dirty="0" err="1"/>
              <a:t>IPNL</a:t>
            </a:r>
            <a:r>
              <a:rPr lang="en-GB" altLang="fr-FR" sz="926" dirty="0"/>
              <a:t>)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301528" y="3037943"/>
            <a:ext cx="8115355" cy="8735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621" tIns="42311" rIns="84621" bIns="42311" numCol="1" anchor="t" anchorCtr="0" compatLnSpc="1">
            <a:prstTxWarp prst="textNoShape">
              <a:avLst/>
            </a:prstTxWarp>
          </a:bodyPr>
          <a:lstStyle>
            <a:lvl1pPr marL="272711" indent="-272711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226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590873" indent="-22725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909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909036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2649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6264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9879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63492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107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90721" indent="-181807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9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altLang="fr-FR" sz="1481" b="0" dirty="0" err="1" smtClean="0"/>
              <a:t>TDC</a:t>
            </a:r>
            <a:r>
              <a:rPr lang="en-GB" altLang="fr-FR" sz="1481" b="0" dirty="0" smtClean="0"/>
              <a:t> Building blocks have been integrated in  an </a:t>
            </a:r>
            <a:r>
              <a:rPr lang="en-GB" altLang="fr-FR" sz="1481" b="0" dirty="0" err="1" smtClean="0"/>
              <a:t>ASIC</a:t>
            </a:r>
            <a:r>
              <a:rPr lang="en-GB" altLang="fr-FR" sz="1481" b="0" dirty="0" smtClean="0"/>
              <a:t> designed in the IBM 130 nm process.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fr-FR" sz="1481" b="0" kern="0" dirty="0" smtClean="0"/>
              <a:t>Standard cells were used to build the Ring Oscillators (</a:t>
            </a:r>
            <a:r>
              <a:rPr lang="en-GB" altLang="fr-FR" sz="1481" b="0" kern="0" dirty="0" err="1" smtClean="0"/>
              <a:t>XORs</a:t>
            </a:r>
            <a:r>
              <a:rPr lang="en-GB" altLang="fr-FR" sz="1481" b="0" kern="0" dirty="0" smtClean="0"/>
              <a:t> gates)</a:t>
            </a:r>
          </a:p>
          <a:p>
            <a:pPr marL="0" indent="0">
              <a:buNone/>
            </a:pPr>
            <a:r>
              <a:rPr lang="en-GB" altLang="fr-FR" sz="1481" b="0" kern="0" dirty="0" smtClean="0"/>
              <a:t>		</a:t>
            </a:r>
            <a:endParaRPr lang="en-GB" altLang="fr-FR" sz="1481" b="0" kern="0" dirty="0"/>
          </a:p>
        </p:txBody>
      </p:sp>
      <p:sp>
        <p:nvSpPr>
          <p:cNvPr id="24" name="Rectangle 23"/>
          <p:cNvSpPr/>
          <p:nvPr/>
        </p:nvSpPr>
        <p:spPr>
          <a:xfrm>
            <a:off x="447857" y="3891873"/>
            <a:ext cx="3137783" cy="491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591" b="0" dirty="0" smtClean="0">
                <a:solidFill>
                  <a:schemeClr val="accent6">
                    <a:lumMod val="50000"/>
                  </a:schemeClr>
                </a:solidFill>
              </a:rPr>
              <a:t>Current </a:t>
            </a:r>
            <a:r>
              <a:rPr lang="en-GB" sz="2591" b="0" dirty="0" err="1" smtClean="0">
                <a:solidFill>
                  <a:schemeClr val="accent6">
                    <a:lumMod val="50000"/>
                  </a:schemeClr>
                </a:solidFill>
              </a:rPr>
              <a:t>TDC</a:t>
            </a:r>
            <a:r>
              <a:rPr lang="en-GB" sz="2591" b="0" dirty="0" smtClean="0">
                <a:solidFill>
                  <a:schemeClr val="accent6">
                    <a:lumMod val="50000"/>
                  </a:schemeClr>
                </a:solidFill>
              </a:rPr>
              <a:t> work  :</a:t>
            </a:r>
            <a:endParaRPr lang="en-GB" sz="2591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43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163"/>
          <p:cNvSpPr/>
          <p:nvPr/>
        </p:nvSpPr>
        <p:spPr bwMode="auto">
          <a:xfrm>
            <a:off x="1630573" y="1313963"/>
            <a:ext cx="5830960" cy="2280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165" name="Freeform 64"/>
          <p:cNvSpPr>
            <a:spLocks/>
          </p:cNvSpPr>
          <p:nvPr/>
        </p:nvSpPr>
        <p:spPr bwMode="auto">
          <a:xfrm>
            <a:off x="2235857" y="3243716"/>
            <a:ext cx="5933797" cy="218899"/>
          </a:xfrm>
          <a:custGeom>
            <a:avLst/>
            <a:gdLst>
              <a:gd name="T0" fmla="*/ 0 w 3913"/>
              <a:gd name="T1" fmla="*/ 0 h 793"/>
              <a:gd name="T2" fmla="*/ 0 w 3913"/>
              <a:gd name="T3" fmla="*/ 793 h 793"/>
              <a:gd name="T4" fmla="*/ 3913 w 3913"/>
              <a:gd name="T5" fmla="*/ 793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13" h="793">
                <a:moveTo>
                  <a:pt x="0" y="0"/>
                </a:moveTo>
                <a:lnTo>
                  <a:pt x="0" y="793"/>
                </a:lnTo>
                <a:lnTo>
                  <a:pt x="3913" y="793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66" name="Rectangle 4"/>
          <p:cNvSpPr>
            <a:spLocks noChangeArrowheads="1"/>
          </p:cNvSpPr>
          <p:nvPr/>
        </p:nvSpPr>
        <p:spPr bwMode="auto">
          <a:xfrm>
            <a:off x="2839663" y="1671751"/>
            <a:ext cx="957870" cy="542107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Slow </a:t>
            </a:r>
          </a:p>
          <a:p>
            <a:pPr algn="ctr"/>
            <a:r>
              <a:rPr lang="fr-FR" altLang="fr-FR" sz="1296" dirty="0"/>
              <a:t>Oscillator</a:t>
            </a:r>
          </a:p>
        </p:txBody>
      </p:sp>
      <p:sp>
        <p:nvSpPr>
          <p:cNvPr id="167" name="Rectangle 5"/>
          <p:cNvSpPr>
            <a:spLocks noChangeArrowheads="1"/>
          </p:cNvSpPr>
          <p:nvPr/>
        </p:nvSpPr>
        <p:spPr bwMode="auto">
          <a:xfrm>
            <a:off x="2839663" y="2588486"/>
            <a:ext cx="957870" cy="542107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Fast </a:t>
            </a:r>
          </a:p>
          <a:p>
            <a:pPr algn="ctr"/>
            <a:r>
              <a:rPr lang="fr-FR" altLang="fr-FR" sz="1296" dirty="0"/>
              <a:t>Oscillator</a:t>
            </a:r>
          </a:p>
        </p:txBody>
      </p:sp>
      <p:sp>
        <p:nvSpPr>
          <p:cNvPr id="168" name="Rectangle 6"/>
          <p:cNvSpPr>
            <a:spLocks noChangeArrowheads="1"/>
          </p:cNvSpPr>
          <p:nvPr/>
        </p:nvSpPr>
        <p:spPr bwMode="auto">
          <a:xfrm>
            <a:off x="4131028" y="2172723"/>
            <a:ext cx="1040141" cy="49950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/>
              <a:t>Phase</a:t>
            </a:r>
          </a:p>
          <a:p>
            <a:pPr algn="ctr"/>
            <a:r>
              <a:rPr lang="fr-FR" altLang="fr-FR" sz="1296"/>
              <a:t>detector</a:t>
            </a:r>
          </a:p>
        </p:txBody>
      </p:sp>
      <p:sp>
        <p:nvSpPr>
          <p:cNvPr id="169" name="Rectangle 7"/>
          <p:cNvSpPr>
            <a:spLocks noChangeArrowheads="1"/>
          </p:cNvSpPr>
          <p:nvPr/>
        </p:nvSpPr>
        <p:spPr bwMode="auto">
          <a:xfrm>
            <a:off x="6546267" y="1714355"/>
            <a:ext cx="791858" cy="456897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slow</a:t>
            </a:r>
          </a:p>
          <a:p>
            <a:pPr algn="ctr"/>
            <a:r>
              <a:rPr lang="fr-FR" altLang="fr-FR" sz="1296" dirty="0"/>
              <a:t>Counter</a:t>
            </a:r>
          </a:p>
        </p:txBody>
      </p:sp>
      <p:sp>
        <p:nvSpPr>
          <p:cNvPr id="170" name="Text Box 8"/>
          <p:cNvSpPr txBox="1">
            <a:spLocks noChangeArrowheads="1"/>
          </p:cNvSpPr>
          <p:nvPr/>
        </p:nvSpPr>
        <p:spPr bwMode="auto">
          <a:xfrm rot="16200000">
            <a:off x="5818225" y="2362888"/>
            <a:ext cx="649537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Enable</a:t>
            </a:r>
          </a:p>
        </p:txBody>
      </p:sp>
      <p:sp>
        <p:nvSpPr>
          <p:cNvPr id="171" name="Line 9"/>
          <p:cNvSpPr>
            <a:spLocks noChangeShapeType="1"/>
          </p:cNvSpPr>
          <p:nvPr/>
        </p:nvSpPr>
        <p:spPr bwMode="auto">
          <a:xfrm>
            <a:off x="2672184" y="1796623"/>
            <a:ext cx="1674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2" name="Line 10"/>
          <p:cNvSpPr>
            <a:spLocks noChangeShapeType="1"/>
          </p:cNvSpPr>
          <p:nvPr/>
        </p:nvSpPr>
        <p:spPr bwMode="auto">
          <a:xfrm>
            <a:off x="2422431" y="2754494"/>
            <a:ext cx="4172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3" name="Line 11"/>
          <p:cNvSpPr>
            <a:spLocks noChangeShapeType="1"/>
          </p:cNvSpPr>
          <p:nvPr/>
        </p:nvSpPr>
        <p:spPr bwMode="auto">
          <a:xfrm>
            <a:off x="3963545" y="1796623"/>
            <a:ext cx="258272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5" name="Line 12"/>
          <p:cNvSpPr>
            <a:spLocks noChangeShapeType="1"/>
          </p:cNvSpPr>
          <p:nvPr/>
        </p:nvSpPr>
        <p:spPr bwMode="auto">
          <a:xfrm>
            <a:off x="3963545" y="2921974"/>
            <a:ext cx="258272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6" name="Freeform 13"/>
          <p:cNvSpPr>
            <a:spLocks/>
          </p:cNvSpPr>
          <p:nvPr/>
        </p:nvSpPr>
        <p:spPr bwMode="auto">
          <a:xfrm>
            <a:off x="3797533" y="1796626"/>
            <a:ext cx="333492" cy="499503"/>
          </a:xfrm>
          <a:custGeom>
            <a:avLst/>
            <a:gdLst>
              <a:gd name="T0" fmla="*/ 0 w 454"/>
              <a:gd name="T1" fmla="*/ 0 h 198"/>
              <a:gd name="T2" fmla="*/ 227 w 454"/>
              <a:gd name="T3" fmla="*/ 0 h 198"/>
              <a:gd name="T4" fmla="*/ 227 w 454"/>
              <a:gd name="T5" fmla="*/ 198 h 198"/>
              <a:gd name="T6" fmla="*/ 454 w 454"/>
              <a:gd name="T7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4" h="198">
                <a:moveTo>
                  <a:pt x="0" y="0"/>
                </a:moveTo>
                <a:lnTo>
                  <a:pt x="227" y="0"/>
                </a:lnTo>
                <a:lnTo>
                  <a:pt x="227" y="198"/>
                </a:lnTo>
                <a:lnTo>
                  <a:pt x="454" y="19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8" name="Freeform 14"/>
          <p:cNvSpPr>
            <a:spLocks/>
          </p:cNvSpPr>
          <p:nvPr/>
        </p:nvSpPr>
        <p:spPr bwMode="auto">
          <a:xfrm>
            <a:off x="3797533" y="2547350"/>
            <a:ext cx="333492" cy="374627"/>
          </a:xfrm>
          <a:custGeom>
            <a:avLst/>
            <a:gdLst>
              <a:gd name="T0" fmla="*/ 0 w 454"/>
              <a:gd name="T1" fmla="*/ 170 h 170"/>
              <a:gd name="T2" fmla="*/ 227 w 454"/>
              <a:gd name="T3" fmla="*/ 170 h 170"/>
              <a:gd name="T4" fmla="*/ 227 w 454"/>
              <a:gd name="T5" fmla="*/ 0 h 170"/>
              <a:gd name="T6" fmla="*/ 454 w 454"/>
              <a:gd name="T7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4" h="170">
                <a:moveTo>
                  <a:pt x="0" y="170"/>
                </a:moveTo>
                <a:lnTo>
                  <a:pt x="227" y="170"/>
                </a:lnTo>
                <a:lnTo>
                  <a:pt x="227" y="0"/>
                </a:lnTo>
                <a:lnTo>
                  <a:pt x="45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79" name="AutoShape 19"/>
          <p:cNvSpPr>
            <a:spLocks noChangeArrowheads="1"/>
          </p:cNvSpPr>
          <p:nvPr/>
        </p:nvSpPr>
        <p:spPr bwMode="auto">
          <a:xfrm>
            <a:off x="7338129" y="1880363"/>
            <a:ext cx="251221" cy="124876"/>
          </a:xfrm>
          <a:prstGeom prst="rightArrow">
            <a:avLst>
              <a:gd name="adj1" fmla="val 50000"/>
              <a:gd name="adj2" fmla="val 5029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182" name="Rectangle 20"/>
          <p:cNvSpPr>
            <a:spLocks noChangeArrowheads="1"/>
          </p:cNvSpPr>
          <p:nvPr/>
        </p:nvSpPr>
        <p:spPr bwMode="auto">
          <a:xfrm>
            <a:off x="6546267" y="2629620"/>
            <a:ext cx="791858" cy="458367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fast</a:t>
            </a:r>
          </a:p>
          <a:p>
            <a:pPr algn="ctr"/>
            <a:r>
              <a:rPr lang="fr-FR" altLang="fr-FR" sz="1296" dirty="0"/>
              <a:t>Counter</a:t>
            </a:r>
          </a:p>
        </p:txBody>
      </p:sp>
      <p:sp>
        <p:nvSpPr>
          <p:cNvPr id="183" name="AutoShape 23"/>
          <p:cNvSpPr>
            <a:spLocks noChangeArrowheads="1"/>
          </p:cNvSpPr>
          <p:nvPr/>
        </p:nvSpPr>
        <p:spPr bwMode="auto">
          <a:xfrm>
            <a:off x="7338129" y="2797097"/>
            <a:ext cx="251221" cy="124876"/>
          </a:xfrm>
          <a:prstGeom prst="rightArrow">
            <a:avLst>
              <a:gd name="adj1" fmla="val 50000"/>
              <a:gd name="adj2" fmla="val 5029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184" name="Text Box 24"/>
          <p:cNvSpPr txBox="1">
            <a:spLocks noChangeArrowheads="1"/>
          </p:cNvSpPr>
          <p:nvPr/>
        </p:nvSpPr>
        <p:spPr bwMode="auto">
          <a:xfrm rot="16200000">
            <a:off x="7888093" y="2170199"/>
            <a:ext cx="846707" cy="24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018" dirty="0"/>
              <a:t>TDC result</a:t>
            </a:r>
          </a:p>
        </p:txBody>
      </p:sp>
      <p:sp>
        <p:nvSpPr>
          <p:cNvPr id="185" name="Rectangle 25"/>
          <p:cNvSpPr>
            <a:spLocks noChangeArrowheads="1"/>
          </p:cNvSpPr>
          <p:nvPr/>
        </p:nvSpPr>
        <p:spPr bwMode="auto">
          <a:xfrm>
            <a:off x="1964067" y="1630612"/>
            <a:ext cx="458367" cy="66551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altLang="fr-FR" sz="1018"/>
          </a:p>
        </p:txBody>
      </p:sp>
      <p:sp>
        <p:nvSpPr>
          <p:cNvPr id="186" name="AutoShape 27"/>
          <p:cNvSpPr>
            <a:spLocks noChangeArrowheads="1"/>
          </p:cNvSpPr>
          <p:nvPr/>
        </p:nvSpPr>
        <p:spPr bwMode="auto">
          <a:xfrm rot="5400000">
            <a:off x="1955253" y="2097798"/>
            <a:ext cx="126345" cy="10871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187" name="Line 28"/>
          <p:cNvSpPr>
            <a:spLocks noChangeShapeType="1"/>
          </p:cNvSpPr>
          <p:nvPr/>
        </p:nvSpPr>
        <p:spPr bwMode="auto">
          <a:xfrm>
            <a:off x="693274" y="2171250"/>
            <a:ext cx="1270793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88" name="Text Box 29"/>
          <p:cNvSpPr txBox="1">
            <a:spLocks noChangeArrowheads="1"/>
          </p:cNvSpPr>
          <p:nvPr/>
        </p:nvSpPr>
        <p:spPr bwMode="auto">
          <a:xfrm>
            <a:off x="555448" y="1878307"/>
            <a:ext cx="1159293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Event (start)</a:t>
            </a:r>
          </a:p>
        </p:txBody>
      </p:sp>
      <p:sp>
        <p:nvSpPr>
          <p:cNvPr id="189" name="Line 30"/>
          <p:cNvSpPr>
            <a:spLocks noChangeShapeType="1"/>
          </p:cNvSpPr>
          <p:nvPr/>
        </p:nvSpPr>
        <p:spPr bwMode="auto">
          <a:xfrm flipH="1">
            <a:off x="1630576" y="1755488"/>
            <a:ext cx="3334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90" name="Text Box 32"/>
          <p:cNvSpPr txBox="1">
            <a:spLocks noChangeArrowheads="1"/>
          </p:cNvSpPr>
          <p:nvPr/>
        </p:nvSpPr>
        <p:spPr bwMode="auto">
          <a:xfrm>
            <a:off x="1956330" y="1671751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D</a:t>
            </a:r>
          </a:p>
        </p:txBody>
      </p:sp>
      <p:sp>
        <p:nvSpPr>
          <p:cNvPr id="191" name="Text Box 33"/>
          <p:cNvSpPr txBox="1">
            <a:spLocks noChangeArrowheads="1"/>
          </p:cNvSpPr>
          <p:nvPr/>
        </p:nvSpPr>
        <p:spPr bwMode="auto">
          <a:xfrm>
            <a:off x="1522313" y="1546875"/>
            <a:ext cx="45236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Vdd</a:t>
            </a:r>
          </a:p>
        </p:txBody>
      </p:sp>
      <p:sp>
        <p:nvSpPr>
          <p:cNvPr id="192" name="Text Box 34"/>
          <p:cNvSpPr txBox="1">
            <a:spLocks noChangeArrowheads="1"/>
          </p:cNvSpPr>
          <p:nvPr/>
        </p:nvSpPr>
        <p:spPr bwMode="auto">
          <a:xfrm>
            <a:off x="2206481" y="1671751"/>
            <a:ext cx="295274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Q</a:t>
            </a:r>
          </a:p>
        </p:txBody>
      </p:sp>
      <p:sp>
        <p:nvSpPr>
          <p:cNvPr id="193" name="Text Box 35"/>
          <p:cNvSpPr txBox="1">
            <a:spLocks noChangeArrowheads="1"/>
          </p:cNvSpPr>
          <p:nvPr/>
        </p:nvSpPr>
        <p:spPr bwMode="auto">
          <a:xfrm>
            <a:off x="2122342" y="2088983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R</a:t>
            </a:r>
          </a:p>
        </p:txBody>
      </p:sp>
      <p:sp>
        <p:nvSpPr>
          <p:cNvPr id="194" name="Rectangle 36"/>
          <p:cNvSpPr>
            <a:spLocks noChangeArrowheads="1"/>
          </p:cNvSpPr>
          <p:nvPr/>
        </p:nvSpPr>
        <p:spPr bwMode="auto">
          <a:xfrm>
            <a:off x="1964067" y="2588481"/>
            <a:ext cx="458367" cy="66551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altLang="fr-FR" sz="1018"/>
          </a:p>
        </p:txBody>
      </p:sp>
      <p:sp>
        <p:nvSpPr>
          <p:cNvPr id="195" name="AutoShape 37"/>
          <p:cNvSpPr>
            <a:spLocks noChangeArrowheads="1"/>
          </p:cNvSpPr>
          <p:nvPr/>
        </p:nvSpPr>
        <p:spPr bwMode="auto">
          <a:xfrm rot="5400000">
            <a:off x="1955253" y="3055668"/>
            <a:ext cx="126345" cy="10871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196" name="Line 38"/>
          <p:cNvSpPr>
            <a:spLocks noChangeShapeType="1"/>
          </p:cNvSpPr>
          <p:nvPr/>
        </p:nvSpPr>
        <p:spPr bwMode="auto">
          <a:xfrm>
            <a:off x="598668" y="3129120"/>
            <a:ext cx="1365396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197" name="Text Box 39"/>
          <p:cNvSpPr txBox="1">
            <a:spLocks noChangeArrowheads="1"/>
          </p:cNvSpPr>
          <p:nvPr/>
        </p:nvSpPr>
        <p:spPr bwMode="auto">
          <a:xfrm>
            <a:off x="406529" y="2860548"/>
            <a:ext cx="1362874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Clk_Ref (stop) </a:t>
            </a:r>
          </a:p>
        </p:txBody>
      </p:sp>
      <p:sp>
        <p:nvSpPr>
          <p:cNvPr id="198" name="Text Box 41"/>
          <p:cNvSpPr txBox="1">
            <a:spLocks noChangeArrowheads="1"/>
          </p:cNvSpPr>
          <p:nvPr/>
        </p:nvSpPr>
        <p:spPr bwMode="auto">
          <a:xfrm>
            <a:off x="1956330" y="2629621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D</a:t>
            </a:r>
          </a:p>
        </p:txBody>
      </p:sp>
      <p:sp>
        <p:nvSpPr>
          <p:cNvPr id="199" name="Text Box 43"/>
          <p:cNvSpPr txBox="1">
            <a:spLocks noChangeArrowheads="1"/>
          </p:cNvSpPr>
          <p:nvPr/>
        </p:nvSpPr>
        <p:spPr bwMode="auto">
          <a:xfrm>
            <a:off x="2206481" y="2629621"/>
            <a:ext cx="295274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Q</a:t>
            </a:r>
          </a:p>
        </p:txBody>
      </p:sp>
      <p:sp>
        <p:nvSpPr>
          <p:cNvPr id="200" name="Text Box 44"/>
          <p:cNvSpPr txBox="1">
            <a:spLocks noChangeArrowheads="1"/>
          </p:cNvSpPr>
          <p:nvPr/>
        </p:nvSpPr>
        <p:spPr bwMode="auto">
          <a:xfrm>
            <a:off x="2122342" y="3046852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R</a:t>
            </a:r>
          </a:p>
        </p:txBody>
      </p:sp>
      <p:sp>
        <p:nvSpPr>
          <p:cNvPr id="201" name="Freeform 45"/>
          <p:cNvSpPr>
            <a:spLocks/>
          </p:cNvSpPr>
          <p:nvPr/>
        </p:nvSpPr>
        <p:spPr bwMode="auto">
          <a:xfrm>
            <a:off x="1714312" y="1796623"/>
            <a:ext cx="957870" cy="957870"/>
          </a:xfrm>
          <a:custGeom>
            <a:avLst/>
            <a:gdLst>
              <a:gd name="T0" fmla="*/ 482 w 652"/>
              <a:gd name="T1" fmla="*/ 0 h 652"/>
              <a:gd name="T2" fmla="*/ 652 w 652"/>
              <a:gd name="T3" fmla="*/ 0 h 652"/>
              <a:gd name="T4" fmla="*/ 652 w 652"/>
              <a:gd name="T5" fmla="*/ 425 h 652"/>
              <a:gd name="T6" fmla="*/ 0 w 652"/>
              <a:gd name="T7" fmla="*/ 425 h 652"/>
              <a:gd name="T8" fmla="*/ 0 w 652"/>
              <a:gd name="T9" fmla="*/ 652 h 652"/>
              <a:gd name="T10" fmla="*/ 170 w 652"/>
              <a:gd name="T11" fmla="*/ 652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2" h="652">
                <a:moveTo>
                  <a:pt x="482" y="0"/>
                </a:moveTo>
                <a:lnTo>
                  <a:pt x="652" y="0"/>
                </a:lnTo>
                <a:lnTo>
                  <a:pt x="652" y="425"/>
                </a:lnTo>
                <a:lnTo>
                  <a:pt x="0" y="425"/>
                </a:lnTo>
                <a:lnTo>
                  <a:pt x="0" y="652"/>
                </a:lnTo>
                <a:lnTo>
                  <a:pt x="170" y="65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02" name="Rectangle 46"/>
          <p:cNvSpPr>
            <a:spLocks noChangeArrowheads="1"/>
          </p:cNvSpPr>
          <p:nvPr/>
        </p:nvSpPr>
        <p:spPr bwMode="auto">
          <a:xfrm>
            <a:off x="5504660" y="1964105"/>
            <a:ext cx="458367" cy="66551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altLang="fr-FR" sz="1018"/>
          </a:p>
        </p:txBody>
      </p:sp>
      <p:sp>
        <p:nvSpPr>
          <p:cNvPr id="203" name="AutoShape 47"/>
          <p:cNvSpPr>
            <a:spLocks noChangeArrowheads="1"/>
          </p:cNvSpPr>
          <p:nvPr/>
        </p:nvSpPr>
        <p:spPr bwMode="auto">
          <a:xfrm rot="5400000">
            <a:off x="5495845" y="2431290"/>
            <a:ext cx="126345" cy="10871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204" name="Line 48"/>
          <p:cNvSpPr>
            <a:spLocks noChangeShapeType="1"/>
          </p:cNvSpPr>
          <p:nvPr/>
        </p:nvSpPr>
        <p:spPr bwMode="auto">
          <a:xfrm flipH="1">
            <a:off x="5171169" y="2463606"/>
            <a:ext cx="3334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05" name="Text Box 49"/>
          <p:cNvSpPr txBox="1">
            <a:spLocks noChangeArrowheads="1"/>
          </p:cNvSpPr>
          <p:nvPr/>
        </p:nvSpPr>
        <p:spPr bwMode="auto">
          <a:xfrm>
            <a:off x="5496923" y="2005243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D</a:t>
            </a:r>
          </a:p>
        </p:txBody>
      </p:sp>
      <p:sp>
        <p:nvSpPr>
          <p:cNvPr id="206" name="Text Box 50"/>
          <p:cNvSpPr txBox="1">
            <a:spLocks noChangeArrowheads="1"/>
          </p:cNvSpPr>
          <p:nvPr/>
        </p:nvSpPr>
        <p:spPr bwMode="auto">
          <a:xfrm>
            <a:off x="5747074" y="2005243"/>
            <a:ext cx="295274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Q</a:t>
            </a:r>
          </a:p>
        </p:txBody>
      </p:sp>
      <p:sp>
        <p:nvSpPr>
          <p:cNvPr id="207" name="Text Box 51"/>
          <p:cNvSpPr txBox="1">
            <a:spLocks noChangeArrowheads="1"/>
          </p:cNvSpPr>
          <p:nvPr/>
        </p:nvSpPr>
        <p:spPr bwMode="auto">
          <a:xfrm>
            <a:off x="5662934" y="2422475"/>
            <a:ext cx="28725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/>
              <a:t>R</a:t>
            </a:r>
          </a:p>
        </p:txBody>
      </p:sp>
      <p:sp>
        <p:nvSpPr>
          <p:cNvPr id="208" name="Line 52"/>
          <p:cNvSpPr>
            <a:spLocks noChangeShapeType="1"/>
          </p:cNvSpPr>
          <p:nvPr/>
        </p:nvSpPr>
        <p:spPr bwMode="auto">
          <a:xfrm flipH="1">
            <a:off x="5171169" y="2088979"/>
            <a:ext cx="3334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09" name="Text Box 53"/>
          <p:cNvSpPr txBox="1">
            <a:spLocks noChangeArrowheads="1"/>
          </p:cNvSpPr>
          <p:nvPr/>
        </p:nvSpPr>
        <p:spPr bwMode="auto">
          <a:xfrm>
            <a:off x="5074658" y="1880366"/>
            <a:ext cx="452368" cy="26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110" dirty="0"/>
              <a:t>Vdd</a:t>
            </a:r>
          </a:p>
        </p:txBody>
      </p:sp>
      <p:sp>
        <p:nvSpPr>
          <p:cNvPr id="210" name="Freeform 56"/>
          <p:cNvSpPr>
            <a:spLocks/>
          </p:cNvSpPr>
          <p:nvPr/>
        </p:nvSpPr>
        <p:spPr bwMode="auto">
          <a:xfrm>
            <a:off x="5963027" y="1964108"/>
            <a:ext cx="583243" cy="166011"/>
          </a:xfrm>
          <a:custGeom>
            <a:avLst/>
            <a:gdLst>
              <a:gd name="T0" fmla="*/ 0 w 170"/>
              <a:gd name="T1" fmla="*/ 113 h 113"/>
              <a:gd name="T2" fmla="*/ 85 w 170"/>
              <a:gd name="T3" fmla="*/ 113 h 113"/>
              <a:gd name="T4" fmla="*/ 85 w 170"/>
              <a:gd name="T5" fmla="*/ 0 h 113"/>
              <a:gd name="T6" fmla="*/ 170 w 170"/>
              <a:gd name="T7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13">
                <a:moveTo>
                  <a:pt x="0" y="113"/>
                </a:moveTo>
                <a:lnTo>
                  <a:pt x="85" y="113"/>
                </a:lnTo>
                <a:lnTo>
                  <a:pt x="85" y="0"/>
                </a:lnTo>
                <a:lnTo>
                  <a:pt x="17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11" name="AutoShape 58"/>
          <p:cNvSpPr>
            <a:spLocks noChangeArrowheads="1"/>
          </p:cNvSpPr>
          <p:nvPr/>
        </p:nvSpPr>
        <p:spPr bwMode="auto">
          <a:xfrm rot="5400000">
            <a:off x="6537455" y="1723171"/>
            <a:ext cx="126345" cy="10871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212" name="Oval 59"/>
          <p:cNvSpPr>
            <a:spLocks noChangeArrowheads="1"/>
          </p:cNvSpPr>
          <p:nvPr/>
        </p:nvSpPr>
        <p:spPr bwMode="auto">
          <a:xfrm>
            <a:off x="6462529" y="1921502"/>
            <a:ext cx="83741" cy="8374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213" name="Freeform 62"/>
          <p:cNvSpPr>
            <a:spLocks/>
          </p:cNvSpPr>
          <p:nvPr/>
        </p:nvSpPr>
        <p:spPr bwMode="auto">
          <a:xfrm>
            <a:off x="6253911" y="2130115"/>
            <a:ext cx="292356" cy="624378"/>
          </a:xfrm>
          <a:custGeom>
            <a:avLst/>
            <a:gdLst>
              <a:gd name="T0" fmla="*/ 0 w 199"/>
              <a:gd name="T1" fmla="*/ 0 h 425"/>
              <a:gd name="T2" fmla="*/ 0 w 199"/>
              <a:gd name="T3" fmla="*/ 425 h 425"/>
              <a:gd name="T4" fmla="*/ 199 w 199"/>
              <a:gd name="T5" fmla="*/ 425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" h="425">
                <a:moveTo>
                  <a:pt x="0" y="0"/>
                </a:moveTo>
                <a:lnTo>
                  <a:pt x="0" y="425"/>
                </a:lnTo>
                <a:lnTo>
                  <a:pt x="199" y="42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14" name="Oval 63"/>
          <p:cNvSpPr>
            <a:spLocks noChangeArrowheads="1"/>
          </p:cNvSpPr>
          <p:nvPr/>
        </p:nvSpPr>
        <p:spPr bwMode="auto">
          <a:xfrm>
            <a:off x="6462529" y="2713359"/>
            <a:ext cx="83741" cy="8374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018"/>
          </a:p>
        </p:txBody>
      </p:sp>
      <p:sp>
        <p:nvSpPr>
          <p:cNvPr id="215" name="Text Box 65"/>
          <p:cNvSpPr txBox="1">
            <a:spLocks noChangeArrowheads="1"/>
          </p:cNvSpPr>
          <p:nvPr/>
        </p:nvSpPr>
        <p:spPr bwMode="auto">
          <a:xfrm>
            <a:off x="8174134" y="3269481"/>
            <a:ext cx="639919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Reset</a:t>
            </a:r>
          </a:p>
        </p:txBody>
      </p:sp>
      <p:sp>
        <p:nvSpPr>
          <p:cNvPr id="216" name="Line 66"/>
          <p:cNvSpPr>
            <a:spLocks noChangeShapeType="1"/>
          </p:cNvSpPr>
          <p:nvPr/>
        </p:nvSpPr>
        <p:spPr bwMode="auto">
          <a:xfrm flipV="1">
            <a:off x="5797013" y="2629621"/>
            <a:ext cx="0" cy="8329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17" name="Freeform 67"/>
          <p:cNvSpPr>
            <a:spLocks/>
          </p:cNvSpPr>
          <p:nvPr/>
        </p:nvSpPr>
        <p:spPr bwMode="auto">
          <a:xfrm>
            <a:off x="6253910" y="2754494"/>
            <a:ext cx="1915742" cy="506848"/>
          </a:xfrm>
          <a:custGeom>
            <a:avLst/>
            <a:gdLst>
              <a:gd name="T0" fmla="*/ 0 w 1220"/>
              <a:gd name="T1" fmla="*/ 0 h 341"/>
              <a:gd name="T2" fmla="*/ 0 w 1220"/>
              <a:gd name="T3" fmla="*/ 341 h 341"/>
              <a:gd name="T4" fmla="*/ 1220 w 1220"/>
              <a:gd name="T5" fmla="*/ 34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0" h="341">
                <a:moveTo>
                  <a:pt x="0" y="0"/>
                </a:moveTo>
                <a:lnTo>
                  <a:pt x="0" y="341"/>
                </a:lnTo>
                <a:lnTo>
                  <a:pt x="1220" y="34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18" name="Text Box 68"/>
          <p:cNvSpPr txBox="1">
            <a:spLocks noChangeArrowheads="1"/>
          </p:cNvSpPr>
          <p:nvPr/>
        </p:nvSpPr>
        <p:spPr bwMode="auto">
          <a:xfrm>
            <a:off x="8174434" y="3046146"/>
            <a:ext cx="73129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Ready </a:t>
            </a:r>
          </a:p>
        </p:txBody>
      </p:sp>
      <p:sp>
        <p:nvSpPr>
          <p:cNvPr id="219" name="Forme libre 218"/>
          <p:cNvSpPr/>
          <p:nvPr/>
        </p:nvSpPr>
        <p:spPr bwMode="auto">
          <a:xfrm>
            <a:off x="2235856" y="2300537"/>
            <a:ext cx="405479" cy="1162079"/>
          </a:xfrm>
          <a:custGeom>
            <a:avLst/>
            <a:gdLst>
              <a:gd name="connsiteX0" fmla="*/ 0 w 504825"/>
              <a:gd name="connsiteY0" fmla="*/ 0 h 1285875"/>
              <a:gd name="connsiteX1" fmla="*/ 9525 w 504825"/>
              <a:gd name="connsiteY1" fmla="*/ 238125 h 1285875"/>
              <a:gd name="connsiteX2" fmla="*/ 504825 w 504825"/>
              <a:gd name="connsiteY2" fmla="*/ 238125 h 1285875"/>
              <a:gd name="connsiteX3" fmla="*/ 495300 w 504825"/>
              <a:gd name="connsiteY3" fmla="*/ 1285875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825" h="1285875">
                <a:moveTo>
                  <a:pt x="0" y="0"/>
                </a:moveTo>
                <a:lnTo>
                  <a:pt x="9525" y="238125"/>
                </a:lnTo>
                <a:lnTo>
                  <a:pt x="504825" y="238125"/>
                </a:lnTo>
                <a:lnTo>
                  <a:pt x="495300" y="1285875"/>
                </a:lnTo>
              </a:path>
            </a:pathLst>
          </a:custGeom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84621" tIns="42311" rIns="84621" bIns="42311" numCol="1" rtlCol="0" anchor="t" anchorCtr="0" compatLnSpc="1">
            <a:prstTxWarp prst="textNoShape">
              <a:avLst/>
            </a:prstTxWarp>
          </a:bodyPr>
          <a:lstStyle/>
          <a:p>
            <a:pPr defTabSz="846277"/>
            <a:endParaRPr lang="fr-FR" sz="1018"/>
          </a:p>
        </p:txBody>
      </p:sp>
      <p:sp>
        <p:nvSpPr>
          <p:cNvPr id="220" name="Line 66"/>
          <p:cNvSpPr>
            <a:spLocks noChangeShapeType="1"/>
          </p:cNvSpPr>
          <p:nvPr/>
        </p:nvSpPr>
        <p:spPr bwMode="auto">
          <a:xfrm flipV="1">
            <a:off x="4640815" y="2656062"/>
            <a:ext cx="1469" cy="806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cxnSp>
        <p:nvCxnSpPr>
          <p:cNvPr id="221" name="Connecteur en angle 220"/>
          <p:cNvCxnSpPr/>
          <p:nvPr/>
        </p:nvCxnSpPr>
        <p:spPr bwMode="auto">
          <a:xfrm flipV="1">
            <a:off x="3931535" y="2670756"/>
            <a:ext cx="947274" cy="793327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2">
                <a:lumMod val="95000"/>
                <a:lumOff val="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22" name="Rectangle 7"/>
          <p:cNvSpPr>
            <a:spLocks noChangeArrowheads="1"/>
          </p:cNvSpPr>
          <p:nvPr/>
        </p:nvSpPr>
        <p:spPr bwMode="auto">
          <a:xfrm rot="16200000">
            <a:off x="7069304" y="2108077"/>
            <a:ext cx="1576316" cy="4914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altLang="fr-FR" sz="1296" dirty="0"/>
              <a:t>T = (N0*T0)-(N1*T1)</a:t>
            </a:r>
          </a:p>
        </p:txBody>
      </p:sp>
      <p:cxnSp>
        <p:nvCxnSpPr>
          <p:cNvPr id="223" name="Connecteur droit avec flèche 222"/>
          <p:cNvCxnSpPr/>
          <p:nvPr/>
        </p:nvCxnSpPr>
        <p:spPr bwMode="auto">
          <a:xfrm>
            <a:off x="4410158" y="3020588"/>
            <a:ext cx="0" cy="24975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24" name="Connecteur droit avec flèche 223"/>
          <p:cNvCxnSpPr/>
          <p:nvPr/>
        </p:nvCxnSpPr>
        <p:spPr bwMode="auto">
          <a:xfrm flipH="1">
            <a:off x="7053482" y="3462612"/>
            <a:ext cx="1116536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25" name="Freeform 240"/>
          <p:cNvSpPr>
            <a:spLocks/>
          </p:cNvSpPr>
          <p:nvPr/>
        </p:nvSpPr>
        <p:spPr bwMode="auto">
          <a:xfrm>
            <a:off x="2500300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26" name="Line 241"/>
          <p:cNvSpPr>
            <a:spLocks noChangeShapeType="1"/>
          </p:cNvSpPr>
          <p:nvPr/>
        </p:nvSpPr>
        <p:spPr bwMode="auto">
          <a:xfrm>
            <a:off x="2500295" y="4650231"/>
            <a:ext cx="0" cy="875598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27" name="Line 242"/>
          <p:cNvSpPr>
            <a:spLocks noChangeShapeType="1"/>
          </p:cNvSpPr>
          <p:nvPr/>
        </p:nvSpPr>
        <p:spPr bwMode="auto">
          <a:xfrm>
            <a:off x="584555" y="6118113"/>
            <a:ext cx="8189114" cy="104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28" name="Text Box 243"/>
          <p:cNvSpPr txBox="1">
            <a:spLocks noChangeArrowheads="1"/>
          </p:cNvSpPr>
          <p:nvPr/>
        </p:nvSpPr>
        <p:spPr bwMode="auto">
          <a:xfrm>
            <a:off x="8545105" y="5761320"/>
            <a:ext cx="227948" cy="24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018" dirty="0"/>
              <a:t>t</a:t>
            </a:r>
          </a:p>
        </p:txBody>
      </p:sp>
      <p:sp>
        <p:nvSpPr>
          <p:cNvPr id="229" name="Freeform 244"/>
          <p:cNvSpPr>
            <a:spLocks/>
          </p:cNvSpPr>
          <p:nvPr/>
        </p:nvSpPr>
        <p:spPr bwMode="auto">
          <a:xfrm>
            <a:off x="3167283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0" name="Freeform 245"/>
          <p:cNvSpPr>
            <a:spLocks/>
          </p:cNvSpPr>
          <p:nvPr/>
        </p:nvSpPr>
        <p:spPr bwMode="auto">
          <a:xfrm>
            <a:off x="3832796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1" name="Freeform 246"/>
          <p:cNvSpPr>
            <a:spLocks/>
          </p:cNvSpPr>
          <p:nvPr/>
        </p:nvSpPr>
        <p:spPr bwMode="auto">
          <a:xfrm>
            <a:off x="4499779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2" name="Freeform 247"/>
          <p:cNvSpPr>
            <a:spLocks/>
          </p:cNvSpPr>
          <p:nvPr/>
        </p:nvSpPr>
        <p:spPr bwMode="auto">
          <a:xfrm>
            <a:off x="5166762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3" name="Freeform 248"/>
          <p:cNvSpPr>
            <a:spLocks/>
          </p:cNvSpPr>
          <p:nvPr/>
        </p:nvSpPr>
        <p:spPr bwMode="auto">
          <a:xfrm>
            <a:off x="5832276" y="5107128"/>
            <a:ext cx="666983" cy="333492"/>
          </a:xfrm>
          <a:custGeom>
            <a:avLst/>
            <a:gdLst>
              <a:gd name="T0" fmla="*/ 0 w 454"/>
              <a:gd name="T1" fmla="*/ 227 h 227"/>
              <a:gd name="T2" fmla="*/ 0 w 454"/>
              <a:gd name="T3" fmla="*/ 0 h 227"/>
              <a:gd name="T4" fmla="*/ 227 w 454"/>
              <a:gd name="T5" fmla="*/ 0 h 227"/>
              <a:gd name="T6" fmla="*/ 227 w 454"/>
              <a:gd name="T7" fmla="*/ 227 h 227"/>
              <a:gd name="T8" fmla="*/ 454 w 454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4" h="227">
                <a:moveTo>
                  <a:pt x="0" y="227"/>
                </a:moveTo>
                <a:lnTo>
                  <a:pt x="0" y="0"/>
                </a:lnTo>
                <a:lnTo>
                  <a:pt x="227" y="0"/>
                </a:lnTo>
                <a:lnTo>
                  <a:pt x="227" y="227"/>
                </a:lnTo>
                <a:lnTo>
                  <a:pt x="454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graphicFrame>
        <p:nvGraphicFramePr>
          <p:cNvPr id="234" name="Object 2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101961"/>
              </p:ext>
            </p:extLst>
          </p:nvPr>
        </p:nvGraphicFramePr>
        <p:xfrm>
          <a:off x="584556" y="5067462"/>
          <a:ext cx="500972" cy="409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" name="Equation" r:id="rId3" imgW="279360" imgH="228600" progId="Equation.3">
                  <p:embed/>
                </p:oleObj>
              </mc:Choice>
              <mc:Fallback>
                <p:oleObj name="Equation" r:id="rId3" imgW="279360" imgH="228600" progId="Equation.3">
                  <p:embed/>
                  <p:pic>
                    <p:nvPicPr>
                      <p:cNvPr id="234" name="Object 2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556" y="5067462"/>
                        <a:ext cx="500972" cy="4098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" name="Object 2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649013"/>
              </p:ext>
            </p:extLst>
          </p:nvPr>
        </p:nvGraphicFramePr>
        <p:xfrm>
          <a:off x="584557" y="5702355"/>
          <a:ext cx="483342" cy="380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2" name="Equation" r:id="rId5" imgW="266400" imgH="241200" progId="Equation.3">
                  <p:embed/>
                </p:oleObj>
              </mc:Choice>
              <mc:Fallback>
                <p:oleObj name="Equation" r:id="rId5" imgW="266400" imgH="241200" progId="Equation.3">
                  <p:embed/>
                  <p:pic>
                    <p:nvPicPr>
                      <p:cNvPr id="235" name="Object 2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557" y="5702355"/>
                        <a:ext cx="483342" cy="3805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6" name="Freeform 256"/>
          <p:cNvSpPr>
            <a:spLocks/>
          </p:cNvSpPr>
          <p:nvPr/>
        </p:nvSpPr>
        <p:spPr bwMode="auto">
          <a:xfrm>
            <a:off x="4648866" y="5783155"/>
            <a:ext cx="583243" cy="333492"/>
          </a:xfrm>
          <a:custGeom>
            <a:avLst/>
            <a:gdLst>
              <a:gd name="T0" fmla="*/ 0 w 397"/>
              <a:gd name="T1" fmla="*/ 227 h 227"/>
              <a:gd name="T2" fmla="*/ 0 w 397"/>
              <a:gd name="T3" fmla="*/ 0 h 227"/>
              <a:gd name="T4" fmla="*/ 198 w 397"/>
              <a:gd name="T5" fmla="*/ 0 h 227"/>
              <a:gd name="T6" fmla="*/ 198 w 397"/>
              <a:gd name="T7" fmla="*/ 227 h 227"/>
              <a:gd name="T8" fmla="*/ 397 w 397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" h="227">
                <a:moveTo>
                  <a:pt x="0" y="227"/>
                </a:moveTo>
                <a:lnTo>
                  <a:pt x="0" y="0"/>
                </a:lnTo>
                <a:lnTo>
                  <a:pt x="198" y="0"/>
                </a:lnTo>
                <a:lnTo>
                  <a:pt x="198" y="227"/>
                </a:lnTo>
                <a:lnTo>
                  <a:pt x="397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7" name="Freeform 257"/>
          <p:cNvSpPr>
            <a:spLocks/>
          </p:cNvSpPr>
          <p:nvPr/>
        </p:nvSpPr>
        <p:spPr bwMode="auto">
          <a:xfrm>
            <a:off x="5232105" y="5783155"/>
            <a:ext cx="583242" cy="333492"/>
          </a:xfrm>
          <a:custGeom>
            <a:avLst/>
            <a:gdLst>
              <a:gd name="T0" fmla="*/ 0 w 397"/>
              <a:gd name="T1" fmla="*/ 227 h 227"/>
              <a:gd name="T2" fmla="*/ 0 w 397"/>
              <a:gd name="T3" fmla="*/ 0 h 227"/>
              <a:gd name="T4" fmla="*/ 198 w 397"/>
              <a:gd name="T5" fmla="*/ 0 h 227"/>
              <a:gd name="T6" fmla="*/ 198 w 397"/>
              <a:gd name="T7" fmla="*/ 227 h 227"/>
              <a:gd name="T8" fmla="*/ 397 w 397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" h="227">
                <a:moveTo>
                  <a:pt x="0" y="227"/>
                </a:moveTo>
                <a:lnTo>
                  <a:pt x="0" y="0"/>
                </a:lnTo>
                <a:lnTo>
                  <a:pt x="198" y="0"/>
                </a:lnTo>
                <a:lnTo>
                  <a:pt x="198" y="227"/>
                </a:lnTo>
                <a:lnTo>
                  <a:pt x="397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8" name="Freeform 258"/>
          <p:cNvSpPr>
            <a:spLocks/>
          </p:cNvSpPr>
          <p:nvPr/>
        </p:nvSpPr>
        <p:spPr bwMode="auto">
          <a:xfrm>
            <a:off x="5815351" y="5783155"/>
            <a:ext cx="583243" cy="333492"/>
          </a:xfrm>
          <a:custGeom>
            <a:avLst/>
            <a:gdLst>
              <a:gd name="T0" fmla="*/ 0 w 397"/>
              <a:gd name="T1" fmla="*/ 227 h 227"/>
              <a:gd name="T2" fmla="*/ 0 w 397"/>
              <a:gd name="T3" fmla="*/ 0 h 227"/>
              <a:gd name="T4" fmla="*/ 198 w 397"/>
              <a:gd name="T5" fmla="*/ 0 h 227"/>
              <a:gd name="T6" fmla="*/ 198 w 397"/>
              <a:gd name="T7" fmla="*/ 227 h 227"/>
              <a:gd name="T8" fmla="*/ 397 w 397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" h="227">
                <a:moveTo>
                  <a:pt x="0" y="227"/>
                </a:moveTo>
                <a:lnTo>
                  <a:pt x="0" y="0"/>
                </a:lnTo>
                <a:lnTo>
                  <a:pt x="198" y="0"/>
                </a:lnTo>
                <a:lnTo>
                  <a:pt x="198" y="227"/>
                </a:lnTo>
                <a:lnTo>
                  <a:pt x="397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39" name="Line 269"/>
          <p:cNvSpPr>
            <a:spLocks noChangeShapeType="1"/>
          </p:cNvSpPr>
          <p:nvPr/>
        </p:nvSpPr>
        <p:spPr bwMode="auto">
          <a:xfrm>
            <a:off x="4499776" y="5110065"/>
            <a:ext cx="0" cy="6655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40" name="Line 271"/>
          <p:cNvSpPr>
            <a:spLocks noChangeShapeType="1"/>
          </p:cNvSpPr>
          <p:nvPr/>
        </p:nvSpPr>
        <p:spPr bwMode="auto">
          <a:xfrm>
            <a:off x="4482855" y="5661217"/>
            <a:ext cx="1660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41" name="Line 272"/>
          <p:cNvSpPr>
            <a:spLocks noChangeShapeType="1"/>
          </p:cNvSpPr>
          <p:nvPr/>
        </p:nvSpPr>
        <p:spPr bwMode="auto">
          <a:xfrm>
            <a:off x="5148368" y="5661217"/>
            <a:ext cx="8374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graphicFrame>
        <p:nvGraphicFramePr>
          <p:cNvPr id="242" name="Object 2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140867"/>
              </p:ext>
            </p:extLst>
          </p:nvPr>
        </p:nvGraphicFramePr>
        <p:xfrm>
          <a:off x="4457172" y="5452604"/>
          <a:ext cx="290886" cy="192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" name="Equation" r:id="rId7" imgW="266400" imgH="177480" progId="Equation.3">
                  <p:embed/>
                </p:oleObj>
              </mc:Choice>
              <mc:Fallback>
                <p:oleObj name="Equation" r:id="rId7" imgW="266400" imgH="177480" progId="Equation.3">
                  <p:embed/>
                  <p:pic>
                    <p:nvPicPr>
                      <p:cNvPr id="242" name="Object 2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172" y="5452604"/>
                        <a:ext cx="290886" cy="1924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3" name="Object 2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858129"/>
              </p:ext>
            </p:extLst>
          </p:nvPr>
        </p:nvGraphicFramePr>
        <p:xfrm>
          <a:off x="5206428" y="5452604"/>
          <a:ext cx="207147" cy="192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4" name="Equation" r:id="rId9" imgW="190440" imgH="177480" progId="Equation.3">
                  <p:embed/>
                </p:oleObj>
              </mc:Choice>
              <mc:Fallback>
                <p:oleObj name="Equation" r:id="rId9" imgW="190440" imgH="177480" progId="Equation.3">
                  <p:embed/>
                  <p:pic>
                    <p:nvPicPr>
                      <p:cNvPr id="243" name="Object 2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6428" y="5452604"/>
                        <a:ext cx="207147" cy="1924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4" name="Text Box 280"/>
          <p:cNvSpPr txBox="1">
            <a:spLocks noChangeArrowheads="1"/>
          </p:cNvSpPr>
          <p:nvPr/>
        </p:nvSpPr>
        <p:spPr bwMode="auto">
          <a:xfrm>
            <a:off x="2693499" y="4778047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1</a:t>
            </a:r>
          </a:p>
        </p:txBody>
      </p:sp>
      <p:sp>
        <p:nvSpPr>
          <p:cNvPr id="245" name="Text Box 281"/>
          <p:cNvSpPr txBox="1">
            <a:spLocks noChangeArrowheads="1"/>
          </p:cNvSpPr>
          <p:nvPr/>
        </p:nvSpPr>
        <p:spPr bwMode="auto">
          <a:xfrm>
            <a:off x="3319346" y="4778047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2</a:t>
            </a:r>
          </a:p>
        </p:txBody>
      </p:sp>
      <p:sp>
        <p:nvSpPr>
          <p:cNvPr id="246" name="Text Box 282"/>
          <p:cNvSpPr txBox="1">
            <a:spLocks noChangeArrowheads="1"/>
          </p:cNvSpPr>
          <p:nvPr/>
        </p:nvSpPr>
        <p:spPr bwMode="auto">
          <a:xfrm>
            <a:off x="4025995" y="4778047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3</a:t>
            </a:r>
          </a:p>
        </p:txBody>
      </p:sp>
      <p:sp>
        <p:nvSpPr>
          <p:cNvPr id="247" name="Text Box 283"/>
          <p:cNvSpPr txBox="1">
            <a:spLocks noChangeArrowheads="1"/>
          </p:cNvSpPr>
          <p:nvPr/>
        </p:nvSpPr>
        <p:spPr bwMode="auto">
          <a:xfrm>
            <a:off x="4651843" y="4778047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4</a:t>
            </a:r>
          </a:p>
        </p:txBody>
      </p:sp>
      <p:sp>
        <p:nvSpPr>
          <p:cNvPr id="248" name="Text Box 284"/>
          <p:cNvSpPr txBox="1">
            <a:spLocks noChangeArrowheads="1"/>
          </p:cNvSpPr>
          <p:nvPr/>
        </p:nvSpPr>
        <p:spPr bwMode="auto">
          <a:xfrm>
            <a:off x="5276221" y="4778047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5</a:t>
            </a:r>
          </a:p>
        </p:txBody>
      </p:sp>
      <p:sp>
        <p:nvSpPr>
          <p:cNvPr id="249" name="Line 285"/>
          <p:cNvSpPr>
            <a:spLocks noChangeShapeType="1"/>
          </p:cNvSpPr>
          <p:nvPr/>
        </p:nvSpPr>
        <p:spPr bwMode="auto">
          <a:xfrm>
            <a:off x="5165289" y="5110065"/>
            <a:ext cx="0" cy="6655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0" name="Line 289"/>
          <p:cNvSpPr>
            <a:spLocks noChangeShapeType="1"/>
          </p:cNvSpPr>
          <p:nvPr/>
        </p:nvSpPr>
        <p:spPr bwMode="auto">
          <a:xfrm>
            <a:off x="4640400" y="5659748"/>
            <a:ext cx="0" cy="2908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1" name="Line 290"/>
          <p:cNvSpPr>
            <a:spLocks noChangeShapeType="1"/>
          </p:cNvSpPr>
          <p:nvPr/>
        </p:nvSpPr>
        <p:spPr bwMode="auto">
          <a:xfrm>
            <a:off x="5232105" y="5659751"/>
            <a:ext cx="0" cy="2086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graphicFrame>
        <p:nvGraphicFramePr>
          <p:cNvPr id="252" name="Object 2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283477"/>
              </p:ext>
            </p:extLst>
          </p:nvPr>
        </p:nvGraphicFramePr>
        <p:xfrm>
          <a:off x="5832273" y="5452604"/>
          <a:ext cx="290886" cy="192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" name="Equation" r:id="rId11" imgW="266400" imgH="177480" progId="Equation.3">
                  <p:embed/>
                </p:oleObj>
              </mc:Choice>
              <mc:Fallback>
                <p:oleObj name="Equation" r:id="rId11" imgW="266400" imgH="177480" progId="Equation.3">
                  <p:embed/>
                  <p:pic>
                    <p:nvPicPr>
                      <p:cNvPr id="252" name="Object 2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2273" y="5452604"/>
                        <a:ext cx="290886" cy="1924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3" name="Line 295"/>
          <p:cNvSpPr>
            <a:spLocks noChangeShapeType="1"/>
          </p:cNvSpPr>
          <p:nvPr/>
        </p:nvSpPr>
        <p:spPr bwMode="auto">
          <a:xfrm>
            <a:off x="4648862" y="5784626"/>
            <a:ext cx="0" cy="33349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4" name="Line 296"/>
          <p:cNvSpPr>
            <a:spLocks noChangeShapeType="1"/>
          </p:cNvSpPr>
          <p:nvPr/>
        </p:nvSpPr>
        <p:spPr bwMode="auto">
          <a:xfrm>
            <a:off x="5232105" y="5784626"/>
            <a:ext cx="0" cy="33349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5" name="Line 297"/>
          <p:cNvSpPr>
            <a:spLocks noChangeShapeType="1"/>
          </p:cNvSpPr>
          <p:nvPr/>
        </p:nvSpPr>
        <p:spPr bwMode="auto">
          <a:xfrm>
            <a:off x="5815348" y="5784626"/>
            <a:ext cx="0" cy="33349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6" name="Line 298"/>
          <p:cNvSpPr>
            <a:spLocks noChangeShapeType="1"/>
          </p:cNvSpPr>
          <p:nvPr/>
        </p:nvSpPr>
        <p:spPr bwMode="auto">
          <a:xfrm>
            <a:off x="2500295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7" name="Line 299"/>
          <p:cNvSpPr>
            <a:spLocks noChangeShapeType="1"/>
          </p:cNvSpPr>
          <p:nvPr/>
        </p:nvSpPr>
        <p:spPr bwMode="auto">
          <a:xfrm>
            <a:off x="3165810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8" name="Line 300"/>
          <p:cNvSpPr>
            <a:spLocks noChangeShapeType="1"/>
          </p:cNvSpPr>
          <p:nvPr/>
        </p:nvSpPr>
        <p:spPr bwMode="auto">
          <a:xfrm>
            <a:off x="3832793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59" name="Line 301"/>
          <p:cNvSpPr>
            <a:spLocks noChangeShapeType="1"/>
          </p:cNvSpPr>
          <p:nvPr/>
        </p:nvSpPr>
        <p:spPr bwMode="auto">
          <a:xfrm>
            <a:off x="4499776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60" name="Line 302"/>
          <p:cNvSpPr>
            <a:spLocks noChangeShapeType="1"/>
          </p:cNvSpPr>
          <p:nvPr/>
        </p:nvSpPr>
        <p:spPr bwMode="auto">
          <a:xfrm>
            <a:off x="5165289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61" name="Freeform 303"/>
          <p:cNvSpPr>
            <a:spLocks/>
          </p:cNvSpPr>
          <p:nvPr/>
        </p:nvSpPr>
        <p:spPr bwMode="auto">
          <a:xfrm>
            <a:off x="2375420" y="4443086"/>
            <a:ext cx="207146" cy="249751"/>
          </a:xfrm>
          <a:custGeom>
            <a:avLst/>
            <a:gdLst>
              <a:gd name="T0" fmla="*/ 0 w 141"/>
              <a:gd name="T1" fmla="*/ 170 h 170"/>
              <a:gd name="T2" fmla="*/ 85 w 141"/>
              <a:gd name="T3" fmla="*/ 170 h 170"/>
              <a:gd name="T4" fmla="*/ 85 w 141"/>
              <a:gd name="T5" fmla="*/ 0 h 170"/>
              <a:gd name="T6" fmla="*/ 141 w 141"/>
              <a:gd name="T7" fmla="*/ 0 h 170"/>
              <a:gd name="T8" fmla="*/ 141 w 141"/>
              <a:gd name="T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" h="170">
                <a:moveTo>
                  <a:pt x="0" y="170"/>
                </a:moveTo>
                <a:lnTo>
                  <a:pt x="85" y="170"/>
                </a:lnTo>
                <a:lnTo>
                  <a:pt x="85" y="0"/>
                </a:lnTo>
                <a:lnTo>
                  <a:pt x="141" y="0"/>
                </a:lnTo>
                <a:lnTo>
                  <a:pt x="141" y="17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62" name="Text Box 305"/>
          <p:cNvSpPr txBox="1">
            <a:spLocks noChangeArrowheads="1"/>
          </p:cNvSpPr>
          <p:nvPr/>
        </p:nvSpPr>
        <p:spPr bwMode="auto">
          <a:xfrm>
            <a:off x="507069" y="4425136"/>
            <a:ext cx="638316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Event</a:t>
            </a:r>
          </a:p>
        </p:txBody>
      </p:sp>
      <p:sp>
        <p:nvSpPr>
          <p:cNvPr id="263" name="Text Box 306"/>
          <p:cNvSpPr txBox="1">
            <a:spLocks noChangeArrowheads="1"/>
          </p:cNvSpPr>
          <p:nvPr/>
        </p:nvSpPr>
        <p:spPr bwMode="auto">
          <a:xfrm>
            <a:off x="4390286" y="3680327"/>
            <a:ext cx="553357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Stop</a:t>
            </a:r>
          </a:p>
        </p:txBody>
      </p:sp>
      <p:sp>
        <p:nvSpPr>
          <p:cNvPr id="264" name="Line 307"/>
          <p:cNvSpPr>
            <a:spLocks noChangeShapeType="1"/>
          </p:cNvSpPr>
          <p:nvPr/>
        </p:nvSpPr>
        <p:spPr bwMode="auto">
          <a:xfrm>
            <a:off x="2584037" y="4692834"/>
            <a:ext cx="5998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 dirty="0"/>
          </a:p>
        </p:txBody>
      </p:sp>
      <p:sp>
        <p:nvSpPr>
          <p:cNvPr id="265" name="Line 311"/>
          <p:cNvSpPr>
            <a:spLocks noChangeShapeType="1"/>
          </p:cNvSpPr>
          <p:nvPr/>
        </p:nvSpPr>
        <p:spPr bwMode="auto">
          <a:xfrm>
            <a:off x="2500300" y="4567959"/>
            <a:ext cx="212435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66" name="Text Box 312"/>
          <p:cNvSpPr txBox="1">
            <a:spLocks noChangeArrowheads="1"/>
          </p:cNvSpPr>
          <p:nvPr/>
        </p:nvSpPr>
        <p:spPr bwMode="auto">
          <a:xfrm>
            <a:off x="3434471" y="4118602"/>
            <a:ext cx="264816" cy="24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018" dirty="0"/>
              <a:t>T</a:t>
            </a:r>
          </a:p>
        </p:txBody>
      </p:sp>
      <p:sp>
        <p:nvSpPr>
          <p:cNvPr id="267" name="Oval 315"/>
          <p:cNvSpPr>
            <a:spLocks noChangeArrowheads="1"/>
          </p:cNvSpPr>
          <p:nvPr/>
        </p:nvSpPr>
        <p:spPr bwMode="auto">
          <a:xfrm>
            <a:off x="5623660" y="4778047"/>
            <a:ext cx="728687" cy="1610613"/>
          </a:xfrm>
          <a:prstGeom prst="ellipse">
            <a:avLst/>
          </a:prstGeom>
          <a:solidFill>
            <a:srgbClr val="FFFF99">
              <a:alpha val="22353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altLang="fr-FR" sz="1018">
              <a:solidFill>
                <a:srgbClr val="FFFF00"/>
              </a:solidFill>
            </a:endParaRPr>
          </a:p>
        </p:txBody>
      </p:sp>
      <p:sp>
        <p:nvSpPr>
          <p:cNvPr id="268" name="Text Box 316"/>
          <p:cNvSpPr txBox="1">
            <a:spLocks noChangeArrowheads="1"/>
          </p:cNvSpPr>
          <p:nvPr/>
        </p:nvSpPr>
        <p:spPr bwMode="auto">
          <a:xfrm>
            <a:off x="6347784" y="4737077"/>
            <a:ext cx="15552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400" dirty="0"/>
              <a:t>Phase detection</a:t>
            </a:r>
          </a:p>
        </p:txBody>
      </p:sp>
      <p:sp>
        <p:nvSpPr>
          <p:cNvPr id="269" name="Line 320"/>
          <p:cNvSpPr>
            <a:spLocks noChangeShapeType="1"/>
          </p:cNvSpPr>
          <p:nvPr/>
        </p:nvSpPr>
        <p:spPr bwMode="auto">
          <a:xfrm>
            <a:off x="5832271" y="5110067"/>
            <a:ext cx="0" cy="33349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0" name="Line 321"/>
          <p:cNvSpPr>
            <a:spLocks noChangeShapeType="1"/>
          </p:cNvSpPr>
          <p:nvPr/>
        </p:nvSpPr>
        <p:spPr bwMode="auto">
          <a:xfrm>
            <a:off x="5815348" y="5267615"/>
            <a:ext cx="0" cy="6655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1" name="Freeform 325"/>
          <p:cNvSpPr>
            <a:spLocks/>
          </p:cNvSpPr>
          <p:nvPr/>
        </p:nvSpPr>
        <p:spPr bwMode="auto">
          <a:xfrm>
            <a:off x="584557" y="4034861"/>
            <a:ext cx="2644426" cy="390787"/>
          </a:xfrm>
          <a:custGeom>
            <a:avLst/>
            <a:gdLst>
              <a:gd name="T0" fmla="*/ 0 w 1815"/>
              <a:gd name="T1" fmla="*/ 256 h 256"/>
              <a:gd name="T2" fmla="*/ 908 w 1815"/>
              <a:gd name="T3" fmla="*/ 256 h 256"/>
              <a:gd name="T4" fmla="*/ 908 w 1815"/>
              <a:gd name="T5" fmla="*/ 0 h 256"/>
              <a:gd name="T6" fmla="*/ 1815 w 1815"/>
              <a:gd name="T7" fmla="*/ 0 h 256"/>
              <a:gd name="T8" fmla="*/ 1815 w 1815"/>
              <a:gd name="T9" fmla="*/ 227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5" h="256">
                <a:moveTo>
                  <a:pt x="0" y="256"/>
                </a:moveTo>
                <a:lnTo>
                  <a:pt x="908" y="256"/>
                </a:lnTo>
                <a:lnTo>
                  <a:pt x="908" y="0"/>
                </a:lnTo>
                <a:lnTo>
                  <a:pt x="1815" y="0"/>
                </a:lnTo>
                <a:lnTo>
                  <a:pt x="1815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2" name="Freeform 326"/>
          <p:cNvSpPr>
            <a:spLocks/>
          </p:cNvSpPr>
          <p:nvPr/>
        </p:nvSpPr>
        <p:spPr bwMode="auto">
          <a:xfrm>
            <a:off x="3251019" y="4034859"/>
            <a:ext cx="2764892" cy="380505"/>
          </a:xfrm>
          <a:custGeom>
            <a:avLst/>
            <a:gdLst>
              <a:gd name="T0" fmla="*/ 0 w 1815"/>
              <a:gd name="T1" fmla="*/ 256 h 256"/>
              <a:gd name="T2" fmla="*/ 908 w 1815"/>
              <a:gd name="T3" fmla="*/ 256 h 256"/>
              <a:gd name="T4" fmla="*/ 908 w 1815"/>
              <a:gd name="T5" fmla="*/ 0 h 256"/>
              <a:gd name="T6" fmla="*/ 1815 w 1815"/>
              <a:gd name="T7" fmla="*/ 0 h 256"/>
              <a:gd name="T8" fmla="*/ 1815 w 1815"/>
              <a:gd name="T9" fmla="*/ 227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5" h="256">
                <a:moveTo>
                  <a:pt x="0" y="256"/>
                </a:moveTo>
                <a:lnTo>
                  <a:pt x="908" y="256"/>
                </a:lnTo>
                <a:lnTo>
                  <a:pt x="908" y="0"/>
                </a:lnTo>
                <a:lnTo>
                  <a:pt x="1815" y="0"/>
                </a:lnTo>
                <a:lnTo>
                  <a:pt x="1815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3" name="Freeform 327"/>
          <p:cNvSpPr>
            <a:spLocks/>
          </p:cNvSpPr>
          <p:nvPr/>
        </p:nvSpPr>
        <p:spPr bwMode="auto">
          <a:xfrm>
            <a:off x="6015176" y="4018149"/>
            <a:ext cx="2666462" cy="376096"/>
          </a:xfrm>
          <a:custGeom>
            <a:avLst/>
            <a:gdLst>
              <a:gd name="T0" fmla="*/ 0 w 1815"/>
              <a:gd name="T1" fmla="*/ 256 h 256"/>
              <a:gd name="T2" fmla="*/ 908 w 1815"/>
              <a:gd name="T3" fmla="*/ 256 h 256"/>
              <a:gd name="T4" fmla="*/ 908 w 1815"/>
              <a:gd name="T5" fmla="*/ 0 h 256"/>
              <a:gd name="T6" fmla="*/ 1815 w 1815"/>
              <a:gd name="T7" fmla="*/ 0 h 256"/>
              <a:gd name="T8" fmla="*/ 1815 w 1815"/>
              <a:gd name="T9" fmla="*/ 227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5" h="256">
                <a:moveTo>
                  <a:pt x="0" y="256"/>
                </a:moveTo>
                <a:lnTo>
                  <a:pt x="908" y="256"/>
                </a:lnTo>
                <a:lnTo>
                  <a:pt x="908" y="0"/>
                </a:lnTo>
                <a:lnTo>
                  <a:pt x="1815" y="0"/>
                </a:lnTo>
                <a:lnTo>
                  <a:pt x="1815" y="22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4" name="Text Box 328"/>
          <p:cNvSpPr txBox="1">
            <a:spLocks noChangeArrowheads="1"/>
          </p:cNvSpPr>
          <p:nvPr/>
        </p:nvSpPr>
        <p:spPr bwMode="auto">
          <a:xfrm>
            <a:off x="501386" y="4098463"/>
            <a:ext cx="7040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Clk ref</a:t>
            </a:r>
          </a:p>
        </p:txBody>
      </p:sp>
      <p:sp>
        <p:nvSpPr>
          <p:cNvPr id="275" name="Line 329"/>
          <p:cNvSpPr>
            <a:spLocks noChangeShapeType="1"/>
          </p:cNvSpPr>
          <p:nvPr/>
        </p:nvSpPr>
        <p:spPr bwMode="auto">
          <a:xfrm flipH="1">
            <a:off x="584557" y="4692834"/>
            <a:ext cx="18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6" name="Line 330"/>
          <p:cNvSpPr>
            <a:spLocks noChangeShapeType="1"/>
          </p:cNvSpPr>
          <p:nvPr/>
        </p:nvSpPr>
        <p:spPr bwMode="auto">
          <a:xfrm flipH="1">
            <a:off x="584556" y="5442088"/>
            <a:ext cx="19157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7" name="Line 331"/>
          <p:cNvSpPr>
            <a:spLocks noChangeShapeType="1"/>
          </p:cNvSpPr>
          <p:nvPr/>
        </p:nvSpPr>
        <p:spPr bwMode="auto">
          <a:xfrm flipH="1">
            <a:off x="4637582" y="4366974"/>
            <a:ext cx="1" cy="12493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8" name="Line 332"/>
          <p:cNvSpPr>
            <a:spLocks noChangeShapeType="1"/>
          </p:cNvSpPr>
          <p:nvPr/>
        </p:nvSpPr>
        <p:spPr bwMode="auto">
          <a:xfrm>
            <a:off x="4624650" y="4047040"/>
            <a:ext cx="0" cy="33349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79" name="Line 333"/>
          <p:cNvSpPr>
            <a:spLocks noChangeShapeType="1"/>
          </p:cNvSpPr>
          <p:nvPr/>
        </p:nvSpPr>
        <p:spPr bwMode="auto">
          <a:xfrm>
            <a:off x="2500295" y="4443086"/>
            <a:ext cx="0" cy="249751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280" name="Line 334"/>
          <p:cNvSpPr>
            <a:spLocks noChangeShapeType="1"/>
          </p:cNvSpPr>
          <p:nvPr/>
        </p:nvSpPr>
        <p:spPr bwMode="auto">
          <a:xfrm>
            <a:off x="4625825" y="3909986"/>
            <a:ext cx="0" cy="124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81" name="Line 335"/>
          <p:cNvSpPr>
            <a:spLocks noChangeShapeType="1"/>
          </p:cNvSpPr>
          <p:nvPr/>
        </p:nvSpPr>
        <p:spPr bwMode="auto">
          <a:xfrm>
            <a:off x="2494419" y="3892545"/>
            <a:ext cx="0" cy="532591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282" name="Text Box 336"/>
          <p:cNvSpPr txBox="1">
            <a:spLocks noChangeArrowheads="1"/>
          </p:cNvSpPr>
          <p:nvPr/>
        </p:nvSpPr>
        <p:spPr bwMode="auto">
          <a:xfrm>
            <a:off x="2222414" y="3680327"/>
            <a:ext cx="564578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Start</a:t>
            </a:r>
          </a:p>
        </p:txBody>
      </p:sp>
      <p:sp>
        <p:nvSpPr>
          <p:cNvPr id="283" name="Line 307"/>
          <p:cNvSpPr>
            <a:spLocks noChangeShapeType="1"/>
          </p:cNvSpPr>
          <p:nvPr/>
        </p:nvSpPr>
        <p:spPr bwMode="auto">
          <a:xfrm>
            <a:off x="6466934" y="5440619"/>
            <a:ext cx="21155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 dirty="0"/>
          </a:p>
        </p:txBody>
      </p:sp>
      <p:sp>
        <p:nvSpPr>
          <p:cNvPr id="284" name="Text Box 316"/>
          <p:cNvSpPr txBox="1">
            <a:spLocks noChangeArrowheads="1"/>
          </p:cNvSpPr>
          <p:nvPr/>
        </p:nvSpPr>
        <p:spPr bwMode="auto">
          <a:xfrm>
            <a:off x="6555832" y="5557057"/>
            <a:ext cx="153599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400" dirty="0">
                <a:solidFill>
                  <a:srgbClr val="FF0000"/>
                </a:solidFill>
              </a:rPr>
              <a:t>Oscillator stop  </a:t>
            </a:r>
          </a:p>
        </p:txBody>
      </p:sp>
      <p:sp>
        <p:nvSpPr>
          <p:cNvPr id="289" name="Line 311"/>
          <p:cNvSpPr>
            <a:spLocks noChangeShapeType="1"/>
          </p:cNvSpPr>
          <p:nvPr/>
        </p:nvSpPr>
        <p:spPr bwMode="auto">
          <a:xfrm flipV="1">
            <a:off x="2494420" y="5276080"/>
            <a:ext cx="669922" cy="93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90" name="Text Box 312"/>
          <p:cNvSpPr txBox="1">
            <a:spLocks noChangeArrowheads="1"/>
          </p:cNvSpPr>
          <p:nvPr/>
        </p:nvSpPr>
        <p:spPr bwMode="auto">
          <a:xfrm>
            <a:off x="2655610" y="5053691"/>
            <a:ext cx="37863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T0</a:t>
            </a:r>
          </a:p>
        </p:txBody>
      </p:sp>
      <p:sp>
        <p:nvSpPr>
          <p:cNvPr id="291" name="Text Box 312"/>
          <p:cNvSpPr txBox="1">
            <a:spLocks noChangeArrowheads="1"/>
          </p:cNvSpPr>
          <p:nvPr/>
        </p:nvSpPr>
        <p:spPr bwMode="auto">
          <a:xfrm>
            <a:off x="4763102" y="5744952"/>
            <a:ext cx="37863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T1</a:t>
            </a:r>
          </a:p>
        </p:txBody>
      </p:sp>
      <p:sp>
        <p:nvSpPr>
          <p:cNvPr id="292" name="Line 311"/>
          <p:cNvSpPr>
            <a:spLocks noChangeShapeType="1"/>
          </p:cNvSpPr>
          <p:nvPr/>
        </p:nvSpPr>
        <p:spPr bwMode="auto">
          <a:xfrm flipV="1">
            <a:off x="4623156" y="5955044"/>
            <a:ext cx="608953" cy="11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/>
          </a:p>
        </p:txBody>
      </p:sp>
      <p:sp>
        <p:nvSpPr>
          <p:cNvPr id="293" name="Rectangle 292"/>
          <p:cNvSpPr/>
          <p:nvPr/>
        </p:nvSpPr>
        <p:spPr>
          <a:xfrm>
            <a:off x="455275" y="273474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Vernier Ring Oscillator TDC principle  </a:t>
            </a:r>
          </a:p>
        </p:txBody>
      </p:sp>
      <p:sp>
        <p:nvSpPr>
          <p:cNvPr id="294" name="Text Box 264"/>
          <p:cNvSpPr txBox="1">
            <a:spLocks noChangeArrowheads="1"/>
          </p:cNvSpPr>
          <p:nvPr/>
        </p:nvSpPr>
        <p:spPr bwMode="auto">
          <a:xfrm>
            <a:off x="4905707" y="6082859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 dirty="0"/>
              <a:t>1</a:t>
            </a:r>
          </a:p>
        </p:txBody>
      </p:sp>
      <p:sp>
        <p:nvSpPr>
          <p:cNvPr id="295" name="Text Box 265"/>
          <p:cNvSpPr txBox="1">
            <a:spLocks noChangeArrowheads="1"/>
          </p:cNvSpPr>
          <p:nvPr/>
        </p:nvSpPr>
        <p:spPr bwMode="auto">
          <a:xfrm>
            <a:off x="5488950" y="6082859"/>
            <a:ext cx="277640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96"/>
              <a:t>2</a:t>
            </a:r>
          </a:p>
        </p:txBody>
      </p:sp>
      <p:sp>
        <p:nvSpPr>
          <p:cNvPr id="29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273" y="918820"/>
            <a:ext cx="8432828" cy="38858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621" tIns="42311" rIns="84621" bIns="42311" numCol="1" anchor="t" anchorCtr="0" compatLnSpc="1">
            <a:prstTxWarp prst="textNoShape">
              <a:avLst/>
            </a:prstTxWarp>
          </a:bodyPr>
          <a:lstStyle/>
          <a:p>
            <a:pPr marL="317354" indent="-317354" algn="l">
              <a:buFont typeface="Wingdings" panose="05000000000000000000" pitchFamily="2" charset="2"/>
              <a:buChar char="§"/>
            </a:pPr>
            <a:r>
              <a:rPr lang="en-GB" altLang="fr-FR" sz="1851" dirty="0"/>
              <a:t>Clock reference of 1 GHz  is used as stop signal on the fast oscillator</a:t>
            </a:r>
          </a:p>
        </p:txBody>
      </p:sp>
    </p:spTree>
    <p:extLst>
      <p:ext uri="{BB962C8B-B14F-4D97-AF65-F5344CB8AC3E}">
        <p14:creationId xmlns:p14="http://schemas.microsoft.com/office/powerpoint/2010/main" val="163817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275" y="263773"/>
            <a:ext cx="8995457" cy="377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90"/>
              </a:spcBef>
              <a:spcAft>
                <a:spcPts val="1090"/>
              </a:spcAft>
            </a:pPr>
            <a:r>
              <a:rPr lang="en-US" sz="1851" b="0" kern="0" dirty="0">
                <a:solidFill>
                  <a:srgbClr val="C00000"/>
                </a:solidFill>
                <a:cs typeface="Arial" charset="0"/>
              </a:rPr>
              <a:t>Vernier Ring Oscillator working principal</a:t>
            </a: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extLst/>
          </p:nvPr>
        </p:nvGraphicFramePr>
        <p:xfrm>
          <a:off x="525059" y="3862164"/>
          <a:ext cx="2673809" cy="449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4" name="Équation" r:id="rId3" imgW="1434960" imgH="241200" progId="Equation.3">
                  <p:embed/>
                </p:oleObj>
              </mc:Choice>
              <mc:Fallback>
                <p:oleObj name="Équation" r:id="rId3" imgW="1434960" imgH="241200" progId="Equation.3">
                  <p:embed/>
                  <p:pic>
                    <p:nvPicPr>
                      <p:cNvPr id="9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059" y="3862164"/>
                        <a:ext cx="2673809" cy="44955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reeform 9"/>
          <p:cNvSpPr>
            <a:spLocks/>
          </p:cNvSpPr>
          <p:nvPr/>
        </p:nvSpPr>
        <p:spPr bwMode="auto">
          <a:xfrm>
            <a:off x="666093" y="2235239"/>
            <a:ext cx="832994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2166070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083325" y="1944350"/>
            <a:ext cx="145737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666094" y="2110361"/>
            <a:ext cx="187460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8335270" y="1777847"/>
            <a:ext cx="560867" cy="1749729"/>
          </a:xfrm>
          <a:prstGeom prst="ellipse">
            <a:avLst/>
          </a:prstGeom>
          <a:solidFill>
            <a:srgbClr val="FFFF99">
              <a:alpha val="22000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1499090" y="2235239"/>
            <a:ext cx="832995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2332081" y="2235239"/>
            <a:ext cx="832994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19" name="Freeform 16"/>
          <p:cNvSpPr>
            <a:spLocks/>
          </p:cNvSpPr>
          <p:nvPr/>
        </p:nvSpPr>
        <p:spPr bwMode="auto">
          <a:xfrm>
            <a:off x="3165078" y="2235239"/>
            <a:ext cx="832995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0" name="Freeform 17"/>
          <p:cNvSpPr>
            <a:spLocks/>
          </p:cNvSpPr>
          <p:nvPr/>
        </p:nvSpPr>
        <p:spPr bwMode="auto">
          <a:xfrm>
            <a:off x="3998069" y="2235239"/>
            <a:ext cx="832994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1" name="Freeform 18"/>
          <p:cNvSpPr>
            <a:spLocks/>
          </p:cNvSpPr>
          <p:nvPr/>
        </p:nvSpPr>
        <p:spPr bwMode="auto">
          <a:xfrm>
            <a:off x="4831067" y="2235239"/>
            <a:ext cx="832995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2" name="Freeform 19"/>
          <p:cNvSpPr>
            <a:spLocks/>
          </p:cNvSpPr>
          <p:nvPr/>
        </p:nvSpPr>
        <p:spPr bwMode="auto">
          <a:xfrm>
            <a:off x="5664057" y="2235239"/>
            <a:ext cx="832994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3" name="Freeform 20"/>
          <p:cNvSpPr>
            <a:spLocks/>
          </p:cNvSpPr>
          <p:nvPr/>
        </p:nvSpPr>
        <p:spPr bwMode="auto">
          <a:xfrm>
            <a:off x="6497055" y="2235239"/>
            <a:ext cx="832995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>
            <a:off x="7330046" y="2235239"/>
            <a:ext cx="832994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2915324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6" name="Freeform 23"/>
          <p:cNvSpPr>
            <a:spLocks/>
          </p:cNvSpPr>
          <p:nvPr/>
        </p:nvSpPr>
        <p:spPr bwMode="auto">
          <a:xfrm>
            <a:off x="3666050" y="2734740"/>
            <a:ext cx="750723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7" name="Freeform 24"/>
          <p:cNvSpPr>
            <a:spLocks/>
          </p:cNvSpPr>
          <p:nvPr/>
        </p:nvSpPr>
        <p:spPr bwMode="auto">
          <a:xfrm>
            <a:off x="4415305" y="2734740"/>
            <a:ext cx="750723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>
            <a:off x="5166024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29" name="Freeform 26"/>
          <p:cNvSpPr>
            <a:spLocks/>
          </p:cNvSpPr>
          <p:nvPr/>
        </p:nvSpPr>
        <p:spPr bwMode="auto">
          <a:xfrm>
            <a:off x="5915278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0" name="Freeform 27"/>
          <p:cNvSpPr>
            <a:spLocks/>
          </p:cNvSpPr>
          <p:nvPr/>
        </p:nvSpPr>
        <p:spPr bwMode="auto">
          <a:xfrm>
            <a:off x="6664532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1" name="Freeform 28"/>
          <p:cNvSpPr>
            <a:spLocks/>
          </p:cNvSpPr>
          <p:nvPr/>
        </p:nvSpPr>
        <p:spPr bwMode="auto">
          <a:xfrm>
            <a:off x="7413785" y="2734740"/>
            <a:ext cx="750724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2" name="Freeform 29"/>
          <p:cNvSpPr>
            <a:spLocks/>
          </p:cNvSpPr>
          <p:nvPr/>
        </p:nvSpPr>
        <p:spPr bwMode="auto">
          <a:xfrm>
            <a:off x="8164513" y="2734740"/>
            <a:ext cx="750723" cy="374626"/>
          </a:xfrm>
          <a:custGeom>
            <a:avLst/>
            <a:gdLst>
              <a:gd name="T0" fmla="*/ 0 w 794"/>
              <a:gd name="T1" fmla="*/ 255 h 255"/>
              <a:gd name="T2" fmla="*/ 397 w 794"/>
              <a:gd name="T3" fmla="*/ 255 h 255"/>
              <a:gd name="T4" fmla="*/ 397 w 794"/>
              <a:gd name="T5" fmla="*/ 0 h 255"/>
              <a:gd name="T6" fmla="*/ 794 w 794"/>
              <a:gd name="T7" fmla="*/ 0 h 255"/>
              <a:gd name="T8" fmla="*/ 794 w 794"/>
              <a:gd name="T9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255">
                <a:moveTo>
                  <a:pt x="0" y="255"/>
                </a:moveTo>
                <a:lnTo>
                  <a:pt x="397" y="255"/>
                </a:lnTo>
                <a:lnTo>
                  <a:pt x="397" y="0"/>
                </a:lnTo>
                <a:lnTo>
                  <a:pt x="794" y="0"/>
                </a:lnTo>
                <a:lnTo>
                  <a:pt x="794" y="255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3" name="Freeform 30"/>
          <p:cNvSpPr>
            <a:spLocks/>
          </p:cNvSpPr>
          <p:nvPr/>
        </p:nvSpPr>
        <p:spPr bwMode="auto">
          <a:xfrm>
            <a:off x="8163043" y="2235239"/>
            <a:ext cx="832995" cy="333491"/>
          </a:xfrm>
          <a:custGeom>
            <a:avLst/>
            <a:gdLst>
              <a:gd name="T0" fmla="*/ 0 w 908"/>
              <a:gd name="T1" fmla="*/ 227 h 227"/>
              <a:gd name="T2" fmla="*/ 454 w 908"/>
              <a:gd name="T3" fmla="*/ 227 h 227"/>
              <a:gd name="T4" fmla="*/ 454 w 908"/>
              <a:gd name="T5" fmla="*/ 0 h 227"/>
              <a:gd name="T6" fmla="*/ 908 w 908"/>
              <a:gd name="T7" fmla="*/ 0 h 227"/>
              <a:gd name="T8" fmla="*/ 908 w 908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8" h="227">
                <a:moveTo>
                  <a:pt x="0" y="227"/>
                </a:moveTo>
                <a:lnTo>
                  <a:pt x="454" y="227"/>
                </a:lnTo>
                <a:lnTo>
                  <a:pt x="454" y="0"/>
                </a:lnTo>
                <a:lnTo>
                  <a:pt x="908" y="0"/>
                </a:lnTo>
                <a:lnTo>
                  <a:pt x="908" y="22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4" name="Freeform 31"/>
          <p:cNvSpPr>
            <a:spLocks/>
          </p:cNvSpPr>
          <p:nvPr/>
        </p:nvSpPr>
        <p:spPr bwMode="auto">
          <a:xfrm>
            <a:off x="1083328" y="1485986"/>
            <a:ext cx="7413207" cy="249751"/>
          </a:xfrm>
          <a:custGeom>
            <a:avLst/>
            <a:gdLst>
              <a:gd name="T0" fmla="*/ 0 w 5046"/>
              <a:gd name="T1" fmla="*/ 170 h 170"/>
              <a:gd name="T2" fmla="*/ 0 w 5046"/>
              <a:gd name="T3" fmla="*/ 0 h 170"/>
              <a:gd name="T4" fmla="*/ 57 w 5046"/>
              <a:gd name="T5" fmla="*/ 0 h 170"/>
              <a:gd name="T6" fmla="*/ 57 w 5046"/>
              <a:gd name="T7" fmla="*/ 170 h 170"/>
              <a:gd name="T8" fmla="*/ 5046 w 5046"/>
              <a:gd name="T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46" h="170">
                <a:moveTo>
                  <a:pt x="0" y="170"/>
                </a:moveTo>
                <a:lnTo>
                  <a:pt x="0" y="0"/>
                </a:lnTo>
                <a:lnTo>
                  <a:pt x="57" y="0"/>
                </a:lnTo>
                <a:lnTo>
                  <a:pt x="57" y="170"/>
                </a:lnTo>
                <a:lnTo>
                  <a:pt x="5046" y="17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5" name="Line 32"/>
          <p:cNvSpPr>
            <a:spLocks noChangeShapeType="1"/>
          </p:cNvSpPr>
          <p:nvPr/>
        </p:nvSpPr>
        <p:spPr bwMode="auto">
          <a:xfrm flipH="1">
            <a:off x="707229" y="1735734"/>
            <a:ext cx="376096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6" name="Freeform 33"/>
          <p:cNvSpPr>
            <a:spLocks/>
          </p:cNvSpPr>
          <p:nvPr/>
        </p:nvSpPr>
        <p:spPr bwMode="auto">
          <a:xfrm>
            <a:off x="2540697" y="1860612"/>
            <a:ext cx="6355436" cy="249751"/>
          </a:xfrm>
          <a:custGeom>
            <a:avLst/>
            <a:gdLst>
              <a:gd name="T0" fmla="*/ 0 w 5046"/>
              <a:gd name="T1" fmla="*/ 170 h 170"/>
              <a:gd name="T2" fmla="*/ 0 w 5046"/>
              <a:gd name="T3" fmla="*/ 0 h 170"/>
              <a:gd name="T4" fmla="*/ 57 w 5046"/>
              <a:gd name="T5" fmla="*/ 0 h 170"/>
              <a:gd name="T6" fmla="*/ 57 w 5046"/>
              <a:gd name="T7" fmla="*/ 170 h 170"/>
              <a:gd name="T8" fmla="*/ 5046 w 5046"/>
              <a:gd name="T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46" h="170">
                <a:moveTo>
                  <a:pt x="0" y="170"/>
                </a:moveTo>
                <a:lnTo>
                  <a:pt x="0" y="0"/>
                </a:lnTo>
                <a:lnTo>
                  <a:pt x="57" y="0"/>
                </a:lnTo>
                <a:lnTo>
                  <a:pt x="57" y="170"/>
                </a:lnTo>
                <a:lnTo>
                  <a:pt x="5046" y="17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7" name="Line 34"/>
          <p:cNvSpPr>
            <a:spLocks noChangeShapeType="1"/>
          </p:cNvSpPr>
          <p:nvPr/>
        </p:nvSpPr>
        <p:spPr bwMode="auto">
          <a:xfrm flipH="1">
            <a:off x="666097" y="3109365"/>
            <a:ext cx="149997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38" name="AutoShape 35"/>
          <p:cNvSpPr>
            <a:spLocks noChangeArrowheads="1"/>
          </p:cNvSpPr>
          <p:nvPr/>
        </p:nvSpPr>
        <p:spPr bwMode="auto">
          <a:xfrm>
            <a:off x="1083324" y="2318976"/>
            <a:ext cx="832994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9" name="AutoShape 36"/>
          <p:cNvSpPr>
            <a:spLocks noChangeArrowheads="1"/>
          </p:cNvSpPr>
          <p:nvPr/>
        </p:nvSpPr>
        <p:spPr bwMode="auto">
          <a:xfrm>
            <a:off x="1916322" y="2318976"/>
            <a:ext cx="832995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0" name="AutoShape 37"/>
          <p:cNvSpPr>
            <a:spLocks noChangeArrowheads="1"/>
          </p:cNvSpPr>
          <p:nvPr/>
        </p:nvSpPr>
        <p:spPr bwMode="auto">
          <a:xfrm>
            <a:off x="2749313" y="2318976"/>
            <a:ext cx="832994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41" name="AutoShape 38"/>
          <p:cNvSpPr>
            <a:spLocks noChangeArrowheads="1"/>
          </p:cNvSpPr>
          <p:nvPr/>
        </p:nvSpPr>
        <p:spPr bwMode="auto">
          <a:xfrm>
            <a:off x="3582310" y="2318976"/>
            <a:ext cx="832995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42" name="AutoShape 39"/>
          <p:cNvSpPr>
            <a:spLocks noChangeArrowheads="1"/>
          </p:cNvSpPr>
          <p:nvPr/>
        </p:nvSpPr>
        <p:spPr bwMode="auto">
          <a:xfrm>
            <a:off x="4415301" y="2318976"/>
            <a:ext cx="832994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43" name="AutoShape 40"/>
          <p:cNvSpPr>
            <a:spLocks noChangeArrowheads="1"/>
          </p:cNvSpPr>
          <p:nvPr/>
        </p:nvSpPr>
        <p:spPr bwMode="auto">
          <a:xfrm>
            <a:off x="5248298" y="2318976"/>
            <a:ext cx="832995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--</a:t>
            </a:r>
          </a:p>
        </p:txBody>
      </p:sp>
      <p:sp>
        <p:nvSpPr>
          <p:cNvPr id="44" name="AutoShape 41"/>
          <p:cNvSpPr>
            <a:spLocks noChangeArrowheads="1"/>
          </p:cNvSpPr>
          <p:nvPr/>
        </p:nvSpPr>
        <p:spPr bwMode="auto">
          <a:xfrm>
            <a:off x="6081289" y="2318976"/>
            <a:ext cx="832994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--</a:t>
            </a:r>
          </a:p>
        </p:txBody>
      </p:sp>
      <p:sp>
        <p:nvSpPr>
          <p:cNvPr id="45" name="AutoShape 42"/>
          <p:cNvSpPr>
            <a:spLocks noChangeArrowheads="1"/>
          </p:cNvSpPr>
          <p:nvPr/>
        </p:nvSpPr>
        <p:spPr bwMode="auto">
          <a:xfrm>
            <a:off x="6914287" y="2318976"/>
            <a:ext cx="832995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 dirty="0">
                <a:solidFill>
                  <a:srgbClr val="000000"/>
                </a:solidFill>
              </a:rPr>
              <a:t>Ns-1</a:t>
            </a:r>
          </a:p>
        </p:txBody>
      </p:sp>
      <p:sp>
        <p:nvSpPr>
          <p:cNvPr id="46" name="AutoShape 43"/>
          <p:cNvSpPr>
            <a:spLocks noChangeArrowheads="1"/>
          </p:cNvSpPr>
          <p:nvPr/>
        </p:nvSpPr>
        <p:spPr bwMode="auto">
          <a:xfrm>
            <a:off x="7747277" y="2318976"/>
            <a:ext cx="832994" cy="166012"/>
          </a:xfrm>
          <a:prstGeom prst="hexagon">
            <a:avLst>
              <a:gd name="adj" fmla="val 67948"/>
              <a:gd name="vf" fmla="val 115470"/>
            </a:avLst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 dirty="0">
                <a:solidFill>
                  <a:srgbClr val="000000"/>
                </a:solidFill>
              </a:rPr>
              <a:t>Ns</a:t>
            </a:r>
          </a:p>
        </p:txBody>
      </p:sp>
      <p:sp>
        <p:nvSpPr>
          <p:cNvPr id="47" name="AutoShape 44"/>
          <p:cNvSpPr>
            <a:spLocks noChangeArrowheads="1"/>
          </p:cNvSpPr>
          <p:nvPr/>
        </p:nvSpPr>
        <p:spPr bwMode="auto">
          <a:xfrm>
            <a:off x="2540697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8" name="AutoShape 45"/>
          <p:cNvSpPr>
            <a:spLocks noChangeArrowheads="1"/>
          </p:cNvSpPr>
          <p:nvPr/>
        </p:nvSpPr>
        <p:spPr bwMode="auto">
          <a:xfrm>
            <a:off x="3289951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9" name="AutoShape 46"/>
          <p:cNvSpPr>
            <a:spLocks noChangeArrowheads="1"/>
          </p:cNvSpPr>
          <p:nvPr/>
        </p:nvSpPr>
        <p:spPr bwMode="auto">
          <a:xfrm>
            <a:off x="4040674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50" name="AutoShape 47"/>
          <p:cNvSpPr>
            <a:spLocks noChangeArrowheads="1"/>
          </p:cNvSpPr>
          <p:nvPr/>
        </p:nvSpPr>
        <p:spPr bwMode="auto">
          <a:xfrm>
            <a:off x="4789928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--</a:t>
            </a:r>
          </a:p>
        </p:txBody>
      </p:sp>
      <p:sp>
        <p:nvSpPr>
          <p:cNvPr id="51" name="AutoShape 48"/>
          <p:cNvSpPr>
            <a:spLocks noChangeArrowheads="1"/>
          </p:cNvSpPr>
          <p:nvPr/>
        </p:nvSpPr>
        <p:spPr bwMode="auto">
          <a:xfrm>
            <a:off x="5539182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--</a:t>
            </a:r>
          </a:p>
        </p:txBody>
      </p:sp>
      <p:sp>
        <p:nvSpPr>
          <p:cNvPr id="52" name="AutoShape 49"/>
          <p:cNvSpPr>
            <a:spLocks noChangeArrowheads="1"/>
          </p:cNvSpPr>
          <p:nvPr/>
        </p:nvSpPr>
        <p:spPr bwMode="auto">
          <a:xfrm>
            <a:off x="6289905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>
                <a:solidFill>
                  <a:srgbClr val="000000"/>
                </a:solidFill>
              </a:rPr>
              <a:t>--</a:t>
            </a:r>
          </a:p>
        </p:txBody>
      </p:sp>
      <p:sp>
        <p:nvSpPr>
          <p:cNvPr id="53" name="AutoShape 50"/>
          <p:cNvSpPr>
            <a:spLocks noChangeArrowheads="1"/>
          </p:cNvSpPr>
          <p:nvPr/>
        </p:nvSpPr>
        <p:spPr bwMode="auto">
          <a:xfrm>
            <a:off x="7039159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 dirty="0">
                <a:solidFill>
                  <a:srgbClr val="000000"/>
                </a:solidFill>
              </a:rPr>
              <a:t>Nf-1</a:t>
            </a:r>
          </a:p>
        </p:txBody>
      </p:sp>
      <p:sp>
        <p:nvSpPr>
          <p:cNvPr id="54" name="AutoShape 51"/>
          <p:cNvSpPr>
            <a:spLocks noChangeArrowheads="1"/>
          </p:cNvSpPr>
          <p:nvPr/>
        </p:nvSpPr>
        <p:spPr bwMode="auto">
          <a:xfrm>
            <a:off x="7788414" y="2818479"/>
            <a:ext cx="749254" cy="166012"/>
          </a:xfrm>
          <a:prstGeom prst="hexagon">
            <a:avLst>
              <a:gd name="adj" fmla="val 61117"/>
              <a:gd name="vf" fmla="val 115470"/>
            </a:avLst>
          </a:pr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6277" eaLnBrk="1" hangingPunct="1">
              <a:defRPr/>
            </a:pPr>
            <a:r>
              <a:rPr lang="fr-FR" altLang="fr-FR" sz="1110" kern="0" dirty="0" err="1">
                <a:solidFill>
                  <a:srgbClr val="000000"/>
                </a:solidFill>
              </a:rPr>
              <a:t>Nf</a:t>
            </a:r>
            <a:endParaRPr lang="fr-FR" altLang="fr-FR" sz="1110" kern="0" dirty="0">
              <a:solidFill>
                <a:srgbClr val="000000"/>
              </a:solidFill>
            </a:endParaRPr>
          </a:p>
        </p:txBody>
      </p:sp>
      <p:sp>
        <p:nvSpPr>
          <p:cNvPr id="55" name="Text Box 52"/>
          <p:cNvSpPr txBox="1">
            <a:spLocks noChangeArrowheads="1"/>
          </p:cNvSpPr>
          <p:nvPr/>
        </p:nvSpPr>
        <p:spPr bwMode="auto">
          <a:xfrm>
            <a:off x="449319" y="2859618"/>
            <a:ext cx="508474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fr-FR" altLang="fr-FR" sz="1296" b="0" kern="0">
                <a:solidFill>
                  <a:srgbClr val="000000"/>
                </a:solidFill>
              </a:rPr>
              <a:t>Fast</a:t>
            </a:r>
          </a:p>
        </p:txBody>
      </p:sp>
      <p:sp>
        <p:nvSpPr>
          <p:cNvPr id="56" name="Text Box 53"/>
          <p:cNvSpPr txBox="1">
            <a:spLocks noChangeArrowheads="1"/>
          </p:cNvSpPr>
          <p:nvPr/>
        </p:nvSpPr>
        <p:spPr bwMode="auto">
          <a:xfrm>
            <a:off x="449984" y="2317511"/>
            <a:ext cx="545342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fr-FR" altLang="fr-FR" sz="1296" b="0" kern="0">
                <a:solidFill>
                  <a:srgbClr val="000000"/>
                </a:solidFill>
              </a:rPr>
              <a:t>Slow</a:t>
            </a:r>
          </a:p>
        </p:txBody>
      </p:sp>
      <p:sp>
        <p:nvSpPr>
          <p:cNvPr id="57" name="Text Box 54"/>
          <p:cNvSpPr txBox="1">
            <a:spLocks noChangeArrowheads="1"/>
          </p:cNvSpPr>
          <p:nvPr/>
        </p:nvSpPr>
        <p:spPr bwMode="auto">
          <a:xfrm>
            <a:off x="47307" y="1438395"/>
            <a:ext cx="1058303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fr-FR" altLang="fr-FR" sz="1296" b="0" kern="0" dirty="0" smtClean="0">
                <a:solidFill>
                  <a:srgbClr val="000000"/>
                </a:solidFill>
              </a:rPr>
              <a:t>Start(</a:t>
            </a:r>
            <a:r>
              <a:rPr lang="fr-FR" altLang="fr-FR" sz="1296" b="0" kern="0" dirty="0" err="1" smtClean="0">
                <a:solidFill>
                  <a:srgbClr val="000000"/>
                </a:solidFill>
              </a:rPr>
              <a:t>event</a:t>
            </a:r>
            <a:r>
              <a:rPr lang="fr-FR" altLang="fr-FR" sz="1296" b="0" kern="0" dirty="0" smtClean="0">
                <a:solidFill>
                  <a:srgbClr val="000000"/>
                </a:solidFill>
              </a:rPr>
              <a:t>)</a:t>
            </a:r>
            <a:endParaRPr lang="fr-FR" altLang="fr-FR" sz="1296" b="0" kern="0" dirty="0">
              <a:solidFill>
                <a:srgbClr val="000000"/>
              </a:solidFill>
            </a:endParaRPr>
          </a:p>
        </p:txBody>
      </p:sp>
      <p:sp>
        <p:nvSpPr>
          <p:cNvPr id="58" name="Text Box 55"/>
          <p:cNvSpPr txBox="1">
            <a:spLocks noChangeArrowheads="1"/>
          </p:cNvSpPr>
          <p:nvPr/>
        </p:nvSpPr>
        <p:spPr bwMode="auto">
          <a:xfrm>
            <a:off x="-54487" y="1838397"/>
            <a:ext cx="1196161" cy="29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fr-FR" altLang="fr-FR" sz="1296" b="0" kern="0" dirty="0" smtClean="0">
                <a:solidFill>
                  <a:srgbClr val="000000"/>
                </a:solidFill>
              </a:rPr>
              <a:t>Stop(</a:t>
            </a:r>
            <a:r>
              <a:rPr lang="fr-FR" altLang="fr-FR" sz="1296" b="0" kern="0" dirty="0" err="1" smtClean="0">
                <a:solidFill>
                  <a:srgbClr val="000000"/>
                </a:solidFill>
              </a:rPr>
              <a:t>Ref_clk</a:t>
            </a:r>
            <a:r>
              <a:rPr lang="fr-FR" altLang="fr-FR" sz="1296" b="0" kern="0" dirty="0" smtClean="0">
                <a:solidFill>
                  <a:srgbClr val="000000"/>
                </a:solidFill>
              </a:rPr>
              <a:t>)</a:t>
            </a:r>
            <a:endParaRPr lang="fr-FR" altLang="fr-FR" sz="1296" b="0" kern="0" dirty="0">
              <a:solidFill>
                <a:srgbClr val="000000"/>
              </a:solidFill>
            </a:endParaRPr>
          </a:p>
        </p:txBody>
      </p:sp>
      <p:sp>
        <p:nvSpPr>
          <p:cNvPr id="59" name="Text Box 56"/>
          <p:cNvSpPr txBox="1">
            <a:spLocks noChangeArrowheads="1"/>
          </p:cNvSpPr>
          <p:nvPr/>
        </p:nvSpPr>
        <p:spPr bwMode="auto">
          <a:xfrm>
            <a:off x="1574548" y="1455131"/>
            <a:ext cx="388248" cy="4910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fr-FR" altLang="fr-FR" sz="2591" b="0" kern="0">
                <a:solidFill>
                  <a:srgbClr val="000000"/>
                </a:solidFill>
              </a:rPr>
              <a:t>T</a:t>
            </a:r>
          </a:p>
        </p:txBody>
      </p:sp>
      <p:sp>
        <p:nvSpPr>
          <p:cNvPr id="60" name="Line 57"/>
          <p:cNvSpPr>
            <a:spLocks noChangeShapeType="1"/>
          </p:cNvSpPr>
          <p:nvPr/>
        </p:nvSpPr>
        <p:spPr bwMode="auto">
          <a:xfrm>
            <a:off x="1083324" y="2736208"/>
            <a:ext cx="83299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sp>
        <p:nvSpPr>
          <p:cNvPr id="61" name="Line 58"/>
          <p:cNvSpPr>
            <a:spLocks noChangeShapeType="1"/>
          </p:cNvSpPr>
          <p:nvPr/>
        </p:nvSpPr>
        <p:spPr bwMode="auto">
          <a:xfrm>
            <a:off x="2540697" y="3235710"/>
            <a:ext cx="74925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6277" eaLnBrk="1" hangingPunct="1">
              <a:defRPr/>
            </a:pPr>
            <a:endParaRPr lang="fr-FR" sz="1666" b="0" kern="0">
              <a:solidFill>
                <a:srgbClr val="000000"/>
              </a:solidFill>
            </a:endParaRPr>
          </a:p>
        </p:txBody>
      </p:sp>
      <p:graphicFrame>
        <p:nvGraphicFramePr>
          <p:cNvPr id="62" name="Object 59"/>
          <p:cNvGraphicFramePr>
            <a:graphicFrameLocks noChangeAspect="1"/>
          </p:cNvGraphicFramePr>
          <p:nvPr>
            <p:extLst/>
          </p:nvPr>
        </p:nvGraphicFramePr>
        <p:xfrm>
          <a:off x="2865377" y="3102463"/>
          <a:ext cx="233591" cy="314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5" name="Équation" r:id="rId5" imgW="177480" imgH="241200" progId="Equation.3">
                  <p:embed/>
                </p:oleObj>
              </mc:Choice>
              <mc:Fallback>
                <p:oleObj name="Équation" r:id="rId5" imgW="177480" imgH="241200" progId="Equation.3">
                  <p:embed/>
                  <p:pic>
                    <p:nvPicPr>
                      <p:cNvPr id="62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5377" y="3102463"/>
                        <a:ext cx="233591" cy="31439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0"/>
          <p:cNvGraphicFramePr>
            <a:graphicFrameLocks noChangeAspect="1"/>
          </p:cNvGraphicFramePr>
          <p:nvPr>
            <p:extLst/>
          </p:nvPr>
        </p:nvGraphicFramePr>
        <p:xfrm>
          <a:off x="1535816" y="5142453"/>
          <a:ext cx="1379508" cy="445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6" name="Équation" r:id="rId7" imgW="749160" imgH="241200" progId="Equation.3">
                  <p:embed/>
                </p:oleObj>
              </mc:Choice>
              <mc:Fallback>
                <p:oleObj name="Équation" r:id="rId7" imgW="749160" imgH="241200" progId="Equation.3">
                  <p:embed/>
                  <p:pic>
                    <p:nvPicPr>
                      <p:cNvPr id="63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5816" y="5142453"/>
                        <a:ext cx="1379508" cy="44514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Text Box 61"/>
          <p:cNvSpPr txBox="1">
            <a:spLocks noChangeArrowheads="1"/>
          </p:cNvSpPr>
          <p:nvPr/>
        </p:nvSpPr>
        <p:spPr bwMode="auto">
          <a:xfrm>
            <a:off x="3091401" y="5181095"/>
            <a:ext cx="2749471" cy="34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en-US" altLang="fr-FR" sz="1666" b="0" kern="0" dirty="0">
                <a:solidFill>
                  <a:srgbClr val="000000"/>
                </a:solidFill>
              </a:rPr>
              <a:t>Is the conversion bin (LSB)</a:t>
            </a:r>
          </a:p>
        </p:txBody>
      </p:sp>
      <p:graphicFrame>
        <p:nvGraphicFramePr>
          <p:cNvPr id="65" name="Object 8"/>
          <p:cNvGraphicFramePr>
            <a:graphicFrameLocks noChangeAspect="1"/>
          </p:cNvGraphicFramePr>
          <p:nvPr>
            <p:extLst/>
          </p:nvPr>
        </p:nvGraphicFramePr>
        <p:xfrm>
          <a:off x="1383029" y="2641157"/>
          <a:ext cx="240937" cy="226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7" name="Équation" r:id="rId9" imgW="190440" imgH="177480" progId="Equation.3">
                  <p:embed/>
                </p:oleObj>
              </mc:Choice>
              <mc:Fallback>
                <p:oleObj name="Équation" r:id="rId9" imgW="190440" imgH="177480" progId="Equation.3">
                  <p:embed/>
                  <p:pic>
                    <p:nvPicPr>
                      <p:cNvPr id="65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3029" y="2641157"/>
                        <a:ext cx="240937" cy="22624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Line 333"/>
          <p:cNvSpPr>
            <a:spLocks noChangeShapeType="1"/>
          </p:cNvSpPr>
          <p:nvPr/>
        </p:nvSpPr>
        <p:spPr bwMode="auto">
          <a:xfrm>
            <a:off x="1083325" y="1288993"/>
            <a:ext cx="0" cy="2034174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69" name="Line 333"/>
          <p:cNvSpPr>
            <a:spLocks noChangeShapeType="1"/>
          </p:cNvSpPr>
          <p:nvPr/>
        </p:nvSpPr>
        <p:spPr bwMode="auto">
          <a:xfrm>
            <a:off x="2540697" y="1408688"/>
            <a:ext cx="0" cy="191448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70" name="Line 333"/>
          <p:cNvSpPr>
            <a:spLocks noChangeShapeType="1"/>
          </p:cNvSpPr>
          <p:nvPr/>
        </p:nvSpPr>
        <p:spPr bwMode="auto">
          <a:xfrm>
            <a:off x="8580271" y="1614461"/>
            <a:ext cx="0" cy="207248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018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71" name="Text Box 68"/>
          <p:cNvSpPr txBox="1">
            <a:spLocks noChangeArrowheads="1"/>
          </p:cNvSpPr>
          <p:nvPr/>
        </p:nvSpPr>
        <p:spPr bwMode="auto">
          <a:xfrm>
            <a:off x="8628868" y="3385239"/>
            <a:ext cx="1019347" cy="4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846277" eaLnBrk="1" hangingPunct="1">
              <a:defRPr/>
            </a:pPr>
            <a:r>
              <a:rPr lang="en-US" altLang="fr-FR" sz="1296" b="0" kern="0" dirty="0">
                <a:solidFill>
                  <a:srgbClr val="FF0000"/>
                </a:solidFill>
              </a:rPr>
              <a:t>Phase Detection</a:t>
            </a:r>
          </a:p>
        </p:txBody>
      </p:sp>
      <p:sp>
        <p:nvSpPr>
          <p:cNvPr id="72" name="Text Box 61"/>
          <p:cNvSpPr txBox="1">
            <a:spLocks noChangeArrowheads="1"/>
          </p:cNvSpPr>
          <p:nvPr/>
        </p:nvSpPr>
        <p:spPr bwMode="auto">
          <a:xfrm>
            <a:off x="1435831" y="5849531"/>
            <a:ext cx="7768473" cy="37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fr-FR" sz="1851" kern="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US" altLang="fr-FR" sz="1851" kern="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fr-FR" sz="1851" kern="0" dirty="0">
                <a:solidFill>
                  <a:srgbClr val="FF0000"/>
                </a:solidFill>
              </a:rPr>
              <a:t>It is necessary to be able to finely adjust the oscillator frequency</a:t>
            </a:r>
            <a:endParaRPr lang="fr-FR" altLang="fr-FR" sz="1851" kern="0" dirty="0">
              <a:solidFill>
                <a:srgbClr val="FF0000"/>
              </a:solidFill>
            </a:endParaRPr>
          </a:p>
        </p:txBody>
      </p:sp>
      <p:graphicFrame>
        <p:nvGraphicFramePr>
          <p:cNvPr id="66" name="Object 6"/>
          <p:cNvGraphicFramePr>
            <a:graphicFrameLocks noChangeAspect="1"/>
          </p:cNvGraphicFramePr>
          <p:nvPr>
            <p:extLst/>
          </p:nvPr>
        </p:nvGraphicFramePr>
        <p:xfrm>
          <a:off x="505226" y="4447839"/>
          <a:ext cx="3289373" cy="449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8" name="Équation" r:id="rId11" imgW="1765080" imgH="241200" progId="Equation.3">
                  <p:embed/>
                </p:oleObj>
              </mc:Choice>
              <mc:Fallback>
                <p:oleObj name="Équation" r:id="rId11" imgW="1765080" imgH="241200" progId="Equation.3">
                  <p:embed/>
                  <p:pic>
                    <p:nvPicPr>
                      <p:cNvPr id="6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226" y="4447839"/>
                        <a:ext cx="3289373" cy="44955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Text Box 61"/>
          <p:cNvSpPr txBox="1">
            <a:spLocks noChangeArrowheads="1"/>
          </p:cNvSpPr>
          <p:nvPr/>
        </p:nvSpPr>
        <p:spPr bwMode="auto">
          <a:xfrm>
            <a:off x="659532" y="5189724"/>
            <a:ext cx="872355" cy="34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46277" eaLnBrk="1" hangingPunct="1">
              <a:defRPr/>
            </a:pPr>
            <a:r>
              <a:rPr lang="en-US" altLang="fr-FR" sz="1666" b="0" kern="0" dirty="0">
                <a:solidFill>
                  <a:srgbClr val="000000"/>
                </a:solidFill>
              </a:rPr>
              <a:t>Where,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286101" y="3936631"/>
            <a:ext cx="590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(1)</a:t>
            </a:r>
            <a:endParaRPr lang="fr-FR" sz="1200" dirty="0"/>
          </a:p>
        </p:txBody>
      </p:sp>
      <p:sp>
        <p:nvSpPr>
          <p:cNvPr id="73" name="ZoneTexte 72"/>
          <p:cNvSpPr txBox="1"/>
          <p:nvPr/>
        </p:nvSpPr>
        <p:spPr>
          <a:xfrm>
            <a:off x="3743731" y="4497334"/>
            <a:ext cx="590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(2)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63418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_pole">
  <a:themeElements>
    <a:clrScheme name="michrau_L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ichrau_LR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1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1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michrau_L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hrau_L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hrau_L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hrau_L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hrau_L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hrau_L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hrau_L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modèle_pole</Template>
  <TotalTime>15869</TotalTime>
  <Words>1421</Words>
  <Application>Microsoft Office PowerPoint</Application>
  <PresentationFormat>Format A4 (210 x 297 mm)</PresentationFormat>
  <Paragraphs>366</Paragraphs>
  <Slides>20</Slides>
  <Notes>7</Notes>
  <HiddenSlides>0</HiddenSlides>
  <MMClips>0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20</vt:i4>
      </vt:variant>
    </vt:vector>
  </HeadingPairs>
  <TitlesOfParts>
    <vt:vector size="33" baseType="lpstr">
      <vt:lpstr>Arial Unicode MS</vt:lpstr>
      <vt:lpstr>ＭＳ Ｐゴシック</vt:lpstr>
      <vt:lpstr>ＭＳ Ｐゴシック</vt:lpstr>
      <vt:lpstr>Arial</vt:lpstr>
      <vt:lpstr>Calibri (Corps)</vt:lpstr>
      <vt:lpstr>Symbol</vt:lpstr>
      <vt:lpstr>Times New Roman</vt:lpstr>
      <vt:lpstr>Verdana</vt:lpstr>
      <vt:lpstr>Wingdings</vt:lpstr>
      <vt:lpstr>modèle_pole</vt:lpstr>
      <vt:lpstr>Equation</vt:lpstr>
      <vt:lpstr>Équation</vt:lpstr>
      <vt:lpstr>Microsoft Equation 3.0</vt:lpstr>
      <vt:lpstr>A High Precision TDC  for CMS MG-RPC :  Vernier Ring Oscillator based TDC CRONOTIC  (Cms Rpc muON detectOr Tdc IC)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Clock reference of 1 GHz  is used as stop signal on the fast oscillator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IN2P3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High Precision TDC  for CMS MG-RPC :  Vernier Ring Oscillator based TDC</dc:title>
  <dc:creator>Herve Mathez</dc:creator>
  <cp:lastModifiedBy>Herve Mathez</cp:lastModifiedBy>
  <cp:revision>67</cp:revision>
  <dcterms:created xsi:type="dcterms:W3CDTF">2017-02-16T07:37:42Z</dcterms:created>
  <dcterms:modified xsi:type="dcterms:W3CDTF">2017-04-06T06:15:41Z</dcterms:modified>
</cp:coreProperties>
</file>