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5"/>
  </p:notesMasterIdLst>
  <p:sldIdLst>
    <p:sldId id="256" r:id="rId2"/>
    <p:sldId id="263" r:id="rId3"/>
    <p:sldId id="296" r:id="rId4"/>
    <p:sldId id="306" r:id="rId5"/>
    <p:sldId id="284" r:id="rId6"/>
    <p:sldId id="283" r:id="rId7"/>
    <p:sldId id="293" r:id="rId8"/>
    <p:sldId id="277" r:id="rId9"/>
    <p:sldId id="294" r:id="rId10"/>
    <p:sldId id="295" r:id="rId11"/>
    <p:sldId id="308" r:id="rId12"/>
    <p:sldId id="307" r:id="rId13"/>
    <p:sldId id="281" r:id="rId14"/>
    <p:sldId id="309" r:id="rId15"/>
    <p:sldId id="292" r:id="rId16"/>
    <p:sldId id="291" r:id="rId17"/>
    <p:sldId id="297" r:id="rId18"/>
    <p:sldId id="298" r:id="rId19"/>
    <p:sldId id="299" r:id="rId20"/>
    <p:sldId id="300" r:id="rId21"/>
    <p:sldId id="301" r:id="rId22"/>
    <p:sldId id="302" r:id="rId23"/>
    <p:sldId id="30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7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51"/>
    <p:restoredTop sz="94701"/>
  </p:normalViewPr>
  <p:slideViewPr>
    <p:cSldViewPr snapToGrid="0" snapToObjects="1">
      <p:cViewPr>
        <p:scale>
          <a:sx n="103" d="100"/>
          <a:sy n="103" d="100"/>
        </p:scale>
        <p:origin x="-24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A8ADEE-3D40-2448-8E90-4F9DCB60A460}" type="datetimeFigureOut">
              <a:rPr lang="en-US" smtClean="0"/>
              <a:t>4/6/17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1A3E6F-8A8C-3F46-8318-DAA77F84E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776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A3E6F-8A8C-3F46-8318-DAA77F84E7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95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A3E6F-8A8C-3F46-8318-DAA77F84E7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09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</a:t>
            </a:r>
            <a:r>
              <a:rPr lang="en-GB" baseline="0" dirty="0" smtClean="0"/>
              <a:t> silicon</a:t>
            </a:r>
            <a:r>
              <a:rPr lang="en-GB" dirty="0" smtClean="0"/>
              <a:t> oxide/nitride</a:t>
            </a:r>
            <a:r>
              <a:rPr lang="en-GB" baseline="0" dirty="0" smtClean="0"/>
              <a:t> layer coats the wall of the via to isolate the subsequent metal infill from the silicon substrate. is thinner at the bottom of the </a:t>
            </a:r>
            <a:r>
              <a:rPr lang="en-GB" baseline="0" dirty="0" err="1" smtClean="0"/>
              <a:t>via.But</a:t>
            </a:r>
            <a:r>
              <a:rPr lang="en-GB" baseline="0" dirty="0" smtClean="0"/>
              <a:t> it is thinner on the bottom of the via than on the 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A3E6F-8A8C-3F46-8318-DAA77F84E7A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435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TSV is not completely</a:t>
            </a:r>
            <a:r>
              <a:rPr lang="en-GB" baseline="0" dirty="0" smtClean="0"/>
              <a:t> filled. The more copper in the TSV the lower the electrical resistance, which is desired.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A3E6F-8A8C-3F46-8318-DAA77F84E7A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718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A3E6F-8A8C-3F46-8318-DAA77F84E7A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255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Background graded"/>
          <p:cNvPicPr>
            <a:picLocks noChangeAspect="1" noChangeArrowheads="1"/>
          </p:cNvPicPr>
          <p:nvPr/>
        </p:nvPicPr>
        <p:blipFill>
          <a:blip r:embed="rId2" cstate="print">
            <a:lum bright="6000" contrast="-6000"/>
          </a:blip>
          <a:srcRect t="-93" b="369"/>
          <a:stretch>
            <a:fillRect/>
          </a:stretch>
        </p:blipFill>
        <p:spPr bwMode="auto">
          <a:xfrm>
            <a:off x="26056" y="540716"/>
            <a:ext cx="12129459" cy="629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Merged_dropshadow_UniGener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35464"/>
            <a:ext cx="12192000" cy="252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5703" y="1297723"/>
            <a:ext cx="103632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94503" y="2913190"/>
            <a:ext cx="8534400" cy="1171331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051" y="39076"/>
            <a:ext cx="4681873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00183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66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8113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2"/>
          <p:cNvSpPr>
            <a:spLocks noGrp="1"/>
          </p:cNvSpPr>
          <p:nvPr>
            <p:ph type="ftr" sz="quarter" idx="3"/>
          </p:nvPr>
        </p:nvSpPr>
        <p:spPr>
          <a:xfrm>
            <a:off x="2" y="6569440"/>
            <a:ext cx="11568607" cy="161583"/>
          </a:xfrm>
          <a:prstGeom prst="rect">
            <a:avLst/>
          </a:prstGeom>
        </p:spPr>
        <p:txBody>
          <a:bodyPr/>
          <a:lstStyle>
            <a:lvl1pPr algn="r">
              <a:defRPr sz="1050" cap="none" baseline="0">
                <a:solidFill>
                  <a:schemeClr val="accent5"/>
                </a:solidFill>
              </a:defRPr>
            </a:lvl1pPr>
          </a:lstStyle>
          <a:p>
            <a:r>
              <a:rPr lang="fr-FR" smtClean="0"/>
              <a:t>R. Bates</a:t>
            </a:r>
            <a:endParaRPr lang="fr-FR" dirty="0"/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20" hasCustomPrompt="1"/>
          </p:nvPr>
        </p:nvSpPr>
        <p:spPr>
          <a:xfrm>
            <a:off x="1930401" y="205740"/>
            <a:ext cx="9780600" cy="774988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lang="fr-FR" sz="2000" b="1" kern="1200" cap="all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446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409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147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003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211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794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771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103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878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56411" y="59720"/>
            <a:ext cx="8899104" cy="620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4461" y="1387232"/>
            <a:ext cx="11749128" cy="5086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107" y="647992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7357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10715" y="647357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FAD3A-65D8-CF45-8846-88720A82AF06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16"/>
          <p:cNvPicPr>
            <a:picLocks noChangeAspect="1" noChangeArrowheads="1"/>
          </p:cNvPicPr>
          <p:nvPr/>
        </p:nvPicPr>
        <p:blipFill rotWithShape="1">
          <a:blip r:embed="rId14" cstate="print"/>
          <a:srcRect r="53694"/>
          <a:stretch/>
        </p:blipFill>
        <p:spPr bwMode="auto">
          <a:xfrm>
            <a:off x="26052" y="39076"/>
            <a:ext cx="2870856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725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6" Type="http://schemas.openxmlformats.org/officeDocument/2006/relationships/image" Target="../media/image7.tiff"/><Relationship Id="rId7" Type="http://schemas.openxmlformats.org/officeDocument/2006/relationships/image" Target="../media/image8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Relationship Id="rId3" Type="http://schemas.openxmlformats.org/officeDocument/2006/relationships/image" Target="../media/image27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jpeg"/><Relationship Id="rId3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4" Type="http://schemas.openxmlformats.org/officeDocument/2006/relationships/image" Target="../media/image34.tif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tiff"/><Relationship Id="rId5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851246"/>
            <a:ext cx="11471703" cy="1470025"/>
          </a:xfrm>
        </p:spPr>
        <p:txBody>
          <a:bodyPr/>
          <a:lstStyle/>
          <a:p>
            <a:r>
              <a:rPr lang="en-US" dirty="0" smtClean="0"/>
              <a:t>TSV development with CEA </a:t>
            </a:r>
            <a:r>
              <a:rPr lang="en-US" dirty="0" err="1" smtClean="0"/>
              <a:t>Leti</a:t>
            </a:r>
            <a:r>
              <a:rPr lang="en-US" dirty="0" smtClean="0"/>
              <a:t> in the FEI4 chip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2681" y="2104937"/>
            <a:ext cx="10643287" cy="221992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R. Bates, C. 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Buttar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, L. Flores / Glasgow University</a:t>
            </a:r>
          </a:p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G.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Pares / CEA LETI </a:t>
            </a:r>
            <a:endParaRPr lang="en-US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A.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Macchiolo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R.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Nisius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/ MPI </a:t>
            </a:r>
            <a:endParaRPr lang="en-US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E.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Gkoukgoussis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A. 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Lounis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/ LAL</a:t>
            </a:r>
          </a:p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M.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Campbell,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K.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Dette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H.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Pernegger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P. 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Riedler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, D. Schaefer / CERN EP Department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2354" y="0"/>
            <a:ext cx="1199645" cy="121096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9291535" y="101343"/>
            <a:ext cx="1437723" cy="1109679"/>
            <a:chOff x="7742789" y="0"/>
            <a:chExt cx="1437723" cy="1109679"/>
          </a:xfrm>
        </p:grpSpPr>
        <p:pic>
          <p:nvPicPr>
            <p:cNvPr id="6" name="Picture 6" descr="Open3D_final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66284" y="620688"/>
              <a:ext cx="1070212" cy="4889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2789" y="0"/>
              <a:ext cx="1437723" cy="648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55341" y="21470"/>
            <a:ext cx="1778000" cy="952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79246" y="16131"/>
            <a:ext cx="1752600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27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First RDL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461" y="864973"/>
            <a:ext cx="11749128" cy="266628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Excessive copper applied</a:t>
            </a:r>
          </a:p>
          <a:p>
            <a:pPr lvl="1"/>
            <a:r>
              <a:rPr lang="en-GB" dirty="0" smtClean="0"/>
              <a:t>Aim was to </a:t>
            </a:r>
            <a:r>
              <a:rPr lang="en-GB" dirty="0" smtClean="0"/>
              <a:t>reduce TSV resistance</a:t>
            </a:r>
          </a:p>
          <a:p>
            <a:pPr lvl="1"/>
            <a:r>
              <a:rPr lang="en-GB" dirty="0" smtClean="0"/>
              <a:t>6-8 </a:t>
            </a:r>
            <a:r>
              <a:rPr lang="en-GB" dirty="0" err="1" smtClean="0"/>
              <a:t>μm</a:t>
            </a:r>
            <a:r>
              <a:rPr lang="en-GB" dirty="0" smtClean="0"/>
              <a:t> requested c.f. standard thickness &lt; 5 </a:t>
            </a:r>
            <a:r>
              <a:rPr lang="en-GB" dirty="0" err="1" smtClean="0"/>
              <a:t>μm</a:t>
            </a:r>
            <a:endParaRPr lang="en-GB" dirty="0" smtClean="0"/>
          </a:p>
          <a:p>
            <a:r>
              <a:rPr lang="en-GB" dirty="0" smtClean="0"/>
              <a:t>Caused delamination of large RDL laser solder pads</a:t>
            </a:r>
          </a:p>
          <a:p>
            <a:pPr lvl="1"/>
            <a:r>
              <a:rPr lang="en-GB" dirty="0" smtClean="0"/>
              <a:t>Pulling away underlying oxide layer as </a:t>
            </a:r>
            <a:r>
              <a:rPr lang="en-GB" dirty="0" smtClean="0"/>
              <a:t>well</a:t>
            </a:r>
          </a:p>
          <a:p>
            <a:pPr lvl="1"/>
            <a:r>
              <a:rPr lang="en-GB" dirty="0" smtClean="0"/>
              <a:t>1 of the 3 wafers not so bad and useable for module building</a:t>
            </a:r>
            <a:endParaRPr lang="en-GB" dirty="0" smtClean="0"/>
          </a:p>
          <a:p>
            <a:r>
              <a:rPr lang="en-GB" dirty="0" smtClean="0"/>
              <a:t>TSV </a:t>
            </a:r>
            <a:r>
              <a:rPr lang="en-GB" dirty="0"/>
              <a:t>contact on front side metal : low and repeatable contact between 2 ground TSVs </a:t>
            </a:r>
            <a:endParaRPr lang="en-GB" dirty="0" smtClean="0"/>
          </a:p>
          <a:p>
            <a:pPr lvl="1"/>
            <a:r>
              <a:rPr lang="en-GB" dirty="0" smtClean="0"/>
              <a:t>6 </a:t>
            </a:r>
            <a:r>
              <a:rPr lang="en-GB" dirty="0"/>
              <a:t>Ohm including RDL line and probe </a:t>
            </a:r>
            <a:r>
              <a:rPr lang="en-GB" dirty="0" smtClean="0"/>
              <a:t>resistance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981" y="3622751"/>
            <a:ext cx="4115485" cy="303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236" y="3784376"/>
            <a:ext cx="3858349" cy="285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23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Frist Wafers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462" y="1387232"/>
            <a:ext cx="9885722" cy="206030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4 wafers started</a:t>
            </a:r>
          </a:p>
          <a:p>
            <a:pPr lvl="1"/>
            <a:r>
              <a:rPr lang="en-GB" dirty="0" smtClean="0"/>
              <a:t>1 broke during processing</a:t>
            </a:r>
          </a:p>
          <a:p>
            <a:pPr lvl="1"/>
            <a:r>
              <a:rPr lang="en-GB" dirty="0" smtClean="0"/>
              <a:t>2 had bad RDL delamination</a:t>
            </a:r>
          </a:p>
          <a:p>
            <a:pPr lvl="1"/>
            <a:r>
              <a:rPr lang="en-GB" dirty="0" smtClean="0"/>
              <a:t>1 has good RDL in wafer central region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Bates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83" y="3577770"/>
            <a:ext cx="5159394" cy="29021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0" t="15127" r="47915" b="19282"/>
          <a:stretch/>
        </p:blipFill>
        <p:spPr>
          <a:xfrm>
            <a:off x="6745968" y="2032975"/>
            <a:ext cx="5129493" cy="376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095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Frist wafer testing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084003"/>
            <a:ext cx="5384800" cy="1007075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Wafer level testing started Jan 2017</a:t>
            </a:r>
          </a:p>
          <a:p>
            <a:r>
              <a:rPr lang="en-GB" dirty="0" smtClean="0"/>
              <a:t>Soon realised that there was an RDL error</a:t>
            </a:r>
          </a:p>
          <a:p>
            <a:pPr lvl="1"/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5819378" y="1037970"/>
            <a:ext cx="6166676" cy="2869605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VDDD line connected to GND bus</a:t>
            </a:r>
          </a:p>
          <a:p>
            <a:pPr lvl="1"/>
            <a:r>
              <a:rPr lang="en-GB" dirty="0" smtClean="0"/>
              <a:t>Error during translation of RDL design to wafer design software</a:t>
            </a:r>
          </a:p>
          <a:p>
            <a:pPr lvl="1"/>
            <a:r>
              <a:rPr lang="en-GB" dirty="0" smtClean="0"/>
              <a:t>Chip not testable</a:t>
            </a:r>
          </a:p>
          <a:p>
            <a:r>
              <a:rPr lang="en-GB" dirty="0" smtClean="0"/>
              <a:t>Probed all power lines and currents reasonable</a:t>
            </a:r>
          </a:p>
          <a:p>
            <a:pPr lvl="1"/>
            <a:r>
              <a:rPr lang="en-GB" dirty="0" smtClean="0"/>
              <a:t>TSVs connected to M1 and isolated from wafer</a:t>
            </a:r>
          </a:p>
          <a:p>
            <a:r>
              <a:rPr lang="en-GB" dirty="0" smtClean="0"/>
              <a:t>Wafers retuned to LETI for FIB</a:t>
            </a:r>
          </a:p>
          <a:p>
            <a:pPr lvl="1"/>
            <a:r>
              <a:rPr lang="en-GB" dirty="0" smtClean="0"/>
              <a:t>Only central die edited due to FIB reach</a:t>
            </a:r>
          </a:p>
          <a:p>
            <a:pPr lvl="1"/>
            <a:r>
              <a:rPr lang="en-GB" dirty="0" smtClean="0"/>
              <a:t>Error corrected</a:t>
            </a:r>
          </a:p>
          <a:p>
            <a:pPr lvl="1"/>
            <a:r>
              <a:rPr lang="en-GB" dirty="0" smtClean="0"/>
              <a:t>Tested on probe – no shorts!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653" y="2208516"/>
            <a:ext cx="5074508" cy="2854411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2557848" y="2476260"/>
            <a:ext cx="902044" cy="7908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9" t="9539" r="11960" b="17869"/>
          <a:stretch/>
        </p:blipFill>
        <p:spPr>
          <a:xfrm>
            <a:off x="5819378" y="3771648"/>
            <a:ext cx="4820443" cy="3002692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7473510" y="4095584"/>
            <a:ext cx="1512178" cy="12974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32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 TSV </a:t>
            </a:r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461" y="1050324"/>
            <a:ext cx="5202512" cy="5423255"/>
          </a:xfrm>
        </p:spPr>
        <p:txBody>
          <a:bodyPr>
            <a:normAutofit/>
          </a:bodyPr>
          <a:lstStyle/>
          <a:p>
            <a:r>
              <a:rPr lang="en-US" dirty="0" smtClean="0"/>
              <a:t>Wafer level chip testing </a:t>
            </a:r>
          </a:p>
          <a:p>
            <a:pPr lvl="1"/>
            <a:r>
              <a:rPr lang="en-US" dirty="0" smtClean="0"/>
              <a:t>On probe </a:t>
            </a:r>
            <a:r>
              <a:rPr lang="en-US" dirty="0" smtClean="0"/>
              <a:t>station</a:t>
            </a:r>
          </a:p>
          <a:p>
            <a:pPr lvl="1"/>
            <a:r>
              <a:rPr lang="en-US" dirty="0" smtClean="0"/>
              <a:t>Arrived yesterday</a:t>
            </a:r>
            <a:endParaRPr lang="en-US" dirty="0" smtClean="0"/>
          </a:p>
          <a:p>
            <a:pPr lvl="1"/>
            <a:r>
              <a:rPr lang="en-US" dirty="0" smtClean="0"/>
              <a:t>Electrical contact to chip via TSV, probe on mirrored pad </a:t>
            </a:r>
            <a:r>
              <a:rPr lang="en-US" dirty="0" smtClean="0"/>
              <a:t>array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Bates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9" r="7856"/>
          <a:stretch/>
        </p:blipFill>
        <p:spPr>
          <a:xfrm>
            <a:off x="5186304" y="1704675"/>
            <a:ext cx="6969211" cy="4399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8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Poor wafers from first run will be diced and used for flip-chip and soldering trails</a:t>
            </a:r>
          </a:p>
          <a:p>
            <a:endParaRPr lang="en-US" dirty="0"/>
          </a:p>
          <a:p>
            <a:r>
              <a:rPr lang="en-US" dirty="0" smtClean="0"/>
              <a:t>Second </a:t>
            </a:r>
            <a:r>
              <a:rPr lang="en-US" dirty="0"/>
              <a:t>run of wafers being processed at CEA LETI</a:t>
            </a:r>
          </a:p>
          <a:p>
            <a:pPr lvl="1"/>
            <a:r>
              <a:rPr lang="en-US" dirty="0" smtClean="0"/>
              <a:t>Front side with Solder bumps</a:t>
            </a:r>
          </a:p>
          <a:p>
            <a:pPr lvl="1"/>
            <a:r>
              <a:rPr lang="en-US" dirty="0" smtClean="0"/>
              <a:t>Front side processing finished</a:t>
            </a:r>
          </a:p>
          <a:p>
            <a:pPr lvl="2"/>
            <a:r>
              <a:rPr lang="en-US" dirty="0" smtClean="0"/>
              <a:t>Bumps </a:t>
            </a:r>
            <a:r>
              <a:rPr lang="en-US" dirty="0"/>
              <a:t>inspected and appear perfect</a:t>
            </a:r>
          </a:p>
          <a:p>
            <a:pPr lvl="1"/>
            <a:r>
              <a:rPr lang="en-US" dirty="0"/>
              <a:t>Ready for transfer to support wafer for backside processing</a:t>
            </a:r>
          </a:p>
          <a:p>
            <a:r>
              <a:rPr lang="en-US" dirty="0" smtClean="0"/>
              <a:t>Aluminum </a:t>
            </a:r>
            <a:r>
              <a:rPr lang="en-US" dirty="0"/>
              <a:t>flex PCB for laser soldering</a:t>
            </a:r>
          </a:p>
          <a:p>
            <a:pPr lvl="1"/>
            <a:r>
              <a:rPr lang="en-US" dirty="0"/>
              <a:t>Designed</a:t>
            </a:r>
          </a:p>
          <a:p>
            <a:pPr lvl="1"/>
            <a:r>
              <a:rPr lang="en-US" dirty="0"/>
              <a:t>Soldering trails with dummy parts taking place</a:t>
            </a:r>
          </a:p>
          <a:p>
            <a:pPr lvl="2"/>
            <a:r>
              <a:rPr lang="en-US" dirty="0"/>
              <a:t>Using Medipix scrap parts </a:t>
            </a:r>
          </a:p>
          <a:p>
            <a:r>
              <a:rPr lang="en-US" dirty="0"/>
              <a:t>Flip-chip to sensor to take place after bare chip testing</a:t>
            </a:r>
          </a:p>
          <a:p>
            <a:pPr lvl="1"/>
            <a:r>
              <a:rPr lang="en-US" dirty="0"/>
              <a:t>Sensors with solder bumps ready at </a:t>
            </a:r>
            <a:r>
              <a:rPr lang="en-US" dirty="0" err="1" smtClean="0"/>
              <a:t>Advacam</a:t>
            </a:r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Bates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3615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TSV and laser solder module concept worked out</a:t>
            </a:r>
          </a:p>
          <a:p>
            <a:r>
              <a:rPr lang="en-US" dirty="0" smtClean="0"/>
              <a:t>CEA LETI TSV process well demonstrated on Medipix chip set</a:t>
            </a:r>
          </a:p>
          <a:p>
            <a:r>
              <a:rPr lang="en-US" dirty="0" smtClean="0"/>
              <a:t>FEI4 chip set modified to aid TSV formation</a:t>
            </a:r>
          </a:p>
          <a:p>
            <a:r>
              <a:rPr lang="en-US" dirty="0" smtClean="0"/>
              <a:t>TSV + RDL </a:t>
            </a:r>
            <a:r>
              <a:rPr lang="en-US" dirty="0" smtClean="0"/>
              <a:t>designed and processed</a:t>
            </a:r>
            <a:endParaRPr lang="en-US" dirty="0" smtClean="0"/>
          </a:p>
          <a:p>
            <a:pPr lvl="1"/>
            <a:r>
              <a:rPr lang="en-US" dirty="0" smtClean="0"/>
              <a:t>Contact to M1 and low electrical resistance</a:t>
            </a:r>
          </a:p>
          <a:p>
            <a:r>
              <a:rPr lang="en-US" dirty="0" smtClean="0"/>
              <a:t>Wafer probing (re-)started</a:t>
            </a:r>
            <a:endParaRPr lang="en-US" dirty="0" smtClean="0"/>
          </a:p>
          <a:p>
            <a:r>
              <a:rPr lang="en-US" dirty="0" smtClean="0"/>
              <a:t>Testing </a:t>
            </a:r>
            <a:r>
              <a:rPr lang="en-US" dirty="0" smtClean="0"/>
              <a:t>and laser solder processes </a:t>
            </a:r>
            <a:r>
              <a:rPr lang="en-US" dirty="0" smtClean="0"/>
              <a:t>understood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9688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2896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Bump deposition at CEA LETI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7752" y="1313568"/>
            <a:ext cx="8047038" cy="208787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Developed process for </a:t>
            </a:r>
            <a:r>
              <a:rPr lang="en-US" dirty="0" err="1" smtClean="0"/>
              <a:t>SnAg</a:t>
            </a:r>
            <a:r>
              <a:rPr lang="en-US" dirty="0" smtClean="0"/>
              <a:t> solder capped copper pillars on FEI4 200 mm wafers</a:t>
            </a:r>
          </a:p>
          <a:p>
            <a:pPr lvl="1"/>
            <a:r>
              <a:rPr lang="en-US" dirty="0" smtClean="0"/>
              <a:t>Minimum pitch 50 </a:t>
            </a:r>
            <a:r>
              <a:rPr lang="en-US" dirty="0" err="1" smtClean="0"/>
              <a:t>μm</a:t>
            </a:r>
            <a:r>
              <a:rPr lang="en-US" dirty="0" smtClean="0"/>
              <a:t> in one direction</a:t>
            </a:r>
          </a:p>
          <a:p>
            <a:pPr lvl="1"/>
            <a:r>
              <a:rPr lang="en-US" dirty="0" smtClean="0">
                <a:latin typeface="Calibri" charset="0"/>
              </a:rPr>
              <a:t>10μm </a:t>
            </a:r>
            <a:r>
              <a:rPr lang="en-US" dirty="0">
                <a:latin typeface="Calibri" charset="0"/>
              </a:rPr>
              <a:t>Cu &amp; 8μm </a:t>
            </a:r>
            <a:r>
              <a:rPr lang="en-US" dirty="0" err="1" smtClean="0">
                <a:latin typeface="Calibri" charset="0"/>
              </a:rPr>
              <a:t>SnAg</a:t>
            </a:r>
            <a:r>
              <a:rPr lang="en-US" dirty="0" smtClean="0">
                <a:latin typeface="Calibri" charset="0"/>
              </a:rPr>
              <a:t> </a:t>
            </a:r>
            <a:r>
              <a:rPr lang="en-US" dirty="0">
                <a:latin typeface="Calibri" charset="0"/>
              </a:rPr>
              <a:t>solder </a:t>
            </a:r>
            <a:r>
              <a:rPr lang="en-US" dirty="0" smtClean="0">
                <a:latin typeface="Calibri" charset="0"/>
              </a:rPr>
              <a:t>cap</a:t>
            </a:r>
          </a:p>
          <a:p>
            <a:pPr lvl="1"/>
            <a:r>
              <a:rPr lang="en-US" dirty="0" smtClean="0">
                <a:latin typeface="Calibri" charset="0"/>
              </a:rPr>
              <a:t>Electro</a:t>
            </a:r>
            <a:r>
              <a:rPr lang="en-US" dirty="0">
                <a:latin typeface="Calibri" charset="0"/>
              </a:rPr>
              <a:t>-chemical deposition of bumps on seed </a:t>
            </a:r>
            <a:r>
              <a:rPr lang="en-US" dirty="0" smtClean="0">
                <a:latin typeface="Calibri" charset="0"/>
              </a:rPr>
              <a:t>layer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392605" y="3544798"/>
            <a:ext cx="4038600" cy="252491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High yield (&lt;99%) obtained after significant effort on process</a:t>
            </a:r>
          </a:p>
          <a:p>
            <a:r>
              <a:rPr lang="en-US" dirty="0"/>
              <a:t>Future work to transfer this to 300 mm wafer line for </a:t>
            </a:r>
            <a:r>
              <a:rPr lang="en-US" dirty="0" smtClean="0"/>
              <a:t>RD53 pixel chip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R. Bates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7FB0-0407-1143-BD21-6741F5A68444}" type="slidenum">
              <a:rPr lang="en-US" smtClean="0"/>
              <a:t>17</a:t>
            </a:fld>
            <a:endParaRPr lang="en-US"/>
          </a:p>
        </p:txBody>
      </p:sp>
      <p:pic>
        <p:nvPicPr>
          <p:cNvPr id="10" name="Picture 4" descr="S:\120-LETI\120.20-DCOS\120.20.7-S3D\120.20.7.7-Open3D\Projets bilatéraux\5-Université Glasgow\Réalisation projet\Techno\µS9933P\photos en ligne\apres reflow\P24-centre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372" y="2076235"/>
            <a:ext cx="3887374" cy="28848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049" y="3869871"/>
            <a:ext cx="2683388" cy="2486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96000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RD53 chip preparation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34461" y="1126436"/>
            <a:ext cx="11749128" cy="534714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Process will be different on RD53 wafers</a:t>
            </a:r>
          </a:p>
          <a:p>
            <a:pPr lvl="1"/>
            <a:r>
              <a:rPr lang="en-US" dirty="0" smtClean="0"/>
              <a:t>Difference in tool set on 200 mm and 300 mm wafer lines</a:t>
            </a:r>
          </a:p>
          <a:p>
            <a:pPr lvl="1"/>
            <a:r>
              <a:rPr lang="en-US" dirty="0"/>
              <a:t>50 µm pitch in </a:t>
            </a:r>
            <a:r>
              <a:rPr lang="en-US" dirty="0" smtClean="0"/>
              <a:t>both x &amp; y direction</a:t>
            </a:r>
            <a:endParaRPr lang="en-US" dirty="0"/>
          </a:p>
          <a:p>
            <a:pPr lvl="1"/>
            <a:r>
              <a:rPr lang="en-US" dirty="0" smtClean="0"/>
              <a:t>Difference in chip surface topology</a:t>
            </a:r>
          </a:p>
          <a:p>
            <a:r>
              <a:rPr lang="en-US" dirty="0" smtClean="0"/>
              <a:t>Building a test wafer for bump deposition and wafer handling tests</a:t>
            </a:r>
          </a:p>
          <a:p>
            <a:pPr lvl="1"/>
            <a:r>
              <a:rPr lang="en-US" dirty="0" smtClean="0"/>
              <a:t>Presently obtaining quotes</a:t>
            </a:r>
          </a:p>
          <a:p>
            <a:r>
              <a:rPr lang="en-US" dirty="0"/>
              <a:t>D</a:t>
            </a:r>
            <a:r>
              <a:rPr lang="en-US" dirty="0" smtClean="0"/>
              <a:t>aisy </a:t>
            </a:r>
            <a:r>
              <a:rPr lang="en-US" dirty="0"/>
              <a:t>chain </a:t>
            </a:r>
            <a:r>
              <a:rPr lang="en-US" dirty="0" smtClean="0"/>
              <a:t>feature to measure bump and flip-chip yield</a:t>
            </a:r>
          </a:p>
          <a:p>
            <a:r>
              <a:rPr lang="en-US" dirty="0" smtClean="0"/>
              <a:t>Allows: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arly access to 300 mm wafer bump deposition experience</a:t>
            </a:r>
          </a:p>
          <a:p>
            <a:pPr lvl="1"/>
            <a:r>
              <a:rPr lang="en-US" dirty="0" smtClean="0"/>
              <a:t>300 mm wafer handling, thinning and dicing</a:t>
            </a:r>
          </a:p>
          <a:p>
            <a:pPr lvl="1"/>
            <a:r>
              <a:rPr lang="en-US" dirty="0" smtClean="0"/>
              <a:t>Use of automated visual inspection tool</a:t>
            </a:r>
          </a:p>
          <a:p>
            <a:pPr lvl="1"/>
            <a:r>
              <a:rPr lang="en-US" dirty="0" smtClean="0"/>
              <a:t>Flip-chip practice on large high density arrays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332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Hybrid pixel modules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34461" y="864973"/>
            <a:ext cx="11749128" cy="582003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Hybrid pixel are: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sz="2800" dirty="0" smtClean="0"/>
              <a:t>Inherent </a:t>
            </a:r>
            <a:r>
              <a:rPr lang="en-US" sz="2800" dirty="0"/>
              <a:t>limitations </a:t>
            </a:r>
          </a:p>
          <a:p>
            <a:r>
              <a:rPr lang="en-US" sz="2800" dirty="0" smtClean="0"/>
              <a:t>Wire </a:t>
            </a:r>
            <a:r>
              <a:rPr lang="en-US" sz="2800" dirty="0"/>
              <a:t>bonds connect FE to </a:t>
            </a:r>
            <a:r>
              <a:rPr lang="en-US" sz="2800" dirty="0" smtClean="0"/>
              <a:t>flex:</a:t>
            </a:r>
            <a:endParaRPr lang="en-US" sz="2800" dirty="0"/>
          </a:p>
          <a:p>
            <a:pPr lvl="1"/>
            <a:r>
              <a:rPr lang="en-US" sz="2400" dirty="0" smtClean="0"/>
              <a:t>Oscillation </a:t>
            </a:r>
            <a:r>
              <a:rPr lang="en-US" sz="2400" dirty="0"/>
              <a:t>in magnetic </a:t>
            </a:r>
            <a:r>
              <a:rPr lang="en-US" sz="2400" dirty="0" smtClean="0"/>
              <a:t>field</a:t>
            </a:r>
          </a:p>
          <a:p>
            <a:pPr lvl="1"/>
            <a:r>
              <a:rPr lang="en-US" sz="2400" dirty="0" smtClean="0"/>
              <a:t>Protection </a:t>
            </a:r>
            <a:r>
              <a:rPr lang="en-US" sz="2400" dirty="0"/>
              <a:t>required or desired “To pot or not to </a:t>
            </a:r>
            <a:r>
              <a:rPr lang="en-US" sz="2400" dirty="0" smtClean="0"/>
              <a:t>pot”</a:t>
            </a:r>
            <a:endParaRPr lang="en-US" sz="2400" dirty="0"/>
          </a:p>
          <a:p>
            <a:pPr lvl="1"/>
            <a:r>
              <a:rPr lang="en-US" sz="2400" dirty="0" smtClean="0"/>
              <a:t>Limit </a:t>
            </a:r>
            <a:r>
              <a:rPr lang="en-US" sz="2400" dirty="0"/>
              <a:t>on </a:t>
            </a:r>
            <a:r>
              <a:rPr lang="en-US" sz="2400" dirty="0" smtClean="0"/>
              <a:t>envelopes</a:t>
            </a:r>
          </a:p>
          <a:p>
            <a:r>
              <a:rPr lang="en-US" sz="2800" dirty="0" smtClean="0"/>
              <a:t>Access </a:t>
            </a:r>
            <a:r>
              <a:rPr lang="en-US" sz="2800" dirty="0"/>
              <a:t>to bond area on </a:t>
            </a:r>
            <a:r>
              <a:rPr lang="en-US" sz="2800" dirty="0" smtClean="0"/>
              <a:t>FE </a:t>
            </a:r>
            <a:r>
              <a:rPr lang="en-US" sz="2800" dirty="0"/>
              <a:t>limits the sensor active area (not 4- side </a:t>
            </a:r>
            <a:r>
              <a:rPr lang="en-US" sz="2800" dirty="0" err="1" smtClean="0"/>
              <a:t>buttable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Requires </a:t>
            </a:r>
            <a:r>
              <a:rPr lang="en-US" sz="2800" dirty="0"/>
              <a:t>expensive </a:t>
            </a:r>
            <a:r>
              <a:rPr lang="en-US" sz="2800" dirty="0" smtClean="0"/>
              <a:t>die-to-die assembly</a:t>
            </a:r>
          </a:p>
          <a:p>
            <a:r>
              <a:rPr lang="en-US" sz="2800" dirty="0" smtClean="0"/>
              <a:t>Wire bond Inductance limits signal speed</a:t>
            </a:r>
          </a:p>
          <a:p>
            <a:r>
              <a:rPr lang="en-US" sz="2800" dirty="0" smtClean="0"/>
              <a:t>Edge access -&gt; power distribution over large chip challenging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19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5373" y="1039872"/>
            <a:ext cx="7558216" cy="2537130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5993027" y="2308437"/>
            <a:ext cx="803189" cy="854893"/>
          </a:xfrm>
          <a:prstGeom prst="lin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0578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461" y="1020416"/>
            <a:ext cx="11749128" cy="5559179"/>
          </a:xfrm>
        </p:spPr>
        <p:txBody>
          <a:bodyPr>
            <a:normAutofit/>
          </a:bodyPr>
          <a:lstStyle/>
          <a:p>
            <a:r>
              <a:rPr lang="en-US" b="1" dirty="0"/>
              <a:t>WP4 (NA3) Micro-electronics and interconnections: </a:t>
            </a:r>
            <a:endParaRPr lang="en-US" b="1" dirty="0" smtClean="0"/>
          </a:p>
          <a:p>
            <a:pPr lvl="1"/>
            <a:r>
              <a:rPr lang="en-US" i="1" dirty="0" smtClean="0"/>
              <a:t>Task </a:t>
            </a:r>
            <a:r>
              <a:rPr lang="en-US" i="1" dirty="0"/>
              <a:t>4.4 Interconnections and </a:t>
            </a:r>
            <a:r>
              <a:rPr lang="en-US" i="1" dirty="0" smtClean="0"/>
              <a:t>TSVs.</a:t>
            </a:r>
          </a:p>
          <a:p>
            <a:r>
              <a:rPr lang="en-US" dirty="0" smtClean="0"/>
              <a:t>Interconnection </a:t>
            </a:r>
            <a:r>
              <a:rPr lang="en-US" dirty="0"/>
              <a:t>of 65 nm CMOS readout chips to silicon pixel sensors by using through-silicon </a:t>
            </a:r>
            <a:r>
              <a:rPr lang="en-US" dirty="0" err="1"/>
              <a:t>vias</a:t>
            </a:r>
            <a:r>
              <a:rPr lang="en-US" dirty="0"/>
              <a:t> (TSVs) across the substrate, full qualification and testing. </a:t>
            </a:r>
            <a:endParaRPr lang="en-US" dirty="0" smtClean="0"/>
          </a:p>
          <a:p>
            <a:r>
              <a:rPr lang="en-US" dirty="0"/>
              <a:t>Fine pitch bump bonding techniques </a:t>
            </a:r>
            <a:r>
              <a:rPr lang="en-US" dirty="0" smtClean="0"/>
              <a:t>will </a:t>
            </a:r>
            <a:r>
              <a:rPr lang="en-US" dirty="0"/>
              <a:t>be qualified by this </a:t>
            </a:r>
            <a:r>
              <a:rPr lang="en-US" dirty="0" smtClean="0"/>
              <a:t>WP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9411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7175" y="2969971"/>
            <a:ext cx="5791200" cy="22668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TSV module concept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9750" y="902043"/>
            <a:ext cx="11749128" cy="55715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Using a TSV last process</a:t>
            </a:r>
          </a:p>
          <a:p>
            <a:pPr lvl="1"/>
            <a:r>
              <a:rPr lang="en-US" dirty="0" smtClean="0"/>
              <a:t>Use existing chip set with post-processing technology</a:t>
            </a:r>
          </a:p>
          <a:p>
            <a:pPr lvl="1"/>
            <a:r>
              <a:rPr lang="en-US" dirty="0" smtClean="0"/>
              <a:t>Build on Medipix experience with CEA </a:t>
            </a:r>
            <a:r>
              <a:rPr lang="en-US" dirty="0" err="1" smtClean="0"/>
              <a:t>Leti</a:t>
            </a:r>
            <a:endParaRPr lang="en-US" dirty="0" smtClean="0"/>
          </a:p>
          <a:p>
            <a:r>
              <a:rPr lang="en-US" dirty="0" smtClean="0"/>
              <a:t>Remove wire bonds from the module</a:t>
            </a:r>
          </a:p>
          <a:p>
            <a:pPr lvl="1"/>
            <a:r>
              <a:rPr lang="en-US" dirty="0" smtClean="0"/>
              <a:t>Connect flex via solder balls on back of chip</a:t>
            </a:r>
          </a:p>
          <a:p>
            <a:pPr lvl="1"/>
            <a:r>
              <a:rPr lang="en-US" dirty="0" smtClean="0"/>
              <a:t>Less fragile module</a:t>
            </a:r>
          </a:p>
          <a:p>
            <a:pPr lvl="1"/>
            <a:r>
              <a:rPr lang="en-US" dirty="0" smtClean="0"/>
              <a:t>Reduced interconnect inductance</a:t>
            </a:r>
          </a:p>
          <a:p>
            <a:r>
              <a:rPr lang="en-US" dirty="0" smtClean="0"/>
              <a:t>Remove wire bond pads</a:t>
            </a:r>
          </a:p>
          <a:p>
            <a:pPr lvl="1"/>
            <a:r>
              <a:rPr lang="en-US" dirty="0" smtClean="0"/>
              <a:t>Reduced chip edge</a:t>
            </a:r>
          </a:p>
          <a:p>
            <a:r>
              <a:rPr lang="en-US" dirty="0"/>
              <a:t>Compact, low mass hybrid pixel modules with minimal modification to the FE layout and using standard CMOS technology 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988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4984" y="4359772"/>
            <a:ext cx="5791200" cy="22668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Wirebond</a:t>
            </a:r>
            <a:r>
              <a:rPr lang="en-US" dirty="0" smtClean="0"/>
              <a:t> less TSV enabling technologies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609600" y="756634"/>
            <a:ext cx="5386917" cy="639762"/>
          </a:xfrm>
        </p:spPr>
        <p:txBody>
          <a:bodyPr/>
          <a:lstStyle/>
          <a:p>
            <a:r>
              <a:rPr lang="en-US" dirty="0"/>
              <a:t>TSV-last + RDL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09600" y="1396396"/>
            <a:ext cx="5386917" cy="3951288"/>
          </a:xfrm>
        </p:spPr>
        <p:txBody>
          <a:bodyPr>
            <a:normAutofit/>
          </a:bodyPr>
          <a:lstStyle/>
          <a:p>
            <a:r>
              <a:rPr lang="en-US" dirty="0" smtClean="0"/>
              <a:t>TSV connect </a:t>
            </a:r>
            <a:r>
              <a:rPr lang="en-US" dirty="0"/>
              <a:t>chip M1 from front to back </a:t>
            </a:r>
            <a:r>
              <a:rPr lang="en-US" dirty="0" smtClean="0"/>
              <a:t>of </a:t>
            </a:r>
            <a:r>
              <a:rPr lang="en-US" dirty="0"/>
              <a:t>chip </a:t>
            </a:r>
            <a:endParaRPr lang="en-US" dirty="0" smtClean="0"/>
          </a:p>
          <a:p>
            <a:pPr lvl="1"/>
            <a:r>
              <a:rPr lang="en-US" dirty="0" smtClean="0"/>
              <a:t>TSV aspect ratio 2:1</a:t>
            </a:r>
            <a:endParaRPr lang="en-US" dirty="0"/>
          </a:p>
          <a:p>
            <a:r>
              <a:rPr lang="en-US" dirty="0" smtClean="0"/>
              <a:t>RDL </a:t>
            </a:r>
            <a:r>
              <a:rPr lang="en-US" dirty="0"/>
              <a:t>distributes </a:t>
            </a:r>
            <a:r>
              <a:rPr lang="en-US" dirty="0" smtClean="0"/>
              <a:t>FEI4 </a:t>
            </a:r>
            <a:r>
              <a:rPr lang="en-US" dirty="0"/>
              <a:t>connections over full chip </a:t>
            </a:r>
            <a:r>
              <a:rPr lang="en-US" dirty="0" smtClean="0"/>
              <a:t>surface.</a:t>
            </a:r>
          </a:p>
          <a:p>
            <a:pPr lvl="1"/>
            <a:r>
              <a:rPr lang="en-US" dirty="0" smtClean="0"/>
              <a:t>Do </a:t>
            </a:r>
            <a:r>
              <a:rPr lang="en-US" dirty="0"/>
              <a:t>not need fine-pitch </a:t>
            </a:r>
            <a:r>
              <a:rPr lang="en-US" dirty="0" smtClean="0"/>
              <a:t>connections.</a:t>
            </a:r>
          </a:p>
          <a:p>
            <a:pPr lvl="1"/>
            <a:r>
              <a:rPr lang="en-US" dirty="0" smtClean="0"/>
              <a:t>Power </a:t>
            </a:r>
            <a:r>
              <a:rPr lang="en-US" dirty="0"/>
              <a:t>can be brought to chip at several places , not just on the edge 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6193368" y="756634"/>
            <a:ext cx="5389033" cy="639762"/>
          </a:xfrm>
        </p:spPr>
        <p:txBody>
          <a:bodyPr>
            <a:normAutofit/>
          </a:bodyPr>
          <a:lstStyle/>
          <a:p>
            <a:r>
              <a:rPr lang="en-US" dirty="0"/>
              <a:t>Direct laser </a:t>
            </a:r>
            <a:r>
              <a:rPr lang="en-US" dirty="0" smtClean="0"/>
              <a:t>soldering: flex </a:t>
            </a:r>
            <a:r>
              <a:rPr lang="en-US" dirty="0"/>
              <a:t>to </a:t>
            </a:r>
            <a:r>
              <a:rPr lang="en-US" dirty="0" err="1" smtClean="0"/>
              <a:t>FEIx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6193368" y="1396396"/>
            <a:ext cx="5389033" cy="3951288"/>
          </a:xfrm>
        </p:spPr>
        <p:txBody>
          <a:bodyPr/>
          <a:lstStyle/>
          <a:p>
            <a:r>
              <a:rPr lang="en-US" dirty="0" smtClean="0"/>
              <a:t>Thin </a:t>
            </a:r>
            <a:r>
              <a:rPr lang="en-US" dirty="0"/>
              <a:t>2-layer Al flex </a:t>
            </a:r>
          </a:p>
          <a:p>
            <a:r>
              <a:rPr lang="en-US" dirty="0" smtClean="0"/>
              <a:t>No </a:t>
            </a:r>
            <a:r>
              <a:rPr lang="en-US" dirty="0"/>
              <a:t>glue layer needed </a:t>
            </a:r>
          </a:p>
          <a:p>
            <a:r>
              <a:rPr lang="en-US" dirty="0" smtClean="0"/>
              <a:t>Connections </a:t>
            </a:r>
            <a:r>
              <a:rPr lang="en-US" dirty="0"/>
              <a:t>are solder 1-by-1, module stays at RT </a:t>
            </a:r>
          </a:p>
          <a:p>
            <a:r>
              <a:rPr lang="en-US" dirty="0" smtClean="0"/>
              <a:t>Re-workable </a:t>
            </a:r>
            <a:endParaRPr lang="en-US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21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197" y="4386845"/>
            <a:ext cx="2836136" cy="213375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2042" y="3739782"/>
            <a:ext cx="3358652" cy="207672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1207578" y="4273273"/>
            <a:ext cx="883116" cy="5048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3777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TSV + RDL project in FEI4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Working with CEA LETI on TSV last process in FEI4</a:t>
            </a:r>
          </a:p>
          <a:p>
            <a:pPr lvl="1"/>
            <a:r>
              <a:rPr lang="en-US" dirty="0" smtClean="0"/>
              <a:t>Connect </a:t>
            </a:r>
            <a:r>
              <a:rPr lang="en-US" dirty="0"/>
              <a:t>chip M1 from front to </a:t>
            </a:r>
            <a:r>
              <a:rPr lang="en-US" dirty="0" smtClean="0"/>
              <a:t>back of chip via TSV</a:t>
            </a:r>
            <a:endParaRPr lang="en-US" dirty="0"/>
          </a:p>
          <a:p>
            <a:r>
              <a:rPr lang="en-US" dirty="0" smtClean="0"/>
              <a:t>Front side processing</a:t>
            </a:r>
            <a:r>
              <a:rPr lang="en-US" dirty="0"/>
              <a:t> </a:t>
            </a:r>
            <a:r>
              <a:rPr lang="en-US" dirty="0" smtClean="0"/>
              <a:t>in two batches</a:t>
            </a:r>
          </a:p>
          <a:p>
            <a:pPr lvl="1"/>
            <a:r>
              <a:rPr lang="en-US" dirty="0" smtClean="0"/>
              <a:t>UBM only (4 wafers) – solder on sensors</a:t>
            </a:r>
          </a:p>
          <a:p>
            <a:pPr lvl="1"/>
            <a:r>
              <a:rPr lang="en-US" dirty="0" smtClean="0"/>
              <a:t>Bumps (3 wafers) – UBM on sensors</a:t>
            </a:r>
          </a:p>
          <a:p>
            <a:r>
              <a:rPr lang="en-US" dirty="0" smtClean="0"/>
              <a:t>Backside RDL </a:t>
            </a:r>
            <a:r>
              <a:rPr lang="en-US" dirty="0"/>
              <a:t>distributes all </a:t>
            </a:r>
            <a:r>
              <a:rPr lang="en-US" dirty="0" smtClean="0"/>
              <a:t>FEI4 connections </a:t>
            </a:r>
            <a:r>
              <a:rPr lang="en-US" dirty="0"/>
              <a:t>over full chip </a:t>
            </a:r>
            <a:r>
              <a:rPr lang="en-US" dirty="0" smtClean="0"/>
              <a:t>surface</a:t>
            </a:r>
          </a:p>
          <a:p>
            <a:pPr lvl="1"/>
            <a:r>
              <a:rPr lang="en-US" dirty="0"/>
              <a:t>Same specs as Medipix but with dedicated FEI4B layout </a:t>
            </a:r>
            <a:r>
              <a:rPr lang="en-US" dirty="0" smtClean="0"/>
              <a:t>for laser </a:t>
            </a:r>
            <a:r>
              <a:rPr lang="en-US" dirty="0"/>
              <a:t>soldering to flex </a:t>
            </a:r>
          </a:p>
          <a:p>
            <a:pPr lvl="1"/>
            <a:r>
              <a:rPr lang="en-US" dirty="0" smtClean="0"/>
              <a:t>Pad </a:t>
            </a:r>
            <a:r>
              <a:rPr lang="en-US" dirty="0"/>
              <a:t>layout to compensate thermal stresses during reflow after flip chip (SCL) </a:t>
            </a:r>
            <a:endParaRPr lang="en-US" dirty="0" smtClean="0"/>
          </a:p>
          <a:p>
            <a:pPr lvl="2"/>
            <a:r>
              <a:rPr lang="en-US" dirty="0" smtClean="0"/>
              <a:t>Stress </a:t>
            </a:r>
            <a:r>
              <a:rPr lang="en-US" dirty="0"/>
              <a:t>compensation has been previously demonstrated between Glasgow &amp; </a:t>
            </a:r>
            <a:r>
              <a:rPr lang="en-US" dirty="0" smtClean="0"/>
              <a:t>LETI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R. </a:t>
            </a:r>
            <a:r>
              <a:rPr lang="nl-NL" dirty="0" err="1" smtClean="0"/>
              <a:t>Bates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67FB0-0407-1143-BD21-6741F5A6844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7425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TSV process description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2107" y="810128"/>
            <a:ext cx="9076792" cy="6047872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Under Bump Metallisation is deposited on the front side of the wafer. </a:t>
            </a:r>
          </a:p>
          <a:p>
            <a:pPr lvl="1"/>
            <a:r>
              <a:rPr lang="en-GB" dirty="0" smtClean="0"/>
              <a:t>Identical to the step used normally by the bump bonding suppliers</a:t>
            </a:r>
          </a:p>
          <a:p>
            <a:pPr lvl="1"/>
            <a:r>
              <a:rPr lang="en-GB" dirty="0" smtClean="0"/>
              <a:t>Finished die can be flip-chip assembled to sensors with solder bumps.</a:t>
            </a:r>
          </a:p>
          <a:p>
            <a:pPr lvl="1"/>
            <a:r>
              <a:rPr lang="en-GB" dirty="0" smtClean="0"/>
              <a:t>Second batch with have solder bumps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Wafer thinning</a:t>
            </a:r>
          </a:p>
          <a:p>
            <a:pPr lvl="1"/>
            <a:r>
              <a:rPr lang="en-GB" dirty="0" smtClean="0"/>
              <a:t>Wafer front side bonded using a temporary adhesive to a dummy support wafer. </a:t>
            </a:r>
          </a:p>
          <a:p>
            <a:pPr lvl="1"/>
            <a:r>
              <a:rPr lang="en-GB" dirty="0" smtClean="0"/>
              <a:t>The wafer is thinned to 120 um (2 times the diameter of the TSV opening).  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TSV formation</a:t>
            </a:r>
          </a:p>
          <a:p>
            <a:pPr lvl="1"/>
            <a:r>
              <a:rPr lang="en-GB" dirty="0" err="1" smtClean="0"/>
              <a:t>Vias</a:t>
            </a:r>
            <a:r>
              <a:rPr lang="en-GB" dirty="0" smtClean="0"/>
              <a:t> are drilled in the wafer using deep reactive ion etching</a:t>
            </a:r>
          </a:p>
          <a:p>
            <a:pPr lvl="1"/>
            <a:r>
              <a:rPr lang="en-GB" dirty="0" err="1" smtClean="0"/>
              <a:t>Vias</a:t>
            </a:r>
            <a:r>
              <a:rPr lang="en-GB" dirty="0" smtClean="0"/>
              <a:t> are coated </a:t>
            </a:r>
            <a:r>
              <a:rPr lang="en-GB" dirty="0" err="1" smtClean="0"/>
              <a:t>conformally</a:t>
            </a:r>
            <a:r>
              <a:rPr lang="en-GB" dirty="0" smtClean="0"/>
              <a:t> with an insulating layer. </a:t>
            </a:r>
          </a:p>
          <a:p>
            <a:pPr lvl="1"/>
            <a:r>
              <a:rPr lang="en-GB" dirty="0" smtClean="0"/>
              <a:t>Contact holes are etched through the insulation in the bottom of the </a:t>
            </a:r>
            <a:r>
              <a:rPr lang="en-GB" dirty="0" err="1" smtClean="0"/>
              <a:t>vias</a:t>
            </a:r>
            <a:endParaRPr lang="en-GB" dirty="0" smtClean="0"/>
          </a:p>
          <a:p>
            <a:pPr lvl="1"/>
            <a:r>
              <a:rPr lang="en-GB" dirty="0" smtClean="0"/>
              <a:t>5um thick Cu layer is deposited on the side of the </a:t>
            </a:r>
            <a:r>
              <a:rPr lang="en-GB" dirty="0" err="1" smtClean="0"/>
              <a:t>vias</a:t>
            </a:r>
            <a:r>
              <a:rPr lang="en-GB" dirty="0" smtClean="0"/>
              <a:t> and on the back side of the wafer. 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Redistribution layer</a:t>
            </a:r>
            <a:endParaRPr lang="en-GB" dirty="0"/>
          </a:p>
          <a:p>
            <a:pPr lvl="1"/>
            <a:r>
              <a:rPr lang="en-GB" dirty="0" smtClean="0"/>
              <a:t>The Cu layer is then etched to form the redistribution layer on the backside. </a:t>
            </a:r>
          </a:p>
          <a:p>
            <a:pPr lvl="1"/>
            <a:r>
              <a:rPr lang="en-GB" dirty="0" smtClean="0"/>
              <a:t>The back side of the wafer is passivated and the openings for the solder contacts etched. </a:t>
            </a:r>
          </a:p>
          <a:p>
            <a:pPr lvl="1"/>
            <a:r>
              <a:rPr lang="en-GB" dirty="0" smtClean="0"/>
              <a:t>UBM metallization deposited on the solder pads the same way as on the front side.</a:t>
            </a:r>
          </a:p>
          <a:p>
            <a:pPr lvl="2"/>
            <a:endParaRPr lang="en-GB" dirty="0"/>
          </a:p>
          <a:p>
            <a:r>
              <a:rPr lang="en-GB" dirty="0" smtClean="0"/>
              <a:t>Wafers are probed for electrical functionality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Die release</a:t>
            </a:r>
          </a:p>
          <a:p>
            <a:pPr lvl="1"/>
            <a:r>
              <a:rPr lang="en-GB" dirty="0"/>
              <a:t>W</a:t>
            </a:r>
            <a:r>
              <a:rPr lang="en-GB" dirty="0" smtClean="0"/>
              <a:t>afers are released from the support wafer and transferred onto a dicing tape. </a:t>
            </a:r>
          </a:p>
          <a:p>
            <a:pPr lvl="1"/>
            <a:r>
              <a:rPr lang="en-GB" dirty="0" smtClean="0"/>
              <a:t>Wafers are shipped for subsequent dicing and flip chip assembly.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2107" y="6479929"/>
            <a:ext cx="775796" cy="365125"/>
          </a:xfrm>
        </p:spPr>
        <p:txBody>
          <a:bodyPr/>
          <a:lstStyle/>
          <a:p>
            <a:pPr algn="r"/>
            <a:r>
              <a:rPr lang="en-GB" smtClean="0"/>
              <a:t>06/04/2017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Bates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892" y="803997"/>
            <a:ext cx="3720807" cy="5837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98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TSVs and RDLs with ATLAS FEI4 FE chips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started with CEA </a:t>
            </a:r>
            <a:r>
              <a:rPr lang="en-US" dirty="0" err="1"/>
              <a:t>Leti</a:t>
            </a:r>
            <a:r>
              <a:rPr lang="en-US" dirty="0"/>
              <a:t> on TSV-last process in </a:t>
            </a:r>
            <a:r>
              <a:rPr lang="en-US" dirty="0" smtClean="0"/>
              <a:t>FE-I4 </a:t>
            </a:r>
            <a:r>
              <a:rPr lang="en-US" dirty="0"/>
              <a:t>chips</a:t>
            </a:r>
          </a:p>
          <a:p>
            <a:pPr lvl="1"/>
            <a:r>
              <a:rPr lang="en-US" dirty="0" smtClean="0"/>
              <a:t>Connect </a:t>
            </a:r>
            <a:r>
              <a:rPr lang="en-US" dirty="0"/>
              <a:t>chip M1 metal layer from front to back of chip via TSVs</a:t>
            </a:r>
          </a:p>
          <a:p>
            <a:r>
              <a:rPr lang="en-US" dirty="0" smtClean="0"/>
              <a:t>Front </a:t>
            </a:r>
            <a:r>
              <a:rPr lang="en-US" dirty="0"/>
              <a:t>side processing with either UBM only or </a:t>
            </a:r>
            <a:r>
              <a:rPr lang="en-US" dirty="0" smtClean="0"/>
              <a:t>bumps</a:t>
            </a:r>
          </a:p>
          <a:p>
            <a:pPr lvl="1"/>
            <a:r>
              <a:rPr lang="en-US" dirty="0" smtClean="0"/>
              <a:t>UBM </a:t>
            </a:r>
            <a:r>
              <a:rPr lang="en-US" dirty="0"/>
              <a:t>only → solder on </a:t>
            </a:r>
            <a:r>
              <a:rPr lang="en-US" dirty="0" smtClean="0"/>
              <a:t>sensors</a:t>
            </a:r>
          </a:p>
          <a:p>
            <a:pPr lvl="1"/>
            <a:r>
              <a:rPr lang="en-US" dirty="0" smtClean="0"/>
              <a:t>Bumps </a:t>
            </a:r>
            <a:r>
              <a:rPr lang="en-US" dirty="0"/>
              <a:t>→ UBM on </a:t>
            </a:r>
            <a:r>
              <a:rPr lang="en-US" dirty="0" smtClean="0"/>
              <a:t>sensor</a:t>
            </a:r>
          </a:p>
          <a:p>
            <a:r>
              <a:rPr lang="en-US" dirty="0" smtClean="0"/>
              <a:t>Back </a:t>
            </a:r>
            <a:r>
              <a:rPr lang="en-US" dirty="0"/>
              <a:t>side processing </a:t>
            </a:r>
            <a:r>
              <a:rPr lang="en-US" dirty="0" smtClean="0"/>
              <a:t>RDL</a:t>
            </a:r>
          </a:p>
          <a:p>
            <a:pPr lvl="1"/>
            <a:r>
              <a:rPr lang="en-US" dirty="0" smtClean="0"/>
              <a:t>Specific </a:t>
            </a:r>
            <a:r>
              <a:rPr lang="en-US" dirty="0"/>
              <a:t>FE-i4 layout for laser soldering, same specs as </a:t>
            </a:r>
            <a:r>
              <a:rPr lang="en-US" dirty="0" smtClean="0"/>
              <a:t>Medipix</a:t>
            </a:r>
          </a:p>
          <a:p>
            <a:pPr lvl="1"/>
            <a:r>
              <a:rPr lang="en-US" dirty="0" smtClean="0"/>
              <a:t>Pad </a:t>
            </a:r>
            <a:r>
              <a:rPr lang="en-US" dirty="0"/>
              <a:t>layout to compensate thermal stressed during re-flow after </a:t>
            </a:r>
            <a:r>
              <a:rPr lang="en-US" dirty="0" smtClean="0"/>
              <a:t>flip-chip (demonstrated </a:t>
            </a:r>
            <a:r>
              <a:rPr lang="en-US" dirty="0"/>
              <a:t>to work in previous project between Glasgow and LETI)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289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648" y="2497787"/>
            <a:ext cx="4840941" cy="411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TSVs in FEI4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461" y="1276019"/>
            <a:ext cx="11749128" cy="166488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Require access to M1 from the chip backside</a:t>
            </a:r>
          </a:p>
          <a:p>
            <a:r>
              <a:rPr lang="en-US" dirty="0" smtClean="0"/>
              <a:t>Re-spin of FEI4 wafers </a:t>
            </a:r>
            <a:r>
              <a:rPr lang="en-US" dirty="0"/>
              <a:t>have reduced poly-Si to aid TSV </a:t>
            </a:r>
            <a:r>
              <a:rPr lang="en-US" dirty="0" smtClean="0"/>
              <a:t>etch</a:t>
            </a:r>
            <a:endParaRPr lang="en-US" dirty="0"/>
          </a:p>
          <a:p>
            <a:pPr lvl="1"/>
            <a:r>
              <a:rPr lang="en-US" dirty="0" smtClean="0"/>
              <a:t>During </a:t>
            </a:r>
            <a:r>
              <a:rPr lang="en-US" dirty="0" smtClean="0"/>
              <a:t>MPI TSV project with EMFT understood that there was poly-Si under M1</a:t>
            </a:r>
          </a:p>
          <a:p>
            <a:pPr lvl="1"/>
            <a:r>
              <a:rPr lang="en-US" dirty="0" smtClean="0"/>
              <a:t>Poly-</a:t>
            </a:r>
            <a:r>
              <a:rPr lang="en-US" dirty="0"/>
              <a:t>S</a:t>
            </a:r>
            <a:r>
              <a:rPr lang="en-US" dirty="0" smtClean="0"/>
              <a:t>i causes issues with the TSV etch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884" y="3052119"/>
            <a:ext cx="3936874" cy="19183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208" y="4925466"/>
            <a:ext cx="3861353" cy="1913238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6782401" y="4411362"/>
            <a:ext cx="1410128" cy="1581665"/>
          </a:xfrm>
          <a:prstGeom prst="line">
            <a:avLst/>
          </a:prstGeom>
          <a:ln w="50800">
            <a:solidFill>
              <a:srgbClr val="1C379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2548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Front side UBM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Electrical characterization</a:t>
            </a:r>
          </a:p>
          <a:p>
            <a:pPr lvl="1"/>
            <a:r>
              <a:rPr lang="en-US" dirty="0" smtClean="0"/>
              <a:t>Results in line with expectation on UBM layer</a:t>
            </a:r>
          </a:p>
          <a:p>
            <a:pPr lvl="2"/>
            <a:r>
              <a:rPr lang="en-US" dirty="0" smtClean="0"/>
              <a:t>Critical dimensions</a:t>
            </a:r>
          </a:p>
          <a:p>
            <a:pPr lvl="2"/>
            <a:r>
              <a:rPr lang="en-US" dirty="0" smtClean="0"/>
              <a:t>Sheet resistance</a:t>
            </a:r>
          </a:p>
          <a:p>
            <a:pPr lvl="2"/>
            <a:r>
              <a:rPr lang="en-US" dirty="0" smtClean="0"/>
              <a:t>Planar insulation</a:t>
            </a:r>
          </a:p>
          <a:p>
            <a:pPr lvl="2"/>
            <a:r>
              <a:rPr lang="en-US" b="1" dirty="0" smtClean="0"/>
              <a:t>Contact with Al pads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5</a:t>
            </a:fld>
            <a:endParaRPr lang="en-US"/>
          </a:p>
        </p:txBody>
      </p:sp>
      <p:grpSp>
        <p:nvGrpSpPr>
          <p:cNvPr id="57" name="Group 56"/>
          <p:cNvGrpSpPr/>
          <p:nvPr/>
        </p:nvGrpSpPr>
        <p:grpSpPr>
          <a:xfrm>
            <a:off x="4474698" y="3845147"/>
            <a:ext cx="2407901" cy="2572957"/>
            <a:chOff x="5868144" y="739993"/>
            <a:chExt cx="2407901" cy="2572957"/>
          </a:xfrm>
        </p:grpSpPr>
        <p:grpSp>
          <p:nvGrpSpPr>
            <p:cNvPr id="58" name="Group 57"/>
            <p:cNvGrpSpPr/>
            <p:nvPr/>
          </p:nvGrpSpPr>
          <p:grpSpPr>
            <a:xfrm>
              <a:off x="5868144" y="980728"/>
              <a:ext cx="2407901" cy="2332222"/>
              <a:chOff x="5868144" y="980728"/>
              <a:chExt cx="2407901" cy="2332222"/>
            </a:xfrm>
          </p:grpSpPr>
          <p:pic>
            <p:nvPicPr>
              <p:cNvPr id="60" name="Image 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68144" y="1143147"/>
                <a:ext cx="2407901" cy="1787408"/>
              </a:xfrm>
              <a:prstGeom prst="rect">
                <a:avLst/>
              </a:prstGeom>
            </p:spPr>
          </p:pic>
          <p:sp>
            <p:nvSpPr>
              <p:cNvPr id="61" name="ZoneTexte 6"/>
              <p:cNvSpPr txBox="1"/>
              <p:nvPr/>
            </p:nvSpPr>
            <p:spPr>
              <a:xfrm>
                <a:off x="5868144" y="2974396"/>
                <a:ext cx="225773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Contact structure on pad</a:t>
                </a:r>
                <a:endParaRPr lang="en-US" sz="1600" dirty="0"/>
              </a:p>
            </p:txBody>
          </p:sp>
          <p:cxnSp>
            <p:nvCxnSpPr>
              <p:cNvPr id="62" name="Connecteur droit avec flèche 8"/>
              <p:cNvCxnSpPr/>
              <p:nvPr/>
            </p:nvCxnSpPr>
            <p:spPr>
              <a:xfrm>
                <a:off x="6660232" y="980728"/>
                <a:ext cx="0" cy="720080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ZoneTexte 10"/>
            <p:cNvSpPr txBox="1"/>
            <p:nvPr/>
          </p:nvSpPr>
          <p:spPr>
            <a:xfrm>
              <a:off x="6409828" y="739993"/>
              <a:ext cx="7088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Al pad</a:t>
              </a:r>
              <a:endParaRPr lang="en-US" sz="1600" dirty="0"/>
            </a:p>
          </p:txBody>
        </p:sp>
      </p:grpSp>
      <p:sp>
        <p:nvSpPr>
          <p:cNvPr id="64" name="Rectangle 63"/>
          <p:cNvSpPr/>
          <p:nvPr/>
        </p:nvSpPr>
        <p:spPr>
          <a:xfrm>
            <a:off x="1367847" y="5320858"/>
            <a:ext cx="1944216" cy="21126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558420" y="5105723"/>
            <a:ext cx="1097459" cy="21126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2012171" y="5117914"/>
            <a:ext cx="1767470" cy="21126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Connecteur droit avec flèche 15"/>
          <p:cNvCxnSpPr/>
          <p:nvPr/>
        </p:nvCxnSpPr>
        <p:spPr>
          <a:xfrm flipH="1">
            <a:off x="2876506" y="5211189"/>
            <a:ext cx="93961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9" name="Connecteur droit avec flèche 16"/>
          <p:cNvCxnSpPr/>
          <p:nvPr/>
        </p:nvCxnSpPr>
        <p:spPr>
          <a:xfrm flipH="1">
            <a:off x="632840" y="5199290"/>
            <a:ext cx="93961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0" name="Connecteur droit avec flèche 17"/>
          <p:cNvCxnSpPr/>
          <p:nvPr/>
        </p:nvCxnSpPr>
        <p:spPr>
          <a:xfrm flipH="1" flipV="1">
            <a:off x="1538184" y="5432580"/>
            <a:ext cx="1264947" cy="1239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1" name="Connecteur droit avec flèche 18"/>
          <p:cNvCxnSpPr/>
          <p:nvPr/>
        </p:nvCxnSpPr>
        <p:spPr>
          <a:xfrm>
            <a:off x="2803131" y="5141969"/>
            <a:ext cx="4876" cy="3240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2" name="Connecteur droit avec flèche 20"/>
          <p:cNvCxnSpPr/>
          <p:nvPr/>
        </p:nvCxnSpPr>
        <p:spPr>
          <a:xfrm flipV="1">
            <a:off x="1511863" y="5171379"/>
            <a:ext cx="0" cy="3240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3" name="ZoneTexte 22"/>
          <p:cNvSpPr txBox="1"/>
          <p:nvPr/>
        </p:nvSpPr>
        <p:spPr>
          <a:xfrm>
            <a:off x="3818115" y="5024211"/>
            <a:ext cx="460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i</a:t>
            </a:r>
            <a:endParaRPr lang="en-US" b="1" dirty="0"/>
          </a:p>
        </p:txBody>
      </p:sp>
      <p:grpSp>
        <p:nvGrpSpPr>
          <p:cNvPr id="78" name="Group 77"/>
          <p:cNvGrpSpPr/>
          <p:nvPr/>
        </p:nvGrpSpPr>
        <p:grpSpPr>
          <a:xfrm>
            <a:off x="7674687" y="4360450"/>
            <a:ext cx="4146747" cy="1327521"/>
            <a:chOff x="8152752" y="4321788"/>
            <a:chExt cx="4146747" cy="1327521"/>
          </a:xfrm>
        </p:grpSpPr>
        <p:grpSp>
          <p:nvGrpSpPr>
            <p:cNvPr id="7" name="Group 6"/>
            <p:cNvGrpSpPr/>
            <p:nvPr/>
          </p:nvGrpSpPr>
          <p:grpSpPr>
            <a:xfrm>
              <a:off x="8152752" y="4321788"/>
              <a:ext cx="3288443" cy="1327521"/>
              <a:chOff x="5580112" y="2420888"/>
              <a:chExt cx="3288443" cy="1327521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6900165" y="3138359"/>
                <a:ext cx="347875" cy="1544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" name="Rectangle 38"/>
              <p:cNvSpPr>
                <a:spLocks noChangeArrowheads="1"/>
              </p:cNvSpPr>
              <p:nvPr/>
            </p:nvSpPr>
            <p:spPr bwMode="auto">
              <a:xfrm>
                <a:off x="6694702" y="3510192"/>
                <a:ext cx="1211372" cy="123716"/>
              </a:xfrm>
              <a:prstGeom prst="rect">
                <a:avLst/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" name="Rectangle 39"/>
              <p:cNvSpPr>
                <a:spLocks noChangeArrowheads="1"/>
              </p:cNvSpPr>
              <p:nvPr/>
            </p:nvSpPr>
            <p:spPr bwMode="auto">
              <a:xfrm>
                <a:off x="6654714" y="3447992"/>
                <a:ext cx="1293320" cy="62201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" name="Rectangle 40"/>
              <p:cNvSpPr>
                <a:spLocks noChangeArrowheads="1"/>
              </p:cNvSpPr>
              <p:nvPr/>
            </p:nvSpPr>
            <p:spPr bwMode="auto">
              <a:xfrm>
                <a:off x="7103732" y="3500585"/>
                <a:ext cx="429296" cy="18941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" name="Rectangle 41"/>
              <p:cNvSpPr>
                <a:spLocks noChangeArrowheads="1"/>
              </p:cNvSpPr>
              <p:nvPr/>
            </p:nvSpPr>
            <p:spPr bwMode="auto">
              <a:xfrm>
                <a:off x="7121076" y="3427542"/>
                <a:ext cx="371328" cy="7207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" name="Rectangle 40"/>
              <p:cNvSpPr>
                <a:spLocks noChangeArrowheads="1"/>
              </p:cNvSpPr>
              <p:nvPr/>
            </p:nvSpPr>
            <p:spPr bwMode="auto">
              <a:xfrm>
                <a:off x="7085387" y="3426315"/>
                <a:ext cx="41266" cy="90748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" name="Rectangle 40"/>
              <p:cNvSpPr>
                <a:spLocks noChangeArrowheads="1"/>
              </p:cNvSpPr>
              <p:nvPr/>
            </p:nvSpPr>
            <p:spPr bwMode="auto">
              <a:xfrm>
                <a:off x="7491763" y="3426315"/>
                <a:ext cx="41266" cy="90748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" name="Rectangle 39"/>
              <p:cNvSpPr>
                <a:spLocks noChangeArrowheads="1"/>
              </p:cNvSpPr>
              <p:nvPr/>
            </p:nvSpPr>
            <p:spPr bwMode="auto">
              <a:xfrm rot="16200000">
                <a:off x="7837308" y="3524767"/>
                <a:ext cx="174767" cy="3862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" name="Rectangle 39"/>
              <p:cNvSpPr>
                <a:spLocks noChangeArrowheads="1"/>
              </p:cNvSpPr>
              <p:nvPr/>
            </p:nvSpPr>
            <p:spPr bwMode="auto">
              <a:xfrm rot="16200000">
                <a:off x="6588008" y="3524767"/>
                <a:ext cx="174767" cy="3862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" name="Rectangle 40"/>
              <p:cNvSpPr>
                <a:spLocks noChangeArrowheads="1"/>
              </p:cNvSpPr>
              <p:nvPr/>
            </p:nvSpPr>
            <p:spPr bwMode="auto">
              <a:xfrm>
                <a:off x="7506108" y="3419896"/>
                <a:ext cx="433128" cy="27733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" name="Rectangle 40"/>
              <p:cNvSpPr>
                <a:spLocks noChangeArrowheads="1"/>
              </p:cNvSpPr>
              <p:nvPr/>
            </p:nvSpPr>
            <p:spPr bwMode="auto">
              <a:xfrm>
                <a:off x="6689408" y="3419896"/>
                <a:ext cx="433128" cy="27733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" name="Rectangle 38"/>
              <p:cNvSpPr>
                <a:spLocks noChangeArrowheads="1"/>
              </p:cNvSpPr>
              <p:nvPr/>
            </p:nvSpPr>
            <p:spPr bwMode="auto">
              <a:xfrm>
                <a:off x="5580112" y="3624693"/>
                <a:ext cx="3288443" cy="123716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ffectLst/>
              <a:ex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" name="Rectangle 38"/>
              <p:cNvSpPr>
                <a:spLocks noChangeArrowheads="1"/>
              </p:cNvSpPr>
              <p:nvPr/>
            </p:nvSpPr>
            <p:spPr bwMode="auto">
              <a:xfrm>
                <a:off x="5914254" y="3303803"/>
                <a:ext cx="513740" cy="320890"/>
              </a:xfrm>
              <a:prstGeom prst="rect">
                <a:avLst/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" name="Rectangle 39"/>
              <p:cNvSpPr>
                <a:spLocks noChangeArrowheads="1"/>
              </p:cNvSpPr>
              <p:nvPr/>
            </p:nvSpPr>
            <p:spPr bwMode="auto">
              <a:xfrm>
                <a:off x="6431333" y="3565886"/>
                <a:ext cx="263630" cy="62201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" name="Rectangle 39"/>
              <p:cNvSpPr>
                <a:spLocks noChangeArrowheads="1"/>
              </p:cNvSpPr>
              <p:nvPr/>
            </p:nvSpPr>
            <p:spPr bwMode="auto">
              <a:xfrm>
                <a:off x="7903235" y="3566218"/>
                <a:ext cx="171863" cy="62201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" name="Rectangle 39"/>
              <p:cNvSpPr>
                <a:spLocks noChangeArrowheads="1"/>
              </p:cNvSpPr>
              <p:nvPr/>
            </p:nvSpPr>
            <p:spPr bwMode="auto">
              <a:xfrm rot="16200000">
                <a:off x="6292624" y="3401033"/>
                <a:ext cx="309612" cy="3862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4" name="Rectangle 39"/>
              <p:cNvSpPr>
                <a:spLocks noChangeArrowheads="1"/>
              </p:cNvSpPr>
              <p:nvPr/>
            </p:nvSpPr>
            <p:spPr bwMode="auto">
              <a:xfrm>
                <a:off x="5878874" y="3243012"/>
                <a:ext cx="588061" cy="62201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" name="Rectangle 39"/>
              <p:cNvSpPr>
                <a:spLocks noChangeArrowheads="1"/>
              </p:cNvSpPr>
              <p:nvPr/>
            </p:nvSpPr>
            <p:spPr bwMode="auto">
              <a:xfrm rot="16200000">
                <a:off x="5741107" y="3401033"/>
                <a:ext cx="309612" cy="3862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" name="Rectangle 39"/>
              <p:cNvSpPr>
                <a:spLocks noChangeArrowheads="1"/>
              </p:cNvSpPr>
              <p:nvPr/>
            </p:nvSpPr>
            <p:spPr bwMode="auto">
              <a:xfrm>
                <a:off x="5669009" y="3565886"/>
                <a:ext cx="245893" cy="62201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/>
            </p:nvSpPr>
            <p:spPr bwMode="auto">
              <a:xfrm>
                <a:off x="8082591" y="3303803"/>
                <a:ext cx="513740" cy="320890"/>
              </a:xfrm>
              <a:prstGeom prst="rect">
                <a:avLst/>
              </a:prstGeom>
              <a:solidFill>
                <a:srgbClr val="66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/>
            </p:nvSpPr>
            <p:spPr bwMode="auto">
              <a:xfrm rot="16200000">
                <a:off x="8460961" y="3401033"/>
                <a:ext cx="309612" cy="3862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" name="Rectangle 39"/>
              <p:cNvSpPr>
                <a:spLocks noChangeArrowheads="1"/>
              </p:cNvSpPr>
              <p:nvPr/>
            </p:nvSpPr>
            <p:spPr bwMode="auto">
              <a:xfrm>
                <a:off x="8052837" y="3243012"/>
                <a:ext cx="588061" cy="62201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" name="Rectangle 39"/>
              <p:cNvSpPr>
                <a:spLocks noChangeArrowheads="1"/>
              </p:cNvSpPr>
              <p:nvPr/>
            </p:nvSpPr>
            <p:spPr bwMode="auto">
              <a:xfrm rot="16200000">
                <a:off x="7909444" y="3401033"/>
                <a:ext cx="309612" cy="3862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" name="Rectangle 39"/>
              <p:cNvSpPr>
                <a:spLocks noChangeArrowheads="1"/>
              </p:cNvSpPr>
              <p:nvPr/>
            </p:nvSpPr>
            <p:spPr bwMode="auto">
              <a:xfrm>
                <a:off x="8603141" y="3565886"/>
                <a:ext cx="245893" cy="62201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" name="Rectangle 41"/>
              <p:cNvSpPr>
                <a:spLocks noChangeArrowheads="1"/>
              </p:cNvSpPr>
              <p:nvPr/>
            </p:nvSpPr>
            <p:spPr bwMode="auto">
              <a:xfrm>
                <a:off x="6727516" y="3356009"/>
                <a:ext cx="449307" cy="7207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" name="Rectangle 32"/>
              <p:cNvSpPr>
                <a:spLocks noChangeArrowheads="1"/>
              </p:cNvSpPr>
              <p:nvPr/>
            </p:nvSpPr>
            <p:spPr bwMode="auto">
              <a:xfrm>
                <a:off x="7463375" y="3356009"/>
                <a:ext cx="449307" cy="7207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" name="Rectangle 41"/>
              <p:cNvSpPr>
                <a:spLocks noChangeArrowheads="1"/>
              </p:cNvSpPr>
              <p:nvPr/>
            </p:nvSpPr>
            <p:spPr bwMode="auto">
              <a:xfrm>
                <a:off x="7129834" y="3364322"/>
                <a:ext cx="45616" cy="87206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" name="Rectangle 41"/>
              <p:cNvSpPr>
                <a:spLocks noChangeArrowheads="1"/>
              </p:cNvSpPr>
              <p:nvPr/>
            </p:nvSpPr>
            <p:spPr bwMode="auto">
              <a:xfrm>
                <a:off x="7453195" y="3362551"/>
                <a:ext cx="45616" cy="9074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  <a:ex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" name="Rectangle 40"/>
              <p:cNvSpPr>
                <a:spLocks noChangeArrowheads="1"/>
              </p:cNvSpPr>
              <p:nvPr/>
            </p:nvSpPr>
            <p:spPr bwMode="auto">
              <a:xfrm>
                <a:off x="7171774" y="3405842"/>
                <a:ext cx="293214" cy="18941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" name="Rectangle 40"/>
              <p:cNvSpPr>
                <a:spLocks noChangeArrowheads="1"/>
              </p:cNvSpPr>
              <p:nvPr/>
            </p:nvSpPr>
            <p:spPr bwMode="auto">
              <a:xfrm>
                <a:off x="7174665" y="3331572"/>
                <a:ext cx="41266" cy="90748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" name="Rectangle 40"/>
              <p:cNvSpPr>
                <a:spLocks noChangeArrowheads="1"/>
              </p:cNvSpPr>
              <p:nvPr/>
            </p:nvSpPr>
            <p:spPr bwMode="auto">
              <a:xfrm>
                <a:off x="7424280" y="3331572"/>
                <a:ext cx="41266" cy="90748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" name="Rectangle 40"/>
              <p:cNvSpPr>
                <a:spLocks noChangeArrowheads="1"/>
              </p:cNvSpPr>
              <p:nvPr/>
            </p:nvSpPr>
            <p:spPr bwMode="auto">
              <a:xfrm>
                <a:off x="7455967" y="3325153"/>
                <a:ext cx="450715" cy="27733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" name="Rectangle 40"/>
              <p:cNvSpPr>
                <a:spLocks noChangeArrowheads="1"/>
              </p:cNvSpPr>
              <p:nvPr/>
            </p:nvSpPr>
            <p:spPr bwMode="auto">
              <a:xfrm>
                <a:off x="6756226" y="3325153"/>
                <a:ext cx="433128" cy="27733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/>
            </p:spPr>
            <p:txBody>
              <a:bodyPr/>
              <a:lstStyle/>
              <a:p>
                <a:endParaRPr lang="fr-FR"/>
              </a:p>
            </p:txBody>
          </p:sp>
          <p:cxnSp>
            <p:nvCxnSpPr>
              <p:cNvPr id="41" name="Connecteur droit avec flèche 32"/>
              <p:cNvCxnSpPr/>
              <p:nvPr/>
            </p:nvCxnSpPr>
            <p:spPr>
              <a:xfrm flipH="1">
                <a:off x="8241680" y="3081540"/>
                <a:ext cx="103285" cy="340780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avec flèche 34"/>
              <p:cNvCxnSpPr/>
              <p:nvPr/>
            </p:nvCxnSpPr>
            <p:spPr>
              <a:xfrm flipH="1">
                <a:off x="7233407" y="2983543"/>
                <a:ext cx="261335" cy="622017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ZoneTexte 35"/>
              <p:cNvSpPr txBox="1"/>
              <p:nvPr/>
            </p:nvSpPr>
            <p:spPr>
              <a:xfrm>
                <a:off x="7328761" y="2732494"/>
                <a:ext cx="574444" cy="288147"/>
              </a:xfrm>
              <a:prstGeom prst="rect">
                <a:avLst/>
              </a:prstGeom>
              <a:noFill/>
            </p:spPr>
            <p:txBody>
              <a:bodyPr wrap="none" lIns="36000" tIns="36000" rIns="36000" bIns="36000" rtlCol="0">
                <a:spAutoFit/>
              </a:bodyPr>
              <a:lstStyle/>
              <a:p>
                <a:r>
                  <a:rPr lang="fr-FR" sz="1400" dirty="0" smtClean="0"/>
                  <a:t>Al pad </a:t>
                </a:r>
                <a:endParaRPr lang="en-US" sz="1400" dirty="0"/>
              </a:p>
            </p:txBody>
          </p:sp>
          <p:sp>
            <p:nvSpPr>
              <p:cNvPr id="44" name="ZoneTexte 38"/>
              <p:cNvSpPr txBox="1"/>
              <p:nvPr/>
            </p:nvSpPr>
            <p:spPr>
              <a:xfrm>
                <a:off x="5746190" y="2728347"/>
                <a:ext cx="1097343" cy="288147"/>
              </a:xfrm>
              <a:prstGeom prst="rect">
                <a:avLst/>
              </a:prstGeom>
              <a:noFill/>
            </p:spPr>
            <p:txBody>
              <a:bodyPr wrap="none" lIns="36000" tIns="36000" rIns="36000" bIns="36000" rtlCol="0">
                <a:spAutoFit/>
              </a:bodyPr>
              <a:lstStyle/>
              <a:p>
                <a:r>
                  <a:rPr lang="fr-FR" sz="1400" dirty="0" smtClean="0"/>
                  <a:t>UBM Ti/Ni/Au</a:t>
                </a:r>
                <a:endParaRPr lang="en-US" sz="1400" dirty="0"/>
              </a:p>
            </p:txBody>
          </p:sp>
          <p:cxnSp>
            <p:nvCxnSpPr>
              <p:cNvPr id="45" name="Connecteur droit avec flèche 39"/>
              <p:cNvCxnSpPr/>
              <p:nvPr/>
            </p:nvCxnSpPr>
            <p:spPr>
              <a:xfrm>
                <a:off x="6720706" y="2995871"/>
                <a:ext cx="218448" cy="388271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avec flèche 55"/>
              <p:cNvCxnSpPr/>
              <p:nvPr/>
            </p:nvCxnSpPr>
            <p:spPr>
              <a:xfrm flipH="1">
                <a:off x="7752752" y="2662868"/>
                <a:ext cx="416373" cy="784426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ZoneTexte 56"/>
              <p:cNvSpPr txBox="1"/>
              <p:nvPr/>
            </p:nvSpPr>
            <p:spPr>
              <a:xfrm>
                <a:off x="7752750" y="2420888"/>
                <a:ext cx="1096283" cy="288147"/>
              </a:xfrm>
              <a:prstGeom prst="rect">
                <a:avLst/>
              </a:prstGeom>
              <a:noFill/>
            </p:spPr>
            <p:txBody>
              <a:bodyPr wrap="square" lIns="36000" tIns="36000" rIns="36000" bIns="36000" rtlCol="0">
                <a:spAutoFit/>
              </a:bodyPr>
              <a:lstStyle>
                <a:defPPr>
                  <a:defRPr lang="fr-FR"/>
                </a:defPPr>
                <a:lvl1pPr>
                  <a:defRPr sz="1100"/>
                </a:lvl1pPr>
              </a:lstStyle>
              <a:p>
                <a:r>
                  <a:rPr lang="fr-FR" sz="1400" dirty="0"/>
                  <a:t>P</a:t>
                </a:r>
                <a:r>
                  <a:rPr lang="fr-FR" sz="1400" dirty="0" smtClean="0"/>
                  <a:t>assivation</a:t>
                </a:r>
                <a:endParaRPr lang="en-US" sz="1400" dirty="0"/>
              </a:p>
            </p:txBody>
          </p:sp>
        </p:grpSp>
        <p:sp>
          <p:nvSpPr>
            <p:cNvPr id="77" name="Rectangle 76"/>
            <p:cNvSpPr/>
            <p:nvPr/>
          </p:nvSpPr>
          <p:spPr>
            <a:xfrm>
              <a:off x="10741765" y="4648200"/>
              <a:ext cx="15577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400" dirty="0" err="1"/>
                <a:t>Guard</a:t>
              </a:r>
              <a:r>
                <a:rPr lang="fr-FR" sz="1400" dirty="0"/>
                <a:t> ring Al 4 µm</a:t>
              </a:r>
              <a:endParaRPr lang="en-US" sz="1400" dirty="0"/>
            </a:p>
          </p:txBody>
        </p:sp>
      </p:grpSp>
      <p:pic>
        <p:nvPicPr>
          <p:cNvPr id="79" name="Imag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262" y="1174497"/>
            <a:ext cx="2913560" cy="2162759"/>
          </a:xfrm>
          <a:prstGeom prst="rect">
            <a:avLst/>
          </a:prstGeom>
        </p:spPr>
      </p:pic>
      <p:sp>
        <p:nvSpPr>
          <p:cNvPr id="80" name="TextBox 79"/>
          <p:cNvSpPr txBox="1"/>
          <p:nvPr/>
        </p:nvSpPr>
        <p:spPr>
          <a:xfrm>
            <a:off x="8156819" y="3472070"/>
            <a:ext cx="3030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UBM pads – </a:t>
            </a:r>
            <a:r>
              <a:rPr lang="en-US" smtClean="0"/>
              <a:t>optical inspection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33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TSV </a:t>
            </a:r>
            <a:r>
              <a:rPr lang="en-US" dirty="0" smtClean="0"/>
              <a:t>last – Oxide etch mask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idx="1"/>
          </p:nvPr>
        </p:nvSpPr>
        <p:spPr>
          <a:xfrm>
            <a:off x="115349" y="1323477"/>
            <a:ext cx="11749128" cy="1790425"/>
          </a:xfrm>
        </p:spPr>
        <p:txBody>
          <a:bodyPr>
            <a:normAutofit/>
          </a:bodyPr>
          <a:lstStyle/>
          <a:p>
            <a:r>
              <a:rPr lang="en-US" dirty="0" smtClean="0"/>
              <a:t>IR image of Oxide DRIE mask</a:t>
            </a:r>
          </a:p>
          <a:p>
            <a:r>
              <a:rPr lang="en-US" dirty="0" smtClean="0"/>
              <a:t>Circles are mask</a:t>
            </a:r>
          </a:p>
          <a:p>
            <a:r>
              <a:rPr lang="en-US" dirty="0" smtClean="0"/>
              <a:t>Good alignment to M1</a:t>
            </a:r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1670242" y="3718370"/>
            <a:ext cx="1039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Wafer 01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4625518" y="3749961"/>
            <a:ext cx="1039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Wafer 02</a:t>
            </a:r>
            <a:endParaRPr lang="en-US" dirty="0"/>
          </a:p>
        </p:txBody>
      </p:sp>
      <p:sp>
        <p:nvSpPr>
          <p:cNvPr id="14" name="ZoneTexte 13"/>
          <p:cNvSpPr txBox="1"/>
          <p:nvPr/>
        </p:nvSpPr>
        <p:spPr>
          <a:xfrm>
            <a:off x="7679515" y="3718370"/>
            <a:ext cx="1039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Wafer 03</a:t>
            </a:r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154" y="4110659"/>
            <a:ext cx="2813497" cy="211012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750" y="4105538"/>
            <a:ext cx="2820326" cy="2115245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176" y="4110660"/>
            <a:ext cx="2820326" cy="211524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49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TSV etched through to the M1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505" y="821725"/>
            <a:ext cx="6339144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TSV etched through silicon down to M1</a:t>
            </a:r>
            <a:endParaRPr lang="en-GB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sz="half" idx="2"/>
          </p:nvPr>
        </p:nvSpPr>
        <p:spPr>
          <a:xfrm>
            <a:off x="190412" y="3909866"/>
            <a:ext cx="6000323" cy="201831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TSV lined using </a:t>
            </a:r>
            <a:r>
              <a:rPr lang="en-US" dirty="0" smtClean="0"/>
              <a:t>full </a:t>
            </a:r>
            <a:r>
              <a:rPr lang="en-US" dirty="0"/>
              <a:t>wafer </a:t>
            </a:r>
            <a:r>
              <a:rPr lang="en-US" dirty="0" smtClean="0"/>
              <a:t>Silicon Oxide </a:t>
            </a:r>
            <a:r>
              <a:rPr lang="en-US" dirty="0" smtClean="0"/>
              <a:t>&amp; </a:t>
            </a:r>
            <a:r>
              <a:rPr lang="en-US" dirty="0" smtClean="0"/>
              <a:t>Silicon Nitride </a:t>
            </a:r>
            <a:r>
              <a:rPr lang="en-US" dirty="0" smtClean="0"/>
              <a:t>deposition</a:t>
            </a:r>
          </a:p>
          <a:p>
            <a:r>
              <a:rPr lang="en-US" dirty="0" smtClean="0"/>
              <a:t>Etch </a:t>
            </a:r>
            <a:r>
              <a:rPr lang="en-US" dirty="0"/>
              <a:t>back full wafer to open the </a:t>
            </a:r>
            <a:r>
              <a:rPr lang="en-US" dirty="0" smtClean="0"/>
              <a:t>oxide/nitride </a:t>
            </a:r>
            <a:r>
              <a:rPr lang="en-US" dirty="0"/>
              <a:t>on the bottom of the </a:t>
            </a:r>
            <a:r>
              <a:rPr lang="en-US" dirty="0" smtClean="0"/>
              <a:t>TSV</a:t>
            </a:r>
          </a:p>
          <a:p>
            <a:r>
              <a:rPr lang="en-US" dirty="0" smtClean="0"/>
              <a:t>Damascene process to fill with copper</a:t>
            </a:r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7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09" r="31999" b="45967"/>
          <a:stretch/>
        </p:blipFill>
        <p:spPr>
          <a:xfrm rot="10800000" flipV="1">
            <a:off x="190412" y="1402212"/>
            <a:ext cx="5017574" cy="217479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3978876" y="1670447"/>
            <a:ext cx="77847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978876" y="1670447"/>
            <a:ext cx="0" cy="77847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757351" y="1695386"/>
            <a:ext cx="0" cy="77847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978876" y="1361528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60 </a:t>
            </a:r>
            <a:r>
              <a:rPr lang="en-GB" dirty="0" err="1" smtClean="0"/>
              <a:t>μm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189" y="1934950"/>
            <a:ext cx="4054018" cy="298407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099538" y="5049968"/>
            <a:ext cx="4451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3 </a:t>
            </a:r>
            <a:r>
              <a:rPr lang="en-GB" dirty="0" err="1" smtClean="0"/>
              <a:t>μm</a:t>
            </a:r>
            <a:r>
              <a:rPr lang="en-GB" dirty="0" smtClean="0"/>
              <a:t> oxide liner on inside of TSV walls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All oxide removed at the bottom of the via</a:t>
            </a:r>
          </a:p>
        </p:txBody>
      </p:sp>
    </p:spTree>
    <p:extLst>
      <p:ext uri="{BB962C8B-B14F-4D97-AF65-F5344CB8AC3E}">
        <p14:creationId xmlns:p14="http://schemas.microsoft.com/office/powerpoint/2010/main" val="161332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9913" y="0"/>
            <a:ext cx="8899104" cy="6207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FEI4 </a:t>
            </a:r>
            <a:r>
              <a:rPr lang="en-US" dirty="0" err="1" smtClean="0"/>
              <a:t>ReDistribution</a:t>
            </a:r>
            <a:r>
              <a:rPr lang="en-US" dirty="0" smtClean="0"/>
              <a:t>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5517" y="1387232"/>
            <a:ext cx="6388579" cy="508634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RDL design for </a:t>
            </a:r>
            <a:r>
              <a:rPr lang="en-US" dirty="0" smtClean="0"/>
              <a:t>FE-i4B</a:t>
            </a:r>
          </a:p>
          <a:p>
            <a:pPr lvl="1"/>
            <a:r>
              <a:rPr lang="en-US" dirty="0" smtClean="0"/>
              <a:t>Copper </a:t>
            </a:r>
            <a:r>
              <a:rPr lang="en-US" dirty="0"/>
              <a:t>layer on back side of </a:t>
            </a:r>
            <a:r>
              <a:rPr lang="en-US" dirty="0" smtClean="0"/>
              <a:t>chips</a:t>
            </a:r>
          </a:p>
          <a:p>
            <a:pPr lvl="1"/>
            <a:r>
              <a:rPr lang="en-US" dirty="0" smtClean="0"/>
              <a:t>Large </a:t>
            </a:r>
            <a:r>
              <a:rPr lang="en-US" dirty="0"/>
              <a:t>solder pad array compatible </a:t>
            </a:r>
            <a:r>
              <a:rPr lang="en-US" dirty="0" smtClean="0"/>
              <a:t>with direct </a:t>
            </a:r>
            <a:r>
              <a:rPr lang="en-US" dirty="0"/>
              <a:t>laser </a:t>
            </a:r>
            <a:r>
              <a:rPr lang="en-US" dirty="0" smtClean="0"/>
              <a:t>soldering</a:t>
            </a:r>
          </a:p>
          <a:p>
            <a:pPr lvl="1"/>
            <a:r>
              <a:rPr lang="en-US" dirty="0" smtClean="0"/>
              <a:t>Solder </a:t>
            </a:r>
            <a:r>
              <a:rPr lang="en-US" dirty="0"/>
              <a:t>pads over full chip to </a:t>
            </a:r>
            <a:r>
              <a:rPr lang="en-US" dirty="0" smtClean="0"/>
              <a:t>compensate thin </a:t>
            </a:r>
            <a:r>
              <a:rPr lang="en-US" dirty="0"/>
              <a:t>die </a:t>
            </a:r>
            <a:r>
              <a:rPr lang="en-US" dirty="0" smtClean="0"/>
              <a:t>bow – eases flip-chip</a:t>
            </a:r>
            <a:endParaRPr lang="en-US" dirty="0"/>
          </a:p>
          <a:p>
            <a:pPr lvl="1"/>
            <a:r>
              <a:rPr lang="en-US" dirty="0" smtClean="0"/>
              <a:t>Include </a:t>
            </a:r>
            <a:r>
              <a:rPr lang="en-US" dirty="0"/>
              <a:t>probe pads/wire-bond pads </a:t>
            </a:r>
            <a:r>
              <a:rPr lang="en-US" dirty="0" smtClean="0"/>
              <a:t>near TSV </a:t>
            </a:r>
            <a:r>
              <a:rPr lang="en-US" dirty="0"/>
              <a:t>to allow testing with mirrored </a:t>
            </a:r>
            <a:r>
              <a:rPr lang="en-US" dirty="0" smtClean="0"/>
              <a:t>test card </a:t>
            </a:r>
            <a:r>
              <a:rPr lang="en-US" dirty="0"/>
              <a:t>after processing or </a:t>
            </a:r>
            <a:r>
              <a:rPr lang="en-US" dirty="0" smtClean="0"/>
              <a:t>wire-bonding after processing</a:t>
            </a:r>
          </a:p>
          <a:p>
            <a:pPr lvl="1"/>
            <a:r>
              <a:rPr lang="en-US" dirty="0" smtClean="0"/>
              <a:t>Designed </a:t>
            </a:r>
            <a:r>
              <a:rPr lang="en-US" dirty="0"/>
              <a:t>at CERN and reviewed </a:t>
            </a:r>
            <a:r>
              <a:rPr lang="en-US" dirty="0" smtClean="0"/>
              <a:t>by LETI </a:t>
            </a:r>
            <a:r>
              <a:rPr lang="en-US" dirty="0"/>
              <a:t>and ATLAS module experts, </a:t>
            </a:r>
            <a:r>
              <a:rPr lang="en-US" dirty="0" smtClean="0"/>
              <a:t>mask processed </a:t>
            </a:r>
            <a:r>
              <a:rPr lang="en-US" dirty="0"/>
              <a:t>at LETI</a:t>
            </a:r>
          </a:p>
          <a:p>
            <a:r>
              <a:rPr lang="en-US" dirty="0" smtClean="0"/>
              <a:t>RDL </a:t>
            </a:r>
            <a:r>
              <a:rPr lang="en-US" dirty="0"/>
              <a:t>metal stack compatible with Bump </a:t>
            </a:r>
            <a:r>
              <a:rPr lang="en-US" dirty="0" smtClean="0"/>
              <a:t>Grid Array </a:t>
            </a:r>
            <a:r>
              <a:rPr lang="en-US" dirty="0"/>
              <a:t>solder </a:t>
            </a:r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62" y="699905"/>
            <a:ext cx="4337221" cy="38070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67637" t="75883" r="9833" b="11134"/>
          <a:stretch/>
        </p:blipFill>
        <p:spPr>
          <a:xfrm>
            <a:off x="499546" y="4619251"/>
            <a:ext cx="3666054" cy="1854328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3814323" y="1868771"/>
            <a:ext cx="1845072" cy="110472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681700" y="3689964"/>
            <a:ext cx="2064192" cy="158113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7640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Lithography for RDLs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436" y="1022108"/>
            <a:ext cx="11749128" cy="2333622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Wafer is coated uniformly with a thin copper seed layer</a:t>
            </a:r>
          </a:p>
          <a:p>
            <a:r>
              <a:rPr lang="en-GB" dirty="0" smtClean="0"/>
              <a:t>Resist is deposited and developed to realise the RDL pattern</a:t>
            </a:r>
          </a:p>
          <a:p>
            <a:r>
              <a:rPr lang="en-GB" dirty="0" smtClean="0"/>
              <a:t>Electroplating of thick copper in the exposed RDL pattern</a:t>
            </a:r>
          </a:p>
          <a:p>
            <a:pPr lvl="1"/>
            <a:r>
              <a:rPr lang="en-GB" dirty="0" smtClean="0"/>
              <a:t>TSV filled during this stage</a:t>
            </a:r>
          </a:p>
          <a:p>
            <a:r>
              <a:rPr lang="en-GB" dirty="0" smtClean="0"/>
              <a:t>Blank etch to remove thin seed layer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Bates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FAD3A-65D8-CF45-8846-88720A82AF06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6504015" y="3368429"/>
            <a:ext cx="4229100" cy="3111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055112" y="3355729"/>
            <a:ext cx="42291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17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ichardBat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LB_Leti" id="{3E9CB3A2-54AB-E444-91EC-85EA257E7C67}" vid="{737F8623-1100-5141-94F9-3215BFCD0C1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RLB</Template>
  <TotalTime>1730</TotalTime>
  <Words>1712</Words>
  <Application>Microsoft Macintosh PowerPoint</Application>
  <PresentationFormat>Widescreen</PresentationFormat>
  <Paragraphs>293</Paragraphs>
  <Slides>23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Calibri</vt:lpstr>
      <vt:lpstr>Arial</vt:lpstr>
      <vt:lpstr>RichardBates</vt:lpstr>
      <vt:lpstr>TSV development with CEA Leti in the FEI4 chip</vt:lpstr>
      <vt:lpstr>Goal</vt:lpstr>
      <vt:lpstr>TSVs and RDLs with ATLAS FEI4 FE chips</vt:lpstr>
      <vt:lpstr>TSVs in FEI4</vt:lpstr>
      <vt:lpstr>Front side UBM</vt:lpstr>
      <vt:lpstr>TSV last – Oxide etch mask</vt:lpstr>
      <vt:lpstr>TSV etched through to the M1</vt:lpstr>
      <vt:lpstr>FEI4 ReDistribution Layer</vt:lpstr>
      <vt:lpstr>Lithography for RDLs</vt:lpstr>
      <vt:lpstr>First RDL results</vt:lpstr>
      <vt:lpstr>Frist Wafers</vt:lpstr>
      <vt:lpstr>Frist wafer testing</vt:lpstr>
      <vt:lpstr>Post TSV testing</vt:lpstr>
      <vt:lpstr>Next steps</vt:lpstr>
      <vt:lpstr>Summary</vt:lpstr>
      <vt:lpstr>Backup</vt:lpstr>
      <vt:lpstr>Bump deposition at CEA LETI</vt:lpstr>
      <vt:lpstr>RD53 chip preparation</vt:lpstr>
      <vt:lpstr>Hybrid pixel modules</vt:lpstr>
      <vt:lpstr>TSV module concept</vt:lpstr>
      <vt:lpstr>Wirebond less TSV enabling technologies</vt:lpstr>
      <vt:lpstr>TSV + RDL project in FEI4</vt:lpstr>
      <vt:lpstr>TSV process description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CEA Leti update</dc:title>
  <dc:creator>Richard Bates</dc:creator>
  <cp:lastModifiedBy>richard bates</cp:lastModifiedBy>
  <cp:revision>120</cp:revision>
  <dcterms:created xsi:type="dcterms:W3CDTF">2016-06-13T07:39:23Z</dcterms:created>
  <dcterms:modified xsi:type="dcterms:W3CDTF">2017-04-06T08:27:17Z</dcterms:modified>
</cp:coreProperties>
</file>