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sldIdLst>
    <p:sldId id="257" r:id="rId3"/>
    <p:sldId id="273" r:id="rId4"/>
    <p:sldId id="266" r:id="rId5"/>
    <p:sldId id="285" r:id="rId6"/>
    <p:sldId id="302" r:id="rId7"/>
    <p:sldId id="261" r:id="rId8"/>
    <p:sldId id="303" r:id="rId9"/>
    <p:sldId id="260" r:id="rId10"/>
    <p:sldId id="268" r:id="rId11"/>
    <p:sldId id="301" r:id="rId12"/>
    <p:sldId id="270" r:id="rId13"/>
    <p:sldId id="272" r:id="rId14"/>
  </p:sldIdLst>
  <p:sldSz cx="9906000" cy="6858000" type="A4"/>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9" autoAdjust="0"/>
    <p:restoredTop sz="94660"/>
  </p:normalViewPr>
  <p:slideViewPr>
    <p:cSldViewPr snapToGrid="0">
      <p:cViewPr varScale="1">
        <p:scale>
          <a:sx n="77" d="100"/>
          <a:sy n="77" d="100"/>
        </p:scale>
        <p:origin x="-1032" y="-11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BE08C3-1A88-1A4B-91FE-9DEC40169134}" type="datetimeFigureOut">
              <a:rPr lang="it-IT" smtClean="0"/>
              <a:t>28/03/17</a:t>
            </a:fld>
            <a:endParaRPr lang="it-IT"/>
          </a:p>
        </p:txBody>
      </p:sp>
      <p:sp>
        <p:nvSpPr>
          <p:cNvPr id="4" name="Segnaposto immagine diapositiva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AA89CD-BA19-A545-9B7F-0FA820DF6A83}" type="slidenum">
              <a:rPr lang="it-IT" smtClean="0"/>
              <a:t>‹n.›</a:t>
            </a:fld>
            <a:endParaRPr lang="it-IT"/>
          </a:p>
        </p:txBody>
      </p:sp>
    </p:spTree>
    <p:extLst>
      <p:ext uri="{BB962C8B-B14F-4D97-AF65-F5344CB8AC3E}">
        <p14:creationId xmlns:p14="http://schemas.microsoft.com/office/powerpoint/2010/main" val="34514936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Master" Target="../slideMasters/slideMaster2.xml"/><Relationship Id="rId2"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238250" y="1122363"/>
            <a:ext cx="74295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0B626806-87F6-49BE-B37C-8CC46D7A74BF}" type="datetimeFigureOut">
              <a:rPr lang="fr-FR" smtClean="0"/>
              <a:t>28/03/17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1264588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B626806-87F6-49BE-B37C-8CC46D7A74BF}" type="datetimeFigureOut">
              <a:rPr lang="fr-FR" smtClean="0"/>
              <a:t>28/03/17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8166841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088984" y="365125"/>
            <a:ext cx="2135981"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681040" y="365125"/>
            <a:ext cx="6284119"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B626806-87F6-49BE-B37C-8CC46D7A74BF}" type="datetimeFigureOut">
              <a:rPr lang="fr-FR" smtClean="0"/>
              <a:t>28/03/17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41278870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5" name="Arc 7"/>
          <p:cNvSpPr>
            <a:spLocks/>
          </p:cNvSpPr>
          <p:nvPr/>
        </p:nvSpPr>
        <p:spPr bwMode="auto">
          <a:xfrm flipV="1">
            <a:off x="9520770" y="6181725"/>
            <a:ext cx="159941" cy="101600"/>
          </a:xfrm>
          <a:custGeom>
            <a:avLst/>
            <a:gdLst>
              <a:gd name="T0" fmla="*/ 0 w 21600"/>
              <a:gd name="T1" fmla="*/ 0 h 21600"/>
              <a:gd name="T2" fmla="*/ 2147483647 w 21600"/>
              <a:gd name="T3" fmla="*/ 2147483647 h 21600"/>
              <a:gd name="T4" fmla="*/ 0 w 21600"/>
              <a:gd name="T5" fmla="*/ 2147483647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noFill/>
          <a:ln w="92075">
            <a:solidFill>
              <a:srgbClr val="D31216"/>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6" name="Rectangle 8"/>
          <p:cNvSpPr>
            <a:spLocks noChangeArrowheads="1"/>
          </p:cNvSpPr>
          <p:nvPr/>
        </p:nvSpPr>
        <p:spPr bwMode="auto">
          <a:xfrm>
            <a:off x="4870450" y="5562607"/>
            <a:ext cx="343958" cy="7524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7" name="Rectangle 9"/>
          <p:cNvSpPr>
            <a:spLocks noChangeArrowheads="1"/>
          </p:cNvSpPr>
          <p:nvPr/>
        </p:nvSpPr>
        <p:spPr bwMode="auto">
          <a:xfrm>
            <a:off x="4939242" y="5603875"/>
            <a:ext cx="383514" cy="636588"/>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8" name="Rectangle 10"/>
          <p:cNvSpPr>
            <a:spLocks noChangeArrowheads="1"/>
          </p:cNvSpPr>
          <p:nvPr/>
        </p:nvSpPr>
        <p:spPr bwMode="auto">
          <a:xfrm>
            <a:off x="4889372" y="5595945"/>
            <a:ext cx="374915" cy="6365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9" name="Rectangle 11"/>
          <p:cNvSpPr>
            <a:spLocks noChangeArrowheads="1"/>
          </p:cNvSpPr>
          <p:nvPr/>
        </p:nvSpPr>
        <p:spPr bwMode="auto">
          <a:xfrm>
            <a:off x="4753508" y="5651507"/>
            <a:ext cx="672439" cy="523875"/>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29" name="Rectangle 39"/>
          <p:cNvSpPr>
            <a:spLocks noChangeArrowheads="1"/>
          </p:cNvSpPr>
          <p:nvPr/>
        </p:nvSpPr>
        <p:spPr bwMode="auto">
          <a:xfrm>
            <a:off x="2" y="836613"/>
            <a:ext cx="428229" cy="60213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30" name="Rectangle 40"/>
          <p:cNvSpPr>
            <a:spLocks noChangeArrowheads="1"/>
          </p:cNvSpPr>
          <p:nvPr/>
        </p:nvSpPr>
        <p:spPr bwMode="auto">
          <a:xfrm>
            <a:off x="9477776" y="836613"/>
            <a:ext cx="428228" cy="60213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fontAlgn="base">
              <a:spcBef>
                <a:spcPct val="0"/>
              </a:spcBef>
              <a:spcAft>
                <a:spcPct val="0"/>
              </a:spcAft>
            </a:pPr>
            <a:endParaRPr lang="en-US">
              <a:solidFill>
                <a:srgbClr val="000000"/>
              </a:solidFill>
              <a:latin typeface="Arial" pitchFamily="34" charset="0"/>
            </a:endParaRPr>
          </a:p>
        </p:txBody>
      </p:sp>
      <p:sp>
        <p:nvSpPr>
          <p:cNvPr id="87043" name="Rectangle 3"/>
          <p:cNvSpPr>
            <a:spLocks noGrp="1" noChangeArrowheads="1"/>
          </p:cNvSpPr>
          <p:nvPr>
            <p:ph type="ctrTitle"/>
          </p:nvPr>
        </p:nvSpPr>
        <p:spPr>
          <a:xfrm>
            <a:off x="311283" y="1476382"/>
            <a:ext cx="9293754" cy="2085975"/>
          </a:xfrm>
        </p:spPr>
        <p:txBody>
          <a:bodyPr/>
          <a:lstStyle>
            <a:lvl1pPr algn="ctr">
              <a:defRPr sz="3200">
                <a:solidFill>
                  <a:schemeClr val="tx1"/>
                </a:solidFill>
              </a:defRPr>
            </a:lvl1pPr>
          </a:lstStyle>
          <a:p>
            <a:pPr lvl="0"/>
            <a:r>
              <a:rPr lang="fr-FR" noProof="0" smtClean="0"/>
              <a:t>Cliquez pour modifier le style du titre</a:t>
            </a:r>
          </a:p>
        </p:txBody>
      </p:sp>
      <p:sp>
        <p:nvSpPr>
          <p:cNvPr id="87044" name="Rectangle 4"/>
          <p:cNvSpPr>
            <a:spLocks noGrp="1" noChangeArrowheads="1"/>
          </p:cNvSpPr>
          <p:nvPr>
            <p:ph type="subTitle" idx="1"/>
          </p:nvPr>
        </p:nvSpPr>
        <p:spPr>
          <a:xfrm>
            <a:off x="316441" y="3697288"/>
            <a:ext cx="9295475" cy="1752600"/>
          </a:xfrm>
        </p:spPr>
        <p:txBody>
          <a:bodyPr/>
          <a:lstStyle>
            <a:lvl1pPr marL="0" indent="0" algn="ctr">
              <a:buFontTx/>
              <a:buNone/>
              <a:defRPr b="1">
                <a:solidFill>
                  <a:srgbClr val="D31216"/>
                </a:solidFill>
              </a:defRPr>
            </a:lvl1pPr>
          </a:lstStyle>
          <a:p>
            <a:pPr lvl="0"/>
            <a:r>
              <a:rPr lang="fr-FR" noProof="0" smtClean="0"/>
              <a:t>Cliquez pour modifier le style des sous-titres du masque</a:t>
            </a:r>
          </a:p>
        </p:txBody>
      </p:sp>
      <p:pic>
        <p:nvPicPr>
          <p:cNvPr id="31" name="Picture 2" descr="chipembeded 012"/>
          <p:cNvPicPr>
            <a:picLocks noChangeAspect="1" noChangeArrowheads="1"/>
          </p:cNvPicPr>
          <p:nvPr/>
        </p:nvPicPr>
        <p:blipFill rotWithShape="1">
          <a:blip r:embed="rId2" cstate="print">
            <a:lum bright="50000" contrast="-40000"/>
            <a:extLst>
              <a:ext uri="{28A0092B-C50C-407E-A947-70E740481C1C}">
                <a14:useLocalDpi xmlns:a14="http://schemas.microsoft.com/office/drawing/2010/main" val="0"/>
              </a:ext>
            </a:extLst>
          </a:blip>
          <a:srcRect l="5582" t="11342" b="10225"/>
          <a:stretch/>
        </p:blipFill>
        <p:spPr bwMode="auto">
          <a:xfrm>
            <a:off x="4" y="1628800"/>
            <a:ext cx="9905999" cy="47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 name="Image 3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 y="332658"/>
            <a:ext cx="9921092" cy="1341677"/>
          </a:xfrm>
          <a:prstGeom prst="rect">
            <a:avLst/>
          </a:prstGeom>
        </p:spPr>
      </p:pic>
      <p:cxnSp>
        <p:nvCxnSpPr>
          <p:cNvPr id="33" name="Connecteur droit 32"/>
          <p:cNvCxnSpPr/>
          <p:nvPr/>
        </p:nvCxnSpPr>
        <p:spPr>
          <a:xfrm>
            <a:off x="-15093" y="6334780"/>
            <a:ext cx="9921092" cy="0"/>
          </a:xfrm>
          <a:prstGeom prst="line">
            <a:avLst/>
          </a:prstGeom>
          <a:ln w="152400">
            <a:solidFill>
              <a:srgbClr val="AA0000"/>
            </a:solidFill>
          </a:ln>
        </p:spPr>
        <p:style>
          <a:lnRef idx="1">
            <a:schemeClr val="accent1"/>
          </a:lnRef>
          <a:fillRef idx="0">
            <a:schemeClr val="accent1"/>
          </a:fillRef>
          <a:effectRef idx="0">
            <a:schemeClr val="accent1"/>
          </a:effectRef>
          <a:fontRef idx="minor">
            <a:schemeClr val="tx1"/>
          </a:fontRef>
        </p:style>
      </p:cxnSp>
      <p:sp>
        <p:nvSpPr>
          <p:cNvPr id="34" name="ZoneTexte 33"/>
          <p:cNvSpPr txBox="1"/>
          <p:nvPr/>
        </p:nvSpPr>
        <p:spPr>
          <a:xfrm>
            <a:off x="0" y="6334787"/>
            <a:ext cx="9906000" cy="461665"/>
          </a:xfrm>
          <a:prstGeom prst="rect">
            <a:avLst/>
          </a:prstGeom>
          <a:noFill/>
        </p:spPr>
        <p:txBody>
          <a:bodyPr wrap="square" rtlCol="0">
            <a:spAutoFit/>
          </a:bodyPr>
          <a:lstStyle/>
          <a:p>
            <a:pPr algn="ctr" fontAlgn="base">
              <a:spcBef>
                <a:spcPct val="0"/>
              </a:spcBef>
              <a:spcAft>
                <a:spcPct val="0"/>
              </a:spcAft>
            </a:pPr>
            <a:r>
              <a:rPr lang="fr-FR" sz="2400" dirty="0" err="1" smtClean="0">
                <a:solidFill>
                  <a:srgbClr val="FF0000"/>
                </a:solidFill>
                <a:latin typeface="Bryant Medium Compressed" pitchFamily="34" charset="0"/>
              </a:rPr>
              <a:t>O</a:t>
            </a:r>
            <a:r>
              <a:rPr lang="fr-FR" sz="2400" dirty="0" err="1" smtClean="0">
                <a:solidFill>
                  <a:srgbClr val="000000"/>
                </a:solidFill>
                <a:latin typeface="Bryant Medium Compressed" pitchFamily="34" charset="0"/>
              </a:rPr>
              <a:t>rganization</a:t>
            </a:r>
            <a:r>
              <a:rPr lang="fr-FR" sz="2400" dirty="0" smtClean="0">
                <a:solidFill>
                  <a:srgbClr val="000000"/>
                </a:solidFill>
                <a:latin typeface="Bryant Medium Compressed" pitchFamily="34" charset="0"/>
              </a:rPr>
              <a:t> for </a:t>
            </a:r>
            <a:r>
              <a:rPr lang="fr-FR" sz="2400" dirty="0" err="1" smtClean="0">
                <a:solidFill>
                  <a:srgbClr val="FF0000"/>
                </a:solidFill>
                <a:latin typeface="Bryant Medium Compressed" pitchFamily="34" charset="0"/>
              </a:rPr>
              <a:t>M</a:t>
            </a:r>
            <a:r>
              <a:rPr lang="fr-FR" sz="2400" dirty="0" err="1" smtClean="0">
                <a:solidFill>
                  <a:srgbClr val="000000"/>
                </a:solidFill>
                <a:latin typeface="Bryant Medium Compressed" pitchFamily="34" charset="0"/>
              </a:rPr>
              <a:t>icro-</a:t>
            </a:r>
            <a:r>
              <a:rPr lang="fr-FR" sz="2400" dirty="0" err="1" smtClean="0">
                <a:solidFill>
                  <a:srgbClr val="FF0000"/>
                </a:solidFill>
                <a:latin typeface="Bryant Medium Compressed" pitchFamily="34" charset="0"/>
              </a:rPr>
              <a:t>E</a:t>
            </a:r>
            <a:r>
              <a:rPr lang="fr-FR" sz="2400" dirty="0" err="1" smtClean="0">
                <a:solidFill>
                  <a:srgbClr val="000000"/>
                </a:solidFill>
                <a:latin typeface="Bryant Medium Compressed" pitchFamily="34" charset="0"/>
              </a:rPr>
              <a:t>lectronics</a:t>
            </a:r>
            <a:r>
              <a:rPr lang="fr-FR" sz="2400" dirty="0" smtClean="0">
                <a:solidFill>
                  <a:srgbClr val="000000"/>
                </a:solidFill>
                <a:latin typeface="Bryant Medium Compressed" pitchFamily="34" charset="0"/>
              </a:rPr>
              <a:t> </a:t>
            </a:r>
            <a:r>
              <a:rPr lang="fr-FR" sz="2400" dirty="0" err="1" smtClean="0">
                <a:solidFill>
                  <a:srgbClr val="000000"/>
                </a:solidFill>
                <a:latin typeface="Bryant Medium Compressed" pitchFamily="34" charset="0"/>
              </a:rPr>
              <a:t>desi</a:t>
            </a:r>
            <a:r>
              <a:rPr lang="fr-FR" sz="2400" dirty="0" err="1" smtClean="0">
                <a:solidFill>
                  <a:srgbClr val="FF0000"/>
                </a:solidFill>
                <a:latin typeface="Bryant Medium Compressed" pitchFamily="34" charset="0"/>
              </a:rPr>
              <a:t>G</a:t>
            </a:r>
            <a:r>
              <a:rPr lang="fr-FR" sz="2400" dirty="0" err="1" smtClean="0">
                <a:solidFill>
                  <a:srgbClr val="000000"/>
                </a:solidFill>
                <a:latin typeface="Bryant Medium Compressed" pitchFamily="34" charset="0"/>
              </a:rPr>
              <a:t>n</a:t>
            </a:r>
            <a:r>
              <a:rPr lang="fr-FR" sz="2400" dirty="0" smtClean="0">
                <a:solidFill>
                  <a:srgbClr val="000000"/>
                </a:solidFill>
                <a:latin typeface="Bryant Medium Compressed" pitchFamily="34" charset="0"/>
              </a:rPr>
              <a:t> and </a:t>
            </a:r>
            <a:r>
              <a:rPr lang="fr-FR" sz="2400" dirty="0" smtClean="0">
                <a:solidFill>
                  <a:srgbClr val="FF0000"/>
                </a:solidFill>
                <a:latin typeface="Bryant Medium Compressed" pitchFamily="34" charset="0"/>
              </a:rPr>
              <a:t>A</a:t>
            </a:r>
            <a:r>
              <a:rPr lang="fr-FR" sz="2400" dirty="0" smtClean="0">
                <a:solidFill>
                  <a:srgbClr val="000000"/>
                </a:solidFill>
                <a:latin typeface="Bryant Medium Compressed" pitchFamily="34" charset="0"/>
              </a:rPr>
              <a:t>pplications</a:t>
            </a:r>
            <a:endParaRPr lang="en-US" sz="2800" dirty="0">
              <a:solidFill>
                <a:srgbClr val="000000"/>
              </a:solidFill>
              <a:latin typeface="Bryant Medium Compressed" pitchFamily="34" charset="0"/>
            </a:endParaRPr>
          </a:p>
        </p:txBody>
      </p:sp>
      <p:pic>
        <p:nvPicPr>
          <p:cNvPr id="36" name="Picture 4" descr="http://www.cenbg.in2p3.fr/joliot-curie/IMG/logoCNRSIN2P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7"/>
            <a:ext cx="2520611" cy="129262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hipembeded 012"/>
          <p:cNvPicPr>
            <a:picLocks noChangeAspect="1" noChangeArrowheads="1"/>
          </p:cNvPicPr>
          <p:nvPr/>
        </p:nvPicPr>
        <p:blipFill rotWithShape="1">
          <a:blip r:embed="rId2" cstate="print">
            <a:lum bright="50000" contrast="-40000"/>
            <a:extLst>
              <a:ext uri="{28A0092B-C50C-407E-A947-70E740481C1C}">
                <a14:useLocalDpi xmlns:a14="http://schemas.microsoft.com/office/drawing/2010/main" val="0"/>
              </a:ext>
            </a:extLst>
          </a:blip>
          <a:srcRect l="5582" t="11342" b="10225"/>
          <a:stretch/>
        </p:blipFill>
        <p:spPr bwMode="auto">
          <a:xfrm>
            <a:off x="4" y="1628800"/>
            <a:ext cx="9905999" cy="47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Imag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 y="332658"/>
            <a:ext cx="9921092" cy="1341677"/>
          </a:xfrm>
          <a:prstGeom prst="rect">
            <a:avLst/>
          </a:prstGeom>
        </p:spPr>
      </p:pic>
      <p:cxnSp>
        <p:nvCxnSpPr>
          <p:cNvPr id="19" name="Connecteur droit 18"/>
          <p:cNvCxnSpPr/>
          <p:nvPr/>
        </p:nvCxnSpPr>
        <p:spPr>
          <a:xfrm>
            <a:off x="-15093" y="6334780"/>
            <a:ext cx="9921092" cy="0"/>
          </a:xfrm>
          <a:prstGeom prst="line">
            <a:avLst/>
          </a:prstGeom>
          <a:ln w="152400">
            <a:solidFill>
              <a:srgbClr val="AA0000"/>
            </a:solidFill>
          </a:ln>
        </p:spPr>
        <p:style>
          <a:lnRef idx="1">
            <a:schemeClr val="accent1"/>
          </a:lnRef>
          <a:fillRef idx="0">
            <a:schemeClr val="accent1"/>
          </a:fillRef>
          <a:effectRef idx="0">
            <a:schemeClr val="accent1"/>
          </a:effectRef>
          <a:fontRef idx="minor">
            <a:schemeClr val="tx1"/>
          </a:fontRef>
        </p:style>
      </p:cxnSp>
      <p:sp>
        <p:nvSpPr>
          <p:cNvPr id="20" name="ZoneTexte 19"/>
          <p:cNvSpPr txBox="1"/>
          <p:nvPr/>
        </p:nvSpPr>
        <p:spPr>
          <a:xfrm>
            <a:off x="0" y="6334787"/>
            <a:ext cx="9906000" cy="461665"/>
          </a:xfrm>
          <a:prstGeom prst="rect">
            <a:avLst/>
          </a:prstGeom>
          <a:noFill/>
        </p:spPr>
        <p:txBody>
          <a:bodyPr wrap="square" rtlCol="0">
            <a:spAutoFit/>
          </a:bodyPr>
          <a:lstStyle/>
          <a:p>
            <a:pPr algn="ctr" fontAlgn="base">
              <a:spcBef>
                <a:spcPct val="0"/>
              </a:spcBef>
              <a:spcAft>
                <a:spcPct val="0"/>
              </a:spcAft>
            </a:pPr>
            <a:r>
              <a:rPr lang="fr-FR" sz="2400" dirty="0" err="1" smtClean="0">
                <a:solidFill>
                  <a:srgbClr val="FF0000"/>
                </a:solidFill>
                <a:latin typeface="Bryant Medium Compressed" pitchFamily="34" charset="0"/>
              </a:rPr>
              <a:t>O</a:t>
            </a:r>
            <a:r>
              <a:rPr lang="fr-FR" sz="2400" dirty="0" err="1" smtClean="0">
                <a:solidFill>
                  <a:srgbClr val="000000"/>
                </a:solidFill>
                <a:latin typeface="Bryant Medium Compressed" pitchFamily="34" charset="0"/>
              </a:rPr>
              <a:t>rganization</a:t>
            </a:r>
            <a:r>
              <a:rPr lang="fr-FR" sz="2400" dirty="0" smtClean="0">
                <a:solidFill>
                  <a:srgbClr val="000000"/>
                </a:solidFill>
                <a:latin typeface="Bryant Medium Compressed" pitchFamily="34" charset="0"/>
              </a:rPr>
              <a:t> for </a:t>
            </a:r>
            <a:r>
              <a:rPr lang="fr-FR" sz="2400" dirty="0" err="1" smtClean="0">
                <a:solidFill>
                  <a:srgbClr val="FF0000"/>
                </a:solidFill>
                <a:latin typeface="Bryant Medium Compressed" pitchFamily="34" charset="0"/>
              </a:rPr>
              <a:t>M</a:t>
            </a:r>
            <a:r>
              <a:rPr lang="fr-FR" sz="2400" dirty="0" err="1" smtClean="0">
                <a:solidFill>
                  <a:srgbClr val="000000"/>
                </a:solidFill>
                <a:latin typeface="Bryant Medium Compressed" pitchFamily="34" charset="0"/>
              </a:rPr>
              <a:t>icro-</a:t>
            </a:r>
            <a:r>
              <a:rPr lang="fr-FR" sz="2400" dirty="0" err="1" smtClean="0">
                <a:solidFill>
                  <a:srgbClr val="FF0000"/>
                </a:solidFill>
                <a:latin typeface="Bryant Medium Compressed" pitchFamily="34" charset="0"/>
              </a:rPr>
              <a:t>E</a:t>
            </a:r>
            <a:r>
              <a:rPr lang="fr-FR" sz="2400" dirty="0" err="1" smtClean="0">
                <a:solidFill>
                  <a:srgbClr val="000000"/>
                </a:solidFill>
                <a:latin typeface="Bryant Medium Compressed" pitchFamily="34" charset="0"/>
              </a:rPr>
              <a:t>lectronics</a:t>
            </a:r>
            <a:r>
              <a:rPr lang="fr-FR" sz="2400" dirty="0" smtClean="0">
                <a:solidFill>
                  <a:srgbClr val="000000"/>
                </a:solidFill>
                <a:latin typeface="Bryant Medium Compressed" pitchFamily="34" charset="0"/>
              </a:rPr>
              <a:t> </a:t>
            </a:r>
            <a:r>
              <a:rPr lang="fr-FR" sz="2400" dirty="0" err="1" smtClean="0">
                <a:solidFill>
                  <a:srgbClr val="000000"/>
                </a:solidFill>
                <a:latin typeface="Bryant Medium Compressed" pitchFamily="34" charset="0"/>
              </a:rPr>
              <a:t>desi</a:t>
            </a:r>
            <a:r>
              <a:rPr lang="fr-FR" sz="2400" dirty="0" err="1" smtClean="0">
                <a:solidFill>
                  <a:srgbClr val="FF0000"/>
                </a:solidFill>
                <a:latin typeface="Bryant Medium Compressed" pitchFamily="34" charset="0"/>
              </a:rPr>
              <a:t>G</a:t>
            </a:r>
            <a:r>
              <a:rPr lang="fr-FR" sz="2400" dirty="0" err="1" smtClean="0">
                <a:solidFill>
                  <a:srgbClr val="000000"/>
                </a:solidFill>
                <a:latin typeface="Bryant Medium Compressed" pitchFamily="34" charset="0"/>
              </a:rPr>
              <a:t>n</a:t>
            </a:r>
            <a:r>
              <a:rPr lang="fr-FR" sz="2400" dirty="0" smtClean="0">
                <a:solidFill>
                  <a:srgbClr val="000000"/>
                </a:solidFill>
                <a:latin typeface="Bryant Medium Compressed" pitchFamily="34" charset="0"/>
              </a:rPr>
              <a:t> and </a:t>
            </a:r>
            <a:r>
              <a:rPr lang="fr-FR" sz="2400" dirty="0" smtClean="0">
                <a:solidFill>
                  <a:srgbClr val="FF0000"/>
                </a:solidFill>
                <a:latin typeface="Bryant Medium Compressed" pitchFamily="34" charset="0"/>
              </a:rPr>
              <a:t>A</a:t>
            </a:r>
            <a:r>
              <a:rPr lang="fr-FR" sz="2400" dirty="0" smtClean="0">
                <a:solidFill>
                  <a:srgbClr val="000000"/>
                </a:solidFill>
                <a:latin typeface="Bryant Medium Compressed" pitchFamily="34" charset="0"/>
              </a:rPr>
              <a:t>pplications</a:t>
            </a:r>
            <a:endParaRPr lang="en-US" sz="2800" dirty="0">
              <a:solidFill>
                <a:srgbClr val="000000"/>
              </a:solidFill>
              <a:latin typeface="Bryant Medium Compressed" pitchFamily="34" charset="0"/>
            </a:endParaRPr>
          </a:p>
        </p:txBody>
      </p:sp>
      <p:pic>
        <p:nvPicPr>
          <p:cNvPr id="22" name="Picture 4" descr="http://www.cenbg.in2p3.fr/joliot-curie/IMG/logoCNRSIN2P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7"/>
            <a:ext cx="2520611" cy="1292621"/>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 descr="chipembeded 012"/>
          <p:cNvPicPr>
            <a:picLocks noChangeAspect="1" noChangeArrowheads="1"/>
          </p:cNvPicPr>
          <p:nvPr userDrawn="1"/>
        </p:nvPicPr>
        <p:blipFill rotWithShape="1">
          <a:blip r:embed="rId2" cstate="print">
            <a:lum bright="50000" contrast="-40000"/>
            <a:extLst>
              <a:ext uri="{28A0092B-C50C-407E-A947-70E740481C1C}">
                <a14:useLocalDpi xmlns:a14="http://schemas.microsoft.com/office/drawing/2010/main" val="0"/>
              </a:ext>
            </a:extLst>
          </a:blip>
          <a:srcRect l="5582" t="11342" b="10225"/>
          <a:stretch/>
        </p:blipFill>
        <p:spPr bwMode="auto">
          <a:xfrm>
            <a:off x="4" y="1628800"/>
            <a:ext cx="9905999" cy="47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Image 2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 y="332658"/>
            <a:ext cx="9921092" cy="1341677"/>
          </a:xfrm>
          <a:prstGeom prst="rect">
            <a:avLst/>
          </a:prstGeom>
        </p:spPr>
      </p:pic>
      <p:cxnSp>
        <p:nvCxnSpPr>
          <p:cNvPr id="25" name="Connecteur droit 24"/>
          <p:cNvCxnSpPr/>
          <p:nvPr userDrawn="1"/>
        </p:nvCxnSpPr>
        <p:spPr>
          <a:xfrm>
            <a:off x="-15093" y="6334780"/>
            <a:ext cx="9921092" cy="0"/>
          </a:xfrm>
          <a:prstGeom prst="line">
            <a:avLst/>
          </a:prstGeom>
          <a:ln w="152400">
            <a:solidFill>
              <a:srgbClr val="AA0000"/>
            </a:solidFill>
          </a:ln>
        </p:spPr>
        <p:style>
          <a:lnRef idx="1">
            <a:schemeClr val="accent1"/>
          </a:lnRef>
          <a:fillRef idx="0">
            <a:schemeClr val="accent1"/>
          </a:fillRef>
          <a:effectRef idx="0">
            <a:schemeClr val="accent1"/>
          </a:effectRef>
          <a:fontRef idx="minor">
            <a:schemeClr val="tx1"/>
          </a:fontRef>
        </p:style>
      </p:cxnSp>
      <p:sp>
        <p:nvSpPr>
          <p:cNvPr id="26" name="ZoneTexte 25"/>
          <p:cNvSpPr txBox="1"/>
          <p:nvPr userDrawn="1"/>
        </p:nvSpPr>
        <p:spPr>
          <a:xfrm>
            <a:off x="0" y="6334787"/>
            <a:ext cx="9906000" cy="461665"/>
          </a:xfrm>
          <a:prstGeom prst="rect">
            <a:avLst/>
          </a:prstGeom>
          <a:noFill/>
        </p:spPr>
        <p:txBody>
          <a:bodyPr wrap="square" rtlCol="0">
            <a:spAutoFit/>
          </a:bodyPr>
          <a:lstStyle/>
          <a:p>
            <a:pPr algn="ctr" fontAlgn="base">
              <a:spcBef>
                <a:spcPct val="0"/>
              </a:spcBef>
              <a:spcAft>
                <a:spcPct val="0"/>
              </a:spcAft>
            </a:pPr>
            <a:r>
              <a:rPr lang="fr-FR" sz="2400" dirty="0" err="1" smtClean="0">
                <a:solidFill>
                  <a:srgbClr val="FF0000"/>
                </a:solidFill>
                <a:latin typeface="Bryant Medium Compressed" pitchFamily="34" charset="0"/>
              </a:rPr>
              <a:t>O</a:t>
            </a:r>
            <a:r>
              <a:rPr lang="fr-FR" sz="2400" dirty="0" err="1" smtClean="0">
                <a:solidFill>
                  <a:srgbClr val="000000"/>
                </a:solidFill>
                <a:latin typeface="Bryant Medium Compressed" pitchFamily="34" charset="0"/>
              </a:rPr>
              <a:t>rganization</a:t>
            </a:r>
            <a:r>
              <a:rPr lang="fr-FR" sz="2400" dirty="0" smtClean="0">
                <a:solidFill>
                  <a:srgbClr val="000000"/>
                </a:solidFill>
                <a:latin typeface="Bryant Medium Compressed" pitchFamily="34" charset="0"/>
              </a:rPr>
              <a:t> for </a:t>
            </a:r>
            <a:r>
              <a:rPr lang="fr-FR" sz="2400" dirty="0" err="1" smtClean="0">
                <a:solidFill>
                  <a:srgbClr val="FF0000"/>
                </a:solidFill>
                <a:latin typeface="Bryant Medium Compressed" pitchFamily="34" charset="0"/>
              </a:rPr>
              <a:t>M</a:t>
            </a:r>
            <a:r>
              <a:rPr lang="fr-FR" sz="2400" dirty="0" err="1" smtClean="0">
                <a:solidFill>
                  <a:srgbClr val="000000"/>
                </a:solidFill>
                <a:latin typeface="Bryant Medium Compressed" pitchFamily="34" charset="0"/>
              </a:rPr>
              <a:t>icro-</a:t>
            </a:r>
            <a:r>
              <a:rPr lang="fr-FR" sz="2400" dirty="0" err="1" smtClean="0">
                <a:solidFill>
                  <a:srgbClr val="FF0000"/>
                </a:solidFill>
                <a:latin typeface="Bryant Medium Compressed" pitchFamily="34" charset="0"/>
              </a:rPr>
              <a:t>E</a:t>
            </a:r>
            <a:r>
              <a:rPr lang="fr-FR" sz="2400" dirty="0" err="1" smtClean="0">
                <a:solidFill>
                  <a:srgbClr val="000000"/>
                </a:solidFill>
                <a:latin typeface="Bryant Medium Compressed" pitchFamily="34" charset="0"/>
              </a:rPr>
              <a:t>lectronics</a:t>
            </a:r>
            <a:r>
              <a:rPr lang="fr-FR" sz="2400" dirty="0" smtClean="0">
                <a:solidFill>
                  <a:srgbClr val="000000"/>
                </a:solidFill>
                <a:latin typeface="Bryant Medium Compressed" pitchFamily="34" charset="0"/>
              </a:rPr>
              <a:t> </a:t>
            </a:r>
            <a:r>
              <a:rPr lang="fr-FR" sz="2400" dirty="0" err="1" smtClean="0">
                <a:solidFill>
                  <a:srgbClr val="000000"/>
                </a:solidFill>
                <a:latin typeface="Bryant Medium Compressed" pitchFamily="34" charset="0"/>
              </a:rPr>
              <a:t>desi</a:t>
            </a:r>
            <a:r>
              <a:rPr lang="fr-FR" sz="2400" dirty="0" err="1" smtClean="0">
                <a:solidFill>
                  <a:srgbClr val="FF0000"/>
                </a:solidFill>
                <a:latin typeface="Bryant Medium Compressed" pitchFamily="34" charset="0"/>
              </a:rPr>
              <a:t>G</a:t>
            </a:r>
            <a:r>
              <a:rPr lang="fr-FR" sz="2400" dirty="0" err="1" smtClean="0">
                <a:solidFill>
                  <a:srgbClr val="000000"/>
                </a:solidFill>
                <a:latin typeface="Bryant Medium Compressed" pitchFamily="34" charset="0"/>
              </a:rPr>
              <a:t>n</a:t>
            </a:r>
            <a:r>
              <a:rPr lang="fr-FR" sz="2400" dirty="0" smtClean="0">
                <a:solidFill>
                  <a:srgbClr val="000000"/>
                </a:solidFill>
                <a:latin typeface="Bryant Medium Compressed" pitchFamily="34" charset="0"/>
              </a:rPr>
              <a:t> and </a:t>
            </a:r>
            <a:r>
              <a:rPr lang="fr-FR" sz="2400" dirty="0" smtClean="0">
                <a:solidFill>
                  <a:srgbClr val="FF0000"/>
                </a:solidFill>
                <a:latin typeface="Bryant Medium Compressed" pitchFamily="34" charset="0"/>
              </a:rPr>
              <a:t>A</a:t>
            </a:r>
            <a:r>
              <a:rPr lang="fr-FR" sz="2400" dirty="0" smtClean="0">
                <a:solidFill>
                  <a:srgbClr val="000000"/>
                </a:solidFill>
                <a:latin typeface="Bryant Medium Compressed" pitchFamily="34" charset="0"/>
              </a:rPr>
              <a:t>pplications</a:t>
            </a:r>
            <a:endParaRPr lang="en-US" sz="2800" dirty="0">
              <a:solidFill>
                <a:srgbClr val="000000"/>
              </a:solidFill>
              <a:latin typeface="Bryant Medium Compressed" pitchFamily="34" charset="0"/>
            </a:endParaRPr>
          </a:p>
        </p:txBody>
      </p:sp>
      <p:pic>
        <p:nvPicPr>
          <p:cNvPr id="28" name="Picture 4" descr="http://www.cenbg.in2p3.fr/joliot-curie/IMG/logoCNRSIN2P3.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0" y="7"/>
            <a:ext cx="2520611" cy="1292621"/>
          </a:xfrm>
          <a:prstGeom prst="rect">
            <a:avLst/>
          </a:prstGeom>
          <a:noFill/>
          <a:extLst>
            <a:ext uri="{909E8E84-426E-40dd-AFC4-6F175D3DCCD1}">
              <a14:hiddenFill xmlns:a14="http://schemas.microsoft.com/office/drawing/2010/main">
                <a:solidFill>
                  <a:srgbClr val="FFFFFF"/>
                </a:solidFill>
              </a14:hiddenFill>
            </a:ext>
          </a:extLst>
        </p:spPr>
      </p:pic>
      <p:pic>
        <p:nvPicPr>
          <p:cNvPr id="37" name="Image 36"/>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71270" y="188640"/>
            <a:ext cx="2418710" cy="1008112"/>
          </a:xfrm>
          <a:prstGeom prst="rect">
            <a:avLst/>
          </a:prstGeom>
        </p:spPr>
      </p:pic>
    </p:spTree>
    <p:extLst>
      <p:ext uri="{BB962C8B-B14F-4D97-AF65-F5344CB8AC3E}">
        <p14:creationId xmlns:p14="http://schemas.microsoft.com/office/powerpoint/2010/main" val="1701099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0" y="7"/>
            <a:ext cx="7410582" cy="620713"/>
          </a:xfrm>
        </p:spPr>
        <p:txBody>
          <a:bodyPr/>
          <a:lstStyle>
            <a:lvl1pPr>
              <a:defRPr>
                <a:solidFill>
                  <a:srgbClr val="C00000"/>
                </a:solidFill>
              </a:defRPr>
            </a:lvl1pPr>
          </a:lstStyle>
          <a:p>
            <a:r>
              <a:rPr lang="fr-FR" smtClean="0"/>
              <a:t>Cliquez pour modifier le style du titre</a:t>
            </a:r>
            <a:endParaRPr lang="fr-FR" dirty="0"/>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dirty="0">
              <a:solidFill>
                <a:srgbClr val="000000"/>
              </a:solidFill>
              <a:latin typeface="Arial" pitchFamily="34" charset="0"/>
            </a:endParaRPr>
          </a:p>
        </p:txBody>
      </p:sp>
      <p:sp>
        <p:nvSpPr>
          <p:cNvPr id="5" name="Rectangle 7"/>
          <p:cNvSpPr>
            <a:spLocks noGrp="1" noChangeArrowheads="1"/>
          </p:cNvSpPr>
          <p:nvPr>
            <p:ph type="sldNum" sz="quarter" idx="11"/>
          </p:nvPr>
        </p:nvSpPr>
        <p:spPr>
          <a:ln/>
        </p:spPr>
        <p:txBody>
          <a:bodyPr/>
          <a:lstStyle>
            <a:lvl1pPr>
              <a:defRPr>
                <a:solidFill>
                  <a:schemeClr val="tx1"/>
                </a:solidFill>
              </a:defRPr>
            </a:lvl1pPr>
          </a:lstStyle>
          <a:p>
            <a:fld id="{2471A504-AE2C-4488-80ED-9ED6A4A57476}" type="slidenum">
              <a:rPr lang="en-US" smtClean="0">
                <a:solidFill>
                  <a:srgbClr val="000000"/>
                </a:solidFill>
              </a:rPr>
              <a:pPr/>
              <a:t>‹n.›</a:t>
            </a:fld>
            <a:endParaRPr lang="en-US" dirty="0">
              <a:solidFill>
                <a:srgbClr val="000000"/>
              </a:solidFill>
            </a:endParaRPr>
          </a:p>
        </p:txBody>
      </p:sp>
      <p:pic>
        <p:nvPicPr>
          <p:cNvPr id="6" name="Imag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pic>
        <p:nvPicPr>
          <p:cNvPr id="7" name="Imag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pic>
        <p:nvPicPr>
          <p:cNvPr id="8" name="Imag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spTree>
    <p:extLst>
      <p:ext uri="{BB962C8B-B14F-4D97-AF65-F5344CB8AC3E}">
        <p14:creationId xmlns:p14="http://schemas.microsoft.com/office/powerpoint/2010/main" val="27599061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9185" y="892175"/>
            <a:ext cx="4639998" cy="5265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264284" y="892175"/>
            <a:ext cx="4641717" cy="5265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6" name="Rectangle 7"/>
          <p:cNvSpPr>
            <a:spLocks noGrp="1" noChangeArrowheads="1"/>
          </p:cNvSpPr>
          <p:nvPr>
            <p:ph type="sldNum" sz="quarter" idx="11"/>
          </p:nvPr>
        </p:nvSpPr>
        <p:spPr>
          <a:xfrm>
            <a:off x="9087379" y="6597359"/>
            <a:ext cx="818621" cy="249237"/>
          </a:xfrm>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419964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95300" y="274638"/>
            <a:ext cx="89154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032114"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5032114"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u pied de pag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8"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32557861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pied de page 2"/>
          <p:cNvSpPr>
            <a:spLocks noGrp="1"/>
          </p:cNvSpPr>
          <p:nvPr>
            <p:ph type="ftr" sz="quarter" idx="10"/>
          </p:nvPr>
        </p:nvSpPr>
        <p:spPr>
          <a:xfrm>
            <a:off x="271728" y="6597650"/>
            <a:ext cx="8270479" cy="215900"/>
          </a:xfrm>
          <a:prstGeom prst="rect">
            <a:avLst/>
          </a:prstGeom>
        </p:spPr>
        <p:txBody>
          <a:body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4" name="Espace réservé du numéro de diapositive 3"/>
          <p:cNvSpPr>
            <a:spLocks noGrp="1"/>
          </p:cNvSpPr>
          <p:nvPr>
            <p:ph type="sldNum" sz="quarter" idx="11"/>
          </p:nvPr>
        </p:nvSpPr>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3"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4059188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006"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872972" y="273057"/>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6"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906577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smtClean="0"/>
              <a:t>Cliquez sur l'icône pour ajouter une image</a:t>
            </a:r>
          </a:p>
        </p:txBody>
      </p:sp>
      <p:sp>
        <p:nvSpPr>
          <p:cNvPr id="4" name="Espace réservé du texte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6"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10848120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0B626806-87F6-49BE-B37C-8CC46D7A74BF}" type="datetimeFigureOut">
              <a:rPr lang="fr-FR" smtClean="0"/>
              <a:t>28/03/17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11185808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5"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238955825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479374" y="7"/>
            <a:ext cx="2426626" cy="6157913"/>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194337" y="7"/>
            <a:ext cx="7119938" cy="6157913"/>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ftr" sz="quarter" idx="10"/>
          </p:nvPr>
        </p:nvSpPr>
        <p:spPr>
          <a:xfrm>
            <a:off x="271728" y="6597650"/>
            <a:ext cx="8270479" cy="215900"/>
          </a:xfrm>
          <a:prstGeom prst="rect">
            <a:avLst/>
          </a:prstGeom>
          <a:ln/>
        </p:spPr>
        <p:txBody>
          <a:bodyPr/>
          <a:lstStyle>
            <a:lvl1pPr>
              <a:defRPr/>
            </a:lvl1pPr>
          </a:lstStyle>
          <a:p>
            <a:pPr fontAlgn="base">
              <a:spcBef>
                <a:spcPct val="0"/>
              </a:spcBef>
              <a:spcAft>
                <a:spcPct val="0"/>
              </a:spcAft>
            </a:pPr>
            <a:r>
              <a:rPr lang="en-US" smtClean="0">
                <a:solidFill>
                  <a:srgbClr val="000000"/>
                </a:solidFill>
                <a:latin typeface="Arial" pitchFamily="34" charset="0"/>
              </a:rPr>
              <a:t>CdLT  SiGe ROC ASICs   KEK seminar</a:t>
            </a:r>
            <a:endParaRPr lang="en-US">
              <a:solidFill>
                <a:srgbClr val="000000"/>
              </a:solidFill>
              <a:latin typeface="Arial" pitchFamily="34" charset="0"/>
            </a:endParaRPr>
          </a:p>
        </p:txBody>
      </p:sp>
      <p:sp>
        <p:nvSpPr>
          <p:cNvPr id="5"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lang="en-US" smtClean="0">
                <a:solidFill>
                  <a:srgbClr val="000000"/>
                </a:solidFill>
              </a:rPr>
              <a:pPr/>
              <a:t>‹n.›</a:t>
            </a:fld>
            <a:endParaRPr lang="en-US">
              <a:solidFill>
                <a:srgbClr val="000000"/>
              </a:solidFill>
            </a:endParaRPr>
          </a:p>
        </p:txBody>
      </p:sp>
    </p:spTree>
    <p:extLst>
      <p:ext uri="{BB962C8B-B14F-4D97-AF65-F5344CB8AC3E}">
        <p14:creationId xmlns:p14="http://schemas.microsoft.com/office/powerpoint/2010/main" val="9916032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pied de page 2"/>
          <p:cNvSpPr>
            <a:spLocks noGrp="1"/>
          </p:cNvSpPr>
          <p:nvPr>
            <p:ph type="ftr" sz="quarter" idx="10"/>
          </p:nvPr>
        </p:nvSpPr>
        <p:spPr>
          <a:xfrm>
            <a:off x="271728" y="6597650"/>
            <a:ext cx="8270479" cy="215900"/>
          </a:xfrm>
          <a:prstGeom prst="rect">
            <a:avLst/>
          </a:prstGeom>
        </p:spPr>
        <p:txBody>
          <a:bodyPr/>
          <a:lstStyle/>
          <a:p>
            <a:pPr fontAlgn="base">
              <a:spcBef>
                <a:spcPct val="0"/>
              </a:spcBef>
              <a:spcAft>
                <a:spcPct val="0"/>
              </a:spcAft>
            </a:pPr>
            <a:r>
              <a:rPr lang="en-US" smtClean="0">
                <a:solidFill>
                  <a:srgbClr val="000000"/>
                </a:solidFill>
                <a:latin typeface="Arial" pitchFamily="34" charset="0"/>
              </a:rPr>
              <a:t>CdLT  SiGe ROC ASICs   KEK seminar</a:t>
            </a:r>
            <a:endParaRPr lang="fr-FR">
              <a:solidFill>
                <a:srgbClr val="000000"/>
              </a:solidFill>
              <a:latin typeface="Arial" pitchFamily="34" charset="0"/>
            </a:endParaRPr>
          </a:p>
        </p:txBody>
      </p:sp>
      <p:sp>
        <p:nvSpPr>
          <p:cNvPr id="4" name="Espace réservé du numéro de diapositive 3"/>
          <p:cNvSpPr>
            <a:spLocks noGrp="1"/>
          </p:cNvSpPr>
          <p:nvPr>
            <p:ph type="sldNum" sz="quarter" idx="11"/>
          </p:nvPr>
        </p:nvSpPr>
        <p:spPr/>
        <p:txBody>
          <a:bodyPr/>
          <a:lstStyle>
            <a:lvl1pPr>
              <a:defRPr>
                <a:solidFill>
                  <a:schemeClr val="tx1"/>
                </a:solidFill>
              </a:defRPr>
            </a:lvl1pPr>
          </a:lstStyle>
          <a:p>
            <a:fld id="{6D74C64A-F892-4D24-8DE4-95AE196E3A28}" type="slidenum">
              <a:rPr lang="fr-FR" smtClean="0">
                <a:solidFill>
                  <a:srgbClr val="000000"/>
                </a:solidFill>
              </a:rPr>
              <a:pPr/>
              <a:t>‹n.›</a:t>
            </a:fld>
            <a:endParaRPr lang="fr-FR" dirty="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75881" y="1709745"/>
            <a:ext cx="8543925"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p:nvPr>
        </p:nvSpPr>
        <p:spPr>
          <a:xfrm>
            <a:off x="675881" y="4589470"/>
            <a:ext cx="8543925"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0B626806-87F6-49BE-B37C-8CC46D7A74BF}" type="datetimeFigureOut">
              <a:rPr lang="fr-FR" smtClean="0"/>
              <a:t>28/03/17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32698114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681038" y="1825625"/>
            <a:ext cx="421005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014913" y="1825625"/>
            <a:ext cx="421005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0B626806-87F6-49BE-B37C-8CC46D7A74BF}" type="datetimeFigureOut">
              <a:rPr lang="fr-FR" smtClean="0"/>
              <a:t>28/03/17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35528733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82331" y="365129"/>
            <a:ext cx="8543925" cy="1325563"/>
          </a:xfrm>
        </p:spPr>
        <p:txBody>
          <a:bodyPr/>
          <a:lstStyle/>
          <a:p>
            <a:r>
              <a:rPr lang="fr-FR" smtClean="0"/>
              <a:t>Modifiez le style du titre</a:t>
            </a:r>
            <a:endParaRPr lang="fr-FR"/>
          </a:p>
        </p:txBody>
      </p:sp>
      <p:sp>
        <p:nvSpPr>
          <p:cNvPr id="3" name="Espace réservé du texte 2"/>
          <p:cNvSpPr>
            <a:spLocks noGrp="1"/>
          </p:cNvSpPr>
          <p:nvPr>
            <p:ph type="body" idx="1"/>
          </p:nvPr>
        </p:nvSpPr>
        <p:spPr>
          <a:xfrm>
            <a:off x="682328"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682328" y="2505075"/>
            <a:ext cx="4190702"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5014913" y="2505075"/>
            <a:ext cx="4211340"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0B626806-87F6-49BE-B37C-8CC46D7A74BF}" type="datetimeFigureOut">
              <a:rPr lang="fr-FR" smtClean="0"/>
              <a:t>28/03/17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1663401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0B626806-87F6-49BE-B37C-8CC46D7A74BF}" type="datetimeFigureOut">
              <a:rPr lang="fr-FR" smtClean="0"/>
              <a:t>28/03/17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16309396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B626806-87F6-49BE-B37C-8CC46D7A74BF}" type="datetimeFigureOut">
              <a:rPr lang="fr-FR" smtClean="0"/>
              <a:t>28/03/17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1860763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2331" y="457200"/>
            <a:ext cx="3194943"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p:nvPr>
        </p:nvSpPr>
        <p:spPr>
          <a:xfrm>
            <a:off x="4211340" y="987432"/>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82331"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B626806-87F6-49BE-B37C-8CC46D7A74BF}" type="datetimeFigureOut">
              <a:rPr lang="fr-FR" smtClean="0"/>
              <a:t>28/03/17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3403138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2331" y="457200"/>
            <a:ext cx="3194943"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4211340" y="987432"/>
            <a:ext cx="5014913"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82331"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0B626806-87F6-49BE-B37C-8CC46D7A74BF}" type="datetimeFigureOut">
              <a:rPr lang="fr-FR" smtClean="0"/>
              <a:t>28/03/17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6061A7B0-94A7-4CF3-814A-4BB5B8C8C3A9}" type="slidenum">
              <a:rPr lang="fr-FR" smtClean="0"/>
              <a:t>‹n.›</a:t>
            </a:fld>
            <a:endParaRPr lang="fr-FR"/>
          </a:p>
        </p:txBody>
      </p:sp>
    </p:spTree>
    <p:extLst>
      <p:ext uri="{BB962C8B-B14F-4D97-AF65-F5344CB8AC3E}">
        <p14:creationId xmlns:p14="http://schemas.microsoft.com/office/powerpoint/2010/main" val="31091654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81041" y="365129"/>
            <a:ext cx="8543925"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681041" y="1825625"/>
            <a:ext cx="8543925"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681038" y="6356357"/>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626806-87F6-49BE-B37C-8CC46D7A74BF}" type="datetimeFigureOut">
              <a:rPr lang="fr-FR" smtClean="0"/>
              <a:t>28/03/17</a:t>
            </a:fld>
            <a:endParaRPr lang="fr-FR"/>
          </a:p>
        </p:txBody>
      </p:sp>
      <p:sp>
        <p:nvSpPr>
          <p:cNvPr id="5" name="Espace réservé du pied de page 4"/>
          <p:cNvSpPr>
            <a:spLocks noGrp="1"/>
          </p:cNvSpPr>
          <p:nvPr>
            <p:ph type="ftr" sz="quarter" idx="3"/>
          </p:nvPr>
        </p:nvSpPr>
        <p:spPr>
          <a:xfrm>
            <a:off x="3281366" y="6356357"/>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996113" y="6356357"/>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61A7B0-94A7-4CF3-814A-4BB5B8C8C3A9}" type="slidenum">
              <a:rPr lang="fr-FR" smtClean="0"/>
              <a:t>‹n.›</a:t>
            </a:fld>
            <a:endParaRPr lang="fr-FR"/>
          </a:p>
        </p:txBody>
      </p:sp>
    </p:spTree>
    <p:extLst>
      <p:ext uri="{BB962C8B-B14F-4D97-AF65-F5344CB8AC3E}">
        <p14:creationId xmlns:p14="http://schemas.microsoft.com/office/powerpoint/2010/main" val="7780083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194337" y="7"/>
            <a:ext cx="7410582"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27" name="Rectangle 4"/>
          <p:cNvSpPr>
            <a:spLocks noGrp="1" noChangeArrowheads="1"/>
          </p:cNvSpPr>
          <p:nvPr>
            <p:ph type="body" idx="1"/>
          </p:nvPr>
        </p:nvSpPr>
        <p:spPr bwMode="auto">
          <a:xfrm>
            <a:off x="459185" y="892175"/>
            <a:ext cx="9018318" cy="5265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86023" name="Rectangle 7"/>
          <p:cNvSpPr>
            <a:spLocks noGrp="1" noChangeArrowheads="1"/>
          </p:cNvSpPr>
          <p:nvPr>
            <p:ph type="sldNum" sz="quarter" idx="4"/>
          </p:nvPr>
        </p:nvSpPr>
        <p:spPr bwMode="auto">
          <a:xfrm>
            <a:off x="9087379" y="6608770"/>
            <a:ext cx="818621"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1">
                <a:solidFill>
                  <a:srgbClr val="C00000"/>
                </a:solidFill>
                <a:latin typeface="Arial" charset="0"/>
              </a:defRPr>
            </a:lvl1pPr>
          </a:lstStyle>
          <a:p>
            <a:pPr fontAlgn="base">
              <a:spcBef>
                <a:spcPct val="0"/>
              </a:spcBef>
              <a:spcAft>
                <a:spcPct val="0"/>
              </a:spcAft>
            </a:pPr>
            <a:fld id="{6D74C64A-F892-4D24-8DE4-95AE196E3A28}" type="slidenum">
              <a:rPr lang="fr-FR" smtClean="0"/>
              <a:pPr fontAlgn="base">
                <a:spcBef>
                  <a:spcPct val="0"/>
                </a:spcBef>
                <a:spcAft>
                  <a:spcPct val="0"/>
                </a:spcAft>
              </a:pPr>
              <a:t>‹n.›</a:t>
            </a:fld>
            <a:endParaRPr lang="fr-FR" dirty="0"/>
          </a:p>
        </p:txBody>
      </p:sp>
      <p:pic>
        <p:nvPicPr>
          <p:cNvPr id="7" name="Image 6"/>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pic>
        <p:nvPicPr>
          <p:cNvPr id="8" name="Imag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0"/>
            <a:ext cx="9906000" cy="564286"/>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xmlns:p14="http://schemas.microsoft.com/office/powerpoint/2010/main" id="1" dur="indefinite" restart="never" nodeType="tmRoot"/>
      </p:par>
    </p:tnLst>
  </p:timing>
  <p:hf hdr="0"/>
  <p:txStyles>
    <p:titleStyle>
      <a:lvl1pPr algn="l" rtl="0" eaLnBrk="1" fontAlgn="base" hangingPunct="1">
        <a:spcBef>
          <a:spcPct val="0"/>
        </a:spcBef>
        <a:spcAft>
          <a:spcPct val="0"/>
        </a:spcAft>
        <a:defRPr sz="2400" b="1">
          <a:solidFill>
            <a:srgbClr val="C00000"/>
          </a:solidFill>
          <a:latin typeface="+mj-lt"/>
          <a:ea typeface="+mj-ea"/>
          <a:cs typeface="+mj-cs"/>
        </a:defRPr>
      </a:lvl1pPr>
      <a:lvl2pPr algn="l" rtl="0" eaLnBrk="1" fontAlgn="base" hangingPunct="1">
        <a:spcBef>
          <a:spcPct val="0"/>
        </a:spcBef>
        <a:spcAft>
          <a:spcPct val="0"/>
        </a:spcAft>
        <a:defRPr sz="2400" b="1">
          <a:solidFill>
            <a:srgbClr val="D31216"/>
          </a:solidFill>
          <a:latin typeface="Arial" charset="0"/>
        </a:defRPr>
      </a:lvl2pPr>
      <a:lvl3pPr algn="l" rtl="0" eaLnBrk="1" fontAlgn="base" hangingPunct="1">
        <a:spcBef>
          <a:spcPct val="0"/>
        </a:spcBef>
        <a:spcAft>
          <a:spcPct val="0"/>
        </a:spcAft>
        <a:defRPr sz="2400" b="1">
          <a:solidFill>
            <a:srgbClr val="D31216"/>
          </a:solidFill>
          <a:latin typeface="Arial" charset="0"/>
        </a:defRPr>
      </a:lvl3pPr>
      <a:lvl4pPr algn="l" rtl="0" eaLnBrk="1" fontAlgn="base" hangingPunct="1">
        <a:spcBef>
          <a:spcPct val="0"/>
        </a:spcBef>
        <a:spcAft>
          <a:spcPct val="0"/>
        </a:spcAft>
        <a:defRPr sz="2400" b="1">
          <a:solidFill>
            <a:srgbClr val="D31216"/>
          </a:solidFill>
          <a:latin typeface="Arial" charset="0"/>
        </a:defRPr>
      </a:lvl4pPr>
      <a:lvl5pPr algn="l" rtl="0" eaLnBrk="1" fontAlgn="base" hangingPunct="1">
        <a:spcBef>
          <a:spcPct val="0"/>
        </a:spcBef>
        <a:spcAft>
          <a:spcPct val="0"/>
        </a:spcAft>
        <a:defRPr sz="2400" b="1">
          <a:solidFill>
            <a:srgbClr val="D31216"/>
          </a:solidFill>
          <a:latin typeface="Arial" charset="0"/>
        </a:defRPr>
      </a:lvl5pPr>
      <a:lvl6pPr marL="457200" algn="l" rtl="0" eaLnBrk="1" fontAlgn="base" hangingPunct="1">
        <a:spcBef>
          <a:spcPct val="0"/>
        </a:spcBef>
        <a:spcAft>
          <a:spcPct val="0"/>
        </a:spcAft>
        <a:defRPr sz="2400" b="1">
          <a:solidFill>
            <a:srgbClr val="D31216"/>
          </a:solidFill>
          <a:latin typeface="Arial" charset="0"/>
        </a:defRPr>
      </a:lvl6pPr>
      <a:lvl7pPr marL="914400" algn="l" rtl="0" eaLnBrk="1" fontAlgn="base" hangingPunct="1">
        <a:spcBef>
          <a:spcPct val="0"/>
        </a:spcBef>
        <a:spcAft>
          <a:spcPct val="0"/>
        </a:spcAft>
        <a:defRPr sz="2400" b="1">
          <a:solidFill>
            <a:srgbClr val="D31216"/>
          </a:solidFill>
          <a:latin typeface="Arial" charset="0"/>
        </a:defRPr>
      </a:lvl7pPr>
      <a:lvl8pPr marL="1371600" algn="l" rtl="0" eaLnBrk="1" fontAlgn="base" hangingPunct="1">
        <a:spcBef>
          <a:spcPct val="0"/>
        </a:spcBef>
        <a:spcAft>
          <a:spcPct val="0"/>
        </a:spcAft>
        <a:defRPr sz="2400" b="1">
          <a:solidFill>
            <a:srgbClr val="D31216"/>
          </a:solidFill>
          <a:latin typeface="Arial" charset="0"/>
        </a:defRPr>
      </a:lvl8pPr>
      <a:lvl9pPr marL="1828800" algn="l" rtl="0" eaLnBrk="1" fontAlgn="base" hangingPunct="1">
        <a:spcBef>
          <a:spcPct val="0"/>
        </a:spcBef>
        <a:spcAft>
          <a:spcPct val="0"/>
        </a:spcAft>
        <a:defRPr sz="2400" b="1">
          <a:solidFill>
            <a:srgbClr val="D31216"/>
          </a:solidFill>
          <a:latin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986" y="-1"/>
            <a:ext cx="9426495" cy="751563"/>
          </a:xfrm>
          <a:solidFill>
            <a:schemeClr val="accent1">
              <a:lumMod val="20000"/>
              <a:lumOff val="80000"/>
            </a:schemeClr>
          </a:solidFill>
        </p:spPr>
        <p:txBody>
          <a:bodyPr>
            <a:normAutofit/>
          </a:bodyPr>
          <a:lstStyle/>
          <a:p>
            <a:pPr algn="ctr"/>
            <a:r>
              <a:rPr lang="fr-FR" sz="3200" dirty="0" smtClean="0">
                <a:solidFill>
                  <a:srgbClr val="FF0000"/>
                </a:solidFill>
                <a:latin typeface="Comic Sans MS"/>
                <a:cs typeface="Comic Sans MS"/>
              </a:rPr>
              <a:t>WP4: </a:t>
            </a:r>
            <a:r>
              <a:rPr lang="fr-FR" sz="3200" dirty="0" err="1" smtClean="0">
                <a:solidFill>
                  <a:srgbClr val="FF0000"/>
                </a:solidFill>
                <a:latin typeface="Comic Sans MS"/>
                <a:cs typeface="Comic Sans MS"/>
              </a:rPr>
              <a:t>microelectronics</a:t>
            </a:r>
            <a:r>
              <a:rPr lang="fr-FR" sz="3200" dirty="0" smtClean="0">
                <a:solidFill>
                  <a:srgbClr val="FF0000"/>
                </a:solidFill>
                <a:latin typeface="Comic Sans MS"/>
                <a:cs typeface="Comic Sans MS"/>
              </a:rPr>
              <a:t> and interconnections</a:t>
            </a:r>
            <a:endParaRPr lang="fr-FR" sz="3200" dirty="0">
              <a:solidFill>
                <a:srgbClr val="FF0000"/>
              </a:solidFill>
              <a:latin typeface="Comic Sans MS"/>
              <a:cs typeface="Comic Sans MS"/>
            </a:endParaRPr>
          </a:p>
        </p:txBody>
      </p:sp>
      <p:sp>
        <p:nvSpPr>
          <p:cNvPr id="3" name="Espace réservé du contenu 2"/>
          <p:cNvSpPr>
            <a:spLocks noGrp="1"/>
          </p:cNvSpPr>
          <p:nvPr>
            <p:ph idx="1"/>
          </p:nvPr>
        </p:nvSpPr>
        <p:spPr>
          <a:xfrm>
            <a:off x="181436" y="1192132"/>
            <a:ext cx="9564190" cy="5665868"/>
          </a:xfrm>
        </p:spPr>
        <p:txBody>
          <a:bodyPr>
            <a:normAutofit fontScale="92500" lnSpcReduction="10000"/>
          </a:bodyPr>
          <a:lstStyle/>
          <a:p>
            <a:r>
              <a:rPr lang="fr-FR" dirty="0" smtClean="0"/>
              <a:t>WP </a:t>
            </a:r>
            <a:r>
              <a:rPr lang="fr-FR" dirty="0" err="1" smtClean="0"/>
              <a:t>Coordinators</a:t>
            </a:r>
            <a:r>
              <a:rPr lang="fr-FR" dirty="0" smtClean="0"/>
              <a:t>: Christophe de la Taille, Valerio </a:t>
            </a:r>
            <a:r>
              <a:rPr lang="fr-FR" dirty="0" err="1" smtClean="0"/>
              <a:t>Re</a:t>
            </a:r>
            <a:endParaRPr lang="fr-FR" dirty="0" smtClean="0"/>
          </a:p>
          <a:p>
            <a:endParaRPr lang="fr-FR" dirty="0" smtClean="0"/>
          </a:p>
          <a:p>
            <a:r>
              <a:rPr lang="fr-FR" dirty="0" smtClean="0"/>
              <a:t>Goal : </a:t>
            </a:r>
            <a:r>
              <a:rPr lang="fr-FR" dirty="0" err="1" smtClean="0"/>
              <a:t>provide</a:t>
            </a:r>
            <a:r>
              <a:rPr lang="fr-FR" dirty="0" smtClean="0"/>
              <a:t> chips and interconnections to detectors </a:t>
            </a:r>
            <a:r>
              <a:rPr lang="fr-FR" dirty="0" err="1" smtClean="0"/>
              <a:t>developed</a:t>
            </a:r>
            <a:r>
              <a:rPr lang="fr-FR" dirty="0" smtClean="0"/>
              <a:t> by </a:t>
            </a:r>
            <a:r>
              <a:rPr lang="fr-FR" dirty="0" err="1" smtClean="0"/>
              <a:t>other</a:t>
            </a:r>
            <a:r>
              <a:rPr lang="fr-FR" dirty="0" smtClean="0"/>
              <a:t> </a:t>
            </a:r>
            <a:r>
              <a:rPr lang="fr-FR" dirty="0" err="1" smtClean="0"/>
              <a:t>WPs</a:t>
            </a:r>
            <a:endParaRPr lang="fr-FR" dirty="0" smtClean="0"/>
          </a:p>
          <a:p>
            <a:endParaRPr lang="fr-FR" dirty="0" smtClean="0"/>
          </a:p>
          <a:p>
            <a:r>
              <a:rPr lang="fr-FR" dirty="0" err="1" smtClean="0">
                <a:solidFill>
                  <a:srgbClr val="FF0000"/>
                </a:solidFill>
              </a:rPr>
              <a:t>Task</a:t>
            </a:r>
            <a:r>
              <a:rPr lang="fr-FR" dirty="0" smtClean="0">
                <a:solidFill>
                  <a:srgbClr val="FF0000"/>
                </a:solidFill>
              </a:rPr>
              <a:t> 1: </a:t>
            </a:r>
            <a:r>
              <a:rPr lang="fr-FR" dirty="0" err="1" smtClean="0">
                <a:solidFill>
                  <a:srgbClr val="FF0000"/>
                </a:solidFill>
              </a:rPr>
              <a:t>Scientific</a:t>
            </a:r>
            <a:r>
              <a:rPr lang="fr-FR" dirty="0" smtClean="0">
                <a:solidFill>
                  <a:srgbClr val="FF0000"/>
                </a:solidFill>
              </a:rPr>
              <a:t> coordination </a:t>
            </a:r>
            <a:r>
              <a:rPr lang="fr-FR" dirty="0" smtClean="0"/>
              <a:t>(CNRS-OMEGA, INFN-UNIBG)</a:t>
            </a:r>
            <a:endParaRPr lang="fr-FR" dirty="0" smtClean="0">
              <a:solidFill>
                <a:srgbClr val="FF0000"/>
              </a:solidFill>
            </a:endParaRPr>
          </a:p>
          <a:p>
            <a:r>
              <a:rPr lang="fr-FR" dirty="0" err="1" smtClean="0">
                <a:solidFill>
                  <a:srgbClr val="FF0000"/>
                </a:solidFill>
              </a:rPr>
              <a:t>Task</a:t>
            </a:r>
            <a:r>
              <a:rPr lang="fr-FR" dirty="0" smtClean="0">
                <a:solidFill>
                  <a:srgbClr val="FF0000"/>
                </a:solidFill>
              </a:rPr>
              <a:t> 2 : 65 nm chips for </a:t>
            </a:r>
            <a:r>
              <a:rPr lang="fr-FR" dirty="0" err="1" smtClean="0">
                <a:solidFill>
                  <a:srgbClr val="FF0000"/>
                </a:solidFill>
              </a:rPr>
              <a:t>trackers</a:t>
            </a:r>
            <a:r>
              <a:rPr lang="fr-FR" dirty="0" smtClean="0">
                <a:solidFill>
                  <a:srgbClr val="FF0000"/>
                </a:solidFill>
              </a:rPr>
              <a:t>  </a:t>
            </a:r>
            <a:r>
              <a:rPr lang="fr-FR" dirty="0" smtClean="0"/>
              <a:t>(CERN)</a:t>
            </a:r>
          </a:p>
          <a:p>
            <a:pPr lvl="1"/>
            <a:r>
              <a:rPr lang="fr-FR" dirty="0" smtClean="0"/>
              <a:t>Fine pitch, </a:t>
            </a:r>
            <a:r>
              <a:rPr lang="fr-FR" dirty="0" err="1" smtClean="0"/>
              <a:t>low</a:t>
            </a:r>
            <a:r>
              <a:rPr lang="fr-FR" dirty="0" smtClean="0"/>
              <a:t> power, </a:t>
            </a:r>
            <a:r>
              <a:rPr lang="fr-FR" dirty="0" err="1" smtClean="0"/>
              <a:t>advanced</a:t>
            </a:r>
            <a:r>
              <a:rPr lang="fr-FR" dirty="0" smtClean="0"/>
              <a:t> digital </a:t>
            </a:r>
            <a:r>
              <a:rPr lang="fr-FR" dirty="0" err="1" smtClean="0"/>
              <a:t>processing</a:t>
            </a:r>
            <a:endParaRPr lang="fr-FR" dirty="0" smtClean="0"/>
          </a:p>
          <a:p>
            <a:r>
              <a:rPr lang="fr-FR" dirty="0" err="1" smtClean="0">
                <a:solidFill>
                  <a:srgbClr val="FF0000"/>
                </a:solidFill>
              </a:rPr>
              <a:t>Task</a:t>
            </a:r>
            <a:r>
              <a:rPr lang="fr-FR" dirty="0" smtClean="0">
                <a:solidFill>
                  <a:srgbClr val="FF0000"/>
                </a:solidFill>
              </a:rPr>
              <a:t> 3 : </a:t>
            </a:r>
            <a:r>
              <a:rPr lang="fr-FR" dirty="0" err="1" smtClean="0">
                <a:solidFill>
                  <a:srgbClr val="FF0000"/>
                </a:solidFill>
              </a:rPr>
              <a:t>SiGe</a:t>
            </a:r>
            <a:r>
              <a:rPr lang="fr-FR" dirty="0" smtClean="0">
                <a:solidFill>
                  <a:srgbClr val="FF0000"/>
                </a:solidFill>
              </a:rPr>
              <a:t> 130nm for </a:t>
            </a:r>
            <a:r>
              <a:rPr lang="fr-FR" dirty="0" err="1" smtClean="0">
                <a:solidFill>
                  <a:srgbClr val="FF0000"/>
                </a:solidFill>
              </a:rPr>
              <a:t>calorimeters</a:t>
            </a:r>
            <a:r>
              <a:rPr lang="fr-FR" dirty="0" smtClean="0">
                <a:solidFill>
                  <a:srgbClr val="FF0000"/>
                </a:solidFill>
              </a:rPr>
              <a:t>/</a:t>
            </a:r>
            <a:r>
              <a:rPr lang="fr-FR" dirty="0" err="1" smtClean="0">
                <a:solidFill>
                  <a:srgbClr val="FF0000"/>
                </a:solidFill>
              </a:rPr>
              <a:t>gaseous</a:t>
            </a:r>
            <a:r>
              <a:rPr lang="fr-FR" dirty="0" smtClean="0">
                <a:solidFill>
                  <a:srgbClr val="FF0000"/>
                </a:solidFill>
              </a:rPr>
              <a:t>  </a:t>
            </a:r>
            <a:r>
              <a:rPr lang="fr-FR" dirty="0" smtClean="0"/>
              <a:t>(IN2P3)</a:t>
            </a:r>
          </a:p>
          <a:p>
            <a:pPr lvl="1"/>
            <a:r>
              <a:rPr lang="fr-FR" dirty="0" err="1" smtClean="0"/>
              <a:t>Highly</a:t>
            </a:r>
            <a:r>
              <a:rPr lang="fr-FR" dirty="0" smtClean="0"/>
              <a:t> </a:t>
            </a:r>
            <a:r>
              <a:rPr lang="fr-FR" dirty="0" err="1" smtClean="0"/>
              <a:t>integrated</a:t>
            </a:r>
            <a:r>
              <a:rPr lang="fr-FR" dirty="0" smtClean="0"/>
              <a:t> charge and time </a:t>
            </a:r>
            <a:r>
              <a:rPr lang="fr-FR" dirty="0" err="1" smtClean="0"/>
              <a:t>measurement</a:t>
            </a:r>
            <a:endParaRPr lang="fr-FR" dirty="0" smtClean="0"/>
          </a:p>
          <a:p>
            <a:r>
              <a:rPr lang="fr-FR" dirty="0" err="1" smtClean="0">
                <a:solidFill>
                  <a:srgbClr val="FF0000"/>
                </a:solidFill>
              </a:rPr>
              <a:t>Task</a:t>
            </a:r>
            <a:r>
              <a:rPr lang="fr-FR" dirty="0" smtClean="0">
                <a:solidFill>
                  <a:srgbClr val="FF0000"/>
                </a:solidFill>
              </a:rPr>
              <a:t> 4 : interconnections </a:t>
            </a:r>
            <a:r>
              <a:rPr lang="fr-FR" dirty="0" err="1" smtClean="0">
                <a:solidFill>
                  <a:srgbClr val="FF0000"/>
                </a:solidFill>
              </a:rPr>
              <a:t>between</a:t>
            </a:r>
            <a:r>
              <a:rPr lang="fr-FR" dirty="0" smtClean="0">
                <a:solidFill>
                  <a:srgbClr val="FF0000"/>
                </a:solidFill>
              </a:rPr>
              <a:t> 65 nm chips and pixel </a:t>
            </a:r>
            <a:r>
              <a:rPr lang="fr-FR" dirty="0" err="1" smtClean="0">
                <a:solidFill>
                  <a:srgbClr val="FF0000"/>
                </a:solidFill>
              </a:rPr>
              <a:t>sensors</a:t>
            </a:r>
            <a:r>
              <a:rPr lang="fr-FR" dirty="0" smtClean="0">
                <a:solidFill>
                  <a:srgbClr val="FF0000"/>
                </a:solidFill>
              </a:rPr>
              <a:t> </a:t>
            </a:r>
            <a:r>
              <a:rPr lang="fr-FR" dirty="0" smtClean="0"/>
              <a:t>(INFN)</a:t>
            </a:r>
          </a:p>
          <a:p>
            <a:pPr lvl="1"/>
            <a:r>
              <a:rPr lang="fr-FR" dirty="0" err="1" smtClean="0"/>
              <a:t>TSVs</a:t>
            </a:r>
            <a:r>
              <a:rPr lang="fr-FR" dirty="0" smtClean="0"/>
              <a:t> in 65 nm CMOS wafers, </a:t>
            </a:r>
            <a:r>
              <a:rPr lang="fr-FR" dirty="0" err="1" smtClean="0"/>
              <a:t>bonding</a:t>
            </a:r>
            <a:r>
              <a:rPr lang="fr-FR" dirty="0" smtClean="0"/>
              <a:t> of 65 nm chips to </a:t>
            </a:r>
            <a:r>
              <a:rPr lang="fr-FR" dirty="0" err="1" smtClean="0"/>
              <a:t>sensors</a:t>
            </a:r>
            <a:r>
              <a:rPr lang="fr-FR" dirty="0" smtClean="0"/>
              <a:t>, exploration of fine pitch </a:t>
            </a:r>
            <a:r>
              <a:rPr lang="fr-FR" dirty="0" err="1" smtClean="0"/>
              <a:t>bonding</a:t>
            </a:r>
            <a:r>
              <a:rPr lang="fr-FR" dirty="0" smtClean="0"/>
              <a:t> </a:t>
            </a:r>
            <a:r>
              <a:rPr lang="fr-FR" dirty="0" err="1" smtClean="0"/>
              <a:t>processes</a:t>
            </a:r>
            <a:endParaRPr lang="fr-FR" dirty="0" smtClean="0"/>
          </a:p>
          <a:p>
            <a:pPr lvl="1"/>
            <a:endParaRPr lang="fr-FR" dirty="0" smtClean="0"/>
          </a:p>
        </p:txBody>
      </p:sp>
    </p:spTree>
    <p:extLst>
      <p:ext uri="{BB962C8B-B14F-4D97-AF65-F5344CB8AC3E}">
        <p14:creationId xmlns:p14="http://schemas.microsoft.com/office/powerpoint/2010/main" val="377805972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432979" y="104248"/>
            <a:ext cx="7298938" cy="1143000"/>
          </a:xfrm>
        </p:spPr>
        <p:txBody>
          <a:bodyPr/>
          <a:lstStyle/>
          <a:p>
            <a:r>
              <a:rPr lang="en-US" dirty="0" smtClean="0"/>
              <a:t>Goals of TSV processing</a:t>
            </a:r>
            <a:endParaRPr lang="en-US" dirty="0"/>
          </a:p>
        </p:txBody>
      </p:sp>
      <p:sp>
        <p:nvSpPr>
          <p:cNvPr id="7" name="Content Placeholder 2"/>
          <p:cNvSpPr>
            <a:spLocks noGrp="1"/>
          </p:cNvSpPr>
          <p:nvPr>
            <p:ph idx="1"/>
          </p:nvPr>
        </p:nvSpPr>
        <p:spPr>
          <a:xfrm>
            <a:off x="495300" y="1409550"/>
            <a:ext cx="8915400" cy="4716614"/>
          </a:xfrm>
        </p:spPr>
        <p:txBody>
          <a:bodyPr>
            <a:normAutofit fontScale="92500" lnSpcReduction="20000"/>
          </a:bodyPr>
          <a:lstStyle/>
          <a:p>
            <a:r>
              <a:rPr lang="en-US" dirty="0" smtClean="0"/>
              <a:t>Test processes for peripheral TSVs on the 130 nm FEI4 chip, and apply them to the 65 nm RD53A chip </a:t>
            </a:r>
          </a:p>
          <a:p>
            <a:pPr lvl="1"/>
            <a:r>
              <a:rPr lang="en-US" dirty="0" smtClean="0"/>
              <a:t>Allow for 4 side </a:t>
            </a:r>
            <a:r>
              <a:rPr lang="en-US" dirty="0" err="1" smtClean="0"/>
              <a:t>buttable</a:t>
            </a:r>
            <a:r>
              <a:rPr lang="en-US" dirty="0" smtClean="0"/>
              <a:t> modules</a:t>
            </a:r>
          </a:p>
          <a:p>
            <a:pPr lvl="1"/>
            <a:r>
              <a:rPr lang="en-US" dirty="0" smtClean="0"/>
              <a:t>Enable wafer</a:t>
            </a:r>
            <a:r>
              <a:rPr lang="en-US" dirty="0"/>
              <a:t>-</a:t>
            </a:r>
            <a:r>
              <a:rPr lang="en-US" dirty="0" smtClean="0"/>
              <a:t>to-wafer assembly</a:t>
            </a:r>
          </a:p>
          <a:p>
            <a:pPr lvl="1"/>
            <a:r>
              <a:rPr lang="en-US" dirty="0" smtClean="0"/>
              <a:t>Remove </a:t>
            </a:r>
            <a:r>
              <a:rPr lang="en-US" dirty="0" err="1" smtClean="0"/>
              <a:t>wirebonds</a:t>
            </a:r>
            <a:r>
              <a:rPr lang="en-US" dirty="0" smtClean="0"/>
              <a:t> for greater module robustness</a:t>
            </a:r>
          </a:p>
          <a:p>
            <a:endParaRPr lang="en-US" dirty="0" smtClean="0"/>
          </a:p>
          <a:p>
            <a:r>
              <a:rPr lang="en-US" dirty="0" smtClean="0"/>
              <a:t>The RD53A chip will be designed so that it is “TSV enabled” (i.e. , compliant with TSV design rules); this involves the peripheral bonding pad regions</a:t>
            </a:r>
          </a:p>
          <a:p>
            <a:endParaRPr lang="en-US" dirty="0"/>
          </a:p>
          <a:p>
            <a:r>
              <a:rPr lang="it-IT" b="1" dirty="0" smtClean="0">
                <a:solidFill>
                  <a:srgbClr val="FF0000"/>
                </a:solidFill>
              </a:rPr>
              <a:t>MS4.7 </a:t>
            </a:r>
            <a:r>
              <a:rPr lang="it-IT" b="1" dirty="0" err="1" smtClean="0">
                <a:solidFill>
                  <a:srgbClr val="FF0000"/>
                </a:solidFill>
              </a:rPr>
              <a:t>Selection</a:t>
            </a:r>
            <a:r>
              <a:rPr lang="it-IT" b="1" dirty="0" smtClean="0">
                <a:solidFill>
                  <a:srgbClr val="FF0000"/>
                </a:solidFill>
              </a:rPr>
              <a:t> </a:t>
            </a:r>
            <a:r>
              <a:rPr lang="it-IT" b="1" dirty="0">
                <a:solidFill>
                  <a:srgbClr val="FF0000"/>
                </a:solidFill>
              </a:rPr>
              <a:t>of TSV </a:t>
            </a:r>
            <a:r>
              <a:rPr lang="it-IT" b="1" dirty="0" err="1">
                <a:solidFill>
                  <a:srgbClr val="FF0000"/>
                </a:solidFill>
              </a:rPr>
              <a:t>process</a:t>
            </a:r>
            <a:r>
              <a:rPr lang="it-IT" b="1" dirty="0">
                <a:solidFill>
                  <a:srgbClr val="FF0000"/>
                </a:solidFill>
              </a:rPr>
              <a:t>  </a:t>
            </a:r>
            <a:r>
              <a:rPr lang="it-IT" b="1" dirty="0" smtClean="0">
                <a:solidFill>
                  <a:srgbClr val="FF0000"/>
                </a:solidFill>
              </a:rPr>
              <a:t>M14 (</a:t>
            </a:r>
            <a:r>
              <a:rPr lang="it-IT" b="1" dirty="0" err="1" smtClean="0">
                <a:solidFill>
                  <a:srgbClr val="FF0000"/>
                </a:solidFill>
              </a:rPr>
              <a:t>June</a:t>
            </a:r>
            <a:r>
              <a:rPr lang="it-IT" b="1" dirty="0" smtClean="0">
                <a:solidFill>
                  <a:srgbClr val="FF0000"/>
                </a:solidFill>
              </a:rPr>
              <a:t> 2016) </a:t>
            </a:r>
            <a:r>
              <a:rPr lang="it-IT" b="1" dirty="0" err="1" smtClean="0">
                <a:solidFill>
                  <a:srgbClr val="FF0000"/>
                </a:solidFill>
              </a:rPr>
              <a:t>was</a:t>
            </a:r>
            <a:r>
              <a:rPr lang="it-IT" b="1" dirty="0" smtClean="0">
                <a:solidFill>
                  <a:srgbClr val="FF0000"/>
                </a:solidFill>
              </a:rPr>
              <a:t> </a:t>
            </a:r>
            <a:r>
              <a:rPr lang="it-IT" b="1" dirty="0" err="1" smtClean="0">
                <a:solidFill>
                  <a:srgbClr val="FF0000"/>
                </a:solidFill>
              </a:rPr>
              <a:t>accomplished</a:t>
            </a:r>
            <a:r>
              <a:rPr lang="it-IT" b="1" dirty="0" smtClean="0">
                <a:solidFill>
                  <a:srgbClr val="FF0000"/>
                </a:solidFill>
              </a:rPr>
              <a:t>: </a:t>
            </a:r>
            <a:r>
              <a:rPr lang="it-IT" b="1" dirty="0" err="1" smtClean="0">
                <a:solidFill>
                  <a:srgbClr val="FF0000"/>
                </a:solidFill>
              </a:rPr>
              <a:t>both</a:t>
            </a:r>
            <a:r>
              <a:rPr lang="it-IT" b="1" dirty="0" smtClean="0">
                <a:solidFill>
                  <a:srgbClr val="FF0000"/>
                </a:solidFill>
              </a:rPr>
              <a:t> </a:t>
            </a:r>
            <a:r>
              <a:rPr lang="it-IT" b="1" dirty="0" err="1" smtClean="0">
                <a:solidFill>
                  <a:srgbClr val="FF0000"/>
                </a:solidFill>
              </a:rPr>
              <a:t>processes</a:t>
            </a:r>
            <a:r>
              <a:rPr lang="it-IT" b="1" dirty="0" smtClean="0">
                <a:solidFill>
                  <a:srgbClr val="FF0000"/>
                </a:solidFill>
              </a:rPr>
              <a:t> (IZM and CEA-LETI) </a:t>
            </a:r>
            <a:r>
              <a:rPr lang="it-IT" b="1" dirty="0" err="1" smtClean="0">
                <a:solidFill>
                  <a:srgbClr val="FF0000"/>
                </a:solidFill>
              </a:rPr>
              <a:t>were</a:t>
            </a:r>
            <a:r>
              <a:rPr lang="it-IT" b="1" dirty="0" smtClean="0">
                <a:solidFill>
                  <a:srgbClr val="FF0000"/>
                </a:solidFill>
              </a:rPr>
              <a:t> </a:t>
            </a:r>
            <a:r>
              <a:rPr lang="it-IT" b="1" dirty="0" err="1" smtClean="0">
                <a:solidFill>
                  <a:srgbClr val="FF0000"/>
                </a:solidFill>
              </a:rPr>
              <a:t>selected</a:t>
            </a:r>
            <a:r>
              <a:rPr lang="it-IT" b="1" dirty="0" smtClean="0">
                <a:solidFill>
                  <a:srgbClr val="FF0000"/>
                </a:solidFill>
              </a:rPr>
              <a:t> for the </a:t>
            </a:r>
            <a:r>
              <a:rPr lang="it-IT" b="1" dirty="0" err="1" smtClean="0">
                <a:solidFill>
                  <a:srgbClr val="FF0000"/>
                </a:solidFill>
              </a:rPr>
              <a:t>following</a:t>
            </a:r>
            <a:r>
              <a:rPr lang="it-IT" b="1" dirty="0" smtClean="0">
                <a:solidFill>
                  <a:srgbClr val="FF0000"/>
                </a:solidFill>
              </a:rPr>
              <a:t> </a:t>
            </a:r>
            <a:r>
              <a:rPr lang="it-IT" b="1" dirty="0" err="1" smtClean="0">
                <a:solidFill>
                  <a:srgbClr val="FF0000"/>
                </a:solidFill>
              </a:rPr>
              <a:t>stages</a:t>
            </a:r>
            <a:r>
              <a:rPr lang="it-IT" b="1" dirty="0" smtClean="0">
                <a:solidFill>
                  <a:srgbClr val="FF0000"/>
                </a:solidFill>
              </a:rPr>
              <a:t> of WP4</a:t>
            </a:r>
            <a:endParaRPr lang="en-US" dirty="0"/>
          </a:p>
        </p:txBody>
      </p:sp>
    </p:spTree>
    <p:extLst>
      <p:ext uri="{BB962C8B-B14F-4D97-AF65-F5344CB8AC3E}">
        <p14:creationId xmlns:p14="http://schemas.microsoft.com/office/powerpoint/2010/main" val="1380381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323986" y="-1"/>
            <a:ext cx="9426495" cy="751563"/>
          </a:xfrm>
          <a:solidFill>
            <a:schemeClr val="accent1">
              <a:lumMod val="20000"/>
              <a:lumOff val="80000"/>
            </a:schemeClr>
          </a:solidFill>
        </p:spPr>
        <p:txBody>
          <a:bodyPr>
            <a:normAutofit/>
          </a:bodyPr>
          <a:lstStyle/>
          <a:p>
            <a:pPr algn="ctr"/>
            <a:r>
              <a:rPr lang="fr-FR" sz="3200" dirty="0" smtClean="0">
                <a:solidFill>
                  <a:srgbClr val="FF0000"/>
                </a:solidFill>
                <a:latin typeface="Comic Sans MS"/>
                <a:cs typeface="Comic Sans MS"/>
              </a:rPr>
              <a:t>WP4 </a:t>
            </a:r>
            <a:r>
              <a:rPr lang="fr-FR" sz="3200" dirty="0" err="1" smtClean="0">
                <a:solidFill>
                  <a:srgbClr val="FF0000"/>
                </a:solidFill>
                <a:latin typeface="Comic Sans MS"/>
                <a:cs typeface="Comic Sans MS"/>
              </a:rPr>
              <a:t>outlook</a:t>
            </a:r>
            <a:endParaRPr lang="fr-FR" sz="3200" dirty="0">
              <a:solidFill>
                <a:srgbClr val="FF0000"/>
              </a:solidFill>
              <a:latin typeface="Comic Sans MS"/>
              <a:cs typeface="Comic Sans MS"/>
            </a:endParaRPr>
          </a:p>
        </p:txBody>
      </p:sp>
      <p:sp>
        <p:nvSpPr>
          <p:cNvPr id="6" name="Segnaposto contenuto 2"/>
          <p:cNvSpPr txBox="1">
            <a:spLocks/>
          </p:cNvSpPr>
          <p:nvPr/>
        </p:nvSpPr>
        <p:spPr>
          <a:xfrm>
            <a:off x="359396" y="1434470"/>
            <a:ext cx="9430483" cy="43502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WP4 appears to be on track with respect to the 2017 milestones (delay possible in MS4.8)</a:t>
            </a:r>
          </a:p>
          <a:p>
            <a:endParaRPr lang="en-US" dirty="0" smtClean="0"/>
          </a:p>
          <a:p>
            <a:r>
              <a:rPr lang="en-US" dirty="0" smtClean="0"/>
              <a:t>Pixel readout chip prototypes in 65 nm CMOS are available for testing sensors from WP7</a:t>
            </a:r>
          </a:p>
          <a:p>
            <a:pPr marL="0" indent="0">
              <a:buFont typeface="Arial" panose="020B0604020202020204" pitchFamily="34" charset="0"/>
              <a:buNone/>
            </a:pPr>
            <a:endParaRPr lang="en-US" dirty="0" smtClean="0"/>
          </a:p>
          <a:p>
            <a:r>
              <a:rPr lang="en-US" dirty="0" smtClean="0"/>
              <a:t>Thanks to synergies with RD53 (65 nm CMOS engineering run), also longer term schedule looks reasonable</a:t>
            </a:r>
          </a:p>
          <a:p>
            <a:pPr marL="0" indent="0">
              <a:buFont typeface="Arial" panose="020B0604020202020204" pitchFamily="34" charset="0"/>
              <a:buNone/>
            </a:pPr>
            <a:endParaRPr lang="en-US" dirty="0" smtClean="0"/>
          </a:p>
          <a:p>
            <a:endParaRPr lang="it-IT" dirty="0" smtClean="0">
              <a:latin typeface="Comic Sans MS"/>
              <a:cs typeface="Comic Sans MS"/>
            </a:endParaRPr>
          </a:p>
          <a:p>
            <a:pPr>
              <a:lnSpc>
                <a:spcPct val="120000"/>
              </a:lnSpc>
              <a:spcAft>
                <a:spcPts val="600"/>
              </a:spcAft>
            </a:pPr>
            <a:endParaRPr lang="it-IT" dirty="0">
              <a:latin typeface="Comic Sans MS"/>
              <a:cs typeface="Comic Sans MS"/>
            </a:endParaRPr>
          </a:p>
        </p:txBody>
      </p:sp>
    </p:spTree>
    <p:extLst>
      <p:ext uri="{BB962C8B-B14F-4D97-AF65-F5344CB8AC3E}">
        <p14:creationId xmlns:p14="http://schemas.microsoft.com/office/powerpoint/2010/main" val="84159665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p:cNvSpPr>
            <a:spLocks noGrp="1"/>
          </p:cNvSpPr>
          <p:nvPr>
            <p:ph idx="1"/>
          </p:nvPr>
        </p:nvSpPr>
        <p:spPr>
          <a:xfrm>
            <a:off x="227454" y="1747884"/>
            <a:ext cx="9051628" cy="2580081"/>
          </a:xfrm>
        </p:spPr>
        <p:txBody>
          <a:bodyPr>
            <a:noAutofit/>
          </a:bodyPr>
          <a:lstStyle/>
          <a:p>
            <a:r>
              <a:rPr lang="it-IT" sz="2400" dirty="0"/>
              <a:t>D4.1 	CMOS 65 nm </a:t>
            </a:r>
            <a:r>
              <a:rPr lang="it-IT" sz="2400" dirty="0" err="1"/>
              <a:t>engineering</a:t>
            </a:r>
            <a:r>
              <a:rPr lang="it-IT" sz="2400" dirty="0"/>
              <a:t> </a:t>
            </a:r>
            <a:r>
              <a:rPr lang="it-IT" sz="2400" dirty="0" err="1"/>
              <a:t>run</a:t>
            </a:r>
            <a:r>
              <a:rPr lang="it-IT" sz="2400" dirty="0"/>
              <a:t> </a:t>
            </a:r>
            <a:r>
              <a:rPr lang="it-IT" sz="2400" i="1" dirty="0"/>
              <a:t>(</a:t>
            </a:r>
            <a:r>
              <a:rPr lang="it-IT" sz="2400" i="1" dirty="0" err="1"/>
              <a:t>availability</a:t>
            </a:r>
            <a:r>
              <a:rPr lang="it-IT" sz="2400" i="1" dirty="0"/>
              <a:t> of the </a:t>
            </a:r>
            <a:r>
              <a:rPr lang="it-IT" sz="2400" i="1" dirty="0" err="1"/>
              <a:t>run</a:t>
            </a:r>
            <a:r>
              <a:rPr lang="it-IT" sz="2400" i="1" dirty="0"/>
              <a:t> with the “ATLAS/CMS” and CLICPIX pixel chips) </a:t>
            </a:r>
            <a:r>
              <a:rPr lang="it-IT" sz="2400" dirty="0"/>
              <a:t>	(</a:t>
            </a:r>
            <a:r>
              <a:rPr lang="it-IT" sz="2400" dirty="0" smtClean="0"/>
              <a:t>CERN) </a:t>
            </a:r>
            <a:r>
              <a:rPr lang="it-IT" sz="2400" dirty="0"/>
              <a:t>	</a:t>
            </a:r>
            <a:endParaRPr lang="it-IT" sz="2400" dirty="0" smtClean="0"/>
          </a:p>
          <a:p>
            <a:pPr marL="0" indent="0">
              <a:buNone/>
            </a:pPr>
            <a:r>
              <a:rPr lang="it-IT" sz="2400" dirty="0"/>
              <a:t>	</a:t>
            </a:r>
            <a:r>
              <a:rPr lang="it-IT" sz="2400" dirty="0" smtClean="0"/>
              <a:t>M36 (April 30, 2018)</a:t>
            </a:r>
            <a:r>
              <a:rPr lang="it-IT" sz="2400" dirty="0"/>
              <a:t>	</a:t>
            </a:r>
            <a:endParaRPr lang="it-IT" sz="2400" dirty="0" smtClean="0"/>
          </a:p>
          <a:p>
            <a:pPr marL="0" indent="0">
              <a:buNone/>
            </a:pPr>
            <a:endParaRPr lang="it-IT" sz="2400" dirty="0"/>
          </a:p>
          <a:p>
            <a:r>
              <a:rPr lang="it-IT" sz="2400" dirty="0"/>
              <a:t>D4.2 	BICMOS </a:t>
            </a:r>
            <a:r>
              <a:rPr lang="it-IT" sz="2400" dirty="0" err="1"/>
              <a:t>SiGe</a:t>
            </a:r>
            <a:r>
              <a:rPr lang="it-IT" sz="2400" dirty="0"/>
              <a:t> </a:t>
            </a:r>
            <a:r>
              <a:rPr lang="it-IT" sz="2400" dirty="0" err="1"/>
              <a:t>engineering</a:t>
            </a:r>
            <a:r>
              <a:rPr lang="it-IT" sz="2400" dirty="0"/>
              <a:t> </a:t>
            </a:r>
            <a:r>
              <a:rPr lang="it-IT" sz="2400" dirty="0" err="1"/>
              <a:t>run</a:t>
            </a:r>
            <a:r>
              <a:rPr lang="it-IT" sz="2400" dirty="0"/>
              <a:t> </a:t>
            </a:r>
            <a:r>
              <a:rPr lang="it-IT" sz="2400" i="1" dirty="0"/>
              <a:t>(</a:t>
            </a:r>
            <a:r>
              <a:rPr lang="it-IT" sz="2400" i="1" dirty="0" err="1"/>
              <a:t>availability</a:t>
            </a:r>
            <a:r>
              <a:rPr lang="it-IT" sz="2400" i="1" dirty="0"/>
              <a:t> of </a:t>
            </a:r>
            <a:r>
              <a:rPr lang="it-IT" sz="2400" i="1" dirty="0" err="1"/>
              <a:t>run</a:t>
            </a:r>
            <a:r>
              <a:rPr lang="it-IT" sz="2400" i="1" dirty="0"/>
              <a:t> with </a:t>
            </a:r>
            <a:r>
              <a:rPr lang="it-IT" sz="2400" i="1" dirty="0" err="1"/>
              <a:t>SiPM</a:t>
            </a:r>
            <a:r>
              <a:rPr lang="it-IT" sz="2400" i="1" dirty="0"/>
              <a:t> calorimeter-WP14 and gas detectors-WP13 chips</a:t>
            </a:r>
            <a:r>
              <a:rPr lang="it-IT" sz="2400" i="1" dirty="0" smtClean="0"/>
              <a:t>)</a:t>
            </a:r>
            <a:r>
              <a:rPr lang="it-IT" sz="2400" dirty="0" smtClean="0"/>
              <a:t> </a:t>
            </a:r>
            <a:r>
              <a:rPr lang="it-IT" sz="2400" dirty="0"/>
              <a:t>(</a:t>
            </a:r>
            <a:r>
              <a:rPr lang="it-IT" sz="2400" dirty="0" smtClean="0"/>
              <a:t>CNRS) </a:t>
            </a:r>
          </a:p>
          <a:p>
            <a:pPr marL="0" indent="0">
              <a:buNone/>
            </a:pPr>
            <a:r>
              <a:rPr lang="it-IT" sz="2400" dirty="0"/>
              <a:t>	</a:t>
            </a:r>
            <a:r>
              <a:rPr lang="it-IT" sz="2400" dirty="0" smtClean="0"/>
              <a:t>M36 </a:t>
            </a:r>
            <a:r>
              <a:rPr lang="it-IT" sz="2400" dirty="0"/>
              <a:t>(April 30, 2018</a:t>
            </a:r>
            <a:r>
              <a:rPr lang="it-IT" sz="2400" dirty="0" smtClean="0"/>
              <a:t>)</a:t>
            </a:r>
          </a:p>
          <a:p>
            <a:pPr marL="0" indent="0">
              <a:buNone/>
            </a:pPr>
            <a:r>
              <a:rPr lang="it-IT" sz="2400" dirty="0"/>
              <a:t>	</a:t>
            </a:r>
          </a:p>
          <a:p>
            <a:r>
              <a:rPr lang="it-IT" sz="2400" dirty="0"/>
              <a:t>D4.3 	</a:t>
            </a:r>
            <a:r>
              <a:rPr lang="it-IT" sz="2400" dirty="0" err="1"/>
              <a:t>Through</a:t>
            </a:r>
            <a:r>
              <a:rPr lang="it-IT" sz="2400" dirty="0"/>
              <a:t> </a:t>
            </a:r>
            <a:r>
              <a:rPr lang="it-IT" sz="2400" dirty="0" err="1"/>
              <a:t>Silicon</a:t>
            </a:r>
            <a:r>
              <a:rPr lang="it-IT" sz="2400" dirty="0"/>
              <a:t> </a:t>
            </a:r>
            <a:r>
              <a:rPr lang="it-IT" sz="2400" dirty="0" err="1"/>
              <a:t>Vias</a:t>
            </a:r>
            <a:r>
              <a:rPr lang="it-IT" sz="2400" dirty="0"/>
              <a:t> production </a:t>
            </a:r>
            <a:r>
              <a:rPr lang="it-IT" sz="2400" i="1" dirty="0"/>
              <a:t>(</a:t>
            </a:r>
            <a:r>
              <a:rPr lang="it-IT" sz="2400" i="1" dirty="0" err="1"/>
              <a:t>fabrication</a:t>
            </a:r>
            <a:r>
              <a:rPr lang="it-IT" sz="2400" i="1" dirty="0"/>
              <a:t> of TSV in </a:t>
            </a:r>
            <a:r>
              <a:rPr lang="it-IT" sz="2400" i="1" dirty="0" err="1"/>
              <a:t>wafers</a:t>
            </a:r>
            <a:r>
              <a:rPr lang="it-IT" sz="2400" i="1" dirty="0"/>
              <a:t> of </a:t>
            </a:r>
            <a:r>
              <a:rPr lang="it-IT" sz="2400" i="1" dirty="0" err="1"/>
              <a:t>deliverable</a:t>
            </a:r>
            <a:r>
              <a:rPr lang="it-IT" sz="2400" i="1" dirty="0"/>
              <a:t> 4.1) </a:t>
            </a:r>
            <a:r>
              <a:rPr lang="it-IT" sz="2400" dirty="0"/>
              <a:t> </a:t>
            </a:r>
            <a:r>
              <a:rPr lang="it-IT" sz="2400" dirty="0" smtClean="0"/>
              <a:t>(INFN) </a:t>
            </a:r>
            <a:r>
              <a:rPr lang="it-IT" sz="2400" dirty="0"/>
              <a:t> </a:t>
            </a:r>
            <a:endParaRPr lang="it-IT" sz="2400" dirty="0" smtClean="0"/>
          </a:p>
          <a:p>
            <a:pPr marL="0" indent="0">
              <a:buNone/>
            </a:pPr>
            <a:r>
              <a:rPr lang="it-IT" sz="2400" dirty="0"/>
              <a:t>	</a:t>
            </a:r>
            <a:r>
              <a:rPr lang="it-IT" sz="2400" dirty="0" smtClean="0"/>
              <a:t>M42 (</a:t>
            </a:r>
            <a:r>
              <a:rPr lang="it-IT" sz="2400" dirty="0" err="1" smtClean="0"/>
              <a:t>October</a:t>
            </a:r>
            <a:r>
              <a:rPr lang="it-IT" sz="2400" dirty="0" smtClean="0"/>
              <a:t> 31, 2018)</a:t>
            </a:r>
            <a:r>
              <a:rPr lang="it-IT" sz="2400" dirty="0"/>
              <a:t>	</a:t>
            </a:r>
          </a:p>
          <a:p>
            <a:pPr marL="0" indent="0">
              <a:lnSpc>
                <a:spcPct val="120000"/>
              </a:lnSpc>
              <a:spcAft>
                <a:spcPts val="600"/>
              </a:spcAft>
              <a:buNone/>
            </a:pPr>
            <a:endParaRPr lang="it-IT" sz="2400" dirty="0">
              <a:latin typeface="Comic Sans MS"/>
              <a:cs typeface="Comic Sans MS"/>
            </a:endParaRPr>
          </a:p>
          <a:p>
            <a:pPr>
              <a:lnSpc>
                <a:spcPct val="120000"/>
              </a:lnSpc>
              <a:spcAft>
                <a:spcPts val="600"/>
              </a:spcAft>
            </a:pPr>
            <a:endParaRPr lang="it-IT" sz="2400" dirty="0">
              <a:latin typeface="Comic Sans MS"/>
              <a:cs typeface="Comic Sans MS"/>
            </a:endParaRPr>
          </a:p>
        </p:txBody>
      </p:sp>
      <p:sp>
        <p:nvSpPr>
          <p:cNvPr id="5" name="Titre 1"/>
          <p:cNvSpPr>
            <a:spLocks noGrp="1"/>
          </p:cNvSpPr>
          <p:nvPr>
            <p:ph type="title"/>
          </p:nvPr>
        </p:nvSpPr>
        <p:spPr>
          <a:xfrm>
            <a:off x="323986" y="-1"/>
            <a:ext cx="9426495" cy="751563"/>
          </a:xfrm>
          <a:solidFill>
            <a:schemeClr val="accent1">
              <a:lumMod val="20000"/>
              <a:lumOff val="80000"/>
            </a:schemeClr>
          </a:solidFill>
        </p:spPr>
        <p:txBody>
          <a:bodyPr>
            <a:normAutofit/>
          </a:bodyPr>
          <a:lstStyle/>
          <a:p>
            <a:pPr algn="ctr"/>
            <a:r>
              <a:rPr lang="fr-FR" sz="3200" dirty="0" smtClean="0">
                <a:solidFill>
                  <a:srgbClr val="FF0000"/>
                </a:solidFill>
                <a:latin typeface="Comic Sans MS"/>
                <a:cs typeface="Comic Sans MS"/>
              </a:rPr>
              <a:t>AIDA WP4 </a:t>
            </a:r>
            <a:r>
              <a:rPr lang="fr-FR" sz="3200" dirty="0" err="1" smtClean="0">
                <a:solidFill>
                  <a:srgbClr val="FF0000"/>
                </a:solidFill>
                <a:latin typeface="Comic Sans MS"/>
                <a:cs typeface="Comic Sans MS"/>
              </a:rPr>
              <a:t>deliverables</a:t>
            </a:r>
            <a:endParaRPr lang="fr-FR" sz="3200" dirty="0">
              <a:solidFill>
                <a:srgbClr val="FF0000"/>
              </a:solidFill>
              <a:latin typeface="Comic Sans MS"/>
              <a:cs typeface="Comic Sans MS"/>
            </a:endParaRPr>
          </a:p>
        </p:txBody>
      </p:sp>
    </p:spTree>
    <p:extLst>
      <p:ext uri="{BB962C8B-B14F-4D97-AF65-F5344CB8AC3E}">
        <p14:creationId xmlns:p14="http://schemas.microsoft.com/office/powerpoint/2010/main" val="192899688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a:spLocks noGrp="1"/>
          </p:cNvSpPr>
          <p:nvPr>
            <p:ph type="title"/>
          </p:nvPr>
        </p:nvSpPr>
        <p:spPr>
          <a:xfrm>
            <a:off x="323986" y="-1"/>
            <a:ext cx="9426495" cy="751563"/>
          </a:xfrm>
          <a:solidFill>
            <a:schemeClr val="accent1">
              <a:lumMod val="20000"/>
              <a:lumOff val="80000"/>
            </a:schemeClr>
          </a:solidFill>
        </p:spPr>
        <p:txBody>
          <a:bodyPr>
            <a:normAutofit/>
          </a:bodyPr>
          <a:lstStyle/>
          <a:p>
            <a:pPr algn="ctr"/>
            <a:r>
              <a:rPr lang="fr-FR" sz="3200" dirty="0" smtClean="0">
                <a:solidFill>
                  <a:srgbClr val="FF0000"/>
                </a:solidFill>
                <a:latin typeface="Comic Sans MS"/>
                <a:cs typeface="Comic Sans MS"/>
              </a:rPr>
              <a:t>AIDA WP4 </a:t>
            </a:r>
            <a:r>
              <a:rPr lang="fr-FR" sz="3200" dirty="0" err="1" smtClean="0">
                <a:solidFill>
                  <a:srgbClr val="FF0000"/>
                </a:solidFill>
                <a:latin typeface="Comic Sans MS"/>
                <a:cs typeface="Comic Sans MS"/>
              </a:rPr>
              <a:t>milestones</a:t>
            </a:r>
            <a:endParaRPr lang="fr-FR" sz="3200" dirty="0">
              <a:solidFill>
                <a:srgbClr val="FF0000"/>
              </a:solidFill>
              <a:latin typeface="Comic Sans MS"/>
              <a:cs typeface="Comic Sans MS"/>
            </a:endParaRPr>
          </a:p>
        </p:txBody>
      </p:sp>
      <p:sp>
        <p:nvSpPr>
          <p:cNvPr id="6" name="Rettangolo 5"/>
          <p:cNvSpPr/>
          <p:nvPr/>
        </p:nvSpPr>
        <p:spPr>
          <a:xfrm>
            <a:off x="453588" y="1321494"/>
            <a:ext cx="9452411" cy="5078314"/>
          </a:xfrm>
          <a:prstGeom prst="rect">
            <a:avLst/>
          </a:prstGeom>
        </p:spPr>
        <p:txBody>
          <a:bodyPr wrap="square">
            <a:spAutoFit/>
          </a:bodyPr>
          <a:lstStyle/>
          <a:p>
            <a:r>
              <a:rPr lang="it-IT" b="1" dirty="0"/>
              <a:t>MS4.1 	</a:t>
            </a:r>
            <a:r>
              <a:rPr lang="it-IT" b="1" dirty="0" err="1"/>
              <a:t>Architectural</a:t>
            </a:r>
            <a:r>
              <a:rPr lang="it-IT" b="1" dirty="0"/>
              <a:t> </a:t>
            </a:r>
            <a:r>
              <a:rPr lang="it-IT" b="1" dirty="0" err="1"/>
              <a:t>review</a:t>
            </a:r>
            <a:r>
              <a:rPr lang="it-IT" b="1" dirty="0"/>
              <a:t> of </a:t>
            </a:r>
            <a:r>
              <a:rPr lang="it-IT" b="1" dirty="0" err="1"/>
              <a:t>deliverable</a:t>
            </a:r>
            <a:r>
              <a:rPr lang="it-IT" b="1" dirty="0"/>
              <a:t> chips in 65nm </a:t>
            </a:r>
            <a:r>
              <a:rPr lang="it-IT" b="1" dirty="0" err="1" smtClean="0"/>
              <a:t>run</a:t>
            </a:r>
            <a:r>
              <a:rPr lang="it-IT" b="1" dirty="0" smtClean="0"/>
              <a:t> </a:t>
            </a:r>
            <a:r>
              <a:rPr lang="it-IT" b="1" dirty="0"/>
              <a:t>	M14 </a:t>
            </a:r>
            <a:r>
              <a:rPr lang="it-IT" b="1" dirty="0" smtClean="0"/>
              <a:t>(</a:t>
            </a:r>
            <a:r>
              <a:rPr lang="it-IT" b="1" dirty="0" err="1" smtClean="0"/>
              <a:t>accomplished</a:t>
            </a:r>
            <a:r>
              <a:rPr lang="it-IT" b="1" dirty="0" smtClean="0"/>
              <a:t>)</a:t>
            </a:r>
            <a:r>
              <a:rPr lang="it-IT" b="1" dirty="0"/>
              <a:t>	</a:t>
            </a:r>
            <a:r>
              <a:rPr lang="it-IT" dirty="0"/>
              <a:t>	</a:t>
            </a:r>
          </a:p>
          <a:p>
            <a:r>
              <a:rPr lang="it-IT" b="1" dirty="0">
                <a:solidFill>
                  <a:srgbClr val="FF0000"/>
                </a:solidFill>
              </a:rPr>
              <a:t>MS4.2 	</a:t>
            </a:r>
            <a:r>
              <a:rPr lang="it-IT" b="1" dirty="0" err="1">
                <a:solidFill>
                  <a:srgbClr val="FF0000"/>
                </a:solidFill>
              </a:rPr>
              <a:t>Final</a:t>
            </a:r>
            <a:r>
              <a:rPr lang="it-IT" b="1" dirty="0">
                <a:solidFill>
                  <a:srgbClr val="FF0000"/>
                </a:solidFill>
              </a:rPr>
              <a:t> design </a:t>
            </a:r>
            <a:r>
              <a:rPr lang="it-IT" b="1" dirty="0" err="1">
                <a:solidFill>
                  <a:srgbClr val="FF0000"/>
                </a:solidFill>
              </a:rPr>
              <a:t>review</a:t>
            </a:r>
            <a:r>
              <a:rPr lang="it-IT" b="1" dirty="0">
                <a:solidFill>
                  <a:srgbClr val="FF0000"/>
                </a:solidFill>
              </a:rPr>
              <a:t> of 65nm 	</a:t>
            </a:r>
            <a:r>
              <a:rPr lang="it-IT" b="1" dirty="0" smtClean="0">
                <a:solidFill>
                  <a:srgbClr val="FF0000"/>
                </a:solidFill>
              </a:rPr>
              <a:t>			M30 (</a:t>
            </a:r>
            <a:r>
              <a:rPr lang="it-IT" b="1" dirty="0" err="1" smtClean="0">
                <a:solidFill>
                  <a:srgbClr val="FF0000"/>
                </a:solidFill>
              </a:rPr>
              <a:t>October</a:t>
            </a:r>
            <a:r>
              <a:rPr lang="it-IT" b="1" dirty="0" smtClean="0">
                <a:solidFill>
                  <a:srgbClr val="FF0000"/>
                </a:solidFill>
              </a:rPr>
              <a:t>  2017)</a:t>
            </a:r>
            <a:r>
              <a:rPr lang="it-IT" dirty="0"/>
              <a:t>	</a:t>
            </a:r>
            <a:r>
              <a:rPr lang="it-IT" dirty="0" smtClean="0"/>
              <a:t> 	</a:t>
            </a:r>
          </a:p>
          <a:p>
            <a:r>
              <a:rPr lang="it-IT" dirty="0" smtClean="0"/>
              <a:t>MS4.3 </a:t>
            </a:r>
            <a:r>
              <a:rPr lang="it-IT" dirty="0"/>
              <a:t>	Test report of </a:t>
            </a:r>
            <a:r>
              <a:rPr lang="it-IT" dirty="0" err="1"/>
              <a:t>deliverable</a:t>
            </a:r>
            <a:r>
              <a:rPr lang="it-IT" dirty="0"/>
              <a:t> </a:t>
            </a:r>
            <a:r>
              <a:rPr lang="it-IT" dirty="0" smtClean="0"/>
              <a:t>D4.1 </a:t>
            </a:r>
            <a:r>
              <a:rPr lang="it-IT" dirty="0"/>
              <a:t>	</a:t>
            </a:r>
            <a:r>
              <a:rPr lang="it-IT" dirty="0" smtClean="0"/>
              <a:t>		M46 (</a:t>
            </a:r>
            <a:r>
              <a:rPr lang="it-IT" dirty="0" err="1" smtClean="0"/>
              <a:t>February</a:t>
            </a:r>
            <a:r>
              <a:rPr lang="it-IT" dirty="0" smtClean="0"/>
              <a:t> 2019)</a:t>
            </a:r>
            <a:r>
              <a:rPr lang="it-IT" dirty="0"/>
              <a:t>		</a:t>
            </a:r>
          </a:p>
          <a:p>
            <a:r>
              <a:rPr lang="it-IT" b="1" dirty="0"/>
              <a:t>MS4.4 	</a:t>
            </a:r>
            <a:r>
              <a:rPr lang="it-IT" b="1" dirty="0" err="1"/>
              <a:t>Selection</a:t>
            </a:r>
            <a:r>
              <a:rPr lang="it-IT" b="1" dirty="0"/>
              <a:t> of </a:t>
            </a:r>
            <a:r>
              <a:rPr lang="it-IT" b="1" dirty="0" err="1"/>
              <a:t>SiGe</a:t>
            </a:r>
            <a:r>
              <a:rPr lang="it-IT" b="1" dirty="0"/>
              <a:t> </a:t>
            </a:r>
            <a:r>
              <a:rPr lang="it-IT" b="1" dirty="0" err="1"/>
              <a:t>foundry</a:t>
            </a:r>
            <a:r>
              <a:rPr lang="it-IT" b="1" dirty="0"/>
              <a:t> </a:t>
            </a:r>
            <a:r>
              <a:rPr lang="it-IT" b="1" dirty="0" smtClean="0"/>
              <a:t> </a:t>
            </a:r>
            <a:r>
              <a:rPr lang="it-IT" b="1" dirty="0"/>
              <a:t>	</a:t>
            </a:r>
            <a:r>
              <a:rPr lang="it-IT" b="1" dirty="0" smtClean="0"/>
              <a:t>			M14 </a:t>
            </a:r>
            <a:r>
              <a:rPr lang="it-IT" b="1" dirty="0"/>
              <a:t> (</a:t>
            </a:r>
            <a:r>
              <a:rPr lang="it-IT" b="1" dirty="0" err="1"/>
              <a:t>accomplished</a:t>
            </a:r>
            <a:r>
              <a:rPr lang="it-IT" b="1" dirty="0"/>
              <a:t>)</a:t>
            </a:r>
            <a:endParaRPr lang="it-IT" b="1" dirty="0" smtClean="0"/>
          </a:p>
          <a:p>
            <a:r>
              <a:rPr lang="it-IT" dirty="0"/>
              <a:t>		</a:t>
            </a:r>
          </a:p>
          <a:p>
            <a:r>
              <a:rPr lang="it-IT" b="1" dirty="0">
                <a:solidFill>
                  <a:srgbClr val="FF0000"/>
                </a:solidFill>
              </a:rPr>
              <a:t>MS4.5 	</a:t>
            </a:r>
            <a:r>
              <a:rPr lang="it-IT" b="1" dirty="0" err="1">
                <a:solidFill>
                  <a:srgbClr val="FF0000"/>
                </a:solidFill>
              </a:rPr>
              <a:t>Final</a:t>
            </a:r>
            <a:r>
              <a:rPr lang="it-IT" b="1" dirty="0">
                <a:solidFill>
                  <a:srgbClr val="FF0000"/>
                </a:solidFill>
              </a:rPr>
              <a:t> design </a:t>
            </a:r>
            <a:r>
              <a:rPr lang="it-IT" b="1" dirty="0" err="1">
                <a:solidFill>
                  <a:srgbClr val="FF0000"/>
                </a:solidFill>
              </a:rPr>
              <a:t>review</a:t>
            </a:r>
            <a:r>
              <a:rPr lang="it-IT" b="1" dirty="0">
                <a:solidFill>
                  <a:srgbClr val="FF0000"/>
                </a:solidFill>
              </a:rPr>
              <a:t> of </a:t>
            </a:r>
            <a:r>
              <a:rPr lang="it-IT" b="1" dirty="0" err="1">
                <a:solidFill>
                  <a:srgbClr val="FF0000"/>
                </a:solidFill>
              </a:rPr>
              <a:t>deliverable</a:t>
            </a:r>
            <a:r>
              <a:rPr lang="it-IT" b="1" dirty="0">
                <a:solidFill>
                  <a:srgbClr val="FF0000"/>
                </a:solidFill>
              </a:rPr>
              <a:t> chips in </a:t>
            </a:r>
            <a:r>
              <a:rPr lang="it-IT" b="1" dirty="0" err="1">
                <a:solidFill>
                  <a:srgbClr val="FF0000"/>
                </a:solidFill>
              </a:rPr>
              <a:t>SiGe</a:t>
            </a:r>
            <a:r>
              <a:rPr lang="it-IT" b="1" dirty="0">
                <a:solidFill>
                  <a:srgbClr val="FF0000"/>
                </a:solidFill>
              </a:rPr>
              <a:t> </a:t>
            </a:r>
            <a:r>
              <a:rPr lang="it-IT" b="1" dirty="0" err="1">
                <a:solidFill>
                  <a:srgbClr val="FF0000"/>
                </a:solidFill>
              </a:rPr>
              <a:t>run</a:t>
            </a:r>
            <a:r>
              <a:rPr lang="it-IT" b="1" dirty="0">
                <a:solidFill>
                  <a:srgbClr val="FF0000"/>
                </a:solidFill>
              </a:rPr>
              <a:t> 	M30 (</a:t>
            </a:r>
            <a:r>
              <a:rPr lang="it-IT" b="1" dirty="0" err="1">
                <a:solidFill>
                  <a:srgbClr val="FF0000"/>
                </a:solidFill>
              </a:rPr>
              <a:t>October</a:t>
            </a:r>
            <a:r>
              <a:rPr lang="it-IT" b="1" dirty="0">
                <a:solidFill>
                  <a:srgbClr val="FF0000"/>
                </a:solidFill>
              </a:rPr>
              <a:t>  2017)</a:t>
            </a:r>
            <a:r>
              <a:rPr lang="it-IT" dirty="0"/>
              <a:t>	</a:t>
            </a:r>
            <a:endParaRPr lang="it-IT" dirty="0" smtClean="0"/>
          </a:p>
          <a:p>
            <a:r>
              <a:rPr lang="it-IT" dirty="0"/>
              <a:t>	</a:t>
            </a:r>
          </a:p>
          <a:p>
            <a:r>
              <a:rPr lang="it-IT" dirty="0"/>
              <a:t>MS4.6 	Test report of </a:t>
            </a:r>
            <a:r>
              <a:rPr lang="it-IT" dirty="0" err="1"/>
              <a:t>deliverable</a:t>
            </a:r>
            <a:r>
              <a:rPr lang="it-IT" dirty="0"/>
              <a:t> D4.2 	</a:t>
            </a:r>
            <a:r>
              <a:rPr lang="it-IT" dirty="0" smtClean="0"/>
              <a:t> </a:t>
            </a:r>
            <a:r>
              <a:rPr lang="it-IT" dirty="0"/>
              <a:t>	</a:t>
            </a:r>
            <a:r>
              <a:rPr lang="it-IT" dirty="0" smtClean="0"/>
              <a:t>	M46 </a:t>
            </a:r>
            <a:r>
              <a:rPr lang="it-IT" dirty="0"/>
              <a:t>	</a:t>
            </a:r>
            <a:endParaRPr lang="it-IT" dirty="0" smtClean="0"/>
          </a:p>
          <a:p>
            <a:r>
              <a:rPr lang="it-IT" dirty="0"/>
              <a:t>	</a:t>
            </a:r>
          </a:p>
          <a:p>
            <a:r>
              <a:rPr lang="it-IT" b="1" dirty="0"/>
              <a:t>MS4.7 	</a:t>
            </a:r>
            <a:r>
              <a:rPr lang="it-IT" b="1" dirty="0" err="1"/>
              <a:t>Selection</a:t>
            </a:r>
            <a:r>
              <a:rPr lang="it-IT" b="1" dirty="0"/>
              <a:t> of TSV </a:t>
            </a:r>
            <a:r>
              <a:rPr lang="it-IT" b="1" dirty="0" err="1"/>
              <a:t>process</a:t>
            </a:r>
            <a:r>
              <a:rPr lang="it-IT" b="1" dirty="0"/>
              <a:t> </a:t>
            </a:r>
            <a:r>
              <a:rPr lang="it-IT" b="1" dirty="0" smtClean="0"/>
              <a:t> </a:t>
            </a:r>
            <a:r>
              <a:rPr lang="it-IT" b="1" dirty="0"/>
              <a:t>	</a:t>
            </a:r>
            <a:r>
              <a:rPr lang="it-IT" b="1" dirty="0" smtClean="0"/>
              <a:t>			M14 </a:t>
            </a:r>
            <a:r>
              <a:rPr lang="it-IT" b="1" dirty="0"/>
              <a:t>(</a:t>
            </a:r>
            <a:r>
              <a:rPr lang="it-IT" b="1" dirty="0" err="1" smtClean="0"/>
              <a:t>accomplished</a:t>
            </a:r>
            <a:r>
              <a:rPr lang="it-IT" b="1" dirty="0" smtClean="0"/>
              <a:t>)</a:t>
            </a:r>
            <a:r>
              <a:rPr lang="it-IT" b="1" dirty="0"/>
              <a:t>	</a:t>
            </a:r>
            <a:endParaRPr lang="it-IT" b="1" dirty="0" smtClean="0"/>
          </a:p>
          <a:p>
            <a:r>
              <a:rPr lang="it-IT" dirty="0"/>
              <a:t>	</a:t>
            </a:r>
          </a:p>
          <a:p>
            <a:r>
              <a:rPr lang="it-IT" b="1" dirty="0">
                <a:solidFill>
                  <a:srgbClr val="FF0000"/>
                </a:solidFill>
              </a:rPr>
              <a:t>MS4.8 	</a:t>
            </a:r>
            <a:r>
              <a:rPr lang="it-IT" b="1" dirty="0" err="1">
                <a:solidFill>
                  <a:srgbClr val="FF0000"/>
                </a:solidFill>
              </a:rPr>
              <a:t>Final</a:t>
            </a:r>
            <a:r>
              <a:rPr lang="it-IT" b="1" dirty="0">
                <a:solidFill>
                  <a:srgbClr val="FF0000"/>
                </a:solidFill>
              </a:rPr>
              <a:t> design </a:t>
            </a:r>
            <a:r>
              <a:rPr lang="it-IT" b="1" dirty="0" err="1">
                <a:solidFill>
                  <a:srgbClr val="FF0000"/>
                </a:solidFill>
              </a:rPr>
              <a:t>review</a:t>
            </a:r>
            <a:r>
              <a:rPr lang="it-IT" b="1" dirty="0">
                <a:solidFill>
                  <a:srgbClr val="FF0000"/>
                </a:solidFill>
              </a:rPr>
              <a:t> of </a:t>
            </a:r>
            <a:r>
              <a:rPr lang="it-IT" b="1" dirty="0" err="1">
                <a:solidFill>
                  <a:srgbClr val="FF0000"/>
                </a:solidFill>
              </a:rPr>
              <a:t>deliverable</a:t>
            </a:r>
            <a:r>
              <a:rPr lang="it-IT" b="1" dirty="0">
                <a:solidFill>
                  <a:srgbClr val="FF0000"/>
                </a:solidFill>
              </a:rPr>
              <a:t> D4.3 </a:t>
            </a:r>
            <a:r>
              <a:rPr lang="it-IT" b="1" dirty="0" smtClean="0">
                <a:solidFill>
                  <a:srgbClr val="FF0000"/>
                </a:solidFill>
              </a:rPr>
              <a:t>(TSV in 65nm)</a:t>
            </a:r>
            <a:r>
              <a:rPr lang="it-IT" b="1" dirty="0">
                <a:solidFill>
                  <a:srgbClr val="FF0000"/>
                </a:solidFill>
              </a:rPr>
              <a:t>	</a:t>
            </a:r>
            <a:r>
              <a:rPr lang="it-IT" b="1" dirty="0" smtClean="0">
                <a:solidFill>
                  <a:srgbClr val="FF0000"/>
                </a:solidFill>
              </a:rPr>
              <a:t>M30 </a:t>
            </a:r>
            <a:r>
              <a:rPr lang="it-IT" b="1" dirty="0">
                <a:solidFill>
                  <a:srgbClr val="FF0000"/>
                </a:solidFill>
              </a:rPr>
              <a:t>(</a:t>
            </a:r>
            <a:r>
              <a:rPr lang="it-IT" b="1" dirty="0" err="1">
                <a:solidFill>
                  <a:srgbClr val="FF0000"/>
                </a:solidFill>
              </a:rPr>
              <a:t>October</a:t>
            </a:r>
            <a:r>
              <a:rPr lang="it-IT" b="1" dirty="0">
                <a:solidFill>
                  <a:srgbClr val="FF0000"/>
                </a:solidFill>
              </a:rPr>
              <a:t>  2017)</a:t>
            </a:r>
            <a:r>
              <a:rPr lang="it-IT" dirty="0"/>
              <a:t>	</a:t>
            </a:r>
            <a:r>
              <a:rPr lang="it-IT" dirty="0" smtClean="0"/>
              <a:t> </a:t>
            </a:r>
            <a:r>
              <a:rPr lang="it-IT" dirty="0"/>
              <a:t>	</a:t>
            </a:r>
          </a:p>
          <a:p>
            <a:r>
              <a:rPr lang="it-IT" dirty="0"/>
              <a:t>MS4.9 	Test report of </a:t>
            </a:r>
            <a:r>
              <a:rPr lang="it-IT" dirty="0" err="1"/>
              <a:t>deliverable</a:t>
            </a:r>
            <a:r>
              <a:rPr lang="it-IT" dirty="0"/>
              <a:t> D4.3 </a:t>
            </a:r>
            <a:r>
              <a:rPr lang="it-IT" dirty="0" smtClean="0"/>
              <a:t> </a:t>
            </a:r>
            <a:r>
              <a:rPr lang="it-IT" dirty="0"/>
              <a:t>	</a:t>
            </a:r>
            <a:r>
              <a:rPr lang="it-IT" dirty="0" smtClean="0"/>
              <a:t>		M46 </a:t>
            </a:r>
          </a:p>
          <a:p>
            <a:r>
              <a:rPr lang="it-IT" dirty="0"/>
              <a:t>	</a:t>
            </a:r>
            <a:r>
              <a:rPr lang="it-IT" dirty="0" smtClean="0"/>
              <a:t> </a:t>
            </a:r>
            <a:r>
              <a:rPr lang="it-IT" dirty="0"/>
              <a:t>	</a:t>
            </a:r>
          </a:p>
        </p:txBody>
      </p:sp>
    </p:spTree>
    <p:extLst>
      <p:ext uri="{BB962C8B-B14F-4D97-AF65-F5344CB8AC3E}">
        <p14:creationId xmlns:p14="http://schemas.microsoft.com/office/powerpoint/2010/main" val="216244761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contenuto 2"/>
          <p:cNvSpPr>
            <a:spLocks noGrp="1"/>
          </p:cNvSpPr>
          <p:nvPr>
            <p:ph idx="1"/>
          </p:nvPr>
        </p:nvSpPr>
        <p:spPr>
          <a:xfrm>
            <a:off x="681038" y="922955"/>
            <a:ext cx="8896112" cy="5050664"/>
          </a:xfrm>
        </p:spPr>
        <p:txBody>
          <a:bodyPr>
            <a:normAutofit fontScale="92500" lnSpcReduction="20000"/>
          </a:bodyPr>
          <a:lstStyle/>
          <a:p>
            <a:r>
              <a:rPr lang="it-IT" b="1" dirty="0" err="1" smtClean="0"/>
              <a:t>Deliverable</a:t>
            </a:r>
            <a:r>
              <a:rPr lang="it-IT" b="1" dirty="0" smtClean="0"/>
              <a:t> chips in 65 nm</a:t>
            </a:r>
            <a:r>
              <a:rPr lang="it-IT" dirty="0" smtClean="0"/>
              <a:t> </a:t>
            </a:r>
            <a:r>
              <a:rPr lang="it-IT" dirty="0"/>
              <a:t>	</a:t>
            </a:r>
          </a:p>
          <a:p>
            <a:pPr marL="0" indent="0">
              <a:buNone/>
            </a:pPr>
            <a:r>
              <a:rPr lang="it-IT" b="1" dirty="0" smtClean="0"/>
              <a:t> </a:t>
            </a:r>
          </a:p>
          <a:p>
            <a:pPr marL="0" indent="0">
              <a:buNone/>
            </a:pPr>
            <a:endParaRPr lang="it-IT" dirty="0"/>
          </a:p>
          <a:p>
            <a:pPr marL="719138" indent="-366713"/>
            <a:r>
              <a:rPr lang="it-IT" dirty="0" err="1" smtClean="0"/>
              <a:t>This</a:t>
            </a:r>
            <a:r>
              <a:rPr lang="it-IT" dirty="0" smtClean="0"/>
              <a:t> work </a:t>
            </a:r>
            <a:r>
              <a:rPr lang="it-IT" dirty="0" err="1" smtClean="0"/>
              <a:t>is</a:t>
            </a:r>
            <a:r>
              <a:rPr lang="it-IT" dirty="0" smtClean="0"/>
              <a:t> </a:t>
            </a:r>
            <a:r>
              <a:rPr lang="it-IT" dirty="0" err="1" smtClean="0"/>
              <a:t>carried</a:t>
            </a:r>
            <a:r>
              <a:rPr lang="it-IT" dirty="0" smtClean="0"/>
              <a:t> out in the frame of </a:t>
            </a:r>
            <a:r>
              <a:rPr lang="it-IT" dirty="0"/>
              <a:t>the CERN RD53 </a:t>
            </a:r>
            <a:r>
              <a:rPr lang="it-IT" dirty="0" err="1"/>
              <a:t>international</a:t>
            </a:r>
            <a:r>
              <a:rPr lang="it-IT" dirty="0"/>
              <a:t> R&amp;D </a:t>
            </a:r>
            <a:r>
              <a:rPr lang="it-IT" dirty="0" err="1"/>
              <a:t>program</a:t>
            </a:r>
            <a:r>
              <a:rPr lang="it-IT" dirty="0"/>
              <a:t> </a:t>
            </a:r>
            <a:r>
              <a:rPr lang="it-IT" dirty="0" err="1" smtClean="0"/>
              <a:t>developing</a:t>
            </a:r>
            <a:r>
              <a:rPr lang="it-IT" dirty="0" smtClean="0"/>
              <a:t> a first generation of pixel </a:t>
            </a:r>
            <a:r>
              <a:rPr lang="it-IT" dirty="0" err="1" smtClean="0"/>
              <a:t>readout</a:t>
            </a:r>
            <a:r>
              <a:rPr lang="it-IT" dirty="0" smtClean="0"/>
              <a:t> chip </a:t>
            </a:r>
            <a:r>
              <a:rPr lang="it-IT" dirty="0" err="1" smtClean="0"/>
              <a:t>prototypes</a:t>
            </a:r>
            <a:r>
              <a:rPr lang="it-IT" dirty="0" smtClean="0"/>
              <a:t> for ATLAS and CMS </a:t>
            </a:r>
            <a:r>
              <a:rPr lang="it-IT" dirty="0" err="1" smtClean="0"/>
              <a:t>at</a:t>
            </a:r>
            <a:r>
              <a:rPr lang="it-IT" dirty="0" smtClean="0"/>
              <a:t> HL-LHC</a:t>
            </a:r>
          </a:p>
          <a:p>
            <a:pPr marL="719138" indent="-366713"/>
            <a:r>
              <a:rPr lang="it-IT" dirty="0" err="1" smtClean="0"/>
              <a:t>Develop</a:t>
            </a:r>
            <a:r>
              <a:rPr lang="it-IT" dirty="0" smtClean="0"/>
              <a:t> </a:t>
            </a:r>
            <a:r>
              <a:rPr lang="it-IT" dirty="0"/>
              <a:t>expertise on TSMC 65 nm CMOS </a:t>
            </a:r>
            <a:r>
              <a:rPr lang="it-IT" dirty="0" err="1"/>
              <a:t>selected</a:t>
            </a:r>
            <a:r>
              <a:rPr lang="it-IT" dirty="0"/>
              <a:t> by CERN for HEP </a:t>
            </a:r>
            <a:endParaRPr lang="it-IT" dirty="0" smtClean="0"/>
          </a:p>
          <a:p>
            <a:pPr marL="719138" indent="-366713"/>
            <a:r>
              <a:rPr lang="it-IT" dirty="0" err="1" smtClean="0"/>
              <a:t>Two</a:t>
            </a:r>
            <a:r>
              <a:rPr lang="it-IT" dirty="0" smtClean="0"/>
              <a:t> small </a:t>
            </a:r>
            <a:r>
              <a:rPr lang="it-IT" dirty="0" err="1" smtClean="0"/>
              <a:t>size</a:t>
            </a:r>
            <a:r>
              <a:rPr lang="it-IT" dirty="0" smtClean="0"/>
              <a:t> </a:t>
            </a:r>
            <a:r>
              <a:rPr lang="it-IT" dirty="0" err="1" smtClean="0"/>
              <a:t>prototypes</a:t>
            </a:r>
            <a:r>
              <a:rPr lang="it-IT" dirty="0" smtClean="0"/>
              <a:t> </a:t>
            </a:r>
            <a:r>
              <a:rPr lang="it-IT" dirty="0" err="1" smtClean="0"/>
              <a:t>were</a:t>
            </a:r>
            <a:r>
              <a:rPr lang="it-IT" dirty="0" smtClean="0"/>
              <a:t> </a:t>
            </a:r>
            <a:r>
              <a:rPr lang="it-IT" dirty="0" err="1" smtClean="0"/>
              <a:t>fabricated</a:t>
            </a:r>
            <a:r>
              <a:rPr lang="it-IT" dirty="0" smtClean="0"/>
              <a:t> and are </a:t>
            </a:r>
            <a:r>
              <a:rPr lang="it-IT" dirty="0" err="1" smtClean="0"/>
              <a:t>available</a:t>
            </a:r>
            <a:r>
              <a:rPr lang="it-IT" dirty="0" smtClean="0"/>
              <a:t> for </a:t>
            </a:r>
            <a:r>
              <a:rPr lang="it-IT" dirty="0" err="1" smtClean="0"/>
              <a:t>testing</a:t>
            </a:r>
            <a:r>
              <a:rPr lang="it-IT" dirty="0" smtClean="0"/>
              <a:t> with </a:t>
            </a:r>
            <a:r>
              <a:rPr lang="it-IT" dirty="0" err="1" smtClean="0"/>
              <a:t>sensors</a:t>
            </a:r>
            <a:r>
              <a:rPr lang="it-IT" dirty="0" smtClean="0"/>
              <a:t> </a:t>
            </a:r>
          </a:p>
          <a:p>
            <a:pPr marL="719138" indent="-366713"/>
            <a:r>
              <a:rPr lang="it-IT" dirty="0" smtClean="0"/>
              <a:t>A large-scale </a:t>
            </a:r>
            <a:r>
              <a:rPr lang="it-IT" dirty="0" err="1" smtClean="0"/>
              <a:t>prototype</a:t>
            </a:r>
            <a:r>
              <a:rPr lang="it-IT" dirty="0" smtClean="0"/>
              <a:t> </a:t>
            </a:r>
            <a:r>
              <a:rPr lang="it-IT" dirty="0" err="1" smtClean="0"/>
              <a:t>will</a:t>
            </a:r>
            <a:r>
              <a:rPr lang="it-IT" dirty="0" smtClean="0"/>
              <a:t> be </a:t>
            </a:r>
            <a:r>
              <a:rPr lang="it-IT" dirty="0" err="1" smtClean="0"/>
              <a:t>submitted</a:t>
            </a:r>
            <a:r>
              <a:rPr lang="it-IT" dirty="0" smtClean="0"/>
              <a:t> </a:t>
            </a:r>
            <a:r>
              <a:rPr lang="it-IT" dirty="0" err="1" smtClean="0"/>
              <a:t>May</a:t>
            </a:r>
            <a:r>
              <a:rPr lang="it-IT" dirty="0" smtClean="0"/>
              <a:t> 2017 </a:t>
            </a:r>
            <a:r>
              <a:rPr lang="it-IT" dirty="0" smtClean="0"/>
              <a:t>in an </a:t>
            </a:r>
            <a:r>
              <a:rPr lang="it-IT" dirty="0" err="1" smtClean="0"/>
              <a:t>engineering</a:t>
            </a:r>
            <a:r>
              <a:rPr lang="it-IT" dirty="0" smtClean="0"/>
              <a:t> </a:t>
            </a:r>
            <a:r>
              <a:rPr lang="it-IT" dirty="0" err="1" smtClean="0"/>
              <a:t>run</a:t>
            </a:r>
            <a:endParaRPr lang="it-IT" dirty="0"/>
          </a:p>
          <a:p>
            <a:pPr marL="719138" indent="-366713"/>
            <a:r>
              <a:rPr lang="it-IT" dirty="0" err="1" smtClean="0"/>
              <a:t>This</a:t>
            </a:r>
            <a:r>
              <a:rPr lang="it-IT" dirty="0" smtClean="0"/>
              <a:t> </a:t>
            </a:r>
            <a:r>
              <a:rPr lang="it-IT" dirty="0" err="1" smtClean="0"/>
              <a:t>will</a:t>
            </a:r>
            <a:r>
              <a:rPr lang="it-IT" dirty="0" smtClean="0"/>
              <a:t> </a:t>
            </a:r>
            <a:r>
              <a:rPr lang="it-IT" dirty="0" err="1"/>
              <a:t>d</a:t>
            </a:r>
            <a:r>
              <a:rPr lang="it-IT" dirty="0" err="1" smtClean="0"/>
              <a:t>eliver</a:t>
            </a:r>
            <a:r>
              <a:rPr lang="it-IT" dirty="0" smtClean="0"/>
              <a:t> </a:t>
            </a:r>
            <a:r>
              <a:rPr lang="it-IT" dirty="0"/>
              <a:t>full </a:t>
            </a:r>
            <a:r>
              <a:rPr lang="it-IT" dirty="0" err="1"/>
              <a:t>wafers</a:t>
            </a:r>
            <a:r>
              <a:rPr lang="it-IT" dirty="0"/>
              <a:t> for the </a:t>
            </a:r>
            <a:r>
              <a:rPr lang="it-IT" dirty="0" err="1"/>
              <a:t>interconnection</a:t>
            </a:r>
            <a:r>
              <a:rPr lang="it-IT" dirty="0"/>
              <a:t> </a:t>
            </a:r>
            <a:r>
              <a:rPr lang="it-IT" dirty="0" smtClean="0"/>
              <a:t>with pixel </a:t>
            </a:r>
            <a:r>
              <a:rPr lang="it-IT" dirty="0" err="1" smtClean="0"/>
              <a:t>sensors</a:t>
            </a:r>
            <a:r>
              <a:rPr lang="it-IT" dirty="0" smtClean="0"/>
              <a:t> (task 4.4) </a:t>
            </a:r>
            <a:endParaRPr lang="it-IT" dirty="0"/>
          </a:p>
          <a:p>
            <a:pPr marL="719138" indent="-366713"/>
            <a:endParaRPr lang="it-IT" dirty="0"/>
          </a:p>
        </p:txBody>
      </p:sp>
    </p:spTree>
    <p:extLst>
      <p:ext uri="{BB962C8B-B14F-4D97-AF65-F5344CB8AC3E}">
        <p14:creationId xmlns:p14="http://schemas.microsoft.com/office/powerpoint/2010/main" val="69945472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1"/>
          <p:cNvSpPr>
            <a:spLocks noGrp="1"/>
          </p:cNvSpPr>
          <p:nvPr>
            <p:ph type="title"/>
          </p:nvPr>
        </p:nvSpPr>
        <p:spPr>
          <a:xfrm>
            <a:off x="631563" y="167186"/>
            <a:ext cx="8543925" cy="1325563"/>
          </a:xfrm>
        </p:spPr>
        <p:txBody>
          <a:bodyPr/>
          <a:lstStyle/>
          <a:p>
            <a:r>
              <a:rPr lang="it-IT" dirty="0" smtClean="0"/>
              <a:t>Small-medium </a:t>
            </a:r>
            <a:r>
              <a:rPr lang="it-IT" dirty="0" err="1" smtClean="0"/>
              <a:t>size</a:t>
            </a:r>
            <a:r>
              <a:rPr lang="it-IT" dirty="0" smtClean="0"/>
              <a:t> 65 nm CMOS  </a:t>
            </a:r>
            <a:r>
              <a:rPr lang="it-IT" dirty="0" err="1" smtClean="0"/>
              <a:t>prototypes</a:t>
            </a:r>
            <a:endParaRPr lang="it-IT" dirty="0"/>
          </a:p>
        </p:txBody>
      </p:sp>
      <p:sp>
        <p:nvSpPr>
          <p:cNvPr id="7" name="Segnaposto contenuto 2"/>
          <p:cNvSpPr>
            <a:spLocks noGrp="1"/>
          </p:cNvSpPr>
          <p:nvPr>
            <p:ph idx="1"/>
          </p:nvPr>
        </p:nvSpPr>
        <p:spPr>
          <a:xfrm>
            <a:off x="301704" y="1974075"/>
            <a:ext cx="9346597" cy="4351338"/>
          </a:xfrm>
        </p:spPr>
        <p:txBody>
          <a:bodyPr>
            <a:normAutofit fontScale="85000" lnSpcReduction="20000"/>
          </a:bodyPr>
          <a:lstStyle/>
          <a:p>
            <a:r>
              <a:rPr lang="en-US" dirty="0" smtClean="0"/>
              <a:t>Two different chips with a 64x64 50 µm x 50 µm pixel matrix ( about 16 mm</a:t>
            </a:r>
            <a:r>
              <a:rPr lang="en-US" baseline="30000" dirty="0" smtClean="0"/>
              <a:t>2</a:t>
            </a:r>
            <a:r>
              <a:rPr lang="en-US" dirty="0" smtClean="0"/>
              <a:t>) with different architectures for the analog front-end and the digital readout, different techniques for digital-to-analog isolation,…</a:t>
            </a:r>
          </a:p>
          <a:p>
            <a:endParaRPr lang="en-US" dirty="0" smtClean="0"/>
          </a:p>
          <a:p>
            <a:r>
              <a:rPr lang="en-US" dirty="0" smtClean="0"/>
              <a:t>FE65_P2 (Bonn, LBNL), submitted end of September 2015, </a:t>
            </a:r>
            <a:r>
              <a:rPr lang="en-US" dirty="0"/>
              <a:t>delivered by the foundry in December 2015 </a:t>
            </a:r>
            <a:r>
              <a:rPr lang="en-US" dirty="0" smtClean="0"/>
              <a:t>and </a:t>
            </a:r>
            <a:r>
              <a:rPr lang="en-US" dirty="0"/>
              <a:t>successfully tested by UBONN with good results. FE65-P2 chips were connected to pixel sensors and the resulting modules were tested in a beam at CERN and SLAC</a:t>
            </a:r>
            <a:r>
              <a:rPr lang="it-IT" dirty="0"/>
              <a:t> </a:t>
            </a:r>
            <a:endParaRPr lang="en-US" dirty="0" smtClean="0"/>
          </a:p>
          <a:p>
            <a:endParaRPr lang="en-US" dirty="0" smtClean="0"/>
          </a:p>
          <a:p>
            <a:r>
              <a:rPr lang="en-US" dirty="0" smtClean="0"/>
              <a:t>CHIPIX65 demonstrator (INFN): submitted </a:t>
            </a:r>
            <a:r>
              <a:rPr lang="en-US" dirty="0"/>
              <a:t>J</a:t>
            </a:r>
            <a:r>
              <a:rPr lang="en-US" dirty="0" smtClean="0"/>
              <a:t>uly 2016, </a:t>
            </a:r>
            <a:r>
              <a:rPr lang="en-US" dirty="0"/>
              <a:t>delivered by the foundry at the end of September 2016. This chip is also fully functional, and tests gave very good results in terms of noise and threshold dispersion. The CHIPIX65 prototype will be soon connected to 3D and planar pixel sensors.</a:t>
            </a:r>
            <a:r>
              <a:rPr lang="it-IT" dirty="0"/>
              <a:t> </a:t>
            </a:r>
            <a:endParaRPr lang="en-US" dirty="0"/>
          </a:p>
        </p:txBody>
      </p:sp>
    </p:spTree>
    <p:extLst>
      <p:ext uri="{BB962C8B-B14F-4D97-AF65-F5344CB8AC3E}">
        <p14:creationId xmlns:p14="http://schemas.microsoft.com/office/powerpoint/2010/main" val="282386080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681041" y="365129"/>
            <a:ext cx="8543925" cy="1325563"/>
          </a:xfrm>
        </p:spPr>
        <p:txBody>
          <a:bodyPr/>
          <a:lstStyle/>
          <a:p>
            <a:r>
              <a:rPr lang="it-IT" dirty="0" err="1" smtClean="0"/>
              <a:t>Submission</a:t>
            </a:r>
            <a:r>
              <a:rPr lang="it-IT" dirty="0" smtClean="0"/>
              <a:t> of large-scale 65 nm chip RD53A</a:t>
            </a:r>
            <a:endParaRPr lang="it-IT" dirty="0"/>
          </a:p>
        </p:txBody>
      </p:sp>
      <p:sp>
        <p:nvSpPr>
          <p:cNvPr id="5" name="Segnaposto contenuto 2"/>
          <p:cNvSpPr>
            <a:spLocks noGrp="1"/>
          </p:cNvSpPr>
          <p:nvPr>
            <p:ph idx="1"/>
          </p:nvPr>
        </p:nvSpPr>
        <p:spPr>
          <a:xfrm>
            <a:off x="681041" y="1825625"/>
            <a:ext cx="8543925" cy="4351338"/>
          </a:xfrm>
        </p:spPr>
        <p:txBody>
          <a:bodyPr/>
          <a:lstStyle/>
          <a:p>
            <a:r>
              <a:rPr lang="it-IT" dirty="0"/>
              <a:t>F</a:t>
            </a:r>
            <a:r>
              <a:rPr lang="it-IT" dirty="0" smtClean="0"/>
              <a:t>ull design </a:t>
            </a:r>
            <a:r>
              <a:rPr lang="it-IT" dirty="0" err="1" smtClean="0"/>
              <a:t>review</a:t>
            </a:r>
            <a:r>
              <a:rPr lang="it-IT" dirty="0" smtClean="0"/>
              <a:t> (with </a:t>
            </a:r>
            <a:r>
              <a:rPr lang="it-IT" dirty="0" err="1" smtClean="0"/>
              <a:t>external</a:t>
            </a:r>
            <a:r>
              <a:rPr lang="it-IT" dirty="0" smtClean="0"/>
              <a:t> </a:t>
            </a:r>
            <a:r>
              <a:rPr lang="it-IT" dirty="0" err="1" smtClean="0"/>
              <a:t>experts</a:t>
            </a:r>
            <a:r>
              <a:rPr lang="it-IT" dirty="0" smtClean="0"/>
              <a:t>) </a:t>
            </a:r>
            <a:r>
              <a:rPr lang="it-IT" dirty="0" err="1" smtClean="0"/>
              <a:t>at</a:t>
            </a:r>
            <a:r>
              <a:rPr lang="it-IT" dirty="0" smtClean="0"/>
              <a:t> CERN in </a:t>
            </a:r>
            <a:r>
              <a:rPr lang="it-IT" dirty="0" err="1" smtClean="0"/>
              <a:t>December</a:t>
            </a:r>
            <a:r>
              <a:rPr lang="it-IT" dirty="0" smtClean="0"/>
              <a:t> 2016. </a:t>
            </a:r>
          </a:p>
          <a:p>
            <a:endParaRPr lang="it-IT" dirty="0"/>
          </a:p>
          <a:p>
            <a:r>
              <a:rPr lang="it-IT" dirty="0" smtClean="0"/>
              <a:t>The </a:t>
            </a:r>
            <a:r>
              <a:rPr lang="it-IT" dirty="0" err="1" smtClean="0"/>
              <a:t>review</a:t>
            </a:r>
            <a:r>
              <a:rPr lang="it-IT" dirty="0" smtClean="0"/>
              <a:t> </a:t>
            </a:r>
            <a:r>
              <a:rPr lang="it-IT" dirty="0" err="1" smtClean="0"/>
              <a:t>was</a:t>
            </a:r>
            <a:r>
              <a:rPr lang="it-IT" dirty="0" smtClean="0"/>
              <a:t> </a:t>
            </a:r>
            <a:r>
              <a:rPr lang="it-IT" dirty="0" err="1" smtClean="0"/>
              <a:t>successful</a:t>
            </a:r>
            <a:r>
              <a:rPr lang="it-IT" dirty="0" smtClean="0"/>
              <a:t>: </a:t>
            </a:r>
            <a:r>
              <a:rPr lang="it-IT" dirty="0" err="1" smtClean="0"/>
              <a:t>reviewer’s</a:t>
            </a:r>
            <a:r>
              <a:rPr lang="it-IT" dirty="0" smtClean="0"/>
              <a:t> </a:t>
            </a:r>
            <a:r>
              <a:rPr lang="it-IT" dirty="0" err="1" smtClean="0"/>
              <a:t>recommendations</a:t>
            </a:r>
            <a:r>
              <a:rPr lang="it-IT" dirty="0" smtClean="0"/>
              <a:t> </a:t>
            </a:r>
            <a:r>
              <a:rPr lang="it-IT" dirty="0" err="1" smtClean="0"/>
              <a:t>provided</a:t>
            </a:r>
            <a:r>
              <a:rPr lang="it-IT" dirty="0" smtClean="0"/>
              <a:t> </a:t>
            </a:r>
            <a:r>
              <a:rPr lang="it-IT" dirty="0" err="1" smtClean="0"/>
              <a:t>useful</a:t>
            </a:r>
            <a:r>
              <a:rPr lang="it-IT" dirty="0" smtClean="0"/>
              <a:t> </a:t>
            </a:r>
            <a:r>
              <a:rPr lang="it-IT" dirty="0" err="1" smtClean="0"/>
              <a:t>guidelines</a:t>
            </a:r>
            <a:r>
              <a:rPr lang="it-IT" dirty="0" smtClean="0"/>
              <a:t> </a:t>
            </a:r>
            <a:r>
              <a:rPr lang="it-IT" dirty="0" err="1" smtClean="0"/>
              <a:t>towards</a:t>
            </a:r>
            <a:r>
              <a:rPr lang="it-IT" dirty="0" smtClean="0"/>
              <a:t> the </a:t>
            </a:r>
            <a:r>
              <a:rPr lang="it-IT" dirty="0" err="1" smtClean="0"/>
              <a:t>submission</a:t>
            </a:r>
            <a:r>
              <a:rPr lang="it-IT" dirty="0" smtClean="0"/>
              <a:t> of the chip</a:t>
            </a:r>
          </a:p>
          <a:p>
            <a:endParaRPr lang="it-IT" dirty="0"/>
          </a:p>
          <a:p>
            <a:r>
              <a:rPr lang="it-IT" dirty="0" smtClean="0"/>
              <a:t>Schedule </a:t>
            </a:r>
            <a:r>
              <a:rPr lang="it-IT" dirty="0" err="1" smtClean="0"/>
              <a:t>is</a:t>
            </a:r>
            <a:r>
              <a:rPr lang="it-IT" dirty="0" smtClean="0"/>
              <a:t> </a:t>
            </a:r>
            <a:r>
              <a:rPr lang="it-IT" dirty="0" err="1" smtClean="0"/>
              <a:t>probably</a:t>
            </a:r>
            <a:r>
              <a:rPr lang="it-IT" dirty="0" smtClean="0"/>
              <a:t> </a:t>
            </a:r>
            <a:r>
              <a:rPr lang="it-IT" dirty="0" err="1" smtClean="0"/>
              <a:t>going</a:t>
            </a:r>
            <a:r>
              <a:rPr lang="it-IT" dirty="0" smtClean="0"/>
              <a:t> to </a:t>
            </a:r>
            <a:r>
              <a:rPr lang="it-IT" dirty="0" err="1" smtClean="0"/>
              <a:t>shift</a:t>
            </a:r>
            <a:r>
              <a:rPr lang="it-IT" dirty="0" smtClean="0"/>
              <a:t> by a </a:t>
            </a:r>
            <a:r>
              <a:rPr lang="it-IT" dirty="0" err="1" smtClean="0"/>
              <a:t>month</a:t>
            </a:r>
            <a:r>
              <a:rPr lang="it-IT" dirty="0" smtClean="0"/>
              <a:t> of </a:t>
            </a:r>
            <a:r>
              <a:rPr lang="it-IT" dirty="0" err="1" smtClean="0"/>
              <a:t>two</a:t>
            </a:r>
            <a:r>
              <a:rPr lang="it-IT" dirty="0" smtClean="0"/>
              <a:t> </a:t>
            </a:r>
            <a:r>
              <a:rPr lang="it-IT" dirty="0" smtClean="0"/>
              <a:t>(</a:t>
            </a:r>
            <a:r>
              <a:rPr lang="it-IT" dirty="0" err="1" smtClean="0"/>
              <a:t>May</a:t>
            </a:r>
            <a:r>
              <a:rPr lang="it-IT" dirty="0" smtClean="0"/>
              <a:t> </a:t>
            </a:r>
            <a:r>
              <a:rPr lang="it-IT" dirty="0" smtClean="0"/>
              <a:t>2017)</a:t>
            </a:r>
            <a:endParaRPr lang="it-IT" dirty="0"/>
          </a:p>
        </p:txBody>
      </p:sp>
    </p:spTree>
    <p:extLst>
      <p:ext uri="{BB962C8B-B14F-4D97-AF65-F5344CB8AC3E}">
        <p14:creationId xmlns:p14="http://schemas.microsoft.com/office/powerpoint/2010/main" val="375553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2"/>
          <p:cNvSpPr>
            <a:spLocks noGrp="1"/>
          </p:cNvSpPr>
          <p:nvPr>
            <p:ph idx="1"/>
          </p:nvPr>
        </p:nvSpPr>
        <p:spPr>
          <a:xfrm>
            <a:off x="256657" y="1290182"/>
            <a:ext cx="9388186" cy="4886789"/>
          </a:xfrm>
        </p:spPr>
        <p:txBody>
          <a:bodyPr>
            <a:normAutofit fontScale="92500" lnSpcReduction="20000"/>
          </a:bodyPr>
          <a:lstStyle/>
          <a:p>
            <a:pPr marL="0" indent="0">
              <a:buNone/>
            </a:pPr>
            <a:r>
              <a:rPr lang="it-IT" dirty="0"/>
              <a:t>(CNRS-IPNL, CNRS-OMEGA, DESY, AGH-UST) </a:t>
            </a:r>
            <a:endParaRPr lang="it-IT" dirty="0" smtClean="0"/>
          </a:p>
          <a:p>
            <a:pPr marL="0" indent="0">
              <a:buNone/>
            </a:pPr>
            <a:endParaRPr lang="it-IT" dirty="0" smtClean="0"/>
          </a:p>
          <a:p>
            <a:r>
              <a:rPr lang="it-IT" dirty="0" smtClean="0"/>
              <a:t>Select </a:t>
            </a:r>
            <a:r>
              <a:rPr lang="it-IT" dirty="0"/>
              <a:t>best SiGe 130/180 nm process for high speed/high dynamic range ASIC design to upgrade current SiGe 350 nm AMS process </a:t>
            </a:r>
            <a:r>
              <a:rPr lang="it-IT" dirty="0" smtClean="0"/>
              <a:t> </a:t>
            </a:r>
            <a:r>
              <a:rPr lang="it-IT" dirty="0" smtClean="0">
                <a:solidFill>
                  <a:srgbClr val="FF0000"/>
                </a:solidFill>
              </a:rPr>
              <a:t>MS22 M14</a:t>
            </a:r>
          </a:p>
          <a:p>
            <a:endParaRPr lang="it-IT" dirty="0"/>
          </a:p>
          <a:p>
            <a:r>
              <a:rPr lang="it-IT" dirty="0" smtClean="0">
                <a:solidFill>
                  <a:srgbClr val="FF0000"/>
                </a:solidFill>
              </a:rPr>
              <a:t>Deliver </a:t>
            </a:r>
            <a:r>
              <a:rPr lang="it-IT" dirty="0">
                <a:solidFill>
                  <a:srgbClr val="FF0000"/>
                </a:solidFill>
              </a:rPr>
              <a:t>SPIROC3 SiPM readout for calorimeter readout of </a:t>
            </a:r>
            <a:r>
              <a:rPr lang="it-IT" dirty="0" smtClean="0">
                <a:solidFill>
                  <a:srgbClr val="FF0000"/>
                </a:solidFill>
              </a:rPr>
              <a:t>WP14 </a:t>
            </a:r>
          </a:p>
          <a:p>
            <a:r>
              <a:rPr lang="it-IT" dirty="0" smtClean="0"/>
              <a:t>Deliver RPC high timing readout chip for WP13 </a:t>
            </a:r>
          </a:p>
          <a:p>
            <a:r>
              <a:rPr lang="it-IT" dirty="0">
                <a:solidFill>
                  <a:srgbClr val="FF0000"/>
                </a:solidFill>
              </a:rPr>
              <a:t>D4.2 </a:t>
            </a:r>
            <a:r>
              <a:rPr lang="it-IT" dirty="0" smtClean="0">
                <a:solidFill>
                  <a:srgbClr val="FF0000"/>
                </a:solidFill>
              </a:rPr>
              <a:t>M36  resp CNRS (OMEGA)</a:t>
            </a:r>
            <a:endParaRPr lang="it-IT" dirty="0">
              <a:solidFill>
                <a:srgbClr val="FF0000"/>
              </a:solidFill>
            </a:endParaRPr>
          </a:p>
          <a:p>
            <a:endParaRPr lang="it-IT" dirty="0" smtClean="0"/>
          </a:p>
          <a:p>
            <a:r>
              <a:rPr lang="it-IT" dirty="0" smtClean="0"/>
              <a:t>Share </a:t>
            </a:r>
            <a:r>
              <a:rPr lang="it-IT" dirty="0"/>
              <a:t>expertise within SiGe HEP community </a:t>
            </a:r>
          </a:p>
          <a:p>
            <a:pPr marL="211021" lvl="1">
              <a:spcBef>
                <a:spcPts val="923"/>
              </a:spcBef>
            </a:pPr>
            <a:endParaRPr lang="fr-FR" sz="2400" dirty="0"/>
          </a:p>
          <a:p>
            <a:pPr marL="211021" lvl="1">
              <a:spcBef>
                <a:spcPts val="923"/>
              </a:spcBef>
            </a:pPr>
            <a:r>
              <a:rPr lang="fr-FR" sz="2400" dirty="0" err="1"/>
              <a:t>Studies</a:t>
            </a:r>
            <a:r>
              <a:rPr lang="fr-FR" sz="2400" dirty="0"/>
              <a:t> for LHC </a:t>
            </a:r>
            <a:r>
              <a:rPr lang="fr-FR" sz="2400" dirty="0" err="1"/>
              <a:t>run</a:t>
            </a:r>
            <a:r>
              <a:rPr lang="fr-FR" sz="2400" dirty="0"/>
              <a:t> 2, ILC…</a:t>
            </a:r>
          </a:p>
          <a:p>
            <a:endParaRPr lang="it-IT" dirty="0"/>
          </a:p>
          <a:p>
            <a:endParaRPr lang="fr-FR" dirty="0"/>
          </a:p>
        </p:txBody>
      </p:sp>
      <p:sp>
        <p:nvSpPr>
          <p:cNvPr id="8" name="Espace réservé du pied de page 4"/>
          <p:cNvSpPr>
            <a:spLocks noGrp="1"/>
          </p:cNvSpPr>
          <p:nvPr>
            <p:ph type="ftr" sz="quarter" idx="11"/>
          </p:nvPr>
        </p:nvSpPr>
        <p:spPr>
          <a:xfrm>
            <a:off x="5" y="6356350"/>
            <a:ext cx="9905999" cy="501650"/>
          </a:xfrm>
        </p:spPr>
        <p:txBody>
          <a:bodyPr/>
          <a:lstStyle/>
          <a:p>
            <a:r>
              <a:rPr lang="fr-FR" smtClean="0">
                <a:solidFill>
                  <a:srgbClr val="FFFFFF"/>
                </a:solidFill>
              </a:rPr>
              <a:t>AIDA WP14 meeting</a:t>
            </a:r>
            <a:endParaRPr lang="fr-FR">
              <a:solidFill>
                <a:srgbClr val="FFFFFF"/>
              </a:solidFill>
            </a:endParaRPr>
          </a:p>
        </p:txBody>
      </p:sp>
      <p:sp>
        <p:nvSpPr>
          <p:cNvPr id="9" name="Espace réservé de la date 3"/>
          <p:cNvSpPr>
            <a:spLocks noGrp="1"/>
          </p:cNvSpPr>
          <p:nvPr>
            <p:ph type="dt" sz="half" idx="10"/>
          </p:nvPr>
        </p:nvSpPr>
        <p:spPr>
          <a:xfrm>
            <a:off x="256657" y="6424613"/>
            <a:ext cx="1605304" cy="365125"/>
          </a:xfrm>
        </p:spPr>
        <p:txBody>
          <a:bodyPr/>
          <a:lstStyle/>
          <a:p>
            <a:r>
              <a:rPr lang="fr-FR" smtClean="0"/>
              <a:t>19 jan 2017</a:t>
            </a:r>
            <a:endParaRPr lang="fr-FR"/>
          </a:p>
        </p:txBody>
      </p:sp>
      <p:sp>
        <p:nvSpPr>
          <p:cNvPr id="10" name="Espace réservé du numéro de diapositive 5"/>
          <p:cNvSpPr>
            <a:spLocks noGrp="1"/>
          </p:cNvSpPr>
          <p:nvPr>
            <p:ph type="sldNum" sz="quarter" idx="12"/>
          </p:nvPr>
        </p:nvSpPr>
        <p:spPr>
          <a:xfrm>
            <a:off x="9130410" y="6356350"/>
            <a:ext cx="775594" cy="501650"/>
          </a:xfrm>
        </p:spPr>
        <p:txBody>
          <a:bodyPr/>
          <a:lstStyle/>
          <a:p>
            <a:fld id="{6061A7B0-94A7-4CF3-814A-4BB5B8C8C3A9}" type="slidenum">
              <a:rPr lang="fr-FR" smtClean="0">
                <a:solidFill>
                  <a:srgbClr val="FFFFFF"/>
                </a:solidFill>
              </a:rPr>
              <a:pPr/>
              <a:t>6</a:t>
            </a:fld>
            <a:endParaRPr lang="fr-FR">
              <a:solidFill>
                <a:srgbClr val="FFFFFF"/>
              </a:solidFill>
            </a:endParaRPr>
          </a:p>
        </p:txBody>
      </p:sp>
      <p:sp>
        <p:nvSpPr>
          <p:cNvPr id="11" name="Titre 1"/>
          <p:cNvSpPr>
            <a:spLocks noGrp="1"/>
          </p:cNvSpPr>
          <p:nvPr>
            <p:ph type="title"/>
          </p:nvPr>
        </p:nvSpPr>
        <p:spPr>
          <a:xfrm>
            <a:off x="4114357" y="123255"/>
            <a:ext cx="5791643" cy="1077238"/>
          </a:xfrm>
        </p:spPr>
        <p:txBody>
          <a:bodyPr/>
          <a:lstStyle/>
          <a:p>
            <a:r>
              <a:rPr lang="fr-FR" dirty="0" smtClean="0">
                <a:solidFill>
                  <a:srgbClr val="FF0000"/>
                </a:solidFill>
              </a:rPr>
              <a:t>WP4.3 </a:t>
            </a:r>
            <a:r>
              <a:rPr lang="fr-FR" dirty="0">
                <a:solidFill>
                  <a:srgbClr val="FF0000"/>
                </a:solidFill>
              </a:rPr>
              <a:t>: </a:t>
            </a:r>
            <a:r>
              <a:rPr lang="fr-FR" dirty="0" err="1">
                <a:solidFill>
                  <a:srgbClr val="FF0000"/>
                </a:solidFill>
              </a:rPr>
              <a:t>SiGe</a:t>
            </a:r>
            <a:r>
              <a:rPr lang="fr-FR" dirty="0">
                <a:solidFill>
                  <a:srgbClr val="FF0000"/>
                </a:solidFill>
              </a:rPr>
              <a:t> </a:t>
            </a:r>
            <a:r>
              <a:rPr lang="fr-FR" dirty="0" smtClean="0">
                <a:solidFill>
                  <a:srgbClr val="FF0000"/>
                </a:solidFill>
              </a:rPr>
              <a:t>130 nm</a:t>
            </a:r>
            <a:endParaRPr lang="fr-FR" dirty="0">
              <a:solidFill>
                <a:srgbClr val="FF0000"/>
              </a:solidFill>
            </a:endParaRPr>
          </a:p>
        </p:txBody>
      </p:sp>
    </p:spTree>
    <p:extLst>
      <p:ext uri="{BB962C8B-B14F-4D97-AF65-F5344CB8AC3E}">
        <p14:creationId xmlns:p14="http://schemas.microsoft.com/office/powerpoint/2010/main" val="12652395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a:spLocks noGrp="1"/>
          </p:cNvSpPr>
          <p:nvPr>
            <p:ph type="title"/>
          </p:nvPr>
        </p:nvSpPr>
        <p:spPr>
          <a:xfrm>
            <a:off x="0" y="1"/>
            <a:ext cx="7410582" cy="620713"/>
          </a:xfrm>
        </p:spPr>
        <p:txBody>
          <a:bodyPr>
            <a:normAutofit fontScale="90000"/>
          </a:bodyPr>
          <a:lstStyle/>
          <a:p>
            <a:r>
              <a:rPr lang="fr-FR" dirty="0" err="1" smtClean="0"/>
              <a:t>SiGe</a:t>
            </a:r>
            <a:r>
              <a:rPr lang="fr-FR" dirty="0" smtClean="0"/>
              <a:t> </a:t>
            </a:r>
            <a:r>
              <a:rPr lang="fr-FR" dirty="0" err="1" smtClean="0"/>
              <a:t>processes</a:t>
            </a:r>
            <a:r>
              <a:rPr lang="fr-FR" dirty="0" smtClean="0"/>
              <a:t> </a:t>
            </a:r>
            <a:r>
              <a:rPr lang="fr-FR" dirty="0" err="1" smtClean="0"/>
              <a:t>evaluation</a:t>
            </a:r>
            <a:endParaRPr lang="fr-FR" dirty="0"/>
          </a:p>
        </p:txBody>
      </p:sp>
      <p:sp>
        <p:nvSpPr>
          <p:cNvPr id="5" name="Espace réservé du contenu 2"/>
          <p:cNvSpPr>
            <a:spLocks noGrp="1"/>
          </p:cNvSpPr>
          <p:nvPr>
            <p:ph idx="1"/>
          </p:nvPr>
        </p:nvSpPr>
        <p:spPr>
          <a:xfrm>
            <a:off x="444750" y="768436"/>
            <a:ext cx="8324601" cy="5829214"/>
          </a:xfrm>
        </p:spPr>
        <p:txBody>
          <a:bodyPr>
            <a:normAutofit lnSpcReduction="10000"/>
          </a:bodyPr>
          <a:lstStyle/>
          <a:p>
            <a:r>
              <a:rPr lang="fr-FR" dirty="0" smtClean="0"/>
              <a:t>130 nm </a:t>
            </a:r>
            <a:r>
              <a:rPr lang="fr-FR" dirty="0" err="1" smtClean="0"/>
              <a:t>SiGe</a:t>
            </a:r>
            <a:r>
              <a:rPr lang="fr-FR" dirty="0" smtClean="0"/>
              <a:t> </a:t>
            </a:r>
            <a:r>
              <a:rPr lang="fr-FR" dirty="0" err="1" smtClean="0"/>
              <a:t>processes</a:t>
            </a:r>
            <a:r>
              <a:rPr lang="fr-FR" dirty="0" smtClean="0"/>
              <a:t> </a:t>
            </a:r>
            <a:r>
              <a:rPr lang="fr-FR" dirty="0" err="1" smtClean="0"/>
              <a:t>evaluated</a:t>
            </a:r>
            <a:endParaRPr lang="fr-FR" dirty="0" smtClean="0"/>
          </a:p>
          <a:p>
            <a:pPr lvl="1"/>
            <a:r>
              <a:rPr lang="fr-FR" dirty="0" smtClean="0"/>
              <a:t>Tower Jazz design kit not </a:t>
            </a:r>
            <a:r>
              <a:rPr lang="fr-FR" dirty="0" err="1" smtClean="0"/>
              <a:t>supplied</a:t>
            </a:r>
            <a:endParaRPr lang="fr-FR" dirty="0" smtClean="0"/>
          </a:p>
          <a:p>
            <a:pPr lvl="1"/>
            <a:r>
              <a:rPr lang="fr-FR" dirty="0" smtClean="0"/>
              <a:t>ST Micro 130 nm </a:t>
            </a:r>
            <a:r>
              <a:rPr lang="fr-FR" dirty="0" err="1" smtClean="0"/>
              <a:t>SiGe</a:t>
            </a:r>
            <a:endParaRPr lang="fr-FR" dirty="0" smtClean="0"/>
          </a:p>
          <a:p>
            <a:r>
              <a:rPr lang="fr-FR" dirty="0" smtClean="0"/>
              <a:t>Evaluation on </a:t>
            </a:r>
            <a:r>
              <a:rPr lang="fr-FR" dirty="0" err="1" smtClean="0"/>
              <a:t>different</a:t>
            </a:r>
            <a:r>
              <a:rPr lang="fr-FR" dirty="0" smtClean="0"/>
              <a:t> test </a:t>
            </a:r>
            <a:r>
              <a:rPr lang="fr-FR" dirty="0" err="1" smtClean="0"/>
              <a:t>vehicles</a:t>
            </a:r>
            <a:endParaRPr lang="fr-FR" dirty="0" smtClean="0"/>
          </a:p>
          <a:p>
            <a:pPr lvl="1"/>
            <a:r>
              <a:rPr lang="fr-FR" dirty="0" smtClean="0"/>
              <a:t>ATLAS </a:t>
            </a:r>
            <a:r>
              <a:rPr lang="fr-FR" dirty="0" err="1" smtClean="0"/>
              <a:t>LAr</a:t>
            </a:r>
            <a:r>
              <a:rPr lang="fr-FR" dirty="0" smtClean="0"/>
              <a:t> upgrade</a:t>
            </a:r>
          </a:p>
          <a:p>
            <a:pPr lvl="1"/>
            <a:r>
              <a:rPr lang="fr-FR" dirty="0" smtClean="0"/>
              <a:t>CMS HGCAL</a:t>
            </a:r>
          </a:p>
          <a:p>
            <a:pPr lvl="1"/>
            <a:r>
              <a:rPr lang="fr-FR" dirty="0" smtClean="0"/>
              <a:t>ATLAS HGTD high speed timing</a:t>
            </a:r>
          </a:p>
          <a:p>
            <a:pPr lvl="1"/>
            <a:r>
              <a:rPr lang="fr-FR" dirty="0" smtClean="0"/>
              <a:t>CMS muon </a:t>
            </a:r>
            <a:r>
              <a:rPr lang="fr-FR" dirty="0" err="1" smtClean="0"/>
              <a:t>RPCs</a:t>
            </a:r>
            <a:r>
              <a:rPr lang="fr-FR" dirty="0" smtClean="0"/>
              <a:t> high speed timing</a:t>
            </a:r>
          </a:p>
          <a:p>
            <a:r>
              <a:rPr lang="fr-FR" dirty="0" smtClean="0"/>
              <a:t>No </a:t>
            </a:r>
            <a:r>
              <a:rPr lang="fr-FR" dirty="0" err="1" smtClean="0"/>
              <a:t>significant</a:t>
            </a:r>
            <a:r>
              <a:rPr lang="fr-FR" dirty="0" smtClean="0"/>
              <a:t> </a:t>
            </a:r>
            <a:r>
              <a:rPr lang="fr-FR" dirty="0" err="1" smtClean="0"/>
              <a:t>improvement</a:t>
            </a:r>
            <a:r>
              <a:rPr lang="fr-FR" dirty="0" smtClean="0"/>
              <a:t> </a:t>
            </a:r>
            <a:r>
              <a:rPr lang="fr-FR" dirty="0" err="1" smtClean="0"/>
              <a:t>compared</a:t>
            </a:r>
            <a:r>
              <a:rPr lang="fr-FR" dirty="0" smtClean="0"/>
              <a:t> to </a:t>
            </a:r>
            <a:r>
              <a:rPr lang="fr-FR" dirty="0" err="1" smtClean="0"/>
              <a:t>regular</a:t>
            </a:r>
            <a:r>
              <a:rPr lang="fr-FR" dirty="0" smtClean="0"/>
              <a:t> CMOS</a:t>
            </a:r>
          </a:p>
          <a:p>
            <a:pPr lvl="1"/>
            <a:r>
              <a:rPr lang="fr-FR" dirty="0" err="1" smtClean="0"/>
              <a:t>Better</a:t>
            </a:r>
            <a:r>
              <a:rPr lang="fr-FR" dirty="0"/>
              <a:t> </a:t>
            </a:r>
            <a:r>
              <a:rPr lang="fr-FR" dirty="0" smtClean="0"/>
              <a:t>transconductance </a:t>
            </a:r>
            <a:r>
              <a:rPr lang="fr-FR" dirty="0" err="1" smtClean="0"/>
              <a:t>hindered</a:t>
            </a:r>
            <a:r>
              <a:rPr lang="fr-FR" dirty="0" smtClean="0"/>
              <a:t> by </a:t>
            </a:r>
            <a:r>
              <a:rPr lang="fr-FR" dirty="0" err="1" smtClean="0"/>
              <a:t>Rbb</a:t>
            </a:r>
            <a:r>
              <a:rPr lang="fr-FR" dirty="0" smtClean="0"/>
              <a:t>’</a:t>
            </a:r>
          </a:p>
          <a:p>
            <a:pPr lvl="1"/>
            <a:endParaRPr lang="fr-FR" dirty="0" smtClean="0"/>
          </a:p>
          <a:p>
            <a:r>
              <a:rPr lang="fr-FR" dirty="0" err="1" smtClean="0">
                <a:solidFill>
                  <a:srgbClr val="FF0000"/>
                </a:solidFill>
              </a:rPr>
              <a:t>Proposal</a:t>
            </a:r>
            <a:r>
              <a:rPr lang="fr-FR" dirty="0" smtClean="0">
                <a:solidFill>
                  <a:srgbClr val="FF0000"/>
                </a:solidFill>
              </a:rPr>
              <a:t> to </a:t>
            </a:r>
            <a:r>
              <a:rPr lang="fr-FR" dirty="0" err="1" smtClean="0">
                <a:solidFill>
                  <a:srgbClr val="FF0000"/>
                </a:solidFill>
              </a:rPr>
              <a:t>choose</a:t>
            </a:r>
            <a:r>
              <a:rPr lang="fr-FR" dirty="0" smtClean="0">
                <a:solidFill>
                  <a:srgbClr val="FF0000"/>
                </a:solidFill>
              </a:rPr>
              <a:t> TSMC 130 nm </a:t>
            </a:r>
          </a:p>
          <a:p>
            <a:pPr lvl="1"/>
            <a:r>
              <a:rPr lang="fr-FR" dirty="0" err="1" smtClean="0">
                <a:solidFill>
                  <a:srgbClr val="FF0000"/>
                </a:solidFill>
              </a:rPr>
              <a:t>Qualified</a:t>
            </a:r>
            <a:r>
              <a:rPr lang="fr-FR" dirty="0" smtClean="0">
                <a:solidFill>
                  <a:srgbClr val="FF0000"/>
                </a:solidFill>
              </a:rPr>
              <a:t> by CERN for high radiation </a:t>
            </a:r>
            <a:r>
              <a:rPr lang="fr-FR" dirty="0" err="1" smtClean="0">
                <a:solidFill>
                  <a:srgbClr val="FF0000"/>
                </a:solidFill>
              </a:rPr>
              <a:t>environment</a:t>
            </a:r>
            <a:endParaRPr lang="fr-FR" dirty="0" smtClean="0">
              <a:solidFill>
                <a:srgbClr val="FF0000"/>
              </a:solidFill>
            </a:endParaRPr>
          </a:p>
          <a:p>
            <a:pPr lvl="1"/>
            <a:r>
              <a:rPr lang="fr-FR" dirty="0" err="1" smtClean="0">
                <a:solidFill>
                  <a:srgbClr val="FF0000"/>
                </a:solidFill>
              </a:rPr>
              <a:t>Wider</a:t>
            </a:r>
            <a:r>
              <a:rPr lang="fr-FR" dirty="0" smtClean="0">
                <a:solidFill>
                  <a:srgbClr val="FF0000"/>
                </a:solidFill>
              </a:rPr>
              <a:t> </a:t>
            </a:r>
            <a:r>
              <a:rPr lang="fr-FR" dirty="0" err="1" smtClean="0">
                <a:solidFill>
                  <a:srgbClr val="FF0000"/>
                </a:solidFill>
              </a:rPr>
              <a:t>community</a:t>
            </a:r>
            <a:r>
              <a:rPr lang="fr-FR" dirty="0" smtClean="0">
                <a:solidFill>
                  <a:srgbClr val="FF0000"/>
                </a:solidFill>
              </a:rPr>
              <a:t> (</a:t>
            </a:r>
            <a:r>
              <a:rPr lang="fr-FR" dirty="0" err="1" smtClean="0">
                <a:solidFill>
                  <a:srgbClr val="FF0000"/>
                </a:solidFill>
              </a:rPr>
              <a:t>see</a:t>
            </a:r>
            <a:r>
              <a:rPr lang="fr-FR" dirty="0" smtClean="0">
                <a:solidFill>
                  <a:srgbClr val="FF0000"/>
                </a:solidFill>
              </a:rPr>
              <a:t> </a:t>
            </a:r>
            <a:r>
              <a:rPr lang="fr-FR" dirty="0" err="1" smtClean="0">
                <a:solidFill>
                  <a:srgbClr val="FF0000"/>
                </a:solidFill>
              </a:rPr>
              <a:t>examples</a:t>
            </a:r>
            <a:r>
              <a:rPr lang="fr-FR" dirty="0" smtClean="0">
                <a:solidFill>
                  <a:srgbClr val="FF0000"/>
                </a:solidFill>
              </a:rPr>
              <a:t> </a:t>
            </a:r>
            <a:r>
              <a:rPr lang="fr-FR" dirty="0" err="1" smtClean="0">
                <a:solidFill>
                  <a:srgbClr val="FF0000"/>
                </a:solidFill>
              </a:rPr>
              <a:t>next</a:t>
            </a:r>
            <a:r>
              <a:rPr lang="fr-FR" dirty="0" smtClean="0">
                <a:solidFill>
                  <a:srgbClr val="FF0000"/>
                </a:solidFill>
              </a:rPr>
              <a:t> slides)</a:t>
            </a:r>
          </a:p>
          <a:p>
            <a:endParaRPr lang="fr-FR" dirty="0"/>
          </a:p>
        </p:txBody>
      </p:sp>
      <p:sp>
        <p:nvSpPr>
          <p:cNvPr id="6" name="Espace réservé du pied de page 3"/>
          <p:cNvSpPr>
            <a:spLocks noGrp="1"/>
          </p:cNvSpPr>
          <p:nvPr>
            <p:ph type="ftr" sz="quarter" idx="10"/>
          </p:nvPr>
        </p:nvSpPr>
        <p:spPr>
          <a:xfrm>
            <a:off x="271727" y="6597650"/>
            <a:ext cx="8270479" cy="215900"/>
          </a:xfrm>
        </p:spPr>
        <p:txBody>
          <a:bodyPr/>
          <a:lstStyle/>
          <a:p>
            <a:r>
              <a:rPr lang="fr-FR" smtClean="0">
                <a:solidFill>
                  <a:srgbClr val="000000"/>
                </a:solidFill>
              </a:rPr>
              <a:t>AIDA WP14 meeting</a:t>
            </a:r>
            <a:endParaRPr lang="en-US" dirty="0">
              <a:solidFill>
                <a:srgbClr val="000000"/>
              </a:solidFill>
            </a:endParaRPr>
          </a:p>
        </p:txBody>
      </p:sp>
      <p:sp>
        <p:nvSpPr>
          <p:cNvPr id="7" name="Espace réservé du numéro de diapositive 4"/>
          <p:cNvSpPr>
            <a:spLocks noGrp="1"/>
          </p:cNvSpPr>
          <p:nvPr>
            <p:ph type="sldNum" sz="quarter" idx="11"/>
          </p:nvPr>
        </p:nvSpPr>
        <p:spPr>
          <a:xfrm>
            <a:off x="9087379" y="6608764"/>
            <a:ext cx="818621" cy="249237"/>
          </a:xfrm>
        </p:spPr>
        <p:txBody>
          <a:bodyPr/>
          <a:lstStyle/>
          <a:p>
            <a:fld id="{2471A504-AE2C-4488-80ED-9ED6A4A57476}" type="slidenum">
              <a:rPr lang="en-US" smtClean="0">
                <a:solidFill>
                  <a:srgbClr val="000000"/>
                </a:solidFill>
              </a:rPr>
              <a:pPr/>
              <a:t>7</a:t>
            </a:fld>
            <a:endParaRPr lang="en-US" dirty="0">
              <a:solidFill>
                <a:srgbClr val="000000"/>
              </a:solidFill>
            </a:endParaRPr>
          </a:p>
        </p:txBody>
      </p:sp>
      <p:pic>
        <p:nvPicPr>
          <p:cNvPr id="8" name="Picture 17" descr="layout SK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66112" y="4581129"/>
            <a:ext cx="760922" cy="9006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3885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681041" y="788989"/>
            <a:ext cx="8543925" cy="4351338"/>
          </a:xfrm>
        </p:spPr>
        <p:txBody>
          <a:bodyPr>
            <a:normAutofit/>
          </a:bodyPr>
          <a:lstStyle/>
          <a:p>
            <a:pPr marL="0" indent="0">
              <a:buNone/>
            </a:pPr>
            <a:r>
              <a:rPr lang="it-IT" b="1" dirty="0"/>
              <a:t>Task 4.4 </a:t>
            </a:r>
            <a:r>
              <a:rPr lang="it-IT" b="1" dirty="0" err="1"/>
              <a:t>Interconnections</a:t>
            </a:r>
            <a:r>
              <a:rPr lang="it-IT" b="1" dirty="0"/>
              <a:t> and </a:t>
            </a:r>
            <a:r>
              <a:rPr lang="it-IT" b="1" dirty="0" err="1"/>
              <a:t>TSVs</a:t>
            </a:r>
            <a:r>
              <a:rPr lang="it-IT" b="1" dirty="0"/>
              <a:t> </a:t>
            </a:r>
            <a:endParaRPr lang="it-IT" b="1" dirty="0" smtClean="0"/>
          </a:p>
          <a:p>
            <a:pPr marL="0" indent="0">
              <a:buNone/>
            </a:pPr>
            <a:r>
              <a:rPr lang="it-IT" dirty="0" smtClean="0"/>
              <a:t>(</a:t>
            </a:r>
            <a:r>
              <a:rPr lang="it-IT" dirty="0"/>
              <a:t>CERN, INFN-GE, INFN-PV, INFN-PG, CNRS-CPPM, CNRS-LAL, MPG-MPP, UBONN, UNIGLA) </a:t>
            </a:r>
            <a:endParaRPr lang="it-IT" dirty="0" smtClean="0"/>
          </a:p>
          <a:p>
            <a:pPr marL="0" indent="0">
              <a:buNone/>
            </a:pPr>
            <a:r>
              <a:rPr lang="it-IT" dirty="0"/>
              <a:t>	</a:t>
            </a:r>
          </a:p>
          <a:p>
            <a:r>
              <a:rPr lang="it-IT" dirty="0" smtClean="0"/>
              <a:t>Produce </a:t>
            </a:r>
            <a:r>
              <a:rPr lang="it-IT" dirty="0" err="1"/>
              <a:t>through-silicon</a:t>
            </a:r>
            <a:r>
              <a:rPr lang="it-IT" dirty="0"/>
              <a:t> </a:t>
            </a:r>
            <a:r>
              <a:rPr lang="it-IT" dirty="0" err="1"/>
              <a:t>vias</a:t>
            </a:r>
            <a:r>
              <a:rPr lang="it-IT" dirty="0"/>
              <a:t> on </a:t>
            </a:r>
            <a:r>
              <a:rPr lang="it-IT" dirty="0" err="1"/>
              <a:t>wafers</a:t>
            </a:r>
            <a:r>
              <a:rPr lang="it-IT" dirty="0"/>
              <a:t> from Task 4.2 </a:t>
            </a:r>
          </a:p>
          <a:p>
            <a:r>
              <a:rPr lang="it-IT" dirty="0" smtClean="0"/>
              <a:t>Connect </a:t>
            </a:r>
            <a:r>
              <a:rPr lang="it-IT" dirty="0"/>
              <a:t>chips with </a:t>
            </a:r>
            <a:r>
              <a:rPr lang="it-IT" dirty="0" err="1"/>
              <a:t>TSVs</a:t>
            </a:r>
            <a:r>
              <a:rPr lang="it-IT" dirty="0"/>
              <a:t> to detectors from WP7 </a:t>
            </a:r>
          </a:p>
          <a:p>
            <a:r>
              <a:rPr lang="it-IT" dirty="0" smtClean="0"/>
              <a:t>Test </a:t>
            </a:r>
            <a:r>
              <a:rPr lang="it-IT" dirty="0" err="1"/>
              <a:t>radiation</a:t>
            </a:r>
            <a:r>
              <a:rPr lang="it-IT" dirty="0"/>
              <a:t> </a:t>
            </a:r>
            <a:r>
              <a:rPr lang="it-IT" dirty="0" err="1"/>
              <a:t>hardness</a:t>
            </a:r>
            <a:r>
              <a:rPr lang="it-IT" dirty="0"/>
              <a:t> of </a:t>
            </a:r>
            <a:r>
              <a:rPr lang="it-IT" dirty="0" err="1"/>
              <a:t>interconnections</a:t>
            </a:r>
            <a:r>
              <a:rPr lang="it-IT" dirty="0"/>
              <a:t> </a:t>
            </a:r>
          </a:p>
          <a:p>
            <a:pPr marL="0" indent="0">
              <a:buNone/>
            </a:pPr>
            <a:endParaRPr lang="it-IT" dirty="0"/>
          </a:p>
          <a:p>
            <a:endParaRPr lang="fr-FR" dirty="0"/>
          </a:p>
        </p:txBody>
      </p:sp>
    </p:spTree>
    <p:extLst>
      <p:ext uri="{BB962C8B-B14F-4D97-AF65-F5344CB8AC3E}">
        <p14:creationId xmlns:p14="http://schemas.microsoft.com/office/powerpoint/2010/main" val="377179654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252225" y="816637"/>
            <a:ext cx="9412568" cy="3389720"/>
          </a:xfrm>
        </p:spPr>
        <p:txBody>
          <a:bodyPr>
            <a:normAutofit lnSpcReduction="10000"/>
          </a:bodyPr>
          <a:lstStyle/>
          <a:p>
            <a:pPr marL="0" indent="0">
              <a:buNone/>
            </a:pPr>
            <a:r>
              <a:rPr lang="it-IT" dirty="0" smtClean="0"/>
              <a:t>WP4 </a:t>
            </a:r>
            <a:r>
              <a:rPr lang="it-IT" dirty="0" err="1" smtClean="0"/>
              <a:t>groups</a:t>
            </a:r>
            <a:r>
              <a:rPr lang="it-IT" dirty="0" smtClean="0"/>
              <a:t> are </a:t>
            </a:r>
            <a:r>
              <a:rPr lang="it-IT" dirty="0" err="1" smtClean="0"/>
              <a:t>currently</a:t>
            </a:r>
            <a:r>
              <a:rPr lang="it-IT" dirty="0" smtClean="0"/>
              <a:t> </a:t>
            </a:r>
            <a:r>
              <a:rPr lang="it-IT" dirty="0" err="1" smtClean="0"/>
              <a:t>working</a:t>
            </a:r>
            <a:r>
              <a:rPr lang="it-IT" dirty="0" smtClean="0"/>
              <a:t> with </a:t>
            </a:r>
            <a:r>
              <a:rPr lang="it-IT" dirty="0" err="1" smtClean="0"/>
              <a:t>two</a:t>
            </a:r>
            <a:r>
              <a:rPr lang="it-IT" dirty="0" smtClean="0"/>
              <a:t> </a:t>
            </a:r>
            <a:r>
              <a:rPr lang="it-IT" dirty="0" err="1" smtClean="0"/>
              <a:t>different</a:t>
            </a:r>
            <a:r>
              <a:rPr lang="it-IT" dirty="0" smtClean="0"/>
              <a:t> </a:t>
            </a:r>
            <a:r>
              <a:rPr lang="it-IT" dirty="0" err="1" smtClean="0"/>
              <a:t>technology</a:t>
            </a:r>
            <a:r>
              <a:rPr lang="it-IT" dirty="0" smtClean="0"/>
              <a:t> providers for </a:t>
            </a:r>
            <a:r>
              <a:rPr lang="it-IT" dirty="0" err="1" smtClean="0"/>
              <a:t>Through-Silicon</a:t>
            </a:r>
            <a:r>
              <a:rPr lang="it-IT" dirty="0" smtClean="0"/>
              <a:t> </a:t>
            </a:r>
            <a:r>
              <a:rPr lang="it-IT" dirty="0" err="1" smtClean="0"/>
              <a:t>Vias</a:t>
            </a:r>
            <a:r>
              <a:rPr lang="it-IT" dirty="0" smtClean="0"/>
              <a:t> in 130 nm CMOS FE-I4 pixel </a:t>
            </a:r>
            <a:r>
              <a:rPr lang="it-IT" dirty="0" err="1" smtClean="0"/>
              <a:t>readout</a:t>
            </a:r>
            <a:r>
              <a:rPr lang="it-IT" dirty="0" smtClean="0"/>
              <a:t> chips:</a:t>
            </a:r>
            <a:endParaRPr lang="it-IT" dirty="0"/>
          </a:p>
          <a:p>
            <a:pPr>
              <a:buFontTx/>
              <a:buChar char="-"/>
            </a:pPr>
            <a:r>
              <a:rPr lang="it-IT" dirty="0" smtClean="0"/>
              <a:t>IZM (via last </a:t>
            </a:r>
            <a:r>
              <a:rPr lang="it-IT" dirty="0" err="1" smtClean="0"/>
              <a:t>tapered</a:t>
            </a:r>
            <a:r>
              <a:rPr lang="it-IT" dirty="0" smtClean="0"/>
              <a:t> </a:t>
            </a:r>
            <a:r>
              <a:rPr lang="it-IT" dirty="0" err="1" smtClean="0"/>
              <a:t>TSVs</a:t>
            </a:r>
            <a:r>
              <a:rPr lang="it-IT" dirty="0" smtClean="0"/>
              <a:t>) </a:t>
            </a:r>
            <a:r>
              <a:rPr lang="it-IT" b="1" dirty="0" smtClean="0">
                <a:solidFill>
                  <a:srgbClr val="FF0000"/>
                </a:solidFill>
              </a:rPr>
              <a:t>(Bonn)</a:t>
            </a:r>
            <a:endParaRPr lang="it-IT" b="1" dirty="0">
              <a:solidFill>
                <a:srgbClr val="FF0000"/>
              </a:solidFill>
            </a:endParaRPr>
          </a:p>
          <a:p>
            <a:pPr>
              <a:buFontTx/>
              <a:buChar char="-"/>
            </a:pPr>
            <a:r>
              <a:rPr lang="it-IT" dirty="0" smtClean="0"/>
              <a:t>CEA-LETI (via last </a:t>
            </a:r>
            <a:r>
              <a:rPr lang="it-IT" dirty="0" err="1" smtClean="0"/>
              <a:t>TSVs</a:t>
            </a:r>
            <a:r>
              <a:rPr lang="it-IT" dirty="0" smtClean="0"/>
              <a:t> + RDL + </a:t>
            </a:r>
            <a:r>
              <a:rPr lang="it-IT" dirty="0" err="1" smtClean="0"/>
              <a:t>direct</a:t>
            </a:r>
            <a:r>
              <a:rPr lang="it-IT" dirty="0" smtClean="0"/>
              <a:t> wafer-to-wafer </a:t>
            </a:r>
            <a:r>
              <a:rPr lang="it-IT" dirty="0" err="1" smtClean="0"/>
              <a:t>bonding</a:t>
            </a:r>
            <a:r>
              <a:rPr lang="it-IT" dirty="0" smtClean="0"/>
              <a:t>) </a:t>
            </a:r>
            <a:r>
              <a:rPr lang="it-IT" b="1" dirty="0" smtClean="0">
                <a:solidFill>
                  <a:srgbClr val="FF0000"/>
                </a:solidFill>
              </a:rPr>
              <a:t>(Glasgow)</a:t>
            </a:r>
            <a:endParaRPr lang="it-IT" b="1" dirty="0">
              <a:solidFill>
                <a:srgbClr val="FF0000"/>
              </a:solidFill>
            </a:endParaRPr>
          </a:p>
          <a:p>
            <a:pPr marL="0" indent="0">
              <a:buNone/>
            </a:pPr>
            <a:r>
              <a:rPr lang="it-IT" dirty="0" err="1" smtClean="0"/>
              <a:t>Results</a:t>
            </a:r>
            <a:r>
              <a:rPr lang="it-IT" dirty="0" smtClean="0"/>
              <a:t> are </a:t>
            </a:r>
            <a:r>
              <a:rPr lang="it-IT" dirty="0" err="1" smtClean="0"/>
              <a:t>available</a:t>
            </a:r>
            <a:r>
              <a:rPr lang="it-IT" dirty="0" smtClean="0"/>
              <a:t>. </a:t>
            </a:r>
            <a:r>
              <a:rPr lang="it-IT" dirty="0" err="1" smtClean="0"/>
              <a:t>Plans</a:t>
            </a:r>
            <a:r>
              <a:rPr lang="it-IT" dirty="0" smtClean="0"/>
              <a:t> are to </a:t>
            </a:r>
            <a:r>
              <a:rPr lang="it-IT" dirty="0" err="1" smtClean="0"/>
              <a:t>extend</a:t>
            </a:r>
            <a:r>
              <a:rPr lang="it-IT" dirty="0" smtClean="0"/>
              <a:t> </a:t>
            </a:r>
            <a:r>
              <a:rPr lang="it-IT" dirty="0" err="1" smtClean="0"/>
              <a:t>this</a:t>
            </a:r>
            <a:r>
              <a:rPr lang="it-IT" dirty="0" smtClean="0"/>
              <a:t> </a:t>
            </a:r>
            <a:r>
              <a:rPr lang="it-IT" dirty="0" err="1" smtClean="0"/>
              <a:t>study</a:t>
            </a:r>
            <a:r>
              <a:rPr lang="it-IT" dirty="0" smtClean="0"/>
              <a:t> to 65 nm CMOS </a:t>
            </a:r>
            <a:r>
              <a:rPr lang="it-IT" dirty="0" err="1" smtClean="0"/>
              <a:t>wafers</a:t>
            </a:r>
            <a:r>
              <a:rPr lang="it-IT" dirty="0" smtClean="0"/>
              <a:t> from the RD53 </a:t>
            </a:r>
            <a:r>
              <a:rPr lang="it-IT" dirty="0" err="1" smtClean="0"/>
              <a:t>engineering</a:t>
            </a:r>
            <a:r>
              <a:rPr lang="it-IT" dirty="0" smtClean="0"/>
              <a:t> </a:t>
            </a:r>
            <a:r>
              <a:rPr lang="it-IT" dirty="0" err="1" smtClean="0"/>
              <a:t>run</a:t>
            </a:r>
            <a:r>
              <a:rPr lang="it-IT" dirty="0" smtClean="0"/>
              <a:t>.</a:t>
            </a:r>
          </a:p>
        </p:txBody>
      </p:sp>
      <p:sp>
        <p:nvSpPr>
          <p:cNvPr id="4" name="Titre 1"/>
          <p:cNvSpPr>
            <a:spLocks noGrp="1"/>
          </p:cNvSpPr>
          <p:nvPr>
            <p:ph type="title"/>
          </p:nvPr>
        </p:nvSpPr>
        <p:spPr>
          <a:xfrm>
            <a:off x="648053" y="4"/>
            <a:ext cx="9004829" cy="907251"/>
          </a:xfrm>
        </p:spPr>
        <p:txBody>
          <a:bodyPr/>
          <a:lstStyle/>
          <a:p>
            <a:r>
              <a:rPr lang="fr-FR" dirty="0" smtClean="0"/>
              <a:t>Candidate </a:t>
            </a:r>
            <a:r>
              <a:rPr lang="fr-FR" dirty="0" err="1" smtClean="0"/>
              <a:t>processes</a:t>
            </a:r>
            <a:r>
              <a:rPr lang="fr-FR" dirty="0" smtClean="0"/>
              <a:t> for TSV</a:t>
            </a:r>
            <a:endParaRPr lang="fr-FR" dirty="0"/>
          </a:p>
        </p:txBody>
      </p:sp>
      <p:pic>
        <p:nvPicPr>
          <p:cNvPr id="2" name="Immagine 1"/>
          <p:cNvPicPr>
            <a:picLocks noChangeAspect="1"/>
          </p:cNvPicPr>
          <p:nvPr/>
        </p:nvPicPr>
        <p:blipFill>
          <a:blip r:embed="rId2"/>
          <a:stretch>
            <a:fillRect/>
          </a:stretch>
        </p:blipFill>
        <p:spPr>
          <a:xfrm>
            <a:off x="544263" y="3903958"/>
            <a:ext cx="9017687" cy="2921052"/>
          </a:xfrm>
          <a:prstGeom prst="rect">
            <a:avLst/>
          </a:prstGeom>
        </p:spPr>
      </p:pic>
    </p:spTree>
    <p:extLst>
      <p:ext uri="{BB962C8B-B14F-4D97-AF65-F5344CB8AC3E}">
        <p14:creationId xmlns:p14="http://schemas.microsoft.com/office/powerpoint/2010/main" val="360717207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MEGA">
  <a:themeElements>
    <a:clrScheme name="omega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mega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mega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mega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mega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mega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mega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mega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mega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mega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mega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mega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mega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mega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2247</TotalTime>
  <Words>787</Words>
  <Application>Microsoft Macintosh PowerPoint</Application>
  <PresentationFormat>A4 (21x29,7 cm)</PresentationFormat>
  <Paragraphs>115</Paragraphs>
  <Slides>12</Slides>
  <Notes>0</Notes>
  <HiddenSlides>0</HiddenSlides>
  <MMClips>0</MMClips>
  <ScaleCrop>false</ScaleCrop>
  <HeadingPairs>
    <vt:vector size="4" baseType="variant">
      <vt:variant>
        <vt:lpstr>Tema</vt:lpstr>
      </vt:variant>
      <vt:variant>
        <vt:i4>2</vt:i4>
      </vt:variant>
      <vt:variant>
        <vt:lpstr>Titoli diapositive</vt:lpstr>
      </vt:variant>
      <vt:variant>
        <vt:i4>12</vt:i4>
      </vt:variant>
    </vt:vector>
  </HeadingPairs>
  <TitlesOfParts>
    <vt:vector size="14" baseType="lpstr">
      <vt:lpstr>Thème Office</vt:lpstr>
      <vt:lpstr>OMEGA</vt:lpstr>
      <vt:lpstr>WP4: microelectronics and interconnections</vt:lpstr>
      <vt:lpstr>AIDA WP4 milestones</vt:lpstr>
      <vt:lpstr>Presentazione di PowerPoint</vt:lpstr>
      <vt:lpstr>Small-medium size 65 nm CMOS  prototypes</vt:lpstr>
      <vt:lpstr>Submission of large-scale 65 nm chip RD53A</vt:lpstr>
      <vt:lpstr>WP4.3 : SiGe 130 nm</vt:lpstr>
      <vt:lpstr>SiGe processes evaluation</vt:lpstr>
      <vt:lpstr>Presentazione di PowerPoint</vt:lpstr>
      <vt:lpstr>Candidate processes for TSV</vt:lpstr>
      <vt:lpstr>Goals of TSV processing</vt:lpstr>
      <vt:lpstr>WP4 outlook</vt:lpstr>
      <vt:lpstr>AIDA WP4 deliverables</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 microelectronics and interconnections</dc:title>
  <dc:creator>taille</dc:creator>
  <cp:lastModifiedBy>Valerio Re</cp:lastModifiedBy>
  <cp:revision>93</cp:revision>
  <dcterms:created xsi:type="dcterms:W3CDTF">2014-03-22T12:18:51Z</dcterms:created>
  <dcterms:modified xsi:type="dcterms:W3CDTF">2017-03-28T16:39:59Z</dcterms:modified>
</cp:coreProperties>
</file>