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76" r:id="rId2"/>
    <p:sldId id="278" r:id="rId3"/>
    <p:sldId id="271" r:id="rId4"/>
    <p:sldId id="274" r:id="rId5"/>
    <p:sldId id="275" r:id="rId6"/>
    <p:sldId id="272" r:id="rId7"/>
    <p:sldId id="279" r:id="rId8"/>
    <p:sldId id="280" r:id="rId9"/>
    <p:sldId id="283" r:id="rId10"/>
    <p:sldId id="284" r:id="rId11"/>
    <p:sldId id="282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4" r:id="rId21"/>
    <p:sldId id="295" r:id="rId22"/>
    <p:sldId id="296" r:id="rId23"/>
    <p:sldId id="297" r:id="rId24"/>
    <p:sldId id="298" r:id="rId25"/>
    <p:sldId id="268" r:id="rId26"/>
    <p:sldId id="273" r:id="rId27"/>
    <p:sldId id="277" r:id="rId28"/>
    <p:sldId id="281" r:id="rId29"/>
  </p:sldIdLst>
  <p:sldSz cx="9144000" cy="6858000" type="screen4x3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7EEB"/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04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22F59687-C613-4C83-A0F4-1BC6CC93F1E1}" type="datetimeFigureOut">
              <a:rPr lang="en-GB" smtClean="0"/>
              <a:pPr/>
              <a:t>04/04/2017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F3C095F-DFB4-48DB-AE73-9852A816E97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A392DF-D3E0-40EE-8A8C-6EC421F68A9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1232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6079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6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1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626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6425-C890-44C8-A377-0EB0D83CE682}" type="slidenum">
              <a:rPr lang="hr-HR">
                <a:solidFill>
                  <a:srgbClr val="F07F0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38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smtClean="0"/>
              <a:t>AIDA-2020 MG#4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fr-FR" smtClean="0"/>
              <a:t>September 17th 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AIDA-2020 MG#4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http://www.irb.hr/en/" TargetMode="External"/><Relationship Id="rId7" Type="http://schemas.openxmlformats.org/officeDocument/2006/relationships/image" Target="../media/image25.png"/><Relationship Id="rId12" Type="http://schemas.openxmlformats.org/officeDocument/2006/relationships/image" Target="../media/image2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23.wmf"/><Relationship Id="rId10" Type="http://schemas.openxmlformats.org/officeDocument/2006/relationships/image" Target="../media/image20.wmf"/><Relationship Id="rId4" Type="http://schemas.openxmlformats.org/officeDocument/2006/relationships/image" Target="../media/image22.png"/><Relationship Id="rId9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jpeg"/><Relationship Id="rId5" Type="http://schemas.openxmlformats.org/officeDocument/2006/relationships/image" Target="../media/image27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2.emf"/><Relationship Id="rId7" Type="http://schemas.openxmlformats.org/officeDocument/2006/relationships/image" Target="../media/image48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1.png"/><Relationship Id="rId5" Type="http://schemas.openxmlformats.org/officeDocument/2006/relationships/image" Target="../media/image46.png"/><Relationship Id="rId10" Type="http://schemas.openxmlformats.org/officeDocument/2006/relationships/image" Target="../media/image50.png"/><Relationship Id="rId4" Type="http://schemas.openxmlformats.org/officeDocument/2006/relationships/image" Target="../media/image45.png"/><Relationship Id="rId9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4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3.emf"/><Relationship Id="rId5" Type="http://schemas.openxmlformats.org/officeDocument/2006/relationships/image" Target="../media/image52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12" Type="http://schemas.openxmlformats.org/officeDocument/2006/relationships/image" Target="../media/image6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jpe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jpeg"/><Relationship Id="rId9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image" Target="../media/image65.jpeg"/><Relationship Id="rId7" Type="http://schemas.openxmlformats.org/officeDocument/2006/relationships/image" Target="../media/image6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12" Type="http://schemas.openxmlformats.org/officeDocument/2006/relationships/image" Target="../media/image1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0430" y="1882929"/>
            <a:ext cx="918341" cy="6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1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 idx="4294967295"/>
          </p:nvPr>
        </p:nvSpPr>
        <p:spPr>
          <a:xfrm>
            <a:off x="-5571" y="1251853"/>
            <a:ext cx="9055666" cy="950366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2701" dirty="0"/>
              <a:t>Ion </a:t>
            </a:r>
            <a:r>
              <a:rPr lang="en-GB" sz="2701" dirty="0" err="1"/>
              <a:t>microbeam</a:t>
            </a:r>
            <a:r>
              <a:rPr lang="en-GB" sz="2701" dirty="0"/>
              <a:t> facility at RBI as a tool for </a:t>
            </a:r>
            <a:r>
              <a:rPr lang="en-GB" sz="2701" dirty="0" smtClean="0"/>
              <a:t>detector characterization </a:t>
            </a:r>
            <a:endParaRPr lang="en-US" sz="2701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4294967295"/>
          </p:nvPr>
        </p:nvSpPr>
        <p:spPr>
          <a:xfrm>
            <a:off x="190804" y="3313326"/>
            <a:ext cx="8859291" cy="103401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Bef>
                <a:spcPts val="450"/>
              </a:spcBef>
              <a:buNone/>
            </a:pPr>
            <a:r>
              <a:rPr lang="hr-HR" sz="2101" b="1" u="sng" dirty="0"/>
              <a:t>N. Skukan</a:t>
            </a:r>
            <a:r>
              <a:rPr lang="hr-HR" sz="2101" dirty="0"/>
              <a:t>, </a:t>
            </a:r>
            <a:r>
              <a:rPr lang="hr-HR" sz="2101" b="1" dirty="0"/>
              <a:t>M. Jakšić</a:t>
            </a:r>
            <a:r>
              <a:rPr lang="hr-HR" sz="2101" dirty="0"/>
              <a:t>, I. </a:t>
            </a:r>
            <a:r>
              <a:rPr lang="hr-HR" sz="2101" dirty="0" err="1"/>
              <a:t>Bogdanović</a:t>
            </a:r>
            <a:r>
              <a:rPr lang="hr-HR" sz="2101" dirty="0"/>
              <a:t>-Radović,  T. Tadić, </a:t>
            </a:r>
            <a:r>
              <a:rPr lang="hr-HR" sz="2101" dirty="0">
                <a:solidFill>
                  <a:srgbClr val="FF0000"/>
                </a:solidFill>
              </a:rPr>
              <a:t>S. Fazinić</a:t>
            </a:r>
            <a:r>
              <a:rPr lang="hr-HR" sz="2101" dirty="0"/>
              <a:t>, Z. </a:t>
            </a:r>
            <a:r>
              <a:rPr lang="hr-HR" sz="2101" dirty="0" err="1"/>
              <a:t>Siketić</a:t>
            </a:r>
            <a:r>
              <a:rPr lang="hr-HR" sz="2101" dirty="0"/>
              <a:t>, I. </a:t>
            </a:r>
            <a:r>
              <a:rPr lang="hr-HR" sz="2101" dirty="0" err="1"/>
              <a:t>Zamboni</a:t>
            </a:r>
            <a:r>
              <a:rPr lang="hr-HR" sz="2101" dirty="0"/>
              <a:t>, I. Božičević Mihalić, </a:t>
            </a:r>
            <a:r>
              <a:rPr lang="hr-HR" sz="2101" b="1" dirty="0"/>
              <a:t>I. Sudić</a:t>
            </a:r>
            <a:r>
              <a:rPr lang="hr-HR" sz="2101" dirty="0"/>
              <a:t>, D. </a:t>
            </a:r>
            <a:r>
              <a:rPr lang="hr-HR" sz="2101" dirty="0" err="1"/>
              <a:t>Španja</a:t>
            </a:r>
            <a:r>
              <a:rPr lang="hr-HR" sz="2101" dirty="0"/>
              <a:t>, Ž. Periša, A. Kovačević</a:t>
            </a:r>
          </a:p>
          <a:p>
            <a:pPr marL="0" indent="0">
              <a:lnSpc>
                <a:spcPct val="120000"/>
              </a:lnSpc>
              <a:spcBef>
                <a:spcPts val="450"/>
              </a:spcBef>
              <a:buNone/>
            </a:pPr>
            <a:r>
              <a:rPr lang="en-US" sz="2101" dirty="0"/>
              <a:t> (</a:t>
            </a:r>
            <a:r>
              <a:rPr lang="en-US" sz="2101" b="1" dirty="0" err="1"/>
              <a:t>Veljko</a:t>
            </a:r>
            <a:r>
              <a:rPr lang="en-US" sz="2101" b="1" dirty="0"/>
              <a:t> </a:t>
            </a:r>
            <a:r>
              <a:rPr lang="en-US" sz="2101" b="1" dirty="0" err="1" smtClean="0"/>
              <a:t>Grilj</a:t>
            </a:r>
            <a:r>
              <a:rPr lang="en-US" sz="2101" dirty="0" smtClean="0"/>
              <a:t>)</a:t>
            </a:r>
            <a:endParaRPr lang="en-US" sz="2101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86522" y="5157643"/>
            <a:ext cx="6855549" cy="675280"/>
          </a:xfrm>
          <a:prstGeom prst="rect">
            <a:avLst/>
          </a:prstGeom>
        </p:spPr>
        <p:txBody>
          <a:bodyPr vert="horz" lIns="68598" tIns="34299" rIns="68598" bIns="34299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Euphemia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hr-HR" sz="1500" i="1" dirty="0"/>
              <a:t>Ruđer Bošković Institute, </a:t>
            </a:r>
            <a:r>
              <a:rPr lang="hr-HR" sz="1500" i="1" dirty="0" err="1"/>
              <a:t>Bijenička</a:t>
            </a:r>
            <a:r>
              <a:rPr lang="hr-HR" sz="1500" i="1" dirty="0"/>
              <a:t> c. 54, 10000 Zagreb, Croatia</a:t>
            </a:r>
            <a:endParaRPr lang="en-US" sz="1500" i="1" dirty="0"/>
          </a:p>
        </p:txBody>
      </p:sp>
    </p:spTree>
    <p:extLst>
      <p:ext uri="{BB962C8B-B14F-4D97-AF65-F5344CB8AC3E}">
        <p14:creationId xmlns:p14="http://schemas.microsoft.com/office/powerpoint/2010/main" val="302296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pic>
        <p:nvPicPr>
          <p:cNvPr id="5" name="Picture 4" descr="Rudjer Boskovic Institute, Croati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22570" y="980123"/>
            <a:ext cx="765982" cy="661164"/>
          </a:xfrm>
          <a:prstGeom prst="rect">
            <a:avLst/>
          </a:prstGeom>
          <a:noFill/>
        </p:spPr>
      </p:pic>
      <p:sp>
        <p:nvSpPr>
          <p:cNvPr id="7" name="Date Placeholder 21"/>
          <p:cNvSpPr>
            <a:spLocks noGrp="1"/>
          </p:cNvSpPr>
          <p:nvPr>
            <p:ph type="dt" sz="half" idx="10"/>
          </p:nvPr>
        </p:nvSpPr>
        <p:spPr>
          <a:xfrm>
            <a:off x="786629" y="5634127"/>
            <a:ext cx="1600617" cy="273915"/>
          </a:xfrm>
        </p:spPr>
        <p:txBody>
          <a:bodyPr/>
          <a:lstStyle/>
          <a:p>
            <a:fld id="{30D1F218-4C98-AE4B-88E4-A917AB23D45A}" type="datetime10">
              <a:rPr lang="en-US" smtClean="0">
                <a:solidFill>
                  <a:srgbClr val="4F6228"/>
                </a:solidFill>
              </a:rPr>
              <a:t>21:04</a:t>
            </a:fld>
            <a:endParaRPr lang="en-GB" dirty="0">
              <a:solidFill>
                <a:srgbClr val="4F622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4466" y="1118176"/>
            <a:ext cx="3623108" cy="4617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2401" dirty="0">
                <a:latin typeface="Arial"/>
                <a:cs typeface="Arial"/>
              </a:rPr>
              <a:t>What is</a:t>
            </a:r>
            <a:r>
              <a:rPr lang="hr-HR" sz="2401" dirty="0">
                <a:latin typeface="Arial"/>
                <a:cs typeface="Arial"/>
              </a:rPr>
              <a:t> </a:t>
            </a:r>
            <a:r>
              <a:rPr lang="en-US" sz="2401" dirty="0">
                <a:latin typeface="Arial"/>
                <a:cs typeface="Arial"/>
              </a:rPr>
              <a:t>needed</a:t>
            </a:r>
            <a:r>
              <a:rPr lang="hr-HR" sz="2401" dirty="0">
                <a:latin typeface="Arial"/>
                <a:cs typeface="Arial"/>
              </a:rPr>
              <a:t> for</a:t>
            </a:r>
            <a:r>
              <a:rPr lang="ta-IN" sz="2401" dirty="0">
                <a:latin typeface="Arial"/>
                <a:cs typeface="Arial"/>
              </a:rPr>
              <a:t> IBIC?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350944" y="1552959"/>
            <a:ext cx="1926933" cy="5144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75128" tIns="37565" rIns="75128" bIns="37565">
            <a:spAutoFit/>
          </a:bodyPr>
          <a:lstStyle>
            <a:lvl1pPr marL="190500" indent="-19050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hr-HR" sz="1650" dirty="0">
                <a:solidFill>
                  <a:srgbClr val="000066"/>
                </a:solidFill>
                <a:sym typeface="Wingdings" charset="0"/>
              </a:rPr>
              <a:t> </a:t>
            </a:r>
            <a:r>
              <a:rPr lang="en-GB" sz="1650" b="1" dirty="0">
                <a:solidFill>
                  <a:srgbClr val="000066"/>
                </a:solidFill>
                <a:sym typeface="Wingdings" charset="0"/>
              </a:rPr>
              <a:t>POSITION</a:t>
            </a:r>
            <a:endParaRPr lang="en-GB" sz="1650" dirty="0">
              <a:solidFill>
                <a:srgbClr val="000066"/>
              </a:solidFill>
              <a:sym typeface="Wingdings" charset="0"/>
            </a:endParaRPr>
          </a:p>
          <a:p>
            <a:pPr eaLnBrk="0" hangingPunct="0"/>
            <a:r>
              <a:rPr lang="en-GB" sz="1200" dirty="0">
                <a:solidFill>
                  <a:srgbClr val="000066"/>
                </a:solidFill>
              </a:rPr>
              <a:t>- Focusing and scanning</a:t>
            </a:r>
            <a:endParaRPr lang="en-GB" sz="1650" dirty="0">
              <a:solidFill>
                <a:srgbClr val="000066"/>
              </a:solidFill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921298" y="5226324"/>
            <a:ext cx="1944722" cy="5375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square" lIns="75128" tIns="37565" rIns="75128" bIns="37565">
            <a:spAutoFit/>
          </a:bodyPr>
          <a:lstStyle>
            <a:lvl1pPr marL="190500" indent="-19050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GB" sz="1650" dirty="0">
                <a:solidFill>
                  <a:srgbClr val="000066"/>
                </a:solidFill>
                <a:sym typeface="Wingdings" charset="0"/>
              </a:rPr>
              <a:t></a:t>
            </a:r>
            <a:r>
              <a:rPr lang="en-GB" sz="1650" dirty="0">
                <a:solidFill>
                  <a:srgbClr val="000066"/>
                </a:solidFill>
              </a:rPr>
              <a:t> </a:t>
            </a:r>
            <a:r>
              <a:rPr lang="en-GB" sz="1650" b="1" dirty="0">
                <a:solidFill>
                  <a:srgbClr val="000066"/>
                </a:solidFill>
              </a:rPr>
              <a:t>RATE</a:t>
            </a:r>
            <a:endParaRPr lang="en-GB" sz="1650" dirty="0">
              <a:solidFill>
                <a:srgbClr val="000066"/>
              </a:solidFill>
            </a:endParaRPr>
          </a:p>
          <a:p>
            <a:pPr eaLnBrk="0" hangingPunct="0"/>
            <a:r>
              <a:rPr lang="en-GB" sz="1200" dirty="0">
                <a:solidFill>
                  <a:srgbClr val="000066"/>
                </a:solidFill>
              </a:rPr>
              <a:t>- 0 - </a:t>
            </a:r>
            <a:r>
              <a:rPr lang="en-GB" sz="1350" dirty="0">
                <a:solidFill>
                  <a:srgbClr val="000066"/>
                </a:solidFill>
                <a:sym typeface="UniversalMath1 BT" charset="0"/>
              </a:rPr>
              <a:t>10</a:t>
            </a:r>
            <a:r>
              <a:rPr lang="en-GB" sz="1350" baseline="30000" dirty="0">
                <a:solidFill>
                  <a:srgbClr val="000066"/>
                </a:solidFill>
                <a:sym typeface="UniversalMath1 BT" charset="0"/>
              </a:rPr>
              <a:t>6</a:t>
            </a:r>
            <a:r>
              <a:rPr lang="en-GB" sz="1350" dirty="0">
                <a:solidFill>
                  <a:srgbClr val="000066"/>
                </a:solidFill>
                <a:sym typeface="UniversalMath1 BT" charset="0"/>
              </a:rPr>
              <a:t> p/s</a:t>
            </a:r>
            <a:endParaRPr lang="en-GB" sz="1650" dirty="0">
              <a:solidFill>
                <a:srgbClr val="000066"/>
              </a:solidFill>
            </a:endParaRPr>
          </a:p>
        </p:txBody>
      </p:sp>
      <p:pic>
        <p:nvPicPr>
          <p:cNvPr id="11" name="Picture 2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8436" y="3389642"/>
            <a:ext cx="3065169" cy="1687783"/>
          </a:xfrm>
          <a:prstGeom prst="rect">
            <a:avLst/>
          </a:prstGeom>
          <a:solidFill>
            <a:srgbClr val="CCFFFF"/>
          </a:solidFill>
          <a:ln/>
        </p:spPr>
      </p:pic>
      <p:sp>
        <p:nvSpPr>
          <p:cNvPr id="12" name="AutoShape 25"/>
          <p:cNvSpPr>
            <a:spLocks noChangeArrowheads="1"/>
          </p:cNvSpPr>
          <p:nvPr/>
        </p:nvSpPr>
        <p:spPr bwMode="auto">
          <a:xfrm>
            <a:off x="2974061" y="4416023"/>
            <a:ext cx="193998" cy="565914"/>
          </a:xfrm>
          <a:prstGeom prst="downArrow">
            <a:avLst>
              <a:gd name="adj1" fmla="val 50000"/>
              <a:gd name="adj2" fmla="val 95000"/>
            </a:avLst>
          </a:prstGeom>
          <a:solidFill>
            <a:schemeClr val="accent1">
              <a:alpha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13" name="AutoShape 27"/>
          <p:cNvSpPr>
            <a:spLocks noChangeArrowheads="1"/>
          </p:cNvSpPr>
          <p:nvPr/>
        </p:nvSpPr>
        <p:spPr bwMode="auto">
          <a:xfrm>
            <a:off x="975318" y="3119541"/>
            <a:ext cx="1707183" cy="804193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14" name="Line 33"/>
          <p:cNvSpPr>
            <a:spLocks noChangeShapeType="1"/>
          </p:cNvSpPr>
          <p:nvPr/>
        </p:nvSpPr>
        <p:spPr bwMode="auto">
          <a:xfrm flipV="1">
            <a:off x="975318" y="4277117"/>
            <a:ext cx="3216640" cy="3086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auto">
          <a:xfrm>
            <a:off x="1029338" y="2526627"/>
            <a:ext cx="180929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hr-HR" sz="1350" dirty="0">
                <a:latin typeface="Arial"/>
                <a:cs typeface="Arial"/>
              </a:rPr>
              <a:t>1</a:t>
            </a:r>
            <a:r>
              <a:rPr lang="ta-IN" sz="1350" dirty="0">
                <a:latin typeface="Arial"/>
                <a:cs typeface="Arial"/>
              </a:rPr>
              <a:t>00</a:t>
            </a:r>
            <a:r>
              <a:rPr lang="hr-HR" sz="1350" dirty="0">
                <a:latin typeface="Arial"/>
                <a:cs typeface="Arial"/>
              </a:rPr>
              <a:t> </a:t>
            </a:r>
            <a:r>
              <a:rPr lang="ta-IN" sz="1350" dirty="0">
                <a:latin typeface="Arial"/>
                <a:cs typeface="Arial"/>
              </a:rPr>
              <a:t>p</a:t>
            </a:r>
            <a:r>
              <a:rPr lang="hr-HR" sz="1350" dirty="0">
                <a:latin typeface="Arial"/>
                <a:cs typeface="Arial"/>
              </a:rPr>
              <a:t>A </a:t>
            </a:r>
            <a:r>
              <a:rPr lang="ta-IN" sz="1350" dirty="0">
                <a:latin typeface="Arial"/>
                <a:cs typeface="Arial"/>
              </a:rPr>
              <a:t>current</a:t>
            </a:r>
            <a:r>
              <a:rPr lang="hr-HR" sz="1350" dirty="0">
                <a:latin typeface="Arial"/>
                <a:cs typeface="Arial"/>
              </a:rPr>
              <a:t> – </a:t>
            </a:r>
            <a:endParaRPr lang="ta-IN" sz="1350" dirty="0">
              <a:latin typeface="Arial"/>
              <a:cs typeface="Arial"/>
            </a:endParaRPr>
          </a:p>
          <a:p>
            <a:r>
              <a:rPr lang="ta-IN" sz="1350" dirty="0">
                <a:latin typeface="Arial"/>
                <a:cs typeface="Arial"/>
              </a:rPr>
              <a:t>620 ions in </a:t>
            </a:r>
            <a:r>
              <a:rPr lang="hr-HR" sz="1350" dirty="0">
                <a:latin typeface="Arial"/>
                <a:cs typeface="Arial"/>
              </a:rPr>
              <a:t>1 </a:t>
            </a:r>
            <a:r>
              <a:rPr lang="en-GB" sz="1350" dirty="0">
                <a:latin typeface="Arial"/>
                <a:cs typeface="Arial"/>
                <a:sym typeface="Symbol" charset="0"/>
              </a:rPr>
              <a:t></a:t>
            </a:r>
            <a:r>
              <a:rPr lang="hr-HR" sz="1350" dirty="0">
                <a:latin typeface="Arial"/>
                <a:cs typeface="Arial"/>
              </a:rPr>
              <a:t>s</a:t>
            </a:r>
          </a:p>
        </p:txBody>
      </p:sp>
      <p:sp>
        <p:nvSpPr>
          <p:cNvPr id="16" name="Text Box 37"/>
          <p:cNvSpPr txBox="1">
            <a:spLocks noChangeArrowheads="1"/>
          </p:cNvSpPr>
          <p:nvPr/>
        </p:nvSpPr>
        <p:spPr bwMode="auto">
          <a:xfrm>
            <a:off x="2947432" y="5226325"/>
            <a:ext cx="180929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a-IN" sz="1350" dirty="0">
                <a:latin typeface="Arial"/>
                <a:cs typeface="Arial"/>
              </a:rPr>
              <a:t>0.</a:t>
            </a:r>
            <a:r>
              <a:rPr lang="hr-HR" sz="1350" dirty="0">
                <a:latin typeface="Arial"/>
                <a:cs typeface="Arial"/>
              </a:rPr>
              <a:t>1 </a:t>
            </a:r>
            <a:r>
              <a:rPr lang="ta-IN" sz="1350" dirty="0">
                <a:latin typeface="Arial"/>
                <a:cs typeface="Arial"/>
              </a:rPr>
              <a:t>f</a:t>
            </a:r>
            <a:r>
              <a:rPr lang="hr-HR" sz="1350" dirty="0">
                <a:latin typeface="Arial"/>
                <a:cs typeface="Arial"/>
              </a:rPr>
              <a:t>A </a:t>
            </a:r>
            <a:r>
              <a:rPr lang="ta-IN" sz="1350" dirty="0">
                <a:latin typeface="Arial"/>
                <a:cs typeface="Arial"/>
              </a:rPr>
              <a:t>current </a:t>
            </a:r>
            <a:r>
              <a:rPr lang="hr-HR" sz="1350" dirty="0">
                <a:latin typeface="Arial"/>
                <a:cs typeface="Arial"/>
              </a:rPr>
              <a:t> – </a:t>
            </a:r>
            <a:endParaRPr lang="ta-IN" sz="1350" dirty="0">
              <a:latin typeface="Arial"/>
              <a:cs typeface="Arial"/>
            </a:endParaRPr>
          </a:p>
          <a:p>
            <a:r>
              <a:rPr lang="ta-IN" sz="1350" dirty="0">
                <a:latin typeface="Arial"/>
                <a:cs typeface="Arial"/>
              </a:rPr>
              <a:t>62</a:t>
            </a:r>
            <a:r>
              <a:rPr lang="hr-HR" sz="1350" dirty="0">
                <a:latin typeface="Arial"/>
                <a:cs typeface="Arial"/>
              </a:rPr>
              <a:t>0 ion</a:t>
            </a:r>
            <a:r>
              <a:rPr lang="ta-IN" sz="1350" dirty="0">
                <a:latin typeface="Arial"/>
                <a:cs typeface="Arial"/>
              </a:rPr>
              <a:t>s/second</a:t>
            </a:r>
            <a:endParaRPr lang="hr-HR" sz="1350" dirty="0">
              <a:latin typeface="Arial"/>
              <a:cs typeface="Arial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07224" y="4459475"/>
            <a:ext cx="1539928" cy="145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6563" y="5204276"/>
            <a:ext cx="1422099" cy="70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628895" y="5373605"/>
            <a:ext cx="728135" cy="23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pPr defTabSz="685983" fontAlgn="base">
              <a:spcBef>
                <a:spcPct val="0"/>
              </a:spcBef>
              <a:spcAft>
                <a:spcPts val="750"/>
              </a:spcAft>
            </a:pPr>
            <a:r>
              <a:rPr lang="hr-HR" sz="750" dirty="0">
                <a:latin typeface="Calibri" pitchFamily="34" charset="0"/>
                <a:cs typeface="Arial" pitchFamily="34" charset="0"/>
              </a:rPr>
              <a:t>250 nm</a:t>
            </a:r>
            <a:endParaRPr lang="sr-Latn-CS" sz="7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853207" y="5586373"/>
            <a:ext cx="209146" cy="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 flipV="1">
            <a:off x="7121169" y="5586783"/>
            <a:ext cx="267962" cy="11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1083358" y="1715020"/>
            <a:ext cx="1371957" cy="5144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75128" tIns="37565" rIns="75128" bIns="37565">
            <a:spAutoFit/>
          </a:bodyPr>
          <a:lstStyle>
            <a:lvl1pPr marL="95250" indent="-9525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GB" sz="1650" dirty="0">
                <a:solidFill>
                  <a:srgbClr val="000066"/>
                </a:solidFill>
                <a:sym typeface="Wingdings" charset="0"/>
              </a:rPr>
              <a:t> </a:t>
            </a:r>
            <a:r>
              <a:rPr lang="en-GB" sz="1650" b="1" dirty="0">
                <a:solidFill>
                  <a:srgbClr val="000066"/>
                </a:solidFill>
              </a:rPr>
              <a:t>IONS</a:t>
            </a:r>
          </a:p>
          <a:p>
            <a:pPr eaLnBrk="0" hangingPunct="0"/>
            <a:r>
              <a:rPr lang="en-GB" sz="1200" dirty="0">
                <a:solidFill>
                  <a:srgbClr val="000066"/>
                </a:solidFill>
              </a:rPr>
              <a:t>- p, </a:t>
            </a:r>
            <a:r>
              <a:rPr lang="en-GB" sz="1200" dirty="0">
                <a:solidFill>
                  <a:srgbClr val="000066"/>
                </a:solidFill>
                <a:sym typeface="Symbol" charset="0"/>
              </a:rPr>
              <a:t>, Li, C, O,..</a:t>
            </a:r>
            <a:endParaRPr lang="en-GB" sz="1650" dirty="0">
              <a:solidFill>
                <a:srgbClr val="000066"/>
              </a:solidFill>
              <a:sym typeface="Symbol" charset="0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487880" y="1715020"/>
            <a:ext cx="1225473" cy="5144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75128" tIns="37565" rIns="75128" bIns="37565">
            <a:spAutoFit/>
          </a:bodyPr>
          <a:lstStyle>
            <a:lvl1pPr marL="95250" indent="-9525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GB" sz="1650" b="1" dirty="0">
                <a:solidFill>
                  <a:srgbClr val="000066"/>
                </a:solidFill>
                <a:sym typeface="Wingdings" charset="0"/>
              </a:rPr>
              <a:t> RANGE</a:t>
            </a:r>
            <a:r>
              <a:rPr lang="en-GB" sz="1650" b="1" dirty="0">
                <a:solidFill>
                  <a:srgbClr val="000066"/>
                </a:solidFill>
              </a:rPr>
              <a:t> </a:t>
            </a:r>
          </a:p>
          <a:p>
            <a:pPr eaLnBrk="0" hangingPunct="0"/>
            <a:r>
              <a:rPr lang="en-GB" sz="1200" dirty="0">
                <a:solidFill>
                  <a:srgbClr val="000066"/>
                </a:solidFill>
              </a:rPr>
              <a:t>- 1 to 1000 </a:t>
            </a:r>
            <a:r>
              <a:rPr lang="en-GB" sz="1200" dirty="0">
                <a:solidFill>
                  <a:srgbClr val="000066"/>
                </a:solidFill>
                <a:sym typeface="Symbol" charset="0"/>
              </a:rPr>
              <a:t>m</a:t>
            </a:r>
            <a:endParaRPr lang="en-GB" sz="1650" dirty="0">
              <a:solidFill>
                <a:srgbClr val="000066"/>
              </a:solidFill>
            </a:endParaRPr>
          </a:p>
        </p:txBody>
      </p:sp>
      <p:pic>
        <p:nvPicPr>
          <p:cNvPr id="24" name="Picture 2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543" y="2255220"/>
            <a:ext cx="2971103" cy="2160803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 Box 11"/>
          <p:cNvSpPr txBox="1"/>
          <p:nvPr/>
        </p:nvSpPr>
        <p:spPr>
          <a:xfrm>
            <a:off x="6776992" y="3119541"/>
            <a:ext cx="410634" cy="25724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/>
            </a:ex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68598" tIns="34299" rIns="68598" bIns="3429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dirty="0">
                <a:latin typeface="Times New Roman"/>
                <a:ea typeface="Times New Roman"/>
              </a:rPr>
              <a:t>signal</a:t>
            </a:r>
          </a:p>
        </p:txBody>
      </p:sp>
      <p:sp>
        <p:nvSpPr>
          <p:cNvPr id="26" name="Text Box 16"/>
          <p:cNvSpPr txBox="1"/>
          <p:nvPr/>
        </p:nvSpPr>
        <p:spPr>
          <a:xfrm>
            <a:off x="4393525" y="3618580"/>
            <a:ext cx="559740" cy="25724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/>
            </a:ex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68598" tIns="34299" rIns="68598" bIns="3429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latin typeface="Times New Roman"/>
                <a:ea typeface="Times New Roman"/>
              </a:rPr>
              <a:t>ion beam</a:t>
            </a:r>
          </a:p>
        </p:txBody>
      </p:sp>
      <p:graphicFrame>
        <p:nvGraphicFramePr>
          <p:cNvPr id="27" name="Object 7"/>
          <p:cNvGraphicFramePr>
            <a:graphicFrameLocks noChangeAspect="1"/>
          </p:cNvGraphicFramePr>
          <p:nvPr>
            <p:extLst/>
          </p:nvPr>
        </p:nvGraphicFramePr>
        <p:xfrm>
          <a:off x="4594663" y="4470043"/>
          <a:ext cx="1524058" cy="1238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VISIO" r:id="rId9" imgW="3518640" imgH="2860560" progId="Visio.Drawing.11">
                  <p:embed/>
                </p:oleObj>
              </mc:Choice>
              <mc:Fallback>
                <p:oleObj name="VISIO" r:id="rId9" imgW="3518640" imgH="28605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4663" y="4470043"/>
                        <a:ext cx="1524058" cy="12389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16"/>
          <p:cNvSpPr txBox="1"/>
          <p:nvPr/>
        </p:nvSpPr>
        <p:spPr>
          <a:xfrm>
            <a:off x="5655525" y="4794164"/>
            <a:ext cx="559740" cy="25724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/>
            </a:ex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68598" tIns="34299" rIns="68598" bIns="3429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ta-IN" sz="900" dirty="0">
                <a:latin typeface="Times New Roman"/>
                <a:ea typeface="Times New Roman"/>
              </a:rPr>
              <a:t>+V</a:t>
            </a:r>
            <a:endParaRPr lang="en-US" sz="900" dirty="0">
              <a:latin typeface="Times New Roman"/>
              <a:ea typeface="Times New Roman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350944" y="5226324"/>
            <a:ext cx="0" cy="21608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424019" y="5088083"/>
            <a:ext cx="0" cy="21608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060169" y="5348656"/>
            <a:ext cx="0" cy="16206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5150773" y="5216797"/>
            <a:ext cx="0" cy="16206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14"/>
          <p:cNvGraphicFramePr>
            <a:graphicFrameLocks noChangeAspect="1"/>
          </p:cNvGraphicFramePr>
          <p:nvPr>
            <p:extLst/>
          </p:nvPr>
        </p:nvGraphicFramePr>
        <p:xfrm>
          <a:off x="2379840" y="2255220"/>
          <a:ext cx="2002136" cy="1836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Visio" r:id="rId11" imgW="4162273" imgH="4245043" progId="Visio.Drawing.11">
                  <p:embed/>
                </p:oleObj>
              </mc:Choice>
              <mc:Fallback>
                <p:oleObj name="Visio" r:id="rId11" imgW="4162273" imgH="424504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9840" y="2255220"/>
                        <a:ext cx="2002136" cy="18366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533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/>
      <p:bldP spid="22" grpId="0" animBg="1"/>
      <p:bldP spid="23" grpId="0" animBg="1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9149" y="998097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11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898636" y="1024412"/>
            <a:ext cx="7338542" cy="93012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cap="none" dirty="0" smtClean="0">
                <a:effectLst/>
              </a:rPr>
              <a:t>Nuclear microprobe</a:t>
            </a:r>
            <a:endParaRPr lang="en-US" cap="none" dirty="0">
              <a:effectLst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23519" y="999694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hr-HR" sz="1350">
              <a:latin typeface="Franklin Gothic Book" pitchFamily="34" charset="0"/>
            </a:endParaRPr>
          </a:p>
        </p:txBody>
      </p:sp>
      <p:graphicFrame>
        <p:nvGraphicFramePr>
          <p:cNvPr id="8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2059898"/>
              </p:ext>
            </p:extLst>
          </p:nvPr>
        </p:nvGraphicFramePr>
        <p:xfrm>
          <a:off x="353086" y="2223997"/>
          <a:ext cx="4516026" cy="3488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VISIO" r:id="rId4" imgW="6328440" imgH="4888440" progId="Visio.Drawing.4">
                  <p:embed/>
                </p:oleObj>
              </mc:Choice>
              <mc:Fallback>
                <p:oleObj name="VISIO" r:id="rId4" imgW="6328440" imgH="4888440" progId="Visio.Drawing.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086" y="2223997"/>
                        <a:ext cx="4516026" cy="3488249"/>
                      </a:xfrm>
                      <a:prstGeom prst="rect">
                        <a:avLst/>
                      </a:prstGeom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38100" cmpd="dbl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79008" y="2183668"/>
            <a:ext cx="2628417" cy="3529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7455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4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54917" y="2672720"/>
            <a:ext cx="2701003" cy="251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>
          <a:xfrm>
            <a:off x="2519237" y="3591060"/>
            <a:ext cx="0" cy="3062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9149" y="998097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222756" y="979298"/>
            <a:ext cx="7184669" cy="715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701" dirty="0">
                <a:solidFill>
                  <a:prstClr val="black"/>
                </a:solidFill>
                <a:latin typeface="Lucida Sans" pitchFamily="34" charset="0"/>
              </a:rPr>
              <a:t>IBIC imaging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00896" y="1670298"/>
            <a:ext cx="42675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500" dirty="0">
                <a:solidFill>
                  <a:prstClr val="black"/>
                </a:solidFill>
                <a:latin typeface="Lucida Sans" pitchFamily="34" charset="0"/>
              </a:rPr>
              <a:t>Configurations: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12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40" y="2827244"/>
            <a:ext cx="2646983" cy="2140211"/>
          </a:xfrm>
          <a:prstGeom prst="rect">
            <a:avLst/>
          </a:prstGeom>
          <a:noFill/>
          <a:ln w="9525" algn="ctr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02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417 -0.00555 L 0.07882 -0.00555 L 0.07084 0.0007 L -0.00173 0.0007 L -0.0085 0.00833 L 0.06042 0.00833 L 0.05122 0.01597 L -0.01319 0.01597 L -0.01892 0.02522 L 0.04323 0.02522 L 0.0316 0.03424 L -0.02691 0.03424 " pathEditMode="relative" rAng="0" ptsTypes="AAAAAAAAAAAA">
                                      <p:cBhvr>
                                        <p:cTn id="14" dur="4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05162" y="2564680"/>
            <a:ext cx="2945983" cy="267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Straight Arrow Connector 25"/>
          <p:cNvCxnSpPr/>
          <p:nvPr/>
        </p:nvCxnSpPr>
        <p:spPr>
          <a:xfrm flipV="1">
            <a:off x="5376011" y="4271209"/>
            <a:ext cx="330410" cy="16206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9149" y="998097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222756" y="979298"/>
            <a:ext cx="7184669" cy="715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701" dirty="0">
                <a:solidFill>
                  <a:prstClr val="black"/>
                </a:solidFill>
                <a:latin typeface="Lucida Sans" pitchFamily="34" charset="0"/>
              </a:rPr>
              <a:t>IBIC imaging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00896" y="1670298"/>
            <a:ext cx="42675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500" dirty="0">
                <a:solidFill>
                  <a:prstClr val="black"/>
                </a:solidFill>
                <a:latin typeface="Lucida Sans" pitchFamily="34" charset="0"/>
              </a:rPr>
              <a:t>Configurations: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13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pic>
        <p:nvPicPr>
          <p:cNvPr id="11" name="Picture 4" descr="map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56"/>
          <a:stretch>
            <a:fillRect/>
          </a:stretch>
        </p:blipFill>
        <p:spPr bwMode="auto">
          <a:xfrm>
            <a:off x="1378151" y="2024478"/>
            <a:ext cx="3118499" cy="171509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6876" y="4131260"/>
            <a:ext cx="941975" cy="163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37402" y="4138319"/>
            <a:ext cx="972362" cy="162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546876" y="3861464"/>
            <a:ext cx="9419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350" dirty="0">
                <a:solidFill>
                  <a:prstClr val="black"/>
                </a:solidFill>
                <a:latin typeface="Calibri" pitchFamily="34" charset="0"/>
              </a:rPr>
              <a:t>2 </a:t>
            </a:r>
            <a:r>
              <a:rPr lang="hr-HR" sz="1350" dirty="0" err="1">
                <a:solidFill>
                  <a:prstClr val="black"/>
                </a:solidFill>
                <a:latin typeface="Calibri" pitchFamily="34" charset="0"/>
              </a:rPr>
              <a:t>MeV</a:t>
            </a:r>
            <a:r>
              <a:rPr lang="hr-HR" sz="1350" dirty="0">
                <a:solidFill>
                  <a:prstClr val="black"/>
                </a:solidFill>
                <a:latin typeface="Calibri" pitchFamily="34" charset="0"/>
              </a:rPr>
              <a:t> p</a:t>
            </a:r>
            <a:r>
              <a:rPr lang="hr-HR" sz="1350" baseline="30000" dirty="0">
                <a:solidFill>
                  <a:prstClr val="black"/>
                </a:solidFill>
                <a:latin typeface="Calibri" pitchFamily="34" charset="0"/>
              </a:rPr>
              <a:t>+</a:t>
            </a:r>
            <a:endParaRPr lang="hr-HR" sz="135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12571" y="3854189"/>
            <a:ext cx="9419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350" dirty="0">
                <a:solidFill>
                  <a:prstClr val="black"/>
                </a:solidFill>
                <a:latin typeface="Calibri" pitchFamily="34" charset="0"/>
              </a:rPr>
              <a:t>2 </a:t>
            </a:r>
            <a:r>
              <a:rPr lang="hr-HR" sz="1350" dirty="0" err="1">
                <a:solidFill>
                  <a:prstClr val="black"/>
                </a:solidFill>
                <a:latin typeface="Calibri" pitchFamily="34" charset="0"/>
              </a:rPr>
              <a:t>MeV</a:t>
            </a:r>
            <a:r>
              <a:rPr lang="hr-HR" sz="1350" dirty="0">
                <a:solidFill>
                  <a:prstClr val="black"/>
                </a:solidFill>
                <a:latin typeface="Calibri" pitchFamily="34" charset="0"/>
              </a:rPr>
              <a:t> He</a:t>
            </a:r>
            <a:r>
              <a:rPr lang="hr-HR" sz="1350" baseline="30000" dirty="0">
                <a:solidFill>
                  <a:prstClr val="black"/>
                </a:solidFill>
                <a:latin typeface="Calibri" pitchFamily="34" charset="0"/>
              </a:rPr>
              <a:t>+</a:t>
            </a:r>
            <a:endParaRPr lang="hr-HR" sz="1350" dirty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03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007 -0.01319 L 0.05156 -0.01319 L 0.05035 -0.02545 L 0.00434 -0.02545 L 0.00677 -0.03932 L 0.05035 -0.04071 L 0.04931 -0.05297 L 0.0033 -0.05297 L 0.00434 -0.06685 L 0.05156 -0.06685 L 0.05035 -0.07911 L 0.00434 -0.07911 " pathEditMode="relative" rAng="0" ptsTypes="AAAAAAAAAAAA">
                                      <p:cBhvr>
                                        <p:cTn id="13" dur="4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" y="-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9149" y="998097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befor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73698" y="2614043"/>
            <a:ext cx="4721166" cy="331411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2141097" y="1825824"/>
            <a:ext cx="4375625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  <a:buFont typeface="Wingdings" pitchFamily="2" charset="2"/>
              <a:buChar char="Ø"/>
            </a:pPr>
            <a:r>
              <a:rPr lang="hr-HR" sz="1200" dirty="0">
                <a:solidFill>
                  <a:prstClr val="white"/>
                </a:solidFill>
                <a:latin typeface="Lucida Sans" pitchFamily="34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Lucida Sans" pitchFamily="34" charset="0"/>
              </a:rPr>
              <a:t>Lateral damage creation</a:t>
            </a:r>
            <a:endParaRPr lang="hr-HR" sz="1200" dirty="0">
              <a:solidFill>
                <a:prstClr val="black"/>
              </a:solidFill>
              <a:latin typeface="Lucida Sans" pitchFamily="34" charset="0"/>
            </a:endParaRPr>
          </a:p>
          <a:p>
            <a:pPr>
              <a:spcAft>
                <a:spcPts val="450"/>
              </a:spcAft>
              <a:buFont typeface="Wingdings" pitchFamily="2" charset="2"/>
              <a:buChar char="Ø"/>
            </a:pPr>
            <a:r>
              <a:rPr lang="hr-HR" sz="1200" dirty="0">
                <a:solidFill>
                  <a:prstClr val="black"/>
                </a:solidFill>
                <a:latin typeface="Lucida Sans" pitchFamily="34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Lucida Sans" pitchFamily="34" charset="0"/>
              </a:rPr>
              <a:t>frontal </a:t>
            </a:r>
            <a:r>
              <a:rPr lang="hr-HR" sz="1200" dirty="0">
                <a:solidFill>
                  <a:prstClr val="black"/>
                </a:solidFill>
                <a:latin typeface="Lucida Sans" pitchFamily="34" charset="0"/>
              </a:rPr>
              <a:t>IBIC</a:t>
            </a:r>
            <a:r>
              <a:rPr lang="en-US" sz="1200" dirty="0">
                <a:solidFill>
                  <a:prstClr val="black"/>
                </a:solidFill>
                <a:latin typeface="Lucida Sans" pitchFamily="34" charset="0"/>
              </a:rPr>
              <a:t> defect mapping</a:t>
            </a:r>
            <a:endParaRPr lang="hr-HR" sz="1200" dirty="0">
              <a:solidFill>
                <a:prstClr val="black"/>
              </a:solidFill>
              <a:latin typeface="Lucida Sans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hr-HR" sz="1200" dirty="0">
                <a:solidFill>
                  <a:prstClr val="black"/>
                </a:solidFill>
                <a:latin typeface="Lucida Sans" pitchFamily="34" charset="0"/>
                <a:sym typeface="Wingdings" pitchFamily="2" charset="2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Lucida Sans" pitchFamily="34" charset="0"/>
                <a:sym typeface="Wingdings" pitchFamily="2" charset="2"/>
              </a:rPr>
              <a:t>Bragg peak clearly visible</a:t>
            </a:r>
            <a:endParaRPr lang="hr-HR" sz="1200" dirty="0">
              <a:solidFill>
                <a:prstClr val="black"/>
              </a:solidFill>
              <a:latin typeface="Lucida Sans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22756" y="979298"/>
            <a:ext cx="6644468" cy="715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701" dirty="0">
                <a:solidFill>
                  <a:prstClr val="black"/>
                </a:solidFill>
                <a:latin typeface="Lucida Sans" pitchFamily="34" charset="0"/>
              </a:rPr>
              <a:t>Examples – defects mapping</a:t>
            </a:r>
          </a:p>
        </p:txBody>
      </p:sp>
      <p:sp>
        <p:nvSpPr>
          <p:cNvPr id="2" name="Right Arrow 1"/>
          <p:cNvSpPr/>
          <p:nvPr/>
        </p:nvSpPr>
        <p:spPr>
          <a:xfrm rot="10800000">
            <a:off x="4328910" y="3158900"/>
            <a:ext cx="837311" cy="16206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53659" y="2861790"/>
            <a:ext cx="891331" cy="9183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270568" y="985103"/>
            <a:ext cx="1393331" cy="866308"/>
            <a:chOff x="-178412" y="5479956"/>
            <a:chExt cx="1362731" cy="1154776"/>
          </a:xfrm>
        </p:grpSpPr>
        <p:pic>
          <p:nvPicPr>
            <p:cNvPr id="10" name="Picture 3" descr="C:\users\pillo\My Pictures\Lavoro - Italia\Burocrazia\Documenti\Loghi\UniT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9343" y="5479956"/>
              <a:ext cx="767218" cy="79954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-178412" y="6327036"/>
              <a:ext cx="1362731" cy="3076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rgbClr val="3C8D93"/>
                  </a:solidFill>
                  <a:latin typeface="Lucida Sans"/>
                </a:rPr>
                <a:t>http://www.unito.it/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315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9149" y="998097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22756" y="979298"/>
            <a:ext cx="6644468" cy="715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701" dirty="0">
                <a:solidFill>
                  <a:prstClr val="black"/>
                </a:solidFill>
                <a:latin typeface="Lucida Sans" pitchFamily="34" charset="0"/>
              </a:rPr>
              <a:t>Examples – radiation hardness tests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84816" y="1916438"/>
            <a:ext cx="340326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350" dirty="0">
                <a:solidFill>
                  <a:prstClr val="black"/>
                </a:solidFill>
                <a:latin typeface="Lucida Sans" pitchFamily="34" charset="0"/>
              </a:rPr>
              <a:t>An ion microprobe allows for: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84816" y="2503688"/>
            <a:ext cx="286306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hr-HR" sz="1350" dirty="0">
                <a:solidFill>
                  <a:prstClr val="black"/>
                </a:solidFill>
              </a:rPr>
              <a:t> selective damage introduction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4160" y="2510660"/>
            <a:ext cx="286306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hr-HR" sz="1350" dirty="0">
                <a:solidFill>
                  <a:prstClr val="black"/>
                </a:solidFill>
              </a:rPr>
              <a:t> on-line  monitoring of CCE degradation and total fluence</a:t>
            </a:r>
          </a:p>
        </p:txBody>
      </p:sp>
      <p:pic>
        <p:nvPicPr>
          <p:cNvPr id="9" name="Picture 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020" y="3050861"/>
            <a:ext cx="3241204" cy="2345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304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6596" y="3050859"/>
            <a:ext cx="3200062" cy="232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59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0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361759"/>
            <a:ext cx="7692936" cy="1077238"/>
          </a:xfrm>
          <a:effectLst/>
        </p:spPr>
        <p:txBody>
          <a:bodyPr/>
          <a:lstStyle/>
          <a:p>
            <a:r>
              <a:rPr lang="hr-HR" cap="none" dirty="0" err="1" smtClean="0">
                <a:solidFill>
                  <a:schemeClr val="tx1"/>
                </a:solidFill>
                <a:effectLst/>
                <a:latin typeface="+mn-lt"/>
              </a:rPr>
              <a:t>Charge</a:t>
            </a:r>
            <a:r>
              <a:rPr lang="hr-HR" cap="none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hr-HR" cap="none" dirty="0" err="1" smtClean="0">
                <a:solidFill>
                  <a:schemeClr val="tx1"/>
                </a:solidFill>
                <a:effectLst/>
                <a:latin typeface="+mn-lt"/>
              </a:rPr>
              <a:t>transient</a:t>
            </a:r>
            <a:r>
              <a:rPr lang="hr-HR" cap="none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hr-HR" cap="none" dirty="0" err="1" smtClean="0">
                <a:solidFill>
                  <a:schemeClr val="tx1"/>
                </a:solidFill>
                <a:effectLst/>
                <a:latin typeface="+mn-lt"/>
              </a:rPr>
              <a:t>spectroscopy</a:t>
            </a:r>
            <a:r>
              <a:rPr lang="hr-HR" cap="none" dirty="0" smtClean="0">
                <a:solidFill>
                  <a:schemeClr val="tx1"/>
                </a:solidFill>
                <a:effectLst/>
                <a:latin typeface="+mn-lt"/>
              </a:rPr>
              <a:t> (QTS) </a:t>
            </a:r>
            <a:r>
              <a:rPr lang="hr-HR" cap="none" dirty="0" err="1" smtClean="0">
                <a:solidFill>
                  <a:schemeClr val="tx1"/>
                </a:solidFill>
                <a:effectLst/>
                <a:latin typeface="+mn-lt"/>
              </a:rPr>
              <a:t>setup</a:t>
            </a:r>
            <a:r>
              <a:rPr lang="en-US" cap="none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en-US" cap="none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cap="none" dirty="0" smtClean="0">
                <a:solidFill>
                  <a:schemeClr val="tx1"/>
                </a:solidFill>
                <a:effectLst/>
                <a:latin typeface="+mn-lt"/>
              </a:rPr>
              <a:t>				</a:t>
            </a:r>
            <a:r>
              <a:rPr lang="en-US" sz="2400" b="0" dirty="0" smtClean="0">
                <a:solidFill>
                  <a:schemeClr val="tx1"/>
                </a:solidFill>
                <a:latin typeface="+mn-lt"/>
              </a:rPr>
              <a:t>(similar to DLTS)</a:t>
            </a:r>
            <a:endParaRPr lang="en-GB" sz="2400" b="0" cap="none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632" y="3131725"/>
            <a:ext cx="2443734" cy="3263504"/>
          </a:xfrm>
        </p:spPr>
        <p:txBody>
          <a:bodyPr>
            <a:normAutofit lnSpcReduction="10000"/>
          </a:bodyPr>
          <a:lstStyle/>
          <a:p>
            <a:r>
              <a:rPr lang="hr-HR" dirty="0" smtClean="0"/>
              <a:t>CoolFET preamplifier</a:t>
            </a:r>
            <a:br>
              <a:rPr lang="hr-HR" dirty="0" smtClean="0"/>
            </a:br>
            <a:r>
              <a:rPr lang="hr-HR" dirty="0" smtClean="0"/>
              <a:t>+WaveMaster 8500A oscilloscope</a:t>
            </a:r>
          </a:p>
          <a:p>
            <a:r>
              <a:rPr lang="hr-HR" dirty="0" smtClean="0"/>
              <a:t>Target temperatures:</a:t>
            </a:r>
            <a:br>
              <a:rPr lang="hr-HR" dirty="0" smtClean="0"/>
            </a:br>
            <a:r>
              <a:rPr lang="hr-HR" dirty="0"/>
              <a:t>-</a:t>
            </a:r>
            <a:r>
              <a:rPr lang="hr-HR" dirty="0" smtClean="0"/>
              <a:t>1</a:t>
            </a:r>
            <a:r>
              <a:rPr lang="en-US" dirty="0" smtClean="0"/>
              <a:t>0</a:t>
            </a:r>
            <a:r>
              <a:rPr lang="hr-HR" dirty="0" smtClean="0"/>
              <a:t>0°C </a:t>
            </a:r>
            <a:r>
              <a:rPr lang="hr-HR" dirty="0" smtClean="0"/>
              <a:t>to +</a:t>
            </a:r>
            <a:r>
              <a:rPr lang="hr-HR" dirty="0"/>
              <a:t>700°C</a:t>
            </a:r>
            <a:endParaRPr lang="hr-HR" dirty="0" smtClean="0"/>
          </a:p>
          <a:p>
            <a:r>
              <a:rPr lang="hr-HR" dirty="0" smtClean="0"/>
              <a:t>Achieved:</a:t>
            </a:r>
            <a:br>
              <a:rPr lang="hr-HR" dirty="0" smtClean="0"/>
            </a:br>
            <a:r>
              <a:rPr lang="hr-HR" dirty="0" smtClean="0"/>
              <a:t>-40°C to </a:t>
            </a:r>
            <a:r>
              <a:rPr lang="hr-HR" dirty="0"/>
              <a:t>600°C</a:t>
            </a:r>
            <a:endParaRPr lang="hr-HR" dirty="0" smtClean="0"/>
          </a:p>
          <a:p>
            <a:r>
              <a:rPr lang="hr-HR" dirty="0"/>
              <a:t>Stability ± </a:t>
            </a:r>
            <a:r>
              <a:rPr lang="hr-HR" dirty="0" smtClean="0"/>
              <a:t>0.5°C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584" y="3021378"/>
            <a:ext cx="3421565" cy="305073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087584" y="6159640"/>
            <a:ext cx="3653028" cy="47117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1800" dirty="0">
                <a:latin typeface="+mn-lt"/>
              </a:rPr>
              <a:t>NDT sample mounted on QTS setup</a:t>
            </a:r>
            <a:endParaRPr lang="en-GB" sz="1800" dirty="0">
              <a:latin typeface="+mn-lt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354468" y="4951477"/>
            <a:ext cx="192024" cy="884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6948" y="1174938"/>
            <a:ext cx="664169" cy="46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293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75" y="2714066"/>
            <a:ext cx="4912525" cy="37069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5010912" y="3514535"/>
                <a:ext cx="3639312" cy="3263504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hr-HR" sz="2100" dirty="0"/>
                  <a:t>Traps in whole sample: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hr-H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hr-H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hr-HR" sz="1800" dirty="0"/>
                  <a:t>= 0.53 eV ±0.1 eV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r-H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hr-H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hr-H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hr-H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hr-HR" sz="1800" dirty="0"/>
                  <a:t> is lower</a:t>
                </a:r>
              </a:p>
              <a:p>
                <a:pPr lvl="1"/>
                <a:r>
                  <a:rPr lang="hr-HR" sz="1800" dirty="0"/>
                  <a:t>Boron? Arsenic?</a:t>
                </a:r>
              </a:p>
              <a:p>
                <a:pPr lvl="1"/>
                <a:endParaRPr lang="hr-HR" sz="1800" dirty="0"/>
              </a:p>
              <a:p>
                <a:r>
                  <a:rPr lang="hr-HR" sz="2100" dirty="0"/>
                  <a:t>Traps close to the edge: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hr-H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hr-H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hr-HR" sz="1800" dirty="0"/>
                  <a:t> = 0.43 eV ± 0.04eV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r-H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hr-H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hr-H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hr-H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hr-HR" sz="1800" dirty="0"/>
                  <a:t> is higher</a:t>
                </a:r>
              </a:p>
              <a:p>
                <a:pPr lvl="1"/>
                <a:r>
                  <a:rPr lang="hr-HR" sz="1800" dirty="0"/>
                  <a:t>Boron? Arsenic?</a:t>
                </a:r>
                <a:endParaRPr lang="en-GB" sz="1800" dirty="0"/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912" y="3514535"/>
                <a:ext cx="3639312" cy="3263504"/>
              </a:xfrm>
              <a:prstGeom prst="rect">
                <a:avLst/>
              </a:prstGeom>
              <a:blipFill rotWithShape="0">
                <a:blip r:embed="rId3"/>
                <a:stretch>
                  <a:fillRect l="-2345" t="-26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202" y="1258702"/>
            <a:ext cx="6935110" cy="1077238"/>
          </a:xfrm>
        </p:spPr>
        <p:txBody>
          <a:bodyPr/>
          <a:lstStyle/>
          <a:p>
            <a:r>
              <a:rPr lang="hr-HR" cap="none" dirty="0" smtClean="0">
                <a:solidFill>
                  <a:schemeClr val="tx1"/>
                </a:solidFill>
                <a:effectLst/>
              </a:rPr>
              <a:t>QTS </a:t>
            </a:r>
            <a:r>
              <a:rPr lang="hr-HR" cap="none" dirty="0" err="1" smtClean="0">
                <a:solidFill>
                  <a:schemeClr val="tx1"/>
                </a:solidFill>
                <a:effectLst/>
              </a:rPr>
              <a:t>trace</a:t>
            </a:r>
            <a:r>
              <a:rPr lang="hr-HR" cap="none" dirty="0" smtClean="0">
                <a:solidFill>
                  <a:schemeClr val="tx1"/>
                </a:solidFill>
                <a:effectLst/>
              </a:rPr>
              <a:t> </a:t>
            </a:r>
            <a:r>
              <a:rPr lang="hr-HR" cap="none" dirty="0" err="1" smtClean="0">
                <a:solidFill>
                  <a:schemeClr val="tx1"/>
                </a:solidFill>
                <a:effectLst/>
              </a:rPr>
              <a:t>analysis</a:t>
            </a:r>
            <a:r>
              <a:rPr lang="en-US" cap="none" dirty="0" smtClean="0">
                <a:solidFill>
                  <a:schemeClr val="tx1"/>
                </a:solidFill>
                <a:effectLst/>
              </a:rPr>
              <a:t>- NDT HPHT sample</a:t>
            </a:r>
            <a:endParaRPr lang="en-GB" cap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71550" y="6098654"/>
            <a:ext cx="3362706" cy="6244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5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1599612" y="3406092"/>
            <a:ext cx="150876" cy="8047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1927653" y="3994019"/>
            <a:ext cx="998982" cy="293942"/>
          </a:xfrm>
          <a:prstGeom prst="rect">
            <a:avLst/>
          </a:prstGeom>
        </p:spPr>
        <p:txBody>
          <a:bodyPr vert="horz" lIns="68580" tIns="34290" rIns="68580" bIns="3429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1800" dirty="0">
                <a:solidFill>
                  <a:srgbClr val="FF0000"/>
                </a:solidFill>
              </a:rPr>
              <a:t>Heating</a:t>
            </a:r>
            <a:endParaRPr lang="en-GB" sz="1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09459" y="2465444"/>
                <a:ext cx="217764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hr-HR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hr-H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hr-HR" i="1">
                          <a:latin typeface="Cambria Math" panose="02040503050406030204" pitchFamily="18" charset="0"/>
                        </a:rPr>
                        <m:t>(1−</m:t>
                      </m:r>
                      <m:sSup>
                        <m:sSupPr>
                          <m:ctrlPr>
                            <a:rPr lang="hr-H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hr-H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hr-H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hr-HR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9459" y="2465444"/>
                <a:ext cx="2177645" cy="276999"/>
              </a:xfrm>
              <a:prstGeom prst="rect">
                <a:avLst/>
              </a:prstGeom>
              <a:blipFill rotWithShape="0">
                <a:blip r:embed="rId4"/>
                <a:stretch>
                  <a:fillRect t="-2174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508606" y="2994777"/>
                <a:ext cx="1385444" cy="4109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hr-H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hr-H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hr-H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hr-H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hr-H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sSup>
                        <m:sSupPr>
                          <m:ctrlPr>
                            <a:rPr lang="hr-H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hr-HR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hr-HR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hr-H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hr-HR" i="1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606" y="2994777"/>
                <a:ext cx="1385444" cy="41094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65765" y="1258702"/>
            <a:ext cx="930763" cy="647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338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05" y="3106846"/>
            <a:ext cx="5050495" cy="350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05" y="3114221"/>
            <a:ext cx="5050495" cy="3494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18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130767" y="1339270"/>
            <a:ext cx="6516797" cy="62881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2800" dirty="0">
                <a:solidFill>
                  <a:schemeClr val="tx1"/>
                </a:solidFill>
              </a:rPr>
              <a:t>Time resolved IBIC (AKA mapped TCT)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53094" y="3290053"/>
            <a:ext cx="23494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TCT gives different information about physical parameters of the sample depending on the beam and energy chosen</a:t>
            </a:r>
          </a:p>
          <a:p>
            <a:endParaRPr lang="en-US" sz="1350" dirty="0">
              <a:solidFill>
                <a:prstClr val="black"/>
              </a:solidFill>
            </a:endParaRPr>
          </a:p>
          <a:p>
            <a:r>
              <a:rPr lang="en-US" sz="1350" dirty="0">
                <a:solidFill>
                  <a:prstClr val="black"/>
                </a:solidFill>
              </a:rPr>
              <a:t>Coupled with beam scanning, possible to characterize the sample spatially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9667" y="5541199"/>
            <a:ext cx="1133339" cy="46166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err="1">
                <a:solidFill>
                  <a:prstClr val="black"/>
                </a:solidFill>
              </a:rPr>
              <a:t>scCVD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200" dirty="0">
                <a:solidFill>
                  <a:prstClr val="black"/>
                </a:solidFill>
              </a:rPr>
              <a:t>diamond</a:t>
            </a:r>
          </a:p>
          <a:p>
            <a:pPr algn="ctr"/>
            <a:r>
              <a:rPr lang="en-US" sz="1200" dirty="0">
                <a:solidFill>
                  <a:prstClr val="black"/>
                </a:solidFill>
              </a:rPr>
              <a:t>Ideal case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384815" y="2537486"/>
                <a:ext cx="1074781" cy="380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35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~(1−</m:t>
                    </m:r>
                    <m:sSup>
                      <m:sSupPr>
                        <m:ctrlPr>
                          <a:rPr lang="en-US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135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sz="135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135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135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𝑅𝐶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1350" dirty="0">
                    <a:solidFill>
                      <a:prstClr val="black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815" y="2537486"/>
                <a:ext cx="1074781" cy="380745"/>
              </a:xfrm>
              <a:prstGeom prst="rect">
                <a:avLst/>
              </a:prstGeom>
              <a:blipFill rotWithShape="0">
                <a:blip r:embed="rId4"/>
                <a:stretch>
                  <a:fillRect r="-568" b="-158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759525" y="3050269"/>
                <a:ext cx="706860" cy="392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~</m:t>
                      </m:r>
                      <m:sSup>
                        <m:sSup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𝑅𝐶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525" y="3050269"/>
                <a:ext cx="706860" cy="39267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843358" y="2573059"/>
                <a:ext cx="1545808" cy="309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~</m:t>
                      </m:r>
                      <m:sSub>
                        <m:sSub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h</m:t>
                          </m:r>
                        </m:sub>
                      </m:sSub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𝐸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h</m:t>
                          </m:r>
                        </m:sub>
                      </m:sSub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𝐸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358" y="2573059"/>
                <a:ext cx="1545808" cy="309187"/>
              </a:xfrm>
              <a:prstGeom prst="rect">
                <a:avLst/>
              </a:prstGeom>
              <a:blipFill rotWithShape="0">
                <a:blip r:embed="rId6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945510" y="5100929"/>
                <a:ext cx="835806" cy="532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</a:rPr>
                        <m:t>𝑇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b>
                            <m:sSub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𝑒</m:t>
                              </m:r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5510" y="5100929"/>
                <a:ext cx="835806" cy="53232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V="1">
            <a:off x="2627278" y="4847417"/>
            <a:ext cx="1708163" cy="14126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897639" y="3205603"/>
            <a:ext cx="512822" cy="1512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391547" y="3529724"/>
            <a:ext cx="566670" cy="9183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843358" y="2942343"/>
            <a:ext cx="242549" cy="6954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83469" y="1422601"/>
            <a:ext cx="784459" cy="545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2857216" y="5541199"/>
                <a:ext cx="1012393" cy="6372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216" y="5541199"/>
                <a:ext cx="1012393" cy="637290"/>
              </a:xfrm>
              <a:prstGeom prst="rect">
                <a:avLst/>
              </a:prstGeom>
              <a:blipFill rotWithShape="0">
                <a:blip r:embed="rId9"/>
                <a:stretch>
                  <a:fillRect l="-27711" t="-125714" r="-63253" b="-1752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1461822" y="2897135"/>
            <a:ext cx="12025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prstClr val="black"/>
                </a:solidFill>
              </a:rPr>
              <a:t>If no plasma effect</a:t>
            </a:r>
          </a:p>
          <a:p>
            <a:r>
              <a:rPr lang="en-US" sz="1050" dirty="0">
                <a:solidFill>
                  <a:prstClr val="black"/>
                </a:solidFill>
              </a:rPr>
              <a:t>and L=0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325355" y="2841197"/>
                <a:ext cx="607795" cy="3924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~</m:t>
                      </m:r>
                      <m:sSup>
                        <m:sSup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5355" y="2841197"/>
                <a:ext cx="607795" cy="39248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/>
          <p:nvPr/>
        </p:nvCxnSpPr>
        <p:spPr>
          <a:xfrm flipH="1">
            <a:off x="4976957" y="4340024"/>
            <a:ext cx="146554" cy="10154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674881" y="3965852"/>
                <a:ext cx="1112549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𝑑𝑒𝑡𝑟𝑎𝑝𝑝𝑖𝑛𝑔</m:t>
                      </m:r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4881" y="3965852"/>
                <a:ext cx="1112549" cy="300082"/>
              </a:xfrm>
              <a:prstGeom prst="rect">
                <a:avLst/>
              </a:prstGeom>
              <a:blipFill rotWithShape="0">
                <a:blip r:embed="rId11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314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assets.manchester.ac.uk/logos/universit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424" y="1222341"/>
            <a:ext cx="1166126" cy="47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7876" y="1222340"/>
            <a:ext cx="587101" cy="408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6" descr="data:image/jpeg;base64,/9j/4AAQSkZJRgABAQAAAQABAAD/2wCEAAkGBhQSEBQUEhQWFBUUGBoaGBgVGB0cGBkcHBcYFR0VGBcXHCYgGhokGhoaIi8gIycpLCwsHB8xNjAqNSYrLCkBCQoKDgwOGg8PGiklHCQqLCwsLC0sLC4pLCksLC8qLCk0LDQ0LCwqLCwsLCksLCwsLCwsLCksLCwsNCwsLCksL//AABEIAIIAoAMBIgACEQEDEQH/xAAbAAACAgMBAAAAAAAAAAAAAAAAAQUGAgQHA//EAEUQAAECAwMGCAwEBQUBAAAAAAEAAgMEERIhMQUGB0FR8BNUYXGBkZPSFiIjMkJSYpKhscHRFFNyoiQzsrPhNUNjgqMV/8QAGwEAAwEBAQEBAAAAAAAAAAAAAQIDAAUEBgf/xAAzEQACAQIDBwEGBQUAAAAAAAAAAQIDEQQxkQUTISJBUVISFGFxkrHRFYHB8PEjMnKh4f/aAAwDAQACEQMRAD8AgfCab41Mds/vI8JpvjUx2z+8o1ILmH6/uKXitESfhNN8amO2f3kvCeb41Mds/vKNSKwHQpeK0RJHOeb41Mds/vJHOeb41Mds/k9pRp3+CR3+yIjo0vFaIkjnPN8amO2f3kjnRN8amO2f3lG77/G5Y1WEdGl4rREmc6JvjUx2z+8kc6JvjUx20TvKNKSIjo0vFaIkznRN8amO2f3keFE3xqY7Z/eUYsVhdzT8VoiU8KZvjUx2z+8jwpm+NTHbRO8ouqSIu6p+K0RKDOmc43Mds/vI8KZvjcx2z+X2lF1SqsDdU/FaEoc6ZzjUx2z+8jwpnONzHbRO8otCwN1T8VoSnhTOcbmO2id5HhTN8bmO2f3lFVTqsDdU/FaG2hCCkOsInfr+yRTKxKIjYFKu+/Mt6DkSM8Nc2E4tfWybqGlfSNwFxvONDTArXZIxHFoa1xtPsNpfV93igjXeOsLEd5Bu10eCRK2YGTYrw8tY48FS3de0mtxBv9E9S9nZvzAtVhO8U2TgaGgNLjiARUaqiuIWJyqwXByWpHpKQbkCOaeSd4xoK0FaNtnE4WSDXBYHIce7yL763Wb/ABTZIpiL7r0bCb6n5LU0isVuRskxWGGHsLeFNGVxN4FQBU0vx18qxGS4pe9gYS6G4NcKYOLrABrgbVywu8jndGrVKq3mZDjmgEJ9SQBdrIYQL/1sPM4LIZvzFaCDEr+naQK82F+F/SiJvoeS1I8oqpGHm5MOpZhONS4ClLy00cBfiDQEcoWu/JUVsPhSwhl1HGgrWhFK3nEYbRtRBvYN2UlqaqKpI3+aA1wqmsaoCxrm8lvvvrTWNUh02BKRQUiiTZLSudEaExrGhlGil7byKPFCa304R3WvGSy/EhABgh+K9z2ktBLS5oYbJOAoB1BRqlJbNabiirJaM4beDdToJFFjxTp0IXcklfMxhZxRW8NSz/EGsQWbj52A1ecV7xc7YznF5EO3bc8Os+M1zqBxaSbq0C15vNqahV4SWjNA1mG6z71KKMKIip0KnMkmTcTPKYNk1babUh1m8VYGHHkASGeUcP4QWA8BwthvjULrVkmuAIuUGVISWb0zGFqFLxogxq2G4j3qUREnRoQXMkkekbOOK58F5DLUAUYbOy8WhrobwvONl6I4xi4MJjhofVvq4ObsPKvSazUnIYJfKxwBrMNxHvAUUSRS7YtYEY0ZcYW/L43+pNszymAKAspVhoW62WCOnybR1peF8bCkMCrSAGUoG2KNFDcAWNN2sKEqpKVzZm4grDlo7htEN1OulK8ixOVKhDjJJHvAzujsiCI0sDgXnzBTxywkU2VYOsrxj5xRXwBAcGFjaUuvFGtbWtcaNF6c7mpNwRWJLRmt28GSB0gUCiSUbGhCjLmjZ/AaEid998UisWuZVRVY13336kLGub5O/UkU1id9+hIdRsFiSmVMZmyAj5QlobrwYgJGIIbV5B2g0p0rLiQq1FTg5vJJvQ6Pm7m5K5LlBNTtDFcKi0KlpIqIbGn06Y68dQUHlHTXMFx4CDCYzVwlpzuQ3FoHNfzrx0y5VL5xkGviwmVpX0n41G2gC5+qyk1yxyPn8HgY4mKxOJ5pS48ckuiSOjSOm2YB8tAhPH/GXMPW4uB+Ch9IecstO/h4kuyw4B4iAtAPoWbxc4XOwVPWxk2T4aPChVpwkRjK/qcG/VK5Sasz2RwGHo1FWgvS1fLLLsdLzMzQl5SV/Hz9DcHMY4XNHomyfOebqDUtDKmmmOXUloUOFDHm2wXOpqNxDRdqv51s6bZ+j5eXbcxjS8tGFfMb1NDqc65eSnk/Tyr+Tn4TDRxcfacRzOWSeSXwOgyOmqba4cLDhRW6wAWO6HAkD3SrBn/kSXnMmifhs4J9hrwaAFzXYseBcTfcfuoPMPRg6NSYnWlkEXtY65z9dp3qs6ieQY+Wk3P9syBKypHANPjOAueQbg32BjymmxNd+nm/I80qdKWKjHCKzi+ZrK3btf8Afw0NHec8rJCYiTDOEe7g+CaGhzrrZdQm4Yt1305FL5Q04zBPkIEJjb/5lp5OzzS0D4rmpUjkLNyPORLEvDLjrODWDa52A5sdmKRSklZHRr4PDOcq1ZX+L4LoXfJ2nCYDhw8GE9mvg7THU5LTnA813OpjO7M+BlGU/HSLS2JZtFobThABe0t9cUuIxwvuoSGZGT8lMEafitiRcWtd5tR6kMXvI2murBSOamk4Ts/+HZCEODYdYJ88kUxAuaKVuv59Squ0n9zh1ZRjLfYODSjm8otdrdThlUqqYzxyaJefmYTRRrYjrIGADqPAGwAOA6FDVUT6WE1OKkuquOqAlVCw1yQSJTWO+/UpnXYE7/FWHR3FDcqSxOFsjrY8D40VdXpKzTocRkRlzmOa9vIWmo6KhFPqeXEQ3lOUO6a1Ra9LMuW5TeT6bGOHUR9FTSu0Z25CbliThTUqQYrWmy0kC1WlqGScHAg0wFa7buPTmT4sI0iw3wzhR7S35hPNWd+hy9l4mM6CpvhOPBrrwNdb2QJgMm5d7vNZGhuPIA9pPwXhLZOixP5cOI+uFhpd8grvm5ofmI1HTR/Ds9W4xCObBurG/kQUW8i+KxNGlB7ySX1JHS1m/Hjz8AQIbohiQ6ANF3iuvqcALxeSMVu5FzHlMlwxM5RiMdEHmtN7WuF9GNxiP6NWCvZyhbgRRJxIcaLCBYLTqi2BhELde3BcAzsizr4znTzYge0kC22jRfgyni2cLxjtVp2i/V/B87gpVcTTWHcvTGOfk/siVz10lxp2sOHWDA9Qec/9ZH9IuxxVN3+y9peTfENIbHP/AENLui5XLNzRJNzBDow/Dwz648oRyMxF3rU5lLjJ9zterD4Kna6iv9/dmpmFmA/KDy55dDl2ec8C93sMJFK0F5vpUK25w6SJeRh/hslthmzcYgvht2kEHyjvarSu3BWHOfIUWBkcy+T6uLAGmzS25tfHpSlXHXS830vXBI8BzDR7XMOxwIOzAp3ycOpzaPp2hN1Kj5U+Ef1Z7ZQylEjxDEjPdEecXONTtoNgvwFytmh+AXZUYfUY8/IfVU+Uk4kV1mEx0R2xjS49QBXctFuY7pGG6LHoI8cAWa+Y0VNnlcTeeYIQV2W2jXhRw8odWrJHL9J3+rTX6m/24aq1VaNJ3+rTX6mf22KrIPNnpwr/AKEP8V9BhJFUli9yS3332pFM7776kipHaYjv8FjVMpFYkyZzbzumJFxdAcKO85jxVjuUgEGvKCCr5L6aoTh5eUNoeo4OH7wKXrlJWJTxnJZHNxOz8PiH6px491wZ1aa02MaP4eV99waOQ0aDXrCp2XtI85NCy6JwbD6EIFo6Te49etVorHff4ouUnmydLZuGou8YK/d8fqSWQc448lF4SXfZJucDe1wGpzdfPzroUlpua5oEzK1IxMMgj3X4dZXKkllJxyNiMFQxDvUjx75M6zMaboTR5CUNfacG/wBINVU8taU56YBbwjYLTiIILf3El3UQqjvv8Vii5yfUhT2dhqTuocffxLJmvpAmpGohOa9jjUsiAltTi4UIIJ51d4Gm6A7+dJmvsua4dbgFyRYoqTWQtbAUKr9Uo8e64HW5nTdBYP4eTNfbLWgdDASeZViV0rzX4xszGDYgY1zRCabDBape3G/lNSqWkj6pPqTjs/DwTSjn3JXOrLYm5yLMBpYIhabJNSKMa3HoUSkhKeqMVCKiskCaSFmEkykU1iVI7jEkmUkSTNiHGYGgEX31Nlp17TyL3hT8NvodIa2qjiklcEzh1tjYarNzk5Xbb/udibh5Wg62U/6jfX8F6sy1LjGHW71W3Y/ffFV7ff4pEqTw8H3I/gmGXWXzMs3/AN6Wr/KPut2/41rMZxSv5OPsM5T8z8OVVTff4JFJ7HTffUH4Nh11l8zLf4Tyv5J91t2P3+CfhPKD/Z/Y3ffUqcViUPYKXv1EeyKHeXzMufhRKfk/sZ9EDOmT/J/Y1UwrEoewUu71FeyaHeXzMuvhXJ/k/wDmPutHLWX5aLAcyHCsvNKGyBrB1Gqq5STwwNOMlJN6mhs2lCSknK697BFUVSXtOg2FUJVQsAlEimkpHdZiUkykiTYikU0iiTYisVkVisIxVSKf+Eq7779SJJiWJTKSIjEUimUiiTYkk0isTYkkFBREYJIQsAldnN90tY6PohCid/oYBMoQj0JmBx35EtiELPL9+4n1/fcW/wA0h9kITL9CbEPssCbt/ZQhYlLIN/mk/Dq+RQhBdRXkBx6R9V5hNCdZ6Ep/cSR+h+iELf8ASbArB5x31IQgCWQP+hT19KEJpCLPQ//Z"/>
          <p:cNvSpPr>
            <a:spLocks noChangeAspect="1" noChangeArrowheads="1"/>
          </p:cNvSpPr>
          <p:nvPr/>
        </p:nvSpPr>
        <p:spPr bwMode="auto">
          <a:xfrm>
            <a:off x="1258818" y="748205"/>
            <a:ext cx="228660" cy="22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9389" y="2032820"/>
            <a:ext cx="4278161" cy="14955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807" y="2000366"/>
            <a:ext cx="3240971" cy="134445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1188553"/>
            <a:ext cx="6059478" cy="586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>
                <a:solidFill>
                  <a:srgbClr val="171A6C"/>
                </a:solidFill>
              </a:rPr>
              <a:t>AIDA-2020-RBI-2015-4</a:t>
            </a:r>
            <a:endParaRPr lang="hr-HR" sz="1600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>
                <a:solidFill>
                  <a:srgbClr val="171A6C"/>
                </a:solidFill>
              </a:rPr>
              <a:t>    </a:t>
            </a:r>
            <a:r>
              <a:rPr lang="en-US" sz="1600" dirty="0">
                <a:solidFill>
                  <a:srgbClr val="171A6C"/>
                </a:solidFill>
              </a:rPr>
              <a:t>3D diamond, Alexander Oh, University of Manchester</a:t>
            </a:r>
            <a:r>
              <a:rPr lang="hr-HR" sz="1600" dirty="0">
                <a:solidFill>
                  <a:srgbClr val="171A6C"/>
                </a:solidFill>
              </a:rPr>
              <a:t>, </a:t>
            </a:r>
            <a:r>
              <a:rPr lang="hr-HR" sz="1600" b="1" u="sng" dirty="0" smtClean="0">
                <a:solidFill>
                  <a:srgbClr val="171A6C"/>
                </a:solidFill>
              </a:rPr>
              <a:t>UK</a:t>
            </a:r>
            <a:endParaRPr lang="en-US" sz="1600" b="1" u="sng" dirty="0">
              <a:solidFill>
                <a:srgbClr val="171A6C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6048" y="3819461"/>
            <a:ext cx="2908167" cy="235329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053" y="3611287"/>
            <a:ext cx="2604516" cy="2607479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-71321" y="6380929"/>
            <a:ext cx="605947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1600" dirty="0" smtClean="0">
                <a:solidFill>
                  <a:srgbClr val="171A6C"/>
                </a:solidFill>
              </a:rPr>
              <a:t>CCE maps for different biases and geometries</a:t>
            </a:r>
            <a:endParaRPr lang="en-US" sz="1600" dirty="0">
              <a:solidFill>
                <a:srgbClr val="171A6C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559936" y="6334918"/>
            <a:ext cx="605947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1600" dirty="0" smtClean="0">
                <a:solidFill>
                  <a:srgbClr val="171A6C"/>
                </a:solidFill>
              </a:rPr>
              <a:t>TRIBIC (TCT) amplitude maps</a:t>
            </a:r>
            <a:endParaRPr lang="en-US" sz="1600" dirty="0">
              <a:solidFill>
                <a:srgbClr val="171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8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Outline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4214" y="2320313"/>
            <a:ext cx="8666018" cy="4886789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1. Facility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2. Statistics in brief</a:t>
            </a:r>
          </a:p>
          <a:p>
            <a:r>
              <a:rPr lang="en-US" dirty="0" smtClean="0"/>
              <a:t>3. Ion Beam Induced Charge</a:t>
            </a:r>
          </a:p>
          <a:p>
            <a:r>
              <a:rPr lang="en-US" dirty="0" smtClean="0"/>
              <a:t>4. Some AIDA runs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9149" y="998097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64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4767" y="181662"/>
            <a:ext cx="949557" cy="66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20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pic>
        <p:nvPicPr>
          <p:cNvPr id="36" name="Picture 35" descr="R:\Medical\Personal\GMN\Experiments\Zagreb-Jan-Feb2017\FOTO ZAGABRIA 01.2017\FOTO ZAGABRIA\primo turno\DSCN02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521" y="3593866"/>
            <a:ext cx="1661219" cy="124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R:\Medical\Personal\GMN\Experiments\Zagreb-Jan-Feb2017\FOTO ZAGABRIA 01.2017\FOTO ZAGABRIA\primo turno\DSCN02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509" y="3557394"/>
            <a:ext cx="1652630" cy="123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142" y="4983952"/>
            <a:ext cx="1489363" cy="1372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https://d9tyu2epg3boq.cloudfront.net/institutions/polimi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46" y="1135828"/>
            <a:ext cx="828451" cy="82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marina-fp7.eu/consortium/partners/TVUR/TVUR_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26" y="1171118"/>
            <a:ext cx="720756" cy="80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\\gp-nas01\COMMON\Medical\Admin\MedTeam\Magrin\MANDY_Diamonds-Sept-Dec2016\pictures_7Oct2016\IMG_0401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1" t="36540" r="38030" b="35859"/>
          <a:stretch/>
        </p:blipFill>
        <p:spPr bwMode="auto">
          <a:xfrm>
            <a:off x="1695621" y="3564916"/>
            <a:ext cx="2558483" cy="131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59" y="5081896"/>
            <a:ext cx="1586157" cy="138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26" y="3552017"/>
            <a:ext cx="1176813" cy="117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iwaass.at/wp-content/uploads/2015/07/logo_medaustron_n_ot_rgb_office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502" y="1137114"/>
            <a:ext cx="1838325" cy="489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\\gp-nas01\COMMON\Medical\Admin\MedTeam\Magrin\MANDY_Diamonds-Sept-Dec2016\pictures_7Oct2016\IMG_0454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232" y="5081896"/>
            <a:ext cx="1753984" cy="1169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-317896" y="2164573"/>
            <a:ext cx="4572000" cy="1251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>
                <a:solidFill>
                  <a:srgbClr val="171A6C"/>
                </a:solidFill>
              </a:rPr>
              <a:t>AIDA-2020-RBI-2016-1</a:t>
            </a:r>
            <a:endParaRPr lang="hr-HR" sz="1600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>
                <a:solidFill>
                  <a:srgbClr val="171A6C"/>
                </a:solidFill>
              </a:rPr>
              <a:t>    </a:t>
            </a:r>
            <a:r>
              <a:rPr lang="en-US" sz="1600" dirty="0">
                <a:solidFill>
                  <a:srgbClr val="171A6C"/>
                </a:solidFill>
              </a:rPr>
              <a:t>IBIC characterization of single crystal diamond based </a:t>
            </a:r>
            <a:r>
              <a:rPr lang="en-US" sz="1600" dirty="0" err="1">
                <a:solidFill>
                  <a:srgbClr val="171A6C"/>
                </a:solidFill>
              </a:rPr>
              <a:t>Shottky</a:t>
            </a:r>
            <a:r>
              <a:rPr lang="en-US" sz="1600" dirty="0">
                <a:solidFill>
                  <a:srgbClr val="171A6C"/>
                </a:solidFill>
              </a:rPr>
              <a:t> diodes for </a:t>
            </a:r>
            <a:r>
              <a:rPr lang="en-US" sz="1600" dirty="0" err="1">
                <a:solidFill>
                  <a:srgbClr val="171A6C"/>
                </a:solidFill>
              </a:rPr>
              <a:t>microdosimetry</a:t>
            </a:r>
            <a:r>
              <a:rPr lang="en-US" sz="1600" dirty="0">
                <a:solidFill>
                  <a:srgbClr val="171A6C"/>
                </a:solidFill>
              </a:rPr>
              <a:t> application,  Claudio Verona, ‘Tor </a:t>
            </a:r>
            <a:r>
              <a:rPr lang="en-US" sz="1600" dirty="0" err="1">
                <a:solidFill>
                  <a:srgbClr val="171A6C"/>
                </a:solidFill>
              </a:rPr>
              <a:t>Vergata</a:t>
            </a:r>
            <a:r>
              <a:rPr lang="en-US" sz="1600" dirty="0">
                <a:solidFill>
                  <a:srgbClr val="171A6C"/>
                </a:solidFill>
              </a:rPr>
              <a:t>’ University, </a:t>
            </a:r>
            <a:r>
              <a:rPr lang="en-US" sz="1600" b="1" u="sng" dirty="0">
                <a:solidFill>
                  <a:srgbClr val="171A6C"/>
                </a:solidFill>
              </a:rPr>
              <a:t>Italy</a:t>
            </a:r>
            <a:endParaRPr lang="hr-HR" sz="1600" b="1" u="sng" dirty="0">
              <a:solidFill>
                <a:srgbClr val="171A6C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82664" y="2164573"/>
            <a:ext cx="4572000" cy="10300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>
                <a:solidFill>
                  <a:srgbClr val="171A6C"/>
                </a:solidFill>
              </a:rPr>
              <a:t>AIDA-2020-RBI-2016-</a:t>
            </a:r>
            <a:r>
              <a:rPr lang="hr-HR" sz="1600" b="1" u="sng" dirty="0">
                <a:solidFill>
                  <a:srgbClr val="171A6C"/>
                </a:solidFill>
              </a:rPr>
              <a:t>2</a:t>
            </a:r>
            <a:endParaRPr lang="hr-HR" sz="1600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>
                <a:solidFill>
                  <a:srgbClr val="171A6C"/>
                </a:solidFill>
              </a:rPr>
              <a:t>    </a:t>
            </a:r>
            <a:r>
              <a:rPr lang="hr-HR" sz="1600" dirty="0" err="1">
                <a:solidFill>
                  <a:srgbClr val="171A6C"/>
                </a:solidFill>
              </a:rPr>
              <a:t>Microbeam</a:t>
            </a:r>
            <a:r>
              <a:rPr lang="hr-HR" sz="1600" dirty="0">
                <a:solidFill>
                  <a:srgbClr val="171A6C"/>
                </a:solidFill>
              </a:rPr>
              <a:t> </a:t>
            </a:r>
            <a:r>
              <a:rPr lang="hr-HR" sz="1600" dirty="0" err="1">
                <a:solidFill>
                  <a:srgbClr val="171A6C"/>
                </a:solidFill>
              </a:rPr>
              <a:t>tests</a:t>
            </a:r>
            <a:r>
              <a:rPr lang="hr-HR" sz="1600" dirty="0">
                <a:solidFill>
                  <a:srgbClr val="171A6C"/>
                </a:solidFill>
              </a:rPr>
              <a:t> </a:t>
            </a:r>
            <a:r>
              <a:rPr lang="hr-HR" sz="1600" dirty="0" err="1">
                <a:solidFill>
                  <a:srgbClr val="171A6C"/>
                </a:solidFill>
              </a:rPr>
              <a:t>of</a:t>
            </a:r>
            <a:r>
              <a:rPr lang="hr-HR" sz="1600" dirty="0">
                <a:solidFill>
                  <a:srgbClr val="171A6C"/>
                </a:solidFill>
              </a:rPr>
              <a:t> </a:t>
            </a:r>
            <a:r>
              <a:rPr lang="hr-HR" sz="1600" dirty="0" err="1">
                <a:solidFill>
                  <a:srgbClr val="171A6C"/>
                </a:solidFill>
              </a:rPr>
              <a:t>silicon</a:t>
            </a:r>
            <a:r>
              <a:rPr lang="hr-HR" sz="1600" dirty="0">
                <a:solidFill>
                  <a:srgbClr val="171A6C"/>
                </a:solidFill>
              </a:rPr>
              <a:t> </a:t>
            </a:r>
            <a:r>
              <a:rPr lang="hr-HR" sz="1600" dirty="0" err="1">
                <a:solidFill>
                  <a:srgbClr val="171A6C"/>
                </a:solidFill>
              </a:rPr>
              <a:t>telescope</a:t>
            </a:r>
            <a:r>
              <a:rPr lang="hr-HR" sz="1600" dirty="0">
                <a:solidFill>
                  <a:srgbClr val="171A6C"/>
                </a:solidFill>
              </a:rPr>
              <a:t> for </a:t>
            </a:r>
            <a:r>
              <a:rPr lang="hr-HR" sz="1600" dirty="0" err="1">
                <a:solidFill>
                  <a:srgbClr val="171A6C"/>
                </a:solidFill>
              </a:rPr>
              <a:t>clynical</a:t>
            </a:r>
            <a:r>
              <a:rPr lang="hr-HR" sz="1600" dirty="0">
                <a:solidFill>
                  <a:srgbClr val="171A6C"/>
                </a:solidFill>
              </a:rPr>
              <a:t> </a:t>
            </a:r>
            <a:r>
              <a:rPr lang="hr-HR" sz="1600" dirty="0" err="1">
                <a:solidFill>
                  <a:srgbClr val="171A6C"/>
                </a:solidFill>
              </a:rPr>
              <a:t>dosimetry</a:t>
            </a:r>
            <a:r>
              <a:rPr lang="en-US" sz="1600" dirty="0">
                <a:solidFill>
                  <a:srgbClr val="171A6C"/>
                </a:solidFill>
              </a:rPr>
              <a:t>,  </a:t>
            </a:r>
            <a:r>
              <a:rPr lang="hr-HR" sz="1600" dirty="0">
                <a:solidFill>
                  <a:srgbClr val="171A6C"/>
                </a:solidFill>
              </a:rPr>
              <a:t>G. </a:t>
            </a:r>
            <a:r>
              <a:rPr lang="hr-HR" sz="1600" dirty="0" err="1">
                <a:solidFill>
                  <a:srgbClr val="171A6C"/>
                </a:solidFill>
              </a:rPr>
              <a:t>Magrin</a:t>
            </a:r>
            <a:r>
              <a:rPr lang="hr-HR" sz="1600" dirty="0">
                <a:solidFill>
                  <a:srgbClr val="171A6C"/>
                </a:solidFill>
              </a:rPr>
              <a:t>, </a:t>
            </a:r>
            <a:r>
              <a:rPr lang="hr-HR" sz="1600" dirty="0" err="1">
                <a:solidFill>
                  <a:srgbClr val="171A6C"/>
                </a:solidFill>
              </a:rPr>
              <a:t>Austron</a:t>
            </a:r>
            <a:r>
              <a:rPr lang="hr-HR" sz="1600" dirty="0">
                <a:solidFill>
                  <a:srgbClr val="171A6C"/>
                </a:solidFill>
              </a:rPr>
              <a:t>, </a:t>
            </a:r>
            <a:r>
              <a:rPr lang="hr-HR" sz="1600" b="1" u="sng" dirty="0" err="1">
                <a:solidFill>
                  <a:srgbClr val="171A6C"/>
                </a:solidFill>
              </a:rPr>
              <a:t>Austria</a:t>
            </a:r>
            <a:endParaRPr lang="hr-HR" sz="1600" b="1" u="sng" dirty="0">
              <a:solidFill>
                <a:srgbClr val="171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05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109693" y="3434689"/>
            <a:ext cx="95090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latin typeface="Symbol" panose="05050102010706020507" pitchFamily="18" charset="2"/>
              </a:rPr>
              <a:t>a </a:t>
            </a:r>
            <a:r>
              <a:rPr lang="en-US" sz="1050" dirty="0"/>
              <a:t>instead of </a:t>
            </a:r>
            <a:r>
              <a:rPr lang="en-US" sz="1050" dirty="0">
                <a:latin typeface="Symbol" panose="05050102010706020507" pitchFamily="18" charset="2"/>
              </a:rPr>
              <a:t>b</a:t>
            </a:r>
          </a:p>
          <a:p>
            <a:pPr marL="214370" indent="-214370" algn="ctr">
              <a:buFont typeface="Symbol" panose="05050102010706020507" pitchFamily="18" charset="2"/>
              <a:buChar char="a"/>
            </a:pPr>
            <a:endParaRPr lang="en-US" sz="1050" dirty="0">
              <a:latin typeface="Symbol" panose="05050102010706020507" pitchFamily="18" charset="2"/>
            </a:endParaRPr>
          </a:p>
          <a:p>
            <a:pPr algn="ctr"/>
            <a:r>
              <a:rPr lang="en-US" sz="1050" dirty="0"/>
              <a:t>particles</a:t>
            </a:r>
            <a:endParaRPr lang="en-GB" sz="1050" dirty="0">
              <a:latin typeface="Symbol" panose="05050102010706020507" pitchFamily="18" charset="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9714" y="953879"/>
            <a:ext cx="1138061" cy="791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6924" y="953879"/>
            <a:ext cx="972791" cy="79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310" y="2847439"/>
            <a:ext cx="2462766" cy="1404521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3234012" y="3682609"/>
            <a:ext cx="702261" cy="10804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4816" y="2914874"/>
            <a:ext cx="4306168" cy="1751550"/>
          </a:xfrm>
          <a:prstGeom prst="rect">
            <a:avLst/>
          </a:prstGeom>
        </p:spPr>
      </p:pic>
      <p:sp>
        <p:nvSpPr>
          <p:cNvPr id="125" name="Right Arrow 124"/>
          <p:cNvSpPr/>
          <p:nvPr/>
        </p:nvSpPr>
        <p:spPr>
          <a:xfrm rot="8504114">
            <a:off x="2828970" y="4871546"/>
            <a:ext cx="1767455" cy="10417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259" y="4923947"/>
            <a:ext cx="2761352" cy="164162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8820" y="4955852"/>
            <a:ext cx="4897302" cy="1796514"/>
          </a:xfrm>
          <a:prstGeom prst="rect">
            <a:avLst/>
          </a:prstGeom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618" y="4623532"/>
            <a:ext cx="838418" cy="59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-207275" y="1252119"/>
            <a:ext cx="7165859" cy="80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>
                <a:solidFill>
                  <a:srgbClr val="171A6C"/>
                </a:solidFill>
              </a:rPr>
              <a:t>AIDA-2020-RBI-2015-2</a:t>
            </a:r>
            <a:endParaRPr lang="hr-HR" sz="1600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>
                <a:solidFill>
                  <a:srgbClr val="171A6C"/>
                </a:solidFill>
              </a:rPr>
              <a:t>    </a:t>
            </a:r>
            <a:r>
              <a:rPr lang="en-US" sz="1600" dirty="0">
                <a:solidFill>
                  <a:srgbClr val="171A6C"/>
                </a:solidFill>
              </a:rPr>
              <a:t>Diamond Membranes for Radioisotope Batteries </a:t>
            </a:r>
            <a:r>
              <a:rPr lang="en-US" sz="1600" dirty="0" err="1">
                <a:solidFill>
                  <a:srgbClr val="171A6C"/>
                </a:solidFill>
              </a:rPr>
              <a:t>BATDi</a:t>
            </a:r>
            <a:r>
              <a:rPr lang="en-US" sz="1600" dirty="0">
                <a:solidFill>
                  <a:srgbClr val="171A6C"/>
                </a:solidFill>
              </a:rPr>
              <a:t>αm, Michal Pomorski, CEA, LIST, </a:t>
            </a:r>
            <a:r>
              <a:rPr lang="en-US" sz="1600" b="1" u="sng" dirty="0">
                <a:solidFill>
                  <a:srgbClr val="171A6C"/>
                </a:solidFill>
              </a:rPr>
              <a:t>France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595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6018" y="1187502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11" descr="New Hades with RPC &amp; Labe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74" y="2367125"/>
            <a:ext cx="3727385" cy="2328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17" y="4543914"/>
            <a:ext cx="2305150" cy="195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3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4" t="19992" r="25891" b="21619"/>
          <a:stretch>
            <a:fillRect/>
          </a:stretch>
        </p:blipFill>
        <p:spPr bwMode="auto">
          <a:xfrm>
            <a:off x="7110944" y="2336179"/>
            <a:ext cx="1838581" cy="1494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2951398" y="5793208"/>
            <a:ext cx="3273009" cy="7745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450"/>
              </a:spcAft>
            </a:pPr>
            <a:r>
              <a:rPr lang="en-US" sz="1200" dirty="0">
                <a:solidFill>
                  <a:srgbClr val="000000"/>
                </a:solidFill>
              </a:rPr>
              <a:t>Number of traps:</a:t>
            </a:r>
          </a:p>
          <a:p>
            <a:pPr algn="ctr">
              <a:spcAft>
                <a:spcPts val="450"/>
              </a:spcAft>
            </a:pPr>
            <a:r>
              <a:rPr lang="en-US" sz="1200" dirty="0">
                <a:solidFill>
                  <a:srgbClr val="000000"/>
                </a:solidFill>
              </a:rPr>
              <a:t>Au / p</a:t>
            </a:r>
            <a:r>
              <a:rPr lang="en-US" sz="1200" baseline="-25000" dirty="0">
                <a:solidFill>
                  <a:srgbClr val="000000"/>
                </a:solidFill>
              </a:rPr>
              <a:t>4.5MeV</a:t>
            </a:r>
            <a:r>
              <a:rPr lang="en-US" sz="1200" dirty="0">
                <a:solidFill>
                  <a:srgbClr val="000000"/>
                </a:solidFill>
              </a:rPr>
              <a:t> / p</a:t>
            </a:r>
            <a:r>
              <a:rPr lang="en-US" sz="1200" baseline="-25000" dirty="0">
                <a:solidFill>
                  <a:srgbClr val="000000"/>
                </a:solidFill>
              </a:rPr>
              <a:t>24GeV</a:t>
            </a:r>
            <a:r>
              <a:rPr lang="en-US" sz="1200" dirty="0">
                <a:solidFill>
                  <a:srgbClr val="000000"/>
                </a:solidFill>
              </a:rPr>
              <a:t> = 1 / 30 / 2430 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</a:rPr>
              <a:t> p</a:t>
            </a:r>
            <a:r>
              <a:rPr lang="en-US" sz="1200" baseline="-25000" dirty="0">
                <a:solidFill>
                  <a:srgbClr val="000000"/>
                </a:solidFill>
              </a:rPr>
              <a:t>4.5MeV</a:t>
            </a:r>
            <a:r>
              <a:rPr lang="en-US" sz="1200" dirty="0">
                <a:solidFill>
                  <a:srgbClr val="000000"/>
                </a:solidFill>
              </a:rPr>
              <a:t> / p</a:t>
            </a:r>
            <a:r>
              <a:rPr lang="en-US" sz="1200" baseline="-25000" dirty="0">
                <a:solidFill>
                  <a:srgbClr val="000000"/>
                </a:solidFill>
              </a:rPr>
              <a:t>24GeV </a:t>
            </a:r>
            <a:r>
              <a:rPr lang="en-US" sz="1200" dirty="0">
                <a:solidFill>
                  <a:srgbClr val="000000"/>
                </a:solidFill>
              </a:rPr>
              <a:t>= 81 </a:t>
            </a:r>
          </a:p>
        </p:txBody>
      </p:sp>
      <p:sp>
        <p:nvSpPr>
          <p:cNvPr id="26" name="Title 2"/>
          <p:cNvSpPr txBox="1">
            <a:spLocks/>
          </p:cNvSpPr>
          <p:nvPr/>
        </p:nvSpPr>
        <p:spPr>
          <a:xfrm>
            <a:off x="1114716" y="680836"/>
            <a:ext cx="4560278" cy="857473"/>
          </a:xfrm>
          <a:prstGeom prst="rect">
            <a:avLst/>
          </a:prstGeom>
        </p:spPr>
        <p:txBody>
          <a:bodyPr vert="horz" lIns="68598" tIns="34299" rIns="68598" bIns="34299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"/>
                <a:cs typeface="Arial"/>
              </a:rPr>
              <a:t>AIDA runs</a:t>
            </a:r>
            <a:endParaRPr lang="ta-IN" sz="18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5132" y="6557918"/>
            <a:ext cx="79821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Correlating </a:t>
            </a:r>
            <a:r>
              <a:rPr lang="en-US" sz="1350" dirty="0" err="1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fluences</a:t>
            </a:r>
            <a:r>
              <a:rPr lang="en-US" sz="1350" dirty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from different sources and detector degradation </a:t>
            </a:r>
            <a:r>
              <a:rPr lang="en-US" sz="1350" dirty="0" err="1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scCVD</a:t>
            </a:r>
            <a:r>
              <a:rPr lang="en-US" sz="1350" dirty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diamond strip </a:t>
            </a:r>
            <a:r>
              <a:rPr lang="en-US" sz="1350" dirty="0" smtClean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detector</a:t>
            </a:r>
            <a:endParaRPr lang="en-US" sz="1350" dirty="0">
              <a:solidFill>
                <a:srgbClr val="000000"/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28" name="Picture 3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5" t="17442" r="17331" b="24907"/>
          <a:stretch>
            <a:fillRect/>
          </a:stretch>
        </p:blipFill>
        <p:spPr bwMode="auto">
          <a:xfrm>
            <a:off x="4522507" y="2303019"/>
            <a:ext cx="1989689" cy="16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702" y="4067436"/>
            <a:ext cx="1860610" cy="15897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4407" y="4191741"/>
            <a:ext cx="2617728" cy="1812725"/>
          </a:xfrm>
          <a:prstGeom prst="rect">
            <a:avLst/>
          </a:prstGeom>
        </p:spPr>
      </p:pic>
      <p:pic>
        <p:nvPicPr>
          <p:cNvPr id="7170" name="Picture 2" descr="https://www-win.gsi.de/tasca13/images/GSI_black_orang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540" y="1035072"/>
            <a:ext cx="1265722" cy="46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78551" y="1399177"/>
            <a:ext cx="8687627" cy="725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400" b="1" u="sng" dirty="0">
                <a:solidFill>
                  <a:srgbClr val="171A6C"/>
                </a:solidFill>
              </a:rPr>
              <a:t>AIDA-2020-RBI-2015-1</a:t>
            </a:r>
            <a:endParaRPr lang="hr-HR" sz="1400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400" dirty="0">
                <a:solidFill>
                  <a:srgbClr val="171A6C"/>
                </a:solidFill>
              </a:rPr>
              <a:t>    </a:t>
            </a:r>
            <a:r>
              <a:rPr lang="en-US" sz="1400" dirty="0">
                <a:solidFill>
                  <a:srgbClr val="171A6C"/>
                </a:solidFill>
              </a:rPr>
              <a:t>Systematic study of radiation damage in </a:t>
            </a:r>
            <a:r>
              <a:rPr lang="en-US" sz="1400" dirty="0" err="1">
                <a:solidFill>
                  <a:srgbClr val="171A6C"/>
                </a:solidFill>
              </a:rPr>
              <a:t>scCVD</a:t>
            </a:r>
            <a:r>
              <a:rPr lang="en-US" sz="1400" dirty="0">
                <a:solidFill>
                  <a:srgbClr val="171A6C"/>
                </a:solidFill>
              </a:rPr>
              <a:t> diamond material irradiated with relativistic Au beams, Jerzy </a:t>
            </a:r>
            <a:r>
              <a:rPr lang="en-US" sz="1400" dirty="0" err="1">
                <a:solidFill>
                  <a:srgbClr val="171A6C"/>
                </a:solidFill>
              </a:rPr>
              <a:t>Pietraszko</a:t>
            </a:r>
            <a:r>
              <a:rPr lang="en-US" sz="1400" dirty="0">
                <a:solidFill>
                  <a:srgbClr val="171A6C"/>
                </a:solidFill>
              </a:rPr>
              <a:t>, GSI Darmstadt, HADES</a:t>
            </a:r>
            <a:r>
              <a:rPr lang="hr-HR" sz="1400" dirty="0">
                <a:solidFill>
                  <a:srgbClr val="171A6C"/>
                </a:solidFill>
              </a:rPr>
              <a:t>, </a:t>
            </a:r>
            <a:r>
              <a:rPr lang="hr-HR" sz="1400" b="1" u="sng" dirty="0" err="1">
                <a:solidFill>
                  <a:srgbClr val="171A6C"/>
                </a:solidFill>
              </a:rPr>
              <a:t>Germany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3876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40" y="1197088"/>
            <a:ext cx="5005670" cy="1077238"/>
          </a:xfrm>
        </p:spPr>
        <p:txBody>
          <a:bodyPr/>
          <a:lstStyle/>
          <a:p>
            <a:pPr algn="ctr"/>
            <a:r>
              <a:rPr lang="en-US" cap="none" dirty="0" smtClean="0">
                <a:solidFill>
                  <a:schemeClr val="tx1"/>
                </a:solidFill>
              </a:rPr>
              <a:t>To conclude:</a:t>
            </a:r>
            <a:endParaRPr lang="en-US" cap="none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476" y="2417288"/>
            <a:ext cx="8666018" cy="4886789"/>
          </a:xfrm>
        </p:spPr>
        <p:txBody>
          <a:bodyPr>
            <a:normAutofit/>
          </a:bodyPr>
          <a:lstStyle/>
          <a:p>
            <a:r>
              <a:rPr lang="en-US" sz="2101" dirty="0"/>
              <a:t>RBI accelerator facility hosts </a:t>
            </a:r>
            <a:r>
              <a:rPr lang="en-US" sz="2101" dirty="0" err="1"/>
              <a:t>microbeam</a:t>
            </a:r>
            <a:r>
              <a:rPr lang="en-US" sz="2101" dirty="0"/>
              <a:t> line used for IBIC and semiconductor modification among other uses</a:t>
            </a:r>
          </a:p>
          <a:p>
            <a:r>
              <a:rPr lang="en-US" sz="2101" dirty="0"/>
              <a:t>Ion Beam Induced Charge/Current is efficient method for mapping basic properties of semiconductor and insulator detector materials</a:t>
            </a:r>
          </a:p>
          <a:p>
            <a:r>
              <a:rPr lang="en-US" sz="2101" dirty="0"/>
              <a:t>Several different setups of IBIC exist: Lateral, Frontal, </a:t>
            </a:r>
            <a:r>
              <a:rPr lang="en-US" sz="2101" dirty="0" smtClean="0"/>
              <a:t>TRIBIC (TCT), </a:t>
            </a:r>
            <a:r>
              <a:rPr lang="en-US" sz="2101" dirty="0"/>
              <a:t>Temperature dependent</a:t>
            </a:r>
            <a:r>
              <a:rPr lang="en-US" sz="2101" dirty="0" smtClean="0"/>
              <a:t>…</a:t>
            </a:r>
          </a:p>
          <a:p>
            <a:r>
              <a:rPr lang="en-US" sz="2101" dirty="0" smtClean="0"/>
              <a:t>So far 7 (+1 in the following month) different characterizations carried out through AIDA transnational access program </a:t>
            </a:r>
            <a:endParaRPr lang="en-US" sz="210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23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5051" y="1240262"/>
            <a:ext cx="712500" cy="49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980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6621" y="1337183"/>
            <a:ext cx="729595" cy="50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SC_0901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0426" y="2327918"/>
            <a:ext cx="5953535" cy="39593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7632" y="1337183"/>
            <a:ext cx="6158288" cy="63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701" dirty="0">
                <a:solidFill>
                  <a:prstClr val="black"/>
                </a:solidFill>
                <a:latin typeface="Lucida Sans" pitchFamily="34" charset="0"/>
              </a:rPr>
              <a:t>Thank you for attention!</a:t>
            </a:r>
          </a:p>
        </p:txBody>
      </p:sp>
    </p:spTree>
    <p:extLst>
      <p:ext uri="{BB962C8B-B14F-4D97-AF65-F5344CB8AC3E}">
        <p14:creationId xmlns:p14="http://schemas.microsoft.com/office/powerpoint/2010/main" val="302539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9" name="1 Marcador de contenido"/>
          <p:cNvSpPr txBox="1">
            <a:spLocks/>
          </p:cNvSpPr>
          <p:nvPr/>
        </p:nvSpPr>
        <p:spPr>
          <a:xfrm>
            <a:off x="0" y="1135131"/>
            <a:ext cx="9144000" cy="5005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2200" b="1" u="sng" dirty="0" smtClean="0">
                <a:solidFill>
                  <a:srgbClr val="FF0000"/>
                </a:solidFill>
              </a:rPr>
              <a:t>TA completed</a:t>
            </a:r>
            <a:r>
              <a:rPr lang="hr-HR" sz="2200" b="1" u="sng" dirty="0" smtClean="0">
                <a:solidFill>
                  <a:srgbClr val="FF0000"/>
                </a:solidFill>
              </a:rPr>
              <a:t>:</a:t>
            </a:r>
            <a:endParaRPr kumimoji="0" lang="en-US" sz="2200" b="1" i="0" u="sng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 smtClean="0">
                <a:solidFill>
                  <a:srgbClr val="171A6C"/>
                </a:solidFill>
              </a:rPr>
              <a:t>AIDA-2020-RBI-2015-1</a:t>
            </a:r>
            <a:endParaRPr lang="hr-HR" sz="1600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 smtClean="0">
                <a:solidFill>
                  <a:srgbClr val="171A6C"/>
                </a:solidFill>
              </a:rPr>
              <a:t>    </a:t>
            </a:r>
            <a:r>
              <a:rPr lang="en-US" sz="1600" dirty="0" smtClean="0">
                <a:solidFill>
                  <a:srgbClr val="171A6C"/>
                </a:solidFill>
              </a:rPr>
              <a:t>Systematic study of radiation damage in </a:t>
            </a:r>
            <a:r>
              <a:rPr lang="en-US" sz="1600" dirty="0" err="1" smtClean="0">
                <a:solidFill>
                  <a:srgbClr val="171A6C"/>
                </a:solidFill>
              </a:rPr>
              <a:t>scCVD</a:t>
            </a:r>
            <a:r>
              <a:rPr lang="en-US" sz="1600" dirty="0" smtClean="0">
                <a:solidFill>
                  <a:srgbClr val="171A6C"/>
                </a:solidFill>
              </a:rPr>
              <a:t> diamond material irradiated with relativistic Au beams, Jerzy Pietraszko, GSI Darmstadt, HADES</a:t>
            </a:r>
            <a:r>
              <a:rPr lang="hr-HR" sz="1600" dirty="0" smtClean="0">
                <a:solidFill>
                  <a:srgbClr val="171A6C"/>
                </a:solidFill>
              </a:rPr>
              <a:t>, </a:t>
            </a:r>
            <a:r>
              <a:rPr lang="hr-HR" sz="1600" b="1" u="sng" dirty="0" smtClean="0">
                <a:solidFill>
                  <a:srgbClr val="171A6C"/>
                </a:solidFill>
              </a:rPr>
              <a:t>Germany</a:t>
            </a:r>
            <a:r>
              <a:rPr lang="en-US" sz="1600" dirty="0" smtClean="0">
                <a:solidFill>
                  <a:srgbClr val="171A6C"/>
                </a:solidFill>
              </a:rPr>
              <a:t>.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 smtClean="0">
                <a:solidFill>
                  <a:srgbClr val="171A6C"/>
                </a:solidFill>
              </a:rPr>
              <a:t>AIDA-2020-RBI-2015-2</a:t>
            </a:r>
            <a:endParaRPr lang="hr-HR" sz="1600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 smtClean="0">
                <a:solidFill>
                  <a:srgbClr val="171A6C"/>
                </a:solidFill>
              </a:rPr>
              <a:t>    </a:t>
            </a:r>
            <a:r>
              <a:rPr lang="en-US" sz="1600" dirty="0" smtClean="0">
                <a:solidFill>
                  <a:srgbClr val="171A6C"/>
                </a:solidFill>
              </a:rPr>
              <a:t>Diamond Membranes for Radioisotope Batteries </a:t>
            </a:r>
            <a:r>
              <a:rPr lang="en-US" sz="1600" dirty="0" err="1" smtClean="0">
                <a:solidFill>
                  <a:srgbClr val="171A6C"/>
                </a:solidFill>
              </a:rPr>
              <a:t>BATDiαm</a:t>
            </a:r>
            <a:r>
              <a:rPr lang="en-US" sz="1600" dirty="0" smtClean="0">
                <a:solidFill>
                  <a:srgbClr val="171A6C"/>
                </a:solidFill>
              </a:rPr>
              <a:t>, Michal </a:t>
            </a:r>
            <a:r>
              <a:rPr lang="en-US" sz="1600" dirty="0" err="1" smtClean="0">
                <a:solidFill>
                  <a:srgbClr val="171A6C"/>
                </a:solidFill>
              </a:rPr>
              <a:t>Pomorski</a:t>
            </a:r>
            <a:r>
              <a:rPr lang="en-US" sz="1600" dirty="0" smtClean="0">
                <a:solidFill>
                  <a:srgbClr val="171A6C"/>
                </a:solidFill>
              </a:rPr>
              <a:t>, CEA, LIST, </a:t>
            </a:r>
            <a:r>
              <a:rPr lang="en-US" sz="1600" b="1" u="sng" dirty="0" smtClean="0">
                <a:solidFill>
                  <a:srgbClr val="171A6C"/>
                </a:solidFill>
              </a:rPr>
              <a:t>France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 smtClean="0">
                <a:solidFill>
                  <a:srgbClr val="171A6C"/>
                </a:solidFill>
              </a:rPr>
              <a:t>AIDA-2020-RBI-2015-3</a:t>
            </a:r>
            <a:endParaRPr lang="hr-HR" sz="1600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 smtClean="0">
                <a:solidFill>
                  <a:srgbClr val="171A6C"/>
                </a:solidFill>
              </a:rPr>
              <a:t>    </a:t>
            </a:r>
            <a:r>
              <a:rPr lang="en-US" sz="1600" dirty="0" smtClean="0">
                <a:solidFill>
                  <a:srgbClr val="171A6C"/>
                </a:solidFill>
              </a:rPr>
              <a:t>Investigation of channeling depth profiles of high energy carbon and silicon ions implanted in diamond and </a:t>
            </a:r>
            <a:r>
              <a:rPr lang="en-US" sz="1600" dirty="0" err="1" smtClean="0">
                <a:solidFill>
                  <a:srgbClr val="171A6C"/>
                </a:solidFill>
              </a:rPr>
              <a:t>SiC</a:t>
            </a:r>
            <a:r>
              <a:rPr lang="en-US" sz="1600" dirty="0" smtClean="0">
                <a:solidFill>
                  <a:srgbClr val="171A6C"/>
                </a:solidFill>
              </a:rPr>
              <a:t> crystals for detector characterization, Michael Kokkoris, National Technical University of Athens, </a:t>
            </a:r>
            <a:r>
              <a:rPr lang="en-US" sz="1600" b="1" u="sng" dirty="0" smtClean="0">
                <a:solidFill>
                  <a:srgbClr val="171A6C"/>
                </a:solidFill>
              </a:rPr>
              <a:t>Greece </a:t>
            </a:r>
            <a:r>
              <a:rPr lang="en-US" sz="1600" dirty="0" smtClean="0">
                <a:solidFill>
                  <a:srgbClr val="171A6C"/>
                </a:solidFill>
              </a:rPr>
              <a:t>	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 smtClean="0">
                <a:solidFill>
                  <a:srgbClr val="171A6C"/>
                </a:solidFill>
              </a:rPr>
              <a:t>AIDA-2020-RBI-2015-4</a:t>
            </a:r>
            <a:endParaRPr lang="hr-HR" sz="1600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 smtClean="0">
                <a:solidFill>
                  <a:srgbClr val="171A6C"/>
                </a:solidFill>
              </a:rPr>
              <a:t>    </a:t>
            </a:r>
            <a:r>
              <a:rPr lang="en-US" sz="1600" dirty="0" smtClean="0">
                <a:solidFill>
                  <a:srgbClr val="171A6C"/>
                </a:solidFill>
              </a:rPr>
              <a:t>3D diamond, Alexander Oh, University of Manchester</a:t>
            </a:r>
            <a:r>
              <a:rPr lang="hr-HR" sz="1600" dirty="0" smtClean="0">
                <a:solidFill>
                  <a:srgbClr val="171A6C"/>
                </a:solidFill>
              </a:rPr>
              <a:t>, </a:t>
            </a:r>
            <a:r>
              <a:rPr lang="hr-HR" sz="1600" b="1" u="sng" dirty="0" smtClean="0">
                <a:solidFill>
                  <a:srgbClr val="171A6C"/>
                </a:solidFill>
              </a:rPr>
              <a:t>UK</a:t>
            </a:r>
            <a:endParaRPr lang="en-US" sz="1600" b="1" u="sng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 smtClean="0">
                <a:solidFill>
                  <a:srgbClr val="171A6C"/>
                </a:solidFill>
              </a:rPr>
              <a:t>AIDA-2020-RBI-2016-1</a:t>
            </a:r>
            <a:endParaRPr lang="hr-HR" sz="1600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 smtClean="0">
                <a:solidFill>
                  <a:srgbClr val="171A6C"/>
                </a:solidFill>
              </a:rPr>
              <a:t>    </a:t>
            </a:r>
            <a:r>
              <a:rPr lang="en-US" sz="1600" dirty="0" smtClean="0">
                <a:solidFill>
                  <a:srgbClr val="171A6C"/>
                </a:solidFill>
              </a:rPr>
              <a:t>IBIC characterization of single crystal diamond based </a:t>
            </a:r>
            <a:r>
              <a:rPr lang="en-US" sz="1600" dirty="0" err="1" smtClean="0">
                <a:solidFill>
                  <a:srgbClr val="171A6C"/>
                </a:solidFill>
              </a:rPr>
              <a:t>Shottky</a:t>
            </a:r>
            <a:r>
              <a:rPr lang="en-US" sz="1600" dirty="0" smtClean="0">
                <a:solidFill>
                  <a:srgbClr val="171A6C"/>
                </a:solidFill>
              </a:rPr>
              <a:t> diodes for </a:t>
            </a:r>
            <a:r>
              <a:rPr lang="en-US" sz="1600" dirty="0" err="1" smtClean="0">
                <a:solidFill>
                  <a:srgbClr val="171A6C"/>
                </a:solidFill>
              </a:rPr>
              <a:t>microdosimetry</a:t>
            </a:r>
            <a:r>
              <a:rPr lang="en-US" sz="1600" dirty="0" smtClean="0">
                <a:solidFill>
                  <a:srgbClr val="171A6C"/>
                </a:solidFill>
              </a:rPr>
              <a:t> application,  Claudio Verona, ‘Tor </a:t>
            </a:r>
            <a:r>
              <a:rPr lang="en-US" sz="1600" dirty="0" err="1" smtClean="0">
                <a:solidFill>
                  <a:srgbClr val="171A6C"/>
                </a:solidFill>
              </a:rPr>
              <a:t>Vergata</a:t>
            </a:r>
            <a:r>
              <a:rPr lang="en-US" sz="1600" dirty="0" smtClean="0">
                <a:solidFill>
                  <a:srgbClr val="171A6C"/>
                </a:solidFill>
              </a:rPr>
              <a:t>’ University, </a:t>
            </a:r>
            <a:r>
              <a:rPr lang="en-US" sz="1600" b="1" u="sng" dirty="0" smtClean="0">
                <a:solidFill>
                  <a:srgbClr val="171A6C"/>
                </a:solidFill>
              </a:rPr>
              <a:t>Italy</a:t>
            </a:r>
            <a:endParaRPr lang="hr-HR" sz="1600" b="1" u="sng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 smtClean="0">
                <a:solidFill>
                  <a:srgbClr val="171A6C"/>
                </a:solidFill>
              </a:rPr>
              <a:t>AIDA-2020-RBI-2016-</a:t>
            </a:r>
            <a:r>
              <a:rPr lang="hr-HR" sz="1600" b="1" u="sng" dirty="0" smtClean="0">
                <a:solidFill>
                  <a:srgbClr val="171A6C"/>
                </a:solidFill>
              </a:rPr>
              <a:t>2</a:t>
            </a:r>
            <a:endParaRPr lang="hr-HR" sz="1600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 smtClean="0">
                <a:solidFill>
                  <a:srgbClr val="171A6C"/>
                </a:solidFill>
              </a:rPr>
              <a:t>    Microbeam tests of silicon telescope for clynical dosimetry</a:t>
            </a:r>
            <a:r>
              <a:rPr lang="en-US" sz="1600" dirty="0" smtClean="0">
                <a:solidFill>
                  <a:srgbClr val="171A6C"/>
                </a:solidFill>
              </a:rPr>
              <a:t>,  </a:t>
            </a:r>
            <a:r>
              <a:rPr lang="hr-HR" sz="1600" dirty="0" smtClean="0">
                <a:solidFill>
                  <a:srgbClr val="171A6C"/>
                </a:solidFill>
              </a:rPr>
              <a:t>G. Magrin, Austron, </a:t>
            </a:r>
            <a:r>
              <a:rPr lang="hr-HR" sz="1600" b="1" u="sng" dirty="0" smtClean="0">
                <a:solidFill>
                  <a:srgbClr val="171A6C"/>
                </a:solidFill>
              </a:rPr>
              <a:t>Austria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1600" b="1" u="sng" dirty="0" smtClean="0">
                <a:solidFill>
                  <a:srgbClr val="171A6C"/>
                </a:solidFill>
              </a:rPr>
              <a:t>AIDA-2020-RBI-2016-3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b="1" dirty="0" smtClean="0">
                <a:solidFill>
                  <a:srgbClr val="171A6C"/>
                </a:solidFill>
              </a:rPr>
              <a:t>    </a:t>
            </a:r>
            <a:r>
              <a:rPr lang="en-US" sz="1600" dirty="0" smtClean="0">
                <a:solidFill>
                  <a:srgbClr val="171A6C"/>
                </a:solidFill>
              </a:rPr>
              <a:t>Investigation of channeling depth profiles of high energy carbon and silicon ions implanted in </a:t>
            </a:r>
            <a:r>
              <a:rPr lang="en-US" sz="1600" dirty="0" err="1" smtClean="0">
                <a:solidFill>
                  <a:srgbClr val="171A6C"/>
                </a:solidFill>
              </a:rPr>
              <a:t>SiC</a:t>
            </a:r>
            <a:r>
              <a:rPr lang="en-US" sz="1600" dirty="0" smtClean="0">
                <a:solidFill>
                  <a:srgbClr val="171A6C"/>
                </a:solidFill>
              </a:rPr>
              <a:t> /Si crystals for detector characterization</a:t>
            </a:r>
            <a:r>
              <a:rPr lang="hr-HR" sz="1600" dirty="0" smtClean="0">
                <a:solidFill>
                  <a:srgbClr val="171A6C"/>
                </a:solidFill>
              </a:rPr>
              <a:t>, </a:t>
            </a:r>
            <a:r>
              <a:rPr lang="es-ES" sz="1600" dirty="0" err="1" smtClean="0">
                <a:solidFill>
                  <a:srgbClr val="171A6C"/>
                </a:solidFill>
              </a:rPr>
              <a:t>University</a:t>
            </a:r>
            <a:r>
              <a:rPr lang="es-ES" sz="1600" dirty="0" smtClean="0">
                <a:solidFill>
                  <a:srgbClr val="171A6C"/>
                </a:solidFill>
              </a:rPr>
              <a:t> of Athens, </a:t>
            </a:r>
            <a:r>
              <a:rPr lang="es-ES" sz="1600" b="1" u="sng" dirty="0" err="1" smtClean="0">
                <a:solidFill>
                  <a:srgbClr val="171A6C"/>
                </a:solidFill>
              </a:rPr>
              <a:t>Greece</a:t>
            </a:r>
            <a:endParaRPr lang="en-US" sz="1600" dirty="0" smtClean="0">
              <a:solidFill>
                <a:srgbClr val="171A6C"/>
              </a:solidFill>
            </a:endParaRPr>
          </a:p>
        </p:txBody>
      </p:sp>
      <p:sp>
        <p:nvSpPr>
          <p:cNvPr id="11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 fontScale="90000"/>
          </a:bodyPr>
          <a:lstStyle/>
          <a:p>
            <a:r>
              <a:rPr lang="it-IT" sz="4000" u="sng" dirty="0" smtClean="0"/>
              <a:t>WP12 .1 : </a:t>
            </a:r>
            <a:br>
              <a:rPr lang="it-IT" sz="4000" u="sng" dirty="0" smtClean="0"/>
            </a:br>
            <a:r>
              <a:rPr lang="it-IT" sz="4000" u="sng" dirty="0" smtClean="0"/>
              <a:t>RBI Accelerator Facility</a:t>
            </a:r>
            <a:endParaRPr lang="es-ES" sz="3600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43132"/>
            <a:ext cx="9152019" cy="410851"/>
          </a:xfrm>
        </p:spPr>
        <p:txBody>
          <a:bodyPr/>
          <a:lstStyle/>
          <a:p>
            <a:r>
              <a:rPr lang="en-US" dirty="0" smtClean="0"/>
              <a:t>AIDA-2020  8th   SC meeting</a:t>
            </a:r>
            <a:endParaRPr lang="en-US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44930" y="6420596"/>
            <a:ext cx="1481819" cy="365125"/>
          </a:xfrm>
        </p:spPr>
        <p:txBody>
          <a:bodyPr/>
          <a:lstStyle/>
          <a:p>
            <a:r>
              <a:rPr lang="hr-HR" dirty="0" smtClean="0"/>
              <a:t>Mar</a:t>
            </a:r>
            <a:r>
              <a:rPr lang="fr-FR" dirty="0" smtClean="0"/>
              <a:t> </a:t>
            </a:r>
            <a:r>
              <a:rPr lang="hr-HR" dirty="0" smtClean="0"/>
              <a:t>16</a:t>
            </a:r>
            <a:r>
              <a:rPr lang="fr-FR" dirty="0" smtClean="0"/>
              <a:t>th  201</a:t>
            </a:r>
            <a:r>
              <a:rPr lang="hr-HR" dirty="0" smtClean="0"/>
              <a:t>7</a:t>
            </a:r>
            <a:endParaRPr lang="en-GB" dirty="0"/>
          </a:p>
        </p:txBody>
      </p:sp>
      <p:sp>
        <p:nvSpPr>
          <p:cNvPr id="10" name="4 Marcador de número de diapositiva"/>
          <p:cNvSpPr txBox="1">
            <a:spLocks/>
          </p:cNvSpPr>
          <p:nvPr/>
        </p:nvSpPr>
        <p:spPr>
          <a:xfrm>
            <a:off x="8436086" y="6352334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2 Marcador de pie de página"/>
          <p:cNvSpPr txBox="1">
            <a:spLocks/>
          </p:cNvSpPr>
          <p:nvPr/>
        </p:nvSpPr>
        <p:spPr>
          <a:xfrm>
            <a:off x="1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AIDA-2020  </a:t>
            </a:r>
            <a:r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2nd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Annual M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3 Marcador de fecha"/>
          <p:cNvSpPr txBox="1">
            <a:spLocks/>
          </p:cNvSpPr>
          <p:nvPr/>
        </p:nvSpPr>
        <p:spPr>
          <a:xfrm>
            <a:off x="0" y="6382279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  201</a:t>
            </a: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4 Marcador de número de diapositiva"/>
          <p:cNvSpPr txBox="1">
            <a:spLocks/>
          </p:cNvSpPr>
          <p:nvPr/>
        </p:nvSpPr>
        <p:spPr>
          <a:xfrm>
            <a:off x="8428067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hr-H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9" name="1 Marcador de contenido"/>
          <p:cNvSpPr txBox="1">
            <a:spLocks/>
          </p:cNvSpPr>
          <p:nvPr/>
        </p:nvSpPr>
        <p:spPr>
          <a:xfrm>
            <a:off x="0" y="1135131"/>
            <a:ext cx="9144000" cy="3750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100" b="1" u="sng" dirty="0" smtClean="0">
                <a:solidFill>
                  <a:srgbClr val="FF0000"/>
                </a:solidFill>
              </a:rPr>
              <a:t> </a:t>
            </a:r>
            <a:endParaRPr lang="en-US" sz="2100" b="1" u="sng" dirty="0" smtClean="0">
              <a:solidFill>
                <a:srgbClr val="FF0000"/>
              </a:solidFill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hr-HR" sz="2200" b="1" u="sng" dirty="0" smtClean="0">
                <a:solidFill>
                  <a:srgbClr val="FF0000"/>
                </a:solidFill>
              </a:rPr>
              <a:t>The last </a:t>
            </a:r>
            <a:r>
              <a:rPr lang="en-US" sz="2200" b="1" u="sng" dirty="0" smtClean="0">
                <a:solidFill>
                  <a:srgbClr val="FF0000"/>
                </a:solidFill>
              </a:rPr>
              <a:t>TA </a:t>
            </a:r>
            <a:r>
              <a:rPr lang="hr-HR" sz="2200" b="1" u="sng" dirty="0" smtClean="0">
                <a:solidFill>
                  <a:srgbClr val="FF0000"/>
                </a:solidFill>
              </a:rPr>
              <a:t>proposal submitted and approved in March 2017: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endParaRPr lang="hr-HR" sz="2200" b="1" u="sng" dirty="0" smtClean="0">
              <a:solidFill>
                <a:srgbClr val="FF0000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b="1" u="sng" dirty="0" smtClean="0">
                <a:solidFill>
                  <a:srgbClr val="171A6C"/>
                </a:solidFill>
              </a:rPr>
              <a:t>AIDA-2020-RBI-201</a:t>
            </a:r>
            <a:r>
              <a:rPr lang="hr-HR" b="1" u="sng" dirty="0" smtClean="0">
                <a:solidFill>
                  <a:srgbClr val="171A6C"/>
                </a:solidFill>
              </a:rPr>
              <a:t>7</a:t>
            </a:r>
            <a:r>
              <a:rPr lang="en-US" b="1" u="sng" dirty="0" smtClean="0">
                <a:solidFill>
                  <a:srgbClr val="171A6C"/>
                </a:solidFill>
              </a:rPr>
              <a:t>-</a:t>
            </a:r>
            <a:r>
              <a:rPr lang="hr-HR" b="1" u="sng" dirty="0" smtClean="0">
                <a:solidFill>
                  <a:srgbClr val="171A6C"/>
                </a:solidFill>
              </a:rPr>
              <a:t>1</a:t>
            </a:r>
            <a:endParaRPr lang="hr-HR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dirty="0" smtClean="0">
                <a:solidFill>
                  <a:srgbClr val="171A6C"/>
                </a:solidFill>
              </a:rPr>
              <a:t>   </a:t>
            </a:r>
            <a:r>
              <a:rPr lang="en-US" dirty="0" smtClean="0">
                <a:solidFill>
                  <a:srgbClr val="171A6C"/>
                </a:solidFill>
              </a:rPr>
              <a:t>Diamond Membrane </a:t>
            </a:r>
            <a:r>
              <a:rPr lang="hr-HR" dirty="0" smtClean="0">
                <a:solidFill>
                  <a:srgbClr val="171A6C"/>
                </a:solidFill>
              </a:rPr>
              <a:t>Microdosimeter</a:t>
            </a:r>
            <a:r>
              <a:rPr lang="en-US" dirty="0" smtClean="0">
                <a:solidFill>
                  <a:srgbClr val="171A6C"/>
                </a:solidFill>
              </a:rPr>
              <a:t>, Michal </a:t>
            </a:r>
            <a:r>
              <a:rPr lang="en-US" dirty="0" err="1" smtClean="0">
                <a:solidFill>
                  <a:srgbClr val="171A6C"/>
                </a:solidFill>
              </a:rPr>
              <a:t>Pomorski</a:t>
            </a:r>
            <a:r>
              <a:rPr lang="en-US" dirty="0" smtClean="0">
                <a:solidFill>
                  <a:srgbClr val="171A6C"/>
                </a:solidFill>
              </a:rPr>
              <a:t>, CEA, LIST, </a:t>
            </a:r>
            <a:r>
              <a:rPr lang="en-US" b="1" u="sng" dirty="0" smtClean="0">
                <a:solidFill>
                  <a:srgbClr val="171A6C"/>
                </a:solidFill>
              </a:rPr>
              <a:t>France</a:t>
            </a:r>
            <a:endParaRPr lang="hr-HR" b="1" u="sng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dirty="0" smtClean="0">
                <a:solidFill>
                  <a:srgbClr val="171A6C"/>
                </a:solidFill>
              </a:rPr>
              <a:t>  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dirty="0" smtClean="0">
                <a:solidFill>
                  <a:srgbClr val="171A6C"/>
                </a:solidFill>
              </a:rPr>
              <a:t>   </a:t>
            </a:r>
            <a:r>
              <a:rPr lang="hr-HR" u="sng" dirty="0" smtClean="0">
                <a:solidFill>
                  <a:srgbClr val="171A6C"/>
                </a:solidFill>
              </a:rPr>
              <a:t>expected two users; one or both supported by the project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endParaRPr lang="hr-HR" u="sng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dirty="0" smtClean="0">
                <a:solidFill>
                  <a:srgbClr val="171A6C"/>
                </a:solidFill>
              </a:rPr>
              <a:t>   Realization expected before the end of April (although there is high possiblity to delay 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dirty="0" smtClean="0">
                <a:solidFill>
                  <a:srgbClr val="171A6C"/>
                </a:solidFill>
              </a:rPr>
              <a:t>   the experiment due to some problems in the sample preparation as reported recently by the PI).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hr-HR" sz="1200" b="1" u="sng" dirty="0" smtClean="0">
              <a:solidFill>
                <a:srgbClr val="171A6C"/>
              </a:solidFill>
            </a:endParaRPr>
          </a:p>
        </p:txBody>
      </p:sp>
      <p:sp>
        <p:nvSpPr>
          <p:cNvPr id="11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 fontScale="90000"/>
          </a:bodyPr>
          <a:lstStyle/>
          <a:p>
            <a:r>
              <a:rPr lang="it-IT" sz="4000" u="sng" dirty="0" smtClean="0"/>
              <a:t>WP12 .1 : </a:t>
            </a:r>
            <a:br>
              <a:rPr lang="it-IT" sz="4000" u="sng" dirty="0" smtClean="0"/>
            </a:br>
            <a:r>
              <a:rPr lang="it-IT" sz="4000" u="sng" dirty="0" smtClean="0"/>
              <a:t>RBI Accelerator Facility</a:t>
            </a:r>
            <a:endParaRPr lang="es-ES" sz="3600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43132"/>
            <a:ext cx="9152019" cy="410851"/>
          </a:xfrm>
        </p:spPr>
        <p:txBody>
          <a:bodyPr/>
          <a:lstStyle/>
          <a:p>
            <a:r>
              <a:rPr lang="en-US" dirty="0" smtClean="0"/>
              <a:t>AIDA-2020  8th   SC meeting</a:t>
            </a:r>
            <a:endParaRPr lang="en-US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44930" y="6420596"/>
            <a:ext cx="1481819" cy="365125"/>
          </a:xfrm>
        </p:spPr>
        <p:txBody>
          <a:bodyPr/>
          <a:lstStyle/>
          <a:p>
            <a:r>
              <a:rPr lang="hr-HR" dirty="0" smtClean="0"/>
              <a:t>Mar</a:t>
            </a:r>
            <a:r>
              <a:rPr lang="fr-FR" dirty="0" smtClean="0"/>
              <a:t> </a:t>
            </a:r>
            <a:r>
              <a:rPr lang="hr-HR" dirty="0" smtClean="0"/>
              <a:t>16</a:t>
            </a:r>
            <a:r>
              <a:rPr lang="fr-FR" dirty="0" smtClean="0"/>
              <a:t>th  201</a:t>
            </a:r>
            <a:r>
              <a:rPr lang="hr-HR" dirty="0" smtClean="0"/>
              <a:t>7</a:t>
            </a:r>
            <a:endParaRPr lang="en-GB" dirty="0"/>
          </a:p>
        </p:txBody>
      </p:sp>
      <p:sp>
        <p:nvSpPr>
          <p:cNvPr id="10" name="4 Marcador de número de diapositiva"/>
          <p:cNvSpPr txBox="1">
            <a:spLocks/>
          </p:cNvSpPr>
          <p:nvPr/>
        </p:nvSpPr>
        <p:spPr>
          <a:xfrm>
            <a:off x="8436086" y="6352334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2 Marcador de pie de página"/>
          <p:cNvSpPr txBox="1">
            <a:spLocks/>
          </p:cNvSpPr>
          <p:nvPr/>
        </p:nvSpPr>
        <p:spPr>
          <a:xfrm>
            <a:off x="1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AIDA-2020  </a:t>
            </a:r>
            <a:r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2nd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Annual M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3 Marcador de fecha"/>
          <p:cNvSpPr txBox="1">
            <a:spLocks/>
          </p:cNvSpPr>
          <p:nvPr/>
        </p:nvSpPr>
        <p:spPr>
          <a:xfrm>
            <a:off x="126848" y="6492875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  201</a:t>
            </a: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4 Marcador de número de diapositiva"/>
          <p:cNvSpPr txBox="1">
            <a:spLocks/>
          </p:cNvSpPr>
          <p:nvPr/>
        </p:nvSpPr>
        <p:spPr>
          <a:xfrm>
            <a:off x="8428067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hr-H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56" y="1978240"/>
            <a:ext cx="7505544" cy="4409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4917" y="861846"/>
            <a:ext cx="3879620" cy="80998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66900" y="5765800"/>
            <a:ext cx="5943600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44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9149" y="998097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28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idx="4294967295"/>
          </p:nvPr>
        </p:nvSpPr>
        <p:spPr>
          <a:xfrm>
            <a:off x="1805459" y="989965"/>
            <a:ext cx="7338542" cy="930121"/>
          </a:xfrm>
          <a:prstGeom prst="rect">
            <a:avLst/>
          </a:prstGeom>
        </p:spPr>
        <p:txBody>
          <a:bodyPr/>
          <a:lstStyle/>
          <a:p>
            <a:r>
              <a:rPr lang="en-US" cap="none" dirty="0" smtClean="0">
                <a:effectLst/>
              </a:rPr>
              <a:t>Ion</a:t>
            </a:r>
            <a:r>
              <a:rPr lang="en-US" cap="none" dirty="0" smtClean="0"/>
              <a:t> </a:t>
            </a:r>
            <a:r>
              <a:rPr lang="en-US" cap="none" dirty="0" smtClean="0">
                <a:effectLst/>
              </a:rPr>
              <a:t>beam analysis</a:t>
            </a:r>
            <a:endParaRPr lang="en-US" cap="none" dirty="0">
              <a:effectLst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0071" y="2539692"/>
            <a:ext cx="4429646" cy="314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037" y="3216597"/>
            <a:ext cx="587404" cy="615826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1492856" y="3188240"/>
            <a:ext cx="2646983" cy="81030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21642" y="2621529"/>
            <a:ext cx="13505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aseline="-25000" dirty="0">
                <a:solidFill>
                  <a:schemeClr val="tx2"/>
                </a:solidFill>
              </a:rPr>
              <a:t>Molecular Desorption</a:t>
            </a:r>
          </a:p>
          <a:p>
            <a:r>
              <a:rPr lang="en-US" sz="1350" baseline="-25000" dirty="0">
                <a:solidFill>
                  <a:schemeClr val="tx2"/>
                </a:solidFill>
              </a:rPr>
              <a:t> </a:t>
            </a:r>
            <a:r>
              <a:rPr lang="en-US" sz="135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1350" baseline="-25000" dirty="0">
                <a:solidFill>
                  <a:schemeClr val="tx2"/>
                </a:solidFill>
              </a:rPr>
              <a:t>Secondary Ion Mass Spectrometry-SIMS</a:t>
            </a:r>
          </a:p>
        </p:txBody>
      </p:sp>
    </p:spTree>
    <p:extLst>
      <p:ext uri="{BB962C8B-B14F-4D97-AF65-F5344CB8AC3E}">
        <p14:creationId xmlns:p14="http://schemas.microsoft.com/office/powerpoint/2010/main" val="22038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9182422"/>
              </p:ext>
            </p:extLst>
          </p:nvPr>
        </p:nvGraphicFramePr>
        <p:xfrm>
          <a:off x="736601" y="4092418"/>
          <a:ext cx="757766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5985"/>
                <a:gridCol w="1848745"/>
                <a:gridCol w="1351435"/>
                <a:gridCol w="1618229"/>
                <a:gridCol w="130327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RBI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User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Projects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Total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users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TA units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Submissions</a:t>
                      </a:r>
                      <a:r>
                        <a:rPr lang="es-ES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Selected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M1-M</a:t>
                      </a:r>
                      <a:r>
                        <a:rPr lang="hr-HR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u="sng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hr-HR" b="1" u="sng" dirty="0" smtClean="0">
                          <a:solidFill>
                            <a:srgbClr val="FF0000"/>
                          </a:solidFill>
                        </a:rPr>
                        <a:t>7 (11 supported)</a:t>
                      </a:r>
                      <a:endParaRPr lang="en-US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u="sng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hr-HR" b="1" u="sng" smtClean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es-ES" b="1" u="sng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M1-M48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640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5 Título"/>
          <p:cNvSpPr>
            <a:spLocks noGrp="1"/>
          </p:cNvSpPr>
          <p:nvPr>
            <p:ph type="title"/>
          </p:nvPr>
        </p:nvSpPr>
        <p:spPr>
          <a:xfrm>
            <a:off x="3717758" y="1"/>
            <a:ext cx="5321293" cy="1077238"/>
          </a:xfrm>
        </p:spPr>
        <p:txBody>
          <a:bodyPr>
            <a:noAutofit/>
          </a:bodyPr>
          <a:lstStyle/>
          <a:p>
            <a:pPr algn="ctr"/>
            <a:r>
              <a:rPr lang="en-US" sz="2400" u="sng" dirty="0" smtClean="0"/>
              <a:t>WP12 -Detector Characterization Facilities</a:t>
            </a:r>
            <a:r>
              <a:rPr lang="hr-HR" sz="2400" u="sng" dirty="0" smtClean="0"/>
              <a:t/>
            </a:r>
            <a:br>
              <a:rPr lang="hr-HR" sz="2400" u="sng" dirty="0" smtClean="0"/>
            </a:br>
            <a:r>
              <a:rPr lang="hr-HR" sz="1000" u="sng" dirty="0" smtClean="0"/>
              <a:t/>
            </a:r>
            <a:br>
              <a:rPr lang="hr-HR" sz="1000" u="sng" dirty="0" smtClean="0"/>
            </a:br>
            <a:r>
              <a:rPr lang="hr-HR" sz="2400" u="sng" dirty="0" smtClean="0"/>
              <a:t>WP12.1. – RBI Accelerator Facility</a:t>
            </a:r>
            <a:r>
              <a:rPr lang="en-US" sz="2400" u="sng" dirty="0" smtClean="0"/>
              <a:t> </a:t>
            </a:r>
            <a:endParaRPr lang="en-US" sz="2400" u="sng" dirty="0"/>
          </a:p>
        </p:txBody>
      </p:sp>
      <p:sp>
        <p:nvSpPr>
          <p:cNvPr id="11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 </a:t>
            </a:r>
            <a:r>
              <a:rPr lang="hr-HR" dirty="0" smtClean="0"/>
              <a:t>2nd</a:t>
            </a:r>
            <a:r>
              <a:rPr lang="en-US" dirty="0" smtClean="0"/>
              <a:t> </a:t>
            </a:r>
            <a:r>
              <a:rPr lang="hr-HR" dirty="0" smtClean="0"/>
              <a:t>Annual M</a:t>
            </a:r>
            <a:r>
              <a:rPr lang="en-US" dirty="0" err="1" smtClean="0"/>
              <a:t>eeting</a:t>
            </a:r>
            <a:endParaRPr lang="en-US" dirty="0"/>
          </a:p>
        </p:txBody>
      </p:sp>
      <p:sp>
        <p:nvSpPr>
          <p:cNvPr id="12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Mar</a:t>
            </a:r>
            <a:r>
              <a:rPr lang="fr-FR" dirty="0" smtClean="0"/>
              <a:t> </a:t>
            </a:r>
            <a:r>
              <a:rPr lang="hr-HR" dirty="0" smtClean="0"/>
              <a:t>30</a:t>
            </a:r>
            <a:r>
              <a:rPr lang="fr-FR" dirty="0" smtClean="0"/>
              <a:t>th  201</a:t>
            </a:r>
            <a:r>
              <a:rPr lang="hr-HR" dirty="0" smtClean="0"/>
              <a:t>7</a:t>
            </a:r>
            <a:endParaRPr lang="en-GB" dirty="0"/>
          </a:p>
        </p:txBody>
      </p:sp>
      <p:sp>
        <p:nvSpPr>
          <p:cNvPr id="13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3</a:t>
            </a:fld>
            <a:r>
              <a:rPr lang="en-GB" dirty="0" smtClean="0"/>
              <a:t>-</a:t>
            </a:r>
            <a:r>
              <a:rPr lang="hr-HR" dirty="0" smtClean="0"/>
              <a:t>5</a:t>
            </a:r>
            <a:endParaRPr lang="en-GB" dirty="0"/>
          </a:p>
        </p:txBody>
      </p:sp>
      <p:sp>
        <p:nvSpPr>
          <p:cNvPr id="14" name="1 Marcador de contenido"/>
          <p:cNvSpPr txBox="1">
            <a:spLocks/>
          </p:cNvSpPr>
          <p:nvPr/>
        </p:nvSpPr>
        <p:spPr>
          <a:xfrm>
            <a:off x="237392" y="1450731"/>
            <a:ext cx="8712709" cy="26987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71446" indent="-171446" defTabSz="68578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</a:pPr>
            <a:r>
              <a:rPr lang="hr-HR" sz="2600" b="1" u="sng" dirty="0" smtClean="0">
                <a:solidFill>
                  <a:srgbClr val="171A6C"/>
                </a:solidFill>
              </a:rPr>
              <a:t>8</a:t>
            </a:r>
            <a:r>
              <a:rPr lang="en-US" sz="2600" b="1" u="sng" dirty="0" smtClean="0">
                <a:solidFill>
                  <a:srgbClr val="171A6C"/>
                </a:solidFill>
              </a:rPr>
              <a:t> TA</a:t>
            </a:r>
            <a:r>
              <a:rPr lang="hr-HR" sz="2600" b="1" u="sng" dirty="0" smtClean="0">
                <a:solidFill>
                  <a:srgbClr val="171A6C"/>
                </a:solidFill>
              </a:rPr>
              <a:t> projects</a:t>
            </a:r>
            <a:r>
              <a:rPr lang="en-US" sz="2600" b="1" u="sng" dirty="0" smtClean="0">
                <a:solidFill>
                  <a:srgbClr val="171A6C"/>
                </a:solidFill>
              </a:rPr>
              <a:t> </a:t>
            </a:r>
            <a:r>
              <a:rPr lang="en-US" sz="2600" dirty="0" smtClean="0">
                <a:solidFill>
                  <a:srgbClr val="171A6C"/>
                </a:solidFill>
              </a:rPr>
              <a:t>have been already </a:t>
            </a:r>
            <a:r>
              <a:rPr lang="en-US" sz="2600" b="1" u="sng" dirty="0" smtClean="0">
                <a:solidFill>
                  <a:srgbClr val="171A6C"/>
                </a:solidFill>
              </a:rPr>
              <a:t>approved</a:t>
            </a:r>
            <a:r>
              <a:rPr lang="hr-HR" sz="2600" b="1" u="sng" dirty="0" smtClean="0">
                <a:solidFill>
                  <a:srgbClr val="171A6C"/>
                </a:solidFill>
              </a:rPr>
              <a:t> </a:t>
            </a:r>
            <a:endParaRPr lang="en-US" sz="2600" b="1" u="sng" dirty="0" smtClean="0">
              <a:solidFill>
                <a:srgbClr val="171A6C"/>
              </a:solidFill>
            </a:endParaRPr>
          </a:p>
          <a:p>
            <a:pPr marL="171446" indent="-171446" defTabSz="68578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</a:pPr>
            <a:r>
              <a:rPr lang="hr-HR" sz="2600" b="1" u="sng" dirty="0" smtClean="0">
                <a:solidFill>
                  <a:srgbClr val="171A6C"/>
                </a:solidFill>
              </a:rPr>
              <a:t>7</a:t>
            </a:r>
            <a:r>
              <a:rPr lang="en-US" sz="2600" b="1" u="sng" dirty="0" smtClean="0">
                <a:solidFill>
                  <a:srgbClr val="171A6C"/>
                </a:solidFill>
              </a:rPr>
              <a:t>  TA access </a:t>
            </a:r>
            <a:r>
              <a:rPr lang="en-US" sz="2600" dirty="0" smtClean="0">
                <a:solidFill>
                  <a:srgbClr val="171A6C"/>
                </a:solidFill>
              </a:rPr>
              <a:t>have been </a:t>
            </a:r>
            <a:r>
              <a:rPr lang="en-US" sz="2600" b="1" u="sng" dirty="0" smtClean="0">
                <a:solidFill>
                  <a:srgbClr val="171A6C"/>
                </a:solidFill>
              </a:rPr>
              <a:t>completed</a:t>
            </a:r>
            <a:r>
              <a:rPr lang="en-US" sz="2600" dirty="0" smtClean="0">
                <a:solidFill>
                  <a:srgbClr val="171A6C"/>
                </a:solidFill>
              </a:rPr>
              <a:t> </a:t>
            </a:r>
            <a:r>
              <a:rPr lang="hr-HR" sz="2600" dirty="0" smtClean="0">
                <a:solidFill>
                  <a:srgbClr val="171A6C"/>
                </a:solidFill>
              </a:rPr>
              <a:t>by 30th March 2017</a:t>
            </a:r>
          </a:p>
          <a:p>
            <a:pPr marL="171446" indent="-171446" defTabSz="68578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</a:pPr>
            <a:r>
              <a:rPr lang="hr-HR" sz="2600" dirty="0" smtClean="0">
                <a:solidFill>
                  <a:srgbClr val="171A6C"/>
                </a:solidFill>
              </a:rPr>
              <a:t>  </a:t>
            </a:r>
            <a:r>
              <a:rPr lang="en-US" sz="2600" dirty="0" smtClean="0">
                <a:solidFill>
                  <a:srgbClr val="171A6C"/>
                </a:solidFill>
              </a:rPr>
              <a:t>( on schedule –completed)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itchFamily="34" charset="0"/>
              <a:buChar char="•"/>
              <a:defRPr/>
            </a:pPr>
            <a:endParaRPr lang="hr-HR" sz="2600" dirty="0" smtClean="0">
              <a:solidFill>
                <a:srgbClr val="171A6C"/>
              </a:solidFill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rgbClr val="171A6C"/>
                </a:solidFill>
              </a:rPr>
              <a:t>Users from </a:t>
            </a:r>
            <a:r>
              <a:rPr lang="hr-HR" sz="2600" b="1" u="sng" dirty="0" smtClean="0"/>
              <a:t>6</a:t>
            </a:r>
            <a:r>
              <a:rPr lang="en-US" sz="2600" b="1" u="sng" dirty="0" smtClean="0"/>
              <a:t> countries</a:t>
            </a:r>
            <a:r>
              <a:rPr lang="hr-HR" sz="2600" b="1" u="sng" dirty="0" smtClean="0"/>
              <a:t> supported</a:t>
            </a:r>
            <a:endParaRPr kumimoji="0" lang="en-US" sz="2600" b="1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02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9" name="1 Marcador de contenido"/>
          <p:cNvSpPr txBox="1">
            <a:spLocks/>
          </p:cNvSpPr>
          <p:nvPr/>
        </p:nvSpPr>
        <p:spPr>
          <a:xfrm>
            <a:off x="0" y="1135131"/>
            <a:ext cx="9144000" cy="5005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100" b="1" u="sng" dirty="0" smtClean="0">
                <a:solidFill>
                  <a:srgbClr val="FF0000"/>
                </a:solidFill>
              </a:rPr>
              <a:t> </a:t>
            </a:r>
            <a:endParaRPr lang="en-US" sz="2100" b="1" u="sng" dirty="0" smtClean="0">
              <a:solidFill>
                <a:srgbClr val="FF0000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en-US" sz="2200" dirty="0" smtClean="0">
              <a:solidFill>
                <a:srgbClr val="171A6C"/>
              </a:solidFill>
            </a:endParaRPr>
          </a:p>
        </p:txBody>
      </p:sp>
      <p:sp>
        <p:nvSpPr>
          <p:cNvPr id="11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 fontScale="90000"/>
          </a:bodyPr>
          <a:lstStyle/>
          <a:p>
            <a:r>
              <a:rPr lang="it-IT" sz="4000" u="sng" dirty="0" smtClean="0"/>
              <a:t>WP12 .1 : </a:t>
            </a:r>
            <a:br>
              <a:rPr lang="it-IT" sz="4000" u="sng" dirty="0" smtClean="0"/>
            </a:br>
            <a:r>
              <a:rPr lang="it-IT" sz="4000" u="sng" dirty="0" smtClean="0"/>
              <a:t>RBI Accelerator Facility</a:t>
            </a:r>
            <a:endParaRPr lang="es-ES" sz="3600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43132"/>
            <a:ext cx="9152019" cy="410851"/>
          </a:xfrm>
        </p:spPr>
        <p:txBody>
          <a:bodyPr/>
          <a:lstStyle/>
          <a:p>
            <a:r>
              <a:rPr lang="en-US" dirty="0" smtClean="0"/>
              <a:t>AIDA-2020  8th   SC meeting</a:t>
            </a:r>
            <a:endParaRPr lang="en-US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44930" y="6420596"/>
            <a:ext cx="1481819" cy="365125"/>
          </a:xfrm>
        </p:spPr>
        <p:txBody>
          <a:bodyPr/>
          <a:lstStyle/>
          <a:p>
            <a:r>
              <a:rPr lang="hr-HR" dirty="0" smtClean="0"/>
              <a:t>Mar</a:t>
            </a:r>
            <a:r>
              <a:rPr lang="fr-FR" dirty="0" smtClean="0"/>
              <a:t> </a:t>
            </a:r>
            <a:r>
              <a:rPr lang="hr-HR" dirty="0" smtClean="0"/>
              <a:t>16</a:t>
            </a:r>
            <a:r>
              <a:rPr lang="fr-FR" dirty="0" smtClean="0"/>
              <a:t>th  201</a:t>
            </a:r>
            <a:r>
              <a:rPr lang="hr-HR" dirty="0" smtClean="0"/>
              <a:t>7</a:t>
            </a:r>
            <a:endParaRPr lang="en-GB" dirty="0"/>
          </a:p>
        </p:txBody>
      </p:sp>
      <p:sp>
        <p:nvSpPr>
          <p:cNvPr id="10" name="4 Marcador de número de diapositiva"/>
          <p:cNvSpPr txBox="1">
            <a:spLocks/>
          </p:cNvSpPr>
          <p:nvPr/>
        </p:nvSpPr>
        <p:spPr>
          <a:xfrm>
            <a:off x="8436086" y="6352334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2 Marcador de pie de página"/>
          <p:cNvSpPr txBox="1">
            <a:spLocks/>
          </p:cNvSpPr>
          <p:nvPr/>
        </p:nvSpPr>
        <p:spPr>
          <a:xfrm>
            <a:off x="1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AIDA-2020  </a:t>
            </a:r>
            <a:r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2nd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Annual M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3 Marcador de fecha"/>
          <p:cNvSpPr txBox="1">
            <a:spLocks/>
          </p:cNvSpPr>
          <p:nvPr/>
        </p:nvSpPr>
        <p:spPr>
          <a:xfrm>
            <a:off x="0" y="6390745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  201</a:t>
            </a: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4 Marcador de número de diapositiva"/>
          <p:cNvSpPr txBox="1">
            <a:spLocks/>
          </p:cNvSpPr>
          <p:nvPr/>
        </p:nvSpPr>
        <p:spPr>
          <a:xfrm>
            <a:off x="8428067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hr-H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933" y="1441917"/>
            <a:ext cx="8847909" cy="49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1 Marcador de contenido"/>
          <p:cNvSpPr txBox="1">
            <a:spLocks/>
          </p:cNvSpPr>
          <p:nvPr/>
        </p:nvSpPr>
        <p:spPr>
          <a:xfrm>
            <a:off x="0" y="1135131"/>
            <a:ext cx="9144000" cy="5005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100" b="1" u="sng" dirty="0" smtClean="0">
                <a:solidFill>
                  <a:srgbClr val="FF0000"/>
                </a:solidFill>
              </a:rPr>
              <a:t> </a:t>
            </a:r>
            <a:endParaRPr lang="en-US" sz="2100" b="1" u="sng" dirty="0" smtClean="0">
              <a:solidFill>
                <a:srgbClr val="FF0000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en-US" sz="2200" dirty="0" smtClean="0">
              <a:solidFill>
                <a:srgbClr val="171A6C"/>
              </a:solidFill>
            </a:endParaRPr>
          </a:p>
        </p:txBody>
      </p:sp>
      <p:sp>
        <p:nvSpPr>
          <p:cNvPr id="11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 fontScale="90000"/>
          </a:bodyPr>
          <a:lstStyle/>
          <a:p>
            <a:r>
              <a:rPr lang="it-IT" sz="4000" u="sng" dirty="0" smtClean="0"/>
              <a:t>WP12 .1 : </a:t>
            </a:r>
            <a:br>
              <a:rPr lang="it-IT" sz="4000" u="sng" dirty="0" smtClean="0"/>
            </a:br>
            <a:r>
              <a:rPr lang="it-IT" sz="4000" u="sng" dirty="0" smtClean="0"/>
              <a:t>RBI Accelerator Facility</a:t>
            </a:r>
            <a:endParaRPr lang="es-ES" sz="3600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43132"/>
            <a:ext cx="9152019" cy="410851"/>
          </a:xfrm>
        </p:spPr>
        <p:txBody>
          <a:bodyPr/>
          <a:lstStyle/>
          <a:p>
            <a:r>
              <a:rPr lang="en-US" dirty="0" smtClean="0"/>
              <a:t>AIDA-2020  8th   SC meeting</a:t>
            </a:r>
            <a:endParaRPr lang="en-US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44930" y="6420596"/>
            <a:ext cx="1481819" cy="365125"/>
          </a:xfrm>
        </p:spPr>
        <p:txBody>
          <a:bodyPr/>
          <a:lstStyle/>
          <a:p>
            <a:r>
              <a:rPr lang="hr-HR" dirty="0" smtClean="0"/>
              <a:t>Mar</a:t>
            </a:r>
            <a:r>
              <a:rPr lang="fr-FR" dirty="0" smtClean="0"/>
              <a:t> </a:t>
            </a:r>
            <a:r>
              <a:rPr lang="hr-HR" dirty="0" smtClean="0"/>
              <a:t>16</a:t>
            </a:r>
            <a:r>
              <a:rPr lang="fr-FR" dirty="0" smtClean="0"/>
              <a:t>th  201</a:t>
            </a:r>
            <a:r>
              <a:rPr lang="hr-HR" dirty="0" smtClean="0"/>
              <a:t>7</a:t>
            </a:r>
            <a:endParaRPr lang="en-GB" dirty="0"/>
          </a:p>
        </p:txBody>
      </p:sp>
      <p:sp>
        <p:nvSpPr>
          <p:cNvPr id="10" name="4 Marcador de número de diapositiva"/>
          <p:cNvSpPr txBox="1">
            <a:spLocks/>
          </p:cNvSpPr>
          <p:nvPr/>
        </p:nvSpPr>
        <p:spPr>
          <a:xfrm>
            <a:off x="8436086" y="6352334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2 Marcador de pie de página"/>
          <p:cNvSpPr txBox="1">
            <a:spLocks/>
          </p:cNvSpPr>
          <p:nvPr/>
        </p:nvSpPr>
        <p:spPr>
          <a:xfrm>
            <a:off x="1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AIDA-2020  </a:t>
            </a:r>
            <a:r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2nd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Annual M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3 Marcador de fecha"/>
          <p:cNvSpPr txBox="1">
            <a:spLocks/>
          </p:cNvSpPr>
          <p:nvPr/>
        </p:nvSpPr>
        <p:spPr>
          <a:xfrm>
            <a:off x="0" y="6390745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  201</a:t>
            </a: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4 Marcador de número de diapositiva"/>
          <p:cNvSpPr txBox="1">
            <a:spLocks/>
          </p:cNvSpPr>
          <p:nvPr/>
        </p:nvSpPr>
        <p:spPr>
          <a:xfrm>
            <a:off x="8428067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hr-H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0818"/>
            <a:ext cx="9170207" cy="314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38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9" name="1 Marcador de contenido"/>
          <p:cNvSpPr txBox="1">
            <a:spLocks/>
          </p:cNvSpPr>
          <p:nvPr/>
        </p:nvSpPr>
        <p:spPr>
          <a:xfrm>
            <a:off x="0" y="1135131"/>
            <a:ext cx="9144000" cy="49273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endParaRPr lang="en-US" sz="2200" dirty="0" smtClean="0">
              <a:solidFill>
                <a:srgbClr val="171A6C"/>
              </a:solidFill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s-ES" sz="2200" b="1" u="sng" dirty="0" smtClean="0"/>
              <a:t>PUBLICATIONS</a:t>
            </a:r>
            <a:r>
              <a:rPr lang="hr-HR" sz="2200" b="1" u="sng" dirty="0" smtClean="0"/>
              <a:t> 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endParaRPr lang="es-ES" sz="2200" b="1" u="sng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 </a:t>
            </a:r>
            <a:r>
              <a:rPr lang="en-US" b="1" u="sng" dirty="0">
                <a:solidFill>
                  <a:srgbClr val="FF0000"/>
                </a:solidFill>
              </a:rPr>
              <a:t>4</a:t>
            </a:r>
            <a:r>
              <a:rPr lang="en-US" b="1" u="sng" dirty="0" smtClean="0">
                <a:solidFill>
                  <a:srgbClr val="FF0000"/>
                </a:solidFill>
              </a:rPr>
              <a:t> Oral contributions to conferences :</a:t>
            </a:r>
          </a:p>
          <a:p>
            <a:pPr lvl="1"/>
            <a:r>
              <a:rPr lang="en-US" sz="1200" dirty="0" smtClean="0"/>
              <a:t>Jerzy Pietraszko at al.,  “</a:t>
            </a:r>
            <a:r>
              <a:rPr lang="en-US" sz="1200" b="1" u="sng" dirty="0" smtClean="0"/>
              <a:t>Radiation damage in </a:t>
            </a:r>
            <a:r>
              <a:rPr lang="en-US" sz="1200" b="1" u="sng" dirty="0" err="1" smtClean="0"/>
              <a:t>scCVD</a:t>
            </a:r>
            <a:r>
              <a:rPr lang="en-US" sz="1200" b="1" u="sng" dirty="0" smtClean="0"/>
              <a:t> diamond material measured with relativistic Au ions for future CBM/HADES experiments at FAIR</a:t>
            </a:r>
            <a:r>
              <a:rPr lang="en-US" sz="1200" dirty="0" smtClean="0"/>
              <a:t>“ </a:t>
            </a:r>
            <a:r>
              <a:rPr lang="en-US" sz="1200" b="1" u="sng" dirty="0" smtClean="0">
                <a:solidFill>
                  <a:srgbClr val="FF0000"/>
                </a:solidFill>
              </a:rPr>
              <a:t>4th ADAMAS Workshop at GSI </a:t>
            </a:r>
            <a:r>
              <a:rPr lang="en-US" sz="1200" dirty="0" smtClean="0"/>
              <a:t>, December 4, 2015, GSI </a:t>
            </a:r>
            <a:r>
              <a:rPr lang="en-US" sz="1200" dirty="0" err="1" smtClean="0"/>
              <a:t>Helmholtzzentrum</a:t>
            </a:r>
            <a:r>
              <a:rPr lang="en-US" sz="1200" dirty="0" smtClean="0"/>
              <a:t> </a:t>
            </a:r>
            <a:r>
              <a:rPr lang="en-US" sz="1200" dirty="0" err="1" smtClean="0"/>
              <a:t>für</a:t>
            </a:r>
            <a:r>
              <a:rPr lang="en-US" sz="1200" dirty="0" smtClean="0"/>
              <a:t> </a:t>
            </a:r>
            <a:r>
              <a:rPr lang="en-US" sz="1200" dirty="0" err="1" smtClean="0"/>
              <a:t>Schwerionenforschung</a:t>
            </a:r>
            <a:r>
              <a:rPr lang="en-US" sz="1200" dirty="0" smtClean="0"/>
              <a:t>,, Germany</a:t>
            </a:r>
            <a:endParaRPr lang="hr-HR" sz="1200" dirty="0" smtClean="0"/>
          </a:p>
          <a:p>
            <a:pPr lvl="1"/>
            <a:endParaRPr lang="en-US" sz="1200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200" dirty="0" smtClean="0"/>
              <a:t>Jerzy Pietraszko at al.,  </a:t>
            </a:r>
            <a:r>
              <a:rPr lang="en-US" sz="1200" b="1" u="sng" dirty="0" smtClean="0">
                <a:solidFill>
                  <a:srgbClr val="FF0000"/>
                </a:solidFill>
              </a:rPr>
              <a:t>DPG Spring Meeting, Darmstadt</a:t>
            </a:r>
            <a:r>
              <a:rPr lang="en-US" sz="1200" dirty="0" smtClean="0"/>
              <a:t>, 14 - 18 March 2016 “</a:t>
            </a:r>
            <a:r>
              <a:rPr lang="en-US" sz="1200" b="1" dirty="0" smtClean="0"/>
              <a:t>Systematic study of radiation hardness of single crystal CVD </a:t>
            </a:r>
            <a:r>
              <a:rPr lang="en-US" sz="1200" b="1" u="sng" dirty="0" smtClean="0">
                <a:solidFill>
                  <a:srgbClr val="171A6C"/>
                </a:solidFill>
              </a:rPr>
              <a:t>diamond material investigated with an Au beam and IBIC method.”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en-US" sz="1200" b="1" u="sng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200" dirty="0" err="1" smtClean="0"/>
              <a:t>Veljko</a:t>
            </a:r>
            <a:r>
              <a:rPr lang="en-US" sz="1200" dirty="0" smtClean="0"/>
              <a:t> </a:t>
            </a:r>
            <a:r>
              <a:rPr lang="en-US" sz="1200" dirty="0" err="1" smtClean="0"/>
              <a:t>Grilj</a:t>
            </a:r>
            <a:r>
              <a:rPr lang="en-US" sz="1200" dirty="0" smtClean="0"/>
              <a:t> at </a:t>
            </a:r>
            <a:r>
              <a:rPr lang="en-US" sz="1200" dirty="0"/>
              <a:t>al., </a:t>
            </a:r>
            <a:r>
              <a:rPr lang="en-US" sz="1200" dirty="0" smtClean="0"/>
              <a:t> </a:t>
            </a:r>
            <a:r>
              <a:rPr lang="en-US" sz="1200" b="1" u="sng" dirty="0" smtClean="0">
                <a:solidFill>
                  <a:srgbClr val="FF0000"/>
                </a:solidFill>
              </a:rPr>
              <a:t>15. ICNMTA 2016</a:t>
            </a:r>
            <a:r>
              <a:rPr lang="en-US" sz="1200" dirty="0" smtClean="0"/>
              <a:t>, 31. Jul-5. Aug 2016 “</a:t>
            </a:r>
            <a:r>
              <a:rPr lang="en-GB" sz="1200" b="1" u="sng" dirty="0" smtClean="0"/>
              <a:t>Radiation hardness study on multi-strip diamond sensor </a:t>
            </a:r>
            <a:r>
              <a:rPr lang="en-US" sz="1200" dirty="0" smtClean="0">
                <a:solidFill>
                  <a:srgbClr val="171A6C"/>
                </a:solidFill>
              </a:rPr>
              <a:t>”, invited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en-US" sz="1200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1200" dirty="0" err="1">
                <a:solidFill>
                  <a:srgbClr val="171A6C"/>
                </a:solidFill>
              </a:rPr>
              <a:t>Alex</a:t>
            </a:r>
            <a:r>
              <a:rPr lang="hr-HR" sz="1200" dirty="0">
                <a:solidFill>
                  <a:srgbClr val="171A6C"/>
                </a:solidFill>
              </a:rPr>
              <a:t> </a:t>
            </a:r>
            <a:r>
              <a:rPr lang="hr-HR" sz="1200" dirty="0" smtClean="0">
                <a:solidFill>
                  <a:srgbClr val="171A6C"/>
                </a:solidFill>
              </a:rPr>
              <a:t>Oh</a:t>
            </a:r>
            <a:r>
              <a:rPr lang="en-US" sz="1200" dirty="0" smtClean="0">
                <a:solidFill>
                  <a:srgbClr val="171A6C"/>
                </a:solidFill>
              </a:rPr>
              <a:t> </a:t>
            </a:r>
            <a:r>
              <a:rPr lang="hr-HR" sz="1200" dirty="0" smtClean="0">
                <a:solidFill>
                  <a:srgbClr val="171A6C"/>
                </a:solidFill>
              </a:rPr>
              <a:t>"</a:t>
            </a:r>
            <a:r>
              <a:rPr lang="hr-HR" sz="1200" b="1" u="sng" dirty="0" smtClean="0">
                <a:solidFill>
                  <a:srgbClr val="171A6C"/>
                </a:solidFill>
              </a:rPr>
              <a:t>3D </a:t>
            </a:r>
            <a:r>
              <a:rPr lang="hr-HR" sz="1200" b="1" u="sng" dirty="0" err="1">
                <a:solidFill>
                  <a:srgbClr val="171A6C"/>
                </a:solidFill>
              </a:rPr>
              <a:t>diamond</a:t>
            </a:r>
            <a:r>
              <a:rPr lang="hr-HR" sz="1200" b="1" u="sng" dirty="0">
                <a:solidFill>
                  <a:srgbClr val="171A6C"/>
                </a:solidFill>
              </a:rPr>
              <a:t> </a:t>
            </a:r>
            <a:r>
              <a:rPr lang="hr-HR" sz="1200" b="1" u="sng" dirty="0" err="1">
                <a:solidFill>
                  <a:srgbClr val="171A6C"/>
                </a:solidFill>
              </a:rPr>
              <a:t>detectors</a:t>
            </a:r>
            <a:r>
              <a:rPr lang="hr-HR" sz="1200" b="1" u="sng" dirty="0">
                <a:solidFill>
                  <a:srgbClr val="171A6C"/>
                </a:solidFill>
              </a:rPr>
              <a:t> for </a:t>
            </a:r>
            <a:r>
              <a:rPr lang="hr-HR" sz="1200" b="1" u="sng" dirty="0" err="1">
                <a:solidFill>
                  <a:srgbClr val="171A6C"/>
                </a:solidFill>
              </a:rPr>
              <a:t>particle</a:t>
            </a:r>
            <a:r>
              <a:rPr lang="hr-HR" sz="1200" b="1" u="sng" dirty="0">
                <a:solidFill>
                  <a:srgbClr val="171A6C"/>
                </a:solidFill>
              </a:rPr>
              <a:t> </a:t>
            </a:r>
            <a:r>
              <a:rPr lang="hr-HR" sz="1200" b="1" u="sng" dirty="0" err="1">
                <a:solidFill>
                  <a:srgbClr val="171A6C"/>
                </a:solidFill>
              </a:rPr>
              <a:t>tracking</a:t>
            </a:r>
            <a:r>
              <a:rPr lang="hr-HR" sz="1200" b="1" u="sng" dirty="0">
                <a:solidFill>
                  <a:srgbClr val="171A6C"/>
                </a:solidFill>
              </a:rPr>
              <a:t> </a:t>
            </a:r>
            <a:r>
              <a:rPr lang="hr-HR" sz="1200" b="1" u="sng" dirty="0" err="1">
                <a:solidFill>
                  <a:srgbClr val="171A6C"/>
                </a:solidFill>
              </a:rPr>
              <a:t>and</a:t>
            </a:r>
            <a:r>
              <a:rPr lang="hr-HR" sz="1200" b="1" u="sng" dirty="0">
                <a:solidFill>
                  <a:srgbClr val="171A6C"/>
                </a:solidFill>
              </a:rPr>
              <a:t> </a:t>
            </a:r>
            <a:r>
              <a:rPr lang="hr-HR" sz="1200" b="1" u="sng" dirty="0" err="1">
                <a:solidFill>
                  <a:srgbClr val="171A6C"/>
                </a:solidFill>
              </a:rPr>
              <a:t>dosimetry</a:t>
            </a:r>
            <a:r>
              <a:rPr lang="hr-HR" sz="1200" dirty="0">
                <a:solidFill>
                  <a:srgbClr val="171A6C"/>
                </a:solidFill>
              </a:rPr>
              <a:t>", </a:t>
            </a:r>
            <a:r>
              <a:rPr lang="hr-HR" sz="1200" dirty="0" err="1">
                <a:solidFill>
                  <a:srgbClr val="171A6C"/>
                </a:solidFill>
              </a:rPr>
              <a:t>invited</a:t>
            </a:r>
            <a:r>
              <a:rPr lang="hr-HR" sz="1200" dirty="0">
                <a:solidFill>
                  <a:srgbClr val="171A6C"/>
                </a:solidFill>
              </a:rPr>
              <a:t> talk</a:t>
            </a:r>
            <a:r>
              <a:rPr lang="hr-HR" sz="1200" dirty="0" smtClean="0">
                <a:solidFill>
                  <a:srgbClr val="171A6C"/>
                </a:solidFill>
              </a:rPr>
              <a:t>, </a:t>
            </a:r>
            <a:r>
              <a:rPr lang="hr-HR" sz="1200" b="1" dirty="0" smtClean="0">
                <a:solidFill>
                  <a:srgbClr val="FF0000"/>
                </a:solidFill>
              </a:rPr>
              <a:t>European Materials Research </a:t>
            </a:r>
            <a:r>
              <a:rPr lang="hr-HR" sz="1200" b="1" dirty="0" err="1" smtClean="0">
                <a:solidFill>
                  <a:srgbClr val="FF0000"/>
                </a:solidFill>
              </a:rPr>
              <a:t>Society</a:t>
            </a:r>
            <a:r>
              <a:rPr lang="hr-HR" sz="1200" b="1" dirty="0" smtClean="0">
                <a:solidFill>
                  <a:srgbClr val="FF0000"/>
                </a:solidFill>
              </a:rPr>
              <a:t> </a:t>
            </a:r>
            <a:r>
              <a:rPr lang="hr-HR" sz="1200" b="1" dirty="0" err="1" smtClean="0">
                <a:solidFill>
                  <a:srgbClr val="FF0000"/>
                </a:solidFill>
              </a:rPr>
              <a:t>Symposium</a:t>
            </a:r>
            <a:r>
              <a:rPr lang="hr-HR" sz="1200" b="1" dirty="0" smtClean="0">
                <a:solidFill>
                  <a:srgbClr val="FF0000"/>
                </a:solidFill>
              </a:rPr>
              <a:t> Materials for </a:t>
            </a:r>
            <a:r>
              <a:rPr lang="hr-HR" sz="1200" b="1" dirty="0" err="1" smtClean="0">
                <a:solidFill>
                  <a:srgbClr val="FF0000"/>
                </a:solidFill>
              </a:rPr>
              <a:t>electronics</a:t>
            </a:r>
            <a:r>
              <a:rPr lang="hr-HR" sz="1200" b="1" dirty="0" smtClean="0">
                <a:solidFill>
                  <a:srgbClr val="FF0000"/>
                </a:solidFill>
              </a:rPr>
              <a:t> </a:t>
            </a:r>
            <a:r>
              <a:rPr lang="hr-HR" sz="1200" b="1" dirty="0" err="1" smtClean="0">
                <a:solidFill>
                  <a:srgbClr val="FF0000"/>
                </a:solidFill>
              </a:rPr>
              <a:t>and</a:t>
            </a:r>
            <a:r>
              <a:rPr lang="hr-HR" sz="1200" b="1" dirty="0" smtClean="0">
                <a:solidFill>
                  <a:srgbClr val="FF0000"/>
                </a:solidFill>
              </a:rPr>
              <a:t> </a:t>
            </a:r>
            <a:r>
              <a:rPr lang="hr-HR" sz="1200" b="1" dirty="0" err="1" smtClean="0">
                <a:solidFill>
                  <a:srgbClr val="FF0000"/>
                </a:solidFill>
              </a:rPr>
              <a:t>optoelectronic</a:t>
            </a:r>
            <a:r>
              <a:rPr lang="hr-HR" sz="1200" b="1" dirty="0" smtClean="0">
                <a:solidFill>
                  <a:srgbClr val="FF0000"/>
                </a:solidFill>
              </a:rPr>
              <a:t> </a:t>
            </a:r>
            <a:r>
              <a:rPr lang="hr-HR" sz="1200" b="1" dirty="0" err="1" smtClean="0">
                <a:solidFill>
                  <a:srgbClr val="FF0000"/>
                </a:solidFill>
              </a:rPr>
              <a:t>applications</a:t>
            </a:r>
            <a:r>
              <a:rPr lang="hr-HR" sz="1200" dirty="0" smtClean="0">
                <a:solidFill>
                  <a:srgbClr val="171A6C"/>
                </a:solidFill>
              </a:rPr>
              <a:t>, </a:t>
            </a:r>
            <a:r>
              <a:rPr lang="hr-HR" sz="1200" dirty="0" err="1" smtClean="0">
                <a:solidFill>
                  <a:srgbClr val="171A6C"/>
                </a:solidFill>
              </a:rPr>
              <a:t>Warsaw</a:t>
            </a:r>
            <a:r>
              <a:rPr lang="hr-HR" sz="1200" dirty="0" smtClean="0">
                <a:solidFill>
                  <a:srgbClr val="171A6C"/>
                </a:solidFill>
              </a:rPr>
              <a:t>, </a:t>
            </a:r>
            <a:r>
              <a:rPr lang="hr-HR" sz="1200" dirty="0" err="1" smtClean="0">
                <a:solidFill>
                  <a:srgbClr val="171A6C"/>
                </a:solidFill>
              </a:rPr>
              <a:t>Poland</a:t>
            </a:r>
            <a:r>
              <a:rPr lang="hr-HR" sz="1200" dirty="0" smtClean="0">
                <a:solidFill>
                  <a:srgbClr val="171A6C"/>
                </a:solidFill>
              </a:rPr>
              <a:t>, 19-22 </a:t>
            </a:r>
            <a:r>
              <a:rPr lang="hr-HR" sz="1200" dirty="0" err="1" smtClean="0">
                <a:solidFill>
                  <a:srgbClr val="171A6C"/>
                </a:solidFill>
              </a:rPr>
              <a:t>September</a:t>
            </a:r>
            <a:r>
              <a:rPr lang="hr-HR" sz="1200" dirty="0" smtClean="0">
                <a:solidFill>
                  <a:srgbClr val="171A6C"/>
                </a:solidFill>
              </a:rPr>
              <a:t> 2016.</a:t>
            </a:r>
            <a:endParaRPr lang="hr-HR" sz="1200" b="1" u="sng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en-US" sz="1200" b="1" u="sng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1 paper publication </a:t>
            </a:r>
          </a:p>
          <a:p>
            <a:pPr lvl="1"/>
            <a:r>
              <a:rPr lang="en-US" sz="1200" dirty="0" smtClean="0"/>
              <a:t>M. Erich et al, EBS/C proton spectra from a virgin diamond crystal, </a:t>
            </a:r>
            <a:r>
              <a:rPr lang="en-US" sz="1200" b="1" u="sng" dirty="0" smtClean="0">
                <a:solidFill>
                  <a:srgbClr val="FF0000"/>
                </a:solidFill>
              </a:rPr>
              <a:t>NIMB 381 (2016)96-102</a:t>
            </a:r>
            <a:r>
              <a:rPr lang="en-US" sz="1200" dirty="0" smtClean="0"/>
              <a:t>.</a:t>
            </a:r>
          </a:p>
          <a:p>
            <a:pPr lvl="1"/>
            <a:endParaRPr lang="en-US" sz="1200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3 papers in preparation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+ several posters</a:t>
            </a:r>
            <a:endParaRPr lang="en-US" sz="1200" dirty="0" smtClean="0"/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en-US" sz="1200" b="1" u="sng" dirty="0" smtClean="0">
              <a:solidFill>
                <a:srgbClr val="FF0000"/>
              </a:solidFill>
            </a:endParaRPr>
          </a:p>
        </p:txBody>
      </p:sp>
      <p:sp>
        <p:nvSpPr>
          <p:cNvPr id="11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 fontScale="90000"/>
          </a:bodyPr>
          <a:lstStyle/>
          <a:p>
            <a:r>
              <a:rPr lang="it-IT" sz="4000" u="sng" dirty="0" smtClean="0"/>
              <a:t>WP12 .1 : </a:t>
            </a:r>
            <a:br>
              <a:rPr lang="it-IT" sz="4000" u="sng" dirty="0" smtClean="0"/>
            </a:br>
            <a:r>
              <a:rPr lang="it-IT" sz="4000" u="sng" dirty="0" smtClean="0"/>
              <a:t>RBI Accelerator Facility</a:t>
            </a:r>
            <a:endParaRPr lang="es-ES" sz="3600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43132"/>
            <a:ext cx="9152019" cy="410851"/>
          </a:xfrm>
        </p:spPr>
        <p:txBody>
          <a:bodyPr/>
          <a:lstStyle/>
          <a:p>
            <a:r>
              <a:rPr lang="en-US" dirty="0" smtClean="0"/>
              <a:t>AIDA-2020  8th   SC meeting</a:t>
            </a:r>
            <a:endParaRPr lang="en-US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44930" y="6420596"/>
            <a:ext cx="1481819" cy="365125"/>
          </a:xfrm>
        </p:spPr>
        <p:txBody>
          <a:bodyPr/>
          <a:lstStyle/>
          <a:p>
            <a:r>
              <a:rPr lang="hr-HR" dirty="0" smtClean="0"/>
              <a:t>Mar</a:t>
            </a:r>
            <a:r>
              <a:rPr lang="fr-FR" dirty="0" smtClean="0"/>
              <a:t> </a:t>
            </a:r>
            <a:r>
              <a:rPr lang="hr-HR" dirty="0" smtClean="0"/>
              <a:t>16</a:t>
            </a:r>
            <a:r>
              <a:rPr lang="fr-FR" dirty="0" smtClean="0"/>
              <a:t>th  201</a:t>
            </a:r>
            <a:r>
              <a:rPr lang="hr-HR" dirty="0" smtClean="0"/>
              <a:t>7</a:t>
            </a:r>
            <a:endParaRPr lang="en-GB" dirty="0"/>
          </a:p>
        </p:txBody>
      </p:sp>
      <p:sp>
        <p:nvSpPr>
          <p:cNvPr id="10" name="4 Marcador de número de diapositiva"/>
          <p:cNvSpPr txBox="1">
            <a:spLocks/>
          </p:cNvSpPr>
          <p:nvPr/>
        </p:nvSpPr>
        <p:spPr>
          <a:xfrm>
            <a:off x="8436086" y="6352334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2 Marcador de pie de página"/>
          <p:cNvSpPr txBox="1">
            <a:spLocks/>
          </p:cNvSpPr>
          <p:nvPr/>
        </p:nvSpPr>
        <p:spPr>
          <a:xfrm>
            <a:off x="1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AIDA-2020  </a:t>
            </a:r>
            <a:r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2nd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Annual M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3 Marcador de fecha"/>
          <p:cNvSpPr txBox="1">
            <a:spLocks/>
          </p:cNvSpPr>
          <p:nvPr/>
        </p:nvSpPr>
        <p:spPr>
          <a:xfrm>
            <a:off x="0" y="6390745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  201</a:t>
            </a:r>
            <a:r>
              <a:rPr kumimoji="0" lang="hr-H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4 Marcador de número de diapositiva"/>
          <p:cNvSpPr txBox="1">
            <a:spLocks/>
          </p:cNvSpPr>
          <p:nvPr/>
        </p:nvSpPr>
        <p:spPr>
          <a:xfrm>
            <a:off x="8428067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hr-H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9149" y="998097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640" y="2540182"/>
            <a:ext cx="4144454" cy="3816168"/>
          </a:xfrm>
          <a:prstGeom prst="rect">
            <a:avLst/>
          </a:prstGeom>
        </p:spPr>
      </p:pic>
      <p:pic>
        <p:nvPicPr>
          <p:cNvPr id="20" name="Picture 19" descr="C:\Photo\IRB\equip\2006\TDT-Zagre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275" y="3080382"/>
            <a:ext cx="3429893" cy="2173789"/>
          </a:xfrm>
          <a:prstGeom prst="rect">
            <a:avLst/>
          </a:prstGeom>
          <a:noFill/>
          <a:ln w="28575" cmpd="sng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sp>
        <p:nvSpPr>
          <p:cNvPr id="21" name="Rectangular Callout 20"/>
          <p:cNvSpPr/>
          <p:nvPr/>
        </p:nvSpPr>
        <p:spPr>
          <a:xfrm>
            <a:off x="728275" y="2486162"/>
            <a:ext cx="1476892" cy="321552"/>
          </a:xfrm>
          <a:prstGeom prst="wedgeRectCallout">
            <a:avLst>
              <a:gd name="adj1" fmla="val -22350"/>
              <a:gd name="adj2" fmla="val 8353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856587">
              <a:defRPr/>
            </a:pPr>
            <a:r>
              <a:rPr lang="hr-HR" sz="1050" dirty="0"/>
              <a:t>1.0 MV HVE Tandetron accelerator</a:t>
            </a:r>
          </a:p>
        </p:txBody>
      </p:sp>
      <p:sp>
        <p:nvSpPr>
          <p:cNvPr id="22" name="Rectangular Callout 21"/>
          <p:cNvSpPr/>
          <p:nvPr/>
        </p:nvSpPr>
        <p:spPr>
          <a:xfrm>
            <a:off x="5482041" y="1967669"/>
            <a:ext cx="1575604" cy="438913"/>
          </a:xfrm>
          <a:prstGeom prst="wedgeRectCallout">
            <a:avLst>
              <a:gd name="adj1" fmla="val -22168"/>
              <a:gd name="adj2" fmla="val 8653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856587">
              <a:defRPr/>
            </a:pPr>
            <a:r>
              <a:rPr lang="hr-HR" sz="1050" dirty="0"/>
              <a:t>6.0 MV EN Tandem Van de Graaff accelerator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98636" y="1136590"/>
            <a:ext cx="5115503" cy="10157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2401" dirty="0">
                <a:latin typeface="Arial"/>
                <a:cs typeface="Arial"/>
              </a:rPr>
              <a:t>Laboratory for ion beam interactions</a:t>
            </a: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ta-IN" dirty="0" smtClean="0">
                <a:latin typeface="Arial"/>
                <a:cs typeface="Arial"/>
              </a:rPr>
              <a:t>Accelerator </a:t>
            </a:r>
            <a:r>
              <a:rPr lang="ta-IN" dirty="0">
                <a:latin typeface="Arial"/>
                <a:cs typeface="Arial"/>
              </a:rPr>
              <a:t>facility</a:t>
            </a:r>
            <a:endParaRPr lang="en-GB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0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6018" y="969941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79577" y="1294061"/>
            <a:ext cx="7848493" cy="5399384"/>
            <a:chOff x="1606571" y="372930"/>
            <a:chExt cx="8949813" cy="6401845"/>
          </a:xfrm>
        </p:grpSpPr>
        <p:pic>
          <p:nvPicPr>
            <p:cNvPr id="7" name="Picture 3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42218" y="1655928"/>
              <a:ext cx="7114166" cy="34290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8" name="Rectangular Callout 7"/>
            <p:cNvSpPr/>
            <p:nvPr/>
          </p:nvSpPr>
          <p:spPr>
            <a:xfrm>
              <a:off x="4494837" y="1208291"/>
              <a:ext cx="1968676" cy="428625"/>
            </a:xfrm>
            <a:prstGeom prst="wedgeRectCallout">
              <a:avLst>
                <a:gd name="adj1" fmla="val -22350"/>
                <a:gd name="adj2" fmla="val 83533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856587">
                <a:defRPr/>
              </a:pPr>
              <a:r>
                <a:rPr lang="hr-HR" sz="1050" dirty="0">
                  <a:solidFill>
                    <a:schemeClr val="tx1"/>
                  </a:solidFill>
                </a:rPr>
                <a:t>1.0 MV HVE Tandetron accelerator</a:t>
              </a:r>
            </a:p>
          </p:txBody>
        </p:sp>
        <p:sp>
          <p:nvSpPr>
            <p:cNvPr id="9" name="Rectangular Callout 8"/>
            <p:cNvSpPr/>
            <p:nvPr/>
          </p:nvSpPr>
          <p:spPr>
            <a:xfrm>
              <a:off x="7358799" y="1155866"/>
              <a:ext cx="2100258" cy="428625"/>
            </a:xfrm>
            <a:prstGeom prst="wedgeRectCallout">
              <a:avLst>
                <a:gd name="adj1" fmla="val -22168"/>
                <a:gd name="adj2" fmla="val 8653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856587">
                <a:defRPr/>
              </a:pPr>
              <a:r>
                <a:rPr lang="hr-HR" sz="1050" dirty="0">
                  <a:solidFill>
                    <a:schemeClr val="tx1"/>
                  </a:solidFill>
                </a:rPr>
                <a:t>6.0 MV EN Tandem Van de Graaff accelerator</a:t>
              </a:r>
            </a:p>
          </p:txBody>
        </p:sp>
        <p:pic>
          <p:nvPicPr>
            <p:cNvPr id="10" name="Picture 5" descr="C:\Photo\IRB\equip\DSCN0031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49866" y="2018452"/>
              <a:ext cx="1671156" cy="15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C:\Photo\IRB\equip\DSCN5784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49866" y="3645192"/>
              <a:ext cx="1671156" cy="15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C:\Photo\IRB\equip\2006\TOF-Zagreb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21768" y="5229018"/>
              <a:ext cx="1671156" cy="15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C:\Users\Milko Jaksic\Pictures\Picturef1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614528" y="5229200"/>
              <a:ext cx="1671156" cy="15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Line Callout 1 13"/>
            <p:cNvSpPr/>
            <p:nvPr/>
          </p:nvSpPr>
          <p:spPr>
            <a:xfrm>
              <a:off x="1614528" y="5232053"/>
              <a:ext cx="800062" cy="357187"/>
            </a:xfrm>
            <a:prstGeom prst="borderCallout1">
              <a:avLst>
                <a:gd name="adj1" fmla="val -4805"/>
                <a:gd name="adj2" fmla="val 49794"/>
                <a:gd name="adj3" fmla="val -4872"/>
                <a:gd name="adj4" fmla="val 48926"/>
              </a:avLst>
            </a:prstGeom>
            <a:solidFill>
              <a:srgbClr val="00B05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56587">
                <a:defRPr/>
              </a:pPr>
              <a:r>
                <a:rPr lang="hr-HR" sz="750" dirty="0">
                  <a:solidFill>
                    <a:schemeClr val="tx1"/>
                  </a:solidFill>
                </a:rPr>
                <a:t>IAEA beam line</a:t>
              </a:r>
            </a:p>
          </p:txBody>
        </p:sp>
        <p:sp>
          <p:nvSpPr>
            <p:cNvPr id="15" name="Line Callout 1 14"/>
            <p:cNvSpPr/>
            <p:nvPr/>
          </p:nvSpPr>
          <p:spPr>
            <a:xfrm>
              <a:off x="5221768" y="5234145"/>
              <a:ext cx="871094" cy="357187"/>
            </a:xfrm>
            <a:prstGeom prst="borderCallout1">
              <a:avLst>
                <a:gd name="adj1" fmla="val 51195"/>
                <a:gd name="adj2" fmla="val -1115"/>
                <a:gd name="adj3" fmla="val 24460"/>
                <a:gd name="adj4" fmla="val -164"/>
              </a:avLst>
            </a:prstGeom>
            <a:solidFill>
              <a:srgbClr val="00B0F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56587">
                <a:defRPr/>
              </a:pPr>
              <a:r>
                <a:rPr lang="hr-HR" sz="750" dirty="0">
                  <a:solidFill>
                    <a:schemeClr val="tx1"/>
                  </a:solidFill>
                </a:rPr>
                <a:t>TOF-ERDA</a:t>
              </a:r>
            </a:p>
          </p:txBody>
        </p:sp>
        <p:pic>
          <p:nvPicPr>
            <p:cNvPr id="16" name="Picture 9" descr="C:\Users\Milko Jaksic\Pictures\Pictureb1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8807736" y="5203148"/>
              <a:ext cx="1671156" cy="15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" descr="PB15356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793668" y="3571876"/>
              <a:ext cx="1671156" cy="15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0" descr="C:\AAA\A-Usluge\CHAMBER\slike\Copy of iba-es-1b.jp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649866" y="387180"/>
              <a:ext cx="1671156" cy="15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Line Callout 1 18"/>
            <p:cNvSpPr/>
            <p:nvPr/>
          </p:nvSpPr>
          <p:spPr>
            <a:xfrm>
              <a:off x="2578562" y="372930"/>
              <a:ext cx="785812" cy="357187"/>
            </a:xfrm>
            <a:prstGeom prst="borderCallout1">
              <a:avLst>
                <a:gd name="adj1" fmla="val 3195"/>
                <a:gd name="adj2" fmla="val 100703"/>
                <a:gd name="adj3" fmla="val 1793"/>
                <a:gd name="adj4" fmla="val 99230"/>
              </a:avLst>
            </a:prstGeom>
            <a:solidFill>
              <a:srgbClr val="00B0F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56587">
                <a:defRPr/>
              </a:pPr>
              <a:r>
                <a:rPr lang="hr-HR" sz="750" dirty="0">
                  <a:solidFill>
                    <a:schemeClr val="tx1"/>
                  </a:solidFill>
                </a:rPr>
                <a:t>PIXE/RBS</a:t>
              </a:r>
            </a:p>
          </p:txBody>
        </p:sp>
        <p:sp>
          <p:nvSpPr>
            <p:cNvPr id="20" name="Line Callout 1 19"/>
            <p:cNvSpPr/>
            <p:nvPr/>
          </p:nvSpPr>
          <p:spPr>
            <a:xfrm>
              <a:off x="1606571" y="3588922"/>
              <a:ext cx="936247" cy="357188"/>
            </a:xfrm>
            <a:prstGeom prst="borderCallout1">
              <a:avLst>
                <a:gd name="adj1" fmla="val 5862"/>
                <a:gd name="adj2" fmla="val 51006"/>
                <a:gd name="adj3" fmla="val 7128"/>
                <a:gd name="adj4" fmla="val 50744"/>
              </a:avLst>
            </a:prstGeom>
            <a:solidFill>
              <a:srgbClr val="00B0F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56587">
                <a:defRPr/>
              </a:pPr>
              <a:r>
                <a:rPr lang="hr-HR" sz="750" dirty="0">
                  <a:solidFill>
                    <a:schemeClr val="tx1"/>
                  </a:solidFill>
                </a:rPr>
                <a:t>Dual-beam irradiation</a:t>
              </a:r>
            </a:p>
          </p:txBody>
        </p:sp>
        <p:sp>
          <p:nvSpPr>
            <p:cNvPr id="21" name="Line Callout 1 20"/>
            <p:cNvSpPr/>
            <p:nvPr/>
          </p:nvSpPr>
          <p:spPr>
            <a:xfrm>
              <a:off x="9533540" y="3580568"/>
              <a:ext cx="928688" cy="357187"/>
            </a:xfrm>
            <a:prstGeom prst="borderCallout1">
              <a:avLst>
                <a:gd name="adj1" fmla="val 51195"/>
                <a:gd name="adj2" fmla="val -1115"/>
                <a:gd name="adj3" fmla="val 48459"/>
                <a:gd name="adj4" fmla="val -1982"/>
              </a:avLst>
            </a:prstGeom>
            <a:solidFill>
              <a:srgbClr val="FF000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56587">
                <a:defRPr/>
              </a:pPr>
              <a:r>
                <a:rPr lang="hr-HR" sz="750" dirty="0">
                  <a:solidFill>
                    <a:schemeClr val="tx1"/>
                  </a:solidFill>
                </a:rPr>
                <a:t>Ion microprobe</a:t>
              </a:r>
            </a:p>
          </p:txBody>
        </p:sp>
        <p:sp>
          <p:nvSpPr>
            <p:cNvPr id="22" name="Line Callout 1 21"/>
            <p:cNvSpPr/>
            <p:nvPr/>
          </p:nvSpPr>
          <p:spPr>
            <a:xfrm>
              <a:off x="9695389" y="5162043"/>
              <a:ext cx="785813" cy="357188"/>
            </a:xfrm>
            <a:prstGeom prst="borderCallout1">
              <a:avLst>
                <a:gd name="adj1" fmla="val 51195"/>
                <a:gd name="adj2" fmla="val -1115"/>
                <a:gd name="adj3" fmla="val 55126"/>
                <a:gd name="adj4" fmla="val 1048"/>
              </a:avLst>
            </a:prstGeom>
            <a:solidFill>
              <a:srgbClr val="00B05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56587">
                <a:defRPr/>
              </a:pPr>
              <a:r>
                <a:rPr lang="hr-HR" sz="750" dirty="0">
                  <a:solidFill>
                    <a:schemeClr val="tx1"/>
                  </a:solidFill>
                </a:rPr>
                <a:t>Nuclear reactions</a:t>
              </a:r>
            </a:p>
          </p:txBody>
        </p:sp>
        <p:sp>
          <p:nvSpPr>
            <p:cNvPr id="23" name="Line Callout 1 22"/>
            <p:cNvSpPr/>
            <p:nvPr/>
          </p:nvSpPr>
          <p:spPr>
            <a:xfrm>
              <a:off x="2400341" y="1988050"/>
              <a:ext cx="964033" cy="357187"/>
            </a:xfrm>
            <a:prstGeom prst="borderCallout1">
              <a:avLst>
                <a:gd name="adj1" fmla="val 3195"/>
                <a:gd name="adj2" fmla="val 100703"/>
                <a:gd name="adj3" fmla="val 7126"/>
                <a:gd name="adj4" fmla="val 100441"/>
              </a:avLst>
            </a:prstGeom>
            <a:solidFill>
              <a:srgbClr val="00B0F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56587">
                <a:defRPr/>
              </a:pPr>
              <a:r>
                <a:rPr lang="hr-HR" sz="750" dirty="0">
                  <a:solidFill>
                    <a:schemeClr val="tx1"/>
                  </a:solidFill>
                </a:rPr>
                <a:t>In-air PIXE</a:t>
              </a:r>
            </a:p>
          </p:txBody>
        </p:sp>
        <p:cxnSp>
          <p:nvCxnSpPr>
            <p:cNvPr id="24" name="Straight Connector 23"/>
            <p:cNvCxnSpPr>
              <a:endCxn id="21" idx="2"/>
            </p:cNvCxnSpPr>
            <p:nvPr/>
          </p:nvCxnSpPr>
          <p:spPr>
            <a:xfrm flipV="1">
              <a:off x="9390665" y="3759955"/>
              <a:ext cx="142875" cy="1063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hape 33"/>
            <p:cNvCxnSpPr/>
            <p:nvPr/>
          </p:nvCxnSpPr>
          <p:spPr>
            <a:xfrm>
              <a:off x="3321022" y="1861200"/>
              <a:ext cx="2181938" cy="1351776"/>
            </a:xfrm>
            <a:prstGeom prst="bentConnector3">
              <a:avLst>
                <a:gd name="adj1" fmla="val 50000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hape 34"/>
            <p:cNvCxnSpPr/>
            <p:nvPr/>
          </p:nvCxnSpPr>
          <p:spPr>
            <a:xfrm rot="10800000">
              <a:off x="3270713" y="3429000"/>
              <a:ext cx="2246335" cy="52388"/>
            </a:xfrm>
            <a:prstGeom prst="bentConnector3">
              <a:avLst>
                <a:gd name="adj1" fmla="val 50000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 flipV="1">
              <a:off x="3292942" y="4849822"/>
              <a:ext cx="804866" cy="36512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/>
            <p:nvPr/>
          </p:nvCxnSpPr>
          <p:spPr>
            <a:xfrm rot="10800000" flipV="1">
              <a:off x="4097782" y="4077072"/>
              <a:ext cx="2269275" cy="771134"/>
            </a:xfrm>
            <a:prstGeom prst="bentConnector3">
              <a:avLst>
                <a:gd name="adj1" fmla="val 74998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 flipH="1" flipV="1">
              <a:off x="5788651" y="5607875"/>
              <a:ext cx="1000125" cy="7858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/>
            <p:nvPr/>
          </p:nvCxnSpPr>
          <p:spPr>
            <a:xfrm rot="10800000" flipV="1">
              <a:off x="4936018" y="4365104"/>
              <a:ext cx="1431038" cy="206906"/>
            </a:xfrm>
            <a:prstGeom prst="bentConnector3">
              <a:avLst>
                <a:gd name="adj1" fmla="val 50000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30"/>
            <p:cNvCxnSpPr/>
            <p:nvPr/>
          </p:nvCxnSpPr>
          <p:spPr>
            <a:xfrm rot="5400000">
              <a:off x="6224284" y="4750606"/>
              <a:ext cx="571503" cy="357187"/>
            </a:xfrm>
            <a:prstGeom prst="bentConnector3">
              <a:avLst>
                <a:gd name="adj1" fmla="val 50000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31"/>
            <p:cNvCxnSpPr/>
            <p:nvPr/>
          </p:nvCxnSpPr>
          <p:spPr>
            <a:xfrm rot="16200000" flipH="1">
              <a:off x="7112494" y="4838710"/>
              <a:ext cx="500066" cy="500066"/>
            </a:xfrm>
            <a:prstGeom prst="bentConnector3">
              <a:avLst>
                <a:gd name="adj1" fmla="val 19524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8067486" y="6274713"/>
              <a:ext cx="500063" cy="5000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33"/>
            <p:cNvCxnSpPr/>
            <p:nvPr/>
          </p:nvCxnSpPr>
          <p:spPr>
            <a:xfrm>
              <a:off x="7588747" y="4719646"/>
              <a:ext cx="857256" cy="285752"/>
            </a:xfrm>
            <a:prstGeom prst="bentConnector3">
              <a:avLst>
                <a:gd name="adj1" fmla="val 355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/>
            <p:nvPr/>
          </p:nvCxnSpPr>
          <p:spPr>
            <a:xfrm rot="10800000" flipV="1">
              <a:off x="8274552" y="4376744"/>
              <a:ext cx="488950" cy="387350"/>
            </a:xfrm>
            <a:prstGeom prst="bentConnector3">
              <a:avLst>
                <a:gd name="adj1" fmla="val 79262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4614545" y="4887923"/>
              <a:ext cx="642942" cy="158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11" descr="C:\Photo\IRB\equip\do2004\dscn1502.jpg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7007718" y="5214950"/>
              <a:ext cx="1671156" cy="15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Line Callout 1 37"/>
            <p:cNvSpPr/>
            <p:nvPr/>
          </p:nvSpPr>
          <p:spPr>
            <a:xfrm>
              <a:off x="7751341" y="5222011"/>
              <a:ext cx="928688" cy="357187"/>
            </a:xfrm>
            <a:prstGeom prst="borderCallout1">
              <a:avLst>
                <a:gd name="adj1" fmla="val 51195"/>
                <a:gd name="adj2" fmla="val -1115"/>
                <a:gd name="adj3" fmla="val 57792"/>
                <a:gd name="adj4" fmla="val 582"/>
              </a:avLst>
            </a:prstGeom>
            <a:solidFill>
              <a:srgbClr val="00B05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56587">
                <a:defRPr/>
              </a:pPr>
              <a:r>
                <a:rPr lang="hr-HR" sz="750" dirty="0">
                  <a:solidFill>
                    <a:schemeClr val="tx1"/>
                  </a:solidFill>
                </a:rPr>
                <a:t>PIXE crystal spectrometer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8438066" y="5000636"/>
              <a:ext cx="427040" cy="21431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414728" y="5229200"/>
              <a:ext cx="1687934" cy="1512275"/>
            </a:xfrm>
            <a:prstGeom prst="rect">
              <a:avLst/>
            </a:prstGeom>
          </p:spPr>
        </p:pic>
        <p:sp>
          <p:nvSpPr>
            <p:cNvPr id="41" name="Line Callout 1 40"/>
            <p:cNvSpPr/>
            <p:nvPr/>
          </p:nvSpPr>
          <p:spPr>
            <a:xfrm>
              <a:off x="4053816" y="6327099"/>
              <a:ext cx="1045139" cy="428626"/>
            </a:xfrm>
            <a:prstGeom prst="borderCallout1">
              <a:avLst>
                <a:gd name="adj1" fmla="val 5862"/>
                <a:gd name="adj2" fmla="val 51006"/>
                <a:gd name="adj3" fmla="val 7128"/>
                <a:gd name="adj4" fmla="val 50744"/>
              </a:avLst>
            </a:prstGeom>
            <a:solidFill>
              <a:srgbClr val="00B0F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56587">
                <a:defRPr/>
              </a:pPr>
              <a:r>
                <a:rPr lang="hr-HR" sz="750" dirty="0">
                  <a:solidFill>
                    <a:schemeClr val="tx1"/>
                  </a:solidFill>
                </a:rPr>
                <a:t>Dual </a:t>
              </a:r>
              <a:r>
                <a:rPr lang="hr-HR" sz="750" dirty="0" err="1">
                  <a:solidFill>
                    <a:schemeClr val="tx1"/>
                  </a:solidFill>
                </a:rPr>
                <a:t>beam</a:t>
              </a:r>
              <a:r>
                <a:rPr lang="hr-HR" sz="750" dirty="0">
                  <a:solidFill>
                    <a:schemeClr val="tx1"/>
                  </a:solidFill>
                </a:rPr>
                <a:t>,</a:t>
              </a:r>
            </a:p>
            <a:p>
              <a:pPr algn="ctr" defTabSz="856587">
                <a:defRPr/>
              </a:pPr>
              <a:r>
                <a:rPr lang="en-GB" sz="750" dirty="0">
                  <a:solidFill>
                    <a:schemeClr val="tx1"/>
                  </a:solidFill>
                </a:rPr>
                <a:t>Detector</a:t>
              </a:r>
            </a:p>
            <a:p>
              <a:pPr algn="ctr" defTabSz="856587">
                <a:defRPr/>
              </a:pPr>
              <a:r>
                <a:rPr lang="en-GB" sz="750" dirty="0">
                  <a:solidFill>
                    <a:schemeClr val="tx1"/>
                  </a:solidFill>
                </a:rPr>
                <a:t>testing</a:t>
              </a:r>
            </a:p>
          </p:txBody>
        </p:sp>
        <p:cxnSp>
          <p:nvCxnSpPr>
            <p:cNvPr id="42" name="Elbow Connector 41"/>
            <p:cNvCxnSpPr/>
            <p:nvPr/>
          </p:nvCxnSpPr>
          <p:spPr>
            <a:xfrm rot="10800000" flipV="1">
              <a:off x="3270714" y="3789039"/>
              <a:ext cx="3024335" cy="915151"/>
            </a:xfrm>
            <a:prstGeom prst="bentConnector3">
              <a:avLst>
                <a:gd name="adj1" fmla="val 62038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6377413" y="4127915"/>
              <a:ext cx="70117" cy="2664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6316664" y="4314712"/>
              <a:ext cx="122400" cy="122400"/>
            </a:xfrm>
            <a:prstGeom prst="ellipse">
              <a:avLst/>
            </a:prstGeom>
            <a:solidFill>
              <a:srgbClr val="800000"/>
            </a:solidFill>
            <a:ln w="3683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>
              <a:off x="3643451" y="2204864"/>
              <a:ext cx="35815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 rot="20255962">
              <a:off x="3511490" y="2301051"/>
              <a:ext cx="162000" cy="162000"/>
            </a:xfrm>
            <a:prstGeom prst="rect">
              <a:avLst/>
            </a:prstGeom>
            <a:solidFill>
              <a:srgbClr val="21C34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239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22756" y="979298"/>
            <a:ext cx="6644468" cy="715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701" dirty="0">
                <a:solidFill>
                  <a:prstClr val="black"/>
                </a:solidFill>
                <a:latin typeface="Lucida Sans" pitchFamily="34" charset="0"/>
              </a:rPr>
              <a:t>Ion Beam Induced Charge</a:t>
            </a:r>
          </a:p>
        </p:txBody>
      </p:sp>
      <p:pic>
        <p:nvPicPr>
          <p:cNvPr id="153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5914" y="2618700"/>
            <a:ext cx="3294127" cy="27653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Oval 7"/>
          <p:cNvSpPr/>
          <p:nvPr/>
        </p:nvSpPr>
        <p:spPr>
          <a:xfrm>
            <a:off x="3005418" y="1970458"/>
            <a:ext cx="162060" cy="162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>
              <a:solidFill>
                <a:prstClr val="white"/>
              </a:solidFill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649732" y="4100766"/>
            <a:ext cx="1829276" cy="300082"/>
          </a:xfrm>
          <a:prstGeom prst="rect">
            <a:avLst/>
          </a:prstGeom>
          <a:solidFill>
            <a:srgbClr val="FFC0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hr-HR" sz="1350" dirty="0">
                <a:solidFill>
                  <a:prstClr val="black"/>
                </a:solidFill>
              </a:rPr>
              <a:t>Ouput signal V</a:t>
            </a:r>
            <a:r>
              <a:rPr lang="hr-HR" sz="1350" baseline="-25000" dirty="0">
                <a:solidFill>
                  <a:prstClr val="black"/>
                </a:solidFill>
              </a:rPr>
              <a:t>out</a:t>
            </a:r>
            <a:endParaRPr lang="it-IT" sz="1350" baseline="-25000" dirty="0">
              <a:solidFill>
                <a:prstClr val="black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523939" y="2340675"/>
            <a:ext cx="2057936" cy="571649"/>
            <a:chOff x="5684216" y="2420888"/>
            <a:chExt cx="2743200" cy="762000"/>
          </a:xfrm>
        </p:grpSpPr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5684216" y="2420888"/>
              <a:ext cx="2743200" cy="762000"/>
            </a:xfrm>
            <a:prstGeom prst="downArrowCallout">
              <a:avLst>
                <a:gd name="adj1" fmla="val 53333"/>
                <a:gd name="adj2" fmla="val 78117"/>
                <a:gd name="adj3" fmla="val 16667"/>
                <a:gd name="adj4" fmla="val 51042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 sz="1350">
                <a:solidFill>
                  <a:prstClr val="black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91112" y="2462808"/>
              <a:ext cx="2736304" cy="400005"/>
            </a:xfrm>
            <a:prstGeom prst="rect">
              <a:avLst/>
            </a:prstGeom>
            <a:noFill/>
            <a:ln w="635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350" dirty="0">
                  <a:solidFill>
                    <a:prstClr val="black"/>
                  </a:solidFill>
                </a:rPr>
                <a:t>Deposited energy</a:t>
              </a:r>
            </a:p>
          </p:txBody>
        </p:sp>
      </p:grp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5529112" y="2988916"/>
            <a:ext cx="2057936" cy="1003809"/>
          </a:xfrm>
          <a:prstGeom prst="downArrowCallout">
            <a:avLst>
              <a:gd name="adj1" fmla="val 53333"/>
              <a:gd name="adj2" fmla="val 78117"/>
              <a:gd name="adj3" fmla="val 16667"/>
              <a:gd name="adj4" fmla="val 51042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 sz="135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29112" y="3013395"/>
            <a:ext cx="2052763" cy="507831"/>
          </a:xfrm>
          <a:prstGeom prst="rect">
            <a:avLst/>
          </a:prstGeom>
          <a:noFill/>
          <a:ln w="635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1350" dirty="0">
                <a:solidFill>
                  <a:prstClr val="black"/>
                </a:solidFill>
              </a:rPr>
              <a:t>Free charge generation and transport</a:t>
            </a:r>
          </a:p>
        </p:txBody>
      </p:sp>
      <p:sp>
        <p:nvSpPr>
          <p:cNvPr id="14" name="Curved Right Arrow 13"/>
          <p:cNvSpPr/>
          <p:nvPr/>
        </p:nvSpPr>
        <p:spPr>
          <a:xfrm flipH="1">
            <a:off x="7595282" y="2439376"/>
            <a:ext cx="281462" cy="905110"/>
          </a:xfrm>
          <a:prstGeom prst="curved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>
              <a:solidFill>
                <a:prstClr val="black"/>
              </a:solidFill>
            </a:endParaRPr>
          </a:p>
        </p:txBody>
      </p:sp>
      <p:sp>
        <p:nvSpPr>
          <p:cNvPr id="15" name="Curved Right Arrow 14"/>
          <p:cNvSpPr/>
          <p:nvPr/>
        </p:nvSpPr>
        <p:spPr>
          <a:xfrm rot="10448977" flipH="1">
            <a:off x="5317913" y="3290310"/>
            <a:ext cx="270100" cy="977948"/>
          </a:xfrm>
          <a:prstGeom prst="curved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>
              <a:solidFill>
                <a:prstClr val="black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762529" y="3699149"/>
            <a:ext cx="675050" cy="1211503"/>
            <a:chOff x="2160000" y="3789104"/>
            <a:chExt cx="899832" cy="1614916"/>
          </a:xfrm>
        </p:grpSpPr>
        <p:sp>
          <p:nvSpPr>
            <p:cNvPr id="23" name="Bent Arrow 22"/>
            <p:cNvSpPr/>
            <p:nvPr/>
          </p:nvSpPr>
          <p:spPr>
            <a:xfrm rot="5125741">
              <a:off x="2641787" y="4717108"/>
              <a:ext cx="360040" cy="216024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875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 sz="1350">
                <a:solidFill>
                  <a:prstClr val="black"/>
                </a:solidFill>
              </a:endParaRPr>
            </a:p>
          </p:txBody>
        </p:sp>
        <p:sp>
          <p:nvSpPr>
            <p:cNvPr id="24" name="Bent Arrow 23"/>
            <p:cNvSpPr/>
            <p:nvPr/>
          </p:nvSpPr>
          <p:spPr>
            <a:xfrm rot="16200000">
              <a:off x="2195736" y="4365104"/>
              <a:ext cx="360040" cy="216024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87500"/>
              </a:avLst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 sz="1350">
                <a:solidFill>
                  <a:prstClr val="black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2214000" y="4050000"/>
              <a:ext cx="216024" cy="21602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 sz="1350">
                <a:solidFill>
                  <a:prstClr val="white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790000" y="5013176"/>
              <a:ext cx="216024" cy="21602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 sz="1350">
                <a:solidFill>
                  <a:prstClr val="white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60000" y="3789104"/>
              <a:ext cx="360039" cy="61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401" b="1" dirty="0">
                  <a:solidFill>
                    <a:prstClr val="black"/>
                  </a:solidFill>
                </a:rPr>
                <a:t>-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699793" y="4849995"/>
              <a:ext cx="360039" cy="5540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101" b="1" dirty="0">
                  <a:solidFill>
                    <a:prstClr val="black"/>
                  </a:solidFill>
                </a:rPr>
                <a:t>+</a:t>
              </a:r>
            </a:p>
          </p:txBody>
        </p:sp>
      </p:grpSp>
      <p:sp>
        <p:nvSpPr>
          <p:cNvPr id="17" name="Explosion 1 16"/>
          <p:cNvSpPr/>
          <p:nvPr/>
        </p:nvSpPr>
        <p:spPr>
          <a:xfrm>
            <a:off x="2897378" y="4239301"/>
            <a:ext cx="378140" cy="324120"/>
          </a:xfrm>
          <a:prstGeom prst="irregularSeal1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>
              <a:solidFill>
                <a:prstClr val="white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087077" y="5481763"/>
            <a:ext cx="5185927" cy="369332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>
                <a:solidFill>
                  <a:prstClr val="black"/>
                </a:solidFill>
              </a:rPr>
              <a:t>V</a:t>
            </a:r>
            <a:r>
              <a:rPr lang="hr-HR" baseline="-25000" dirty="0">
                <a:solidFill>
                  <a:prstClr val="black"/>
                </a:solidFill>
              </a:rPr>
              <a:t>out</a:t>
            </a:r>
            <a:r>
              <a:rPr lang="hr-HR" dirty="0">
                <a:solidFill>
                  <a:prstClr val="black"/>
                </a:solidFill>
              </a:rPr>
              <a:t> = F (deposited energy, free carrier transport)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9149" y="998097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5986730" y="4720342"/>
          <a:ext cx="1890014" cy="677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tion" r:id="rId5" imgW="1485900" imgH="533400" progId="Equation.3">
                  <p:embed/>
                </p:oleObj>
              </mc:Choice>
              <mc:Fallback>
                <p:oleObj name="Equation" r:id="rId5" imgW="14859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6730" y="4720342"/>
                        <a:ext cx="1890014" cy="67764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35449" y="4645106"/>
            <a:ext cx="86844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Gunn’s</a:t>
            </a:r>
          </a:p>
          <a:p>
            <a:r>
              <a:rPr lang="en-US" sz="1350" dirty="0">
                <a:solidFill>
                  <a:prstClr val="black"/>
                </a:solidFill>
              </a:rPr>
              <a:t>Theorem: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031799" y="3118485"/>
            <a:ext cx="475894" cy="393205"/>
            <a:chOff x="5302324" y="3042023"/>
            <a:chExt cx="634360" cy="524137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5302324" y="3042023"/>
              <a:ext cx="0" cy="386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590356" y="3291840"/>
              <a:ext cx="0" cy="2743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662364" y="3291840"/>
              <a:ext cx="0" cy="2743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935529" y="3042023"/>
              <a:ext cx="0" cy="386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5302324" y="3429000"/>
              <a:ext cx="2743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5662364" y="3429000"/>
              <a:ext cx="2743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738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-0.00399 0.33912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8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2" grpId="0" animBg="1"/>
      <p:bldP spid="13" grpId="0" build="allAtOnce"/>
      <p:bldP spid="14" grpId="0" animBg="1"/>
      <p:bldP spid="15" grpId="0" animBg="1"/>
      <p:bldP spid="17" grpId="0" animBg="1"/>
      <p:bldP spid="38" grpId="0" animBg="1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4196</TotalTime>
  <Words>1056</Words>
  <Application>Microsoft Office PowerPoint</Application>
  <PresentationFormat>On-screen Show (4:3)</PresentationFormat>
  <Paragraphs>256</Paragraphs>
  <Slides>28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46" baseType="lpstr">
      <vt:lpstr>ＭＳ Ｐゴシック</vt:lpstr>
      <vt:lpstr>Arial</vt:lpstr>
      <vt:lpstr>Calibri</vt:lpstr>
      <vt:lpstr>Calibri Light</vt:lpstr>
      <vt:lpstr>Cambria Math</vt:lpstr>
      <vt:lpstr>Euphemia</vt:lpstr>
      <vt:lpstr>Franklin Gothic Book</vt:lpstr>
      <vt:lpstr>Latha</vt:lpstr>
      <vt:lpstr>Lato Light</vt:lpstr>
      <vt:lpstr>Lucida Sans</vt:lpstr>
      <vt:lpstr>Symbol</vt:lpstr>
      <vt:lpstr>Times New Roman</vt:lpstr>
      <vt:lpstr>UniversalMath1 BT</vt:lpstr>
      <vt:lpstr>Wingdings</vt:lpstr>
      <vt:lpstr>Office Theme</vt:lpstr>
      <vt:lpstr>Equation</vt:lpstr>
      <vt:lpstr>VISIO</vt:lpstr>
      <vt:lpstr>Visio</vt:lpstr>
      <vt:lpstr>Ion microbeam facility at RBI as a tool for detector characterization </vt:lpstr>
      <vt:lpstr>Outline</vt:lpstr>
      <vt:lpstr>WP12 -Detector Characterization Facilities  WP12.1. – RBI Accelerator Facility </vt:lpstr>
      <vt:lpstr>WP12 .1 :  RBI Accelerator Facility</vt:lpstr>
      <vt:lpstr>WP12 .1 :  RBI Accelerator Facility</vt:lpstr>
      <vt:lpstr>WP12 .1 :  RBI Accelerator Facility</vt:lpstr>
      <vt:lpstr>PowerPoint Presentation</vt:lpstr>
      <vt:lpstr>PowerPoint Presentation</vt:lpstr>
      <vt:lpstr>PowerPoint Presentation</vt:lpstr>
      <vt:lpstr>PowerPoint Presentation</vt:lpstr>
      <vt:lpstr>Nuclear microprobe</vt:lpstr>
      <vt:lpstr>PowerPoint Presentation</vt:lpstr>
      <vt:lpstr>PowerPoint Presentation</vt:lpstr>
      <vt:lpstr>PowerPoint Presentation</vt:lpstr>
      <vt:lpstr>PowerPoint Presentation</vt:lpstr>
      <vt:lpstr>Charge transient spectroscopy (QTS) setup     (similar to DLTS)</vt:lpstr>
      <vt:lpstr>QTS trace analysis- NDT HPHT sample</vt:lpstr>
      <vt:lpstr>Time resolved IBIC (AKA mapped TCT)</vt:lpstr>
      <vt:lpstr>PowerPoint Presentation</vt:lpstr>
      <vt:lpstr>PowerPoint Presentation</vt:lpstr>
      <vt:lpstr>PowerPoint Presentation</vt:lpstr>
      <vt:lpstr>PowerPoint Presentation</vt:lpstr>
      <vt:lpstr>To conclude:</vt:lpstr>
      <vt:lpstr>PowerPoint Presentation</vt:lpstr>
      <vt:lpstr>WP12 .1 :  RBI Accelerator Facility</vt:lpstr>
      <vt:lpstr>WP12 .1 :  RBI Accelerator Facility</vt:lpstr>
      <vt:lpstr>PowerPoint Presentation</vt:lpstr>
      <vt:lpstr>Ion beam analysis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Natko Skukan</cp:lastModifiedBy>
  <cp:revision>221</cp:revision>
  <cp:lastPrinted>2017-04-03T13:57:15Z</cp:lastPrinted>
  <dcterms:created xsi:type="dcterms:W3CDTF">2015-04-17T13:06:14Z</dcterms:created>
  <dcterms:modified xsi:type="dcterms:W3CDTF">2017-04-05T08:12:10Z</dcterms:modified>
</cp:coreProperties>
</file>