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asf" ContentType="video/x-ms-asf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5" r:id="rId2"/>
    <p:sldId id="275" r:id="rId3"/>
    <p:sldId id="276" r:id="rId4"/>
    <p:sldId id="277" r:id="rId5"/>
    <p:sldId id="278" r:id="rId6"/>
    <p:sldId id="267" r:id="rId7"/>
    <p:sldId id="268" r:id="rId8"/>
    <p:sldId id="270" r:id="rId9"/>
    <p:sldId id="271" r:id="rId10"/>
    <p:sldId id="272" r:id="rId11"/>
    <p:sldId id="273" r:id="rId12"/>
    <p:sldId id="274" r:id="rId13"/>
    <p:sldId id="264" r:id="rId14"/>
    <p:sldId id="279" r:id="rId15"/>
    <p:sldId id="280" r:id="rId16"/>
    <p:sldId id="269" r:id="rId17"/>
  </p:sldIdLst>
  <p:sldSz cx="9144000" cy="6858000" type="screen4x3"/>
  <p:notesSz cx="6735763" cy="98663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9944" autoAdjust="0"/>
    <p:restoredTop sz="94634" autoAdjust="0"/>
  </p:normalViewPr>
  <p:slideViewPr>
    <p:cSldViewPr snapToObjects="1">
      <p:cViewPr varScale="1">
        <p:scale>
          <a:sx n="61" d="100"/>
          <a:sy n="61" d="100"/>
        </p:scale>
        <p:origin x="692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918F5-6203-45D5-85C1-A6475BA02E89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97A92-59F1-497F-A52C-DA51609C27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676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1B5C95B-2488-41CC-A59C-3792ECAB2065}" type="datetime1">
              <a:rPr lang="en-US"/>
              <a:pPr/>
              <a:t>4/4/2017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Ladislav Andricek, MPI Munich</a:t>
            </a:r>
          </a:p>
        </p:txBody>
      </p:sp>
      <p:sp>
        <p:nvSpPr>
          <p:cNvPr id="84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41363"/>
            <a:ext cx="4929187" cy="3698875"/>
          </a:xfrm>
          <a:ln/>
        </p:spPr>
      </p:sp>
      <p:sp>
        <p:nvSpPr>
          <p:cNvPr id="84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sym typeface="Wingdings" pitchFamily="2" charset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9354A74-A7F5-4179-AEC4-0A369CA3A264}" type="datetime1">
              <a:rPr lang="en-US" smtClean="0"/>
              <a:pPr/>
              <a:t>4/4/2017</a:t>
            </a:fld>
            <a:endParaRPr lang="en-US" smtClean="0"/>
          </a:p>
        </p:txBody>
      </p:sp>
      <p:sp>
        <p:nvSpPr>
          <p:cNvPr id="5734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Ladislav Andricek, MPI Munich</a:t>
            </a:r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3288" y="739775"/>
            <a:ext cx="4933950" cy="3700463"/>
          </a:xfrm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1E96A9F4-B3B3-49C8-8051-B15E98077605}" type="datetime1">
              <a:rPr lang="en-US" altLang="en-US"/>
              <a:pPr/>
              <a:t>4/4/2017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Ladislav Andricek, MPI Munich</a:t>
            </a:r>
          </a:p>
        </p:txBody>
      </p:sp>
      <p:sp>
        <p:nvSpPr>
          <p:cNvPr id="335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32363" cy="3700463"/>
          </a:xfrm>
          <a:ln/>
        </p:spPr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0AB5E74-297E-4863-AFF9-3D05CC8AF5A8}" type="datetime1">
              <a:rPr lang="en-US" altLang="en-US"/>
              <a:pPr/>
              <a:t>4/4/2017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Ladislav Andricek, MPI Munich</a:t>
            </a:r>
          </a:p>
        </p:txBody>
      </p:sp>
      <p:sp>
        <p:nvSpPr>
          <p:cNvPr id="463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32363" cy="3700463"/>
          </a:xfrm>
          <a:ln/>
        </p:spPr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pg h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26618" y="6624355"/>
            <a:ext cx="3311525" cy="188912"/>
          </a:xfrm>
          <a:ln/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sp>
        <p:nvSpPr>
          <p:cNvPr id="7" name="Rectangle 11"/>
          <p:cNvSpPr>
            <a:spLocks noGrp="1" noChangeArrowheads="1"/>
          </p:cNvSpPr>
          <p:nvPr>
            <p:ph idx="1"/>
          </p:nvPr>
        </p:nvSpPr>
        <p:spPr bwMode="auto">
          <a:xfrm>
            <a:off x="566738" y="1304652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5750" indent="-285750">
              <a:buFont typeface="Wingdings 3" panose="05040102010807070707" pitchFamily="18" charset="2"/>
              <a:buChar char=""/>
              <a:defRPr/>
            </a:lvl1pPr>
            <a:lvl2pPr marL="715963" indent="-355600">
              <a:buFont typeface="Wingdings 3" panose="05040102010807070707" pitchFamily="18" charset="2"/>
              <a:buChar char=""/>
              <a:defRPr/>
            </a:lvl2pPr>
            <a:lvl3pPr marL="1254125" indent="-355600">
              <a:buSzPct val="100000"/>
              <a:buFont typeface="Wingdings 3" panose="05040102010807070707" pitchFamily="18" charset="2"/>
              <a:buChar char=""/>
              <a:defRPr sz="1400"/>
            </a:lvl3pPr>
            <a:lvl4pPr marL="1793875" indent="-355600">
              <a:buSzPct val="100000"/>
              <a:buFont typeface="Wingdings 3" panose="05040102010807070707" pitchFamily="18" charset="2"/>
              <a:buChar char=""/>
              <a:defRPr sz="1400"/>
            </a:lvl4pPr>
            <a:lvl5pPr marL="2332038" indent="-360363">
              <a:buSzPct val="100000"/>
              <a:buFont typeface="Wingdings 3" panose="05040102010807070707" pitchFamily="18" charset="2"/>
              <a:buChar char=""/>
              <a:defRPr sz="1400"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776491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179168" y="6669088"/>
            <a:ext cx="3311525" cy="18891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sp>
        <p:nvSpPr>
          <p:cNvPr id="6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4265240" y="6670895"/>
            <a:ext cx="455613" cy="1555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52D20-2352-4749-B7C5-DD441254C4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0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2133600"/>
            <a:ext cx="40386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9313" y="2133600"/>
            <a:ext cx="4038600" cy="4114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November, 2003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Ladislav Andricek, MPI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1380065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79425" y="93663"/>
            <a:ext cx="8229600" cy="11033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8313" y="21336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59313" y="21336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8313" y="42672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59313" y="4267200"/>
            <a:ext cx="4038600" cy="1981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76250" y="6443663"/>
            <a:ext cx="3779838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November, 2003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286250" y="6453188"/>
            <a:ext cx="4419600" cy="287337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Ladislav Andricek, MPI Halbleiterlabor</a:t>
            </a:r>
          </a:p>
        </p:txBody>
      </p:sp>
    </p:spTree>
    <p:extLst>
      <p:ext uri="{BB962C8B-B14F-4D97-AF65-F5344CB8AC3E}">
        <p14:creationId xmlns:p14="http://schemas.microsoft.com/office/powerpoint/2010/main" val="413647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aci\Desktop\Logo-tran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1938" y="157628"/>
            <a:ext cx="1126298" cy="69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7698" name="Rectangle 2"/>
          <p:cNvSpPr>
            <a:spLocks noChangeArrowheads="1"/>
          </p:cNvSpPr>
          <p:nvPr/>
        </p:nvSpPr>
        <p:spPr bwMode="auto">
          <a:xfrm>
            <a:off x="119063" y="0"/>
            <a:ext cx="133350" cy="6669088"/>
          </a:xfrm>
          <a:prstGeom prst="rect">
            <a:avLst/>
          </a:prstGeom>
          <a:solidFill>
            <a:srgbClr val="C9DBD8"/>
          </a:solidFill>
          <a:ln w="9525">
            <a:solidFill>
              <a:srgbClr val="C9DBD8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699" name="Rectangle 3"/>
          <p:cNvSpPr>
            <a:spLocks noChangeArrowheads="1"/>
          </p:cNvSpPr>
          <p:nvPr/>
        </p:nvSpPr>
        <p:spPr bwMode="auto">
          <a:xfrm>
            <a:off x="252413" y="0"/>
            <a:ext cx="131762" cy="6858000"/>
          </a:xfrm>
          <a:prstGeom prst="rect">
            <a:avLst/>
          </a:prstGeom>
          <a:solidFill>
            <a:srgbClr val="E6F2F2"/>
          </a:solidFill>
          <a:ln w="9525">
            <a:solidFill>
              <a:srgbClr val="E6F2F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0" name="Rectangle 4"/>
          <p:cNvSpPr>
            <a:spLocks noChangeArrowheads="1"/>
          </p:cNvSpPr>
          <p:nvPr/>
        </p:nvSpPr>
        <p:spPr bwMode="auto">
          <a:xfrm>
            <a:off x="0" y="6642100"/>
            <a:ext cx="9144000" cy="215900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5763" y="188913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4008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Title</a:t>
            </a:r>
          </a:p>
        </p:txBody>
      </p:sp>
      <p:sp>
        <p:nvSpPr>
          <p:cNvPr id="797702" name="Rectangle 6"/>
          <p:cNvSpPr>
            <a:spLocks noChangeArrowheads="1"/>
          </p:cNvSpPr>
          <p:nvPr/>
        </p:nvSpPr>
        <p:spPr bwMode="auto">
          <a:xfrm>
            <a:off x="0" y="0"/>
            <a:ext cx="119063" cy="6669088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3" name="Rectangle 7"/>
          <p:cNvSpPr>
            <a:spLocks noChangeArrowheads="1"/>
          </p:cNvSpPr>
          <p:nvPr/>
        </p:nvSpPr>
        <p:spPr bwMode="auto">
          <a:xfrm>
            <a:off x="0" y="-26988"/>
            <a:ext cx="9144000" cy="142876"/>
          </a:xfrm>
          <a:prstGeom prst="rect">
            <a:avLst/>
          </a:prstGeom>
          <a:solidFill>
            <a:srgbClr val="7CA6A6"/>
          </a:solidFill>
          <a:ln w="9525">
            <a:solidFill>
              <a:srgbClr val="7CA6A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4" name="Line 8"/>
          <p:cNvSpPr>
            <a:spLocks noChangeShapeType="1"/>
          </p:cNvSpPr>
          <p:nvPr/>
        </p:nvSpPr>
        <p:spPr bwMode="auto">
          <a:xfrm>
            <a:off x="296863" y="908050"/>
            <a:ext cx="7585075" cy="0"/>
          </a:xfrm>
          <a:prstGeom prst="line">
            <a:avLst/>
          </a:prstGeom>
          <a:noFill/>
          <a:ln w="38100">
            <a:solidFill>
              <a:srgbClr val="E6F2F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797709" name="Oval 13"/>
          <p:cNvSpPr>
            <a:spLocks noChangeArrowheads="1"/>
          </p:cNvSpPr>
          <p:nvPr/>
        </p:nvSpPr>
        <p:spPr bwMode="auto">
          <a:xfrm>
            <a:off x="566738" y="414338"/>
            <a:ext cx="179387" cy="180975"/>
          </a:xfrm>
          <a:prstGeom prst="ellipse">
            <a:avLst/>
          </a:prstGeom>
          <a:gradFill rotWithShape="1">
            <a:gsLst>
              <a:gs pos="0">
                <a:srgbClr val="7CA6A6">
                  <a:gamma/>
                  <a:shade val="46275"/>
                  <a:invGamma/>
                </a:srgbClr>
              </a:gs>
              <a:gs pos="50000">
                <a:srgbClr val="7CA6A6"/>
              </a:gs>
              <a:gs pos="100000">
                <a:srgbClr val="7CA6A6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endParaRPr lang="en-US">
              <a:latin typeface="Tahoma" pitchFamily="34" charset="0"/>
            </a:endParaRPr>
          </a:p>
        </p:txBody>
      </p:sp>
      <p:sp>
        <p:nvSpPr>
          <p:cNvPr id="15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119062" y="6624355"/>
            <a:ext cx="2922768" cy="206004"/>
          </a:xfrm>
          <a:prstGeom prst="rect">
            <a:avLst/>
          </a:prstGeom>
          <a:ln/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defRPr>
            </a:lvl1pPr>
          </a:lstStyle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6376936" y="6624355"/>
            <a:ext cx="2767064" cy="180974"/>
          </a:xfrm>
          <a:prstGeom prst="rect">
            <a:avLst/>
          </a:prstGeom>
          <a:ln/>
        </p:spPr>
        <p:txBody>
          <a:bodyPr/>
          <a:lstStyle>
            <a:lvl1pPr algn="r">
              <a:defRPr sz="100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Ladislav </a:t>
            </a:r>
            <a:r>
              <a:rPr lang="de-DE" dirty="0" err="1" smtClean="0"/>
              <a:t>Andricek</a:t>
            </a:r>
            <a:r>
              <a:rPr lang="de-DE" dirty="0" smtClean="0"/>
              <a:t>, MPG Halbleiterlabor</a:t>
            </a:r>
            <a:endParaRPr lang="de-DE" dirty="0"/>
          </a:p>
        </p:txBody>
      </p:sp>
      <p:sp>
        <p:nvSpPr>
          <p:cNvPr id="17" name="Rectangle 10"/>
          <p:cNvSpPr txBox="1">
            <a:spLocks noChangeArrowheads="1"/>
          </p:cNvSpPr>
          <p:nvPr/>
        </p:nvSpPr>
        <p:spPr bwMode="auto">
          <a:xfrm>
            <a:off x="4139952" y="6669360"/>
            <a:ext cx="384631" cy="18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22C74C0C-8C4F-4B0C-A0DA-A4D8859FA67C}" type="slidenum">
              <a:rPr lang="de-DE" sz="100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pPr algn="ctr">
                <a:defRPr/>
              </a:pPr>
              <a:t>‹#›</a:t>
            </a:fld>
            <a:endParaRPr lang="de-DE" sz="10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5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+mj-lt"/>
          <a:ea typeface="Segoe UI Symbol" panose="020B0502040204020203" pitchFamily="34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buSzPct val="150000"/>
        <a:defRPr sz="2000">
          <a:solidFill>
            <a:schemeClr val="tx2"/>
          </a:solidFill>
          <a:latin typeface="Tahoma" pitchFamily="34" charset="0"/>
        </a:defRPr>
      </a:lvl9pPr>
    </p:titleStyle>
    <p:bodyStyle>
      <a:lvl1pPr marL="812800" indent="-8128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defRPr sz="16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  <a:cs typeface="+mn-cs"/>
        </a:defRPr>
      </a:lvl1pPr>
      <a:lvl2pPr marL="1168400" indent="-7112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3" panose="05040102010807070707" pitchFamily="18" charset="2"/>
        <a:buChar char="w"/>
        <a:defRPr sz="14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</a:defRPr>
      </a:lvl2pPr>
      <a:lvl3pPr marL="1524000" indent="-609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</a:defRPr>
      </a:lvl3pPr>
      <a:lvl4pPr marL="1879600" indent="-508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</a:defRPr>
      </a:lvl4pPr>
      <a:lvl5pPr marL="2336800" indent="-5080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Font typeface="Wingdings 3" panose="05040102010807070707" pitchFamily="18" charset="2"/>
        <a:buChar char="9"/>
        <a:defRPr sz="1200">
          <a:solidFill>
            <a:schemeClr val="tx1"/>
          </a:solidFill>
          <a:latin typeface="Segoe UI Symbol" panose="020B0502040204020203" pitchFamily="34" charset="0"/>
          <a:ea typeface="Segoe UI Symbol" panose="020B0502040204020203" pitchFamily="34" charset="0"/>
        </a:defRPr>
      </a:lvl5pPr>
      <a:lvl6pPr marL="27940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6pPr>
      <a:lvl7pPr marL="32512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7pPr>
      <a:lvl8pPr marL="37084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8pPr>
      <a:lvl9pPr marL="4165600" indent="-508000" algn="l" rtl="0" fontAlgn="base">
        <a:spcBef>
          <a:spcPct val="20000"/>
        </a:spcBef>
        <a:spcAft>
          <a:spcPct val="0"/>
        </a:spcAft>
        <a:buClr>
          <a:schemeClr val="tx1"/>
        </a:buClr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sf"/><Relationship Id="rId1" Type="http://schemas.microsoft.com/office/2007/relationships/media" Target="../media/media1.asf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tif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Laci\2-Projects\MicroChannelCooling\SEM\Schikan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550" b="5415"/>
          <a:stretch/>
        </p:blipFill>
        <p:spPr bwMode="auto">
          <a:xfrm>
            <a:off x="1" y="-14399"/>
            <a:ext cx="9144000" cy="695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Ladislav Andricek, MPG Halbleiterlabor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30618" y="1610116"/>
            <a:ext cx="828276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The CSOI approach for integrated micro channels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algn="ctr"/>
            <a:endParaRPr lang="en-US" sz="2000" b="1" dirty="0" smtClean="0">
              <a:solidFill>
                <a:schemeClr val="bg1"/>
              </a:solidFill>
            </a:endParaRPr>
          </a:p>
          <a:p>
            <a:pPr lvl="3"/>
            <a:endParaRPr lang="en-US" sz="1600" b="1" dirty="0">
              <a:solidFill>
                <a:schemeClr val="bg1"/>
              </a:solidFill>
            </a:endParaRPr>
          </a:p>
          <a:p>
            <a:pPr lvl="3"/>
            <a:r>
              <a:rPr lang="en-US" sz="1600" b="1" dirty="0" smtClean="0">
                <a:solidFill>
                  <a:schemeClr val="bg1"/>
                </a:solidFill>
              </a:rPr>
              <a:t>	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 smtClean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endParaRPr lang="en-US" sz="1600" b="1" dirty="0">
              <a:solidFill>
                <a:schemeClr val="bg1"/>
              </a:solidFill>
            </a:endParaRPr>
          </a:p>
          <a:p>
            <a:pPr algn="ctr"/>
            <a:r>
              <a:rPr lang="en-US" sz="1400" i="1" dirty="0">
                <a:solidFill>
                  <a:schemeClr val="bg1"/>
                </a:solidFill>
              </a:rPr>
              <a:t>L. Andricek</a:t>
            </a:r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, J. Dingfelder</a:t>
            </a:r>
            <a:r>
              <a:rPr lang="en-US" sz="1400" i="1" baseline="30000" dirty="0">
                <a:solidFill>
                  <a:schemeClr val="bg1"/>
                </a:solidFill>
              </a:rPr>
              <a:t>2</a:t>
            </a:r>
            <a:r>
              <a:rPr lang="en-US" sz="1400" i="1" dirty="0">
                <a:solidFill>
                  <a:schemeClr val="bg1"/>
                </a:solidFill>
              </a:rPr>
              <a:t>, I</a:t>
            </a:r>
            <a:r>
              <a:rPr lang="en-US" sz="1400" i="1" dirty="0" smtClean="0">
                <a:solidFill>
                  <a:schemeClr val="bg1"/>
                </a:solidFill>
              </a:rPr>
              <a:t>. </a:t>
            </a:r>
            <a:r>
              <a:rPr lang="en-US" sz="1400" i="1" dirty="0">
                <a:solidFill>
                  <a:schemeClr val="bg1"/>
                </a:solidFill>
              </a:rPr>
              <a:t>Garcia</a:t>
            </a:r>
            <a:r>
              <a:rPr lang="en-US" sz="1400" i="1" baseline="30000" dirty="0">
                <a:solidFill>
                  <a:schemeClr val="bg1"/>
                </a:solidFill>
              </a:rPr>
              <a:t>3</a:t>
            </a:r>
            <a:r>
              <a:rPr lang="en-US" sz="1400" i="1" dirty="0">
                <a:solidFill>
                  <a:schemeClr val="bg1"/>
                </a:solidFill>
              </a:rPr>
              <a:t>, C. Lacasta</a:t>
            </a:r>
            <a:r>
              <a:rPr lang="en-US" sz="1400" i="1" baseline="30000" dirty="0">
                <a:solidFill>
                  <a:schemeClr val="bg1"/>
                </a:solidFill>
              </a:rPr>
              <a:t>3</a:t>
            </a:r>
            <a:r>
              <a:rPr lang="en-US" sz="1400" i="1" dirty="0">
                <a:solidFill>
                  <a:schemeClr val="bg1"/>
                </a:solidFill>
              </a:rPr>
              <a:t>, G. Liemann</a:t>
            </a:r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, C. Marinas</a:t>
            </a:r>
            <a:r>
              <a:rPr lang="en-US" sz="1400" i="1" baseline="30000" dirty="0">
                <a:solidFill>
                  <a:schemeClr val="bg1"/>
                </a:solidFill>
              </a:rPr>
              <a:t>2</a:t>
            </a:r>
            <a:r>
              <a:rPr lang="en-US" sz="1400" i="1" dirty="0">
                <a:solidFill>
                  <a:schemeClr val="bg1"/>
                </a:solidFill>
              </a:rPr>
              <a:t>, </a:t>
            </a:r>
            <a:endParaRPr lang="en-US" sz="1400" i="1" dirty="0" smtClean="0">
              <a:solidFill>
                <a:schemeClr val="bg1"/>
              </a:solidFill>
            </a:endParaRPr>
          </a:p>
          <a:p>
            <a:pPr algn="ctr"/>
            <a:r>
              <a:rPr lang="en-US" sz="1400" i="1" dirty="0" smtClean="0">
                <a:solidFill>
                  <a:schemeClr val="bg1"/>
                </a:solidFill>
              </a:rPr>
              <a:t>D</a:t>
            </a:r>
            <a:r>
              <a:rPr lang="en-US" sz="1400" i="1" dirty="0">
                <a:solidFill>
                  <a:schemeClr val="bg1"/>
                </a:solidFill>
              </a:rPr>
              <a:t>. Markus</a:t>
            </a:r>
            <a:r>
              <a:rPr lang="en-US" sz="1400" i="1" baseline="30000" dirty="0">
                <a:solidFill>
                  <a:schemeClr val="bg1"/>
                </a:solidFill>
              </a:rPr>
              <a:t>2</a:t>
            </a:r>
            <a:r>
              <a:rPr lang="en-US" sz="1400" i="1" dirty="0">
                <a:solidFill>
                  <a:schemeClr val="bg1"/>
                </a:solidFill>
              </a:rPr>
              <a:t>, J. Ninkovic</a:t>
            </a:r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, E. Scheugenpflug</a:t>
            </a:r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, M.A. Villarejo</a:t>
            </a:r>
            <a:r>
              <a:rPr lang="en-US" sz="1400" i="1" baseline="30000" dirty="0">
                <a:solidFill>
                  <a:schemeClr val="bg1"/>
                </a:solidFill>
              </a:rPr>
              <a:t>3</a:t>
            </a:r>
            <a:r>
              <a:rPr lang="en-US" sz="1400" i="1" dirty="0">
                <a:solidFill>
                  <a:schemeClr val="bg1"/>
                </a:solidFill>
              </a:rPr>
              <a:t>, M. </a:t>
            </a:r>
            <a:r>
              <a:rPr lang="en-US" sz="1400" i="1" dirty="0" smtClean="0">
                <a:solidFill>
                  <a:schemeClr val="bg1"/>
                </a:solidFill>
              </a:rPr>
              <a:t>Vos</a:t>
            </a:r>
            <a:r>
              <a:rPr lang="en-US" sz="1400" i="1" baseline="300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endParaRPr lang="en-US" sz="1400" i="1" dirty="0">
              <a:solidFill>
                <a:schemeClr val="bg1"/>
              </a:solidFill>
            </a:endParaRPr>
          </a:p>
          <a:p>
            <a:pPr algn="ctr"/>
            <a:r>
              <a:rPr lang="en-US" sz="1400" i="1" baseline="30000" dirty="0">
                <a:solidFill>
                  <a:schemeClr val="bg1"/>
                </a:solidFill>
              </a:rPr>
              <a:t>1</a:t>
            </a:r>
            <a:r>
              <a:rPr lang="en-US" sz="1400" i="1" dirty="0">
                <a:solidFill>
                  <a:schemeClr val="bg1"/>
                </a:solidFill>
              </a:rPr>
              <a:t>MPG </a:t>
            </a:r>
            <a:r>
              <a:rPr lang="en-US" sz="1400" i="1" dirty="0" err="1">
                <a:solidFill>
                  <a:schemeClr val="bg1"/>
                </a:solidFill>
              </a:rPr>
              <a:t>Halbleiterlabor</a:t>
            </a:r>
            <a:r>
              <a:rPr lang="en-US" sz="1400" i="1" dirty="0">
                <a:solidFill>
                  <a:schemeClr val="bg1"/>
                </a:solidFill>
              </a:rPr>
              <a:t> Munich, </a:t>
            </a:r>
            <a:r>
              <a:rPr lang="en-US" sz="1400" i="1" baseline="30000" dirty="0">
                <a:solidFill>
                  <a:schemeClr val="bg1"/>
                </a:solidFill>
              </a:rPr>
              <a:t>2</a:t>
            </a:r>
            <a:r>
              <a:rPr lang="en-US" sz="1400" i="1" dirty="0">
                <a:solidFill>
                  <a:schemeClr val="bg1"/>
                </a:solidFill>
              </a:rPr>
              <a:t>Bonn University, </a:t>
            </a:r>
            <a:r>
              <a:rPr lang="en-US" sz="1400" i="1" baseline="30000" dirty="0">
                <a:solidFill>
                  <a:schemeClr val="bg1"/>
                </a:solidFill>
              </a:rPr>
              <a:t>3</a:t>
            </a:r>
            <a:r>
              <a:rPr lang="en-US" sz="1400" i="1" dirty="0">
                <a:solidFill>
                  <a:schemeClr val="bg1"/>
                </a:solidFill>
              </a:rPr>
              <a:t>IFIC Valencia</a:t>
            </a:r>
            <a:endParaRPr lang="en-US" sz="1400" i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956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Integrated micro-channels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pic>
        <p:nvPicPr>
          <p:cNvPr id="1027" name="Picture 3" descr="D:\Laci\2-Projects\MicroChannelCooling\Icemos-1\belle-II-PXD-MCC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971"/>
          <a:stretch/>
        </p:blipFill>
        <p:spPr bwMode="auto">
          <a:xfrm>
            <a:off x="578865" y="2539484"/>
            <a:ext cx="2508500" cy="352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3095249" y="4473478"/>
            <a:ext cx="5821138" cy="158921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US" sz="1400" b="1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A spin-off of SOI approach : thinned all-silicon module with </a:t>
            </a:r>
            <a:r>
              <a:rPr lang="en-US" sz="1400" b="1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integ</a:t>
            </a:r>
            <a:r>
              <a:rPr lang="en-US" sz="1400" b="1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. cooling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:- idea: integrate channels into handle wafer beneath the ASICs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:- channels etched before wafer bonding 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 cavity SOI (C-SOI)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:- full processing on C-SOI, thinning of sensitive area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:- micro-channels accessible only after cutting (laser)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 smtClean="0"/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/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6392" y="1219173"/>
            <a:ext cx="6982360" cy="264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85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Laci\2-Projects\MicroChannelCooling\SEM\Schikan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76" y="1330204"/>
            <a:ext cx="2412113" cy="185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Prototypes with resistive heating and micro channels</a:t>
            </a:r>
            <a:endParaRPr lang="en-US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pic>
        <p:nvPicPr>
          <p:cNvPr id="21" name="Picture 11" descr="Kipp1-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30" y="1000647"/>
            <a:ext cx="2220221" cy="170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5" name="Gruppieren 24"/>
          <p:cNvGrpSpPr/>
          <p:nvPr/>
        </p:nvGrpSpPr>
        <p:grpSpPr>
          <a:xfrm>
            <a:off x="4664396" y="3593586"/>
            <a:ext cx="3646984" cy="2932553"/>
            <a:chOff x="4664396" y="3529788"/>
            <a:chExt cx="3646984" cy="2932553"/>
          </a:xfrm>
        </p:grpSpPr>
        <p:pic>
          <p:nvPicPr>
            <p:cNvPr id="2050" name="Picture 2" descr="D:\Laci\2-Projects\MicroChannelCooling\pics-after-dicing\laser1-2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65" t="31000" r="25813" b="13912"/>
            <a:stretch/>
          </p:blipFill>
          <p:spPr bwMode="auto">
            <a:xfrm rot="5400000">
              <a:off x="5021611" y="3172573"/>
              <a:ext cx="2932553" cy="36469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Gerade Verbindung mit Pfeil 7"/>
            <p:cNvCxnSpPr/>
            <p:nvPr/>
          </p:nvCxnSpPr>
          <p:spPr bwMode="auto">
            <a:xfrm>
              <a:off x="6487887" y="4136065"/>
              <a:ext cx="0" cy="1605516"/>
            </a:xfrm>
            <a:prstGeom prst="straightConnector1">
              <a:avLst/>
            </a:prstGeom>
            <a:solidFill>
              <a:schemeClr val="tx2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1" name="Textfeld 10"/>
            <p:cNvSpPr txBox="1"/>
            <p:nvPr/>
          </p:nvSpPr>
          <p:spPr>
            <a:xfrm>
              <a:off x="6030687" y="4727244"/>
              <a:ext cx="914400" cy="36353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en-US" dirty="0" smtClean="0">
                  <a:solidFill>
                    <a:schemeClr val="bg1"/>
                  </a:solidFill>
                </a:rPr>
                <a:t>~350 µm</a:t>
              </a:r>
            </a:p>
          </p:txBody>
        </p:sp>
      </p:grpSp>
      <p:pic>
        <p:nvPicPr>
          <p:cNvPr id="2051" name="Picture 3" descr="D:\Laci\2-Projects\MicroChannelCooling\pics-after-dicing\IMG_995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2" r="15575" b="17043"/>
          <a:stretch/>
        </p:blipFill>
        <p:spPr bwMode="auto">
          <a:xfrm>
            <a:off x="574338" y="3794978"/>
            <a:ext cx="3073086" cy="266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Laci\2-Projects\Belle-II\Dummies\Thermal-Mockup\pxd-resi-3 00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7" r="9351" b="4965"/>
          <a:stretch/>
        </p:blipFill>
        <p:spPr bwMode="auto">
          <a:xfrm>
            <a:off x="6030687" y="1120109"/>
            <a:ext cx="2691084" cy="227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feld 22"/>
          <p:cNvSpPr txBox="1"/>
          <p:nvPr/>
        </p:nvSpPr>
        <p:spPr>
          <a:xfrm>
            <a:off x="470713" y="2817629"/>
            <a:ext cx="2196638" cy="24454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>
                <a:solidFill>
                  <a:schemeClr val="bg1"/>
                </a:solidFill>
              </a:rPr>
              <a:t>DRIE etching of handle wafer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5441380" y="1067934"/>
            <a:ext cx="2990239" cy="2622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>
                <a:solidFill>
                  <a:schemeClr val="bg1"/>
                </a:solidFill>
              </a:rPr>
              <a:t>CSOI wafer with integrated </a:t>
            </a:r>
            <a:r>
              <a:rPr lang="en-US" sz="1200" dirty="0" err="1" smtClean="0">
                <a:solidFill>
                  <a:schemeClr val="bg1"/>
                </a:solidFill>
              </a:rPr>
              <a:t>ressistors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84774" y="3663843"/>
            <a:ext cx="2990239" cy="2622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>
                <a:solidFill>
                  <a:schemeClr val="bg1"/>
                </a:solidFill>
              </a:rPr>
              <a:t>Module after cutting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4062942" y="3462451"/>
            <a:ext cx="2990239" cy="26226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>
                <a:solidFill>
                  <a:schemeClr val="bg1"/>
                </a:solidFill>
              </a:rPr>
              <a:t>Detail: inlet for the cooling fluid</a:t>
            </a:r>
          </a:p>
        </p:txBody>
      </p:sp>
    </p:spTree>
    <p:extLst>
      <p:ext uri="{BB962C8B-B14F-4D97-AF65-F5344CB8AC3E}">
        <p14:creationId xmlns:p14="http://schemas.microsoft.com/office/powerpoint/2010/main" val="39918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IR movie – just for entertainment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AIDA 2020, Annual Meeting Paris 2017</a:t>
            </a:r>
            <a:endParaRPr lang="de-DE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 smtClean="0"/>
              <a:t>Ladislav Andricek, MPG Halbleiterlabor</a:t>
            </a:r>
            <a:endParaRPr lang="de-DE" altLang="en-US"/>
          </a:p>
        </p:txBody>
      </p:sp>
      <p:pic>
        <p:nvPicPr>
          <p:cNvPr id="7" name="out.asf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31356" y="1616149"/>
            <a:ext cx="7332662" cy="4525962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031356" y="978195"/>
            <a:ext cx="2296633" cy="6379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:- silicon particles in water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:- low flow 300µl/s</a:t>
            </a:r>
          </a:p>
        </p:txBody>
      </p:sp>
    </p:spTree>
    <p:extLst>
      <p:ext uri="{BB962C8B-B14F-4D97-AF65-F5344CB8AC3E}">
        <p14:creationId xmlns:p14="http://schemas.microsoft.com/office/powerpoint/2010/main" val="348678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round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65" y="1053706"/>
            <a:ext cx="4410491" cy="395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D:\Laci\2-Projects\MCC\2ndTrial\channel-pics\Num_G-7_01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243" y="1043735"/>
            <a:ext cx="3111307" cy="2488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Laci\2-Projects\MCC\2ndTrial\channel-pics\Num_G-7_01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923" y="3834045"/>
            <a:ext cx="3094627" cy="247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5" y="5319210"/>
            <a:ext cx="4977045" cy="93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28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round: Profiles before wafer bonding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pic>
        <p:nvPicPr>
          <p:cNvPr id="2050" name="Picture 2" descr="D:\Laci\2-Projects\MCC\2ndTrial\channel-pics\profiler\mcc-2-1_3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89" y="953725"/>
            <a:ext cx="3985816" cy="364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Laci\2-Projects\MCC\2ndTrial\channel-pics\profiler\mcc-2-cross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88" t="11356" r="1409" b="41037"/>
          <a:stretch/>
        </p:blipFill>
        <p:spPr bwMode="auto">
          <a:xfrm>
            <a:off x="4488660" y="2168860"/>
            <a:ext cx="4533279" cy="423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98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66738" y="1133745"/>
            <a:ext cx="8229600" cy="4525962"/>
          </a:xfrm>
        </p:spPr>
        <p:txBody>
          <a:bodyPr/>
          <a:lstStyle/>
          <a:p>
            <a:r>
              <a:rPr lang="en-US" dirty="0" smtClean="0"/>
              <a:t>Active pixel sensors for Belle II are already fabricated on SOI wafers</a:t>
            </a:r>
          </a:p>
          <a:p>
            <a:pPr lvl="1"/>
            <a:r>
              <a:rPr lang="en-US" dirty="0" smtClean="0"/>
              <a:t>Convection cooling in thin sensitive region, “aggressive” CO2 at the end-of-stave (EOS)</a:t>
            </a:r>
          </a:p>
          <a:p>
            <a:pPr lvl="1"/>
            <a:endParaRPr lang="en-US" dirty="0"/>
          </a:p>
          <a:p>
            <a:r>
              <a:rPr lang="en-US" dirty="0" smtClean="0"/>
              <a:t>Natural next step is the introduction of integrated cooling channels at the EOS</a:t>
            </a:r>
          </a:p>
          <a:p>
            <a:pPr lvl="1"/>
            <a:r>
              <a:rPr lang="en-US" dirty="0" smtClean="0"/>
              <a:t>Cavity SOI</a:t>
            </a:r>
          </a:p>
          <a:p>
            <a:pPr lvl="1"/>
            <a:endParaRPr lang="en-US" dirty="0"/>
          </a:p>
          <a:p>
            <a:r>
              <a:rPr lang="en-US" dirty="0" smtClean="0"/>
              <a:t>Feasibility studies done, look promising</a:t>
            </a:r>
          </a:p>
          <a:p>
            <a:endParaRPr lang="en-US" dirty="0"/>
          </a:p>
          <a:p>
            <a:r>
              <a:rPr lang="en-US" dirty="0" smtClean="0"/>
              <a:t>Concept can be extended to any kind of sensors on SOI, in particular hybrid pixel sensors as in ATLAS/CMS</a:t>
            </a:r>
          </a:p>
          <a:p>
            <a:pPr lvl="1"/>
            <a:r>
              <a:rPr lang="en-US" dirty="0" smtClean="0"/>
              <a:t>Would of course require re-design of the module ..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15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Module Assembly – overview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Ladislav Andricek, MPG Halbleiterlabor</a:t>
            </a:r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70317" y="988435"/>
            <a:ext cx="8229600" cy="5652628"/>
          </a:xfrm>
          <a:prstGeom prst="rect">
            <a:avLst/>
          </a:prstGeom>
        </p:spPr>
        <p:txBody>
          <a:bodyPr/>
          <a:lstStyle>
            <a:lvl1pPr marL="812800" indent="-812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68400" indent="-711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anose="05040102010807070707" pitchFamily="18" charset="2"/>
              <a:buChar char="w"/>
              <a:defRPr sz="1400">
                <a:solidFill>
                  <a:schemeClr val="tx1"/>
                </a:solidFill>
                <a:latin typeface="+mn-lt"/>
              </a:defRPr>
            </a:lvl2pPr>
            <a:lvl3pPr marL="1524000" indent="-609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3pPr>
            <a:lvl4pPr marL="1879600" indent="-50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4pPr>
            <a:lvl5pPr marL="2336800" indent="-5080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50000"/>
              <a:buFont typeface="Wingdings 3" panose="05040102010807070707" pitchFamily="18" charset="2"/>
              <a:buChar char="9"/>
              <a:defRPr sz="1200">
                <a:solidFill>
                  <a:schemeClr val="tx1"/>
                </a:solidFill>
                <a:latin typeface="+mn-lt"/>
              </a:defRPr>
            </a:lvl5pPr>
            <a:lvl6pPr marL="27940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6pPr>
            <a:lvl7pPr marL="32512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7pPr>
            <a:lvl8pPr marL="37084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8pPr>
            <a:lvl9pPr marL="4165600" indent="-5080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Flip Chip </a:t>
            </a:r>
            <a:r>
              <a:rPr lang="de-DE" sz="1400" kern="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of</a:t>
            </a:r>
            <a:r>
              <a:rPr lang="de-DE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ASICs (~240°C):</a:t>
            </a:r>
          </a:p>
          <a:p>
            <a:endParaRPr lang="de-DE" sz="1200" kern="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Bumped ASICs have the same solder balls (SAC305)</a:t>
            </a:r>
          </a:p>
          <a:p>
            <a:pPr marL="1041400" lvl="2" indent="-285750"/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DHP bumping at </a:t>
            </a:r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TSMC, DCD bumping </a:t>
            </a:r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via </a:t>
            </a:r>
            <a:r>
              <a:rPr lang="en-US" sz="1400" kern="0" dirty="0" err="1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Europractice</a:t>
            </a:r>
            <a:endParaRPr lang="en-US" sz="1400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1041400" lvl="2" indent="-285750"/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So far SWB </a:t>
            </a:r>
            <a:r>
              <a:rPr lang="en-US" sz="1400" kern="0" dirty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bumping on chip </a:t>
            </a:r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level </a:t>
            </a: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Flip Chip of PXD modules on custom made support plates</a:t>
            </a:r>
            <a:r>
              <a:rPr lang="en-US" b="1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		</a:t>
            </a:r>
          </a:p>
          <a:p>
            <a:pPr marL="400050" lvl="1" indent="0">
              <a:buNone/>
            </a:pPr>
            <a:endParaRPr lang="en-US" sz="1200" b="1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endParaRPr lang="de-DE" sz="1000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285750" indent="-285750"/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SMD placement (~200°C):</a:t>
            </a:r>
          </a:p>
          <a:p>
            <a:pPr marL="285750" indent="-285750"/>
            <a:endParaRPr lang="en-US" sz="1200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Passive components (termination resistors, decoupling caps)</a:t>
            </a: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Dispense solder paste/jetting of solder balls, pick, place and reflow</a:t>
            </a:r>
          </a:p>
          <a:p>
            <a:pPr marL="1041400" lvl="2" indent="-285750"/>
            <a:r>
              <a:rPr lang="en-US" sz="1400" kern="0" dirty="0" err="1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PbSn</a:t>
            </a:r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 37/63 solder</a:t>
            </a:r>
          </a:p>
          <a:p>
            <a:pPr marL="44450" indent="0"/>
            <a:endParaRPr lang="en-US" b="1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44450" indent="0"/>
            <a:endParaRPr lang="en-US" b="1" kern="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285750" indent="-285750"/>
            <a:r>
              <a:rPr lang="en-US" sz="1400" kern="0" dirty="0" err="1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Kapton</a:t>
            </a:r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 attachment (~170°C), wire bonding:</a:t>
            </a:r>
            <a:endParaRPr lang="en-US" sz="14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285750" indent="-285750"/>
            <a:endParaRPr lang="en-US" sz="12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Solder paste printing on </a:t>
            </a:r>
            <a:r>
              <a:rPr lang="en-US" kern="0" dirty="0" err="1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kapton</a:t>
            </a:r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, </a:t>
            </a:r>
          </a:p>
          <a:p>
            <a:pPr marL="1041400" lvl="2" indent="-285750"/>
            <a:r>
              <a:rPr lang="en-US" sz="1400" kern="0" dirty="0" err="1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SnBi</a:t>
            </a:r>
            <a:r>
              <a:rPr lang="en-US" sz="1400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 solder</a:t>
            </a:r>
            <a:endParaRPr lang="en-US" sz="1400" kern="0" dirty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marL="685800" lvl="1" indent="-285750"/>
            <a:r>
              <a:rPr lang="en-US" kern="0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Wire-bond, wedge-wedge, 32 µm Al bond wires </a:t>
            </a:r>
          </a:p>
        </p:txBody>
      </p:sp>
      <p:pic>
        <p:nvPicPr>
          <p:cNvPr id="12" name="Picture 3" descr="D:\Laci\2-Projects\Belle-II\PXD6\FlipChip IZM\Bilder\dummy-dcd-schrae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125849" y="652771"/>
            <a:ext cx="1546685" cy="227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Laci\2-Projects\Belle-II\E-MCM\Passives-Finetech\Passives-2\dummy-new-solde-paste-tilt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7023555" y="2460175"/>
            <a:ext cx="1747000" cy="227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Laci\Desktop\20151007_1131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57614" y="4636714"/>
            <a:ext cx="2281644" cy="170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70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Processing thin detectors - the SOI approach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de-DE" smtClean="0"/>
              <a:t>Ladislav Andricek, MPG Halbleiterlabor</a:t>
            </a:r>
            <a:endParaRPr lang="de-DE" dirty="0"/>
          </a:p>
        </p:txBody>
      </p:sp>
      <p:sp>
        <p:nvSpPr>
          <p:cNvPr id="8196" name="Rectangle 35"/>
          <p:cNvSpPr>
            <a:spLocks noChangeArrowheads="1"/>
          </p:cNvSpPr>
          <p:nvPr/>
        </p:nvSpPr>
        <p:spPr bwMode="auto">
          <a:xfrm>
            <a:off x="728072" y="4467937"/>
            <a:ext cx="8027580" cy="1323439"/>
          </a:xfrm>
          <a:prstGeom prst="rect">
            <a:avLst/>
          </a:prstGeom>
          <a:solidFill>
            <a:srgbClr val="C9DBD8"/>
          </a:solidFill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itchFamily="2" charset="2"/>
              </a:rPr>
              <a:t>The sensor thickness becomes a free parameter, adjustable to the needs of the experiment!</a:t>
            </a:r>
          </a:p>
          <a:p>
            <a:pPr algn="ctr"/>
            <a:r>
              <a:rPr lang="en-US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     </a:t>
            </a:r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Key </a:t>
            </a:r>
            <a:r>
              <a:rPr lang="en-US" sz="12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Process Modules</a:t>
            </a:r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</a:t>
            </a:r>
            <a:endParaRPr lang="en-US" sz="12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algn="l"/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:- </a:t>
            </a:r>
            <a:r>
              <a:rPr lang="en-US" sz="12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Wafer Bonding and thinning of top </a:t>
            </a:r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layer (external)</a:t>
            </a:r>
            <a:endParaRPr lang="en-US" sz="1200" dirty="0" smtClean="0">
              <a:latin typeface="Segoe UI Symbol" panose="020B0502040204020203" pitchFamily="34" charset="0"/>
              <a:ea typeface="Segoe UI Symbol" panose="020B0502040204020203" pitchFamily="34" charset="0"/>
              <a:sym typeface="Wingdings" pitchFamily="2" charset="2"/>
            </a:endParaRPr>
          </a:p>
          <a:p>
            <a:pPr algn="l"/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:- Sensor fabrication on SOI        	</a:t>
            </a:r>
            <a:endParaRPr lang="en-US" sz="12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algn="l"/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:- </a:t>
            </a:r>
            <a:r>
              <a:rPr lang="en-US" sz="12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Etching of the Handle Wafer </a:t>
            </a:r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  <a:b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</a:br>
            <a:r>
              <a:rPr lang="en-US" sz="12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 	</a:t>
            </a:r>
            <a:r>
              <a:rPr lang="en-US" sz="1200" dirty="0" smtClean="0">
                <a:sym typeface="Wingdings" pitchFamily="2" charset="2"/>
              </a:rPr>
              <a:t>	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95312" y="1052811"/>
            <a:ext cx="8293100" cy="3281362"/>
            <a:chOff x="574675" y="925215"/>
            <a:chExt cx="8293100" cy="3281362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574675" y="925215"/>
              <a:ext cx="8293100" cy="3281362"/>
              <a:chOff x="396" y="714"/>
              <a:chExt cx="5224" cy="2067"/>
            </a:xfrm>
          </p:grpSpPr>
          <p:grpSp>
            <p:nvGrpSpPr>
              <p:cNvPr id="3" name="Group 3"/>
              <p:cNvGrpSpPr>
                <a:grpSpLocks/>
              </p:cNvGrpSpPr>
              <p:nvPr/>
            </p:nvGrpSpPr>
            <p:grpSpPr bwMode="auto">
              <a:xfrm>
                <a:off x="422" y="888"/>
                <a:ext cx="5198" cy="1893"/>
                <a:chOff x="243" y="1593"/>
                <a:chExt cx="5184" cy="1896"/>
              </a:xfrm>
            </p:grpSpPr>
            <p:sp>
              <p:nvSpPr>
                <p:cNvPr id="8213" name="Rectangle 4"/>
                <p:cNvSpPr>
                  <a:spLocks noChangeArrowheads="1"/>
                </p:cNvSpPr>
                <p:nvPr/>
              </p:nvSpPr>
              <p:spPr bwMode="auto">
                <a:xfrm>
                  <a:off x="339" y="2742"/>
                  <a:ext cx="1890" cy="25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4" name="Rectangle 5"/>
                <p:cNvSpPr>
                  <a:spLocks noChangeArrowheads="1"/>
                </p:cNvSpPr>
                <p:nvPr/>
              </p:nvSpPr>
              <p:spPr bwMode="auto">
                <a:xfrm>
                  <a:off x="339" y="2058"/>
                  <a:ext cx="1890" cy="19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5" name="Rectangle 6"/>
                <p:cNvSpPr>
                  <a:spLocks noChangeArrowheads="1"/>
                </p:cNvSpPr>
                <p:nvPr/>
              </p:nvSpPr>
              <p:spPr bwMode="auto">
                <a:xfrm>
                  <a:off x="339" y="1641"/>
                  <a:ext cx="1890" cy="19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8216" name="Picture 7" descr="thinni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43" y="1593"/>
                  <a:ext cx="5184" cy="18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217" name="Rectangle 8"/>
                <p:cNvSpPr>
                  <a:spLocks noChangeArrowheads="1"/>
                </p:cNvSpPr>
                <p:nvPr/>
              </p:nvSpPr>
              <p:spPr bwMode="auto">
                <a:xfrm>
                  <a:off x="453" y="1683"/>
                  <a:ext cx="633" cy="10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8" name="Rectangle 9"/>
                <p:cNvSpPr>
                  <a:spLocks noChangeArrowheads="1"/>
                </p:cNvSpPr>
                <p:nvPr/>
              </p:nvSpPr>
              <p:spPr bwMode="auto">
                <a:xfrm>
                  <a:off x="1320" y="1683"/>
                  <a:ext cx="777" cy="10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19" name="Rectangle 10"/>
                <p:cNvSpPr>
                  <a:spLocks noChangeArrowheads="1"/>
                </p:cNvSpPr>
                <p:nvPr/>
              </p:nvSpPr>
              <p:spPr bwMode="auto">
                <a:xfrm>
                  <a:off x="3267" y="1815"/>
                  <a:ext cx="1890" cy="25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0" name="Line 11"/>
                <p:cNvSpPr>
                  <a:spLocks noChangeShapeType="1"/>
                </p:cNvSpPr>
                <p:nvPr/>
              </p:nvSpPr>
              <p:spPr bwMode="auto">
                <a:xfrm>
                  <a:off x="3252" y="2767"/>
                  <a:ext cx="18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1" name="Line 12"/>
                <p:cNvSpPr>
                  <a:spLocks noChangeShapeType="1"/>
                </p:cNvSpPr>
                <p:nvPr/>
              </p:nvSpPr>
              <p:spPr bwMode="auto">
                <a:xfrm>
                  <a:off x="3254" y="2767"/>
                  <a:ext cx="0" cy="25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2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3255" y="3021"/>
                  <a:ext cx="242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3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3497" y="2829"/>
                  <a:ext cx="60" cy="19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4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3559" y="2823"/>
                  <a:ext cx="1584" cy="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5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3255" y="2827"/>
                  <a:ext cx="302" cy="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6" name="Line 17"/>
                <p:cNvSpPr>
                  <a:spLocks noChangeShapeType="1"/>
                </p:cNvSpPr>
                <p:nvPr/>
              </p:nvSpPr>
              <p:spPr bwMode="auto">
                <a:xfrm>
                  <a:off x="4049" y="2830"/>
                  <a:ext cx="5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7" name="Line 18"/>
                <p:cNvSpPr>
                  <a:spLocks noChangeShapeType="1"/>
                </p:cNvSpPr>
                <p:nvPr/>
              </p:nvSpPr>
              <p:spPr bwMode="auto">
                <a:xfrm>
                  <a:off x="4109" y="3021"/>
                  <a:ext cx="182" cy="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8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291" y="2830"/>
                  <a:ext cx="58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29" name="Line 20"/>
                <p:cNvSpPr>
                  <a:spLocks noChangeShapeType="1"/>
                </p:cNvSpPr>
                <p:nvPr/>
              </p:nvSpPr>
              <p:spPr bwMode="auto">
                <a:xfrm>
                  <a:off x="4839" y="2829"/>
                  <a:ext cx="62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30" name="Line 21"/>
                <p:cNvSpPr>
                  <a:spLocks noChangeShapeType="1"/>
                </p:cNvSpPr>
                <p:nvPr/>
              </p:nvSpPr>
              <p:spPr bwMode="auto">
                <a:xfrm>
                  <a:off x="4903" y="3021"/>
                  <a:ext cx="24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31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5145" y="2767"/>
                  <a:ext cx="0" cy="2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8202" name="Text Box 23"/>
              <p:cNvSpPr txBox="1">
                <a:spLocks noChangeArrowheads="1"/>
              </p:cNvSpPr>
              <p:nvPr/>
            </p:nvSpPr>
            <p:spPr bwMode="auto">
              <a:xfrm>
                <a:off x="1201" y="946"/>
                <a:ext cx="600" cy="1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Comic Sans MS" pitchFamily="66" charset="0"/>
                  </a:rPr>
                  <a:t>Top Wafer</a:t>
                </a:r>
              </a:p>
            </p:txBody>
          </p:sp>
          <p:sp>
            <p:nvSpPr>
              <p:cNvPr id="8203" name="Text Box 24"/>
              <p:cNvSpPr txBox="1">
                <a:spLocks noChangeArrowheads="1"/>
              </p:cNvSpPr>
              <p:nvPr/>
            </p:nvSpPr>
            <p:spPr bwMode="auto">
              <a:xfrm>
                <a:off x="1028" y="1385"/>
                <a:ext cx="884" cy="1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>
                    <a:latin typeface="Comic Sans MS" pitchFamily="66" charset="0"/>
                  </a:rPr>
                  <a:t>Handle &lt;100&gt; Wafer</a:t>
                </a:r>
              </a:p>
            </p:txBody>
          </p:sp>
          <p:sp>
            <p:nvSpPr>
              <p:cNvPr id="8204" name="Text Box 25"/>
              <p:cNvSpPr txBox="1">
                <a:spLocks noChangeArrowheads="1"/>
              </p:cNvSpPr>
              <p:nvPr/>
            </p:nvSpPr>
            <p:spPr bwMode="auto">
              <a:xfrm>
                <a:off x="429" y="714"/>
                <a:ext cx="2412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latin typeface="Comic Sans MS" pitchFamily="66" charset="0"/>
                  </a:rPr>
                  <a:t>a) oxidation and back side implant of top wafer</a:t>
                </a:r>
              </a:p>
            </p:txBody>
          </p:sp>
          <p:sp>
            <p:nvSpPr>
              <p:cNvPr id="8205" name="Line 26"/>
              <p:cNvSpPr>
                <a:spLocks noChangeShapeType="1"/>
              </p:cNvSpPr>
              <p:nvPr/>
            </p:nvSpPr>
            <p:spPr bwMode="auto">
              <a:xfrm>
                <a:off x="1950" y="859"/>
                <a:ext cx="5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6" name="Line 27"/>
              <p:cNvSpPr>
                <a:spLocks noChangeShapeType="1"/>
              </p:cNvSpPr>
              <p:nvPr/>
            </p:nvSpPr>
            <p:spPr bwMode="auto">
              <a:xfrm flipH="1">
                <a:off x="970" y="859"/>
                <a:ext cx="173" cy="2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7" name="Text Box 28"/>
              <p:cNvSpPr txBox="1">
                <a:spLocks noChangeArrowheads="1"/>
              </p:cNvSpPr>
              <p:nvPr/>
            </p:nvSpPr>
            <p:spPr bwMode="auto">
              <a:xfrm>
                <a:off x="396" y="2361"/>
                <a:ext cx="2504" cy="17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Comic Sans MS" pitchFamily="66" charset="0"/>
                  </a:rPr>
                  <a:t>b)</a:t>
                </a:r>
                <a:r>
                  <a:rPr lang="en-US" sz="1200" dirty="0">
                    <a:latin typeface="Comic Sans MS" pitchFamily="66" charset="0"/>
                  </a:rPr>
                  <a:t> wafer bonding and grinding/polishing of top wafer</a:t>
                </a:r>
              </a:p>
            </p:txBody>
          </p:sp>
          <p:sp>
            <p:nvSpPr>
              <p:cNvPr id="8208" name="Text Box 29"/>
              <p:cNvSpPr txBox="1">
                <a:spLocks noChangeArrowheads="1"/>
              </p:cNvSpPr>
              <p:nvPr/>
            </p:nvSpPr>
            <p:spPr bwMode="auto">
              <a:xfrm>
                <a:off x="3475" y="856"/>
                <a:ext cx="1743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b="1">
                    <a:latin typeface="Comic Sans MS" pitchFamily="66" charset="0"/>
                  </a:rPr>
                  <a:t>c)</a:t>
                </a:r>
                <a:r>
                  <a:rPr lang="en-US" sz="1200">
                    <a:latin typeface="Comic Sans MS" pitchFamily="66" charset="0"/>
                  </a:rPr>
                  <a:t> process </a:t>
                </a:r>
                <a:r>
                  <a:rPr lang="en-US" sz="1200">
                    <a:latin typeface="Comic Sans MS" pitchFamily="66" charset="0"/>
                    <a:sym typeface="Wingdings" pitchFamily="2" charset="2"/>
                  </a:rPr>
                  <a:t> passivation</a:t>
                </a:r>
                <a:endParaRPr lang="en-US" sz="1200">
                  <a:latin typeface="Comic Sans MS" pitchFamily="66" charset="0"/>
                </a:endParaRPr>
              </a:p>
            </p:txBody>
          </p:sp>
          <p:sp>
            <p:nvSpPr>
              <p:cNvPr id="8209" name="Text Box 30"/>
              <p:cNvSpPr txBox="1">
                <a:spLocks noChangeArrowheads="1"/>
              </p:cNvSpPr>
              <p:nvPr/>
            </p:nvSpPr>
            <p:spPr bwMode="auto">
              <a:xfrm>
                <a:off x="3679" y="1474"/>
                <a:ext cx="1554" cy="17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latin typeface="Comic Sans MS" pitchFamily="66" charset="0"/>
                  </a:rPr>
                  <a:t>open backside </a:t>
                </a:r>
                <a:r>
                  <a:rPr lang="en-US" sz="1200">
                    <a:latin typeface="Comic Sans MS" pitchFamily="66" charset="0"/>
                    <a:sym typeface="Wingdings" pitchFamily="2" charset="2"/>
                  </a:rPr>
                  <a:t>passivation</a:t>
                </a:r>
                <a:endParaRPr lang="en-US" sz="1200">
                  <a:latin typeface="Comic Sans MS" pitchFamily="66" charset="0"/>
                </a:endParaRPr>
              </a:p>
            </p:txBody>
          </p:sp>
          <p:sp>
            <p:nvSpPr>
              <p:cNvPr id="8210" name="Line 31"/>
              <p:cNvSpPr>
                <a:spLocks noChangeShapeType="1"/>
              </p:cNvSpPr>
              <p:nvPr/>
            </p:nvSpPr>
            <p:spPr bwMode="auto">
              <a:xfrm flipH="1" flipV="1">
                <a:off x="3881" y="1385"/>
                <a:ext cx="45" cy="8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1" name="Line 32"/>
              <p:cNvSpPr>
                <a:spLocks noChangeShapeType="1"/>
              </p:cNvSpPr>
              <p:nvPr/>
            </p:nvSpPr>
            <p:spPr bwMode="auto">
              <a:xfrm flipV="1">
                <a:off x="4890" y="1356"/>
                <a:ext cx="64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2" name="Text Box 33"/>
              <p:cNvSpPr txBox="1">
                <a:spLocks noChangeArrowheads="1"/>
              </p:cNvSpPr>
              <p:nvPr/>
            </p:nvSpPr>
            <p:spPr bwMode="auto">
              <a:xfrm>
                <a:off x="3215" y="2331"/>
                <a:ext cx="2404" cy="40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200" b="1" dirty="0">
                    <a:latin typeface="Comic Sans MS" pitchFamily="66" charset="0"/>
                  </a:rPr>
                  <a:t>d)</a:t>
                </a:r>
                <a:r>
                  <a:rPr lang="en-US" sz="1200" dirty="0">
                    <a:latin typeface="Comic Sans MS" pitchFamily="66" charset="0"/>
                  </a:rPr>
                  <a:t> anisotropic deep etching opens "windows" </a:t>
                </a:r>
                <a:r>
                  <a:rPr lang="en-US" sz="1200" dirty="0" smtClean="0">
                    <a:latin typeface="Comic Sans MS" pitchFamily="66" charset="0"/>
                  </a:rPr>
                  <a:t>in</a:t>
                </a:r>
                <a:br>
                  <a:rPr lang="en-US" sz="1200" dirty="0" smtClean="0">
                    <a:latin typeface="Comic Sans MS" pitchFamily="66" charset="0"/>
                  </a:rPr>
                </a:br>
                <a:r>
                  <a:rPr lang="en-US" sz="1200" dirty="0" smtClean="0">
                    <a:latin typeface="Comic Sans MS" pitchFamily="66" charset="0"/>
                  </a:rPr>
                  <a:t>    handle </a:t>
                </a:r>
                <a:r>
                  <a:rPr lang="en-US" sz="1200" dirty="0">
                    <a:latin typeface="Comic Sans MS" pitchFamily="66" charset="0"/>
                  </a:rPr>
                  <a:t>wafer</a:t>
                </a:r>
              </a:p>
              <a:p>
                <a:endParaRPr lang="en-US" sz="1200" dirty="0">
                  <a:latin typeface="Comic Sans MS" pitchFamily="66" charset="0"/>
                </a:endParaRPr>
              </a:p>
            </p:txBody>
          </p:sp>
        </p:grpSp>
        <p:sp>
          <p:nvSpPr>
            <p:cNvPr id="40" name="Text Box 24"/>
            <p:cNvSpPr txBox="1">
              <a:spLocks noChangeArrowheads="1"/>
            </p:cNvSpPr>
            <p:nvPr/>
          </p:nvSpPr>
          <p:spPr bwMode="auto">
            <a:xfrm>
              <a:off x="1390138" y="3174185"/>
              <a:ext cx="1799634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dirty="0" smtClean="0">
                  <a:latin typeface="Comic Sans MS" pitchFamily="66" charset="0"/>
                </a:rPr>
                <a:t>Custom made SOI Wafer</a:t>
              </a:r>
              <a:endParaRPr lang="en-US" sz="1000" dirty="0">
                <a:latin typeface="Comic Sans MS" pitchFamily="66" charset="0"/>
              </a:endParaRPr>
            </a:p>
          </p:txBody>
        </p:sp>
      </p:grp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5301133" y="5336446"/>
            <a:ext cx="3609068" cy="1154162"/>
          </a:xfrm>
          <a:prstGeom prst="rect">
            <a:avLst/>
          </a:prstGeom>
          <a:solidFill>
            <a:srgbClr val="7CA6A6"/>
          </a:solidFill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52000"/>
              </a:srgbClr>
            </a:outerShdw>
          </a:effectLst>
        </p:spPr>
        <p:txBody>
          <a:bodyPr wrap="square">
            <a:spAutoFit/>
          </a:bodyPr>
          <a:lstStyle/>
          <a:p>
            <a:pPr marL="349250" indent="-171450" fontAlgn="auto">
              <a:lnSpc>
                <a:spcPct val="125000"/>
              </a:lnSpc>
              <a:spcBef>
                <a:spcPct val="25000"/>
              </a:spcBef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DEPFET  for  Belle II PXD  (75µm)</a:t>
            </a:r>
          </a:p>
          <a:p>
            <a:pPr marL="349250" indent="-171450" fontAlgn="auto">
              <a:lnSpc>
                <a:spcPct val="125000"/>
              </a:lnSpc>
              <a:spcBef>
                <a:spcPct val="25000"/>
              </a:spcBef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Direct electron detectors (30 and 50 µm)</a:t>
            </a:r>
          </a:p>
          <a:p>
            <a:pPr marL="349250" indent="-171450" fontAlgn="auto">
              <a:lnSpc>
                <a:spcPct val="125000"/>
              </a:lnSpc>
              <a:spcBef>
                <a:spcPct val="25000"/>
              </a:spcBef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</a:t>
            </a:r>
            <a:r>
              <a:rPr lang="en-US" sz="1200" b="1" kern="0" dirty="0" err="1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SiPMs</a:t>
            </a: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 - </a:t>
            </a:r>
            <a:r>
              <a:rPr lang="en-US" sz="1200" b="1" kern="0" dirty="0" err="1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SiMPL</a:t>
            </a: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(down to ~14 µm)</a:t>
            </a:r>
          </a:p>
          <a:p>
            <a:pPr marL="349250" indent="-171450" fontAlgn="auto">
              <a:lnSpc>
                <a:spcPct val="125000"/>
              </a:lnSpc>
              <a:spcBef>
                <a:spcPct val="25000"/>
              </a:spcBef>
              <a:spcAft>
                <a:spcPts val="0"/>
              </a:spcAft>
              <a:buFont typeface="Wingdings" pitchFamily="2" charset="2"/>
              <a:buChar char="à"/>
              <a:defRPr/>
            </a:pP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ATLAS </a:t>
            </a:r>
            <a:r>
              <a:rPr lang="en-US" sz="1200" b="1" kern="0" dirty="0" err="1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ITk</a:t>
            </a:r>
            <a:r>
              <a:rPr lang="en-US" sz="1200" b="1" kern="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 (150 and 100µm)</a:t>
            </a:r>
            <a:endParaRPr lang="en-US" sz="1200" b="1" kern="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076342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November, 2003</a:t>
            </a:r>
          </a:p>
        </p:txBody>
      </p:sp>
      <p:sp>
        <p:nvSpPr>
          <p:cNvPr id="8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Ladislav Andricek, MPI Halbleiterlabor</a:t>
            </a:r>
          </a:p>
        </p:txBody>
      </p:sp>
      <p:pic>
        <p:nvPicPr>
          <p:cNvPr id="334885" name="Picture 37" descr="Anim-Bond-02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21150" y="1449388"/>
            <a:ext cx="4411663" cy="42322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4887" name="Picture 39" descr="wafer-bond_11_0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241425"/>
            <a:ext cx="2598738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4889" name="Text Box 41"/>
          <p:cNvSpPr txBox="1">
            <a:spLocks noChangeArrowheads="1"/>
          </p:cNvSpPr>
          <p:nvPr/>
        </p:nvSpPr>
        <p:spPr bwMode="auto">
          <a:xfrm>
            <a:off x="5381625" y="5859463"/>
            <a:ext cx="18415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800">
                <a:latin typeface="Tahoma" pitchFamily="34" charset="0"/>
              </a:rPr>
              <a:t>picture from: www.mpi-halle.mpg.de</a:t>
            </a:r>
          </a:p>
        </p:txBody>
      </p:sp>
      <p:sp>
        <p:nvSpPr>
          <p:cNvPr id="334890" name="Text Box 42"/>
          <p:cNvSpPr txBox="1">
            <a:spLocks noChangeArrowheads="1"/>
          </p:cNvSpPr>
          <p:nvPr/>
        </p:nvSpPr>
        <p:spPr bwMode="auto">
          <a:xfrm>
            <a:off x="587375" y="5918200"/>
            <a:ext cx="2881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800">
                <a:latin typeface="Tahoma" pitchFamily="34" charset="0"/>
              </a:rPr>
              <a:t>Q.-Y. Tong and U. G</a:t>
            </a:r>
            <a:r>
              <a:rPr lang="de-DE" altLang="en-US" sz="800">
                <a:latin typeface="Tahoma" pitchFamily="34" charset="0"/>
              </a:rPr>
              <a:t>ö</a:t>
            </a:r>
            <a:r>
              <a:rPr lang="en-US" altLang="en-US" sz="800">
                <a:latin typeface="Tahoma" pitchFamily="34" charset="0"/>
              </a:rPr>
              <a:t>sele </a:t>
            </a:r>
            <a:r>
              <a:rPr lang="de-DE" altLang="en-US" sz="800">
                <a:latin typeface="Tahoma" pitchFamily="34" charset="0"/>
              </a:rPr>
              <a:t>“</a:t>
            </a:r>
            <a:r>
              <a:rPr lang="en-US" altLang="en-US" sz="800">
                <a:latin typeface="Tahoma" pitchFamily="34" charset="0"/>
              </a:rPr>
              <a:t> Semiconductor Wafer Bonding </a:t>
            </a:r>
            <a:r>
              <a:rPr lang="de-DE" altLang="en-US" sz="800">
                <a:latin typeface="Tahoma" pitchFamily="34" charset="0"/>
              </a:rPr>
              <a:t>”</a:t>
            </a:r>
            <a:endParaRPr lang="en-US" altLang="en-US" sz="800">
              <a:latin typeface="Tahoma" pitchFamily="34" charset="0"/>
            </a:endParaRPr>
          </a:p>
          <a:p>
            <a:r>
              <a:rPr lang="en-US" altLang="en-US" sz="800">
                <a:latin typeface="Tahoma" pitchFamily="34" charset="0"/>
              </a:rPr>
              <a:t>John Wiley &amp; Sons, Inc.</a:t>
            </a:r>
          </a:p>
        </p:txBody>
      </p:sp>
      <p:sp>
        <p:nvSpPr>
          <p:cNvPr id="334892" name="Rectangle 4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Direct Wafer </a:t>
            </a:r>
            <a:r>
              <a:rPr lang="en-US" altLang="en-US" dirty="0" smtClean="0"/>
              <a:t>Bonding in "Micro-Cleanroom"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86886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November, 2003</a:t>
            </a:r>
          </a:p>
        </p:txBody>
      </p:sp>
      <p:sp>
        <p:nvSpPr>
          <p:cNvPr id="19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Ladislav Andricek, MPI Halbleiterlabor</a:t>
            </a:r>
          </a:p>
        </p:txBody>
      </p:sp>
      <p:pic>
        <p:nvPicPr>
          <p:cNvPr id="462850" name="Picture 2" descr="hydrophob-surfac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733" y="3917950"/>
            <a:ext cx="4500562" cy="20748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2851" name="Picture 3" descr="hydrophob-t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295" y="4498975"/>
            <a:ext cx="4051300" cy="131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2852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482600" y="188640"/>
            <a:ext cx="8229600" cy="630070"/>
          </a:xfrm>
          <a:noFill/>
          <a:ln/>
        </p:spPr>
        <p:txBody>
          <a:bodyPr/>
          <a:lstStyle/>
          <a:p>
            <a:r>
              <a:rPr lang="en-US" altLang="en-US" dirty="0"/>
              <a:t>Direct Wafer Bonding</a:t>
            </a:r>
          </a:p>
        </p:txBody>
      </p:sp>
      <p:pic>
        <p:nvPicPr>
          <p:cNvPr id="462853" name="Picture 5" descr="hydrophil-surfac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6733" y="1327150"/>
            <a:ext cx="4321175" cy="2101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2854" name="Picture 6" descr="hydrophil-tem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7295" y="1727200"/>
            <a:ext cx="4038600" cy="1301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2855" name="Text Box 7"/>
          <p:cNvSpPr txBox="1">
            <a:spLocks noChangeArrowheads="1"/>
          </p:cNvSpPr>
          <p:nvPr/>
        </p:nvSpPr>
        <p:spPr bwMode="auto">
          <a:xfrm>
            <a:off x="477220" y="1538288"/>
            <a:ext cx="9179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dirty="0" err="1"/>
              <a:t>q</a:t>
            </a:r>
            <a:r>
              <a:rPr lang="en-US" altLang="en-US" sz="1200" dirty="0" err="1" smtClean="0"/>
              <a:t>lso</a:t>
            </a:r>
            <a:r>
              <a:rPr lang="en-US" altLang="en-US" sz="1200" dirty="0" smtClean="0"/>
              <a:t> native</a:t>
            </a:r>
            <a:endParaRPr lang="en-US" altLang="en-US" sz="1200" dirty="0"/>
          </a:p>
        </p:txBody>
      </p:sp>
      <p:sp>
        <p:nvSpPr>
          <p:cNvPr id="462856" name="Oval 8"/>
          <p:cNvSpPr>
            <a:spLocks noChangeArrowheads="1"/>
          </p:cNvSpPr>
          <p:nvPr/>
        </p:nvSpPr>
        <p:spPr bwMode="auto">
          <a:xfrm>
            <a:off x="747095" y="1898650"/>
            <a:ext cx="360363" cy="3603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857" name="Oval 9"/>
          <p:cNvSpPr>
            <a:spLocks noChangeArrowheads="1"/>
          </p:cNvSpPr>
          <p:nvPr/>
        </p:nvSpPr>
        <p:spPr bwMode="auto">
          <a:xfrm>
            <a:off x="747095" y="2528888"/>
            <a:ext cx="360363" cy="3603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858" name="Line 10"/>
          <p:cNvSpPr>
            <a:spLocks noChangeShapeType="1"/>
          </p:cNvSpPr>
          <p:nvPr/>
        </p:nvSpPr>
        <p:spPr bwMode="auto">
          <a:xfrm flipH="1">
            <a:off x="518495" y="1758950"/>
            <a:ext cx="900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2859" name="Line 11"/>
          <p:cNvSpPr>
            <a:spLocks noChangeShapeType="1"/>
          </p:cNvSpPr>
          <p:nvPr/>
        </p:nvSpPr>
        <p:spPr bwMode="auto">
          <a:xfrm>
            <a:off x="529608" y="1757363"/>
            <a:ext cx="222250" cy="25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2860" name="Line 12"/>
          <p:cNvSpPr>
            <a:spLocks noChangeShapeType="1"/>
          </p:cNvSpPr>
          <p:nvPr/>
        </p:nvSpPr>
        <p:spPr bwMode="auto">
          <a:xfrm>
            <a:off x="521670" y="1757363"/>
            <a:ext cx="238125" cy="819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2861" name="Line 13"/>
          <p:cNvSpPr>
            <a:spLocks noChangeShapeType="1"/>
          </p:cNvSpPr>
          <p:nvPr/>
        </p:nvSpPr>
        <p:spPr bwMode="auto">
          <a:xfrm>
            <a:off x="529608" y="1749425"/>
            <a:ext cx="8826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62862" name="Picture 14" descr="bonding-energ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77783" y="1898650"/>
            <a:ext cx="4049712" cy="3294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62863" name="Picture 15" descr="hydrophil-reaction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20" y="3316288"/>
            <a:ext cx="4046538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FF">
                    <a:alpha val="33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462864" name="Oval 16"/>
          <p:cNvSpPr>
            <a:spLocks noChangeArrowheads="1"/>
          </p:cNvSpPr>
          <p:nvPr/>
        </p:nvSpPr>
        <p:spPr bwMode="auto">
          <a:xfrm>
            <a:off x="4266583" y="3429000"/>
            <a:ext cx="311150" cy="268288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865" name="AutoShape 17"/>
          <p:cNvSpPr>
            <a:spLocks noChangeArrowheads="1"/>
          </p:cNvSpPr>
          <p:nvPr/>
        </p:nvSpPr>
        <p:spPr bwMode="auto">
          <a:xfrm>
            <a:off x="718520" y="3322638"/>
            <a:ext cx="3937000" cy="509587"/>
          </a:xfrm>
          <a:prstGeom prst="roundRect">
            <a:avLst>
              <a:gd name="adj" fmla="val 16667"/>
            </a:avLst>
          </a:prstGeom>
          <a:solidFill>
            <a:srgbClr val="00FFFF">
              <a:alpha val="21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86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en-US" smtClean="0"/>
              <a:t>7th Detector Workshop of the Helmholtz Alliance, Göttingen, March 2014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>
              <a:defRPr/>
            </a:pPr>
            <a:r>
              <a:rPr lang="de-DE" smtClean="0"/>
              <a:t>Laci Andricek, MPG Halbleiterlabor</a:t>
            </a:r>
            <a:endParaRPr lang="de-DE" dirty="0"/>
          </a:p>
        </p:txBody>
      </p:sp>
      <p:pic>
        <p:nvPicPr>
          <p:cNvPr id="1017858" name="Picture 2" descr="D:\Laci\2-PROJECTS\Belle-II\Dummies\ThinDummies\Pictures\Picture 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/>
            </a:outerShdw>
          </a:effectLst>
        </p:spPr>
      </p:pic>
      <p:pic>
        <p:nvPicPr>
          <p:cNvPr id="1017859" name="Picture 3" descr="D:\Laci\2-PROJECTS\Belle-II\Dummies\ThinDummies\Pictures\AfterCutI\IMG_80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0578" y="159488"/>
            <a:ext cx="1858408" cy="3391786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/>
            </a:outerShdw>
            <a:softEdge rad="112500"/>
          </a:effectLst>
        </p:spPr>
      </p:pic>
      <p:pic>
        <p:nvPicPr>
          <p:cNvPr id="1017860" name="Picture 4" descr="D:\Laci\2-PROJECTS\Belle-II\Dummies\ThinDummies\no-frame\Resistorwafer 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38084"/>
            <a:ext cx="3131896" cy="2519916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/>
            </a:outerShdw>
            <a:softEdge rad="112500"/>
          </a:effectLst>
        </p:spPr>
      </p:pic>
      <p:pic>
        <p:nvPicPr>
          <p:cNvPr id="1017861" name="Picture 5" descr="D:\Laci\2-PROJECTS\Belle-II\PXD6-1\after_dicing\Image6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579" y="4125433"/>
            <a:ext cx="3643421" cy="2732567"/>
          </a:xfrm>
          <a:prstGeom prst="ellipse">
            <a:avLst/>
          </a:prstGeom>
          <a:ln>
            <a:noFill/>
          </a:ln>
          <a:effectLst>
            <a:outerShdw blurRad="50800" dist="38100" dir="13500000" algn="br" rotWithShape="0">
              <a:prstClr val="black"/>
            </a:outerShdw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803410" y="180754"/>
            <a:ext cx="2575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>
                <a:solidFill>
                  <a:schemeClr val="bg1"/>
                </a:solidFill>
              </a:rPr>
              <a:t>integrated silicon frame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Oval 18"/>
          <p:cNvSpPr>
            <a:spLocks noChangeArrowheads="1"/>
          </p:cNvSpPr>
          <p:nvPr/>
        </p:nvSpPr>
        <p:spPr bwMode="auto">
          <a:xfrm>
            <a:off x="619902" y="299064"/>
            <a:ext cx="156275" cy="147503"/>
          </a:xfrm>
          <a:prstGeom prst="ellipse">
            <a:avLst/>
          </a:prstGeom>
          <a:gradFill rotWithShape="1">
            <a:gsLst>
              <a:gs pos="0">
                <a:srgbClr val="7CA6A6">
                  <a:gamma/>
                  <a:shade val="46275"/>
                  <a:invGamma/>
                </a:srgbClr>
              </a:gs>
              <a:gs pos="50000">
                <a:srgbClr val="7CA6A6"/>
              </a:gs>
              <a:gs pos="100000">
                <a:srgbClr val="7CA6A6">
                  <a:gamma/>
                  <a:shade val="46275"/>
                  <a:invGamma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anchor="ctr">
            <a:no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  <a:cs typeface="Arial" pitchFamily="34" charset="0"/>
              </a:rPr>
              <a:t>thin DEPFETs</a:t>
            </a:r>
          </a:p>
        </p:txBody>
      </p:sp>
      <p:sp>
        <p:nvSpPr>
          <p:cNvPr id="11267" name="Date Placeholder 27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1"/>
              </a:buClr>
              <a:defRPr sz="16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en-US" altLang="en-US" sz="1000" smtClean="0">
                <a:solidFill>
                  <a:schemeClr val="bg1"/>
                </a:solidFill>
              </a:rPr>
              <a:t>AIDA 2020, Annual Meeting Paris 2017</a:t>
            </a:r>
            <a:endParaRPr lang="de-DE" altLang="en-US" sz="1000" smtClean="0">
              <a:solidFill>
                <a:schemeClr val="bg1"/>
              </a:solidFill>
            </a:endParaRPr>
          </a:p>
        </p:txBody>
      </p:sp>
      <p:sp>
        <p:nvSpPr>
          <p:cNvPr id="11268" name="Footer Placeholder 3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tx1"/>
              </a:buClr>
              <a:defRPr sz="16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defRPr sz="1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defRPr sz="12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0"/>
              </a:spcBef>
              <a:buClrTx/>
            </a:pPr>
            <a:r>
              <a:rPr lang="de-DE" altLang="en-US" sz="1000" smtClean="0">
                <a:solidFill>
                  <a:schemeClr val="bg1"/>
                </a:solidFill>
              </a:rPr>
              <a:t>Ladislav Andricek, MPG Halbleiterlabor</a:t>
            </a:r>
          </a:p>
        </p:txBody>
      </p:sp>
      <p:pic>
        <p:nvPicPr>
          <p:cNvPr id="11270" name="Picture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069975"/>
            <a:ext cx="1865313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288" y="1423988"/>
            <a:ext cx="179387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163" y="1243013"/>
            <a:ext cx="204311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423988"/>
            <a:ext cx="19685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925" y="2182493"/>
            <a:ext cx="4680520" cy="3510390"/>
          </a:xfrm>
          <a:prstGeom prst="rect">
            <a:avLst/>
          </a:prstGeom>
        </p:spPr>
      </p:pic>
      <p:pic>
        <p:nvPicPr>
          <p:cNvPr id="11266" name="Picture 2" descr="C:\Users\Laci\Desktop\IMG_2773_crop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2176291"/>
            <a:ext cx="3051202" cy="4259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34"/>
          <p:cNvSpPr txBox="1"/>
          <p:nvPr/>
        </p:nvSpPr>
        <p:spPr>
          <a:xfrm>
            <a:off x="3228377" y="5859270"/>
            <a:ext cx="5603893" cy="613144"/>
          </a:xfrm>
          <a:prstGeom prst="rect">
            <a:avLst/>
          </a:prstGeom>
          <a:solidFill>
            <a:srgbClr val="7CA6A6"/>
          </a:solidFill>
          <a:ln>
            <a:noFill/>
          </a:ln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  <p:txBody>
          <a:bodyPr wrap="none"/>
          <a:lstStyle/>
          <a:p>
            <a:pPr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14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 full DEPFET technology in thin area</a:t>
            </a:r>
            <a:endParaRPr lang="en-US" sz="14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>
              <a:spcAft>
                <a:spcPts val="300"/>
              </a:spcAft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  </a:t>
            </a:r>
            <a:r>
              <a:rPr lang="en-US" sz="14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thin area supported </a:t>
            </a:r>
            <a:r>
              <a:rPr lang="en-US" sz="1400" dirty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by a </a:t>
            </a:r>
            <a:r>
              <a:rPr lang="en-US" sz="14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monolithically integrated silicon frame</a:t>
            </a:r>
            <a:endParaRPr lang="en-US" sz="14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>
              <a:spcAft>
                <a:spcPts val="300"/>
              </a:spcAft>
              <a:defRPr/>
            </a:pPr>
            <a:endParaRPr lang="en-US" sz="1200" dirty="0">
              <a:solidFill>
                <a:schemeClr val="bg1"/>
              </a:solidFill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85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D:\Laci\1-Conferences-Talks\IEEE\IEEE-Anaheim-2012\Poster\E-MCM-1-tech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891" y="969342"/>
            <a:ext cx="6742700" cy="3795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i</a:t>
            </a:r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ntroducing a Cu layer on the DEPFET module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Ladislav Andricek, MPG Halbleiterlabor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486828" y="4667326"/>
            <a:ext cx="3990413" cy="1669693"/>
          </a:xfrm>
          <a:prstGeom prst="rect">
            <a:avLst/>
          </a:prstGeom>
          <a:noFill/>
          <a:ln>
            <a:noFill/>
          </a:ln>
          <a:effectLst>
            <a:outerShdw dist="50800" sx="1000" sy="1000" algn="ctr" rotWithShape="0">
              <a:srgbClr val="000000"/>
            </a:outerShdw>
          </a:effectLst>
        </p:spPr>
        <p:txBody>
          <a:bodyPr wrap="none" rtlCol="0">
            <a:noAutofit/>
          </a:bodyPr>
          <a:lstStyle/>
          <a:p>
            <a:pPr marL="171450" lvl="0" indent="-171450" algn="l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w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  three metal layer system in periphery</a:t>
            </a:r>
          </a:p>
          <a:p>
            <a:pPr marL="628650" lvl="1" indent="-171450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9"/>
            </a:pPr>
            <a:r>
              <a:rPr lang="en-US" sz="14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Copper as third metal</a:t>
            </a:r>
          </a:p>
          <a:p>
            <a:pPr marL="628650" lvl="1" indent="-171450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9"/>
            </a:pPr>
            <a:r>
              <a:rPr lang="en-US" sz="14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low-k dielectric to Alu2</a:t>
            </a:r>
          </a:p>
          <a:p>
            <a:pPr marL="628650" lvl="1" indent="-171450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9"/>
            </a:pPr>
            <a:r>
              <a:rPr lang="en-US" sz="14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UBM for flip chip</a:t>
            </a:r>
          </a:p>
          <a:p>
            <a:pPr marL="628650" lvl="1" indent="-171450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9"/>
            </a:pPr>
            <a:r>
              <a:rPr lang="en-US" sz="1400" dirty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landing pads for passives</a:t>
            </a:r>
          </a:p>
          <a:p>
            <a:pPr marL="628650" lvl="1" indent="-171450">
              <a:spcBef>
                <a:spcPts val="600"/>
              </a:spcBef>
              <a:buClr>
                <a:schemeClr val="tx1"/>
              </a:buClr>
              <a:buSzPct val="100000"/>
              <a:buFont typeface="Wingdings 3" pitchFamily="18" charset="2"/>
              <a:buChar char="9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Solder connection to </a:t>
            </a:r>
            <a:r>
              <a:rPr lang="en-US" sz="1400" dirty="0" err="1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kapton</a:t>
            </a:r>
            <a:endParaRPr lang="en-US" sz="14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lvl="0" algn="l">
              <a:spcBef>
                <a:spcPts val="600"/>
              </a:spcBef>
              <a:buClr>
                <a:schemeClr val="tx1"/>
              </a:buClr>
              <a:buSzPct val="150000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 </a:t>
            </a:r>
          </a:p>
        </p:txBody>
      </p:sp>
      <p:pic>
        <p:nvPicPr>
          <p:cNvPr id="1026" name="Picture 2" descr="D:\Laci\2-Projects\Belle-II\E-MCM\Bilder\Cu\Wafer13\all-metal-EOS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371" y="3157558"/>
            <a:ext cx="4889084" cy="321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52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Belle II Module 0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AIDA 2020, Annual Meeting Paris 2017</a:t>
            </a:r>
            <a:endParaRPr lang="de-DE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 smtClean="0"/>
              <a:t>Ladislav Andricek, MPG Halbleiterlabor</a:t>
            </a:r>
            <a:endParaRPr lang="de-DE" altLang="en-US"/>
          </a:p>
        </p:txBody>
      </p:sp>
      <p:pic>
        <p:nvPicPr>
          <p:cNvPr id="8" name="Picture 2" descr="D:\Laci\2-Projects\Belle-II\PXD9\PXD9-Pilot\pics-for-propaganda\6th\IMG_0060-crop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1"/>
          <a:stretch/>
        </p:blipFill>
        <p:spPr bwMode="auto">
          <a:xfrm>
            <a:off x="428252" y="1291852"/>
            <a:ext cx="8237284" cy="501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aci\Desktop\Unbenan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52" y="1291853"/>
            <a:ext cx="3060651" cy="218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965634" y="1127051"/>
            <a:ext cx="1523269" cy="404029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50800" dist="88900" dir="3060000" algn="ctr" rotWithShape="0">
              <a:schemeClr val="tx1">
                <a:alpha val="72000"/>
              </a:schemeClr>
            </a:outerShdw>
          </a:effectLst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X/X0 = 0.21%</a:t>
            </a:r>
          </a:p>
        </p:txBody>
      </p:sp>
    </p:spTree>
    <p:extLst>
      <p:ext uri="{BB962C8B-B14F-4D97-AF65-F5344CB8AC3E}">
        <p14:creationId xmlns:p14="http://schemas.microsoft.com/office/powerpoint/2010/main" val="348407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Thermal management and material</a:t>
            </a:r>
            <a:endParaRPr lang="en-US" sz="1800" dirty="0">
              <a:latin typeface="Segoe UI Symbol" panose="020B0502040204020203" pitchFamily="34" charset="0"/>
              <a:ea typeface="Segoe UI Symbol" panose="020B0502040204020203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AIDA 2020, Annual Meeting Paris 2017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Ladislav Andricek, MPG Halbleiterlabor</a:t>
            </a:r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656452" y="2856944"/>
            <a:ext cx="1329069" cy="33988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/>
              <a:t>8W DCD&amp;DHP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410821" y="2679027"/>
            <a:ext cx="2760371" cy="33988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200" dirty="0" smtClean="0"/>
              <a:t>1W sensor &amp; SWB </a:t>
            </a:r>
            <a:r>
              <a:rPr lang="en-US" sz="1200" dirty="0" smtClean="0">
                <a:sym typeface="Wingdings" panose="05000000000000000000" pitchFamily="2" charset="2"/>
              </a:rPr>
              <a:t> </a:t>
            </a:r>
            <a:r>
              <a:rPr lang="en-US" sz="1200" dirty="0" smtClean="0"/>
              <a:t>gas cooling</a:t>
            </a:r>
          </a:p>
        </p:txBody>
      </p:sp>
      <p:sp>
        <p:nvSpPr>
          <p:cNvPr id="15" name="TextBox 9"/>
          <p:cNvSpPr txBox="1"/>
          <p:nvPr/>
        </p:nvSpPr>
        <p:spPr>
          <a:xfrm>
            <a:off x="382366" y="3926495"/>
            <a:ext cx="6027943" cy="256967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</a:pPr>
            <a:endParaRPr lang="en-US" sz="14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w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Belle II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9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9W/half ladder, 8W at EOS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9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Active (CO</a:t>
            </a:r>
            <a:r>
              <a:rPr lang="en-US" sz="1400" baseline="-250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2</a:t>
            </a: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) cooling at EOS, cooling block outside acceptance </a:t>
            </a:r>
          </a:p>
          <a:p>
            <a:pPr marL="742950" lvl="1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w"/>
            </a:pPr>
            <a:endParaRPr lang="en-US" sz="14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w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difficult for experiments with larger acceptance region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>
              <a:latin typeface="Segoe UI Symbol" panose="020B0502040204020203" pitchFamily="34" charset="0"/>
              <a:ea typeface="Segoe UI Symbol" panose="020B0502040204020203" pitchFamily="34" charset="0"/>
              <a:sym typeface="Wingdings" panose="05000000000000000000" pitchFamily="2" charset="2"/>
            </a:endParaRPr>
          </a:p>
          <a:p>
            <a:pPr marL="285750" indent="-285750">
              <a:spcBef>
                <a:spcPts val="100"/>
              </a:spcBef>
              <a:spcAft>
                <a:spcPts val="100"/>
              </a:spcAft>
              <a:buFont typeface="Wingdings 3" panose="05040102010807070707" pitchFamily="18" charset="2"/>
              <a:buChar char="w"/>
            </a:pPr>
            <a:r>
              <a:rPr lang="en-US" sz="14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at EOS still high power density, active cooling would be good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sz="1400" dirty="0" smtClean="0">
              <a:latin typeface="Segoe UI Symbol" panose="020B0502040204020203" pitchFamily="34" charset="0"/>
              <a:ea typeface="Segoe UI Symbol" panose="020B0502040204020203" pitchFamily="34" charset="0"/>
            </a:endParaRPr>
          </a:p>
          <a:p>
            <a:pPr lvl="1">
              <a:spcBef>
                <a:spcPts val="100"/>
              </a:spcBef>
              <a:spcAft>
                <a:spcPts val="100"/>
              </a:spcAft>
            </a:pPr>
            <a:r>
              <a:rPr lang="en-US" sz="1400" b="1" dirty="0" smtClean="0">
                <a:latin typeface="Segoe UI Symbol" panose="020B0502040204020203" pitchFamily="34" charset="0"/>
                <a:ea typeface="Segoe UI Symbol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1400" b="1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How about silicon integrated  cooling channels there ????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9180" y="5349563"/>
            <a:ext cx="1734230" cy="12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6" b="50000"/>
          <a:stretch/>
        </p:blipFill>
        <p:spPr bwMode="auto">
          <a:xfrm>
            <a:off x="736037" y="999460"/>
            <a:ext cx="7734501" cy="110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9"/>
          <p:cNvGrpSpPr/>
          <p:nvPr/>
        </p:nvGrpSpPr>
        <p:grpSpPr>
          <a:xfrm flipH="1">
            <a:off x="1320986" y="1800813"/>
            <a:ext cx="1209061" cy="1056131"/>
            <a:chOff x="7903473" y="2555358"/>
            <a:chExt cx="271665" cy="187006"/>
          </a:xfrm>
        </p:grpSpPr>
        <p:cxnSp>
          <p:nvCxnSpPr>
            <p:cNvPr id="8" name="Straight Connector 60"/>
            <p:cNvCxnSpPr/>
            <p:nvPr/>
          </p:nvCxnSpPr>
          <p:spPr bwMode="auto">
            <a:xfrm rot="10800000">
              <a:off x="7903539" y="2555358"/>
              <a:ext cx="271599" cy="1869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diamond" w="med" len="med"/>
            </a:ln>
            <a:effectLst/>
          </p:spPr>
        </p:cxnSp>
        <p:cxnSp>
          <p:nvCxnSpPr>
            <p:cNvPr id="9" name="Straight Connector 61"/>
            <p:cNvCxnSpPr/>
            <p:nvPr/>
          </p:nvCxnSpPr>
          <p:spPr bwMode="auto">
            <a:xfrm rot="10800000">
              <a:off x="7903473" y="2555458"/>
              <a:ext cx="271599" cy="18690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diamond" w="med" len="med"/>
            </a:ln>
            <a:effectLst/>
          </p:spPr>
        </p:cxnSp>
      </p:grpSp>
      <p:grpSp>
        <p:nvGrpSpPr>
          <p:cNvPr id="10" name="Group 19"/>
          <p:cNvGrpSpPr/>
          <p:nvPr/>
        </p:nvGrpSpPr>
        <p:grpSpPr>
          <a:xfrm flipH="1">
            <a:off x="3646967" y="1806788"/>
            <a:ext cx="265814" cy="880212"/>
            <a:chOff x="7903473" y="2555358"/>
            <a:chExt cx="271665" cy="187006"/>
          </a:xfrm>
        </p:grpSpPr>
        <p:cxnSp>
          <p:nvCxnSpPr>
            <p:cNvPr id="11" name="Straight Connector 60"/>
            <p:cNvCxnSpPr/>
            <p:nvPr/>
          </p:nvCxnSpPr>
          <p:spPr bwMode="auto">
            <a:xfrm rot="10800000">
              <a:off x="7903539" y="2555358"/>
              <a:ext cx="271599" cy="1869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diamond" w="med" len="med"/>
            </a:ln>
            <a:effectLst/>
          </p:spPr>
        </p:cxnSp>
        <p:cxnSp>
          <p:nvCxnSpPr>
            <p:cNvPr id="12" name="Straight Connector 61"/>
            <p:cNvCxnSpPr/>
            <p:nvPr/>
          </p:nvCxnSpPr>
          <p:spPr bwMode="auto">
            <a:xfrm rot="10800000">
              <a:off x="7903473" y="2555458"/>
              <a:ext cx="271599" cy="186906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diamond" w="med" len="med"/>
            </a:ln>
            <a:effectLst/>
          </p:spPr>
        </p:cxnSp>
      </p:grpSp>
      <p:pic>
        <p:nvPicPr>
          <p:cNvPr id="20" name="Picture 6" descr="pasted-imag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377" y="2687000"/>
            <a:ext cx="3976033" cy="25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253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pg hll default">
  <a:themeElements>
    <a:clrScheme name="Benutzerdefinier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2D2DB9"/>
      </a:folHlink>
    </a:clrScheme>
    <a:fontScheme name="Benutzerdefiniert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8500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  <a:ln>
          <a:noFill/>
        </a:ln>
      </a:spPr>
      <a:bodyPr wrap="none" rtlCol="0">
        <a:noAutofit/>
      </a:bodyPr>
      <a:lstStyle>
        <a:defPPr>
          <a:spcBef>
            <a:spcPts val="100"/>
          </a:spcBef>
          <a:spcAft>
            <a:spcPts val="100"/>
          </a:spcAft>
          <a:defRPr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761</Words>
  <Application>Microsoft Office PowerPoint</Application>
  <PresentationFormat>On-screen Show (4:3)</PresentationFormat>
  <Paragraphs>162</Paragraphs>
  <Slides>16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Rounded MT Bold</vt:lpstr>
      <vt:lpstr>Calibri</vt:lpstr>
      <vt:lpstr>Comic Sans MS</vt:lpstr>
      <vt:lpstr>Segoe UI</vt:lpstr>
      <vt:lpstr>Segoe UI Symbol</vt:lpstr>
      <vt:lpstr>Tahoma</vt:lpstr>
      <vt:lpstr>Wingdings</vt:lpstr>
      <vt:lpstr>Wingdings 3</vt:lpstr>
      <vt:lpstr>mpg hll default</vt:lpstr>
      <vt:lpstr>PowerPoint Presentation</vt:lpstr>
      <vt:lpstr>Processing thin detectors - the SOI approach</vt:lpstr>
      <vt:lpstr>Direct Wafer Bonding in "Micro-Cleanroom"</vt:lpstr>
      <vt:lpstr>Direct Wafer Bonding</vt:lpstr>
      <vt:lpstr>PowerPoint Presentation</vt:lpstr>
      <vt:lpstr>thin DEPFETs</vt:lpstr>
      <vt:lpstr>introducing a Cu layer on the DEPFET module</vt:lpstr>
      <vt:lpstr>Belle II Module 0</vt:lpstr>
      <vt:lpstr>Thermal management and material</vt:lpstr>
      <vt:lpstr>Integrated micro-channels</vt:lpstr>
      <vt:lpstr>Prototypes with resistive heating and micro channels</vt:lpstr>
      <vt:lpstr>IR movie – just for entertainment</vt:lpstr>
      <vt:lpstr>2nd round</vt:lpstr>
      <vt:lpstr>2nd round: Profiles before wafer bonding</vt:lpstr>
      <vt:lpstr>Summary</vt:lpstr>
      <vt:lpstr>Module Assembly – overview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Laci</dc:creator>
  <cp:lastModifiedBy>Paolo Petagna</cp:lastModifiedBy>
  <cp:revision>77</cp:revision>
  <cp:lastPrinted>2017-03-17T10:31:56Z</cp:lastPrinted>
  <dcterms:created xsi:type="dcterms:W3CDTF">2014-03-18T20:20:31Z</dcterms:created>
  <dcterms:modified xsi:type="dcterms:W3CDTF">2017-04-04T09:11:34Z</dcterms:modified>
</cp:coreProperties>
</file>