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wdp" ContentType="image/vnd.ms-photo"/>
  <Default Extension="tif" ContentType="image/tiff"/>
  <Default Extension="png" ContentType="image/png"/>
  <Default Extension="wmf" ContentType="image/x-wm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325" r:id="rId2"/>
    <p:sldId id="257" r:id="rId3"/>
    <p:sldId id="290" r:id="rId4"/>
    <p:sldId id="258" r:id="rId5"/>
    <p:sldId id="289" r:id="rId6"/>
    <p:sldId id="293" r:id="rId7"/>
    <p:sldId id="260" r:id="rId8"/>
    <p:sldId id="307" r:id="rId9"/>
    <p:sldId id="308" r:id="rId10"/>
    <p:sldId id="319" r:id="rId11"/>
    <p:sldId id="320" r:id="rId12"/>
    <p:sldId id="321" r:id="rId13"/>
    <p:sldId id="322" r:id="rId14"/>
    <p:sldId id="323" r:id="rId15"/>
    <p:sldId id="303" r:id="rId16"/>
    <p:sldId id="309" r:id="rId17"/>
    <p:sldId id="315" r:id="rId18"/>
    <p:sldId id="310" r:id="rId19"/>
    <p:sldId id="311" r:id="rId20"/>
    <p:sldId id="304" r:id="rId21"/>
    <p:sldId id="312" r:id="rId22"/>
    <p:sldId id="318" r:id="rId23"/>
    <p:sldId id="313" r:id="rId24"/>
    <p:sldId id="317" r:id="rId25"/>
    <p:sldId id="261" r:id="rId26"/>
    <p:sldId id="295" r:id="rId27"/>
    <p:sldId id="262" r:id="rId28"/>
    <p:sldId id="32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97" autoAdjust="0"/>
    <p:restoredTop sz="94660"/>
  </p:normalViewPr>
  <p:slideViewPr>
    <p:cSldViewPr snapToGrid="0">
      <p:cViewPr>
        <p:scale>
          <a:sx n="110" d="100"/>
          <a:sy n="110" d="100"/>
        </p:scale>
        <p:origin x="66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Relationship Id="rId2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 2020 – Paris FRANCE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dirty="0" smtClean="0"/>
              <a:t>AIDA 2020 – Paris FRANCE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04 April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4 April 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4 April 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4 April 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AIDA 2020 – Paris FRANCE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3" y="258908"/>
            <a:ext cx="2483842" cy="65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34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3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"/><Relationship Id="rId4" Type="http://schemas.openxmlformats.org/officeDocument/2006/relationships/image" Target="../media/image47.tif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4" Type="http://schemas.openxmlformats.org/officeDocument/2006/relationships/image" Target="../media/image51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t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png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554" y="4807160"/>
            <a:ext cx="1767415" cy="40748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7890" y="1545779"/>
            <a:ext cx="8780746" cy="2169678"/>
          </a:xfrm>
        </p:spPr>
        <p:txBody>
          <a:bodyPr anchor="b">
            <a:normAutofit/>
          </a:bodyPr>
          <a:lstStyle/>
          <a:p>
            <a:r>
              <a:rPr lang="en-GB" dirty="0"/>
              <a:t>Structural characterization of silicon channels for fluidic applications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7890" y="3899676"/>
            <a:ext cx="8780746" cy="798286"/>
          </a:xfrm>
        </p:spPr>
        <p:txBody>
          <a:bodyPr anchor="t">
            <a:normAutofit/>
          </a:bodyPr>
          <a:lstStyle/>
          <a:p>
            <a:r>
              <a:rPr lang="en-US" sz="2400" b="1" dirty="0"/>
              <a:t>Richard Meunier</a:t>
            </a:r>
          </a:p>
          <a:p>
            <a:r>
              <a:rPr lang="en-US" sz="1400" dirty="0" smtClean="0"/>
              <a:t>Diego Alvarez Feito, </a:t>
            </a:r>
            <a:r>
              <a:rPr lang="en-US" sz="1400" dirty="0" err="1" smtClean="0"/>
              <a:t>Clémentine</a:t>
            </a:r>
            <a:r>
              <a:rPr lang="en-US" sz="1400" dirty="0" smtClean="0"/>
              <a:t> Lipp, Alessandro Mapelli, Jerome Noel</a:t>
            </a:r>
          </a:p>
        </p:txBody>
      </p:sp>
    </p:spTree>
    <p:extLst>
      <p:ext uri="{BB962C8B-B14F-4D97-AF65-F5344CB8AC3E}">
        <p14:creationId xmlns:p14="http://schemas.microsoft.com/office/powerpoint/2010/main" val="4227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Chamber</a:t>
            </a:r>
            <a:endParaRPr lang="en-US" dirty="0"/>
          </a:p>
        </p:txBody>
      </p:sp>
      <p:pic>
        <p:nvPicPr>
          <p:cNvPr id="7" name="Picture 2" descr="E:\DCIM\101_2610\IMG_00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069" y="1290638"/>
            <a:ext cx="6515099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2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Holder</a:t>
            </a:r>
            <a:endParaRPr lang="en-US" dirty="0"/>
          </a:p>
        </p:txBody>
      </p:sp>
      <p:pic>
        <p:nvPicPr>
          <p:cNvPr id="7" name="Picture 2" descr="E:\DCIM\101_2610\IMG_0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12" y="1192333"/>
            <a:ext cx="6856781" cy="514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532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Positioning</a:t>
            </a:r>
            <a:endParaRPr lang="en-US" dirty="0"/>
          </a:p>
        </p:txBody>
      </p:sp>
      <p:pic>
        <p:nvPicPr>
          <p:cNvPr id="7" name="Picture 2" descr="E:\DCIM\101_2610\IMG_0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453" y="1240894"/>
            <a:ext cx="6775100" cy="50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34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Test &amp; Acquisition</a:t>
            </a:r>
            <a:endParaRPr lang="en-US" dirty="0"/>
          </a:p>
        </p:txBody>
      </p:sp>
      <p:pic>
        <p:nvPicPr>
          <p:cNvPr id="7" name="Picture 2" descr="E:\DCIM\101_2610\IMG_00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91" y="1190136"/>
            <a:ext cx="3361609" cy="252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DCIM\101_2610\IMG_00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04" y="1526874"/>
            <a:ext cx="3242196" cy="432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DCIM\101_2610\IMG_00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91" y="3746658"/>
            <a:ext cx="3361609" cy="252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lèche vers la droite 9"/>
          <p:cNvSpPr/>
          <p:nvPr/>
        </p:nvSpPr>
        <p:spPr>
          <a:xfrm>
            <a:off x="3898900" y="2279289"/>
            <a:ext cx="1041400" cy="342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èche vers la droite 10"/>
          <p:cNvSpPr/>
          <p:nvPr/>
        </p:nvSpPr>
        <p:spPr>
          <a:xfrm rot="10800000">
            <a:off x="3898900" y="4835811"/>
            <a:ext cx="1041400" cy="342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12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</a:t>
            </a:r>
            <a:endParaRPr lang="en-US" dirty="0"/>
          </a:p>
        </p:txBody>
      </p:sp>
      <p:pic>
        <p:nvPicPr>
          <p:cNvPr id="7" name="Picture 2" descr="E:\DCIM\101_2610\IMG_00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603" y="1217728"/>
            <a:ext cx="3824800" cy="509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25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Si-Si wafer bonding: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ood implementation</a:t>
            </a:r>
          </a:p>
          <a:p>
            <a:pPr lvl="1"/>
            <a:r>
              <a:rPr lang="en-US" dirty="0"/>
              <a:t>Pressure resistance </a:t>
            </a:r>
            <a:r>
              <a:rPr lang="en-US" dirty="0">
                <a:sym typeface="Wingdings"/>
              </a:rPr>
              <a:t>depends on boding quality and channel geometry</a:t>
            </a:r>
            <a:endParaRPr lang="en-US" dirty="0"/>
          </a:p>
          <a:p>
            <a:pPr lvl="1"/>
            <a:endParaRPr lang="en-US" dirty="0" smtClean="0"/>
          </a:p>
          <a:p>
            <a:pPr>
              <a:spcAft>
                <a:spcPts val="600"/>
              </a:spcAft>
            </a:pPr>
            <a:r>
              <a:rPr lang="en-GB" dirty="0"/>
              <a:t>Single-channel </a:t>
            </a:r>
            <a:r>
              <a:rPr lang="en-GB" dirty="0" smtClean="0"/>
              <a:t>samples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Etched </a:t>
            </a:r>
            <a:r>
              <a:rPr lang="en-GB" dirty="0"/>
              <a:t>together with real cooling devices for quality control of bond strength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</a:t>
            </a:r>
            <a:r>
              <a:rPr lang="en-GB" dirty="0" smtClean="0"/>
              <a:t>FRANCE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15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016" y="4167664"/>
            <a:ext cx="4428400" cy="19571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9" y="3911784"/>
            <a:ext cx="3836015" cy="1739715"/>
          </a:xfrm>
          <a:prstGeom prst="rect">
            <a:avLst/>
          </a:prstGeom>
        </p:spPr>
      </p:pic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83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16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err="1"/>
              <a:t>Observed</a:t>
            </a:r>
            <a:r>
              <a:rPr lang="fr-CH" sz="3200" dirty="0"/>
              <a:t> </a:t>
            </a:r>
            <a:r>
              <a:rPr lang="fr-CH" sz="3200" dirty="0" err="1"/>
              <a:t>with</a:t>
            </a:r>
            <a:r>
              <a:rPr lang="fr-CH" sz="3200" dirty="0"/>
              <a:t> </a:t>
            </a:r>
            <a:r>
              <a:rPr lang="fr-CH" sz="3200" dirty="0" err="1"/>
              <a:t>Si-Si</a:t>
            </a:r>
            <a:r>
              <a:rPr lang="fr-CH" sz="3200" dirty="0"/>
              <a:t> </a:t>
            </a:r>
            <a:r>
              <a:rPr lang="fr-CH" sz="3200" dirty="0" err="1"/>
              <a:t>bonded</a:t>
            </a:r>
            <a:r>
              <a:rPr lang="fr-CH" sz="3200" dirty="0"/>
              <a:t> </a:t>
            </a:r>
            <a:r>
              <a:rPr lang="fr-CH" sz="3200" dirty="0" err="1"/>
              <a:t>channels</a:t>
            </a:r>
            <a:endParaRPr lang="en-US" dirty="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013" y="1326881"/>
            <a:ext cx="3091023" cy="1740246"/>
          </a:xfrm>
          <a:prstGeom prst="rect">
            <a:avLst/>
          </a:prstGeom>
        </p:spPr>
      </p:pic>
      <p:sp>
        <p:nvSpPr>
          <p:cNvPr id="9" name="TextBox 5"/>
          <p:cNvSpPr txBox="1"/>
          <p:nvPr/>
        </p:nvSpPr>
        <p:spPr>
          <a:xfrm>
            <a:off x="5781963" y="3206063"/>
            <a:ext cx="2662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i="1" dirty="0" err="1" smtClean="0"/>
              <a:t>Example</a:t>
            </a:r>
            <a:r>
              <a:rPr lang="fr-CH" sz="1200" i="1" dirty="0" smtClean="0"/>
              <a:t> of </a:t>
            </a:r>
            <a:r>
              <a:rPr lang="fr-CH" sz="1200" i="1" dirty="0" err="1" smtClean="0"/>
              <a:t>Si-Si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bonded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channel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failure</a:t>
            </a:r>
            <a:r>
              <a:rPr lang="fr-CH" sz="1200" i="1" dirty="0" smtClean="0"/>
              <a:t>:</a:t>
            </a:r>
          </a:p>
          <a:p>
            <a:pPr algn="ctr"/>
            <a:r>
              <a:rPr lang="fr-CH" sz="1200" i="1" dirty="0"/>
              <a:t>Break visible to the </a:t>
            </a:r>
            <a:r>
              <a:rPr lang="fr-CH" sz="1200" i="1" dirty="0" err="1"/>
              <a:t>naked</a:t>
            </a:r>
            <a:r>
              <a:rPr lang="fr-CH" sz="1200" i="1" dirty="0"/>
              <a:t> </a:t>
            </a:r>
            <a:r>
              <a:rPr lang="fr-CH" sz="1200" i="1" dirty="0" err="1"/>
              <a:t>eye</a:t>
            </a:r>
            <a:endParaRPr lang="fr-CH" sz="1200" i="1" dirty="0"/>
          </a:p>
          <a:p>
            <a:pPr algn="ctr"/>
            <a:endParaRPr lang="fr-CH" sz="1200" i="1" dirty="0"/>
          </a:p>
        </p:txBody>
      </p:sp>
      <p:sp>
        <p:nvSpPr>
          <p:cNvPr id="10" name="TextBox 6"/>
          <p:cNvSpPr txBox="1"/>
          <p:nvPr/>
        </p:nvSpPr>
        <p:spPr>
          <a:xfrm>
            <a:off x="5925496" y="6077254"/>
            <a:ext cx="2115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i="1" dirty="0" err="1" smtClean="0"/>
              <a:t>Repeatable</a:t>
            </a:r>
            <a:r>
              <a:rPr lang="fr-CH" sz="1200" i="1" dirty="0" smtClean="0"/>
              <a:t> pressure at rupture</a:t>
            </a:r>
            <a:endParaRPr lang="fr-CH" sz="1200" i="1" dirty="0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83" y="4471602"/>
            <a:ext cx="4682202" cy="1617317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1419856" y="6089954"/>
            <a:ext cx="1863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i="1" dirty="0" err="1" smtClean="0"/>
              <a:t>Si-Si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bonded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sample</a:t>
            </a:r>
            <a:r>
              <a:rPr lang="fr-CH" sz="1200" i="1" dirty="0" smtClean="0"/>
              <a:t> design</a:t>
            </a:r>
            <a:endParaRPr lang="fr-CH" sz="1200" i="1" dirty="0"/>
          </a:p>
          <a:p>
            <a:pPr algn="ctr"/>
            <a:endParaRPr lang="fr-CH" sz="1200" i="1" dirty="0"/>
          </a:p>
        </p:txBody>
      </p:sp>
      <p:sp>
        <p:nvSpPr>
          <p:cNvPr id="13" name="TextBox 8"/>
          <p:cNvSpPr txBox="1"/>
          <p:nvPr/>
        </p:nvSpPr>
        <p:spPr>
          <a:xfrm>
            <a:off x="214457" y="3853763"/>
            <a:ext cx="4273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 smtClean="0"/>
              <a:t>P06_B12: </a:t>
            </a:r>
            <a:r>
              <a:rPr lang="fr-CH" sz="1200" i="1" dirty="0"/>
              <a:t>Graph of pressure vs time, </a:t>
            </a:r>
            <a:r>
              <a:rPr lang="fr-CH" sz="1200" i="1" dirty="0" err="1" smtClean="0"/>
              <a:t>sharp</a:t>
            </a:r>
            <a:r>
              <a:rPr lang="fr-CH" sz="1200" i="1" dirty="0" smtClean="0"/>
              <a:t> </a:t>
            </a:r>
            <a:r>
              <a:rPr lang="fr-CH" sz="1200" i="1" dirty="0" err="1"/>
              <a:t>decrease</a:t>
            </a:r>
            <a:r>
              <a:rPr lang="fr-CH" sz="1200" i="1" dirty="0"/>
              <a:t> of </a:t>
            </a:r>
            <a:r>
              <a:rPr lang="fr-CH" sz="1200" i="1" dirty="0" smtClean="0"/>
              <a:t>pressure at </a:t>
            </a:r>
            <a:r>
              <a:rPr lang="fr-CH" sz="1200" i="1" dirty="0" err="1" smtClean="0"/>
              <a:t>failure</a:t>
            </a:r>
            <a:endParaRPr lang="fr-CH" sz="1200" i="1" dirty="0"/>
          </a:p>
          <a:p>
            <a:pPr algn="ctr"/>
            <a:endParaRPr lang="fr-CH" sz="1200" i="1" dirty="0"/>
          </a:p>
        </p:txBody>
      </p:sp>
      <p:grpSp>
        <p:nvGrpSpPr>
          <p:cNvPr id="14" name="Group 4"/>
          <p:cNvGrpSpPr/>
          <p:nvPr/>
        </p:nvGrpSpPr>
        <p:grpSpPr>
          <a:xfrm>
            <a:off x="5147854" y="3732838"/>
            <a:ext cx="3743338" cy="2495781"/>
            <a:chOff x="5158986" y="3485877"/>
            <a:chExt cx="3968170" cy="2706482"/>
          </a:xfrm>
        </p:grpSpPr>
        <p:graphicFrame>
          <p:nvGraphicFramePr>
            <p:cNvPr id="15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2137811"/>
                </p:ext>
              </p:extLst>
            </p:nvPr>
          </p:nvGraphicFramePr>
          <p:xfrm>
            <a:off x="5158986" y="3485877"/>
            <a:ext cx="3968170" cy="27064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1" name="Graph" r:id="rId5" imgW="3920760" imgH="3000960" progId="Origin50.Graph">
                    <p:embed/>
                  </p:oleObj>
                </mc:Choice>
                <mc:Fallback>
                  <p:oleObj name="Graph" r:id="rId5" imgW="3920760" imgH="30009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58986" y="3485877"/>
                          <a:ext cx="3968170" cy="27064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Rectangle 15"/>
            <p:cNvSpPr/>
            <p:nvPr/>
          </p:nvSpPr>
          <p:spPr>
            <a:xfrm>
              <a:off x="6499661" y="4064515"/>
              <a:ext cx="1008112" cy="1369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115625"/>
              </p:ext>
            </p:extLst>
          </p:nvPr>
        </p:nvGraphicFramePr>
        <p:xfrm>
          <a:off x="418478" y="1109825"/>
          <a:ext cx="4111963" cy="314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8478" y="1109825"/>
                        <a:ext cx="4111963" cy="314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15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</a:t>
            </a:r>
            <a:r>
              <a:rPr lang="en-GB" dirty="0" smtClean="0"/>
              <a:t>FRANCE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17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Failure in Silicon </a:t>
            </a:r>
            <a:r>
              <a:rPr lang="en-GB" sz="3600" dirty="0" smtClean="0"/>
              <a:t>Cover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873" y="1290181"/>
            <a:ext cx="8096100" cy="5031976"/>
          </a:xfrm>
          <a:prstGeom prst="rect">
            <a:avLst/>
          </a:prstGeom>
        </p:spPr>
      </p:pic>
      <p:pic>
        <p:nvPicPr>
          <p:cNvPr id="9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004141"/>
            <a:ext cx="2676670" cy="1213928"/>
          </a:xfrm>
          <a:prstGeom prst="rect">
            <a:avLst/>
          </a:prstGeom>
        </p:spPr>
      </p:pic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989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Experimental Results: Typical Failure Models</a:t>
            </a:r>
            <a:endParaRPr lang="en-US" sz="3200" dirty="0"/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8" t="17621" r="41668" b="40323"/>
          <a:stretch/>
        </p:blipFill>
        <p:spPr>
          <a:xfrm>
            <a:off x="228600" y="2393351"/>
            <a:ext cx="2658396" cy="2340000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3" t="32222" r="37501" b="24444"/>
          <a:stretch/>
        </p:blipFill>
        <p:spPr>
          <a:xfrm>
            <a:off x="3374190" y="2395176"/>
            <a:ext cx="2640002" cy="2340000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3" t="36666" r="30000" b="8888"/>
          <a:stretch/>
        </p:blipFill>
        <p:spPr>
          <a:xfrm>
            <a:off x="6499971" y="2387600"/>
            <a:ext cx="2244484" cy="2340000"/>
          </a:xfrm>
          <a:prstGeom prst="rect">
            <a:avLst/>
          </a:prstGeom>
        </p:spPr>
      </p:pic>
      <p:sp>
        <p:nvSpPr>
          <p:cNvPr id="19" name="Espace réservé du contenu 1"/>
          <p:cNvSpPr>
            <a:spLocks noGrp="1"/>
          </p:cNvSpPr>
          <p:nvPr>
            <p:ph idx="1"/>
          </p:nvPr>
        </p:nvSpPr>
        <p:spPr>
          <a:xfrm>
            <a:off x="236914" y="1404481"/>
            <a:ext cx="8666018" cy="4886789"/>
          </a:xfrm>
        </p:spPr>
        <p:txBody>
          <a:bodyPr/>
          <a:lstStyle/>
          <a:p>
            <a:r>
              <a:rPr lang="en-US" dirty="0"/>
              <a:t>Interfacial Failure</a:t>
            </a:r>
          </a:p>
          <a:p>
            <a:pPr lvl="1"/>
            <a:r>
              <a:rPr lang="en-US" dirty="0"/>
              <a:t>Clean surfaces observed after testing suggest poor wafer bonding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19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Experimental Results: Typical Failure Models</a:t>
            </a:r>
            <a:endParaRPr lang="en-US" sz="3200" dirty="0"/>
          </a:p>
        </p:txBody>
      </p:sp>
      <p:pic>
        <p:nvPicPr>
          <p:cNvPr id="16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39" t="8627" b="7983"/>
          <a:stretch/>
        </p:blipFill>
        <p:spPr>
          <a:xfrm rot="16200000">
            <a:off x="1382497" y="2635498"/>
            <a:ext cx="2378507" cy="2933700"/>
          </a:xfrm>
          <a:prstGeom prst="rect">
            <a:avLst/>
          </a:prstGeom>
        </p:spPr>
      </p:pic>
      <p:pic>
        <p:nvPicPr>
          <p:cNvPr id="17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27"/>
          <a:stretch/>
        </p:blipFill>
        <p:spPr>
          <a:xfrm>
            <a:off x="4530807" y="2913094"/>
            <a:ext cx="3903283" cy="2378508"/>
          </a:xfrm>
          <a:prstGeom prst="rect">
            <a:avLst/>
          </a:prstGeom>
        </p:spPr>
      </p:pic>
      <p:sp>
        <p:nvSpPr>
          <p:cNvPr id="22" name="Espace réservé du contenu 1"/>
          <p:cNvSpPr>
            <a:spLocks noGrp="1"/>
          </p:cNvSpPr>
          <p:nvPr>
            <p:ph idx="1"/>
          </p:nvPr>
        </p:nvSpPr>
        <p:spPr>
          <a:xfrm>
            <a:off x="236914" y="1531481"/>
            <a:ext cx="8666018" cy="425971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Silicon Failure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Good bonding often results in the explosion of the channel </a:t>
            </a:r>
            <a:r>
              <a:rPr lang="en-GB" dirty="0" smtClean="0"/>
              <a:t>cover</a:t>
            </a:r>
            <a:endParaRPr lang="en-GB" dirty="0"/>
          </a:p>
        </p:txBody>
      </p:sp>
      <p:sp>
        <p:nvSpPr>
          <p:cNvPr id="2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91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Thermal management of detectors electronics</a:t>
            </a:r>
          </a:p>
          <a:p>
            <a:pPr lvl="1"/>
            <a:r>
              <a:rPr lang="en-US" sz="2000" dirty="0" smtClean="0"/>
              <a:t>Cooling large surface detectors</a:t>
            </a:r>
          </a:p>
          <a:p>
            <a:pPr lvl="1"/>
            <a:r>
              <a:rPr lang="en-US" sz="2000" dirty="0" smtClean="0"/>
              <a:t>Keeping the detectors cool at all time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Problems and constraints</a:t>
            </a:r>
          </a:p>
          <a:p>
            <a:pPr lvl="1"/>
            <a:r>
              <a:rPr lang="en-US" sz="2000" dirty="0" smtClean="0"/>
              <a:t>Confined space with very limited access</a:t>
            </a:r>
          </a:p>
          <a:p>
            <a:pPr lvl="1"/>
            <a:r>
              <a:rPr lang="en-US" sz="2000" dirty="0" smtClean="0"/>
              <a:t>Different types of liquid coolants</a:t>
            </a:r>
          </a:p>
          <a:p>
            <a:pPr lvl="1"/>
            <a:r>
              <a:rPr lang="en-US" sz="2000" dirty="0" smtClean="0"/>
              <a:t>Using material with low particle interaction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Envisioned solution</a:t>
            </a:r>
          </a:p>
          <a:p>
            <a:pPr lvl="1"/>
            <a:r>
              <a:rPr lang="en-US" sz="2000" dirty="0" smtClean="0"/>
              <a:t>Silicon micro-channels</a:t>
            </a:r>
          </a:p>
          <a:p>
            <a:pPr lvl="1"/>
            <a:r>
              <a:rPr lang="en-US" sz="2000" dirty="0" smtClean="0"/>
              <a:t>Ideally integrated in a monolithic detector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 April 2017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513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Buried micro-channels: </a:t>
            </a:r>
          </a:p>
          <a:p>
            <a:pPr lvl="1"/>
            <a:r>
              <a:rPr lang="en-US" sz="2100" dirty="0"/>
              <a:t>Challenging process</a:t>
            </a:r>
          </a:p>
          <a:p>
            <a:pPr lvl="1"/>
            <a:r>
              <a:rPr lang="en-US" sz="2100" dirty="0" smtClean="0"/>
              <a:t>Very good leakage and pressure resistance </a:t>
            </a:r>
          </a:p>
          <a:p>
            <a:pPr lvl="1"/>
            <a:endParaRPr lang="en-US" sz="2100" dirty="0"/>
          </a:p>
          <a:p>
            <a:r>
              <a:rPr lang="en-US" sz="2700" dirty="0" smtClean="0"/>
              <a:t>Two types of channels:</a:t>
            </a:r>
          </a:p>
          <a:p>
            <a:pPr lvl="1"/>
            <a:r>
              <a:rPr lang="en-US" sz="2400" dirty="0" smtClean="0"/>
              <a:t>Longitudinal channels</a:t>
            </a:r>
          </a:p>
          <a:p>
            <a:pPr lvl="1"/>
            <a:r>
              <a:rPr lang="en-US" sz="2400" dirty="0" smtClean="0"/>
              <a:t>Transversal channels</a:t>
            </a:r>
          </a:p>
          <a:p>
            <a:pPr lvl="1"/>
            <a:endParaRPr lang="en-US" sz="2400" dirty="0"/>
          </a:p>
          <a:p>
            <a:r>
              <a:rPr lang="en-US" sz="2700" dirty="0" smtClean="0"/>
              <a:t>Pressure test @250-300 bars</a:t>
            </a:r>
          </a:p>
          <a:p>
            <a:endParaRPr lang="en-US" sz="28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</a:t>
            </a:r>
            <a:r>
              <a:rPr lang="en-GB" dirty="0" smtClean="0"/>
              <a:t>FRANCE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20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1665" y="3014428"/>
            <a:ext cx="4016405" cy="94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18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21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797300" y="1"/>
            <a:ext cx="5241751" cy="107723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Pressure</a:t>
            </a:r>
            <a:r>
              <a:rPr lang="en-US" dirty="0"/>
              <a:t> </a:t>
            </a:r>
            <a:r>
              <a:rPr lang="en-US" sz="3600" dirty="0"/>
              <a:t>Samples Longitudinal </a:t>
            </a:r>
            <a:endParaRPr lang="en-US" dirty="0"/>
          </a:p>
        </p:txBody>
      </p:sp>
      <p:grpSp>
        <p:nvGrpSpPr>
          <p:cNvPr id="8" name="Group 19"/>
          <p:cNvGrpSpPr/>
          <p:nvPr/>
        </p:nvGrpSpPr>
        <p:grpSpPr>
          <a:xfrm>
            <a:off x="7069792" y="5568832"/>
            <a:ext cx="2402912" cy="769572"/>
            <a:chOff x="158710" y="5693046"/>
            <a:chExt cx="2015145" cy="1020518"/>
          </a:xfrm>
        </p:grpSpPr>
        <p:sp>
          <p:nvSpPr>
            <p:cNvPr id="9" name="TextBox 11"/>
            <p:cNvSpPr txBox="1"/>
            <p:nvPr/>
          </p:nvSpPr>
          <p:spPr>
            <a:xfrm>
              <a:off x="576943" y="6019800"/>
              <a:ext cx="7956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trench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8710" y="6138186"/>
              <a:ext cx="440005" cy="164643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3"/>
            <p:cNvSpPr txBox="1"/>
            <p:nvPr/>
          </p:nvSpPr>
          <p:spPr>
            <a:xfrm>
              <a:off x="576943" y="6344232"/>
              <a:ext cx="1596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Buried channel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8710" y="6462618"/>
              <a:ext cx="440005" cy="16464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6"/>
            <p:cNvSpPr/>
            <p:nvPr/>
          </p:nvSpPr>
          <p:spPr>
            <a:xfrm>
              <a:off x="229467" y="5721310"/>
              <a:ext cx="298490" cy="29849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4" name="TextBox 17"/>
            <p:cNvSpPr txBox="1"/>
            <p:nvPr/>
          </p:nvSpPr>
          <p:spPr>
            <a:xfrm>
              <a:off x="598715" y="5693046"/>
              <a:ext cx="603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inlet</a:t>
              </a:r>
              <a:endParaRPr lang="en-US" dirty="0"/>
            </a:p>
          </p:txBody>
        </p:sp>
      </p:grpSp>
      <p:sp>
        <p:nvSpPr>
          <p:cNvPr id="15" name="TextBox 29"/>
          <p:cNvSpPr txBox="1"/>
          <p:nvPr/>
        </p:nvSpPr>
        <p:spPr>
          <a:xfrm>
            <a:off x="264540" y="5726365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P1 </a:t>
            </a:r>
            <a:r>
              <a:rPr lang="fr-CH" dirty="0" smtClean="0"/>
              <a:t>= 25</a:t>
            </a:r>
          </a:p>
          <a:p>
            <a:r>
              <a:rPr lang="fr-CH" dirty="0" smtClean="0"/>
              <a:t>W = 50; 100; 200; 350</a:t>
            </a:r>
          </a:p>
        </p:txBody>
      </p:sp>
      <p:grpSp>
        <p:nvGrpSpPr>
          <p:cNvPr id="16" name="Group 26"/>
          <p:cNvGrpSpPr/>
          <p:nvPr/>
        </p:nvGrpSpPr>
        <p:grpSpPr>
          <a:xfrm>
            <a:off x="440504" y="1349011"/>
            <a:ext cx="5439388" cy="2087547"/>
            <a:chOff x="1122173" y="870698"/>
            <a:chExt cx="6240126" cy="2394857"/>
          </a:xfrm>
        </p:grpSpPr>
        <p:grpSp>
          <p:nvGrpSpPr>
            <p:cNvPr id="17" name="Group 18"/>
            <p:cNvGrpSpPr/>
            <p:nvPr/>
          </p:nvGrpSpPr>
          <p:grpSpPr>
            <a:xfrm>
              <a:off x="1122173" y="870698"/>
              <a:ext cx="5307269" cy="2394857"/>
              <a:chOff x="1704420" y="1741714"/>
              <a:chExt cx="5307269" cy="2394857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464431" y="1741714"/>
                <a:ext cx="2547258" cy="2394857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173855" y="2694600"/>
                <a:ext cx="4837834" cy="45330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500426" y="2830285"/>
                <a:ext cx="4271776" cy="176103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714802" y="2514600"/>
                <a:ext cx="2057400" cy="180000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714802" y="3147901"/>
                <a:ext cx="2057400" cy="180000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4714802" y="3469414"/>
                <a:ext cx="2057400" cy="180000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4714802" y="3790927"/>
                <a:ext cx="2057400" cy="180000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714802" y="2198915"/>
                <a:ext cx="2057400" cy="180000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14802" y="1883230"/>
                <a:ext cx="2057400" cy="180000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15"/>
              <p:cNvSpPr/>
              <p:nvPr/>
            </p:nvSpPr>
            <p:spPr>
              <a:xfrm>
                <a:off x="1704420" y="2143136"/>
                <a:ext cx="1592012" cy="1592012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B050"/>
                  </a:solidFill>
                </a:endParaRPr>
              </a:p>
            </p:txBody>
          </p:sp>
        </p:grpSp>
        <p:cxnSp>
          <p:nvCxnSpPr>
            <p:cNvPr id="18" name="Straight Arrow Connector 20"/>
            <p:cNvCxnSpPr/>
            <p:nvPr/>
          </p:nvCxnSpPr>
          <p:spPr>
            <a:xfrm>
              <a:off x="3355250" y="1522607"/>
              <a:ext cx="0" cy="29344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21"/>
            <p:cNvCxnSpPr/>
            <p:nvPr/>
          </p:nvCxnSpPr>
          <p:spPr>
            <a:xfrm flipV="1">
              <a:off x="3355250" y="2276885"/>
              <a:ext cx="0" cy="26274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22"/>
            <p:cNvSpPr txBox="1"/>
            <p:nvPr/>
          </p:nvSpPr>
          <p:spPr>
            <a:xfrm>
              <a:off x="3176486" y="1203330"/>
              <a:ext cx="420308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P1</a:t>
              </a:r>
              <a:endParaRPr lang="en-US" dirty="0"/>
            </a:p>
          </p:txBody>
        </p:sp>
        <p:cxnSp>
          <p:nvCxnSpPr>
            <p:cNvPr id="21" name="Straight Arrow Connector 23"/>
            <p:cNvCxnSpPr/>
            <p:nvPr/>
          </p:nvCxnSpPr>
          <p:spPr>
            <a:xfrm flipV="1">
              <a:off x="6806022" y="870698"/>
              <a:ext cx="0" cy="2394857"/>
            </a:xfrm>
            <a:prstGeom prst="straightConnector1">
              <a:avLst/>
            </a:prstGeom>
            <a:ln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5"/>
            <p:cNvSpPr txBox="1"/>
            <p:nvPr/>
          </p:nvSpPr>
          <p:spPr>
            <a:xfrm>
              <a:off x="6972449" y="1862654"/>
              <a:ext cx="389850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</p:grpSp>
      <p:grpSp>
        <p:nvGrpSpPr>
          <p:cNvPr id="33" name="Group 53"/>
          <p:cNvGrpSpPr/>
          <p:nvPr/>
        </p:nvGrpSpPr>
        <p:grpSpPr>
          <a:xfrm>
            <a:off x="364388" y="3877940"/>
            <a:ext cx="5884128" cy="2026008"/>
            <a:chOff x="1198372" y="4200365"/>
            <a:chExt cx="6750338" cy="2324258"/>
          </a:xfrm>
        </p:grpSpPr>
        <p:sp>
          <p:nvSpPr>
            <p:cNvPr id="34" name="Rectangle 33"/>
            <p:cNvSpPr/>
            <p:nvPr/>
          </p:nvSpPr>
          <p:spPr>
            <a:xfrm>
              <a:off x="4049572" y="4228910"/>
              <a:ext cx="400725" cy="22957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049573" y="4704187"/>
              <a:ext cx="2329455" cy="3463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067326" y="5693542"/>
              <a:ext cx="2329455" cy="3463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086724" y="6159867"/>
              <a:ext cx="2329455" cy="36475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049573" y="4223479"/>
              <a:ext cx="2329455" cy="3463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667807" y="5132225"/>
              <a:ext cx="4748372" cy="45330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994378" y="5267910"/>
              <a:ext cx="4271776" cy="176103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208754" y="4788941"/>
              <a:ext cx="2057400" cy="18000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208754" y="5759702"/>
              <a:ext cx="2057400" cy="18000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208754" y="6228552"/>
              <a:ext cx="2057400" cy="18000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208754" y="4320855"/>
              <a:ext cx="2057400" cy="18000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6"/>
            <p:cNvSpPr/>
            <p:nvPr/>
          </p:nvSpPr>
          <p:spPr>
            <a:xfrm>
              <a:off x="1198372" y="4580761"/>
              <a:ext cx="1592012" cy="15920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46" name="Straight Arrow Connector 32"/>
            <p:cNvCxnSpPr/>
            <p:nvPr/>
          </p:nvCxnSpPr>
          <p:spPr>
            <a:xfrm>
              <a:off x="3431449" y="4831248"/>
              <a:ext cx="0" cy="29344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Arrow Connector 33"/>
            <p:cNvCxnSpPr/>
            <p:nvPr/>
          </p:nvCxnSpPr>
          <p:spPr>
            <a:xfrm flipV="1">
              <a:off x="3431449" y="5585526"/>
              <a:ext cx="0" cy="26274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34"/>
            <p:cNvSpPr txBox="1"/>
            <p:nvPr/>
          </p:nvSpPr>
          <p:spPr>
            <a:xfrm>
              <a:off x="3252685" y="4511971"/>
              <a:ext cx="420308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P1</a:t>
              </a:r>
              <a:endParaRPr lang="en-US" dirty="0"/>
            </a:p>
          </p:txBody>
        </p:sp>
        <p:cxnSp>
          <p:nvCxnSpPr>
            <p:cNvPr id="49" name="Straight Arrow Connector 35"/>
            <p:cNvCxnSpPr/>
            <p:nvPr/>
          </p:nvCxnSpPr>
          <p:spPr>
            <a:xfrm flipV="1">
              <a:off x="6452943" y="4209744"/>
              <a:ext cx="0" cy="357281"/>
            </a:xfrm>
            <a:prstGeom prst="straightConnector1">
              <a:avLst/>
            </a:prstGeom>
            <a:ln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36"/>
            <p:cNvSpPr txBox="1"/>
            <p:nvPr/>
          </p:nvSpPr>
          <p:spPr>
            <a:xfrm>
              <a:off x="6501063" y="4200365"/>
              <a:ext cx="1447647" cy="74147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W/# </a:t>
              </a:r>
            </a:p>
            <a:p>
              <a:r>
                <a:rPr lang="en-US" dirty="0" smtClean="0"/>
                <a:t>of channels</a:t>
              </a:r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 rot="16200000">
              <a:off x="3285653" y="5243959"/>
              <a:ext cx="2026208" cy="180000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70927" y="1133617"/>
            <a:ext cx="24352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SINGLE</a:t>
            </a:r>
            <a:r>
              <a:rPr lang="en-US" dirty="0" smtClean="0"/>
              <a:t>: P_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_L_CX_W50</a:t>
            </a:r>
          </a:p>
          <a:p>
            <a:endParaRPr lang="en-US" dirty="0" smtClean="0"/>
          </a:p>
        </p:txBody>
      </p:sp>
      <p:sp>
        <p:nvSpPr>
          <p:cNvPr id="53" name="Rectangle 52"/>
          <p:cNvSpPr/>
          <p:nvPr/>
        </p:nvSpPr>
        <p:spPr>
          <a:xfrm>
            <a:off x="170927" y="3668593"/>
            <a:ext cx="27174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RAMIFIED</a:t>
            </a:r>
            <a:r>
              <a:rPr lang="en-US" dirty="0" smtClean="0"/>
              <a:t>: P_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/>
              <a:t>_L_CX_W50</a:t>
            </a:r>
          </a:p>
          <a:p>
            <a:endParaRPr lang="en-US" dirty="0" smtClean="0"/>
          </a:p>
        </p:txBody>
      </p:sp>
      <p:cxnSp>
        <p:nvCxnSpPr>
          <p:cNvPr id="54" name="Straight Arrow Connector 57"/>
          <p:cNvCxnSpPr/>
          <p:nvPr/>
        </p:nvCxnSpPr>
        <p:spPr>
          <a:xfrm>
            <a:off x="6154086" y="3139821"/>
            <a:ext cx="2316623" cy="0"/>
          </a:xfrm>
          <a:prstGeom prst="straightConnector1">
            <a:avLst/>
          </a:prstGeom>
          <a:ln>
            <a:solidFill>
              <a:srgbClr val="00206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8"/>
          <p:cNvSpPr txBox="1"/>
          <p:nvPr/>
        </p:nvSpPr>
        <p:spPr>
          <a:xfrm>
            <a:off x="6805637" y="3139821"/>
            <a:ext cx="10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</a:t>
            </a:r>
            <a:endParaRPr lang="en-US" dirty="0" smtClean="0"/>
          </a:p>
        </p:txBody>
      </p:sp>
      <p:sp>
        <p:nvSpPr>
          <p:cNvPr id="56" name="Oval 59"/>
          <p:cNvSpPr/>
          <p:nvPr/>
        </p:nvSpPr>
        <p:spPr>
          <a:xfrm>
            <a:off x="6169470" y="1836721"/>
            <a:ext cx="579156" cy="5791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Oval 60"/>
          <p:cNvSpPr/>
          <p:nvPr/>
        </p:nvSpPr>
        <p:spPr>
          <a:xfrm>
            <a:off x="6748626" y="1836721"/>
            <a:ext cx="579156" cy="5791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Oval 61"/>
          <p:cNvSpPr/>
          <p:nvPr/>
        </p:nvSpPr>
        <p:spPr>
          <a:xfrm>
            <a:off x="6459048" y="1836721"/>
            <a:ext cx="579156" cy="5791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Isosceles Triangle 62"/>
          <p:cNvSpPr/>
          <p:nvPr/>
        </p:nvSpPr>
        <p:spPr>
          <a:xfrm rot="10800000">
            <a:off x="6180180" y="2198692"/>
            <a:ext cx="568446" cy="796340"/>
          </a:xfrm>
          <a:prstGeom prst="triangle">
            <a:avLst>
              <a:gd name="adj" fmla="val 448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Isosceles Triangle 63"/>
          <p:cNvSpPr/>
          <p:nvPr/>
        </p:nvSpPr>
        <p:spPr>
          <a:xfrm rot="10800000">
            <a:off x="6476842" y="2198692"/>
            <a:ext cx="550653" cy="79634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Isosceles Triangle 64"/>
          <p:cNvSpPr/>
          <p:nvPr/>
        </p:nvSpPr>
        <p:spPr>
          <a:xfrm rot="10800000">
            <a:off x="6775910" y="2198690"/>
            <a:ext cx="548246" cy="796339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Rectangle 61"/>
          <p:cNvSpPr/>
          <p:nvPr/>
        </p:nvSpPr>
        <p:spPr>
          <a:xfrm>
            <a:off x="6440067" y="1257565"/>
            <a:ext cx="36775" cy="579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Rectangle 62"/>
          <p:cNvSpPr/>
          <p:nvPr/>
        </p:nvSpPr>
        <p:spPr>
          <a:xfrm>
            <a:off x="6739135" y="1257564"/>
            <a:ext cx="36775" cy="579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Rectangle 63"/>
          <p:cNvSpPr/>
          <p:nvPr/>
        </p:nvSpPr>
        <p:spPr>
          <a:xfrm>
            <a:off x="7038203" y="1257564"/>
            <a:ext cx="36775" cy="579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Oval 68"/>
          <p:cNvSpPr/>
          <p:nvPr/>
        </p:nvSpPr>
        <p:spPr>
          <a:xfrm>
            <a:off x="7309262" y="1836719"/>
            <a:ext cx="579156" cy="5791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Oval 69"/>
          <p:cNvSpPr/>
          <p:nvPr/>
        </p:nvSpPr>
        <p:spPr>
          <a:xfrm>
            <a:off x="7888417" y="1836719"/>
            <a:ext cx="579156" cy="5791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Oval 70"/>
          <p:cNvSpPr/>
          <p:nvPr/>
        </p:nvSpPr>
        <p:spPr>
          <a:xfrm>
            <a:off x="7598839" y="1836719"/>
            <a:ext cx="579156" cy="5791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Isosceles Triangle 71"/>
          <p:cNvSpPr/>
          <p:nvPr/>
        </p:nvSpPr>
        <p:spPr>
          <a:xfrm rot="10800000">
            <a:off x="7319971" y="2198691"/>
            <a:ext cx="568446" cy="796340"/>
          </a:xfrm>
          <a:prstGeom prst="triangle">
            <a:avLst>
              <a:gd name="adj" fmla="val 448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Isosceles Triangle 72"/>
          <p:cNvSpPr/>
          <p:nvPr/>
        </p:nvSpPr>
        <p:spPr>
          <a:xfrm rot="10800000">
            <a:off x="7616633" y="2198691"/>
            <a:ext cx="550653" cy="79634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Isosceles Triangle 73"/>
          <p:cNvSpPr/>
          <p:nvPr/>
        </p:nvSpPr>
        <p:spPr>
          <a:xfrm rot="10800000">
            <a:off x="7915702" y="2198688"/>
            <a:ext cx="548246" cy="796339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Rectangle 70"/>
          <p:cNvSpPr/>
          <p:nvPr/>
        </p:nvSpPr>
        <p:spPr>
          <a:xfrm>
            <a:off x="7579859" y="1257564"/>
            <a:ext cx="36775" cy="579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Rectangle 71"/>
          <p:cNvSpPr/>
          <p:nvPr/>
        </p:nvSpPr>
        <p:spPr>
          <a:xfrm>
            <a:off x="7878926" y="1257563"/>
            <a:ext cx="36775" cy="579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Rectangle 72"/>
          <p:cNvSpPr/>
          <p:nvPr/>
        </p:nvSpPr>
        <p:spPr>
          <a:xfrm>
            <a:off x="8177994" y="1257562"/>
            <a:ext cx="36775" cy="579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Oval 77"/>
          <p:cNvSpPr/>
          <p:nvPr/>
        </p:nvSpPr>
        <p:spPr>
          <a:xfrm>
            <a:off x="7003034" y="1836719"/>
            <a:ext cx="579156" cy="5791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Isosceles Triangle 78"/>
          <p:cNvSpPr/>
          <p:nvPr/>
        </p:nvSpPr>
        <p:spPr>
          <a:xfrm rot="10800000">
            <a:off x="7010879" y="2198691"/>
            <a:ext cx="563649" cy="796340"/>
          </a:xfrm>
          <a:prstGeom prst="triangle">
            <a:avLst>
              <a:gd name="adj" fmla="val 44879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Rectangle 75"/>
          <p:cNvSpPr/>
          <p:nvPr/>
        </p:nvSpPr>
        <p:spPr>
          <a:xfrm>
            <a:off x="7273631" y="1257564"/>
            <a:ext cx="36775" cy="5791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Oval 80"/>
          <p:cNvSpPr/>
          <p:nvPr/>
        </p:nvSpPr>
        <p:spPr>
          <a:xfrm>
            <a:off x="6333161" y="4108330"/>
            <a:ext cx="720008" cy="72000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Oval 81"/>
          <p:cNvSpPr/>
          <p:nvPr/>
        </p:nvSpPr>
        <p:spPr>
          <a:xfrm>
            <a:off x="7772847" y="4108330"/>
            <a:ext cx="720008" cy="72000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Isosceles Triangle 82"/>
          <p:cNvSpPr/>
          <p:nvPr/>
        </p:nvSpPr>
        <p:spPr>
          <a:xfrm rot="10800000">
            <a:off x="6342683" y="4558334"/>
            <a:ext cx="704528" cy="990012"/>
          </a:xfrm>
          <a:prstGeom prst="triangle">
            <a:avLst>
              <a:gd name="adj" fmla="val 4487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Isosceles Triangle 83"/>
          <p:cNvSpPr/>
          <p:nvPr/>
        </p:nvSpPr>
        <p:spPr>
          <a:xfrm rot="10800000">
            <a:off x="7784645" y="4558328"/>
            <a:ext cx="695493" cy="990011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Rectangle 80"/>
          <p:cNvSpPr/>
          <p:nvPr/>
        </p:nvSpPr>
        <p:spPr>
          <a:xfrm>
            <a:off x="6669568" y="3388322"/>
            <a:ext cx="45719" cy="720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Rectangle 81"/>
          <p:cNvSpPr/>
          <p:nvPr/>
        </p:nvSpPr>
        <p:spPr>
          <a:xfrm>
            <a:off x="8132850" y="3388320"/>
            <a:ext cx="45719" cy="720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3" name="Straight Arrow Connector 86"/>
          <p:cNvCxnSpPr/>
          <p:nvPr/>
        </p:nvCxnSpPr>
        <p:spPr>
          <a:xfrm>
            <a:off x="6333161" y="5662282"/>
            <a:ext cx="705043" cy="1157"/>
          </a:xfrm>
          <a:prstGeom prst="straightConnector1">
            <a:avLst/>
          </a:prstGeom>
          <a:ln>
            <a:solidFill>
              <a:srgbClr val="00206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31"/>
          <p:cNvCxnSpPr/>
          <p:nvPr/>
        </p:nvCxnSpPr>
        <p:spPr>
          <a:xfrm>
            <a:off x="6333161" y="4468334"/>
            <a:ext cx="0" cy="11939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7"/>
          <p:cNvCxnSpPr/>
          <p:nvPr/>
        </p:nvCxnSpPr>
        <p:spPr>
          <a:xfrm flipH="1">
            <a:off x="7037592" y="4457520"/>
            <a:ext cx="16884" cy="1205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92"/>
          <p:cNvSpPr txBox="1"/>
          <p:nvPr/>
        </p:nvSpPr>
        <p:spPr>
          <a:xfrm>
            <a:off x="6127625" y="6338404"/>
            <a:ext cx="1884335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W/# of channels</a:t>
            </a:r>
            <a:endParaRPr lang="en-US" sz="1400" dirty="0"/>
          </a:p>
        </p:txBody>
      </p:sp>
      <p:sp>
        <p:nvSpPr>
          <p:cNvPr id="8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dirty="0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49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 April 2017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22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in a Longitudinal Sample @ 236 bar</a:t>
            </a:r>
            <a:endParaRPr lang="en-US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41770"/>
            <a:ext cx="3352772" cy="251457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564" y="3842034"/>
            <a:ext cx="3352422" cy="2514316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564" y="1202478"/>
            <a:ext cx="3352422" cy="2514316"/>
          </a:xfrm>
          <a:prstGeom prst="rect">
            <a:avLst/>
          </a:prstGeom>
        </p:spPr>
      </p:pic>
      <p:pic>
        <p:nvPicPr>
          <p:cNvPr id="17" name="Picture 2" descr="\\files8\data\csslipp\My Documents\Downloads\W7_C1_600ba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04" y="1277133"/>
            <a:ext cx="3312368" cy="248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84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23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Pressure</a:t>
            </a:r>
            <a:r>
              <a:rPr lang="en-US" dirty="0"/>
              <a:t> </a:t>
            </a:r>
            <a:r>
              <a:rPr lang="en-US" sz="3600" dirty="0"/>
              <a:t>Samples </a:t>
            </a:r>
            <a:r>
              <a:rPr lang="en-US" sz="3600" dirty="0" smtClean="0"/>
              <a:t>Transversal</a:t>
            </a:r>
            <a:endParaRPr lang="en-US" dirty="0"/>
          </a:p>
        </p:txBody>
      </p:sp>
      <p:cxnSp>
        <p:nvCxnSpPr>
          <p:cNvPr id="14" name="Straight Arrow Connector 23"/>
          <p:cNvCxnSpPr/>
          <p:nvPr/>
        </p:nvCxnSpPr>
        <p:spPr>
          <a:xfrm flipV="1">
            <a:off x="4612541" y="1559754"/>
            <a:ext cx="0" cy="1939674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25"/>
          <p:cNvSpPr txBox="1"/>
          <p:nvPr/>
        </p:nvSpPr>
        <p:spPr>
          <a:xfrm>
            <a:off x="4672242" y="2318708"/>
            <a:ext cx="38985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6" name="TextBox 29"/>
          <p:cNvSpPr txBox="1"/>
          <p:nvPr/>
        </p:nvSpPr>
        <p:spPr>
          <a:xfrm>
            <a:off x="255259" y="5731053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P1 </a:t>
            </a:r>
            <a:r>
              <a:rPr lang="fr-CH" dirty="0" smtClean="0"/>
              <a:t>= 25</a:t>
            </a:r>
          </a:p>
          <a:p>
            <a:r>
              <a:rPr lang="fr-CH" dirty="0" smtClean="0"/>
              <a:t>W = 50; 100; 200; 350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92778" y="1137320"/>
            <a:ext cx="2435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SINGLE</a:t>
            </a:r>
            <a:r>
              <a:rPr lang="en-US" dirty="0" smtClean="0"/>
              <a:t>: P_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_T_CX_W50</a:t>
            </a:r>
          </a:p>
        </p:txBody>
      </p:sp>
      <p:grpSp>
        <p:nvGrpSpPr>
          <p:cNvPr id="19" name="Group 3"/>
          <p:cNvGrpSpPr/>
          <p:nvPr/>
        </p:nvGrpSpPr>
        <p:grpSpPr>
          <a:xfrm>
            <a:off x="212665" y="1569563"/>
            <a:ext cx="4234207" cy="1910648"/>
            <a:chOff x="1175567" y="1268363"/>
            <a:chExt cx="5307269" cy="2394857"/>
          </a:xfrm>
        </p:grpSpPr>
        <p:sp>
          <p:nvSpPr>
            <p:cNvPr id="20" name="Rectangle 19"/>
            <p:cNvSpPr/>
            <p:nvPr/>
          </p:nvSpPr>
          <p:spPr>
            <a:xfrm>
              <a:off x="3935578" y="1268363"/>
              <a:ext cx="2547258" cy="239485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45002" y="2221249"/>
              <a:ext cx="4837834" cy="45330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790384" y="2340430"/>
              <a:ext cx="143622" cy="19558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15"/>
            <p:cNvSpPr/>
            <p:nvPr/>
          </p:nvSpPr>
          <p:spPr>
            <a:xfrm>
              <a:off x="1175567" y="1669785"/>
              <a:ext cx="1592012" cy="15920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24" name="Straight Arrow Connector 20"/>
            <p:cNvCxnSpPr/>
            <p:nvPr/>
          </p:nvCxnSpPr>
          <p:spPr>
            <a:xfrm>
              <a:off x="3408644" y="1920272"/>
              <a:ext cx="0" cy="29344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1"/>
            <p:cNvCxnSpPr/>
            <p:nvPr/>
          </p:nvCxnSpPr>
          <p:spPr>
            <a:xfrm flipV="1">
              <a:off x="3408644" y="2674550"/>
              <a:ext cx="0" cy="26274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2"/>
            <p:cNvSpPr txBox="1"/>
            <p:nvPr/>
          </p:nvSpPr>
          <p:spPr>
            <a:xfrm>
              <a:off x="3229880" y="1600995"/>
              <a:ext cx="420308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P1</a:t>
              </a:r>
              <a:endParaRPr lang="en-US" dirty="0"/>
            </a:p>
          </p:txBody>
        </p:sp>
        <p:grpSp>
          <p:nvGrpSpPr>
            <p:cNvPr id="27" name="Group 24"/>
            <p:cNvGrpSpPr/>
            <p:nvPr/>
          </p:nvGrpSpPr>
          <p:grpSpPr>
            <a:xfrm>
              <a:off x="3028621" y="2347191"/>
              <a:ext cx="3220353" cy="195588"/>
              <a:chOff x="3028621" y="2347191"/>
              <a:chExt cx="3220353" cy="195588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3028621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3270404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3508641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3746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3985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70"/>
            <p:cNvGrpSpPr/>
            <p:nvPr/>
          </p:nvGrpSpPr>
          <p:grpSpPr>
            <a:xfrm>
              <a:off x="4197324" y="2018125"/>
              <a:ext cx="2046025" cy="195588"/>
              <a:chOff x="4202949" y="2347191"/>
              <a:chExt cx="2046025" cy="195588"/>
            </a:xfrm>
          </p:grpSpPr>
          <p:sp>
            <p:nvSpPr>
              <p:cNvPr id="79" name="Rectangle 78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85"/>
            <p:cNvGrpSpPr/>
            <p:nvPr/>
          </p:nvGrpSpPr>
          <p:grpSpPr>
            <a:xfrm>
              <a:off x="4197324" y="1690401"/>
              <a:ext cx="2046025" cy="195588"/>
              <a:chOff x="4202949" y="2347191"/>
              <a:chExt cx="2046025" cy="195588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95"/>
            <p:cNvGrpSpPr/>
            <p:nvPr/>
          </p:nvGrpSpPr>
          <p:grpSpPr>
            <a:xfrm>
              <a:off x="4197324" y="1405407"/>
              <a:ext cx="2046025" cy="195588"/>
              <a:chOff x="4202949" y="2347191"/>
              <a:chExt cx="2046025" cy="195588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105"/>
            <p:cNvGrpSpPr/>
            <p:nvPr/>
          </p:nvGrpSpPr>
          <p:grpSpPr>
            <a:xfrm>
              <a:off x="4207557" y="3269875"/>
              <a:ext cx="2046025" cy="195588"/>
              <a:chOff x="4202949" y="2347191"/>
              <a:chExt cx="2046025" cy="195588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115"/>
            <p:cNvGrpSpPr/>
            <p:nvPr/>
          </p:nvGrpSpPr>
          <p:grpSpPr>
            <a:xfrm>
              <a:off x="4207557" y="2942151"/>
              <a:ext cx="2046025" cy="195588"/>
              <a:chOff x="4202949" y="2347191"/>
              <a:chExt cx="2046025" cy="195588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125"/>
            <p:cNvGrpSpPr/>
            <p:nvPr/>
          </p:nvGrpSpPr>
          <p:grpSpPr>
            <a:xfrm>
              <a:off x="4207557" y="2657157"/>
              <a:ext cx="2046025" cy="195588"/>
              <a:chOff x="4202949" y="2347191"/>
              <a:chExt cx="2046025" cy="195588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35496" y="3645024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RAMIFIED</a:t>
            </a:r>
            <a:r>
              <a:rPr lang="en-US" dirty="0" smtClean="0"/>
              <a:t>: P_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/>
              <a:t>_T_CX_W50</a:t>
            </a:r>
          </a:p>
        </p:txBody>
      </p:sp>
      <p:grpSp>
        <p:nvGrpSpPr>
          <p:cNvPr id="102" name="Group 4"/>
          <p:cNvGrpSpPr/>
          <p:nvPr/>
        </p:nvGrpSpPr>
        <p:grpSpPr>
          <a:xfrm>
            <a:off x="212665" y="4034262"/>
            <a:ext cx="6162890" cy="1920396"/>
            <a:chOff x="1198372" y="4200365"/>
            <a:chExt cx="7364086" cy="2324258"/>
          </a:xfrm>
        </p:grpSpPr>
        <p:sp>
          <p:nvSpPr>
            <p:cNvPr id="103" name="Rectangle 102"/>
            <p:cNvSpPr/>
            <p:nvPr/>
          </p:nvSpPr>
          <p:spPr>
            <a:xfrm>
              <a:off x="4049572" y="4228910"/>
              <a:ext cx="400725" cy="22957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4049573" y="4704187"/>
              <a:ext cx="2329455" cy="3463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067326" y="5693542"/>
              <a:ext cx="2329455" cy="3463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086724" y="6173449"/>
              <a:ext cx="2329455" cy="3463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049573" y="4223479"/>
              <a:ext cx="2329455" cy="3463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667807" y="5132225"/>
              <a:ext cx="4748372" cy="45330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46"/>
            <p:cNvSpPr/>
            <p:nvPr/>
          </p:nvSpPr>
          <p:spPr>
            <a:xfrm>
              <a:off x="1198372" y="4580761"/>
              <a:ext cx="1592012" cy="15920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110" name="Straight Arrow Connector 32"/>
            <p:cNvCxnSpPr/>
            <p:nvPr/>
          </p:nvCxnSpPr>
          <p:spPr>
            <a:xfrm>
              <a:off x="3431449" y="4831248"/>
              <a:ext cx="0" cy="29344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Arrow Connector 33"/>
            <p:cNvCxnSpPr/>
            <p:nvPr/>
          </p:nvCxnSpPr>
          <p:spPr>
            <a:xfrm flipV="1">
              <a:off x="3431449" y="5585526"/>
              <a:ext cx="0" cy="26274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TextBox 34"/>
            <p:cNvSpPr txBox="1"/>
            <p:nvPr/>
          </p:nvSpPr>
          <p:spPr>
            <a:xfrm>
              <a:off x="3252685" y="4511971"/>
              <a:ext cx="420308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P1</a:t>
              </a:r>
              <a:endParaRPr lang="en-US" dirty="0"/>
            </a:p>
          </p:txBody>
        </p:sp>
        <p:cxnSp>
          <p:nvCxnSpPr>
            <p:cNvPr id="113" name="Straight Arrow Connector 35"/>
            <p:cNvCxnSpPr/>
            <p:nvPr/>
          </p:nvCxnSpPr>
          <p:spPr>
            <a:xfrm flipV="1">
              <a:off x="6452943" y="4209744"/>
              <a:ext cx="0" cy="357281"/>
            </a:xfrm>
            <a:prstGeom prst="straightConnector1">
              <a:avLst/>
            </a:prstGeom>
            <a:ln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TextBox 36"/>
            <p:cNvSpPr txBox="1"/>
            <p:nvPr/>
          </p:nvSpPr>
          <p:spPr>
            <a:xfrm>
              <a:off x="6501060" y="4200365"/>
              <a:ext cx="2061398" cy="44700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W/# of channels</a:t>
              </a:r>
              <a:endParaRPr lang="en-US" dirty="0"/>
            </a:p>
          </p:txBody>
        </p:sp>
        <p:grpSp>
          <p:nvGrpSpPr>
            <p:cNvPr id="115" name="Group 135"/>
            <p:cNvGrpSpPr/>
            <p:nvPr/>
          </p:nvGrpSpPr>
          <p:grpSpPr>
            <a:xfrm>
              <a:off x="3100432" y="5288522"/>
              <a:ext cx="3220353" cy="195588"/>
              <a:chOff x="3028621" y="2347191"/>
              <a:chExt cx="3220353" cy="195588"/>
            </a:xfrm>
          </p:grpSpPr>
          <p:sp>
            <p:nvSpPr>
              <p:cNvPr id="161" name="Rectangle 160"/>
              <p:cNvSpPr/>
              <p:nvPr/>
            </p:nvSpPr>
            <p:spPr>
              <a:xfrm>
                <a:off x="3028621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3270404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3508641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3746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3985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6" name="Group 160"/>
            <p:cNvGrpSpPr/>
            <p:nvPr/>
          </p:nvGrpSpPr>
          <p:grpSpPr>
            <a:xfrm>
              <a:off x="4269135" y="4803746"/>
              <a:ext cx="2046025" cy="195588"/>
              <a:chOff x="4202949" y="2347191"/>
              <a:chExt cx="2046025" cy="195588"/>
            </a:xfrm>
          </p:grpSpPr>
          <p:sp>
            <p:nvSpPr>
              <p:cNvPr id="152" name="Rectangle 151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7" name="Group 170"/>
            <p:cNvGrpSpPr/>
            <p:nvPr/>
          </p:nvGrpSpPr>
          <p:grpSpPr>
            <a:xfrm>
              <a:off x="4269135" y="4324103"/>
              <a:ext cx="2046025" cy="195588"/>
              <a:chOff x="4202949" y="2347191"/>
              <a:chExt cx="2046025" cy="195588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8" name="Group 180"/>
            <p:cNvGrpSpPr/>
            <p:nvPr/>
          </p:nvGrpSpPr>
          <p:grpSpPr>
            <a:xfrm>
              <a:off x="4279368" y="6238368"/>
              <a:ext cx="2046025" cy="195588"/>
              <a:chOff x="4202949" y="2347191"/>
              <a:chExt cx="2046025" cy="195588"/>
            </a:xfrm>
          </p:grpSpPr>
          <p:sp>
            <p:nvSpPr>
              <p:cNvPr id="134" name="Rectangle 133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9" name="Group 190"/>
            <p:cNvGrpSpPr/>
            <p:nvPr/>
          </p:nvGrpSpPr>
          <p:grpSpPr>
            <a:xfrm>
              <a:off x="4279368" y="5747681"/>
              <a:ext cx="2046025" cy="195588"/>
              <a:chOff x="4202949" y="2347191"/>
              <a:chExt cx="2046025" cy="195588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420294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444118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4682969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4921206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5159443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397680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628878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867115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6105352" y="2347191"/>
                <a:ext cx="143622" cy="19558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0" name="Rectangle 119"/>
            <p:cNvSpPr/>
            <p:nvPr/>
          </p:nvSpPr>
          <p:spPr>
            <a:xfrm>
              <a:off x="2877645" y="5287291"/>
              <a:ext cx="143622" cy="19558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269135" y="5050583"/>
              <a:ext cx="143622" cy="19558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266968" y="4565572"/>
              <a:ext cx="143622" cy="19558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4266968" y="5521309"/>
              <a:ext cx="143622" cy="19558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274760" y="5996283"/>
              <a:ext cx="143622" cy="19558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5" name="Group 31"/>
          <p:cNvGrpSpPr/>
          <p:nvPr/>
        </p:nvGrpSpPr>
        <p:grpSpPr>
          <a:xfrm>
            <a:off x="5800234" y="3716037"/>
            <a:ext cx="2302304" cy="2502774"/>
            <a:chOff x="5870096" y="3899718"/>
            <a:chExt cx="2087386" cy="2269142"/>
          </a:xfrm>
        </p:grpSpPr>
        <p:sp>
          <p:nvSpPr>
            <p:cNvPr id="176" name="Rettangolo arrotondato 222"/>
            <p:cNvSpPr/>
            <p:nvPr/>
          </p:nvSpPr>
          <p:spPr bwMode="auto">
            <a:xfrm>
              <a:off x="7184988" y="5361988"/>
              <a:ext cx="358376" cy="571518"/>
            </a:xfrm>
            <a:prstGeom prst="roundRect">
              <a:avLst/>
            </a:prstGeom>
            <a:solidFill>
              <a:srgbClr val="FFC000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177" name="Rettangolo arrotondato 6"/>
            <p:cNvSpPr/>
            <p:nvPr/>
          </p:nvSpPr>
          <p:spPr bwMode="auto">
            <a:xfrm>
              <a:off x="7176680" y="4688809"/>
              <a:ext cx="358376" cy="571518"/>
            </a:xfrm>
            <a:prstGeom prst="roundRect">
              <a:avLst/>
            </a:prstGeom>
            <a:solidFill>
              <a:srgbClr val="FFC000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178" name="Rettangolo arrotondato 225"/>
            <p:cNvSpPr/>
            <p:nvPr/>
          </p:nvSpPr>
          <p:spPr bwMode="auto">
            <a:xfrm>
              <a:off x="7496962" y="5357847"/>
              <a:ext cx="358376" cy="571518"/>
            </a:xfrm>
            <a:prstGeom prst="roundRect">
              <a:avLst/>
            </a:prstGeom>
            <a:solidFill>
              <a:srgbClr val="FFC000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179" name="Rettangolo 5"/>
            <p:cNvSpPr/>
            <p:nvPr/>
          </p:nvSpPr>
          <p:spPr bwMode="auto">
            <a:xfrm>
              <a:off x="7307287" y="4771610"/>
              <a:ext cx="117890" cy="36326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180" name="Rettangolo arrotondato 219"/>
            <p:cNvSpPr/>
            <p:nvPr/>
          </p:nvSpPr>
          <p:spPr bwMode="auto">
            <a:xfrm>
              <a:off x="7482414" y="4688809"/>
              <a:ext cx="358376" cy="571518"/>
            </a:xfrm>
            <a:prstGeom prst="roundRect">
              <a:avLst/>
            </a:prstGeom>
            <a:solidFill>
              <a:srgbClr val="FFC000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181" name="Rettangolo 218"/>
            <p:cNvSpPr/>
            <p:nvPr/>
          </p:nvSpPr>
          <p:spPr bwMode="auto">
            <a:xfrm>
              <a:off x="7613021" y="4771610"/>
              <a:ext cx="117889" cy="363265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182" name="Rettangolo 221"/>
            <p:cNvSpPr/>
            <p:nvPr/>
          </p:nvSpPr>
          <p:spPr bwMode="auto">
            <a:xfrm>
              <a:off x="7315595" y="5444789"/>
              <a:ext cx="117889" cy="36326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183" name="Rettangolo 230"/>
            <p:cNvSpPr/>
            <p:nvPr/>
          </p:nvSpPr>
          <p:spPr bwMode="auto">
            <a:xfrm>
              <a:off x="6980104" y="4165980"/>
              <a:ext cx="977378" cy="4998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bg2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dirty="0">
                <a:latin typeface="Times" pitchFamily="18" charset="0"/>
              </a:endParaRPr>
            </a:p>
          </p:txBody>
        </p:sp>
        <p:sp>
          <p:nvSpPr>
            <p:cNvPr id="184" name="Ovale 231"/>
            <p:cNvSpPr/>
            <p:nvPr/>
          </p:nvSpPr>
          <p:spPr bwMode="auto">
            <a:xfrm>
              <a:off x="7176680" y="4236763"/>
              <a:ext cx="350069" cy="326594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85" name="Rettangolo 232"/>
            <p:cNvSpPr/>
            <p:nvPr/>
          </p:nvSpPr>
          <p:spPr bwMode="auto">
            <a:xfrm>
              <a:off x="7301611" y="4111312"/>
              <a:ext cx="125505" cy="12545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86" name="Rettangolo 233"/>
            <p:cNvSpPr/>
            <p:nvPr/>
          </p:nvSpPr>
          <p:spPr bwMode="auto">
            <a:xfrm>
              <a:off x="6980104" y="4006121"/>
              <a:ext cx="977378" cy="156596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87" name="Ovale 244"/>
            <p:cNvSpPr/>
            <p:nvPr/>
          </p:nvSpPr>
          <p:spPr bwMode="auto">
            <a:xfrm>
              <a:off x="7496962" y="4230235"/>
              <a:ext cx="350069" cy="326594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cxnSp>
          <p:nvCxnSpPr>
            <p:cNvPr id="188" name="Connettore 1 248"/>
            <p:cNvCxnSpPr/>
            <p:nvPr/>
          </p:nvCxnSpPr>
          <p:spPr bwMode="auto">
            <a:xfrm flipV="1">
              <a:off x="7307321" y="3907987"/>
              <a:ext cx="0" cy="87798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9" name="Rettangolo 252"/>
            <p:cNvSpPr/>
            <p:nvPr/>
          </p:nvSpPr>
          <p:spPr bwMode="auto">
            <a:xfrm>
              <a:off x="6364125" y="4547531"/>
              <a:ext cx="694264" cy="16213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dirty="0">
                <a:latin typeface="Times" pitchFamily="18" charset="0"/>
              </a:endParaRPr>
            </a:p>
          </p:txBody>
        </p:sp>
        <p:sp>
          <p:nvSpPr>
            <p:cNvPr id="190" name="Rettangolo 256"/>
            <p:cNvSpPr/>
            <p:nvPr/>
          </p:nvSpPr>
          <p:spPr bwMode="auto">
            <a:xfrm rot="16200000">
              <a:off x="5627194" y="5279393"/>
              <a:ext cx="1622336" cy="156596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91" name="Ovale 257"/>
            <p:cNvSpPr/>
            <p:nvPr/>
          </p:nvSpPr>
          <p:spPr bwMode="auto">
            <a:xfrm>
              <a:off x="6594625" y="4635474"/>
              <a:ext cx="350069" cy="326594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92" name="Ovale 258"/>
            <p:cNvSpPr/>
            <p:nvPr/>
          </p:nvSpPr>
          <p:spPr bwMode="auto">
            <a:xfrm>
              <a:off x="6590565" y="4941781"/>
              <a:ext cx="350069" cy="326594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93" name="Rettangolo 259"/>
            <p:cNvSpPr/>
            <p:nvPr/>
          </p:nvSpPr>
          <p:spPr bwMode="auto">
            <a:xfrm>
              <a:off x="6594624" y="4774770"/>
              <a:ext cx="346009" cy="35411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94" name="Ovale 260"/>
            <p:cNvSpPr/>
            <p:nvPr/>
          </p:nvSpPr>
          <p:spPr bwMode="auto">
            <a:xfrm>
              <a:off x="6593027" y="5301208"/>
              <a:ext cx="350069" cy="326594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95" name="Ovale 261"/>
            <p:cNvSpPr/>
            <p:nvPr/>
          </p:nvSpPr>
          <p:spPr bwMode="auto">
            <a:xfrm>
              <a:off x="6588967" y="5607515"/>
              <a:ext cx="350069" cy="326594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196" name="Rettangolo 262"/>
            <p:cNvSpPr/>
            <p:nvPr/>
          </p:nvSpPr>
          <p:spPr bwMode="auto">
            <a:xfrm>
              <a:off x="6516661" y="5438596"/>
              <a:ext cx="75654" cy="372835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cxnSp>
          <p:nvCxnSpPr>
            <p:cNvPr id="197" name="Connettore 1 264"/>
            <p:cNvCxnSpPr/>
            <p:nvPr/>
          </p:nvCxnSpPr>
          <p:spPr bwMode="auto">
            <a:xfrm flipH="1">
              <a:off x="5871450" y="4774770"/>
              <a:ext cx="144173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8" name="Rettangolo 49"/>
            <p:cNvSpPr/>
            <p:nvPr/>
          </p:nvSpPr>
          <p:spPr bwMode="auto">
            <a:xfrm>
              <a:off x="7615204" y="4165980"/>
              <a:ext cx="119768" cy="70784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cxnSp>
          <p:nvCxnSpPr>
            <p:cNvPr id="199" name="Connettore 1 249"/>
            <p:cNvCxnSpPr/>
            <p:nvPr/>
          </p:nvCxnSpPr>
          <p:spPr bwMode="auto">
            <a:xfrm flipV="1">
              <a:off x="7613021" y="3907987"/>
              <a:ext cx="0" cy="90348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Connettore 1 264"/>
            <p:cNvCxnSpPr/>
            <p:nvPr/>
          </p:nvCxnSpPr>
          <p:spPr bwMode="auto">
            <a:xfrm flipH="1">
              <a:off x="5871450" y="5127817"/>
              <a:ext cx="1426415" cy="606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Connettore 1 248"/>
            <p:cNvCxnSpPr/>
            <p:nvPr/>
          </p:nvCxnSpPr>
          <p:spPr bwMode="auto">
            <a:xfrm flipV="1">
              <a:off x="7425177" y="3907987"/>
              <a:ext cx="0" cy="87798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Connettore 1 248"/>
            <p:cNvCxnSpPr/>
            <p:nvPr/>
          </p:nvCxnSpPr>
          <p:spPr bwMode="auto">
            <a:xfrm flipV="1">
              <a:off x="7730910" y="3899718"/>
              <a:ext cx="0" cy="87798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3" name="Rettangolo 224"/>
            <p:cNvSpPr/>
            <p:nvPr/>
          </p:nvSpPr>
          <p:spPr bwMode="auto">
            <a:xfrm>
              <a:off x="7617083" y="5440648"/>
              <a:ext cx="117889" cy="363265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04" name="Rettangolo 259"/>
            <p:cNvSpPr/>
            <p:nvPr/>
          </p:nvSpPr>
          <p:spPr bwMode="auto">
            <a:xfrm>
              <a:off x="6516661" y="4776736"/>
              <a:ext cx="75653" cy="354114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05" name="Rettangolo 262"/>
            <p:cNvSpPr/>
            <p:nvPr/>
          </p:nvSpPr>
          <p:spPr bwMode="auto">
            <a:xfrm>
              <a:off x="6600056" y="5435862"/>
              <a:ext cx="338980" cy="372835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cxnSp>
          <p:nvCxnSpPr>
            <p:cNvPr id="206" name="Connettore 1 265"/>
            <p:cNvCxnSpPr/>
            <p:nvPr/>
          </p:nvCxnSpPr>
          <p:spPr bwMode="auto">
            <a:xfrm flipH="1">
              <a:off x="5870096" y="5809414"/>
              <a:ext cx="147030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Connettore 1 265"/>
            <p:cNvCxnSpPr/>
            <p:nvPr/>
          </p:nvCxnSpPr>
          <p:spPr bwMode="auto">
            <a:xfrm flipH="1">
              <a:off x="5870096" y="5440648"/>
              <a:ext cx="151149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8" name="Group 39"/>
          <p:cNvGrpSpPr/>
          <p:nvPr/>
        </p:nvGrpSpPr>
        <p:grpSpPr>
          <a:xfrm>
            <a:off x="5659888" y="1196079"/>
            <a:ext cx="2428680" cy="2368499"/>
            <a:chOff x="5659888" y="980179"/>
            <a:chExt cx="2428680" cy="2368499"/>
          </a:xfrm>
        </p:grpSpPr>
        <p:sp>
          <p:nvSpPr>
            <p:cNvPr id="209" name="Rettangolo arrotondato 222"/>
            <p:cNvSpPr/>
            <p:nvPr/>
          </p:nvSpPr>
          <p:spPr bwMode="auto">
            <a:xfrm>
              <a:off x="7189769" y="2511420"/>
              <a:ext cx="416972" cy="664963"/>
            </a:xfrm>
            <a:prstGeom prst="roundRect">
              <a:avLst/>
            </a:prstGeom>
            <a:solidFill>
              <a:srgbClr val="FFC000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10" name="Rettangolo arrotondato 6"/>
            <p:cNvSpPr/>
            <p:nvPr/>
          </p:nvSpPr>
          <p:spPr bwMode="auto">
            <a:xfrm>
              <a:off x="7180102" y="1898289"/>
              <a:ext cx="416972" cy="664963"/>
            </a:xfrm>
            <a:prstGeom prst="roundRect">
              <a:avLst/>
            </a:prstGeom>
            <a:solidFill>
              <a:srgbClr val="FFC000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11" name="Rettangolo arrotondato 225"/>
            <p:cNvSpPr/>
            <p:nvPr/>
          </p:nvSpPr>
          <p:spPr bwMode="auto">
            <a:xfrm>
              <a:off x="7552752" y="2511420"/>
              <a:ext cx="416972" cy="664963"/>
            </a:xfrm>
            <a:prstGeom prst="roundRect">
              <a:avLst/>
            </a:prstGeom>
            <a:solidFill>
              <a:srgbClr val="FFC000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12" name="Rettangolo 5"/>
            <p:cNvSpPr/>
            <p:nvPr/>
          </p:nvSpPr>
          <p:spPr bwMode="auto">
            <a:xfrm>
              <a:off x="7332064" y="1994628"/>
              <a:ext cx="137165" cy="42266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13" name="Rettangolo arrotondato 219"/>
            <p:cNvSpPr/>
            <p:nvPr/>
          </p:nvSpPr>
          <p:spPr bwMode="auto">
            <a:xfrm>
              <a:off x="7535825" y="1898289"/>
              <a:ext cx="416972" cy="664963"/>
            </a:xfrm>
            <a:prstGeom prst="roundRect">
              <a:avLst/>
            </a:prstGeom>
            <a:solidFill>
              <a:srgbClr val="FFC000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14" name="Rettangolo 218"/>
            <p:cNvSpPr/>
            <p:nvPr/>
          </p:nvSpPr>
          <p:spPr bwMode="auto">
            <a:xfrm>
              <a:off x="7687787" y="1994628"/>
              <a:ext cx="137164" cy="42266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15" name="Rettangolo 221"/>
            <p:cNvSpPr/>
            <p:nvPr/>
          </p:nvSpPr>
          <p:spPr bwMode="auto">
            <a:xfrm>
              <a:off x="7341731" y="2607759"/>
              <a:ext cx="137164" cy="42266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16" name="Rettangolo 230"/>
            <p:cNvSpPr/>
            <p:nvPr/>
          </p:nvSpPr>
          <p:spPr bwMode="auto">
            <a:xfrm>
              <a:off x="6951386" y="1289976"/>
              <a:ext cx="1137182" cy="5815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bg2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dirty="0">
                <a:latin typeface="Times" pitchFamily="18" charset="0"/>
              </a:endParaRPr>
            </a:p>
          </p:txBody>
        </p:sp>
        <p:sp>
          <p:nvSpPr>
            <p:cNvPr id="217" name="Ovale 231"/>
            <p:cNvSpPr/>
            <p:nvPr/>
          </p:nvSpPr>
          <p:spPr bwMode="auto">
            <a:xfrm>
              <a:off x="7180102" y="1372332"/>
              <a:ext cx="407306" cy="379993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18" name="Rettangolo 232"/>
            <p:cNvSpPr/>
            <p:nvPr/>
          </p:nvSpPr>
          <p:spPr bwMode="auto">
            <a:xfrm>
              <a:off x="7325460" y="1226369"/>
              <a:ext cx="146025" cy="145963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19" name="Rettangolo 233"/>
            <p:cNvSpPr/>
            <p:nvPr/>
          </p:nvSpPr>
          <p:spPr bwMode="auto">
            <a:xfrm>
              <a:off x="6951386" y="1103979"/>
              <a:ext cx="1137182" cy="1822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20" name="Ovale 244"/>
            <p:cNvSpPr/>
            <p:nvPr/>
          </p:nvSpPr>
          <p:spPr bwMode="auto">
            <a:xfrm>
              <a:off x="7552752" y="1364737"/>
              <a:ext cx="407306" cy="379993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cxnSp>
          <p:nvCxnSpPr>
            <p:cNvPr id="221" name="Connettore 1 248"/>
            <p:cNvCxnSpPr/>
            <p:nvPr/>
          </p:nvCxnSpPr>
          <p:spPr bwMode="auto">
            <a:xfrm flipV="1">
              <a:off x="7332104" y="989800"/>
              <a:ext cx="0" cy="10215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2" name="Rettangolo 252"/>
            <p:cNvSpPr/>
            <p:nvPr/>
          </p:nvSpPr>
          <p:spPr bwMode="auto">
            <a:xfrm>
              <a:off x="6234692" y="1733911"/>
              <a:ext cx="807778" cy="16147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dirty="0">
                <a:latin typeface="Times" pitchFamily="18" charset="0"/>
              </a:endParaRPr>
            </a:p>
          </p:txBody>
        </p:sp>
        <p:sp>
          <p:nvSpPr>
            <p:cNvPr id="223" name="Rettangolo 256"/>
            <p:cNvSpPr/>
            <p:nvPr/>
          </p:nvSpPr>
          <p:spPr bwMode="auto">
            <a:xfrm rot="16200000">
              <a:off x="5513097" y="2449609"/>
              <a:ext cx="1615939" cy="1822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24" name="Ovale 257"/>
            <p:cNvSpPr/>
            <p:nvPr/>
          </p:nvSpPr>
          <p:spPr bwMode="auto">
            <a:xfrm>
              <a:off x="6502880" y="1836233"/>
              <a:ext cx="407306" cy="379993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25" name="Ovale 258"/>
            <p:cNvSpPr/>
            <p:nvPr/>
          </p:nvSpPr>
          <p:spPr bwMode="auto">
            <a:xfrm>
              <a:off x="6498156" y="2192623"/>
              <a:ext cx="407306" cy="379993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26" name="Rettangolo 259"/>
            <p:cNvSpPr/>
            <p:nvPr/>
          </p:nvSpPr>
          <p:spPr bwMode="auto">
            <a:xfrm>
              <a:off x="6502879" y="1998305"/>
              <a:ext cx="402583" cy="412013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27" name="Ovale 260"/>
            <p:cNvSpPr/>
            <p:nvPr/>
          </p:nvSpPr>
          <p:spPr bwMode="auto">
            <a:xfrm>
              <a:off x="6501020" y="2440702"/>
              <a:ext cx="407306" cy="379993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28" name="Ovale 261"/>
            <p:cNvSpPr/>
            <p:nvPr/>
          </p:nvSpPr>
          <p:spPr bwMode="auto">
            <a:xfrm>
              <a:off x="6496297" y="2797091"/>
              <a:ext cx="407306" cy="379993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29" name="Rettangolo 262"/>
            <p:cNvSpPr/>
            <p:nvPr/>
          </p:nvSpPr>
          <p:spPr bwMode="auto">
            <a:xfrm>
              <a:off x="6412168" y="2600554"/>
              <a:ext cx="88024" cy="433795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cxnSp>
          <p:nvCxnSpPr>
            <p:cNvPr id="230" name="Connettore 1 264"/>
            <p:cNvCxnSpPr/>
            <p:nvPr/>
          </p:nvCxnSpPr>
          <p:spPr bwMode="auto">
            <a:xfrm flipH="1">
              <a:off x="5661463" y="1998305"/>
              <a:ext cx="167745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1" name="Rettangolo 49"/>
            <p:cNvSpPr/>
            <p:nvPr/>
          </p:nvSpPr>
          <p:spPr bwMode="auto">
            <a:xfrm>
              <a:off x="7690326" y="1289976"/>
              <a:ext cx="139350" cy="82357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cxnSp>
          <p:nvCxnSpPr>
            <p:cNvPr id="232" name="Connettore 1 249"/>
            <p:cNvCxnSpPr/>
            <p:nvPr/>
          </p:nvCxnSpPr>
          <p:spPr bwMode="auto">
            <a:xfrm flipV="1">
              <a:off x="7687787" y="989800"/>
              <a:ext cx="0" cy="105120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Connettore 1 264"/>
            <p:cNvCxnSpPr/>
            <p:nvPr/>
          </p:nvCxnSpPr>
          <p:spPr bwMode="auto">
            <a:xfrm flipH="1">
              <a:off x="5661463" y="2409076"/>
              <a:ext cx="1659638" cy="705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Connettore 1 248"/>
            <p:cNvCxnSpPr/>
            <p:nvPr/>
          </p:nvCxnSpPr>
          <p:spPr bwMode="auto">
            <a:xfrm flipV="1">
              <a:off x="7469230" y="989800"/>
              <a:ext cx="0" cy="10215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Connettore 1 248"/>
            <p:cNvCxnSpPr/>
            <p:nvPr/>
          </p:nvCxnSpPr>
          <p:spPr bwMode="auto">
            <a:xfrm flipV="1">
              <a:off x="7824951" y="980179"/>
              <a:ext cx="0" cy="10215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6" name="Rettangolo 224"/>
            <p:cNvSpPr/>
            <p:nvPr/>
          </p:nvSpPr>
          <p:spPr bwMode="auto">
            <a:xfrm>
              <a:off x="7692513" y="2602941"/>
              <a:ext cx="137164" cy="42266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latin typeface="Times" pitchFamily="18" charset="0"/>
              </a:endParaRPr>
            </a:p>
          </p:txBody>
        </p:sp>
        <p:sp>
          <p:nvSpPr>
            <p:cNvPr id="237" name="Rettangolo 259"/>
            <p:cNvSpPr/>
            <p:nvPr/>
          </p:nvSpPr>
          <p:spPr bwMode="auto">
            <a:xfrm>
              <a:off x="6412168" y="2000592"/>
              <a:ext cx="88022" cy="412013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sp>
          <p:nvSpPr>
            <p:cNvPr id="238" name="Rettangolo 262"/>
            <p:cNvSpPr/>
            <p:nvPr/>
          </p:nvSpPr>
          <p:spPr bwMode="auto">
            <a:xfrm>
              <a:off x="6509199" y="2597373"/>
              <a:ext cx="394404" cy="433795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>
                <a:latin typeface="Times" pitchFamily="18" charset="0"/>
              </a:endParaRPr>
            </a:p>
          </p:txBody>
        </p:sp>
        <p:cxnSp>
          <p:nvCxnSpPr>
            <p:cNvPr id="239" name="Connettore 1 265"/>
            <p:cNvCxnSpPr/>
            <p:nvPr/>
          </p:nvCxnSpPr>
          <p:spPr bwMode="auto">
            <a:xfrm flipH="1">
              <a:off x="5659888" y="2602941"/>
              <a:ext cx="175863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Connettore 1 265"/>
            <p:cNvCxnSpPr/>
            <p:nvPr/>
          </p:nvCxnSpPr>
          <p:spPr bwMode="auto">
            <a:xfrm flipH="1">
              <a:off x="5659888" y="3032002"/>
              <a:ext cx="171070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92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4" y="3553428"/>
            <a:ext cx="3427925" cy="2570944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24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in a Transversal Sample @ 300 bar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9599" y="2987031"/>
            <a:ext cx="3064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i="1" dirty="0" smtClean="0"/>
              <a:t>Transversal/Single/W=50, </a:t>
            </a:r>
            <a:r>
              <a:rPr lang="fr-CH" sz="1200" i="1" dirty="0" err="1" smtClean="0"/>
              <a:t>exploded</a:t>
            </a:r>
            <a:r>
              <a:rPr lang="fr-CH" sz="1200" i="1" dirty="0" smtClean="0"/>
              <a:t> at 335 bar</a:t>
            </a:r>
            <a:endParaRPr lang="fr-CH" sz="1200" i="1" dirty="0"/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" y="1193801"/>
            <a:ext cx="9144000" cy="17653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736" y="3557736"/>
            <a:ext cx="3394746" cy="2546060"/>
          </a:xfrm>
          <a:prstGeom prst="rect">
            <a:avLst/>
          </a:prstGeom>
        </p:spPr>
      </p:pic>
      <p:cxnSp>
        <p:nvCxnSpPr>
          <p:cNvPr id="14" name="Straight Connector 12"/>
          <p:cNvCxnSpPr>
            <a:stCxn id="16" idx="0"/>
          </p:cNvCxnSpPr>
          <p:nvPr/>
        </p:nvCxnSpPr>
        <p:spPr>
          <a:xfrm flipV="1">
            <a:off x="2182107" y="3555525"/>
            <a:ext cx="3079629" cy="12001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6" idx="2"/>
          </p:cNvCxnSpPr>
          <p:nvPr/>
        </p:nvCxnSpPr>
        <p:spPr>
          <a:xfrm>
            <a:off x="2154515" y="5004618"/>
            <a:ext cx="3107221" cy="10991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379459">
            <a:off x="2095999" y="4754894"/>
            <a:ext cx="144624" cy="25048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69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not CMOS compatible </a:t>
            </a:r>
            <a:r>
              <a:rPr lang="en-US" dirty="0" smtClean="0">
                <a:sym typeface="Wingdings"/>
              </a:rPr>
              <a:t> separate channel processing, with direct wafer bonding at the end </a:t>
            </a: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If CMOS compatible  direct integration at the end of detector processing</a:t>
            </a: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Ultimate objective: monolithic bloc for the detector requiring minimum intervention once installed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25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Monolithic Integration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854200"/>
            <a:ext cx="8095488" cy="175564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836" y="4081244"/>
            <a:ext cx="2871216" cy="1456944"/>
          </a:xfrm>
          <a:prstGeom prst="rect">
            <a:avLst/>
          </a:prstGeom>
        </p:spPr>
      </p:pic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48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" y="6280150"/>
            <a:ext cx="9143999" cy="501650"/>
          </a:xfrm>
        </p:spPr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428070" y="62801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t>26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033381" y="-76199"/>
            <a:ext cx="5005670" cy="1077238"/>
          </a:xfrm>
        </p:spPr>
        <p:txBody>
          <a:bodyPr/>
          <a:lstStyle/>
          <a:p>
            <a:r>
              <a:rPr lang="en-US" dirty="0" smtClean="0"/>
              <a:t>Full integration</a:t>
            </a:r>
            <a:endParaRPr lang="en-US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61" r="5910" b="16794"/>
          <a:stretch/>
        </p:blipFill>
        <p:spPr>
          <a:xfrm>
            <a:off x="2244964" y="2957490"/>
            <a:ext cx="4490381" cy="3075009"/>
          </a:xfrm>
          <a:prstGeom prst="rect">
            <a:avLst/>
          </a:prstGeom>
        </p:spPr>
      </p:pic>
      <p:pic>
        <p:nvPicPr>
          <p:cNvPr id="87" name="Picture 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533" y="1543145"/>
            <a:ext cx="5161862" cy="1284879"/>
          </a:xfrm>
          <a:prstGeom prst="rect">
            <a:avLst/>
          </a:prstGeom>
        </p:spPr>
      </p:pic>
      <p:sp>
        <p:nvSpPr>
          <p:cNvPr id="9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93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36914" y="1485901"/>
            <a:ext cx="8666018" cy="4870449"/>
          </a:xfrm>
        </p:spPr>
        <p:txBody>
          <a:bodyPr>
            <a:normAutofit fontScale="85000" lnSpcReduction="20000"/>
          </a:bodyPr>
          <a:lstStyle/>
          <a:p>
            <a:pPr lvl="1"/>
            <a:endParaRPr lang="en-US" sz="2100" dirty="0"/>
          </a:p>
          <a:p>
            <a:r>
              <a:rPr lang="en-US" sz="2300" dirty="0" smtClean="0">
                <a:solidFill>
                  <a:schemeClr val="tx1"/>
                </a:solidFill>
              </a:rPr>
              <a:t>Thermal </a:t>
            </a:r>
            <a:r>
              <a:rPr lang="en-US" sz="2300" dirty="0">
                <a:solidFill>
                  <a:schemeClr val="tx1"/>
                </a:solidFill>
              </a:rPr>
              <a:t>management represents a major challenge in HEP.</a:t>
            </a:r>
          </a:p>
          <a:p>
            <a:endParaRPr lang="en-US" sz="2300" dirty="0">
              <a:solidFill>
                <a:schemeClr val="tx1"/>
              </a:solidFill>
            </a:endParaRPr>
          </a:p>
          <a:p>
            <a:r>
              <a:rPr lang="en-US" sz="2300" dirty="0">
                <a:solidFill>
                  <a:schemeClr val="tx1"/>
                </a:solidFill>
              </a:rPr>
              <a:t>Continuous advances in micro-engineering have opened the door to the development of smaller and more efficient cooling devices capable of handling increasing power densities with a minimum mass penalty. </a:t>
            </a:r>
          </a:p>
          <a:p>
            <a:endParaRPr lang="en-US" sz="2300" dirty="0">
              <a:solidFill>
                <a:schemeClr val="tx1"/>
              </a:solidFill>
            </a:endParaRPr>
          </a:p>
          <a:p>
            <a:r>
              <a:rPr lang="en-US" sz="2300" dirty="0">
                <a:solidFill>
                  <a:schemeClr val="tx1"/>
                </a:solidFill>
              </a:rPr>
              <a:t>AIDA-2020 is bringing together a community to develop and study silicon microchannel cooling devices and low mass mechanical structures .</a:t>
            </a:r>
          </a:p>
          <a:p>
            <a:endParaRPr lang="en-US" sz="2300" dirty="0">
              <a:solidFill>
                <a:schemeClr val="tx1"/>
              </a:solidFill>
            </a:endParaRPr>
          </a:p>
          <a:p>
            <a:r>
              <a:rPr lang="en-US" sz="2300" dirty="0">
                <a:solidFill>
                  <a:schemeClr val="tx1"/>
                </a:solidFill>
              </a:rPr>
              <a:t>By 2019, a catalog of building blocks, design guidelines and standards for characterization and qualification of devices and systems for microchannel cooling (single phase and evaporative) will be available</a:t>
            </a:r>
            <a:r>
              <a:rPr lang="en-US" sz="2300" dirty="0" smtClean="0">
                <a:solidFill>
                  <a:schemeClr val="tx1"/>
                </a:solidFill>
              </a:rPr>
              <a:t>.</a:t>
            </a:r>
          </a:p>
          <a:p>
            <a:endParaRPr lang="en-US" sz="2300" dirty="0" smtClean="0">
              <a:solidFill>
                <a:schemeClr val="tx1"/>
              </a:solidFill>
            </a:endParaRPr>
          </a:p>
          <a:p>
            <a:r>
              <a:rPr lang="en-US" sz="2300" dirty="0"/>
              <a:t>Long term objective:</a:t>
            </a:r>
          </a:p>
          <a:p>
            <a:pPr marL="514337" lvl="2">
              <a:spcBef>
                <a:spcPts val="750"/>
              </a:spcBef>
            </a:pPr>
            <a:r>
              <a:rPr lang="en-US" sz="2100" dirty="0"/>
              <a:t>Fully understanding failure parameters and how to avoid failure</a:t>
            </a:r>
          </a:p>
          <a:p>
            <a:pPr lvl="1"/>
            <a:r>
              <a:rPr lang="en-US" sz="2100" dirty="0" smtClean="0"/>
              <a:t>Full-proof </a:t>
            </a:r>
            <a:r>
              <a:rPr lang="en-US" sz="2100" dirty="0"/>
              <a:t>characterization and reliability protocol</a:t>
            </a:r>
          </a:p>
          <a:p>
            <a:endParaRPr lang="en-US" sz="2300" dirty="0">
              <a:solidFill>
                <a:schemeClr val="tx1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27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&amp; Outlook	</a:t>
            </a:r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8071" y="1145501"/>
            <a:ext cx="8623703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1700" cap="all" dirty="0">
                <a:solidFill>
                  <a:srgbClr val="0053A1"/>
                </a:solidFill>
                <a:latin typeface="+mn-lt"/>
                <a:ea typeface="+mn-ea"/>
                <a:cs typeface="+mn-cs"/>
              </a:rPr>
              <a:t>SCOPE OF AIDA-2020 to gather this knowledge and bring building blocks together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5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36914" y="2280781"/>
            <a:ext cx="8666018" cy="4886789"/>
          </a:xfr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Thank you for your attention!</a:t>
            </a:r>
            <a:endParaRPr lang="en-US" sz="36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</a:t>
            </a:r>
            <a:r>
              <a:rPr lang="en-GB" dirty="0" smtClean="0"/>
              <a:t>FRANCE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28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895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NA62 </a:t>
            </a:r>
            <a:r>
              <a:rPr lang="fr-FR" dirty="0" err="1"/>
              <a:t>is</a:t>
            </a:r>
            <a:r>
              <a:rPr lang="fr-FR" dirty="0"/>
              <a:t> the first </a:t>
            </a:r>
            <a:r>
              <a:rPr lang="fr-FR" dirty="0" err="1"/>
              <a:t>experiment</a:t>
            </a:r>
            <a:r>
              <a:rPr lang="fr-FR" dirty="0"/>
              <a:t> to use </a:t>
            </a:r>
            <a:r>
              <a:rPr lang="fr-FR" dirty="0" err="1"/>
              <a:t>silicon</a:t>
            </a:r>
            <a:r>
              <a:rPr lang="fr-FR" dirty="0"/>
              <a:t> </a:t>
            </a:r>
            <a:r>
              <a:rPr lang="fr-FR" dirty="0" err="1"/>
              <a:t>microcooling</a:t>
            </a:r>
            <a:r>
              <a:rPr lang="fr-FR" dirty="0"/>
              <a:t> plates for the thermal management of </a:t>
            </a:r>
            <a:r>
              <a:rPr lang="fr-FR" dirty="0" err="1"/>
              <a:t>their</a:t>
            </a:r>
            <a:r>
              <a:rPr lang="fr-FR" dirty="0"/>
              <a:t> GTK pixel detectors (</a:t>
            </a:r>
            <a:r>
              <a:rPr lang="fr-FR" dirty="0" err="1"/>
              <a:t>since</a:t>
            </a:r>
            <a:r>
              <a:rPr lang="fr-FR" dirty="0"/>
              <a:t> 2014).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NA62-GTK – SILICON MICROCHANNEL </a:t>
            </a:r>
            <a:r>
              <a:rPr lang="en-US" dirty="0" smtClean="0"/>
              <a:t>COOLING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46" y="1957059"/>
            <a:ext cx="4348254" cy="1274951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10" y="3140968"/>
            <a:ext cx="2666629" cy="3412232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872" y="2040672"/>
            <a:ext cx="2306484" cy="986021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6925" y="1939164"/>
            <a:ext cx="1442164" cy="1201804"/>
          </a:xfrm>
          <a:prstGeom prst="rect">
            <a:avLst/>
          </a:prstGeom>
        </p:spPr>
      </p:pic>
      <p:pic>
        <p:nvPicPr>
          <p:cNvPr id="11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5160" y="3219096"/>
            <a:ext cx="2479143" cy="3233061"/>
          </a:xfrm>
          <a:prstGeom prst="rect">
            <a:avLst/>
          </a:prstGeom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5401696" y="3570515"/>
            <a:ext cx="3476725" cy="1922397"/>
          </a:xfrm>
          <a:prstGeom prst="rect">
            <a:avLst/>
          </a:prstGeom>
        </p:spPr>
        <p:txBody>
          <a:bodyPr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 detector modules</a:t>
            </a:r>
          </a:p>
          <a:p>
            <a:r>
              <a:rPr lang="en-US" dirty="0" smtClean="0"/>
              <a:t>Liquid C</a:t>
            </a:r>
            <a:r>
              <a:rPr lang="en-US" baseline="-25000" dirty="0" smtClean="0"/>
              <a:t>6</a:t>
            </a:r>
            <a:r>
              <a:rPr lang="en-US" dirty="0" smtClean="0"/>
              <a:t>F</a:t>
            </a:r>
            <a:r>
              <a:rPr lang="en-US" baseline="-25000" dirty="0" smtClean="0"/>
              <a:t>14 </a:t>
            </a:r>
            <a:endParaRPr lang="en-US" dirty="0" smtClean="0"/>
          </a:p>
          <a:p>
            <a:r>
              <a:rPr lang="en-US" dirty="0" smtClean="0"/>
              <a:t>T</a:t>
            </a:r>
            <a:r>
              <a:rPr lang="en-US" baseline="-25000" dirty="0" smtClean="0"/>
              <a:t>op</a:t>
            </a:r>
            <a:r>
              <a:rPr lang="en-US" dirty="0" smtClean="0"/>
              <a:t> below -10ºC</a:t>
            </a:r>
          </a:p>
          <a:p>
            <a:r>
              <a:rPr lang="en-US" dirty="0" smtClean="0"/>
              <a:t>Power dissipation 25W-48W over 6x4cm</a:t>
            </a:r>
            <a:r>
              <a:rPr lang="en-US" baseline="30000" dirty="0" smtClean="0"/>
              <a:t>2</a:t>
            </a:r>
          </a:p>
        </p:txBody>
      </p:sp>
      <p:sp>
        <p:nvSpPr>
          <p:cNvPr id="13" name="TextBox 11"/>
          <p:cNvSpPr txBox="1"/>
          <p:nvPr/>
        </p:nvSpPr>
        <p:spPr>
          <a:xfrm>
            <a:off x="5307808" y="5662989"/>
            <a:ext cx="3800696" cy="646331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en-US" sz="1200" dirty="0" smtClean="0">
                <a:latin typeface="Times" charset="0"/>
                <a:ea typeface="Times" charset="0"/>
                <a:cs typeface="Times" charset="0"/>
              </a:rPr>
              <a:t>A. Mapelli </a:t>
            </a:r>
            <a:r>
              <a:rPr lang="en-US" sz="1200" i="1" dirty="0" smtClean="0">
                <a:latin typeface="Times" charset="0"/>
                <a:ea typeface="Times" charset="0"/>
                <a:cs typeface="Times" charset="0"/>
              </a:rPr>
              <a:t>et al.</a:t>
            </a:r>
            <a:r>
              <a:rPr lang="en-US" sz="1200" dirty="0" smtClean="0">
                <a:latin typeface="Times" charset="0"/>
                <a:ea typeface="Times" charset="0"/>
                <a:cs typeface="Times" charset="0"/>
              </a:rPr>
              <a:t> 2012 JINST 7 C01111</a:t>
            </a:r>
          </a:p>
          <a:p>
            <a:r>
              <a:rPr lang="en-US" sz="1200" dirty="0" smtClean="0">
                <a:latin typeface="Times" charset="0"/>
                <a:ea typeface="Times" charset="0"/>
                <a:cs typeface="Times" charset="0"/>
              </a:rPr>
              <a:t>P. Petagna </a:t>
            </a:r>
            <a:r>
              <a:rPr lang="en-US" sz="1200" i="1" dirty="0" smtClean="0">
                <a:latin typeface="Times" charset="0"/>
                <a:ea typeface="Times" charset="0"/>
                <a:cs typeface="Times" charset="0"/>
              </a:rPr>
              <a:t>et al.</a:t>
            </a:r>
            <a:r>
              <a:rPr lang="en-US" sz="1200" dirty="0">
                <a:latin typeface="Times" charset="0"/>
                <a:ea typeface="Times" charset="0"/>
                <a:cs typeface="Times" charset="0"/>
              </a:rPr>
              <a:t>, </a:t>
            </a:r>
            <a:r>
              <a:rPr lang="en-US" sz="1200" dirty="0" err="1" smtClean="0">
                <a:latin typeface="Times" charset="0"/>
                <a:ea typeface="Times" charset="0"/>
                <a:cs typeface="Times" charset="0"/>
              </a:rPr>
              <a:t>Microelec</a:t>
            </a:r>
            <a:r>
              <a:rPr lang="en-US" sz="1200" dirty="0" smtClean="0">
                <a:latin typeface="Times" charset="0"/>
                <a:ea typeface="Times" charset="0"/>
                <a:cs typeface="Times" charset="0"/>
              </a:rPr>
              <a:t>. </a:t>
            </a:r>
            <a:r>
              <a:rPr lang="en-US" sz="1200" dirty="0">
                <a:latin typeface="Times" charset="0"/>
                <a:ea typeface="Times" charset="0"/>
                <a:cs typeface="Times" charset="0"/>
              </a:rPr>
              <a:t>Journal 44 (2013) 612–618</a:t>
            </a:r>
            <a:endParaRPr lang="en-US" sz="1200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sz="1200" dirty="0" smtClean="0">
                <a:latin typeface="Times" charset="0"/>
                <a:ea typeface="Times" charset="0"/>
                <a:cs typeface="Times" charset="0"/>
              </a:rPr>
              <a:t>G</a:t>
            </a:r>
            <a:r>
              <a:rPr lang="en-US" sz="1200" dirty="0">
                <a:latin typeface="Times" charset="0"/>
                <a:ea typeface="Times" charset="0"/>
                <a:cs typeface="Times" charset="0"/>
              </a:rPr>
              <a:t>. </a:t>
            </a:r>
            <a:r>
              <a:rPr lang="en-US" sz="1200" dirty="0" err="1">
                <a:latin typeface="Times" charset="0"/>
                <a:ea typeface="Times" charset="0"/>
                <a:cs typeface="Times" charset="0"/>
              </a:rPr>
              <a:t>Romagnoli</a:t>
            </a:r>
            <a:r>
              <a:rPr lang="en-US" sz="1200" dirty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1200" i="1" dirty="0">
                <a:latin typeface="Times" charset="0"/>
                <a:ea typeface="Times" charset="0"/>
                <a:cs typeface="Times" charset="0"/>
              </a:rPr>
              <a:t>et al.</a:t>
            </a:r>
            <a:r>
              <a:rPr lang="en-US" sz="1200" dirty="0">
                <a:latin typeface="Times" charset="0"/>
                <a:ea typeface="Times" charset="0"/>
                <a:cs typeface="Times" charset="0"/>
              </a:rPr>
              <a:t>, </a:t>
            </a:r>
            <a:r>
              <a:rPr lang="en-US" sz="1200" dirty="0" err="1">
                <a:latin typeface="Times" charset="0"/>
                <a:ea typeface="Times" charset="0"/>
                <a:cs typeface="Times" charset="0"/>
              </a:rPr>
              <a:t>Microelec</a:t>
            </a:r>
            <a:r>
              <a:rPr lang="en-US" sz="1200" dirty="0">
                <a:latin typeface="Times" charset="0"/>
                <a:ea typeface="Times" charset="0"/>
                <a:cs typeface="Times" charset="0"/>
              </a:rPr>
              <a:t>. Eng. 145 (2015) </a:t>
            </a:r>
            <a:r>
              <a:rPr lang="en-US" sz="1200" dirty="0" smtClean="0">
                <a:latin typeface="Times" charset="0"/>
                <a:ea typeface="Times" charset="0"/>
                <a:cs typeface="Times" charset="0"/>
              </a:rPr>
              <a:t>133-137</a:t>
            </a:r>
            <a:endParaRPr lang="en-US" sz="1200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7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50661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Why Silicon or </a:t>
            </a:r>
            <a:r>
              <a:rPr lang="en-US" dirty="0" err="1" smtClean="0"/>
              <a:t>SiC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Detectors are in </a:t>
            </a:r>
            <a:r>
              <a:rPr lang="en-US" dirty="0" smtClean="0"/>
              <a:t>silicon</a:t>
            </a:r>
          </a:p>
          <a:p>
            <a:pPr lvl="1"/>
            <a:r>
              <a:rPr lang="en-US" dirty="0" smtClean="0"/>
              <a:t>Controlled interaction with particles</a:t>
            </a:r>
          </a:p>
          <a:p>
            <a:pPr lvl="1"/>
            <a:r>
              <a:rPr lang="en-US" dirty="0" smtClean="0"/>
              <a:t>Availability</a:t>
            </a:r>
          </a:p>
          <a:p>
            <a:pPr lvl="1"/>
            <a:r>
              <a:rPr lang="en-US" dirty="0" smtClean="0"/>
              <a:t>Extensive processing knowledge and technologic applications (Micro-electronics, MEMS,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Interest </a:t>
            </a:r>
            <a:r>
              <a:rPr lang="en-US" dirty="0"/>
              <a:t>and goals:</a:t>
            </a:r>
          </a:p>
          <a:p>
            <a:pPr lvl="1"/>
            <a:r>
              <a:rPr lang="en-US" dirty="0" smtClean="0"/>
              <a:t>Size </a:t>
            </a:r>
            <a:r>
              <a:rPr lang="en-US" dirty="0"/>
              <a:t>advantage</a:t>
            </a:r>
          </a:p>
          <a:p>
            <a:pPr lvl="1"/>
            <a:r>
              <a:rPr lang="en-US" dirty="0" smtClean="0"/>
              <a:t>Design </a:t>
            </a:r>
            <a:r>
              <a:rPr lang="en-US" dirty="0"/>
              <a:t>advantage: large pattern </a:t>
            </a:r>
            <a:r>
              <a:rPr lang="en-US" dirty="0" smtClean="0"/>
              <a:t>possibility</a:t>
            </a:r>
          </a:p>
          <a:p>
            <a:pPr lvl="1"/>
            <a:r>
              <a:rPr lang="en-US" dirty="0"/>
              <a:t>Can be integrated in the detector’s fabrication process combining versatility of standard micro-fabrication processes with high thermal efficiency of micro-fluidics</a:t>
            </a:r>
          </a:p>
          <a:p>
            <a:pPr lvl="1"/>
            <a:endParaRPr lang="en-US" dirty="0"/>
          </a:p>
          <a:p>
            <a:r>
              <a:rPr lang="en-US" dirty="0" smtClean="0"/>
              <a:t>Mechanical problematics:</a:t>
            </a:r>
            <a:endParaRPr lang="en-US" dirty="0"/>
          </a:p>
          <a:p>
            <a:pPr lvl="1"/>
            <a:r>
              <a:rPr lang="en-US" dirty="0"/>
              <a:t>Young’s modulus of </a:t>
            </a:r>
            <a:r>
              <a:rPr lang="en-US" dirty="0" smtClean="0"/>
              <a:t>169 </a:t>
            </a:r>
            <a:r>
              <a:rPr lang="en-US" dirty="0" err="1" smtClean="0"/>
              <a:t>GPa</a:t>
            </a:r>
            <a:r>
              <a:rPr lang="en-US" dirty="0" smtClean="0"/>
              <a:t> </a:t>
            </a:r>
            <a:r>
              <a:rPr lang="en-US" dirty="0"/>
              <a:t>&lt;110&gt;  </a:t>
            </a:r>
            <a:r>
              <a:rPr lang="en-US" dirty="0" smtClean="0"/>
              <a:t>or 130 </a:t>
            </a:r>
            <a:r>
              <a:rPr lang="en-US" dirty="0" err="1" smtClean="0"/>
              <a:t>GPa</a:t>
            </a:r>
            <a:r>
              <a:rPr lang="en-US" dirty="0" smtClean="0"/>
              <a:t> </a:t>
            </a:r>
            <a:r>
              <a:rPr lang="en-US" dirty="0"/>
              <a:t>&lt;100</a:t>
            </a:r>
            <a:r>
              <a:rPr lang="en-US" dirty="0" smtClean="0"/>
              <a:t>&gt; </a:t>
            </a:r>
            <a:r>
              <a:rPr lang="en-US" dirty="0"/>
              <a:t>or </a:t>
            </a:r>
            <a:r>
              <a:rPr lang="en-US" dirty="0" smtClean="0"/>
              <a:t>187 </a:t>
            </a:r>
            <a:r>
              <a:rPr lang="en-US" dirty="0" err="1"/>
              <a:t>GPa</a:t>
            </a:r>
            <a:r>
              <a:rPr lang="en-US" dirty="0"/>
              <a:t> &lt;</a:t>
            </a:r>
            <a:r>
              <a:rPr lang="en-US" dirty="0" smtClean="0"/>
              <a:t>111&gt; or</a:t>
            </a:r>
            <a:r>
              <a:rPr lang="is-IS" dirty="0" smtClean="0"/>
              <a:t>…?</a:t>
            </a:r>
            <a:endParaRPr lang="en-US" dirty="0" smtClean="0"/>
          </a:p>
          <a:p>
            <a:pPr lvl="1"/>
            <a:r>
              <a:rPr lang="en-US" dirty="0" smtClean="0"/>
              <a:t>Possible fatigue in monocrystalline silicon can accumulate and lead to rupture</a:t>
            </a:r>
          </a:p>
          <a:p>
            <a:pPr lvl="1"/>
            <a:r>
              <a:rPr lang="en-US" dirty="0" smtClean="0"/>
              <a:t>Lots of publications and tests on silicon mechanical properties, but so far no link between them</a:t>
            </a:r>
            <a:r>
              <a:rPr lang="is-IS" dirty="0" smtClean="0"/>
              <a:t>…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000500" y="1"/>
            <a:ext cx="5038551" cy="1077238"/>
          </a:xfrm>
        </p:spPr>
        <p:txBody>
          <a:bodyPr/>
          <a:lstStyle/>
          <a:p>
            <a:r>
              <a:rPr lang="en-US" smtClean="0"/>
              <a:t>Silicon Microchannel Cooling</a:t>
            </a:r>
            <a:endParaRPr lang="en-US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67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324000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Two different approaches:</a:t>
            </a:r>
          </a:p>
          <a:p>
            <a:pPr lvl="1"/>
            <a:r>
              <a:rPr lang="en-US" sz="2000" dirty="0" smtClean="0"/>
              <a:t>Wafer bonding</a:t>
            </a:r>
          </a:p>
          <a:p>
            <a:pPr lvl="1"/>
            <a:r>
              <a:rPr lang="en-US" sz="2000" dirty="0" smtClean="0"/>
              <a:t>Buried micro-channels</a:t>
            </a:r>
            <a:endParaRPr lang="en-US" sz="2000" dirty="0"/>
          </a:p>
          <a:p>
            <a:endParaRPr lang="en-US" sz="2400" dirty="0" smtClean="0"/>
          </a:p>
          <a:p>
            <a:r>
              <a:rPr lang="en-US" sz="2400" dirty="0" smtClean="0"/>
              <a:t>Wafer bonding</a:t>
            </a:r>
          </a:p>
          <a:p>
            <a:pPr lvl="1"/>
            <a:r>
              <a:rPr lang="en-US" sz="2000" dirty="0" smtClean="0"/>
              <a:t>Etching step</a:t>
            </a:r>
          </a:p>
          <a:p>
            <a:pPr lvl="1"/>
            <a:r>
              <a:rPr lang="en-US" sz="2000" dirty="0" smtClean="0"/>
              <a:t>Wafer bonding</a:t>
            </a:r>
          </a:p>
          <a:p>
            <a:pPr lvl="1"/>
            <a:r>
              <a:rPr lang="en-US" sz="2000" dirty="0" smtClean="0"/>
              <a:t>Problem: wafer bonding can be tricky</a:t>
            </a:r>
            <a:endParaRPr lang="en-US" sz="2000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Micro-Channel Fabrication	</a:t>
            </a:r>
            <a:endParaRPr lang="en-US" dirty="0"/>
          </a:p>
        </p:txBody>
      </p:sp>
      <p:grpSp>
        <p:nvGrpSpPr>
          <p:cNvPr id="15" name="Grouper 14"/>
          <p:cNvGrpSpPr/>
          <p:nvPr/>
        </p:nvGrpSpPr>
        <p:grpSpPr>
          <a:xfrm>
            <a:off x="304104" y="4394201"/>
            <a:ext cx="8670311" cy="1637432"/>
            <a:chOff x="304104" y="4521201"/>
            <a:chExt cx="8670311" cy="1637432"/>
          </a:xfrm>
        </p:grpSpPr>
        <p:pic>
          <p:nvPicPr>
            <p:cNvPr id="7" name="Picture 12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34415" y="5170069"/>
              <a:ext cx="2340000" cy="606898"/>
            </a:xfrm>
            <a:prstGeom prst="rect">
              <a:avLst/>
            </a:prstGeom>
          </p:spPr>
        </p:pic>
        <p:grpSp>
          <p:nvGrpSpPr>
            <p:cNvPr id="8" name="Group 2"/>
            <p:cNvGrpSpPr/>
            <p:nvPr/>
          </p:nvGrpSpPr>
          <p:grpSpPr>
            <a:xfrm>
              <a:off x="304104" y="4521201"/>
              <a:ext cx="4420296" cy="1637432"/>
              <a:chOff x="304104" y="814507"/>
              <a:chExt cx="3548985" cy="1102325"/>
            </a:xfrm>
          </p:grpSpPr>
          <p:sp>
            <p:nvSpPr>
              <p:cNvPr id="9" name="TextBox 6"/>
              <p:cNvSpPr txBox="1"/>
              <p:nvPr/>
            </p:nvSpPr>
            <p:spPr>
              <a:xfrm>
                <a:off x="304104" y="814507"/>
                <a:ext cx="3548985" cy="369332"/>
              </a:xfrm>
              <a:prstGeom prst="rect">
                <a:avLst/>
              </a:prstGeom>
            </p:spPr>
            <p:txBody>
              <a:bodyPr wrap="none" rtlCol="0" anchor="ctr">
                <a:spAutoFit/>
              </a:bodyPr>
              <a:lstStyle/>
              <a:p>
                <a:r>
                  <a:rPr lang="en-US" b="1" dirty="0" smtClean="0">
                    <a:solidFill>
                      <a:srgbClr val="0053A1"/>
                    </a:solidFill>
                  </a:rPr>
                  <a:t>WAFER BONDING APPROACH</a:t>
                </a:r>
              </a:p>
            </p:txBody>
          </p:sp>
          <p:pic>
            <p:nvPicPr>
              <p:cNvPr id="10" name="Picture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9722" y="1167192"/>
                <a:ext cx="2390639" cy="587953"/>
              </a:xfrm>
              <a:prstGeom prst="rect">
                <a:avLst/>
              </a:prstGeom>
            </p:spPr>
          </p:pic>
          <p:pic>
            <p:nvPicPr>
              <p:cNvPr id="11" name="Picture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723" y="1743256"/>
                <a:ext cx="1963577" cy="173576"/>
              </a:xfrm>
              <a:prstGeom prst="rect">
                <a:avLst/>
              </a:prstGeom>
            </p:spPr>
          </p:pic>
        </p:grpSp>
        <p:pic>
          <p:nvPicPr>
            <p:cNvPr id="12" name="Picture 6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88184" y="5109568"/>
              <a:ext cx="2340000" cy="168200"/>
            </a:xfrm>
            <a:prstGeom prst="rect">
              <a:avLst/>
            </a:prstGeom>
          </p:spPr>
        </p:pic>
        <p:pic>
          <p:nvPicPr>
            <p:cNvPr id="13" name="Picture 6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88184" y="5318829"/>
              <a:ext cx="2340000" cy="462995"/>
            </a:xfrm>
            <a:prstGeom prst="rect">
              <a:avLst/>
            </a:prstGeom>
          </p:spPr>
        </p:pic>
      </p:grpSp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69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FBK-CERN </a:t>
            </a:r>
            <a:r>
              <a:rPr lang="en-US" dirty="0" smtClean="0"/>
              <a:t>Embedded Channels</a:t>
            </a:r>
            <a:endParaRPr lang="en-US" dirty="0"/>
          </a:p>
        </p:txBody>
      </p:sp>
      <p:pic>
        <p:nvPicPr>
          <p:cNvPr id="178" name="Image 1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25" y="2476500"/>
            <a:ext cx="7766955" cy="3948112"/>
          </a:xfrm>
          <a:prstGeom prst="rect">
            <a:avLst/>
          </a:prstGeom>
        </p:spPr>
      </p:pic>
      <p:sp>
        <p:nvSpPr>
          <p:cNvPr id="179" name="Espace réservé du contenu 1"/>
          <p:cNvSpPr txBox="1">
            <a:spLocks/>
          </p:cNvSpPr>
          <p:nvPr/>
        </p:nvSpPr>
        <p:spPr>
          <a:xfrm>
            <a:off x="238994" y="1196301"/>
            <a:ext cx="8666018" cy="1878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Buried channels</a:t>
            </a:r>
          </a:p>
          <a:p>
            <a:pPr lvl="1"/>
            <a:r>
              <a:rPr lang="en-US" dirty="0" smtClean="0"/>
              <a:t>Trench through Bosch Process etching</a:t>
            </a:r>
          </a:p>
          <a:p>
            <a:pPr lvl="1"/>
            <a:r>
              <a:rPr lang="en-US" dirty="0" smtClean="0"/>
              <a:t>Channel engraving with SF6 isotropic etching</a:t>
            </a:r>
          </a:p>
          <a:p>
            <a:pPr lvl="1"/>
            <a:r>
              <a:rPr lang="en-US" dirty="0" smtClean="0"/>
              <a:t>Channel filling with PE/LPCVD poly-silicon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8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58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 at CERN: defining a standard procedure to validate and ensure reliability of the cooling systems </a:t>
            </a:r>
            <a:r>
              <a:rPr lang="en-US" dirty="0" smtClean="0">
                <a:sym typeface="Wingdings"/>
              </a:rPr>
              <a:t> Leak test and pressure tests</a:t>
            </a:r>
            <a:endParaRPr lang="en-US" dirty="0" smtClean="0"/>
          </a:p>
          <a:p>
            <a:r>
              <a:rPr lang="en-US" dirty="0" smtClean="0"/>
              <a:t>Reasons to perform pressure tests:</a:t>
            </a:r>
          </a:p>
          <a:p>
            <a:pPr lvl="1"/>
            <a:r>
              <a:rPr lang="en-US" dirty="0" smtClean="0"/>
              <a:t>Gaining </a:t>
            </a:r>
            <a:r>
              <a:rPr lang="en-US" dirty="0"/>
              <a:t>a better understanding of the mechanical response of </a:t>
            </a:r>
            <a:r>
              <a:rPr lang="en-US" dirty="0" err="1"/>
              <a:t>ScSi</a:t>
            </a:r>
            <a:endParaRPr lang="en-US" dirty="0"/>
          </a:p>
          <a:p>
            <a:pPr lvl="1"/>
            <a:r>
              <a:rPr lang="en-US" dirty="0"/>
              <a:t>Assess effect of channel geometry to </a:t>
            </a:r>
            <a:r>
              <a:rPr lang="en-US" dirty="0" smtClean="0"/>
              <a:t>optimize </a:t>
            </a:r>
            <a:r>
              <a:rPr lang="en-US" dirty="0"/>
              <a:t>design of new devices</a:t>
            </a:r>
          </a:p>
          <a:p>
            <a:pPr lvl="1"/>
            <a:r>
              <a:rPr lang="en-US" dirty="0"/>
              <a:t>Evaluate wafer-to-wafer bond strength</a:t>
            </a:r>
          </a:p>
          <a:p>
            <a:pPr lvl="1"/>
            <a:r>
              <a:rPr lang="en-US" dirty="0"/>
              <a:t>Serve as quality control procedure</a:t>
            </a:r>
          </a:p>
          <a:p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</a:t>
            </a:r>
            <a:endParaRPr lang="en-US" dirty="0"/>
          </a:p>
        </p:txBody>
      </p:sp>
      <p:grpSp>
        <p:nvGrpSpPr>
          <p:cNvPr id="12" name="Grouper 11"/>
          <p:cNvGrpSpPr/>
          <p:nvPr/>
        </p:nvGrpSpPr>
        <p:grpSpPr>
          <a:xfrm>
            <a:off x="4114800" y="3238500"/>
            <a:ext cx="2895600" cy="3111500"/>
            <a:chOff x="4114800" y="3238500"/>
            <a:chExt cx="2895600" cy="31115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1200" y="3238500"/>
              <a:ext cx="2209533" cy="2806700"/>
            </a:xfrm>
            <a:prstGeom prst="rect">
              <a:avLst/>
            </a:prstGeom>
          </p:spPr>
        </p:pic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4114800" y="6001529"/>
              <a:ext cx="2895600" cy="3484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en-GB" sz="1800" dirty="0" err="1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LHCb</a:t>
              </a:r>
              <a:r>
                <a:rPr lang="en-GB" sz="18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VELO</a:t>
              </a:r>
            </a:p>
          </p:txBody>
        </p:sp>
      </p:grpSp>
      <p:grpSp>
        <p:nvGrpSpPr>
          <p:cNvPr id="4" name="Grouper 3"/>
          <p:cNvGrpSpPr/>
          <p:nvPr/>
        </p:nvGrpSpPr>
        <p:grpSpPr>
          <a:xfrm>
            <a:off x="6599912" y="2240377"/>
            <a:ext cx="2895600" cy="4115973"/>
            <a:chOff x="6599912" y="2240377"/>
            <a:chExt cx="2895600" cy="4115973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119361" y="3746095"/>
              <a:ext cx="3767501" cy="756065"/>
            </a:xfrm>
            <a:prstGeom prst="rect">
              <a:avLst/>
            </a:prstGeom>
          </p:spPr>
        </p:pic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6599912" y="6007879"/>
              <a:ext cx="2895600" cy="3484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en-GB" sz="18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ALICE ITS</a:t>
              </a:r>
            </a:p>
          </p:txBody>
        </p:sp>
      </p:grpSp>
      <p:grpSp>
        <p:nvGrpSpPr>
          <p:cNvPr id="15" name="Grouper 14"/>
          <p:cNvGrpSpPr/>
          <p:nvPr/>
        </p:nvGrpSpPr>
        <p:grpSpPr>
          <a:xfrm>
            <a:off x="249329" y="3804699"/>
            <a:ext cx="3057525" cy="2545301"/>
            <a:chOff x="249329" y="3804699"/>
            <a:chExt cx="3057525" cy="2545301"/>
          </a:xfrm>
        </p:grpSpPr>
        <p:sp>
          <p:nvSpPr>
            <p:cNvPr id="9" name="Subtitle 2"/>
            <p:cNvSpPr txBox="1">
              <a:spLocks/>
            </p:cNvSpPr>
            <p:nvPr/>
          </p:nvSpPr>
          <p:spPr>
            <a:xfrm>
              <a:off x="249329" y="6001529"/>
              <a:ext cx="2895600" cy="3484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en-GB" sz="18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NA62 </a:t>
              </a:r>
              <a:r>
                <a:rPr lang="en-GB" sz="1800" dirty="0" err="1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GTk</a:t>
              </a:r>
              <a:endParaRPr lang="en-GB" sz="18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329" y="3804699"/>
              <a:ext cx="3057525" cy="2181225"/>
            </a:xfrm>
            <a:prstGeom prst="rect">
              <a:avLst/>
            </a:prstGeom>
          </p:spPr>
        </p:pic>
      </p:grpSp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483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 Test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1222176"/>
            <a:ext cx="2803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Pumping and leak recording</a:t>
            </a:r>
            <a:endParaRPr lang="en-GB" dirty="0"/>
          </a:p>
        </p:txBody>
      </p:sp>
      <p:sp>
        <p:nvSpPr>
          <p:cNvPr id="8" name="TextBox 8"/>
          <p:cNvSpPr txBox="1"/>
          <p:nvPr/>
        </p:nvSpPr>
        <p:spPr>
          <a:xfrm>
            <a:off x="305731" y="4581128"/>
            <a:ext cx="3821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Objective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r>
              <a:rPr lang="en-GB" dirty="0" smtClean="0"/>
              <a:t>Testing if samples are leak tight</a:t>
            </a:r>
            <a:endParaRPr lang="en-GB" dirty="0"/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6" y="1598626"/>
            <a:ext cx="2847030" cy="2134949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815" y="1598627"/>
            <a:ext cx="2874329" cy="2155420"/>
          </a:xfrm>
          <a:prstGeom prst="rect">
            <a:avLst/>
          </a:prstGeom>
        </p:spPr>
      </p:pic>
      <p:sp>
        <p:nvSpPr>
          <p:cNvPr id="11" name="TextBox 13"/>
          <p:cNvSpPr txBox="1"/>
          <p:nvPr/>
        </p:nvSpPr>
        <p:spPr>
          <a:xfrm>
            <a:off x="295712" y="1222176"/>
            <a:ext cx="1220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Positioning</a:t>
            </a:r>
            <a:endParaRPr lang="en-GB" dirty="0"/>
          </a:p>
        </p:txBody>
      </p:sp>
      <p:pic>
        <p:nvPicPr>
          <p:cNvPr id="12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82" b="14589"/>
          <a:stretch/>
        </p:blipFill>
        <p:spPr>
          <a:xfrm>
            <a:off x="4127493" y="4307919"/>
            <a:ext cx="3997750" cy="1738513"/>
          </a:xfrm>
          <a:prstGeom prst="rect">
            <a:avLst/>
          </a:prstGeom>
        </p:spPr>
      </p:pic>
      <p:sp>
        <p:nvSpPr>
          <p:cNvPr id="15" name="Flèche vers la droite 14"/>
          <p:cNvSpPr/>
          <p:nvPr/>
        </p:nvSpPr>
        <p:spPr>
          <a:xfrm>
            <a:off x="3014494" y="2563648"/>
            <a:ext cx="622300" cy="204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  <p:pic>
        <p:nvPicPr>
          <p:cNvPr id="14" name="Picture 4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4" r="463"/>
          <a:stretch/>
        </p:blipFill>
        <p:spPr>
          <a:xfrm rot="5400000">
            <a:off x="7123336" y="1827206"/>
            <a:ext cx="2159611" cy="1688216"/>
          </a:xfrm>
          <a:prstGeom prst="rect">
            <a:avLst/>
          </a:prstGeom>
        </p:spPr>
      </p:pic>
      <p:sp>
        <p:nvSpPr>
          <p:cNvPr id="17" name="Flèche vers la droite 16"/>
          <p:cNvSpPr/>
          <p:nvPr/>
        </p:nvSpPr>
        <p:spPr>
          <a:xfrm>
            <a:off x="6676149" y="2573885"/>
            <a:ext cx="622300" cy="204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3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 2020 – Paris FRANCE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/>
              <a:t>Pressure </a:t>
            </a:r>
            <a:r>
              <a:rPr lang="fr-CH" sz="3200" dirty="0" smtClean="0"/>
              <a:t>Test</a:t>
            </a:r>
            <a:r>
              <a:rPr lang="fr-CH" sz="3200" dirty="0"/>
              <a:t>: </a:t>
            </a:r>
            <a:r>
              <a:rPr lang="fr-CH" sz="3200" dirty="0" smtClean="0"/>
              <a:t>Setup</a:t>
            </a:r>
            <a:endParaRPr lang="en-US" dirty="0"/>
          </a:p>
        </p:txBody>
      </p:sp>
      <p:grpSp>
        <p:nvGrpSpPr>
          <p:cNvPr id="7" name="Group 35"/>
          <p:cNvGrpSpPr/>
          <p:nvPr/>
        </p:nvGrpSpPr>
        <p:grpSpPr>
          <a:xfrm>
            <a:off x="838065" y="1226174"/>
            <a:ext cx="7947972" cy="5130175"/>
            <a:chOff x="901700" y="1340795"/>
            <a:chExt cx="8151109" cy="4769384"/>
          </a:xfrm>
        </p:grpSpPr>
        <p:pic>
          <p:nvPicPr>
            <p:cNvPr id="8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66743" y="3126119"/>
              <a:ext cx="1686066" cy="1561047"/>
            </a:xfrm>
            <a:prstGeom prst="rect">
              <a:avLst/>
            </a:prstGeom>
          </p:spPr>
        </p:pic>
        <p:grpSp>
          <p:nvGrpSpPr>
            <p:cNvPr id="9" name="Group 34"/>
            <p:cNvGrpSpPr/>
            <p:nvPr/>
          </p:nvGrpSpPr>
          <p:grpSpPr>
            <a:xfrm>
              <a:off x="901700" y="1340795"/>
              <a:ext cx="7069388" cy="4769384"/>
              <a:chOff x="901700" y="1340795"/>
              <a:chExt cx="7069388" cy="4769384"/>
            </a:xfrm>
          </p:grpSpPr>
          <p:pic>
            <p:nvPicPr>
              <p:cNvPr id="10" name="Pictur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7654" y="1340795"/>
                <a:ext cx="2682779" cy="4769384"/>
              </a:xfrm>
              <a:prstGeom prst="rect">
                <a:avLst/>
              </a:prstGeom>
            </p:spPr>
          </p:pic>
          <p:sp>
            <p:nvSpPr>
              <p:cNvPr id="11" name="TextBox 4"/>
              <p:cNvSpPr txBox="1"/>
              <p:nvPr/>
            </p:nvSpPr>
            <p:spPr>
              <a:xfrm>
                <a:off x="1210155" y="4864942"/>
                <a:ext cx="50424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A</a:t>
                </a:r>
                <a:r>
                  <a:rPr lang="en-US" sz="1600" dirty="0" smtClean="0"/>
                  <a:t>ir</a:t>
                </a:r>
                <a:endParaRPr lang="en-US" sz="1600" dirty="0"/>
              </a:p>
            </p:txBody>
          </p:sp>
          <p:sp>
            <p:nvSpPr>
              <p:cNvPr id="12" name="TextBox 5"/>
              <p:cNvSpPr txBox="1"/>
              <p:nvPr/>
            </p:nvSpPr>
            <p:spPr>
              <a:xfrm>
                <a:off x="2021678" y="5175374"/>
                <a:ext cx="1678784" cy="33855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Manual Pump</a:t>
                </a:r>
                <a:endParaRPr lang="en-US" sz="1600" dirty="0"/>
              </a:p>
            </p:txBody>
          </p:sp>
          <p:cxnSp>
            <p:nvCxnSpPr>
              <p:cNvPr id="13" name="Straight Arrow Connector 6"/>
              <p:cNvCxnSpPr/>
              <p:nvPr/>
            </p:nvCxnSpPr>
            <p:spPr>
              <a:xfrm flipV="1">
                <a:off x="901700" y="5202198"/>
                <a:ext cx="1119978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8"/>
              <p:cNvCxnSpPr/>
              <p:nvPr/>
            </p:nvCxnSpPr>
            <p:spPr>
              <a:xfrm>
                <a:off x="3705226" y="5283046"/>
                <a:ext cx="2626265" cy="12229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prstDash val="solid"/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9"/>
              <p:cNvSpPr txBox="1"/>
              <p:nvPr/>
            </p:nvSpPr>
            <p:spPr>
              <a:xfrm>
                <a:off x="3141972" y="3888464"/>
                <a:ext cx="1331058" cy="3845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Connector</a:t>
                </a:r>
                <a:endParaRPr lang="en-US" sz="1600" dirty="0"/>
              </a:p>
            </p:txBody>
          </p:sp>
          <p:sp>
            <p:nvSpPr>
              <p:cNvPr id="16" name="TextBox 10"/>
              <p:cNvSpPr txBox="1"/>
              <p:nvPr/>
            </p:nvSpPr>
            <p:spPr>
              <a:xfrm>
                <a:off x="3385968" y="4439516"/>
                <a:ext cx="964938" cy="3845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Sample</a:t>
                </a:r>
                <a:endParaRPr lang="en-US" sz="1600" dirty="0"/>
              </a:p>
            </p:txBody>
          </p:sp>
          <p:cxnSp>
            <p:nvCxnSpPr>
              <p:cNvPr id="17" name="Straight Arrow Connector 11"/>
              <p:cNvCxnSpPr>
                <a:endCxn id="16" idx="0"/>
              </p:cNvCxnSpPr>
              <p:nvPr/>
            </p:nvCxnSpPr>
            <p:spPr>
              <a:xfrm>
                <a:off x="3829519" y="4227019"/>
                <a:ext cx="38918" cy="2124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3110272" y="3782292"/>
                <a:ext cx="1444541" cy="1177640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Arrow Connector 13"/>
              <p:cNvCxnSpPr/>
              <p:nvPr/>
            </p:nvCxnSpPr>
            <p:spPr>
              <a:xfrm flipV="1">
                <a:off x="4554813" y="4057743"/>
                <a:ext cx="1046399" cy="22975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prstDash val="solid"/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5601212" y="3648979"/>
                <a:ext cx="932174" cy="746394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Elbow Connector 15"/>
              <p:cNvCxnSpPr>
                <a:stCxn id="11" idx="0"/>
                <a:endCxn id="15" idx="1"/>
              </p:cNvCxnSpPr>
              <p:nvPr/>
            </p:nvCxnSpPr>
            <p:spPr>
              <a:xfrm rot="5400000" flipH="1" flipV="1">
                <a:off x="2454192" y="4487595"/>
                <a:ext cx="1094657" cy="280903"/>
              </a:xfrm>
              <a:prstGeom prst="bentConnector2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16"/>
              <p:cNvSpPr txBox="1"/>
              <p:nvPr/>
            </p:nvSpPr>
            <p:spPr>
              <a:xfrm>
                <a:off x="2691217" y="4852210"/>
                <a:ext cx="382600" cy="215444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74613" indent="-74613"/>
                <a:r>
                  <a:rPr lang="en-US" sz="800" b="1" dirty="0" smtClean="0">
                    <a:solidFill>
                      <a:schemeClr val="bg1"/>
                    </a:solidFill>
                  </a:rPr>
                  <a:t>H</a:t>
                </a:r>
                <a:r>
                  <a:rPr lang="en-US" sz="800" b="1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en-US" sz="800" b="1" dirty="0" smtClean="0">
                    <a:solidFill>
                      <a:schemeClr val="bg1"/>
                    </a:solidFill>
                  </a:rPr>
                  <a:t>O</a:t>
                </a:r>
                <a:endParaRPr lang="en-US" sz="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17"/>
              <p:cNvSpPr txBox="1"/>
              <p:nvPr/>
            </p:nvSpPr>
            <p:spPr>
              <a:xfrm>
                <a:off x="2655122" y="2984639"/>
                <a:ext cx="1034985" cy="58477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Pressure sensor</a:t>
                </a:r>
                <a:endParaRPr lang="en-US" sz="1600" dirty="0"/>
              </a:p>
            </p:txBody>
          </p:sp>
          <p:cxnSp>
            <p:nvCxnSpPr>
              <p:cNvPr id="24" name="Straight Arrow Connector 18"/>
              <p:cNvCxnSpPr>
                <a:stCxn id="23" idx="3"/>
              </p:cNvCxnSpPr>
              <p:nvPr/>
            </p:nvCxnSpPr>
            <p:spPr>
              <a:xfrm flipV="1">
                <a:off x="3690107" y="3235283"/>
                <a:ext cx="2439490" cy="41744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prstDash val="solid"/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6129597" y="3112888"/>
                <a:ext cx="403789" cy="459461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0"/>
              <p:cNvSpPr txBox="1"/>
              <p:nvPr/>
            </p:nvSpPr>
            <p:spPr>
              <a:xfrm>
                <a:off x="1569207" y="1378424"/>
                <a:ext cx="1993144" cy="40011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DAQ + Control</a:t>
                </a:r>
                <a:endParaRPr lang="en-US" sz="2000" dirty="0"/>
              </a:p>
            </p:txBody>
          </p:sp>
          <p:cxnSp>
            <p:nvCxnSpPr>
              <p:cNvPr id="27" name="Straight Arrow Connector 21"/>
              <p:cNvCxnSpPr>
                <a:stCxn id="26" idx="3"/>
              </p:cNvCxnSpPr>
              <p:nvPr/>
            </p:nvCxnSpPr>
            <p:spPr>
              <a:xfrm flipV="1">
                <a:off x="3562351" y="1545887"/>
                <a:ext cx="2118390" cy="32592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prstDash val="solid"/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/>
              <p:cNvSpPr/>
              <p:nvPr/>
            </p:nvSpPr>
            <p:spPr>
              <a:xfrm>
                <a:off x="5704601" y="1340795"/>
                <a:ext cx="919114" cy="1452513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" name="Straight Arrow Connector 23"/>
              <p:cNvCxnSpPr/>
              <p:nvPr/>
            </p:nvCxnSpPr>
            <p:spPr>
              <a:xfrm flipV="1">
                <a:off x="2861071" y="3595193"/>
                <a:ext cx="0" cy="4625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oval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5"/>
              <p:cNvSpPr/>
              <p:nvPr/>
            </p:nvSpPr>
            <p:spPr>
              <a:xfrm>
                <a:off x="5807890" y="3703052"/>
                <a:ext cx="576220" cy="557021"/>
              </a:xfrm>
              <a:prstGeom prst="ellipse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26"/>
              <p:cNvCxnSpPr>
                <a:stCxn id="31" idx="0"/>
              </p:cNvCxnSpPr>
              <p:nvPr/>
            </p:nvCxnSpPr>
            <p:spPr>
              <a:xfrm flipV="1">
                <a:off x="6096000" y="3158653"/>
                <a:ext cx="1843672" cy="544399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27"/>
              <p:cNvCxnSpPr/>
              <p:nvPr/>
            </p:nvCxnSpPr>
            <p:spPr>
              <a:xfrm>
                <a:off x="6083373" y="4267810"/>
                <a:ext cx="1887715" cy="389443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28"/>
              <p:cNvCxnSpPr/>
              <p:nvPr/>
            </p:nvCxnSpPr>
            <p:spPr>
              <a:xfrm flipV="1">
                <a:off x="901700" y="5375197"/>
                <a:ext cx="1119978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29"/>
              <p:cNvSpPr txBox="1"/>
              <p:nvPr/>
            </p:nvSpPr>
            <p:spPr>
              <a:xfrm>
                <a:off x="1030870" y="5391915"/>
                <a:ext cx="906926" cy="3845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Water</a:t>
                </a:r>
                <a:endParaRPr lang="en-US" sz="1600" dirty="0"/>
              </a:p>
            </p:txBody>
          </p:sp>
          <p:cxnSp>
            <p:nvCxnSpPr>
              <p:cNvPr id="35" name="Straight Arrow Connector 30"/>
              <p:cNvCxnSpPr/>
              <p:nvPr/>
            </p:nvCxnSpPr>
            <p:spPr>
              <a:xfrm>
                <a:off x="2120499" y="1778534"/>
                <a:ext cx="0" cy="33968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Elbow Connector 32"/>
              <p:cNvCxnSpPr>
                <a:stCxn id="23" idx="1"/>
              </p:cNvCxnSpPr>
              <p:nvPr/>
            </p:nvCxnSpPr>
            <p:spPr>
              <a:xfrm rot="10800000">
                <a:off x="2282060" y="1778535"/>
                <a:ext cx="373063" cy="1498493"/>
              </a:xfrm>
              <a:prstGeom prst="bentConnector2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7" name="Picture 3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1467" y="4657253"/>
                <a:ext cx="733789" cy="1030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Rectangle 37"/>
              <p:cNvSpPr/>
              <p:nvPr/>
            </p:nvSpPr>
            <p:spPr>
              <a:xfrm>
                <a:off x="6374584" y="4641544"/>
                <a:ext cx="770672" cy="1046226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00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1689</TotalTime>
  <Words>1066</Words>
  <Application>Microsoft Macintosh PowerPoint</Application>
  <PresentationFormat>Présentation à l'écran (4:3)</PresentationFormat>
  <Paragraphs>262</Paragraphs>
  <Slides>28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Times</vt:lpstr>
      <vt:lpstr>Wingdings</vt:lpstr>
      <vt:lpstr>Office Theme</vt:lpstr>
      <vt:lpstr>Graph</vt:lpstr>
      <vt:lpstr>Structural characterization of silicon channels for fluidic applications</vt:lpstr>
      <vt:lpstr>Introduction </vt:lpstr>
      <vt:lpstr>NA62-GTK – SILICON MICROCHANNEL COOLING</vt:lpstr>
      <vt:lpstr>Silicon Microchannel Cooling</vt:lpstr>
      <vt:lpstr>Micro-Channel Fabrication </vt:lpstr>
      <vt:lpstr>FBK-CERN Embedded Channels</vt:lpstr>
      <vt:lpstr>Characterization</vt:lpstr>
      <vt:lpstr>Leak Test</vt:lpstr>
      <vt:lpstr>Pressure Test: Setup</vt:lpstr>
      <vt:lpstr>Safety Chamber</vt:lpstr>
      <vt:lpstr>Sample Holder</vt:lpstr>
      <vt:lpstr>Sample Positioning</vt:lpstr>
      <vt:lpstr>Pressure Test &amp; Acquisition</vt:lpstr>
      <vt:lpstr>Failure</vt:lpstr>
      <vt:lpstr>Results</vt:lpstr>
      <vt:lpstr>Observed with Si-Si bonded channels</vt:lpstr>
      <vt:lpstr>Failure in Silicon Cover</vt:lpstr>
      <vt:lpstr>Experimental Results: Typical Failure Models</vt:lpstr>
      <vt:lpstr>Experimental Results: Typical Failure Models</vt:lpstr>
      <vt:lpstr>Results</vt:lpstr>
      <vt:lpstr>Pressure Samples Longitudinal </vt:lpstr>
      <vt:lpstr>Failure in a Longitudinal Sample @ 236 bar</vt:lpstr>
      <vt:lpstr>Pressure Samples Transversal</vt:lpstr>
      <vt:lpstr>Failure in a Transversal Sample @ 300 bar</vt:lpstr>
      <vt:lpstr>Monolithic Integration</vt:lpstr>
      <vt:lpstr>Full integration</vt:lpstr>
      <vt:lpstr>Conclusion &amp; Outlook </vt:lpstr>
      <vt:lpstr>The End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Utilisateur de Microsoft Office</cp:lastModifiedBy>
  <cp:revision>179</cp:revision>
  <dcterms:created xsi:type="dcterms:W3CDTF">2015-04-17T13:06:14Z</dcterms:created>
  <dcterms:modified xsi:type="dcterms:W3CDTF">2017-04-04T09:35:47Z</dcterms:modified>
</cp:coreProperties>
</file>