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256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6A5"/>
    <a:srgbClr val="171A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100" d="100"/>
          <a:sy n="100" d="100"/>
        </p:scale>
        <p:origin x="252" y="-11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03/04/2017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01D11BA-7BA0-4257-81CF-82214BB44DEA}" type="datetime3">
              <a:rPr lang="en-US" smtClean="0"/>
              <a:t>3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E937EF1-5E27-44A9-B871-6542F30F081F}" type="datetime3">
              <a:rPr lang="en-US" smtClean="0"/>
              <a:t>3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2A87FC3-EAAE-4A3B-9314-DDE4FFBE0A1B}" type="datetime3">
              <a:rPr lang="en-US" smtClean="0"/>
              <a:t>3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77521D4-B6A2-402E-A085-C880F30EB62E}" type="datetime3">
              <a:rPr lang="en-US" smtClean="0"/>
              <a:t>3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E5C1A8A6-A55F-4F98-B7EB-13D47285A1FE}" type="datetime3">
              <a:rPr lang="en-US" smtClean="0"/>
              <a:t>3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1AC57D9-8984-41BB-A9CE-EC121665631C}" type="datetime3">
              <a:rPr lang="en-US" smtClean="0"/>
              <a:t>3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BD499CD-D135-4E2F-90DD-1CE571D7BCBA}" type="datetime3">
              <a:rPr lang="en-US" smtClean="0"/>
              <a:t>3 April 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D1F1141-94BA-4429-B2C2-BEA9DF9ABCCF}" type="datetime3">
              <a:rPr lang="en-US" smtClean="0"/>
              <a:t>3 April 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97F96FE-9481-49EA-9681-9A8F194179A8}" type="datetime3">
              <a:rPr lang="en-US" smtClean="0"/>
              <a:t>3 April 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5604103-15D9-4C8A-AE7C-75C338439E56}" type="datetime3">
              <a:rPr lang="en-US" smtClean="0"/>
              <a:t>3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57C27AA-62AC-464F-AD69-9F162FDFBA42}" type="datetime3">
              <a:rPr lang="en-US" smtClean="0"/>
              <a:t>3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TRIALL FOOTER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2154246"/>
            <a:ext cx="8780746" cy="1832538"/>
          </a:xfrm>
        </p:spPr>
        <p:txBody>
          <a:bodyPr>
            <a:normAutofit/>
          </a:bodyPr>
          <a:lstStyle/>
          <a:p>
            <a:r>
              <a:rPr lang="en-US" dirty="0" smtClean="0"/>
              <a:t>WP9 (NA8) </a:t>
            </a:r>
            <a:r>
              <a:rPr lang="en-US" dirty="0" smtClean="0"/>
              <a:t>PARALLEL MEETING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AOB:</a:t>
            </a:r>
            <a:br>
              <a:rPr lang="en-US" dirty="0" smtClean="0"/>
            </a:br>
            <a:r>
              <a:rPr lang="en-US" sz="2400" dirty="0" smtClean="0"/>
              <a:t>(Apr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  <a:r>
              <a:rPr lang="en-US" sz="2400" dirty="0" smtClean="0"/>
              <a:t>2017)</a:t>
            </a: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627" y="4930045"/>
            <a:ext cx="8780746" cy="1387028"/>
          </a:xfrm>
        </p:spPr>
        <p:txBody>
          <a:bodyPr/>
          <a:lstStyle/>
          <a:p>
            <a:r>
              <a:rPr lang="en-US" dirty="0" smtClean="0"/>
              <a:t>Paolo </a:t>
            </a:r>
            <a:r>
              <a:rPr lang="en-US" dirty="0" smtClean="0"/>
              <a:t>Petagna (CERN)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447884" y="4094810"/>
            <a:ext cx="62482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Brief news from </a:t>
            </a:r>
            <a:r>
              <a:rPr lang="en-US" sz="2800" dirty="0" smtClean="0"/>
              <a:t>other labs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Status of Milestones and </a:t>
            </a:r>
            <a:r>
              <a:rPr lang="en-US" sz="2800" dirty="0" smtClean="0"/>
              <a:t>Deliverables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WP9 AOB</a:t>
            </a:r>
            <a:endParaRPr lang="en-US" dirty="0"/>
          </a:p>
          <a:p>
            <a:r>
              <a:rPr lang="en-US" dirty="0" err="1" smtClean="0"/>
              <a:t>P.Petagna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2374613" cy="365125"/>
          </a:xfrm>
        </p:spPr>
        <p:txBody>
          <a:bodyPr anchor="ctr"/>
          <a:lstStyle/>
          <a:p>
            <a:r>
              <a:rPr lang="en-US" sz="1100" dirty="0" smtClean="0"/>
              <a:t>WP9 Parallel Meeting 04 Apr 2017</a:t>
            </a:r>
            <a:endParaRPr lang="en-GB" sz="1400" dirty="0"/>
          </a:p>
        </p:txBody>
      </p:sp>
      <p:sp>
        <p:nvSpPr>
          <p:cNvPr id="11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WP9: Status of Milestones and Deliverables</a:t>
            </a:r>
            <a:endParaRPr lang="en-GB" sz="1800" dirty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236914" y="1290181"/>
            <a:ext cx="8666018" cy="4886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 smtClean="0"/>
              <a:t>T 9.3 Milestones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0" dirty="0" smtClean="0"/>
          </a:p>
          <a:p>
            <a:endParaRPr lang="en-US" b="0" dirty="0" smtClean="0"/>
          </a:p>
          <a:p>
            <a:endParaRPr lang="en-US" b="0" dirty="0" smtClean="0"/>
          </a:p>
          <a:p>
            <a:endParaRPr lang="en-US" b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b="0" dirty="0" smtClean="0"/>
          </a:p>
          <a:p>
            <a:r>
              <a:rPr lang="en-US" b="0" dirty="0" smtClean="0"/>
              <a:t>T 9.3 Deliverables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938487"/>
              </p:ext>
            </p:extLst>
          </p:nvPr>
        </p:nvGraphicFramePr>
        <p:xfrm>
          <a:off x="328574" y="1694341"/>
          <a:ext cx="8368589" cy="1312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3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2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96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Milestone Description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Beneficiary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Due Date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Verification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MS </a:t>
                      </a:r>
                      <a:r>
                        <a:rPr lang="en-GB" sz="1000" dirty="0" smtClean="0">
                          <a:effectLst/>
                        </a:rPr>
                        <a:t>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Advanced Mechanical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Distributed facility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requirements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(Report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outlining the range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of measurement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setups and their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capabilities to be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installed within the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Advanced Mechanical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Distributed Facility</a:t>
                      </a:r>
                      <a:r>
                        <a:rPr lang="en-GB" sz="1000" dirty="0" smtClean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UOXF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Jan 2016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Agenda, attendance list on Indico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MS </a:t>
                      </a:r>
                      <a:r>
                        <a:rPr lang="en-GB" sz="1000" dirty="0" smtClean="0">
                          <a:effectLst/>
                        </a:rPr>
                        <a:t>99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Advanced Mechanical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Distributed facility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ready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(Report listing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experimental setups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within the Facility, and their performance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as demonstrated with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realistic prototypes</a:t>
                      </a:r>
                      <a:r>
                        <a:rPr lang="en-GB" sz="1000" dirty="0" smtClean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UOXF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Feb 2019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Report to St Com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780649"/>
              </p:ext>
            </p:extLst>
          </p:nvPr>
        </p:nvGraphicFramePr>
        <p:xfrm>
          <a:off x="328574" y="4146616"/>
          <a:ext cx="8368589" cy="1822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3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2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96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Deliverable </a:t>
                      </a:r>
                      <a:r>
                        <a:rPr lang="en-GB" sz="1000" dirty="0">
                          <a:effectLst/>
                        </a:rPr>
                        <a:t>Description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Beneficiary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Due Date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Type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D 9.5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Advanced</a:t>
                      </a:r>
                      <a:r>
                        <a:rPr lang="en-US" sz="1000" b="1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Mechanical facility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Definition of facility requirements: Identification of parameters characterizing the performance of support structures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and identification of experimental techniques which make these parameters accessible, prioritization of the need by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the international community for these measurements at a central facility</a:t>
                      </a:r>
                      <a:endParaRPr lang="en-GB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UOXF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Jun 2016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Other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D 9.6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Common test structures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Identification of test structure designs which allow discriminating measurements of relevant structural performance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parameter, prediction of performance by FEA, production of test structures and benchmarking results of these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structures with the facility</a:t>
                      </a:r>
                      <a:endParaRPr lang="en-GB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CSIC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Apr 2017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Other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 9.7</a:t>
                      </a:r>
                      <a:endParaRPr kumimoji="0" lang="en-GB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Standard procedures for qualification and </a:t>
                      </a:r>
                      <a:r>
                        <a:rPr lang="en-US" sz="1000" b="1" dirty="0" err="1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characterisation</a:t>
                      </a:r>
                      <a:endParaRPr lang="en-US" sz="1000" b="1" dirty="0" smtClean="0">
                        <a:solidFill>
                          <a:srgbClr val="C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Setup of measurement facilities, operation of the facility, evaluation of measurement hardware and procedures,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development of definition of standard measurement procedures at the Advanced Mechanical facility</a:t>
                      </a:r>
                      <a:endParaRPr lang="en-GB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UOXF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Feb 2019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Report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Freeform 14"/>
          <p:cNvSpPr/>
          <p:nvPr/>
        </p:nvSpPr>
        <p:spPr>
          <a:xfrm>
            <a:off x="6921500" y="2031580"/>
            <a:ext cx="311150" cy="254420"/>
          </a:xfrm>
          <a:custGeom>
            <a:avLst/>
            <a:gdLst>
              <a:gd name="connsiteX0" fmla="*/ 0 w 311150"/>
              <a:gd name="connsiteY0" fmla="*/ 76620 h 254420"/>
              <a:gd name="connsiteX1" fmla="*/ 57150 w 311150"/>
              <a:gd name="connsiteY1" fmla="*/ 89320 h 254420"/>
              <a:gd name="connsiteX2" fmla="*/ 76200 w 311150"/>
              <a:gd name="connsiteY2" fmla="*/ 102020 h 254420"/>
              <a:gd name="connsiteX3" fmla="*/ 133350 w 311150"/>
              <a:gd name="connsiteY3" fmla="*/ 127420 h 254420"/>
              <a:gd name="connsiteX4" fmla="*/ 146050 w 311150"/>
              <a:gd name="connsiteY4" fmla="*/ 146470 h 254420"/>
              <a:gd name="connsiteX5" fmla="*/ 158750 w 311150"/>
              <a:gd name="connsiteY5" fmla="*/ 184570 h 254420"/>
              <a:gd name="connsiteX6" fmla="*/ 165100 w 311150"/>
              <a:gd name="connsiteY6" fmla="*/ 203620 h 254420"/>
              <a:gd name="connsiteX7" fmla="*/ 177800 w 311150"/>
              <a:gd name="connsiteY7" fmla="*/ 254420 h 254420"/>
              <a:gd name="connsiteX8" fmla="*/ 196850 w 311150"/>
              <a:gd name="connsiteY8" fmla="*/ 159170 h 254420"/>
              <a:gd name="connsiteX9" fmla="*/ 209550 w 311150"/>
              <a:gd name="connsiteY9" fmla="*/ 133770 h 254420"/>
              <a:gd name="connsiteX10" fmla="*/ 234950 w 311150"/>
              <a:gd name="connsiteY10" fmla="*/ 95670 h 254420"/>
              <a:gd name="connsiteX11" fmla="*/ 247650 w 311150"/>
              <a:gd name="connsiteY11" fmla="*/ 70270 h 254420"/>
              <a:gd name="connsiteX12" fmla="*/ 273050 w 311150"/>
              <a:gd name="connsiteY12" fmla="*/ 32170 h 254420"/>
              <a:gd name="connsiteX13" fmla="*/ 304800 w 311150"/>
              <a:gd name="connsiteY13" fmla="*/ 420 h 254420"/>
              <a:gd name="connsiteX14" fmla="*/ 311150 w 311150"/>
              <a:gd name="connsiteY14" fmla="*/ 420 h 254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1150" h="254420">
                <a:moveTo>
                  <a:pt x="0" y="76620"/>
                </a:moveTo>
                <a:cubicBezTo>
                  <a:pt x="14633" y="79059"/>
                  <a:pt x="41518" y="81504"/>
                  <a:pt x="57150" y="89320"/>
                </a:cubicBezTo>
                <a:cubicBezTo>
                  <a:pt x="63976" y="92733"/>
                  <a:pt x="69226" y="98920"/>
                  <a:pt x="76200" y="102020"/>
                </a:cubicBezTo>
                <a:cubicBezTo>
                  <a:pt x="144210" y="132247"/>
                  <a:pt x="90237" y="98678"/>
                  <a:pt x="133350" y="127420"/>
                </a:cubicBezTo>
                <a:cubicBezTo>
                  <a:pt x="137583" y="133770"/>
                  <a:pt x="142950" y="139496"/>
                  <a:pt x="146050" y="146470"/>
                </a:cubicBezTo>
                <a:cubicBezTo>
                  <a:pt x="151487" y="158703"/>
                  <a:pt x="154517" y="171870"/>
                  <a:pt x="158750" y="184570"/>
                </a:cubicBezTo>
                <a:cubicBezTo>
                  <a:pt x="160867" y="190920"/>
                  <a:pt x="163787" y="197056"/>
                  <a:pt x="165100" y="203620"/>
                </a:cubicBezTo>
                <a:cubicBezTo>
                  <a:pt x="172763" y="241934"/>
                  <a:pt x="168037" y="225131"/>
                  <a:pt x="177800" y="254420"/>
                </a:cubicBezTo>
                <a:cubicBezTo>
                  <a:pt x="181017" y="231899"/>
                  <a:pt x="187052" y="178766"/>
                  <a:pt x="196850" y="159170"/>
                </a:cubicBezTo>
                <a:cubicBezTo>
                  <a:pt x="201083" y="150703"/>
                  <a:pt x="204680" y="141887"/>
                  <a:pt x="209550" y="133770"/>
                </a:cubicBezTo>
                <a:cubicBezTo>
                  <a:pt x="217403" y="120682"/>
                  <a:pt x="228124" y="109322"/>
                  <a:pt x="234950" y="95670"/>
                </a:cubicBezTo>
                <a:cubicBezTo>
                  <a:pt x="239183" y="87203"/>
                  <a:pt x="242780" y="78387"/>
                  <a:pt x="247650" y="70270"/>
                </a:cubicBezTo>
                <a:cubicBezTo>
                  <a:pt x="255503" y="57182"/>
                  <a:pt x="264583" y="44870"/>
                  <a:pt x="273050" y="32170"/>
                </a:cubicBezTo>
                <a:cubicBezTo>
                  <a:pt x="285750" y="13120"/>
                  <a:pt x="283633" y="11003"/>
                  <a:pt x="304800" y="420"/>
                </a:cubicBezTo>
                <a:cubicBezTo>
                  <a:pt x="306693" y="-527"/>
                  <a:pt x="309033" y="420"/>
                  <a:pt x="311150" y="42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6921500" y="4489030"/>
            <a:ext cx="311150" cy="254420"/>
          </a:xfrm>
          <a:custGeom>
            <a:avLst/>
            <a:gdLst>
              <a:gd name="connsiteX0" fmla="*/ 0 w 311150"/>
              <a:gd name="connsiteY0" fmla="*/ 76620 h 254420"/>
              <a:gd name="connsiteX1" fmla="*/ 57150 w 311150"/>
              <a:gd name="connsiteY1" fmla="*/ 89320 h 254420"/>
              <a:gd name="connsiteX2" fmla="*/ 76200 w 311150"/>
              <a:gd name="connsiteY2" fmla="*/ 102020 h 254420"/>
              <a:gd name="connsiteX3" fmla="*/ 133350 w 311150"/>
              <a:gd name="connsiteY3" fmla="*/ 127420 h 254420"/>
              <a:gd name="connsiteX4" fmla="*/ 146050 w 311150"/>
              <a:gd name="connsiteY4" fmla="*/ 146470 h 254420"/>
              <a:gd name="connsiteX5" fmla="*/ 158750 w 311150"/>
              <a:gd name="connsiteY5" fmla="*/ 184570 h 254420"/>
              <a:gd name="connsiteX6" fmla="*/ 165100 w 311150"/>
              <a:gd name="connsiteY6" fmla="*/ 203620 h 254420"/>
              <a:gd name="connsiteX7" fmla="*/ 177800 w 311150"/>
              <a:gd name="connsiteY7" fmla="*/ 254420 h 254420"/>
              <a:gd name="connsiteX8" fmla="*/ 196850 w 311150"/>
              <a:gd name="connsiteY8" fmla="*/ 159170 h 254420"/>
              <a:gd name="connsiteX9" fmla="*/ 209550 w 311150"/>
              <a:gd name="connsiteY9" fmla="*/ 133770 h 254420"/>
              <a:gd name="connsiteX10" fmla="*/ 234950 w 311150"/>
              <a:gd name="connsiteY10" fmla="*/ 95670 h 254420"/>
              <a:gd name="connsiteX11" fmla="*/ 247650 w 311150"/>
              <a:gd name="connsiteY11" fmla="*/ 70270 h 254420"/>
              <a:gd name="connsiteX12" fmla="*/ 273050 w 311150"/>
              <a:gd name="connsiteY12" fmla="*/ 32170 h 254420"/>
              <a:gd name="connsiteX13" fmla="*/ 304800 w 311150"/>
              <a:gd name="connsiteY13" fmla="*/ 420 h 254420"/>
              <a:gd name="connsiteX14" fmla="*/ 311150 w 311150"/>
              <a:gd name="connsiteY14" fmla="*/ 420 h 254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1150" h="254420">
                <a:moveTo>
                  <a:pt x="0" y="76620"/>
                </a:moveTo>
                <a:cubicBezTo>
                  <a:pt x="14633" y="79059"/>
                  <a:pt x="41518" y="81504"/>
                  <a:pt x="57150" y="89320"/>
                </a:cubicBezTo>
                <a:cubicBezTo>
                  <a:pt x="63976" y="92733"/>
                  <a:pt x="69226" y="98920"/>
                  <a:pt x="76200" y="102020"/>
                </a:cubicBezTo>
                <a:cubicBezTo>
                  <a:pt x="144210" y="132247"/>
                  <a:pt x="90237" y="98678"/>
                  <a:pt x="133350" y="127420"/>
                </a:cubicBezTo>
                <a:cubicBezTo>
                  <a:pt x="137583" y="133770"/>
                  <a:pt x="142950" y="139496"/>
                  <a:pt x="146050" y="146470"/>
                </a:cubicBezTo>
                <a:cubicBezTo>
                  <a:pt x="151487" y="158703"/>
                  <a:pt x="154517" y="171870"/>
                  <a:pt x="158750" y="184570"/>
                </a:cubicBezTo>
                <a:cubicBezTo>
                  <a:pt x="160867" y="190920"/>
                  <a:pt x="163787" y="197056"/>
                  <a:pt x="165100" y="203620"/>
                </a:cubicBezTo>
                <a:cubicBezTo>
                  <a:pt x="172763" y="241934"/>
                  <a:pt x="168037" y="225131"/>
                  <a:pt x="177800" y="254420"/>
                </a:cubicBezTo>
                <a:cubicBezTo>
                  <a:pt x="181017" y="231899"/>
                  <a:pt x="187052" y="178766"/>
                  <a:pt x="196850" y="159170"/>
                </a:cubicBezTo>
                <a:cubicBezTo>
                  <a:pt x="201083" y="150703"/>
                  <a:pt x="204680" y="141887"/>
                  <a:pt x="209550" y="133770"/>
                </a:cubicBezTo>
                <a:cubicBezTo>
                  <a:pt x="217403" y="120682"/>
                  <a:pt x="228124" y="109322"/>
                  <a:pt x="234950" y="95670"/>
                </a:cubicBezTo>
                <a:cubicBezTo>
                  <a:pt x="239183" y="87203"/>
                  <a:pt x="242780" y="78387"/>
                  <a:pt x="247650" y="70270"/>
                </a:cubicBezTo>
                <a:cubicBezTo>
                  <a:pt x="255503" y="57182"/>
                  <a:pt x="264583" y="44870"/>
                  <a:pt x="273050" y="32170"/>
                </a:cubicBezTo>
                <a:cubicBezTo>
                  <a:pt x="285750" y="13120"/>
                  <a:pt x="283633" y="11003"/>
                  <a:pt x="304800" y="420"/>
                </a:cubicBezTo>
                <a:cubicBezTo>
                  <a:pt x="306693" y="-527"/>
                  <a:pt x="309033" y="420"/>
                  <a:pt x="311150" y="42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705600" y="4861085"/>
            <a:ext cx="857250" cy="4953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569923" y="3486147"/>
            <a:ext cx="2247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Report in preparation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5679249" y="3860800"/>
            <a:ext cx="1051751" cy="1150307"/>
          </a:xfrm>
          <a:custGeom>
            <a:avLst/>
            <a:gdLst>
              <a:gd name="connsiteX0" fmla="*/ 4001 w 1051751"/>
              <a:gd name="connsiteY0" fmla="*/ 0 h 1150307"/>
              <a:gd name="connsiteX1" fmla="*/ 16701 w 1051751"/>
              <a:gd name="connsiteY1" fmla="*/ 361950 h 1150307"/>
              <a:gd name="connsiteX2" fmla="*/ 137351 w 1051751"/>
              <a:gd name="connsiteY2" fmla="*/ 654050 h 1150307"/>
              <a:gd name="connsiteX3" fmla="*/ 359601 w 1051751"/>
              <a:gd name="connsiteY3" fmla="*/ 908050 h 1150307"/>
              <a:gd name="connsiteX4" fmla="*/ 658051 w 1051751"/>
              <a:gd name="connsiteY4" fmla="*/ 1054100 h 1150307"/>
              <a:gd name="connsiteX5" fmla="*/ 937451 w 1051751"/>
              <a:gd name="connsiteY5" fmla="*/ 1136650 h 1150307"/>
              <a:gd name="connsiteX6" fmla="*/ 1051751 w 1051751"/>
              <a:gd name="connsiteY6" fmla="*/ 1149350 h 1150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1751" h="1150307">
                <a:moveTo>
                  <a:pt x="4001" y="0"/>
                </a:moveTo>
                <a:cubicBezTo>
                  <a:pt x="-762" y="126471"/>
                  <a:pt x="-5524" y="252942"/>
                  <a:pt x="16701" y="361950"/>
                </a:cubicBezTo>
                <a:cubicBezTo>
                  <a:pt x="38926" y="470958"/>
                  <a:pt x="80201" y="563033"/>
                  <a:pt x="137351" y="654050"/>
                </a:cubicBezTo>
                <a:cubicBezTo>
                  <a:pt x="194501" y="745067"/>
                  <a:pt x="272818" y="841375"/>
                  <a:pt x="359601" y="908050"/>
                </a:cubicBezTo>
                <a:cubicBezTo>
                  <a:pt x="446384" y="974725"/>
                  <a:pt x="561743" y="1016000"/>
                  <a:pt x="658051" y="1054100"/>
                </a:cubicBezTo>
                <a:cubicBezTo>
                  <a:pt x="754359" y="1092200"/>
                  <a:pt x="871834" y="1120775"/>
                  <a:pt x="937451" y="1136650"/>
                </a:cubicBezTo>
                <a:cubicBezTo>
                  <a:pt x="1003068" y="1152525"/>
                  <a:pt x="1027409" y="1150937"/>
                  <a:pt x="1051751" y="114935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oval"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WP9 AOB</a:t>
            </a:r>
            <a:endParaRPr lang="en-US" dirty="0"/>
          </a:p>
          <a:p>
            <a:r>
              <a:rPr lang="en-US" dirty="0" err="1" smtClean="0"/>
              <a:t>P.Petagna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2374613" cy="365125"/>
          </a:xfrm>
        </p:spPr>
        <p:txBody>
          <a:bodyPr anchor="ctr"/>
          <a:lstStyle/>
          <a:p>
            <a:r>
              <a:rPr lang="en-US" sz="1100" dirty="0" smtClean="0"/>
              <a:t>WP9 Parallel Meeting 04 Apr 2017</a:t>
            </a:r>
            <a:endParaRPr lang="en-GB" sz="1400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r>
              <a:rPr lang="en-US" dirty="0" smtClean="0"/>
              <a:t>News from other labs:</a:t>
            </a:r>
            <a:br>
              <a:rPr lang="en-US" dirty="0" smtClean="0"/>
            </a:br>
            <a:r>
              <a:rPr lang="en-US" dirty="0" smtClean="0"/>
              <a:t>PISA (F. Bosi)</a:t>
            </a:r>
            <a:endParaRPr lang="en-GB" sz="1800" dirty="0"/>
          </a:p>
        </p:txBody>
      </p:sp>
      <p:sp>
        <p:nvSpPr>
          <p:cNvPr id="32" name="Sottotitol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1.  Setup of a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refrigerator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closed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circuit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unit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for CO2 production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it-IT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2. 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Experimental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setup for CO2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boiling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study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in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microchannel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 	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diam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hy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. 500-300-200 mm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it-IT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3.  Prototype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realization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of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hydraulic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interface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in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peek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material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	for carbon 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fiber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microchannel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(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structure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section700 	mmx700 mm,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diam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hy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300 mm)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l">
              <a:buNone/>
            </a:pPr>
            <a:endParaRPr lang="it-IT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7432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WP9 AOB</a:t>
            </a:r>
            <a:endParaRPr lang="en-US" dirty="0"/>
          </a:p>
          <a:p>
            <a:r>
              <a:rPr lang="en-US" dirty="0" err="1" smtClean="0"/>
              <a:t>P.Petagna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2374613" cy="365125"/>
          </a:xfrm>
        </p:spPr>
        <p:txBody>
          <a:bodyPr anchor="ctr"/>
          <a:lstStyle/>
          <a:p>
            <a:r>
              <a:rPr lang="en-US" sz="1100" dirty="0" smtClean="0"/>
              <a:t>WP9 Parallel Meeting 04 Apr 2017</a:t>
            </a:r>
            <a:endParaRPr lang="en-GB" sz="1400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r>
              <a:rPr lang="en-US" dirty="0"/>
              <a:t>News from other labs:</a:t>
            </a:r>
            <a:br>
              <a:rPr lang="en-US" dirty="0"/>
            </a:br>
            <a:r>
              <a:rPr lang="en-US" dirty="0"/>
              <a:t>PISA (F. Bosi)</a:t>
            </a:r>
            <a:endParaRPr lang="en-GB" sz="1800" dirty="0"/>
          </a:p>
        </p:txBody>
      </p:sp>
      <p:pic>
        <p:nvPicPr>
          <p:cNvPr id="13" name="Segnaposto contenuto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957" y="2318221"/>
            <a:ext cx="2348079" cy="1761059"/>
          </a:xfrm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5" t="21383" r="69877" b="24760"/>
          <a:stretch/>
        </p:blipFill>
        <p:spPr bwMode="auto">
          <a:xfrm>
            <a:off x="2511371" y="1899986"/>
            <a:ext cx="3503077" cy="435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2" t="40893" r="68484" b="29558"/>
          <a:stretch/>
        </p:blipFill>
        <p:spPr bwMode="auto">
          <a:xfrm>
            <a:off x="5868144" y="4224528"/>
            <a:ext cx="2997510" cy="184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0"/>
          <p:cNvSpPr txBox="1"/>
          <p:nvPr/>
        </p:nvSpPr>
        <p:spPr>
          <a:xfrm>
            <a:off x="236912" y="1899986"/>
            <a:ext cx="21602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2326A5"/>
                </a:solidFill>
              </a:rPr>
              <a:t>Refrigerator</a:t>
            </a:r>
            <a:r>
              <a:rPr lang="it-IT" dirty="0" smtClean="0">
                <a:solidFill>
                  <a:srgbClr val="2326A5"/>
                </a:solidFill>
              </a:rPr>
              <a:t> Unit </a:t>
            </a:r>
            <a:r>
              <a:rPr lang="it-IT" dirty="0" err="1" smtClean="0">
                <a:solidFill>
                  <a:srgbClr val="2326A5"/>
                </a:solidFill>
              </a:rPr>
              <a:t>tested</a:t>
            </a:r>
            <a:r>
              <a:rPr lang="it-IT" dirty="0" smtClean="0">
                <a:solidFill>
                  <a:srgbClr val="2326A5"/>
                </a:solidFill>
              </a:rPr>
              <a:t> in </a:t>
            </a:r>
            <a:r>
              <a:rPr lang="it-IT" dirty="0" err="1" smtClean="0">
                <a:solidFill>
                  <a:srgbClr val="2326A5"/>
                </a:solidFill>
              </a:rPr>
              <a:t>December</a:t>
            </a:r>
            <a:r>
              <a:rPr lang="it-IT" dirty="0" smtClean="0">
                <a:solidFill>
                  <a:srgbClr val="2326A5"/>
                </a:solidFill>
              </a:rPr>
              <a:t>.</a:t>
            </a:r>
          </a:p>
          <a:p>
            <a:r>
              <a:rPr lang="it-IT" dirty="0" err="1" smtClean="0">
                <a:solidFill>
                  <a:srgbClr val="2326A5"/>
                </a:solidFill>
              </a:rPr>
              <a:t>Actually</a:t>
            </a:r>
            <a:r>
              <a:rPr lang="it-IT" dirty="0" smtClean="0">
                <a:solidFill>
                  <a:srgbClr val="2326A5"/>
                </a:solidFill>
              </a:rPr>
              <a:t> </a:t>
            </a:r>
            <a:r>
              <a:rPr lang="it-IT" dirty="0" err="1" smtClean="0">
                <a:solidFill>
                  <a:srgbClr val="2326A5"/>
                </a:solidFill>
              </a:rPr>
              <a:t>not</a:t>
            </a:r>
            <a:r>
              <a:rPr lang="it-IT" dirty="0" smtClean="0">
                <a:solidFill>
                  <a:srgbClr val="2326A5"/>
                </a:solidFill>
              </a:rPr>
              <a:t> </a:t>
            </a:r>
            <a:r>
              <a:rPr lang="it-IT" dirty="0" err="1" smtClean="0">
                <a:solidFill>
                  <a:srgbClr val="2326A5"/>
                </a:solidFill>
              </a:rPr>
              <a:t>running</a:t>
            </a:r>
            <a:r>
              <a:rPr lang="it-IT" dirty="0" smtClean="0">
                <a:solidFill>
                  <a:srgbClr val="2326A5"/>
                </a:solidFill>
              </a:rPr>
              <a:t> for </a:t>
            </a:r>
            <a:r>
              <a:rPr lang="it-IT" dirty="0" err="1" smtClean="0">
                <a:solidFill>
                  <a:srgbClr val="2326A5"/>
                </a:solidFill>
              </a:rPr>
              <a:t>problem</a:t>
            </a:r>
            <a:r>
              <a:rPr lang="it-IT" dirty="0" smtClean="0">
                <a:solidFill>
                  <a:srgbClr val="2326A5"/>
                </a:solidFill>
              </a:rPr>
              <a:t> on the PLC control of </a:t>
            </a:r>
            <a:r>
              <a:rPr lang="it-IT" dirty="0" err="1" smtClean="0">
                <a:solidFill>
                  <a:srgbClr val="2326A5"/>
                </a:solidFill>
              </a:rPr>
              <a:t>thermostatic</a:t>
            </a:r>
            <a:r>
              <a:rPr lang="it-IT" dirty="0" smtClean="0">
                <a:solidFill>
                  <a:srgbClr val="2326A5"/>
                </a:solidFill>
              </a:rPr>
              <a:t> valve.</a:t>
            </a:r>
          </a:p>
          <a:p>
            <a:r>
              <a:rPr lang="it-IT" dirty="0" err="1" smtClean="0">
                <a:solidFill>
                  <a:srgbClr val="2326A5"/>
                </a:solidFill>
              </a:rPr>
              <a:t>Repairing</a:t>
            </a:r>
            <a:r>
              <a:rPr lang="it-IT" dirty="0" smtClean="0">
                <a:solidFill>
                  <a:srgbClr val="2326A5"/>
                </a:solidFill>
              </a:rPr>
              <a:t> </a:t>
            </a:r>
            <a:r>
              <a:rPr lang="it-IT" dirty="0" err="1" smtClean="0">
                <a:solidFill>
                  <a:srgbClr val="2326A5"/>
                </a:solidFill>
              </a:rPr>
              <a:t>operation</a:t>
            </a:r>
            <a:r>
              <a:rPr lang="it-IT" dirty="0" smtClean="0">
                <a:solidFill>
                  <a:srgbClr val="2326A5"/>
                </a:solidFill>
              </a:rPr>
              <a:t> </a:t>
            </a:r>
            <a:r>
              <a:rPr lang="it-IT" dirty="0" err="1" smtClean="0">
                <a:solidFill>
                  <a:srgbClr val="2326A5"/>
                </a:solidFill>
              </a:rPr>
              <a:t>planned</a:t>
            </a:r>
            <a:r>
              <a:rPr lang="it-IT" dirty="0" smtClean="0">
                <a:solidFill>
                  <a:srgbClr val="2326A5"/>
                </a:solidFill>
              </a:rPr>
              <a:t> at end April.</a:t>
            </a:r>
          </a:p>
          <a:p>
            <a:endParaRPr lang="it-IT" dirty="0">
              <a:solidFill>
                <a:srgbClr val="2326A5"/>
              </a:solidFill>
            </a:endParaRPr>
          </a:p>
        </p:txBody>
      </p:sp>
      <p:sp>
        <p:nvSpPr>
          <p:cNvPr id="17" name="Titolo 1"/>
          <p:cNvSpPr txBox="1">
            <a:spLocks/>
          </p:cNvSpPr>
          <p:nvPr/>
        </p:nvSpPr>
        <p:spPr>
          <a:xfrm>
            <a:off x="462375" y="1174022"/>
            <a:ext cx="8219256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400" dirty="0" smtClean="0">
                <a:solidFill>
                  <a:srgbClr val="2326A5"/>
                </a:solidFill>
              </a:rPr>
              <a:t>CO</a:t>
            </a:r>
            <a:r>
              <a:rPr lang="it-IT" sz="2400" baseline="-25000" dirty="0" smtClean="0">
                <a:solidFill>
                  <a:srgbClr val="2326A5"/>
                </a:solidFill>
              </a:rPr>
              <a:t>2</a:t>
            </a:r>
            <a:r>
              <a:rPr lang="it-IT" sz="2400" dirty="0" smtClean="0">
                <a:solidFill>
                  <a:srgbClr val="2326A5"/>
                </a:solidFill>
              </a:rPr>
              <a:t> Production UNIT (</a:t>
            </a:r>
            <a:r>
              <a:rPr lang="it-IT" sz="2400" dirty="0" err="1" smtClean="0">
                <a:solidFill>
                  <a:srgbClr val="2326A5"/>
                </a:solidFill>
              </a:rPr>
              <a:t>closed</a:t>
            </a:r>
            <a:r>
              <a:rPr lang="it-IT" sz="2400" dirty="0" smtClean="0">
                <a:solidFill>
                  <a:srgbClr val="2326A5"/>
                </a:solidFill>
              </a:rPr>
              <a:t> </a:t>
            </a:r>
            <a:r>
              <a:rPr lang="it-IT" sz="2400" dirty="0" err="1" smtClean="0">
                <a:solidFill>
                  <a:srgbClr val="2326A5"/>
                </a:solidFill>
              </a:rPr>
              <a:t>circuit</a:t>
            </a:r>
            <a:r>
              <a:rPr lang="it-IT" sz="2400" dirty="0" smtClean="0">
                <a:solidFill>
                  <a:srgbClr val="2326A5"/>
                </a:solidFill>
              </a:rPr>
              <a:t>)</a:t>
            </a:r>
            <a:endParaRPr lang="it-IT" sz="2400" dirty="0">
              <a:solidFill>
                <a:srgbClr val="2326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WP9 AOB</a:t>
            </a:r>
            <a:endParaRPr lang="en-US" dirty="0"/>
          </a:p>
          <a:p>
            <a:r>
              <a:rPr lang="en-US" dirty="0" err="1" smtClean="0"/>
              <a:t>P.Petagna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2374613" cy="365125"/>
          </a:xfrm>
        </p:spPr>
        <p:txBody>
          <a:bodyPr anchor="ctr"/>
          <a:lstStyle/>
          <a:p>
            <a:r>
              <a:rPr lang="en-US" sz="1100" dirty="0" smtClean="0"/>
              <a:t>WP9 Parallel Meeting 04 Apr 2017</a:t>
            </a:r>
            <a:endParaRPr lang="en-GB" sz="1400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r>
              <a:rPr lang="en-US" dirty="0"/>
              <a:t>News from other labs:</a:t>
            </a:r>
            <a:br>
              <a:rPr lang="en-US" dirty="0"/>
            </a:br>
            <a:r>
              <a:rPr lang="en-US" dirty="0"/>
              <a:t>PISA (F. Bosi)</a:t>
            </a:r>
            <a:endParaRPr lang="en-GB" sz="1800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6" t="12367" r="61004" b="19142"/>
          <a:stretch/>
        </p:blipFill>
        <p:spPr bwMode="auto">
          <a:xfrm>
            <a:off x="4584572" y="1719237"/>
            <a:ext cx="3619734" cy="2490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0" t="11915" r="60778" b="19220"/>
          <a:stretch/>
        </p:blipFill>
        <p:spPr bwMode="auto">
          <a:xfrm>
            <a:off x="732926" y="1719237"/>
            <a:ext cx="385164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6" t="10567" r="60877" b="18321"/>
          <a:stretch/>
        </p:blipFill>
        <p:spPr bwMode="auto">
          <a:xfrm>
            <a:off x="1094055" y="4527549"/>
            <a:ext cx="254107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5"/>
          <p:cNvSpPr txBox="1"/>
          <p:nvPr/>
        </p:nvSpPr>
        <p:spPr>
          <a:xfrm>
            <a:off x="4035582" y="4743573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2326A5"/>
                </a:solidFill>
              </a:rPr>
              <a:t>Actually</a:t>
            </a:r>
            <a:r>
              <a:rPr lang="it-IT" dirty="0" smtClean="0">
                <a:solidFill>
                  <a:srgbClr val="2326A5"/>
                </a:solidFill>
              </a:rPr>
              <a:t> in production, ready in April.</a:t>
            </a:r>
          </a:p>
          <a:p>
            <a:r>
              <a:rPr lang="it-IT" dirty="0" err="1" smtClean="0">
                <a:solidFill>
                  <a:srgbClr val="2326A5"/>
                </a:solidFill>
              </a:rPr>
              <a:t>Study</a:t>
            </a:r>
            <a:r>
              <a:rPr lang="it-IT" dirty="0" smtClean="0">
                <a:solidFill>
                  <a:srgbClr val="2326A5"/>
                </a:solidFill>
              </a:rPr>
              <a:t> on pyrex tube with the </a:t>
            </a:r>
            <a:r>
              <a:rPr lang="it-IT" dirty="0" err="1" smtClean="0">
                <a:solidFill>
                  <a:srgbClr val="2326A5"/>
                </a:solidFill>
              </a:rPr>
              <a:t>same</a:t>
            </a:r>
            <a:r>
              <a:rPr lang="it-IT" dirty="0" smtClean="0">
                <a:solidFill>
                  <a:srgbClr val="2326A5"/>
                </a:solidFill>
              </a:rPr>
              <a:t> </a:t>
            </a:r>
            <a:r>
              <a:rPr lang="it-IT" dirty="0" err="1" smtClean="0">
                <a:solidFill>
                  <a:srgbClr val="2326A5"/>
                </a:solidFill>
              </a:rPr>
              <a:t>hydraulic</a:t>
            </a:r>
            <a:r>
              <a:rPr lang="it-IT" dirty="0" smtClean="0">
                <a:solidFill>
                  <a:srgbClr val="2326A5"/>
                </a:solidFill>
              </a:rPr>
              <a:t> </a:t>
            </a:r>
            <a:r>
              <a:rPr lang="it-IT" dirty="0" err="1" smtClean="0">
                <a:solidFill>
                  <a:srgbClr val="2326A5"/>
                </a:solidFill>
              </a:rPr>
              <a:t>diameter</a:t>
            </a:r>
            <a:r>
              <a:rPr lang="it-IT" dirty="0" smtClean="0">
                <a:solidFill>
                  <a:srgbClr val="2326A5"/>
                </a:solidFill>
              </a:rPr>
              <a:t> of the carbon </a:t>
            </a:r>
            <a:r>
              <a:rPr lang="it-IT" dirty="0" err="1" smtClean="0">
                <a:solidFill>
                  <a:srgbClr val="2326A5"/>
                </a:solidFill>
              </a:rPr>
              <a:t>fiber</a:t>
            </a:r>
            <a:r>
              <a:rPr lang="it-IT" dirty="0" smtClean="0">
                <a:solidFill>
                  <a:srgbClr val="2326A5"/>
                </a:solidFill>
              </a:rPr>
              <a:t> </a:t>
            </a:r>
            <a:r>
              <a:rPr lang="it-IT" dirty="0" err="1" smtClean="0">
                <a:solidFill>
                  <a:srgbClr val="2326A5"/>
                </a:solidFill>
              </a:rPr>
              <a:t>microchannel</a:t>
            </a:r>
            <a:r>
              <a:rPr lang="it-IT" dirty="0" smtClean="0">
                <a:solidFill>
                  <a:srgbClr val="2326A5"/>
                </a:solidFill>
              </a:rPr>
              <a:t> tube.</a:t>
            </a:r>
            <a:endParaRPr lang="it-IT" dirty="0">
              <a:solidFill>
                <a:srgbClr val="2326A5"/>
              </a:solidFill>
            </a:endParaRPr>
          </a:p>
        </p:txBody>
      </p:sp>
      <p:sp>
        <p:nvSpPr>
          <p:cNvPr id="13" name="Titolo 1"/>
          <p:cNvSpPr txBox="1">
            <a:spLocks/>
          </p:cNvSpPr>
          <p:nvPr/>
        </p:nvSpPr>
        <p:spPr>
          <a:xfrm>
            <a:off x="457203" y="1172806"/>
            <a:ext cx="8229600" cy="602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400" dirty="0" err="1" smtClean="0">
                <a:solidFill>
                  <a:srgbClr val="2326A5"/>
                </a:solidFill>
              </a:rPr>
              <a:t>Experimental</a:t>
            </a:r>
            <a:r>
              <a:rPr lang="it-IT" sz="2400" dirty="0" smtClean="0">
                <a:solidFill>
                  <a:srgbClr val="2326A5"/>
                </a:solidFill>
              </a:rPr>
              <a:t> setup </a:t>
            </a:r>
            <a:r>
              <a:rPr lang="it-IT" sz="2400" dirty="0" err="1" smtClean="0">
                <a:solidFill>
                  <a:srgbClr val="2326A5"/>
                </a:solidFill>
              </a:rPr>
              <a:t>boiling</a:t>
            </a:r>
            <a:r>
              <a:rPr lang="it-IT" sz="2400" dirty="0" smtClean="0">
                <a:solidFill>
                  <a:srgbClr val="2326A5"/>
                </a:solidFill>
              </a:rPr>
              <a:t> </a:t>
            </a:r>
            <a:r>
              <a:rPr lang="it-IT" sz="2400" dirty="0" err="1" smtClean="0">
                <a:solidFill>
                  <a:srgbClr val="2326A5"/>
                </a:solidFill>
              </a:rPr>
              <a:t>study</a:t>
            </a:r>
            <a:endParaRPr lang="it-IT" sz="2400" dirty="0">
              <a:solidFill>
                <a:srgbClr val="2326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08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WP9 AOB</a:t>
            </a:r>
            <a:endParaRPr lang="en-US" dirty="0"/>
          </a:p>
          <a:p>
            <a:r>
              <a:rPr lang="en-US" dirty="0" err="1" smtClean="0"/>
              <a:t>P.Petagna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2374613" cy="365125"/>
          </a:xfrm>
        </p:spPr>
        <p:txBody>
          <a:bodyPr anchor="ctr"/>
          <a:lstStyle/>
          <a:p>
            <a:r>
              <a:rPr lang="en-US" sz="1100" dirty="0" smtClean="0"/>
              <a:t>WP9 Parallel Meeting 04 Apr 2017</a:t>
            </a:r>
            <a:endParaRPr lang="en-GB" sz="1400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r>
              <a:rPr lang="en-US" dirty="0"/>
              <a:t>News from other labs:</a:t>
            </a:r>
            <a:br>
              <a:rPr lang="en-US" dirty="0"/>
            </a:br>
            <a:r>
              <a:rPr lang="en-US" dirty="0"/>
              <a:t>PISA (F. Bosi)</a:t>
            </a:r>
            <a:endParaRPr lang="en-GB" sz="1800" dirty="0"/>
          </a:p>
        </p:txBody>
      </p:sp>
      <p:sp>
        <p:nvSpPr>
          <p:cNvPr id="8" name="Shape 704"/>
          <p:cNvSpPr txBox="1">
            <a:spLocks/>
          </p:cNvSpPr>
          <p:nvPr/>
        </p:nvSpPr>
        <p:spPr>
          <a:xfrm>
            <a:off x="1092144" y="4995149"/>
            <a:ext cx="7491373" cy="11804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lnSpc>
                <a:spcPct val="80000"/>
              </a:lnSpc>
              <a:buClr>
                <a:schemeClr val="dk1"/>
              </a:buClr>
              <a:buSzPct val="97826"/>
            </a:pPr>
            <a:r>
              <a:rPr lang="en-US" sz="2000" kern="0" dirty="0" smtClean="0">
                <a:solidFill>
                  <a:srgbClr val="2326A5"/>
                </a:solidFill>
                <a:ea typeface="Calibri"/>
                <a:cs typeface="Calibri"/>
                <a:sym typeface="Calibri"/>
              </a:rPr>
              <a:t>Microchannel in a Pyrex rod,  hydraulic diam. 500 </a:t>
            </a:r>
            <a:r>
              <a:rPr lang="en-US" sz="2000" kern="0" dirty="0" smtClean="0">
                <a:solidFill>
                  <a:srgbClr val="2326A5"/>
                </a:solidFill>
                <a:latin typeface="Symbol" panose="05050102010706020507" pitchFamily="18" charset="2"/>
                <a:ea typeface="Calibri"/>
                <a:cs typeface="Calibri"/>
                <a:sym typeface="Calibri"/>
              </a:rPr>
              <a:t>m</a:t>
            </a:r>
            <a:r>
              <a:rPr lang="en-US" sz="2000" kern="0" dirty="0" smtClean="0">
                <a:solidFill>
                  <a:srgbClr val="2326A5"/>
                </a:solidFill>
                <a:ea typeface="Calibri"/>
                <a:cs typeface="Calibri"/>
                <a:sym typeface="Calibri"/>
              </a:rPr>
              <a:t>m. For demonstration purposes, inside </a:t>
            </a:r>
            <a:r>
              <a:rPr lang="en-US" sz="2000" kern="0" dirty="0" smtClean="0">
                <a:solidFill>
                  <a:srgbClr val="2326A5"/>
                </a:solidFill>
                <a:ea typeface="Calibri"/>
                <a:cs typeface="Calibri"/>
                <a:sym typeface="Calibri"/>
              </a:rPr>
              <a:t>a wire of 25 </a:t>
            </a:r>
            <a:r>
              <a:rPr lang="en-US" sz="2000" kern="0" dirty="0" smtClean="0">
                <a:solidFill>
                  <a:srgbClr val="2326A5"/>
                </a:solidFill>
                <a:latin typeface="Symbol" panose="05050102010706020507" pitchFamily="18" charset="2"/>
                <a:ea typeface="Calibri"/>
                <a:cs typeface="Calibri"/>
                <a:sym typeface="Calibri"/>
              </a:rPr>
              <a:t>m</a:t>
            </a:r>
            <a:r>
              <a:rPr lang="en-US" sz="2000" kern="0" dirty="0" smtClean="0">
                <a:solidFill>
                  <a:srgbClr val="2326A5"/>
                </a:solidFill>
                <a:ea typeface="Calibri"/>
                <a:cs typeface="Calibri"/>
                <a:sym typeface="Calibri"/>
              </a:rPr>
              <a:t>m </a:t>
            </a:r>
            <a:r>
              <a:rPr lang="en-US" sz="2000" kern="0" dirty="0" smtClean="0">
                <a:solidFill>
                  <a:srgbClr val="2326A5"/>
                </a:solidFill>
                <a:ea typeface="Calibri"/>
                <a:cs typeface="Calibri"/>
                <a:sym typeface="Calibri"/>
              </a:rPr>
              <a:t>as </a:t>
            </a:r>
            <a:r>
              <a:rPr lang="en-US" sz="2000" kern="0" dirty="0" smtClean="0">
                <a:solidFill>
                  <a:srgbClr val="2326A5"/>
                </a:solidFill>
                <a:ea typeface="Calibri"/>
                <a:cs typeface="Calibri"/>
                <a:sym typeface="Calibri"/>
              </a:rPr>
              <a:t>seen by the high </a:t>
            </a:r>
            <a:r>
              <a:rPr lang="en-US" sz="2000" kern="0" dirty="0">
                <a:solidFill>
                  <a:srgbClr val="2326A5"/>
                </a:solidFill>
                <a:ea typeface="Calibri"/>
                <a:cs typeface="Calibri"/>
                <a:sym typeface="Calibri"/>
              </a:rPr>
              <a:t>resolution </a:t>
            </a:r>
            <a:r>
              <a:rPr lang="en-US" sz="2000" kern="0" dirty="0" smtClean="0">
                <a:solidFill>
                  <a:srgbClr val="2326A5"/>
                </a:solidFill>
                <a:ea typeface="Calibri"/>
                <a:cs typeface="Calibri"/>
                <a:sym typeface="Calibri"/>
              </a:rPr>
              <a:t>camera system able to record and stores dynamically for 40 sec the fluid flow .</a:t>
            </a:r>
          </a:p>
        </p:txBody>
      </p:sp>
      <p:pic>
        <p:nvPicPr>
          <p:cNvPr id="10" name="Immagine 9"/>
          <p:cNvPicPr/>
          <p:nvPr/>
        </p:nvPicPr>
        <p:blipFill rotWithShape="1">
          <a:blip r:embed="rId2"/>
          <a:srcRect r="50625" b="2582"/>
          <a:stretch/>
        </p:blipFill>
        <p:spPr>
          <a:xfrm>
            <a:off x="2655006" y="1750745"/>
            <a:ext cx="4036462" cy="3063624"/>
          </a:xfrm>
          <a:prstGeom prst="rect">
            <a:avLst/>
          </a:prstGeom>
        </p:spPr>
      </p:pic>
      <p:sp>
        <p:nvSpPr>
          <p:cNvPr id="11" name="Rettangolo 1"/>
          <p:cNvSpPr/>
          <p:nvPr/>
        </p:nvSpPr>
        <p:spPr>
          <a:xfrm>
            <a:off x="1233751" y="1261225"/>
            <a:ext cx="6878973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  <a:buClr>
                <a:schemeClr val="dk1"/>
              </a:buClr>
              <a:buSzPct val="97826"/>
            </a:pPr>
            <a:r>
              <a:rPr lang="en-US" sz="2400" kern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Recording system setup for </a:t>
            </a:r>
            <a:r>
              <a:rPr lang="en-US" sz="2400" kern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nucleation </a:t>
            </a:r>
            <a:r>
              <a:rPr lang="en-US" sz="2400" kern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study</a:t>
            </a:r>
            <a:endParaRPr lang="en-US" sz="2400" kern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455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WP9 AOB</a:t>
            </a:r>
            <a:endParaRPr lang="en-US" dirty="0"/>
          </a:p>
          <a:p>
            <a:r>
              <a:rPr lang="en-US" dirty="0" err="1" smtClean="0"/>
              <a:t>P.Petagna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2374613" cy="365125"/>
          </a:xfrm>
        </p:spPr>
        <p:txBody>
          <a:bodyPr anchor="ctr"/>
          <a:lstStyle/>
          <a:p>
            <a:r>
              <a:rPr lang="en-US" sz="1100" dirty="0" smtClean="0"/>
              <a:t>WP9 Parallel Meeting 04 Apr 2017</a:t>
            </a:r>
            <a:endParaRPr lang="en-GB" sz="1400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r>
              <a:rPr lang="en-US" dirty="0"/>
              <a:t>News from other labs:</a:t>
            </a:r>
            <a:br>
              <a:rPr lang="en-US" dirty="0"/>
            </a:br>
            <a:r>
              <a:rPr lang="en-US" dirty="0"/>
              <a:t>PISA (F. Bosi)</a:t>
            </a:r>
            <a:endParaRPr lang="en-GB" sz="1800" dirty="0"/>
          </a:p>
        </p:txBody>
      </p:sp>
      <p:sp>
        <p:nvSpPr>
          <p:cNvPr id="8" name="Segnaposto contenuto 6"/>
          <p:cNvSpPr>
            <a:spLocks noGrp="1"/>
          </p:cNvSpPr>
          <p:nvPr>
            <p:ph idx="1"/>
          </p:nvPr>
        </p:nvSpPr>
        <p:spPr>
          <a:xfrm>
            <a:off x="822412" y="4495511"/>
            <a:ext cx="7499176" cy="1927750"/>
          </a:xfrm>
        </p:spPr>
        <p:txBody>
          <a:bodyPr>
            <a:normAutofit lnSpcReduction="10000"/>
          </a:bodyPr>
          <a:lstStyle/>
          <a:p>
            <a:r>
              <a:rPr lang="it-IT" sz="2000" b="0" dirty="0" smtClean="0">
                <a:solidFill>
                  <a:srgbClr val="2326A5"/>
                </a:solidFill>
              </a:rPr>
              <a:t>First </a:t>
            </a:r>
            <a:r>
              <a:rPr lang="it-IT" sz="2000" b="0" dirty="0" err="1" smtClean="0">
                <a:solidFill>
                  <a:srgbClr val="2326A5"/>
                </a:solidFill>
              </a:rPr>
              <a:t>prototypes</a:t>
            </a:r>
            <a:r>
              <a:rPr lang="it-IT" sz="2000" b="0" dirty="0" smtClean="0">
                <a:solidFill>
                  <a:srgbClr val="2326A5"/>
                </a:solidFill>
              </a:rPr>
              <a:t> 3D </a:t>
            </a:r>
            <a:r>
              <a:rPr lang="it-IT" sz="2000" b="0" dirty="0" err="1" smtClean="0">
                <a:solidFill>
                  <a:srgbClr val="2326A5"/>
                </a:solidFill>
              </a:rPr>
              <a:t>printing</a:t>
            </a:r>
            <a:r>
              <a:rPr lang="it-IT" sz="2000" b="0" dirty="0" smtClean="0">
                <a:solidFill>
                  <a:srgbClr val="2326A5"/>
                </a:solidFill>
              </a:rPr>
              <a:t> in </a:t>
            </a:r>
            <a:r>
              <a:rPr lang="it-IT" sz="2000" b="0" dirty="0" smtClean="0">
                <a:solidFill>
                  <a:srgbClr val="2326A5"/>
                </a:solidFill>
              </a:rPr>
              <a:t>PEEK </a:t>
            </a:r>
            <a:r>
              <a:rPr lang="it-IT" sz="2000" b="0" dirty="0" err="1" smtClean="0">
                <a:solidFill>
                  <a:srgbClr val="2326A5"/>
                </a:solidFill>
              </a:rPr>
              <a:t>material</a:t>
            </a:r>
            <a:r>
              <a:rPr lang="it-IT" sz="2000" b="0" dirty="0" smtClean="0">
                <a:solidFill>
                  <a:srgbClr val="2326A5"/>
                </a:solidFill>
              </a:rPr>
              <a:t> of </a:t>
            </a:r>
            <a:r>
              <a:rPr lang="it-IT" sz="2000" b="0" dirty="0" err="1" smtClean="0">
                <a:solidFill>
                  <a:srgbClr val="2326A5"/>
                </a:solidFill>
              </a:rPr>
              <a:t>manifold</a:t>
            </a:r>
            <a:r>
              <a:rPr lang="it-IT" sz="2000" b="0" dirty="0" smtClean="0">
                <a:solidFill>
                  <a:srgbClr val="2326A5"/>
                </a:solidFill>
              </a:rPr>
              <a:t> suitable for </a:t>
            </a:r>
            <a:r>
              <a:rPr lang="it-IT" sz="2000" b="0" dirty="0" err="1" smtClean="0">
                <a:solidFill>
                  <a:srgbClr val="2326A5"/>
                </a:solidFill>
              </a:rPr>
              <a:t>microchannel</a:t>
            </a:r>
            <a:r>
              <a:rPr lang="it-IT" sz="2000" b="0" dirty="0" smtClean="0">
                <a:solidFill>
                  <a:srgbClr val="2326A5"/>
                </a:solidFill>
              </a:rPr>
              <a:t> carbon </a:t>
            </a:r>
            <a:r>
              <a:rPr lang="it-IT" sz="2000" b="0" dirty="0" err="1" smtClean="0">
                <a:solidFill>
                  <a:srgbClr val="2326A5"/>
                </a:solidFill>
              </a:rPr>
              <a:t>fiber</a:t>
            </a:r>
            <a:r>
              <a:rPr lang="it-IT" sz="2000" b="0" dirty="0" smtClean="0">
                <a:solidFill>
                  <a:srgbClr val="2326A5"/>
                </a:solidFill>
              </a:rPr>
              <a:t> </a:t>
            </a:r>
            <a:r>
              <a:rPr lang="it-IT" sz="2000" b="0" dirty="0" err="1" smtClean="0">
                <a:solidFill>
                  <a:srgbClr val="2326A5"/>
                </a:solidFill>
              </a:rPr>
              <a:t>structure</a:t>
            </a:r>
            <a:r>
              <a:rPr lang="it-IT" sz="2000" b="0" dirty="0" smtClean="0">
                <a:solidFill>
                  <a:srgbClr val="2326A5"/>
                </a:solidFill>
              </a:rPr>
              <a:t> </a:t>
            </a:r>
            <a:r>
              <a:rPr lang="it-IT" sz="2000" b="0" u="sng" dirty="0" err="1" smtClean="0">
                <a:solidFill>
                  <a:srgbClr val="2326A5"/>
                </a:solidFill>
              </a:rPr>
              <a:t>not</a:t>
            </a:r>
            <a:r>
              <a:rPr lang="it-IT" sz="2000" b="0" u="sng" dirty="0" smtClean="0">
                <a:solidFill>
                  <a:srgbClr val="2326A5"/>
                </a:solidFill>
              </a:rPr>
              <a:t> </a:t>
            </a:r>
            <a:r>
              <a:rPr lang="it-IT" sz="2000" b="0" u="sng" dirty="0" err="1" smtClean="0">
                <a:solidFill>
                  <a:srgbClr val="2326A5"/>
                </a:solidFill>
              </a:rPr>
              <a:t>good</a:t>
            </a:r>
            <a:r>
              <a:rPr lang="it-IT" sz="2000" b="0" u="sng" dirty="0" smtClean="0">
                <a:solidFill>
                  <a:srgbClr val="2326A5"/>
                </a:solidFill>
              </a:rPr>
              <a:t> </a:t>
            </a:r>
            <a:r>
              <a:rPr lang="it-IT" sz="2000" b="0" dirty="0" smtClean="0">
                <a:solidFill>
                  <a:srgbClr val="2326A5"/>
                </a:solidFill>
              </a:rPr>
              <a:t>due to the </a:t>
            </a:r>
            <a:r>
              <a:rPr lang="it-IT" sz="2000" b="0" dirty="0" err="1" smtClean="0">
                <a:solidFill>
                  <a:srgbClr val="2326A5"/>
                </a:solidFill>
              </a:rPr>
              <a:t>extreme</a:t>
            </a:r>
            <a:r>
              <a:rPr lang="it-IT" sz="2000" b="0" dirty="0" smtClean="0">
                <a:solidFill>
                  <a:srgbClr val="2326A5"/>
                </a:solidFill>
              </a:rPr>
              <a:t> </a:t>
            </a:r>
            <a:r>
              <a:rPr lang="it-IT" sz="2000" b="0" dirty="0" err="1" smtClean="0">
                <a:solidFill>
                  <a:srgbClr val="2326A5"/>
                </a:solidFill>
              </a:rPr>
              <a:t>miniaturization</a:t>
            </a:r>
            <a:r>
              <a:rPr lang="it-IT" sz="2000" b="0" dirty="0" smtClean="0">
                <a:solidFill>
                  <a:srgbClr val="2326A5"/>
                </a:solidFill>
              </a:rPr>
              <a:t>. </a:t>
            </a:r>
          </a:p>
          <a:p>
            <a:r>
              <a:rPr lang="it-IT" sz="2000" b="0" dirty="0" err="1" smtClean="0">
                <a:solidFill>
                  <a:srgbClr val="2326A5"/>
                </a:solidFill>
              </a:rPr>
              <a:t>Used</a:t>
            </a:r>
            <a:r>
              <a:rPr lang="it-IT" sz="2000" b="0" dirty="0" smtClean="0">
                <a:solidFill>
                  <a:srgbClr val="2326A5"/>
                </a:solidFill>
              </a:rPr>
              <a:t> a special </a:t>
            </a:r>
            <a:r>
              <a:rPr lang="it-IT" sz="2000" b="0" dirty="0" err="1" smtClean="0">
                <a:solidFill>
                  <a:srgbClr val="2326A5"/>
                </a:solidFill>
              </a:rPr>
              <a:t>noozle</a:t>
            </a:r>
            <a:r>
              <a:rPr lang="it-IT" sz="2000" b="0" dirty="0" smtClean="0">
                <a:solidFill>
                  <a:srgbClr val="2326A5"/>
                </a:solidFill>
              </a:rPr>
              <a:t> of </a:t>
            </a:r>
            <a:r>
              <a:rPr lang="it-IT" sz="2000" b="0" dirty="0" err="1" smtClean="0">
                <a:solidFill>
                  <a:srgbClr val="2326A5"/>
                </a:solidFill>
              </a:rPr>
              <a:t>about</a:t>
            </a:r>
            <a:r>
              <a:rPr lang="it-IT" sz="2000" b="0" dirty="0" smtClean="0">
                <a:solidFill>
                  <a:srgbClr val="2326A5"/>
                </a:solidFill>
              </a:rPr>
              <a:t> 160 micron in </a:t>
            </a:r>
            <a:r>
              <a:rPr lang="it-IT" sz="2000" b="0" dirty="0" err="1" smtClean="0">
                <a:solidFill>
                  <a:srgbClr val="2326A5"/>
                </a:solidFill>
              </a:rPr>
              <a:t>diameter</a:t>
            </a:r>
            <a:r>
              <a:rPr lang="it-IT" sz="2000" b="0" dirty="0" smtClean="0">
                <a:solidFill>
                  <a:srgbClr val="2326A5"/>
                </a:solidFill>
              </a:rPr>
              <a:t> </a:t>
            </a:r>
            <a:r>
              <a:rPr lang="it-IT" sz="2000" b="0" dirty="0" err="1" smtClean="0">
                <a:solidFill>
                  <a:srgbClr val="2326A5"/>
                </a:solidFill>
              </a:rPr>
              <a:t>but</a:t>
            </a:r>
            <a:r>
              <a:rPr lang="it-IT" sz="2000" b="0" dirty="0" smtClean="0">
                <a:solidFill>
                  <a:srgbClr val="2326A5"/>
                </a:solidFill>
              </a:rPr>
              <a:t> </a:t>
            </a:r>
            <a:r>
              <a:rPr lang="it-IT" sz="2000" b="0" dirty="0" err="1" smtClean="0">
                <a:solidFill>
                  <a:srgbClr val="2326A5"/>
                </a:solidFill>
              </a:rPr>
              <a:t>problem</a:t>
            </a:r>
            <a:r>
              <a:rPr lang="it-IT" sz="2000" b="0" dirty="0" smtClean="0">
                <a:solidFill>
                  <a:srgbClr val="2326A5"/>
                </a:solidFill>
              </a:rPr>
              <a:t> </a:t>
            </a:r>
            <a:r>
              <a:rPr lang="it-IT" sz="2000" b="0" dirty="0" err="1" smtClean="0">
                <a:solidFill>
                  <a:srgbClr val="2326A5"/>
                </a:solidFill>
              </a:rPr>
              <a:t>during</a:t>
            </a:r>
            <a:r>
              <a:rPr lang="it-IT" sz="2000" b="0" dirty="0" smtClean="0">
                <a:solidFill>
                  <a:srgbClr val="2326A5"/>
                </a:solidFill>
              </a:rPr>
              <a:t> the </a:t>
            </a:r>
            <a:r>
              <a:rPr lang="it-IT" sz="2000" b="0" dirty="0" err="1" smtClean="0">
                <a:solidFill>
                  <a:srgbClr val="2326A5"/>
                </a:solidFill>
              </a:rPr>
              <a:t>melting</a:t>
            </a:r>
            <a:r>
              <a:rPr lang="it-IT" sz="2000" b="0" dirty="0" smtClean="0">
                <a:solidFill>
                  <a:srgbClr val="2326A5"/>
                </a:solidFill>
              </a:rPr>
              <a:t> </a:t>
            </a:r>
            <a:r>
              <a:rPr lang="it-IT" sz="2000" b="0" dirty="0" err="1" smtClean="0">
                <a:solidFill>
                  <a:srgbClr val="2326A5"/>
                </a:solidFill>
              </a:rPr>
              <a:t>process</a:t>
            </a:r>
            <a:endParaRPr lang="it-IT" sz="2000" b="0" dirty="0" smtClean="0">
              <a:solidFill>
                <a:srgbClr val="2326A5"/>
              </a:solidFill>
            </a:endParaRPr>
          </a:p>
          <a:p>
            <a:r>
              <a:rPr lang="it-IT" sz="2000" b="0" dirty="0" smtClean="0">
                <a:solidFill>
                  <a:srgbClr val="2326A5"/>
                </a:solidFill>
              </a:rPr>
              <a:t>In progress </a:t>
            </a:r>
            <a:r>
              <a:rPr lang="it-IT" sz="2000" b="0" dirty="0" err="1" smtClean="0">
                <a:solidFill>
                  <a:srgbClr val="2326A5"/>
                </a:solidFill>
              </a:rPr>
              <a:t>further</a:t>
            </a:r>
            <a:r>
              <a:rPr lang="it-IT" sz="2000" b="0" dirty="0" smtClean="0">
                <a:solidFill>
                  <a:srgbClr val="2326A5"/>
                </a:solidFill>
              </a:rPr>
              <a:t> test and </a:t>
            </a:r>
            <a:r>
              <a:rPr lang="it-IT" sz="2000" b="0" dirty="0" err="1" smtClean="0">
                <a:solidFill>
                  <a:srgbClr val="2326A5"/>
                </a:solidFill>
              </a:rPr>
              <a:t>prototypes</a:t>
            </a:r>
            <a:endParaRPr lang="it-IT" sz="2000" b="0" dirty="0">
              <a:solidFill>
                <a:srgbClr val="2326A5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0" t="10942" r="60409" b="16450"/>
          <a:stretch/>
        </p:blipFill>
        <p:spPr bwMode="auto">
          <a:xfrm>
            <a:off x="4572000" y="2074789"/>
            <a:ext cx="3225534" cy="235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5" t="12279" r="13759" b="7929"/>
          <a:stretch/>
        </p:blipFill>
        <p:spPr bwMode="auto">
          <a:xfrm>
            <a:off x="1370157" y="2106023"/>
            <a:ext cx="3013175" cy="232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olo 1"/>
          <p:cNvSpPr txBox="1">
            <a:spLocks/>
          </p:cNvSpPr>
          <p:nvPr/>
        </p:nvSpPr>
        <p:spPr>
          <a:xfrm>
            <a:off x="457200" y="1254555"/>
            <a:ext cx="8229600" cy="6116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dirty="0" err="1" smtClean="0">
                <a:solidFill>
                  <a:srgbClr val="2326A5"/>
                </a:solidFill>
              </a:rPr>
              <a:t>Hydraulic</a:t>
            </a:r>
            <a:r>
              <a:rPr lang="it-IT" sz="2800" dirty="0" smtClean="0">
                <a:solidFill>
                  <a:srgbClr val="2326A5"/>
                </a:solidFill>
              </a:rPr>
              <a:t> </a:t>
            </a:r>
            <a:r>
              <a:rPr lang="it-IT" sz="2800" dirty="0" err="1" smtClean="0">
                <a:solidFill>
                  <a:srgbClr val="2326A5"/>
                </a:solidFill>
              </a:rPr>
              <a:t>interface</a:t>
            </a:r>
            <a:r>
              <a:rPr lang="it-IT" sz="2800" dirty="0" smtClean="0">
                <a:solidFill>
                  <a:srgbClr val="2326A5"/>
                </a:solidFill>
              </a:rPr>
              <a:t> (</a:t>
            </a:r>
            <a:r>
              <a:rPr lang="it-IT" sz="2800" dirty="0" err="1" smtClean="0">
                <a:solidFill>
                  <a:srgbClr val="2326A5"/>
                </a:solidFill>
              </a:rPr>
              <a:t>manifold</a:t>
            </a:r>
            <a:r>
              <a:rPr lang="it-IT" sz="2800" dirty="0" smtClean="0">
                <a:solidFill>
                  <a:srgbClr val="2326A5"/>
                </a:solidFill>
              </a:rPr>
              <a:t>)</a:t>
            </a:r>
            <a:endParaRPr lang="it-IT" sz="2800" dirty="0">
              <a:solidFill>
                <a:srgbClr val="2326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23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WP9 AOB</a:t>
            </a:r>
            <a:endParaRPr lang="en-US" dirty="0"/>
          </a:p>
          <a:p>
            <a:r>
              <a:rPr lang="en-US" dirty="0" err="1" smtClean="0"/>
              <a:t>P.Petagna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2374613" cy="365125"/>
          </a:xfrm>
        </p:spPr>
        <p:txBody>
          <a:bodyPr anchor="ctr"/>
          <a:lstStyle/>
          <a:p>
            <a:r>
              <a:rPr lang="en-US" sz="1100" dirty="0" smtClean="0"/>
              <a:t>WP9 Parallel Meeting 04 Apr 2017</a:t>
            </a:r>
            <a:endParaRPr lang="en-GB" sz="1400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r>
              <a:rPr lang="en-US" dirty="0"/>
              <a:t>News from other labs:</a:t>
            </a:r>
            <a:br>
              <a:rPr lang="en-US" dirty="0"/>
            </a:br>
            <a:r>
              <a:rPr lang="en-US" dirty="0"/>
              <a:t>PISA (F. Bosi)</a:t>
            </a:r>
            <a:endParaRPr lang="en-GB" sz="1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1" t="18495" r="25447" b="15441"/>
          <a:stretch/>
        </p:blipFill>
        <p:spPr bwMode="auto">
          <a:xfrm>
            <a:off x="5666458" y="4213363"/>
            <a:ext cx="2761612" cy="2078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6" t="20057" r="14379" b="13119"/>
          <a:stretch/>
        </p:blipFill>
        <p:spPr bwMode="auto">
          <a:xfrm>
            <a:off x="1287514" y="4215588"/>
            <a:ext cx="2933799" cy="2106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5" t="12279" r="13759" b="7929"/>
          <a:stretch/>
        </p:blipFill>
        <p:spPr bwMode="auto">
          <a:xfrm>
            <a:off x="5397043" y="1784985"/>
            <a:ext cx="3031027" cy="2334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5" cstate="print"/>
          <a:srcRect l="22271" t="14573" r="10917" b="4890"/>
          <a:stretch>
            <a:fillRect/>
          </a:stretch>
        </p:blipFill>
        <p:spPr bwMode="auto">
          <a:xfrm>
            <a:off x="796953" y="1784985"/>
            <a:ext cx="3424360" cy="239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olo 1"/>
          <p:cNvSpPr txBox="1">
            <a:spLocks/>
          </p:cNvSpPr>
          <p:nvPr/>
        </p:nvSpPr>
        <p:spPr>
          <a:xfrm>
            <a:off x="457200" y="1254555"/>
            <a:ext cx="8229600" cy="6116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dirty="0" err="1" smtClean="0">
                <a:solidFill>
                  <a:srgbClr val="2326A5"/>
                </a:solidFill>
              </a:rPr>
              <a:t>Hydraulic</a:t>
            </a:r>
            <a:r>
              <a:rPr lang="it-IT" sz="2800" dirty="0" smtClean="0">
                <a:solidFill>
                  <a:srgbClr val="2326A5"/>
                </a:solidFill>
              </a:rPr>
              <a:t> </a:t>
            </a:r>
            <a:r>
              <a:rPr lang="it-IT" sz="2800" dirty="0" err="1" smtClean="0">
                <a:solidFill>
                  <a:srgbClr val="2326A5"/>
                </a:solidFill>
              </a:rPr>
              <a:t>interface</a:t>
            </a:r>
            <a:r>
              <a:rPr lang="it-IT" sz="2800" dirty="0" smtClean="0">
                <a:solidFill>
                  <a:srgbClr val="2326A5"/>
                </a:solidFill>
              </a:rPr>
              <a:t> (</a:t>
            </a:r>
            <a:r>
              <a:rPr lang="it-IT" sz="2800" dirty="0" err="1" smtClean="0">
                <a:solidFill>
                  <a:srgbClr val="2326A5"/>
                </a:solidFill>
              </a:rPr>
              <a:t>manifold</a:t>
            </a:r>
            <a:r>
              <a:rPr lang="it-IT" sz="2800" dirty="0" smtClean="0">
                <a:solidFill>
                  <a:srgbClr val="2326A5"/>
                </a:solidFill>
              </a:rPr>
              <a:t>)</a:t>
            </a:r>
            <a:endParaRPr lang="it-IT" sz="2800" dirty="0">
              <a:solidFill>
                <a:srgbClr val="2326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15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WP9 AOB</a:t>
            </a:r>
            <a:endParaRPr lang="en-US" dirty="0"/>
          </a:p>
          <a:p>
            <a:r>
              <a:rPr lang="en-US" dirty="0" err="1" smtClean="0"/>
              <a:t>P.Petagna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2374613" cy="365125"/>
          </a:xfrm>
        </p:spPr>
        <p:txBody>
          <a:bodyPr anchor="ctr"/>
          <a:lstStyle/>
          <a:p>
            <a:r>
              <a:rPr lang="en-US" sz="1100" dirty="0" smtClean="0"/>
              <a:t>WP9 Parallel Meeting 04 Apr 2017</a:t>
            </a:r>
            <a:endParaRPr lang="en-GB" sz="1400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 fontScale="90000"/>
          </a:bodyPr>
          <a:lstStyle/>
          <a:p>
            <a:r>
              <a:rPr lang="en-US" dirty="0"/>
              <a:t>News from other labs:</a:t>
            </a:r>
            <a:br>
              <a:rPr lang="en-US" dirty="0"/>
            </a:br>
            <a:r>
              <a:rPr lang="en-US" dirty="0" smtClean="0"/>
              <a:t>OXFORD (G. Viehhauser, P. Coe)</a:t>
            </a:r>
            <a:endParaRPr lang="en-GB" sz="1800" dirty="0"/>
          </a:p>
        </p:txBody>
      </p:sp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2" t="4134" r="12293"/>
          <a:stretch/>
        </p:blipFill>
        <p:spPr bwMode="auto">
          <a:xfrm>
            <a:off x="4282901" y="3172396"/>
            <a:ext cx="4756150" cy="30918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58970" y="1262263"/>
            <a:ext cx="3426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2326A5"/>
                </a:solidFill>
              </a:rPr>
              <a:t>Air flow cooling setup</a:t>
            </a:r>
            <a:endParaRPr lang="en-GB" sz="2800" dirty="0">
              <a:solidFill>
                <a:srgbClr val="2326A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83" y="3878894"/>
            <a:ext cx="4050795" cy="206856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05326" y="1785483"/>
            <a:ext cx="87333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2326A5"/>
                </a:solidFill>
              </a:rPr>
              <a:t>Good progress with air cooling rig: commissioning to start in April</a:t>
            </a:r>
          </a:p>
          <a:p>
            <a:r>
              <a:rPr lang="en-GB" sz="2000" dirty="0">
                <a:solidFill>
                  <a:srgbClr val="2326A5"/>
                </a:solidFill>
              </a:rPr>
              <a:t>C</a:t>
            </a:r>
            <a:r>
              <a:rPr lang="en-GB" sz="2000" dirty="0" smtClean="0">
                <a:solidFill>
                  <a:srgbClr val="2326A5"/>
                </a:solidFill>
              </a:rPr>
              <a:t>onfirmed </a:t>
            </a:r>
            <a:r>
              <a:rPr lang="en-GB" sz="2000" dirty="0">
                <a:solidFill>
                  <a:srgbClr val="2326A5"/>
                </a:solidFill>
              </a:rPr>
              <a:t>funding </a:t>
            </a:r>
            <a:r>
              <a:rPr lang="en-GB" sz="2000" dirty="0">
                <a:solidFill>
                  <a:srgbClr val="2326A5"/>
                </a:solidFill>
              </a:rPr>
              <a:t>from UK funding </a:t>
            </a:r>
            <a:r>
              <a:rPr lang="en-GB" sz="2000" dirty="0" smtClean="0">
                <a:solidFill>
                  <a:srgbClr val="2326A5"/>
                </a:solidFill>
              </a:rPr>
              <a:t>agencies </a:t>
            </a:r>
            <a:r>
              <a:rPr lang="en-GB" sz="2000" dirty="0">
                <a:solidFill>
                  <a:srgbClr val="2326A5"/>
                </a:solidFill>
              </a:rPr>
              <a:t>(total 205k</a:t>
            </a:r>
            <a:r>
              <a:rPr lang="en-GB" sz="2000" dirty="0" smtClean="0">
                <a:solidFill>
                  <a:srgbClr val="2326A5"/>
                </a:solidFill>
              </a:rPr>
              <a:t>£) for: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26A5"/>
                </a:solidFill>
              </a:rPr>
              <a:t>M</a:t>
            </a:r>
            <a:r>
              <a:rPr lang="en-GB" sz="2000" dirty="0" smtClean="0">
                <a:solidFill>
                  <a:srgbClr val="2326A5"/>
                </a:solidFill>
              </a:rPr>
              <a:t>edium </a:t>
            </a:r>
            <a:r>
              <a:rPr lang="en-GB" sz="2000" dirty="0">
                <a:solidFill>
                  <a:srgbClr val="2326A5"/>
                </a:solidFill>
              </a:rPr>
              <a:t>sized (for up to 1.5m long objects) climate </a:t>
            </a:r>
            <a:r>
              <a:rPr lang="en-GB" sz="2000" dirty="0" smtClean="0">
                <a:solidFill>
                  <a:srgbClr val="2326A5"/>
                </a:solidFill>
              </a:rPr>
              <a:t>chamber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2326A5"/>
                </a:solidFill>
              </a:rPr>
              <a:t>8-line </a:t>
            </a:r>
            <a:r>
              <a:rPr lang="en-GB" sz="2000" dirty="0">
                <a:solidFill>
                  <a:srgbClr val="2326A5"/>
                </a:solidFill>
              </a:rPr>
              <a:t>Frequency Scanning Interferometer </a:t>
            </a:r>
            <a:r>
              <a:rPr lang="en-GB" sz="2000" dirty="0" smtClean="0">
                <a:solidFill>
                  <a:srgbClr val="2326A5"/>
                </a:solidFill>
              </a:rPr>
              <a:t>for </a:t>
            </a:r>
            <a:r>
              <a:rPr lang="en-GB" sz="2000" dirty="0">
                <a:solidFill>
                  <a:srgbClr val="2326A5"/>
                </a:solidFill>
              </a:rPr>
              <a:t>precision distance </a:t>
            </a:r>
            <a:r>
              <a:rPr lang="en-GB" sz="2000" dirty="0" smtClean="0">
                <a:solidFill>
                  <a:srgbClr val="2326A5"/>
                </a:solidFill>
              </a:rPr>
              <a:t>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26A5"/>
                </a:solidFill>
              </a:rPr>
              <a:t>L</a:t>
            </a:r>
            <a:r>
              <a:rPr lang="en-GB" sz="2000" dirty="0" smtClean="0">
                <a:solidFill>
                  <a:srgbClr val="2326A5"/>
                </a:solidFill>
              </a:rPr>
              <a:t>arge </a:t>
            </a:r>
            <a:r>
              <a:rPr lang="en-GB" sz="2000" dirty="0">
                <a:solidFill>
                  <a:srgbClr val="2326A5"/>
                </a:solidFill>
              </a:rPr>
              <a:t>optical </a:t>
            </a:r>
            <a:r>
              <a:rPr lang="en-GB" sz="2000" dirty="0" smtClean="0">
                <a:solidFill>
                  <a:srgbClr val="2326A5"/>
                </a:solidFill>
              </a:rPr>
              <a:t>table</a:t>
            </a:r>
            <a:endParaRPr lang="en-GB" sz="2000" dirty="0">
              <a:solidFill>
                <a:srgbClr val="2326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1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WP9 AOB</a:t>
            </a:r>
            <a:endParaRPr lang="en-US" dirty="0"/>
          </a:p>
          <a:p>
            <a:r>
              <a:rPr lang="en-US" dirty="0" err="1" smtClean="0"/>
              <a:t>P.Petagna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2374613" cy="365125"/>
          </a:xfrm>
        </p:spPr>
        <p:txBody>
          <a:bodyPr anchor="ctr"/>
          <a:lstStyle/>
          <a:p>
            <a:r>
              <a:rPr lang="en-US" sz="1100" dirty="0" smtClean="0"/>
              <a:t>WP9 Parallel Meeting 04 Apr 2017</a:t>
            </a:r>
            <a:endParaRPr lang="en-GB" sz="1400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4033381" y="10863"/>
            <a:ext cx="5005670" cy="1077238"/>
          </a:xfrm>
        </p:spPr>
        <p:txBody>
          <a:bodyPr>
            <a:normAutofit/>
          </a:bodyPr>
          <a:lstStyle/>
          <a:p>
            <a:r>
              <a:rPr lang="en-US" dirty="0" smtClean="0"/>
              <a:t>WP9: Status of Milestones and Deliverables</a:t>
            </a:r>
            <a:endParaRPr lang="en-GB" sz="1800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/>
          <a:p>
            <a:r>
              <a:rPr lang="en-US" b="0" dirty="0" smtClean="0"/>
              <a:t>T 9.2 Milestones</a:t>
            </a:r>
          </a:p>
          <a:p>
            <a:pPr marL="0" indent="0">
              <a:buNone/>
            </a:pPr>
            <a:endParaRPr lang="en-US" b="0" dirty="0" smtClean="0"/>
          </a:p>
          <a:p>
            <a:endParaRPr lang="en-US" b="0" dirty="0" smtClean="0"/>
          </a:p>
          <a:p>
            <a:endParaRPr lang="en-US" b="0" dirty="0"/>
          </a:p>
          <a:p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r>
              <a:rPr lang="en-US" b="0" dirty="0" smtClean="0"/>
              <a:t>T 9.2 Deliverables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906520"/>
              </p:ext>
            </p:extLst>
          </p:nvPr>
        </p:nvGraphicFramePr>
        <p:xfrm>
          <a:off x="328574" y="1694341"/>
          <a:ext cx="8368589" cy="1870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3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2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96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Milestone Description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Beneficiary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Due Date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Verification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MS 24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CFD models available</a:t>
                      </a:r>
                      <a:endParaRPr lang="en-GB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(Preliminary models to be used for </a:t>
                      </a:r>
                      <a:r>
                        <a:rPr lang="en-GB" sz="1000" dirty="0" err="1">
                          <a:effectLst/>
                        </a:rPr>
                        <a:t>thermofluidics</a:t>
                      </a:r>
                      <a:r>
                        <a:rPr lang="en-GB" sz="1000" dirty="0">
                          <a:effectLst/>
                        </a:rPr>
                        <a:t> simulations implemented in the available software and ready to launch comparison with experimental results)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CERN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Jun </a:t>
                      </a:r>
                      <a:r>
                        <a:rPr lang="en-GB" sz="1000" dirty="0">
                          <a:effectLst/>
                        </a:rPr>
                        <a:t>2016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Agenda, attendance list on Indico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MS 77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Standard connectors available </a:t>
                      </a:r>
                      <a:endParaRPr lang="en-GB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(Engineered design of a family of miniaturized connectors suited for both testing and final applications. Order for procurement submitted)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CERN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Mar 2018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Purchase order submitted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3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MS 82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Validated CFD models ready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(Advanced models, based on subsequent improvements of the preliminary definition provided in MS24 , validated for use and ready for final phase of comparison with experimental results)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CERN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Apr 2018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Report to St Com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109242"/>
              </p:ext>
            </p:extLst>
          </p:nvPr>
        </p:nvGraphicFramePr>
        <p:xfrm>
          <a:off x="328574" y="4073466"/>
          <a:ext cx="8368589" cy="1959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3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2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96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Deliverable </a:t>
                      </a:r>
                      <a:r>
                        <a:rPr lang="en-GB" sz="1000" dirty="0">
                          <a:effectLst/>
                        </a:rPr>
                        <a:t>Description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Beneficiary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Due Date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Type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D 9.1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Station for tests</a:t>
                      </a:r>
                      <a:r>
                        <a:rPr lang="en-US" sz="1000" b="1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on μ-channel test</a:t>
                      </a:r>
                      <a:r>
                        <a:rPr lang="en-US" sz="1000" b="1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devices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Fully engineered design of a test station available to partners, including detailed list of instruments and components,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and manual of operation. One prototype test station built and in use for tests</a:t>
                      </a:r>
                      <a:endParaRPr lang="en-GB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CERN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Oct 2017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Other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D 9.2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μ-</a:t>
                      </a:r>
                      <a:r>
                        <a:rPr lang="en-GB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channel</a:t>
                      </a:r>
                      <a:r>
                        <a:rPr lang="en-GB" sz="1000" b="1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prototypes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μ-channel cooling devices in Si-Si and Si-Glass available to the partners for execution of the agreed test </a:t>
                      </a:r>
                      <a:r>
                        <a:rPr lang="en-US" sz="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programme</a:t>
                      </a: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including final model validation. Specifications, geometries and features previously agreed by the partners</a:t>
                      </a:r>
                      <a:endParaRPr lang="en-GB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CSIC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Oct 2017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Demonstrator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 9.3</a:t>
                      </a:r>
                      <a:endParaRPr kumimoji="0" lang="en-GB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Technology</a:t>
                      </a:r>
                      <a:r>
                        <a:rPr lang="en-GB" sz="1000" b="1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recommendations</a:t>
                      </a:r>
                      <a:r>
                        <a:rPr lang="en-GB" sz="1000" b="1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for </a:t>
                      </a:r>
                      <a:r>
                        <a:rPr lang="el-GR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μ-</a:t>
                      </a:r>
                      <a:r>
                        <a:rPr lang="en-GB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channel</a:t>
                      </a:r>
                      <a:r>
                        <a:rPr lang="en-GB" sz="1000" b="1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cooling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Report detailing the state-of-the-art technologies selected for the production process of μ-channel cooling devices to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 installed in future HEP experiments</a:t>
                      </a:r>
                      <a:endParaRPr lang="en-GB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CERN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Feb 2019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Report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 9.4</a:t>
                      </a:r>
                      <a:endParaRPr kumimoji="0" lang="en-GB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Qualification and</a:t>
                      </a:r>
                      <a:r>
                        <a:rPr lang="en-US" sz="1000" b="1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characterisation</a:t>
                      </a:r>
                      <a:r>
                        <a:rPr lang="en-US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of</a:t>
                      </a:r>
                      <a:r>
                        <a:rPr lang="en-US" sz="1000" b="1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μ-channel cooling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Report detailing the standardized procedures endorsed to qualify and </a:t>
                      </a:r>
                      <a:r>
                        <a:rPr lang="en-US" sz="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characterise</a:t>
                      </a:r>
                      <a:r>
                        <a:rPr lang="en-US" sz="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μ-channel cooling devices to be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installed in future HEP experiments</a:t>
                      </a:r>
                      <a:endParaRPr lang="en-GB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CNRS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 marL="0" marR="0" indent="0" algn="l" defTabSz="68578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Feb 2019</a:t>
                      </a:r>
                      <a:endParaRPr lang="en-GB" sz="1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Report</a:t>
                      </a:r>
                      <a:endParaRPr lang="en-GB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395" marR="6639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Freeform 1"/>
          <p:cNvSpPr/>
          <p:nvPr/>
        </p:nvSpPr>
        <p:spPr>
          <a:xfrm>
            <a:off x="6921500" y="2031580"/>
            <a:ext cx="311150" cy="254420"/>
          </a:xfrm>
          <a:custGeom>
            <a:avLst/>
            <a:gdLst>
              <a:gd name="connsiteX0" fmla="*/ 0 w 311150"/>
              <a:gd name="connsiteY0" fmla="*/ 76620 h 254420"/>
              <a:gd name="connsiteX1" fmla="*/ 57150 w 311150"/>
              <a:gd name="connsiteY1" fmla="*/ 89320 h 254420"/>
              <a:gd name="connsiteX2" fmla="*/ 76200 w 311150"/>
              <a:gd name="connsiteY2" fmla="*/ 102020 h 254420"/>
              <a:gd name="connsiteX3" fmla="*/ 133350 w 311150"/>
              <a:gd name="connsiteY3" fmla="*/ 127420 h 254420"/>
              <a:gd name="connsiteX4" fmla="*/ 146050 w 311150"/>
              <a:gd name="connsiteY4" fmla="*/ 146470 h 254420"/>
              <a:gd name="connsiteX5" fmla="*/ 158750 w 311150"/>
              <a:gd name="connsiteY5" fmla="*/ 184570 h 254420"/>
              <a:gd name="connsiteX6" fmla="*/ 165100 w 311150"/>
              <a:gd name="connsiteY6" fmla="*/ 203620 h 254420"/>
              <a:gd name="connsiteX7" fmla="*/ 177800 w 311150"/>
              <a:gd name="connsiteY7" fmla="*/ 254420 h 254420"/>
              <a:gd name="connsiteX8" fmla="*/ 196850 w 311150"/>
              <a:gd name="connsiteY8" fmla="*/ 159170 h 254420"/>
              <a:gd name="connsiteX9" fmla="*/ 209550 w 311150"/>
              <a:gd name="connsiteY9" fmla="*/ 133770 h 254420"/>
              <a:gd name="connsiteX10" fmla="*/ 234950 w 311150"/>
              <a:gd name="connsiteY10" fmla="*/ 95670 h 254420"/>
              <a:gd name="connsiteX11" fmla="*/ 247650 w 311150"/>
              <a:gd name="connsiteY11" fmla="*/ 70270 h 254420"/>
              <a:gd name="connsiteX12" fmla="*/ 273050 w 311150"/>
              <a:gd name="connsiteY12" fmla="*/ 32170 h 254420"/>
              <a:gd name="connsiteX13" fmla="*/ 304800 w 311150"/>
              <a:gd name="connsiteY13" fmla="*/ 420 h 254420"/>
              <a:gd name="connsiteX14" fmla="*/ 311150 w 311150"/>
              <a:gd name="connsiteY14" fmla="*/ 420 h 254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1150" h="254420">
                <a:moveTo>
                  <a:pt x="0" y="76620"/>
                </a:moveTo>
                <a:cubicBezTo>
                  <a:pt x="14633" y="79059"/>
                  <a:pt x="41518" y="81504"/>
                  <a:pt x="57150" y="89320"/>
                </a:cubicBezTo>
                <a:cubicBezTo>
                  <a:pt x="63976" y="92733"/>
                  <a:pt x="69226" y="98920"/>
                  <a:pt x="76200" y="102020"/>
                </a:cubicBezTo>
                <a:cubicBezTo>
                  <a:pt x="144210" y="132247"/>
                  <a:pt x="90237" y="98678"/>
                  <a:pt x="133350" y="127420"/>
                </a:cubicBezTo>
                <a:cubicBezTo>
                  <a:pt x="137583" y="133770"/>
                  <a:pt x="142950" y="139496"/>
                  <a:pt x="146050" y="146470"/>
                </a:cubicBezTo>
                <a:cubicBezTo>
                  <a:pt x="151487" y="158703"/>
                  <a:pt x="154517" y="171870"/>
                  <a:pt x="158750" y="184570"/>
                </a:cubicBezTo>
                <a:cubicBezTo>
                  <a:pt x="160867" y="190920"/>
                  <a:pt x="163787" y="197056"/>
                  <a:pt x="165100" y="203620"/>
                </a:cubicBezTo>
                <a:cubicBezTo>
                  <a:pt x="172763" y="241934"/>
                  <a:pt x="168037" y="225131"/>
                  <a:pt x="177800" y="254420"/>
                </a:cubicBezTo>
                <a:cubicBezTo>
                  <a:pt x="181017" y="231899"/>
                  <a:pt x="187052" y="178766"/>
                  <a:pt x="196850" y="159170"/>
                </a:cubicBezTo>
                <a:cubicBezTo>
                  <a:pt x="201083" y="150703"/>
                  <a:pt x="204680" y="141887"/>
                  <a:pt x="209550" y="133770"/>
                </a:cubicBezTo>
                <a:cubicBezTo>
                  <a:pt x="217403" y="120682"/>
                  <a:pt x="228124" y="109322"/>
                  <a:pt x="234950" y="95670"/>
                </a:cubicBezTo>
                <a:cubicBezTo>
                  <a:pt x="239183" y="87203"/>
                  <a:pt x="242780" y="78387"/>
                  <a:pt x="247650" y="70270"/>
                </a:cubicBezTo>
                <a:cubicBezTo>
                  <a:pt x="255503" y="57182"/>
                  <a:pt x="264583" y="44870"/>
                  <a:pt x="273050" y="32170"/>
                </a:cubicBezTo>
                <a:cubicBezTo>
                  <a:pt x="285750" y="13120"/>
                  <a:pt x="283633" y="11003"/>
                  <a:pt x="304800" y="420"/>
                </a:cubicBezTo>
                <a:cubicBezTo>
                  <a:pt x="306693" y="-527"/>
                  <a:pt x="309033" y="420"/>
                  <a:pt x="311150" y="42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 rot="994534">
            <a:off x="6705600" y="4600735"/>
            <a:ext cx="857250" cy="49530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284203" y="3635548"/>
            <a:ext cx="2353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4"/>
                </a:solidFill>
              </a:rPr>
              <a:t>Next deadlines coming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5461000" y="4009040"/>
            <a:ext cx="1308100" cy="620771"/>
          </a:xfrm>
          <a:custGeom>
            <a:avLst/>
            <a:gdLst>
              <a:gd name="connsiteX0" fmla="*/ 4001 w 1051751"/>
              <a:gd name="connsiteY0" fmla="*/ 0 h 1150307"/>
              <a:gd name="connsiteX1" fmla="*/ 16701 w 1051751"/>
              <a:gd name="connsiteY1" fmla="*/ 361950 h 1150307"/>
              <a:gd name="connsiteX2" fmla="*/ 137351 w 1051751"/>
              <a:gd name="connsiteY2" fmla="*/ 654050 h 1150307"/>
              <a:gd name="connsiteX3" fmla="*/ 359601 w 1051751"/>
              <a:gd name="connsiteY3" fmla="*/ 908050 h 1150307"/>
              <a:gd name="connsiteX4" fmla="*/ 658051 w 1051751"/>
              <a:gd name="connsiteY4" fmla="*/ 1054100 h 1150307"/>
              <a:gd name="connsiteX5" fmla="*/ 937451 w 1051751"/>
              <a:gd name="connsiteY5" fmla="*/ 1136650 h 1150307"/>
              <a:gd name="connsiteX6" fmla="*/ 1051751 w 1051751"/>
              <a:gd name="connsiteY6" fmla="*/ 1149350 h 1150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1751" h="1150307">
                <a:moveTo>
                  <a:pt x="4001" y="0"/>
                </a:moveTo>
                <a:cubicBezTo>
                  <a:pt x="-762" y="126471"/>
                  <a:pt x="-5524" y="252942"/>
                  <a:pt x="16701" y="361950"/>
                </a:cubicBezTo>
                <a:cubicBezTo>
                  <a:pt x="38926" y="470958"/>
                  <a:pt x="80201" y="563033"/>
                  <a:pt x="137351" y="654050"/>
                </a:cubicBezTo>
                <a:cubicBezTo>
                  <a:pt x="194501" y="745067"/>
                  <a:pt x="272818" y="841375"/>
                  <a:pt x="359601" y="908050"/>
                </a:cubicBezTo>
                <a:cubicBezTo>
                  <a:pt x="446384" y="974725"/>
                  <a:pt x="561743" y="1016000"/>
                  <a:pt x="658051" y="1054100"/>
                </a:cubicBezTo>
                <a:cubicBezTo>
                  <a:pt x="754359" y="1092200"/>
                  <a:pt x="871834" y="1120775"/>
                  <a:pt x="937451" y="1136650"/>
                </a:cubicBezTo>
                <a:cubicBezTo>
                  <a:pt x="1003068" y="1152525"/>
                  <a:pt x="1027409" y="1150937"/>
                  <a:pt x="1051751" y="1149350"/>
                </a:cubicBezTo>
              </a:path>
            </a:pathLst>
          </a:custGeom>
          <a:noFill/>
          <a:ln w="38100">
            <a:solidFill>
              <a:srgbClr val="FFC000"/>
            </a:solidFill>
            <a:headEnd type="oval"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 rot="1015046">
            <a:off x="6686550" y="4156235"/>
            <a:ext cx="857250" cy="49530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8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B588D436-743A-4B18-9C67-7841953B390C}" vid="{3ACE6F3C-B88B-40B5-A40C-1738BDB079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800005-5F07-4EC6-B5C5-449B606629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BBED3C-6234-4039-A8D4-C498CBC91E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13646D9-8A4E-4B57-8916-1B7B61A6D3B4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3243</TotalTime>
  <Words>910</Words>
  <Application>Microsoft Office PowerPoint</Application>
  <PresentationFormat>On-screen Show (4:3)</PresentationFormat>
  <Paragraphs>192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WP9 (NA8) PARALLEL MEETING AOB: (Apr 4th 2017)</vt:lpstr>
      <vt:lpstr>News from other labs: PISA (F. Bosi)</vt:lpstr>
      <vt:lpstr>News from other labs: PISA (F. Bosi)</vt:lpstr>
      <vt:lpstr>News from other labs: PISA (F. Bosi)</vt:lpstr>
      <vt:lpstr>News from other labs: PISA (F. Bosi)</vt:lpstr>
      <vt:lpstr>News from other labs: PISA (F. Bosi)</vt:lpstr>
      <vt:lpstr>News from other labs: PISA (F. Bosi)</vt:lpstr>
      <vt:lpstr>News from other labs: OXFORD (G. Viehhauser, P. Coe)</vt:lpstr>
      <vt:lpstr>WP9: Status of Milestones and Deliverables</vt:lpstr>
      <vt:lpstr>WP9: Status of Milestones and Deliverables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Paolo Petagna</cp:lastModifiedBy>
  <cp:revision>128</cp:revision>
  <dcterms:created xsi:type="dcterms:W3CDTF">2015-04-17T13:06:14Z</dcterms:created>
  <dcterms:modified xsi:type="dcterms:W3CDTF">2017-04-03T10:28:10Z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