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4"/>
  </p:notesMasterIdLst>
  <p:sldIdLst>
    <p:sldId id="256" r:id="rId5"/>
    <p:sldId id="263" r:id="rId6"/>
    <p:sldId id="271" r:id="rId7"/>
    <p:sldId id="266" r:id="rId8"/>
    <p:sldId id="264" r:id="rId9"/>
    <p:sldId id="268" r:id="rId10"/>
    <p:sldId id="269" r:id="rId11"/>
    <p:sldId id="270"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1A6C"/>
    <a:srgbClr val="2326A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95" autoAdjust="0"/>
    <p:restoredTop sz="96057" autoAdjust="0"/>
  </p:normalViewPr>
  <p:slideViewPr>
    <p:cSldViewPr snapToGrid="0">
      <p:cViewPr varScale="1">
        <p:scale>
          <a:sx n="70" d="100"/>
          <a:sy n="70" d="100"/>
        </p:scale>
        <p:origin x="-139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F59687-C613-4C83-A0F4-1BC6CC93F1E1}" type="datetimeFigureOut">
              <a:rPr lang="en-GB" smtClean="0"/>
              <a:pPr/>
              <a:t>05/04/2017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C095F-DFB4-48DB-AE73-9852A816E977}" type="slidenum">
              <a:rPr lang="en-GB" smtClean="0"/>
              <a:pPr/>
              <a:t>‹#›</a:t>
            </a:fld>
            <a:endParaRPr lang="en-GB"/>
          </a:p>
        </p:txBody>
      </p:sp>
    </p:spTree>
    <p:extLst>
      <p:ext uri="{BB962C8B-B14F-4D97-AF65-F5344CB8AC3E}">
        <p14:creationId xmlns:p14="http://schemas.microsoft.com/office/powerpoint/2010/main" xmlns="" val="264732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2169678"/>
          </a:xfrm>
        </p:spPr>
        <p:txBody>
          <a:bodyPr anchor="ctr"/>
          <a:lstStyle>
            <a:lvl1pPr algn="ctr">
              <a:defRPr sz="4500" b="1">
                <a:solidFill>
                  <a:srgbClr val="171A6C"/>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87890" y="3578224"/>
            <a:ext cx="8780746" cy="1845545"/>
          </a:xfrm>
        </p:spPr>
        <p:txBody>
          <a:bodyPr anchor="ctr">
            <a:normAutofit/>
          </a:bodyPr>
          <a:lstStyle>
            <a:lvl1pPr marL="0" indent="0" algn="ctr">
              <a:buNone/>
              <a:defRPr sz="2100" b="0">
                <a:solidFill>
                  <a:srgbClr val="171A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smtClean="0"/>
              <a:t>Click to edit Master subtitle style</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C01D11BA-7BA0-4257-81CF-82214BB44DEA}" type="datetime3">
              <a:rPr lang="en-US" smtClean="0"/>
              <a:pPr/>
              <a:t>5 April 2017</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pPr/>
              <a:t>‹#›</a:t>
            </a:fld>
            <a:endParaRPr lang="en-GB"/>
          </a:p>
        </p:txBody>
      </p:sp>
      <p:sp>
        <p:nvSpPr>
          <p:cNvPr id="7" name="Text Box 14"/>
          <p:cNvSpPr txBox="1">
            <a:spLocks noChangeArrowheads="1"/>
          </p:cNvSpPr>
          <p:nvPr userDrawn="1"/>
        </p:nvSpPr>
        <p:spPr bwMode="auto">
          <a:xfrm>
            <a:off x="628650" y="6032852"/>
            <a:ext cx="8515350" cy="246221"/>
          </a:xfrm>
          <a:prstGeom prst="rect">
            <a:avLst/>
          </a:prstGeom>
          <a:noFill/>
          <a:ln>
            <a:noFill/>
          </a:ln>
          <a:effectLst/>
          <a:extLst>
            <a:ext uri="{909E8E84-426E-40DD-AFC4-6F175D3DCCD1}">
              <a14:hiddenFill xmlns:a14="http://schemas.microsoft.com/office/drawing/2010/main" xmlns="">
                <a:solidFill>
                  <a:schemeClr val="accent2">
                    <a:alpha val="39999"/>
                  </a:schemeClr>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en-GB" sz="1000" b="0" i="1" dirty="0" smtClean="0">
                <a:solidFill>
                  <a:srgbClr val="444444"/>
                </a:solidFill>
                <a:effectLst/>
              </a:rPr>
              <a:t>This project has received funding from the European Union’s Horizon 2020 Research and Innovation programme under Grant Agreement no. 654168.</a:t>
            </a:r>
            <a:endParaRPr lang="en-GB" sz="1000" dirty="0"/>
          </a:p>
        </p:txBody>
      </p:sp>
      <p:sp>
        <p:nvSpPr>
          <p:cNvPr id="8" name="TextBox 7"/>
          <p:cNvSpPr txBox="1"/>
          <p:nvPr userDrawn="1"/>
        </p:nvSpPr>
        <p:spPr>
          <a:xfrm>
            <a:off x="3733800" y="135467"/>
            <a:ext cx="5410200" cy="923330"/>
          </a:xfrm>
          <a:prstGeom prst="rect">
            <a:avLst/>
          </a:prstGeom>
          <a:noFill/>
        </p:spPr>
        <p:txBody>
          <a:bodyPr wrap="square" rtlCol="0">
            <a:spAutoFit/>
          </a:bodyPr>
          <a:lstStyle/>
          <a:p>
            <a:pPr algn="r"/>
            <a:r>
              <a:rPr lang="fr-CH" sz="2700" b="0" dirty="0" smtClean="0">
                <a:solidFill>
                  <a:schemeClr val="bg1"/>
                </a:solidFill>
                <a:latin typeface="+mn-lt"/>
              </a:rPr>
              <a:t>Advanced</a:t>
            </a:r>
            <a:r>
              <a:rPr lang="fr-CH" sz="2700" b="0" baseline="0" dirty="0" smtClean="0">
                <a:solidFill>
                  <a:schemeClr val="bg1"/>
                </a:solidFill>
                <a:latin typeface="+mn-lt"/>
              </a:rPr>
              <a:t> </a:t>
            </a:r>
            <a:r>
              <a:rPr lang="fr-CH" sz="2700" b="0" baseline="0" dirty="0" err="1" smtClean="0">
                <a:solidFill>
                  <a:schemeClr val="bg1"/>
                </a:solidFill>
                <a:latin typeface="+mn-lt"/>
              </a:rPr>
              <a:t>European</a:t>
            </a:r>
            <a:r>
              <a:rPr lang="fr-CH" sz="2700" b="0" baseline="0" dirty="0" smtClean="0">
                <a:solidFill>
                  <a:schemeClr val="bg1"/>
                </a:solidFill>
                <a:latin typeface="+mn-lt"/>
              </a:rPr>
              <a:t> Infrastructures</a:t>
            </a:r>
          </a:p>
          <a:p>
            <a:pPr algn="r"/>
            <a:r>
              <a:rPr lang="fr-CH" sz="2700" b="0" baseline="0" dirty="0" smtClean="0">
                <a:solidFill>
                  <a:schemeClr val="bg1"/>
                </a:solidFill>
                <a:latin typeface="+mn-lt"/>
              </a:rPr>
              <a:t>for Detectors at </a:t>
            </a:r>
            <a:r>
              <a:rPr lang="fr-CH" sz="2700" b="0" baseline="0" dirty="0" err="1" smtClean="0">
                <a:solidFill>
                  <a:schemeClr val="bg1"/>
                </a:solidFill>
                <a:latin typeface="+mn-lt"/>
              </a:rPr>
              <a:t>Accelerators</a:t>
            </a:r>
            <a:endParaRPr lang="en-GB" sz="2700" b="0" dirty="0">
              <a:solidFill>
                <a:schemeClr val="bg1"/>
              </a:solidFill>
              <a:latin typeface="+mn-lt"/>
            </a:endParaRPr>
          </a:p>
        </p:txBody>
      </p:sp>
      <p:pic>
        <p:nvPicPr>
          <p:cNvPr id="9" name="Picture 8"/>
          <p:cNvPicPr>
            <a:picLocks noChangeAspect="1"/>
          </p:cNvPicPr>
          <p:nvPr userDrawn="1"/>
        </p:nvPicPr>
        <p:blipFill>
          <a:blip r:embed="rId2" cstate="print"/>
          <a:stretch>
            <a:fillRect/>
          </a:stretch>
        </p:blipFill>
        <p:spPr>
          <a:xfrm>
            <a:off x="181540" y="6008570"/>
            <a:ext cx="447110" cy="294787"/>
          </a:xfrm>
          <a:prstGeom prst="rect">
            <a:avLst/>
          </a:prstGeom>
        </p:spPr>
      </p:pic>
    </p:spTree>
    <p:extLst>
      <p:ext uri="{BB962C8B-B14F-4D97-AF65-F5344CB8AC3E}">
        <p14:creationId xmlns:p14="http://schemas.microsoft.com/office/powerpoint/2010/main" xmlns="" val="16763380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1788203"/>
            <a:ext cx="7886700" cy="1325563"/>
          </a:xfr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BE937EF1-5E27-44A9-B871-6542F30F081F}" type="datetime3">
              <a:rPr lang="en-US" smtClean="0"/>
              <a:pPr/>
              <a:t>5 April 2017</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pPr/>
              <a:t>‹#›</a:t>
            </a:fld>
            <a:endParaRPr lang="en-GB"/>
          </a:p>
        </p:txBody>
      </p:sp>
      <p:sp>
        <p:nvSpPr>
          <p:cNvPr id="8" name="Title 10"/>
          <p:cNvSpPr txBox="1">
            <a:spLocks/>
          </p:cNvSpPr>
          <p:nvPr userDrawn="1"/>
        </p:nvSpPr>
        <p:spPr>
          <a:xfrm>
            <a:off x="3556800" y="33563"/>
            <a:ext cx="5346132" cy="1077238"/>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smtClean="0"/>
              <a:t>Click to edit Master title style</a:t>
            </a:r>
            <a:endParaRPr lang="en-GB" dirty="0"/>
          </a:p>
        </p:txBody>
      </p:sp>
      <p:sp>
        <p:nvSpPr>
          <p:cNvPr id="7"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2017</a:t>
            </a:fld>
            <a:endParaRPr lang="en-GB" dirty="0"/>
          </a:p>
        </p:txBody>
      </p:sp>
    </p:spTree>
    <p:extLst>
      <p:ext uri="{BB962C8B-B14F-4D97-AF65-F5344CB8AC3E}">
        <p14:creationId xmlns:p14="http://schemas.microsoft.com/office/powerpoint/2010/main" xmlns="" val="246879719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290181"/>
            <a:ext cx="8666018" cy="4886789"/>
          </a:xfrm>
        </p:spPr>
        <p:txBody>
          <a:bodyPr/>
          <a:lstStyle>
            <a:lvl1pPr>
              <a:buClr>
                <a:srgbClr val="F2B53C"/>
              </a:buClr>
              <a:defRPr b="0">
                <a:solidFill>
                  <a:srgbClr val="171A6C"/>
                </a:solidFill>
              </a:defRPr>
            </a:lvl1pPr>
            <a:lvl2pPr>
              <a:buClr>
                <a:srgbClr val="F2B53C"/>
              </a:buClr>
              <a:defRPr b="0">
                <a:solidFill>
                  <a:srgbClr val="171A6C"/>
                </a:solidFill>
              </a:defRPr>
            </a:lvl2pPr>
            <a:lvl3pPr>
              <a:buClr>
                <a:srgbClr val="F2B53C"/>
              </a:buClr>
              <a:defRPr b="0">
                <a:solidFill>
                  <a:srgbClr val="171A6C"/>
                </a:solidFill>
              </a:defRPr>
            </a:lvl3pPr>
            <a:lvl4pPr>
              <a:buClr>
                <a:srgbClr val="F2B53C"/>
              </a:buClr>
              <a:defRPr b="0">
                <a:solidFill>
                  <a:srgbClr val="171A6C"/>
                </a:solidFill>
              </a:defRPr>
            </a:lvl4pPr>
            <a:lvl5pPr>
              <a:buClr>
                <a:srgbClr val="F2B53C"/>
              </a:buClr>
              <a:defRPr b="0">
                <a:solidFill>
                  <a:srgbClr val="171A6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11"/>
          </p:nvPr>
        </p:nvSpPr>
        <p:spPr>
          <a:xfrm>
            <a:off x="4" y="6356350"/>
            <a:ext cx="9143999" cy="501650"/>
          </a:xfrm>
        </p:spPr>
        <p:txBody>
          <a:bodyPr/>
          <a:lstStyle/>
          <a:p>
            <a:endParaRPr lang="en-GB" dirty="0"/>
          </a:p>
        </p:txBody>
      </p:sp>
      <p:sp>
        <p:nvSpPr>
          <p:cNvPr id="4" name="Date Placeholder 3"/>
          <p:cNvSpPr>
            <a:spLocks noGrp="1"/>
          </p:cNvSpPr>
          <p:nvPr>
            <p:ph type="dt" sz="half" idx="10"/>
          </p:nvPr>
        </p:nvSpPr>
        <p:spPr>
          <a:xfrm>
            <a:off x="236914" y="6424612"/>
            <a:ext cx="1481819" cy="365125"/>
          </a:xfrm>
          <a:prstGeom prst="rect">
            <a:avLst/>
          </a:prstGeom>
          <a:ln>
            <a:noFill/>
          </a:ln>
        </p:spPr>
        <p:txBody>
          <a:bodyPr anchor="ctr"/>
          <a:lstStyle>
            <a:lvl1pPr>
              <a:defRPr sz="1100">
                <a:solidFill>
                  <a:srgbClr val="171A6C"/>
                </a:solidFill>
              </a:defRPr>
            </a:lvl1pPr>
          </a:lstStyle>
          <a:p>
            <a:fld id="{B77521D4-B6A2-402E-A085-C880F30EB62E}" type="datetime3">
              <a:rPr lang="en-US" smtClean="0"/>
              <a:pPr/>
              <a:t>5 April 2017</a:t>
            </a:fld>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pPr/>
              <a:t>‹#›</a:t>
            </a:fld>
            <a:endParaRPr lang="en-GB"/>
          </a:p>
        </p:txBody>
      </p:sp>
      <p:sp>
        <p:nvSpPr>
          <p:cNvPr id="11"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xmlns="" val="33682082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7"/>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72"/>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E5C1A8A6-A55F-4F98-B7EB-13D47285A1FE}" type="datetime3">
              <a:rPr lang="en-US" smtClean="0"/>
              <a:pPr/>
              <a:t>5 April 2017</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pPr/>
              <a:t>‹#›</a:t>
            </a:fld>
            <a:endParaRPr lang="en-GB"/>
          </a:p>
        </p:txBody>
      </p:sp>
      <p:sp>
        <p:nvSpPr>
          <p:cNvPr id="7"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2017</a:t>
            </a:fld>
            <a:endParaRPr lang="en-GB" dirty="0"/>
          </a:p>
        </p:txBody>
      </p:sp>
    </p:spTree>
    <p:extLst>
      <p:ext uri="{BB962C8B-B14F-4D97-AF65-F5344CB8AC3E}">
        <p14:creationId xmlns:p14="http://schemas.microsoft.com/office/powerpoint/2010/main" xmlns="" val="151126714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31AC57D9-8984-41BB-A9CE-EC121665631C}" type="datetime3">
              <a:rPr lang="en-US" smtClean="0"/>
              <a:pPr/>
              <a:t>5 April 2017</a:t>
            </a:fld>
            <a:endParaRPr lang="en-GB"/>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pPr/>
              <a:t>‹#›</a:t>
            </a:fld>
            <a:endParaRPr lang="en-GB"/>
          </a:p>
        </p:txBody>
      </p:sp>
      <p:sp>
        <p:nvSpPr>
          <p:cNvPr id="10"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smtClean="0"/>
              <a:t>Click to edit Master title style</a:t>
            </a:r>
            <a:endParaRPr lang="en-GB"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2017</a:t>
            </a:fld>
            <a:endParaRPr lang="en-GB" dirty="0"/>
          </a:p>
        </p:txBody>
      </p:sp>
    </p:spTree>
    <p:extLst>
      <p:ext uri="{BB962C8B-B14F-4D97-AF65-F5344CB8AC3E}">
        <p14:creationId xmlns:p14="http://schemas.microsoft.com/office/powerpoint/2010/main" xmlns="" val="21203414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628650" y="6356359"/>
            <a:ext cx="2057400" cy="365125"/>
          </a:xfrm>
          <a:prstGeom prst="rect">
            <a:avLst/>
          </a:prstGeom>
        </p:spPr>
        <p:txBody>
          <a:bodyPr/>
          <a:lstStyle/>
          <a:p>
            <a:fld id="{CBD499CD-D135-4E2F-90DD-1CE571D7BCBA}" type="datetime3">
              <a:rPr lang="en-US" smtClean="0"/>
              <a:pPr/>
              <a:t>5 April 2017</a:t>
            </a:fld>
            <a:endParaRPr lang="en-GB"/>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FC4456CD-832E-41F2-9893-C7650CCC5376}" type="slidenum">
              <a:rPr lang="en-GB" smtClean="0"/>
              <a:pPr/>
              <a:t>‹#›</a:t>
            </a:fld>
            <a:endParaRPr lang="en-GB"/>
          </a:p>
        </p:txBody>
      </p:sp>
      <p:sp>
        <p:nvSpPr>
          <p:cNvPr id="12"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smtClean="0"/>
              <a:t>Click to edit Master title style</a:t>
            </a:r>
            <a:endParaRPr lang="en-GB" dirty="0"/>
          </a:p>
        </p:txBody>
      </p:sp>
      <p:sp>
        <p:nvSpPr>
          <p:cNvPr id="10"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2017</a:t>
            </a:fld>
            <a:endParaRPr lang="en-GB" dirty="0"/>
          </a:p>
        </p:txBody>
      </p:sp>
    </p:spTree>
    <p:extLst>
      <p:ext uri="{BB962C8B-B14F-4D97-AF65-F5344CB8AC3E}">
        <p14:creationId xmlns:p14="http://schemas.microsoft.com/office/powerpoint/2010/main" xmlns="" val="428410450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628650" y="6356359"/>
            <a:ext cx="2057400" cy="365125"/>
          </a:xfrm>
          <a:prstGeom prst="rect">
            <a:avLst/>
          </a:prstGeom>
        </p:spPr>
        <p:txBody>
          <a:bodyPr/>
          <a:lstStyle/>
          <a:p>
            <a:fld id="{FD1F1141-94BA-4429-B2C2-BEA9DF9ABCCF}" type="datetime3">
              <a:rPr lang="en-US" smtClean="0"/>
              <a:pPr/>
              <a:t>5 April 2017</a:t>
            </a:fld>
            <a:endParaRPr lang="en-GB"/>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a:t>
            </a:fld>
            <a:endParaRPr lang="en-GB"/>
          </a:p>
        </p:txBody>
      </p:sp>
      <p:sp>
        <p:nvSpPr>
          <p:cNvPr id="6"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2017</a:t>
            </a:fld>
            <a:endParaRPr lang="en-GB" dirty="0"/>
          </a:p>
        </p:txBody>
      </p:sp>
    </p:spTree>
    <p:extLst>
      <p:ext uri="{BB962C8B-B14F-4D97-AF65-F5344CB8AC3E}">
        <p14:creationId xmlns:p14="http://schemas.microsoft.com/office/powerpoint/2010/main" xmlns="" val="28978559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9"/>
            <a:ext cx="2057400" cy="365125"/>
          </a:xfrm>
          <a:prstGeom prst="rect">
            <a:avLst/>
          </a:prstGeom>
        </p:spPr>
        <p:txBody>
          <a:bodyPr/>
          <a:lstStyle/>
          <a:p>
            <a:fld id="{D97F96FE-9481-49EA-9681-9A8F194179A8}" type="datetime3">
              <a:rPr lang="en-US" smtClean="0"/>
              <a:pPr/>
              <a:t>5 April 2017</a:t>
            </a:fld>
            <a:endParaRPr lang="en-GB"/>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FC4456CD-832E-41F2-9893-C7650CCC5376}" type="slidenum">
              <a:rPr lang="en-GB" smtClean="0"/>
              <a:pPr/>
              <a:t>‹#›</a:t>
            </a:fld>
            <a:endParaRPr lang="en-GB"/>
          </a:p>
        </p:txBody>
      </p:sp>
      <p:sp>
        <p:nvSpPr>
          <p:cNvPr id="7"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smtClean="0"/>
              <a:t>Click to edit Master title style</a:t>
            </a:r>
            <a:endParaRPr lang="en-GB" dirty="0"/>
          </a:p>
        </p:txBody>
      </p:sp>
      <p:sp>
        <p:nvSpPr>
          <p:cNvPr id="5"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2017</a:t>
            </a:fld>
            <a:endParaRPr lang="en-GB" dirty="0"/>
          </a:p>
        </p:txBody>
      </p:sp>
    </p:spTree>
    <p:extLst>
      <p:ext uri="{BB962C8B-B14F-4D97-AF65-F5344CB8AC3E}">
        <p14:creationId xmlns:p14="http://schemas.microsoft.com/office/powerpoint/2010/main" xmlns="" val="114414376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310400"/>
            <a:ext cx="2949178" cy="7470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1310400"/>
            <a:ext cx="4629150" cy="455065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15604103-15D9-4C8A-AE7C-75C338439E56}" type="datetime3">
              <a:rPr lang="en-US" smtClean="0"/>
              <a:pPr/>
              <a:t>5 April 2017</a:t>
            </a:fld>
            <a:endParaRPr lang="en-GB"/>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pPr/>
              <a:t>‹#›</a:t>
            </a:fld>
            <a:endParaRPr lang="en-GB"/>
          </a:p>
        </p:txBody>
      </p:sp>
      <p:sp>
        <p:nvSpPr>
          <p:cNvPr id="9" name="Title 10"/>
          <p:cNvSpPr txBox="1">
            <a:spLocks/>
          </p:cNvSpPr>
          <p:nvPr userDrawn="1"/>
        </p:nvSpPr>
        <p:spPr>
          <a:xfrm>
            <a:off x="3556800" y="33563"/>
            <a:ext cx="5346132" cy="1077238"/>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smtClean="0"/>
              <a:t>Click to edit Master title style</a:t>
            </a:r>
            <a:endParaRPr lang="en-GB"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2017</a:t>
            </a:fld>
            <a:endParaRPr lang="en-GB" dirty="0"/>
          </a:p>
        </p:txBody>
      </p:sp>
    </p:spTree>
    <p:extLst>
      <p:ext uri="{BB962C8B-B14F-4D97-AF65-F5344CB8AC3E}">
        <p14:creationId xmlns:p14="http://schemas.microsoft.com/office/powerpoint/2010/main" xmlns="" val="50978122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260000"/>
            <a:ext cx="2949178" cy="7974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1260000"/>
            <a:ext cx="4629150" cy="460105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D57C27AA-62AC-464F-AD69-9F162FDFBA42}" type="datetime3">
              <a:rPr lang="en-US" smtClean="0"/>
              <a:pPr/>
              <a:t>5 April 2017</a:t>
            </a:fld>
            <a:endParaRPr lang="en-GB"/>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pPr/>
              <a:t>‹#›</a:t>
            </a:fld>
            <a:endParaRPr lang="en-GB"/>
          </a:p>
        </p:txBody>
      </p:sp>
      <p:sp>
        <p:nvSpPr>
          <p:cNvPr id="9" name="Title 10"/>
          <p:cNvSpPr txBox="1">
            <a:spLocks/>
          </p:cNvSpPr>
          <p:nvPr userDrawn="1"/>
        </p:nvSpPr>
        <p:spPr>
          <a:xfrm>
            <a:off x="3556800" y="33563"/>
            <a:ext cx="5346132" cy="1077238"/>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smtClean="0"/>
              <a:t>Click to edit Master title style</a:t>
            </a:r>
            <a:endParaRPr lang="en-GB"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2017</a:t>
            </a:fld>
            <a:endParaRPr lang="en-GB" dirty="0"/>
          </a:p>
        </p:txBody>
      </p:sp>
    </p:spTree>
    <p:extLst>
      <p:ext uri="{BB962C8B-B14F-4D97-AF65-F5344CB8AC3E}">
        <p14:creationId xmlns:p14="http://schemas.microsoft.com/office/powerpoint/2010/main" xmlns="" val="2718269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4" y="6356350"/>
            <a:ext cx="9143999" cy="501650"/>
          </a:xfrm>
          <a:prstGeom prst="rect">
            <a:avLst/>
          </a:prstGeom>
          <a:gradFill>
            <a:gsLst>
              <a:gs pos="2000">
                <a:schemeClr val="bg1"/>
              </a:gs>
              <a:gs pos="64000">
                <a:srgbClr val="2A2A7F"/>
              </a:gs>
              <a:gs pos="100000">
                <a:srgbClr val="2A2A7F"/>
              </a:gs>
            </a:gsLst>
            <a:lin ang="0" scaled="0"/>
          </a:gradFill>
        </p:spPr>
        <p:txBody>
          <a:bodyPr vert="horz" lIns="91440" tIns="45720" rIns="91440" bIns="45720" rtlCol="0" anchor="ctr"/>
          <a:lstStyle>
            <a:lvl1pPr algn="ctr">
              <a:defRPr sz="1200">
                <a:solidFill>
                  <a:schemeClr val="bg1"/>
                </a:solidFill>
              </a:defRPr>
            </a:lvl1pPr>
          </a:lstStyle>
          <a:p>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sp>
        <p:nvSpPr>
          <p:cNvPr id="12" name="TextBox 11"/>
          <p:cNvSpPr txBox="1"/>
          <p:nvPr userDrawn="1"/>
        </p:nvSpPr>
        <p:spPr>
          <a:xfrm>
            <a:off x="4" y="0"/>
            <a:ext cx="9143996" cy="1165397"/>
          </a:xfrm>
          <a:prstGeom prst="rect">
            <a:avLst/>
          </a:prstGeom>
          <a:gradFill>
            <a:gsLst>
              <a:gs pos="2000">
                <a:schemeClr val="bg1"/>
              </a:gs>
              <a:gs pos="64000">
                <a:srgbClr val="2A2A7F"/>
              </a:gs>
              <a:gs pos="100000">
                <a:srgbClr val="2A2A7F"/>
              </a:gs>
            </a:gsLst>
            <a:lin ang="0" scaled="0"/>
          </a:gradFill>
        </p:spPr>
        <p:txBody>
          <a:bodyPr wrap="square" rtlCol="0">
            <a:spAutoFit/>
          </a:bodyPr>
          <a:lstStyle/>
          <a:p>
            <a:endParaRPr lang="en-GB" dirty="0"/>
          </a:p>
        </p:txBody>
      </p:sp>
      <p:pic>
        <p:nvPicPr>
          <p:cNvPr id="13" name="Picture 12"/>
          <p:cNvPicPr>
            <a:picLocks noChangeAspect="1"/>
          </p:cNvPicPr>
          <p:nvPr userDrawn="1"/>
        </p:nvPicPr>
        <p:blipFill>
          <a:blip r:embed="rId12" cstate="print">
            <a:extLst>
              <a:ext uri="{28A0092B-C50C-407E-A947-70E740481C1C}">
                <a14:useLocalDpi xmlns:a14="http://schemas.microsoft.com/office/drawing/2010/main" xmlns="" val="0"/>
              </a:ext>
            </a:extLst>
          </a:blip>
          <a:stretch>
            <a:fillRect/>
          </a:stretch>
        </p:blipFill>
        <p:spPr>
          <a:xfrm>
            <a:off x="149293" y="258908"/>
            <a:ext cx="2483842" cy="653643"/>
          </a:xfrm>
          <a:prstGeom prst="rect">
            <a:avLst/>
          </a:prstGeom>
        </p:spPr>
      </p:pic>
    </p:spTree>
    <p:extLst>
      <p:ext uri="{BB962C8B-B14F-4D97-AF65-F5344CB8AC3E}">
        <p14:creationId xmlns:p14="http://schemas.microsoft.com/office/powerpoint/2010/main" xmlns=""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890" y="2107725"/>
            <a:ext cx="8780746" cy="2477926"/>
          </a:xfrm>
        </p:spPr>
        <p:txBody>
          <a:bodyPr/>
          <a:lstStyle/>
          <a:p>
            <a:r>
              <a:rPr lang="en-GB" dirty="0" smtClean="0"/>
              <a:t/>
            </a:r>
            <a:br>
              <a:rPr lang="en-GB" dirty="0" smtClean="0"/>
            </a:br>
            <a:r>
              <a:rPr lang="en-GB" dirty="0" smtClean="0"/>
              <a:t>Brunel University London </a:t>
            </a:r>
            <a:br>
              <a:rPr lang="en-GB" dirty="0" smtClean="0"/>
            </a:br>
            <a:r>
              <a:rPr lang="en-GB" dirty="0" smtClean="0"/>
              <a:t>WP14 </a:t>
            </a:r>
            <a:r>
              <a:rPr lang="en-GB" sz="4800" dirty="0" smtClean="0"/>
              <a:t>(Task 14.2) </a:t>
            </a:r>
            <a:r>
              <a:rPr lang="en-GB" dirty="0" smtClean="0"/>
              <a:t>Contributions</a:t>
            </a:r>
            <a:endParaRPr lang="en-GB" dirty="0"/>
          </a:p>
        </p:txBody>
      </p:sp>
      <p:sp>
        <p:nvSpPr>
          <p:cNvPr id="3" name="Subtitle 2"/>
          <p:cNvSpPr>
            <a:spLocks noGrp="1"/>
          </p:cNvSpPr>
          <p:nvPr>
            <p:ph type="subTitle" idx="1"/>
          </p:nvPr>
        </p:nvSpPr>
        <p:spPr>
          <a:xfrm>
            <a:off x="187890" y="4140944"/>
            <a:ext cx="8780746" cy="1845545"/>
          </a:xfrm>
        </p:spPr>
        <p:txBody>
          <a:bodyPr/>
          <a:lstStyle/>
          <a:p>
            <a:r>
              <a:rPr lang="en-GB" dirty="0" smtClean="0"/>
              <a:t>Prof Peter Hobson, Dr David Smith</a:t>
            </a:r>
          </a:p>
          <a:p>
            <a:r>
              <a:rPr lang="en-GB" dirty="0" smtClean="0"/>
              <a:t>5 April 2017</a:t>
            </a:r>
            <a:endParaRPr lang="en-GB"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465997" y="1825769"/>
            <a:ext cx="2208661" cy="811931"/>
          </a:xfrm>
          <a:prstGeom prst="rect">
            <a:avLst/>
          </a:prstGeom>
        </p:spPr>
      </p:pic>
    </p:spTree>
    <p:extLst>
      <p:ext uri="{BB962C8B-B14F-4D97-AF65-F5344CB8AC3E}">
        <p14:creationId xmlns:p14="http://schemas.microsoft.com/office/powerpoint/2010/main" xmlns="" val="41351445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smtClean="0"/>
          </a:p>
          <a:p>
            <a:r>
              <a:rPr lang="en-GB" dirty="0" smtClean="0"/>
              <a:t>Use of </a:t>
            </a:r>
            <a:r>
              <a:rPr lang="en-GB" dirty="0" err="1" smtClean="0"/>
              <a:t>StellarNet</a:t>
            </a:r>
            <a:r>
              <a:rPr lang="en-GB" dirty="0" smtClean="0"/>
              <a:t> spectrometer and light source with test fibre:</a:t>
            </a:r>
          </a:p>
          <a:p>
            <a:pPr lvl="1"/>
            <a:r>
              <a:rPr lang="en-GB" dirty="0" smtClean="0"/>
              <a:t>Black Comet Spectrometer (190 nm - 850 nm)</a:t>
            </a:r>
          </a:p>
          <a:p>
            <a:pPr lvl="1"/>
            <a:r>
              <a:rPr lang="en-GB" dirty="0" smtClean="0"/>
              <a:t>Combined deuterium and tungsten halogen light source (190 nm - 1100 nm)</a:t>
            </a:r>
          </a:p>
          <a:p>
            <a:pPr lvl="1"/>
            <a:r>
              <a:rPr lang="en-GB" dirty="0" err="1" smtClean="0"/>
              <a:t>Thorlabs</a:t>
            </a:r>
            <a:r>
              <a:rPr lang="en-GB" dirty="0" smtClean="0"/>
              <a:t> silica core, 200 </a:t>
            </a:r>
            <a:r>
              <a:rPr lang="en-GB" dirty="0" smtClean="0">
                <a:sym typeface="Symbol"/>
              </a:rPr>
              <a:t>m diameter, </a:t>
            </a:r>
            <a:r>
              <a:rPr lang="en-GB" dirty="0" smtClean="0"/>
              <a:t>0.22 NA fibre (fibre type FG200UEA)</a:t>
            </a:r>
          </a:p>
        </p:txBody>
      </p:sp>
      <p:sp>
        <p:nvSpPr>
          <p:cNvPr id="3" name="Footer Placeholder 2"/>
          <p:cNvSpPr>
            <a:spLocks noGrp="1"/>
          </p:cNvSpPr>
          <p:nvPr>
            <p:ph type="ftr" sz="quarter" idx="11"/>
          </p:nvPr>
        </p:nvSpPr>
        <p:spPr/>
        <p:txBody>
          <a:bodyPr/>
          <a:lstStyle/>
          <a:p>
            <a:r>
              <a:rPr lang="en-GB" dirty="0" smtClean="0"/>
              <a:t>Brunel University London </a:t>
            </a:r>
            <a:br>
              <a:rPr lang="en-GB" dirty="0" smtClean="0"/>
            </a:br>
            <a:r>
              <a:rPr lang="en-GB" dirty="0" smtClean="0"/>
              <a:t>WP14 (Task 14.2) Contributions</a:t>
            </a:r>
            <a:endParaRPr lang="en-GB" dirty="0"/>
          </a:p>
        </p:txBody>
      </p:sp>
      <p:sp>
        <p:nvSpPr>
          <p:cNvPr id="4" name="Date Placeholder 3"/>
          <p:cNvSpPr>
            <a:spLocks noGrp="1"/>
          </p:cNvSpPr>
          <p:nvPr>
            <p:ph type="dt" sz="half" idx="10"/>
          </p:nvPr>
        </p:nvSpPr>
        <p:spPr/>
        <p:txBody>
          <a:bodyPr/>
          <a:lstStyle/>
          <a:p>
            <a:r>
              <a:rPr lang="en-GB" dirty="0" smtClean="0"/>
              <a:t>5 April 2017</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2</a:t>
            </a:fld>
            <a:endParaRPr lang="en-GB"/>
          </a:p>
        </p:txBody>
      </p:sp>
      <p:sp>
        <p:nvSpPr>
          <p:cNvPr id="6" name="Title 5"/>
          <p:cNvSpPr>
            <a:spLocks noGrp="1"/>
          </p:cNvSpPr>
          <p:nvPr>
            <p:ph type="title"/>
          </p:nvPr>
        </p:nvSpPr>
        <p:spPr/>
        <p:txBody>
          <a:bodyPr/>
          <a:lstStyle/>
          <a:p>
            <a:r>
              <a:rPr lang="en-GB" dirty="0" smtClean="0"/>
              <a:t>Fibre test bench hardware</a:t>
            </a:r>
            <a:endParaRPr lang="en-GB" dirty="0"/>
          </a:p>
        </p:txBody>
      </p:sp>
      <p:grpSp>
        <p:nvGrpSpPr>
          <p:cNvPr id="17" name="Group 16"/>
          <p:cNvGrpSpPr/>
          <p:nvPr/>
        </p:nvGrpSpPr>
        <p:grpSpPr>
          <a:xfrm>
            <a:off x="1550620" y="3195124"/>
            <a:ext cx="6004098" cy="3020176"/>
            <a:chOff x="1400492" y="3167828"/>
            <a:chExt cx="6004098" cy="3020176"/>
          </a:xfrm>
        </p:grpSpPr>
        <p:sp>
          <p:nvSpPr>
            <p:cNvPr id="11" name="Content Placeholder 1"/>
            <p:cNvSpPr txBox="1">
              <a:spLocks/>
            </p:cNvSpPr>
            <p:nvPr/>
          </p:nvSpPr>
          <p:spPr>
            <a:xfrm rot="16200000">
              <a:off x="700246" y="4166776"/>
              <a:ext cx="1874971" cy="474480"/>
            </a:xfrm>
            <a:prstGeom prst="rect">
              <a:avLst/>
            </a:prstGeom>
          </p:spPr>
          <p:txBody>
            <a:bodyPr vert="horz" lIns="91440" tIns="45720" rIns="91440" bIns="45720" rtlCol="0">
              <a:normAutofit fontScale="92500" lnSpcReduction="10000"/>
            </a:bodyPr>
            <a:lstStyle/>
            <a:p>
              <a:pPr marL="171446" marR="0" lvl="0" indent="-171446" defTabSz="685783" rtl="0" eaLnBrk="1" fontAlgn="auto" latinLnBrk="0" hangingPunct="1">
                <a:lnSpc>
                  <a:spcPct val="90000"/>
                </a:lnSpc>
                <a:spcBef>
                  <a:spcPts val="750"/>
                </a:spcBef>
                <a:spcAft>
                  <a:spcPts val="0"/>
                </a:spcAft>
                <a:buClr>
                  <a:srgbClr val="F2B53C"/>
                </a:buClr>
                <a:buSzTx/>
                <a:tabLst/>
                <a:defRPr/>
              </a:pPr>
              <a:r>
                <a:rPr lang="en-GB" sz="1600" dirty="0" smtClean="0">
                  <a:solidFill>
                    <a:srgbClr val="171A6C"/>
                  </a:solidFill>
                </a:rPr>
                <a:t>       s</a:t>
              </a:r>
              <a:r>
                <a:rPr kumimoji="0" lang="en-GB" sz="1600" b="0" i="0" u="none" strike="noStrike" kern="1200" cap="none" spc="0" normalizeH="0" baseline="0" noProof="0" dirty="0" err="1" smtClean="0">
                  <a:ln>
                    <a:noFill/>
                  </a:ln>
                  <a:solidFill>
                    <a:srgbClr val="171A6C"/>
                  </a:solidFill>
                  <a:effectLst/>
                  <a:uLnTx/>
                  <a:uFillTx/>
                  <a:latin typeface="+mn-lt"/>
                  <a:ea typeface="+mn-ea"/>
                  <a:cs typeface="+mn-cs"/>
                </a:rPr>
                <a:t>pectrometer</a:t>
              </a:r>
              <a:r>
                <a:rPr kumimoji="0" lang="en-GB" sz="1600" b="0" i="0" u="none" strike="noStrike" kern="1200" cap="none" spc="0" normalizeH="0" baseline="0" noProof="0" dirty="0" smtClean="0">
                  <a:ln>
                    <a:noFill/>
                  </a:ln>
                  <a:solidFill>
                    <a:srgbClr val="171A6C"/>
                  </a:solidFill>
                  <a:effectLst/>
                  <a:uLnTx/>
                  <a:uFillTx/>
                  <a:latin typeface="+mn-lt"/>
                  <a:ea typeface="+mn-ea"/>
                  <a:cs typeface="+mn-cs"/>
                </a:rPr>
                <a:t>		</a:t>
              </a:r>
            </a:p>
          </p:txBody>
        </p:sp>
        <p:pic>
          <p:nvPicPr>
            <p:cNvPr id="1027" name="Picture 3"/>
            <p:cNvPicPr>
              <a:picLocks noChangeAspect="1" noChangeArrowheads="1"/>
            </p:cNvPicPr>
            <p:nvPr/>
          </p:nvPicPr>
          <p:blipFill>
            <a:blip r:embed="rId2" cstate="print"/>
            <a:srcRect/>
            <a:stretch>
              <a:fillRect/>
            </a:stretch>
          </p:blipFill>
          <p:spPr bwMode="auto">
            <a:xfrm>
              <a:off x="1801505" y="3167828"/>
              <a:ext cx="5225315" cy="2937911"/>
            </a:xfrm>
            <a:prstGeom prst="rect">
              <a:avLst/>
            </a:prstGeom>
            <a:noFill/>
            <a:ln w="9525">
              <a:noFill/>
              <a:miter lim="800000"/>
              <a:headEnd/>
              <a:tailEnd/>
            </a:ln>
          </p:spPr>
        </p:pic>
        <p:sp>
          <p:nvSpPr>
            <p:cNvPr id="15" name="Content Placeholder 1"/>
            <p:cNvSpPr txBox="1">
              <a:spLocks/>
            </p:cNvSpPr>
            <p:nvPr/>
          </p:nvSpPr>
          <p:spPr>
            <a:xfrm rot="5400000">
              <a:off x="6229864" y="4551191"/>
              <a:ext cx="1874971" cy="474480"/>
            </a:xfrm>
            <a:prstGeom prst="rect">
              <a:avLst/>
            </a:prstGeom>
          </p:spPr>
          <p:txBody>
            <a:bodyPr vert="horz" lIns="91440" tIns="45720" rIns="91440" bIns="45720" rtlCol="0">
              <a:normAutofit/>
            </a:bodyPr>
            <a:lstStyle/>
            <a:p>
              <a:pPr marL="171446" marR="0" lvl="0" indent="-171446" defTabSz="685783" rtl="0" eaLnBrk="1" fontAlgn="auto" latinLnBrk="0" hangingPunct="1">
                <a:lnSpc>
                  <a:spcPct val="90000"/>
                </a:lnSpc>
                <a:spcBef>
                  <a:spcPts val="750"/>
                </a:spcBef>
                <a:spcAft>
                  <a:spcPts val="0"/>
                </a:spcAft>
                <a:buClr>
                  <a:srgbClr val="F2B53C"/>
                </a:buClr>
                <a:buSzTx/>
                <a:tabLst/>
                <a:defRPr/>
              </a:pPr>
              <a:r>
                <a:rPr lang="en-GB" sz="1600" noProof="0" dirty="0" smtClean="0">
                  <a:solidFill>
                    <a:srgbClr val="171A6C"/>
                  </a:solidFill>
                </a:rPr>
                <a:t>light source</a:t>
              </a:r>
              <a:endParaRPr kumimoji="0" lang="en-GB" sz="1600" b="0" i="0" u="none" strike="noStrike" kern="1200" cap="none" spc="0" normalizeH="0" baseline="0" noProof="0" dirty="0" smtClean="0">
                <a:ln>
                  <a:noFill/>
                </a:ln>
                <a:solidFill>
                  <a:srgbClr val="171A6C"/>
                </a:solidFill>
                <a:effectLst/>
                <a:uLnTx/>
                <a:uFillTx/>
                <a:latin typeface="+mn-lt"/>
                <a:ea typeface="+mn-ea"/>
                <a:cs typeface="+mn-cs"/>
              </a:endParaRPr>
            </a:p>
          </p:txBody>
        </p:sp>
        <p:sp>
          <p:nvSpPr>
            <p:cNvPr id="16" name="Content Placeholder 1"/>
            <p:cNvSpPr txBox="1">
              <a:spLocks/>
            </p:cNvSpPr>
            <p:nvPr/>
          </p:nvSpPr>
          <p:spPr>
            <a:xfrm>
              <a:off x="3529882" y="5713524"/>
              <a:ext cx="1874971" cy="474480"/>
            </a:xfrm>
            <a:prstGeom prst="rect">
              <a:avLst/>
            </a:prstGeom>
          </p:spPr>
          <p:txBody>
            <a:bodyPr vert="horz" lIns="91440" tIns="45720" rIns="91440" bIns="45720" rtlCol="0">
              <a:normAutofit/>
            </a:bodyPr>
            <a:lstStyle/>
            <a:p>
              <a:pPr marL="171446" marR="0" lvl="0" indent="-171446" algn="ctr" defTabSz="685783" rtl="0" eaLnBrk="1" fontAlgn="auto" latinLnBrk="0" hangingPunct="1">
                <a:lnSpc>
                  <a:spcPct val="90000"/>
                </a:lnSpc>
                <a:spcBef>
                  <a:spcPts val="750"/>
                </a:spcBef>
                <a:spcAft>
                  <a:spcPts val="0"/>
                </a:spcAft>
                <a:buClr>
                  <a:srgbClr val="F2B53C"/>
                </a:buClr>
                <a:buSzTx/>
                <a:tabLst/>
                <a:defRPr/>
              </a:pPr>
              <a:r>
                <a:rPr lang="en-GB" sz="1600" dirty="0" smtClean="0">
                  <a:solidFill>
                    <a:srgbClr val="171A6C"/>
                  </a:solidFill>
                </a:rPr>
                <a:t>t</a:t>
              </a:r>
              <a:r>
                <a:rPr lang="en-GB" sz="1600" noProof="0" dirty="0" err="1" smtClean="0">
                  <a:solidFill>
                    <a:srgbClr val="171A6C"/>
                  </a:solidFill>
                </a:rPr>
                <a:t>est</a:t>
              </a:r>
              <a:r>
                <a:rPr lang="en-GB" sz="1600" noProof="0" dirty="0" smtClean="0">
                  <a:solidFill>
                    <a:srgbClr val="171A6C"/>
                  </a:solidFill>
                </a:rPr>
                <a:t> fibre holder</a:t>
              </a:r>
              <a:endParaRPr kumimoji="0" lang="en-GB" sz="1600" b="0" i="0" u="none" strike="noStrike" kern="1200" cap="none" spc="0" normalizeH="0" baseline="0" noProof="0" dirty="0" smtClean="0">
                <a:ln>
                  <a:noFill/>
                </a:ln>
                <a:solidFill>
                  <a:srgbClr val="171A6C"/>
                </a:solidFill>
                <a:effectLst/>
                <a:uLnTx/>
                <a:uFillTx/>
                <a:latin typeface="+mn-lt"/>
                <a:ea typeface="+mn-ea"/>
                <a:cs typeface="+mn-cs"/>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dirty="0" smtClean="0"/>
              <a:t>Brunel University London </a:t>
            </a:r>
            <a:br>
              <a:rPr lang="en-GB" dirty="0" smtClean="0"/>
            </a:br>
            <a:r>
              <a:rPr lang="en-GB" dirty="0" smtClean="0"/>
              <a:t>WP14 (Task 14.2) Contributions</a:t>
            </a:r>
            <a:endParaRPr lang="en-GB" dirty="0"/>
          </a:p>
        </p:txBody>
      </p:sp>
      <p:sp>
        <p:nvSpPr>
          <p:cNvPr id="4" name="Date Placeholder 3"/>
          <p:cNvSpPr>
            <a:spLocks noGrp="1"/>
          </p:cNvSpPr>
          <p:nvPr>
            <p:ph type="dt" sz="half" idx="10"/>
          </p:nvPr>
        </p:nvSpPr>
        <p:spPr/>
        <p:txBody>
          <a:bodyPr/>
          <a:lstStyle/>
          <a:p>
            <a:r>
              <a:rPr lang="en-GB" dirty="0" smtClean="0"/>
              <a:t>5 April 2017</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3</a:t>
            </a:fld>
            <a:endParaRPr lang="en-GB"/>
          </a:p>
        </p:txBody>
      </p:sp>
      <p:sp>
        <p:nvSpPr>
          <p:cNvPr id="6" name="Title 5"/>
          <p:cNvSpPr>
            <a:spLocks noGrp="1"/>
          </p:cNvSpPr>
          <p:nvPr>
            <p:ph type="title"/>
          </p:nvPr>
        </p:nvSpPr>
        <p:spPr/>
        <p:txBody>
          <a:bodyPr/>
          <a:lstStyle/>
          <a:p>
            <a:r>
              <a:rPr lang="en-GB" dirty="0" smtClean="0"/>
              <a:t>Fibre test bench hardware</a:t>
            </a:r>
            <a:endParaRPr lang="en-GB" dirty="0"/>
          </a:p>
        </p:txBody>
      </p:sp>
      <p:pic>
        <p:nvPicPr>
          <p:cNvPr id="2050" name="Picture 2"/>
          <p:cNvPicPr>
            <a:picLocks noChangeAspect="1" noChangeArrowheads="1"/>
          </p:cNvPicPr>
          <p:nvPr/>
        </p:nvPicPr>
        <p:blipFill>
          <a:blip r:embed="rId2" cstate="print"/>
          <a:srcRect/>
          <a:stretch>
            <a:fillRect/>
          </a:stretch>
        </p:blipFill>
        <p:spPr bwMode="auto">
          <a:xfrm>
            <a:off x="0" y="1188991"/>
            <a:ext cx="9144000" cy="514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2"/>
          <p:cNvSpPr>
            <a:spLocks noGrp="1"/>
          </p:cNvSpPr>
          <p:nvPr>
            <p:ph type="ftr" sz="quarter" idx="11"/>
          </p:nvPr>
        </p:nvSpPr>
        <p:spPr>
          <a:xfrm>
            <a:off x="4" y="6356350"/>
            <a:ext cx="9143999" cy="501650"/>
          </a:xfrm>
        </p:spPr>
        <p:txBody>
          <a:bodyPr/>
          <a:lstStyle/>
          <a:p>
            <a:r>
              <a:rPr lang="en-GB" dirty="0" smtClean="0"/>
              <a:t>Brunel University London </a:t>
            </a:r>
            <a:br>
              <a:rPr lang="en-GB" dirty="0" smtClean="0"/>
            </a:br>
            <a:r>
              <a:rPr lang="en-GB" dirty="0" smtClean="0"/>
              <a:t>WP14 (Task 14.2) Contributions</a:t>
            </a:r>
            <a:endParaRPr lang="en-GB" dirty="0"/>
          </a:p>
        </p:txBody>
      </p:sp>
      <p:sp>
        <p:nvSpPr>
          <p:cNvPr id="2" name="Content Placeholder 1"/>
          <p:cNvSpPr>
            <a:spLocks noGrp="1"/>
          </p:cNvSpPr>
          <p:nvPr>
            <p:ph idx="1"/>
          </p:nvPr>
        </p:nvSpPr>
        <p:spPr/>
        <p:txBody>
          <a:bodyPr/>
          <a:lstStyle/>
          <a:p>
            <a:endParaRPr lang="en-GB" dirty="0" smtClean="0"/>
          </a:p>
          <a:p>
            <a:r>
              <a:rPr lang="en-GB" dirty="0" smtClean="0"/>
              <a:t>The test bench set up in ‘focused mode’:</a:t>
            </a:r>
          </a:p>
          <a:p>
            <a:pPr lvl="1"/>
            <a:r>
              <a:rPr lang="en-GB" dirty="0" err="1" smtClean="0"/>
              <a:t>ThorLabs</a:t>
            </a:r>
            <a:r>
              <a:rPr lang="en-GB" dirty="0" smtClean="0"/>
              <a:t> LB4003 UV fused silica bi-convex lenses with 12.7 mm diameter and 30.0 mm focal length each lens being positioned at 2</a:t>
            </a:r>
            <a:r>
              <a:rPr lang="en-GB" dirty="0" smtClean="0">
                <a:sym typeface="Symbol"/>
              </a:rPr>
              <a:t></a:t>
            </a:r>
            <a:r>
              <a:rPr lang="en-GB" dirty="0" smtClean="0"/>
              <a:t> focal length distance (i.e. 60.0 mm) from the end of the test fibre (fused silica chosen for its gamma radiation tolerance)</a:t>
            </a:r>
          </a:p>
          <a:p>
            <a:pPr lvl="1"/>
            <a:r>
              <a:rPr lang="en-GB" dirty="0" smtClean="0"/>
              <a:t>ZEMAX </a:t>
            </a:r>
            <a:r>
              <a:rPr lang="en-GB" dirty="0" err="1" smtClean="0"/>
              <a:t>OpticStudio</a:t>
            </a:r>
            <a:r>
              <a:rPr lang="en-GB" dirty="0" smtClean="0"/>
              <a:t> software used to simulate path of photons using non-sequential ray-tracing and circular symmetry about the axis of the test fibre</a:t>
            </a:r>
          </a:p>
          <a:p>
            <a:pPr lvl="1"/>
            <a:r>
              <a:rPr lang="en-GB" dirty="0" smtClean="0"/>
              <a:t>Test fibre shown is a 100 mm long, 2 mm diameter quartz rod matching the reference standard rod provided to Brunel as part of the AIDA-2020 project for testing</a:t>
            </a:r>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800" dirty="0" smtClean="0"/>
          </a:p>
          <a:p>
            <a:pPr>
              <a:buNone/>
            </a:pPr>
            <a:r>
              <a:rPr lang="en-GB" sz="1500" dirty="0" smtClean="0"/>
              <a:t>(Note that the y-axis of the figure has been stretched)</a:t>
            </a:r>
          </a:p>
        </p:txBody>
      </p:sp>
      <p:sp>
        <p:nvSpPr>
          <p:cNvPr id="4" name="Date Placeholder 3"/>
          <p:cNvSpPr>
            <a:spLocks noGrp="1"/>
          </p:cNvSpPr>
          <p:nvPr>
            <p:ph type="dt" sz="half" idx="10"/>
          </p:nvPr>
        </p:nvSpPr>
        <p:spPr/>
        <p:txBody>
          <a:bodyPr/>
          <a:lstStyle/>
          <a:p>
            <a:r>
              <a:rPr lang="en-GB" dirty="0" smtClean="0"/>
              <a:t>5 April 2017</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4</a:t>
            </a:fld>
            <a:endParaRPr lang="en-GB"/>
          </a:p>
        </p:txBody>
      </p:sp>
      <p:sp>
        <p:nvSpPr>
          <p:cNvPr id="6" name="Title 5"/>
          <p:cNvSpPr>
            <a:spLocks noGrp="1"/>
          </p:cNvSpPr>
          <p:nvPr>
            <p:ph type="title"/>
          </p:nvPr>
        </p:nvSpPr>
        <p:spPr/>
        <p:txBody>
          <a:bodyPr/>
          <a:lstStyle/>
          <a:p>
            <a:r>
              <a:rPr lang="en-GB" dirty="0" smtClean="0"/>
              <a:t>Fibre test bench operation</a:t>
            </a:r>
            <a:endParaRPr lang="en-GB" dirty="0"/>
          </a:p>
        </p:txBody>
      </p:sp>
      <p:grpSp>
        <p:nvGrpSpPr>
          <p:cNvPr id="19" name="Group 18"/>
          <p:cNvGrpSpPr/>
          <p:nvPr/>
        </p:nvGrpSpPr>
        <p:grpSpPr>
          <a:xfrm>
            <a:off x="1282887" y="4143800"/>
            <a:ext cx="6591870" cy="1683792"/>
            <a:chOff x="1241944" y="3993676"/>
            <a:chExt cx="6591870" cy="1395652"/>
          </a:xfrm>
        </p:grpSpPr>
        <p:pic>
          <p:nvPicPr>
            <p:cNvPr id="2051" name="Picture 3"/>
            <p:cNvPicPr>
              <a:picLocks noChangeAspect="1" noChangeArrowheads="1"/>
            </p:cNvPicPr>
            <p:nvPr/>
          </p:nvPicPr>
          <p:blipFill>
            <a:blip r:embed="rId2" cstate="print"/>
            <a:srcRect t="39674" b="35281"/>
            <a:stretch>
              <a:fillRect/>
            </a:stretch>
          </p:blipFill>
          <p:spPr bwMode="auto">
            <a:xfrm>
              <a:off x="1241944" y="4282305"/>
              <a:ext cx="6591870" cy="867012"/>
            </a:xfrm>
            <a:prstGeom prst="rect">
              <a:avLst/>
            </a:prstGeom>
            <a:noFill/>
            <a:ln w="9525">
              <a:noFill/>
              <a:miter lim="800000"/>
              <a:headEnd/>
              <a:tailEnd/>
            </a:ln>
          </p:spPr>
        </p:pic>
        <p:sp>
          <p:nvSpPr>
            <p:cNvPr id="2052" name="Text Box 4"/>
            <p:cNvSpPr txBox="1">
              <a:spLocks noChangeArrowheads="1"/>
            </p:cNvSpPr>
            <p:nvPr/>
          </p:nvSpPr>
          <p:spPr bwMode="auto">
            <a:xfrm flipH="1">
              <a:off x="6022691" y="3996217"/>
              <a:ext cx="883108" cy="3233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GB" sz="1500" dirty="0" smtClean="0">
                  <a:latin typeface="Calibri" pitchFamily="34" charset="0"/>
                  <a:cs typeface="Arial" pitchFamily="34" charset="0"/>
                </a:rPr>
                <a:t>l</a:t>
              </a:r>
              <a:r>
                <a:rPr kumimoji="0" lang="en-GB" sz="1500" b="0" i="0" u="none" strike="noStrike" cap="none" normalizeH="0" baseline="0" dirty="0" smtClean="0">
                  <a:ln>
                    <a:noFill/>
                  </a:ln>
                  <a:solidFill>
                    <a:schemeClr val="tx1"/>
                  </a:solidFill>
                  <a:effectLst/>
                  <a:latin typeface="Calibri" pitchFamily="34" charset="0"/>
                  <a:cs typeface="Arial" pitchFamily="34" charset="0"/>
                </a:rPr>
                <a:t>ens 2</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Text Box 5"/>
            <p:cNvSpPr txBox="1">
              <a:spLocks noChangeArrowheads="1"/>
            </p:cNvSpPr>
            <p:nvPr/>
          </p:nvSpPr>
          <p:spPr bwMode="auto">
            <a:xfrm flipH="1">
              <a:off x="2044513" y="3993676"/>
              <a:ext cx="862148" cy="3233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GB" sz="1500" dirty="0" smtClean="0">
                  <a:latin typeface="Calibri" pitchFamily="34" charset="0"/>
                  <a:cs typeface="Arial" pitchFamily="34" charset="0"/>
                </a:rPr>
                <a:t>l</a:t>
              </a:r>
              <a:r>
                <a:rPr kumimoji="0" lang="en-GB" sz="1500" b="0" i="0" u="none" strike="noStrike" cap="none" normalizeH="0" baseline="0" dirty="0" smtClean="0">
                  <a:ln>
                    <a:noFill/>
                  </a:ln>
                  <a:solidFill>
                    <a:schemeClr val="tx1"/>
                  </a:solidFill>
                  <a:effectLst/>
                  <a:latin typeface="Calibri" pitchFamily="34" charset="0"/>
                  <a:cs typeface="Arial" pitchFamily="34" charset="0"/>
                </a:rPr>
                <a:t>ens 1</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Text Box 6"/>
            <p:cNvSpPr txBox="1">
              <a:spLocks noChangeArrowheads="1"/>
            </p:cNvSpPr>
            <p:nvPr/>
          </p:nvSpPr>
          <p:spPr bwMode="auto">
            <a:xfrm flipH="1">
              <a:off x="3987683" y="4244194"/>
              <a:ext cx="954371" cy="3233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GB" sz="1500" dirty="0" smtClean="0">
                  <a:latin typeface="Calibri" pitchFamily="34" charset="0"/>
                  <a:cs typeface="Arial" pitchFamily="34" charset="0"/>
                </a:rPr>
                <a:t>t</a:t>
              </a:r>
              <a:r>
                <a:rPr kumimoji="0" lang="en-GB" sz="1500" b="0" i="0" u="none" strike="noStrike" cap="none" normalizeH="0" baseline="0" dirty="0" smtClean="0">
                  <a:ln>
                    <a:noFill/>
                  </a:ln>
                  <a:solidFill>
                    <a:schemeClr val="tx1"/>
                  </a:solidFill>
                  <a:effectLst/>
                  <a:latin typeface="Calibri" pitchFamily="34" charset="0"/>
                  <a:cs typeface="Arial" pitchFamily="34" charset="0"/>
                </a:rPr>
                <a:t>est </a:t>
              </a:r>
              <a:r>
                <a:rPr lang="en-GB" sz="1500" dirty="0" smtClean="0">
                  <a:latin typeface="Calibri" pitchFamily="34" charset="0"/>
                  <a:cs typeface="Arial" pitchFamily="34" charset="0"/>
                </a:rPr>
                <a:t>f</a:t>
              </a:r>
              <a:r>
                <a:rPr kumimoji="0" lang="en-GB" sz="1500" b="0" i="0" u="none" strike="noStrike" cap="none" normalizeH="0" baseline="0" dirty="0" smtClean="0">
                  <a:ln>
                    <a:noFill/>
                  </a:ln>
                  <a:solidFill>
                    <a:schemeClr val="tx1"/>
                  </a:solidFill>
                  <a:effectLst/>
                  <a:latin typeface="Calibri" pitchFamily="34" charset="0"/>
                  <a:cs typeface="Arial" pitchFamily="34" charset="0"/>
                </a:rPr>
                <a:t>ibre</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5" name="Text Box 7"/>
            <p:cNvSpPr txBox="1">
              <a:spLocks noChangeArrowheads="1"/>
            </p:cNvSpPr>
            <p:nvPr/>
          </p:nvSpPr>
          <p:spPr bwMode="auto">
            <a:xfrm flipH="1">
              <a:off x="3095914" y="5006403"/>
              <a:ext cx="2704518" cy="3233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GB" sz="1500" dirty="0" smtClean="0">
                  <a:latin typeface="Calibri" pitchFamily="34" charset="0"/>
                  <a:cs typeface="Arial" pitchFamily="34" charset="0"/>
                </a:rPr>
                <a:t>p</a:t>
              </a:r>
              <a:r>
                <a:rPr kumimoji="0" lang="en-GB" sz="1500" b="0" i="0" u="none" strike="noStrike" cap="none" normalizeH="0" baseline="0" dirty="0" smtClean="0">
                  <a:ln>
                    <a:noFill/>
                  </a:ln>
                  <a:solidFill>
                    <a:schemeClr val="tx1"/>
                  </a:solidFill>
                  <a:effectLst/>
                  <a:latin typeface="Calibri" pitchFamily="34" charset="0"/>
                  <a:cs typeface="Arial" pitchFamily="34" charset="0"/>
                </a:rPr>
                <a:t>hoton </a:t>
              </a:r>
              <a:r>
                <a:rPr lang="en-GB" sz="1500" dirty="0" smtClean="0">
                  <a:latin typeface="Calibri" pitchFamily="34" charset="0"/>
                  <a:cs typeface="Arial" pitchFamily="34" charset="0"/>
                </a:rPr>
                <a:t>d</a:t>
              </a:r>
              <a:r>
                <a:rPr kumimoji="0" lang="en-GB" sz="1500" b="0" i="0" u="none" strike="noStrike" cap="none" normalizeH="0" baseline="0" dirty="0" smtClean="0">
                  <a:ln>
                    <a:noFill/>
                  </a:ln>
                  <a:solidFill>
                    <a:schemeClr val="tx1"/>
                  </a:solidFill>
                  <a:effectLst/>
                  <a:latin typeface="Calibri" pitchFamily="34" charset="0"/>
                  <a:cs typeface="Arial" pitchFamily="34" charset="0"/>
                </a:rPr>
                <a:t>irection</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056" name="AutoShape 8"/>
            <p:cNvCxnSpPr>
              <a:cxnSpLocks noChangeShapeType="1"/>
            </p:cNvCxnSpPr>
            <p:nvPr/>
          </p:nvCxnSpPr>
          <p:spPr bwMode="auto">
            <a:xfrm>
              <a:off x="3883861" y="5389328"/>
              <a:ext cx="1195410" cy="0"/>
            </a:xfrm>
            <a:prstGeom prst="straightConnector1">
              <a:avLst/>
            </a:prstGeom>
            <a:noFill/>
            <a:ln w="9525">
              <a:solidFill>
                <a:srgbClr val="171A6C"/>
              </a:solidFill>
              <a:round/>
              <a:headEnd/>
              <a:tailEnd type="triangle" w="med" len="med"/>
            </a:ln>
            <a:effectLst/>
          </p:spPr>
        </p:cxn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2"/>
          <p:cNvSpPr>
            <a:spLocks noGrp="1"/>
          </p:cNvSpPr>
          <p:nvPr>
            <p:ph type="ftr" sz="quarter" idx="11"/>
          </p:nvPr>
        </p:nvSpPr>
        <p:spPr>
          <a:xfrm>
            <a:off x="4" y="6356350"/>
            <a:ext cx="9143999" cy="501650"/>
          </a:xfrm>
        </p:spPr>
        <p:txBody>
          <a:bodyPr/>
          <a:lstStyle/>
          <a:p>
            <a:r>
              <a:rPr lang="en-GB" dirty="0" smtClean="0"/>
              <a:t>Brunel University London </a:t>
            </a:r>
            <a:br>
              <a:rPr lang="en-GB" dirty="0" smtClean="0"/>
            </a:br>
            <a:r>
              <a:rPr lang="en-GB" dirty="0" smtClean="0"/>
              <a:t>WP14 (Task 14.2) Contributions</a:t>
            </a:r>
            <a:endParaRPr lang="en-GB" dirty="0"/>
          </a:p>
        </p:txBody>
      </p:sp>
      <p:sp>
        <p:nvSpPr>
          <p:cNvPr id="2" name="Content Placeholder 1"/>
          <p:cNvSpPr>
            <a:spLocks noGrp="1"/>
          </p:cNvSpPr>
          <p:nvPr>
            <p:ph idx="1"/>
          </p:nvPr>
        </p:nvSpPr>
        <p:spPr/>
        <p:txBody>
          <a:bodyPr/>
          <a:lstStyle/>
          <a:p>
            <a:endParaRPr lang="en-GB" dirty="0" smtClean="0"/>
          </a:p>
          <a:p>
            <a:r>
              <a:rPr lang="en-GB" dirty="0" smtClean="0"/>
              <a:t>Three sample fibres tested using the system:</a:t>
            </a:r>
          </a:p>
          <a:p>
            <a:pPr lvl="1"/>
            <a:r>
              <a:rPr lang="en-GB" dirty="0" smtClean="0"/>
              <a:t>100 mm long, 1 mm diameter </a:t>
            </a:r>
            <a:r>
              <a:rPr lang="en-GB" b="1" dirty="0" smtClean="0"/>
              <a:t>cerium doped quartz </a:t>
            </a:r>
            <a:r>
              <a:rPr lang="en-GB" dirty="0" smtClean="0"/>
              <a:t>fibre</a:t>
            </a:r>
          </a:p>
          <a:p>
            <a:pPr lvl="1"/>
            <a:r>
              <a:rPr lang="en-GB" dirty="0" smtClean="0"/>
              <a:t>140 mm long, 1</a:t>
            </a:r>
            <a:r>
              <a:rPr lang="en-GB" dirty="0" smtClean="0">
                <a:sym typeface="Symbol"/>
              </a:rPr>
              <a:t></a:t>
            </a:r>
            <a:r>
              <a:rPr lang="en-GB" dirty="0" smtClean="0"/>
              <a:t>1 mm square cross-section </a:t>
            </a:r>
            <a:r>
              <a:rPr lang="en-GB" b="1" dirty="0" smtClean="0"/>
              <a:t>cerium doped YAG </a:t>
            </a:r>
            <a:r>
              <a:rPr lang="en-GB" dirty="0" smtClean="0"/>
              <a:t>fibre</a:t>
            </a:r>
          </a:p>
          <a:p>
            <a:pPr lvl="1"/>
            <a:r>
              <a:rPr lang="en-GB" dirty="0" smtClean="0"/>
              <a:t>100 mm long, 2 mm diameter </a:t>
            </a:r>
            <a:r>
              <a:rPr lang="en-GB" b="1" dirty="0" smtClean="0"/>
              <a:t>quartz reference</a:t>
            </a:r>
            <a:r>
              <a:rPr lang="en-GB" dirty="0" smtClean="0"/>
              <a:t> fibre (UQG Optics Ltd, Cambridge)</a:t>
            </a:r>
          </a:p>
          <a:p>
            <a:pPr lvl="1"/>
            <a:endParaRPr lang="en-GB" dirty="0" smtClean="0"/>
          </a:p>
          <a:p>
            <a:r>
              <a:rPr lang="en-GB" dirty="0" smtClean="0"/>
              <a:t>Data collection settings:</a:t>
            </a:r>
          </a:p>
          <a:p>
            <a:pPr lvl="1"/>
            <a:r>
              <a:rPr lang="en-GB" dirty="0" smtClean="0"/>
              <a:t>Integration time of 400 ms</a:t>
            </a:r>
          </a:p>
          <a:p>
            <a:pPr lvl="1"/>
            <a:r>
              <a:rPr lang="en-GB" dirty="0" smtClean="0"/>
              <a:t>Average of 16 spectra collected </a:t>
            </a:r>
          </a:p>
          <a:p>
            <a:pPr lvl="1"/>
            <a:r>
              <a:rPr lang="en-GB" dirty="0" smtClean="0"/>
              <a:t>Light source spectra background                                                                             subtracted</a:t>
            </a:r>
          </a:p>
        </p:txBody>
      </p:sp>
      <p:sp>
        <p:nvSpPr>
          <p:cNvPr id="5" name="Slide Number Placeholder 4"/>
          <p:cNvSpPr>
            <a:spLocks noGrp="1"/>
          </p:cNvSpPr>
          <p:nvPr>
            <p:ph type="sldNum" sz="quarter" idx="12"/>
          </p:nvPr>
        </p:nvSpPr>
        <p:spPr/>
        <p:txBody>
          <a:bodyPr/>
          <a:lstStyle/>
          <a:p>
            <a:fld id="{FC4456CD-832E-41F2-9893-C7650CCC5376}" type="slidenum">
              <a:rPr lang="en-GB" smtClean="0"/>
              <a:pPr/>
              <a:t>5</a:t>
            </a:fld>
            <a:endParaRPr lang="en-GB"/>
          </a:p>
        </p:txBody>
      </p:sp>
      <p:sp>
        <p:nvSpPr>
          <p:cNvPr id="6" name="Title 5"/>
          <p:cNvSpPr>
            <a:spLocks noGrp="1"/>
          </p:cNvSpPr>
          <p:nvPr>
            <p:ph type="title"/>
          </p:nvPr>
        </p:nvSpPr>
        <p:spPr/>
        <p:txBody>
          <a:bodyPr/>
          <a:lstStyle/>
          <a:p>
            <a:r>
              <a:rPr lang="en-GB" dirty="0" smtClean="0"/>
              <a:t>Initial fibre characterisation</a:t>
            </a:r>
            <a:endParaRPr lang="en-GB" dirty="0"/>
          </a:p>
        </p:txBody>
      </p:sp>
      <p:sp>
        <p:nvSpPr>
          <p:cNvPr id="12" name="Date Placeholder 3"/>
          <p:cNvSpPr>
            <a:spLocks noGrp="1"/>
          </p:cNvSpPr>
          <p:nvPr>
            <p:ph type="dt" sz="half" idx="10"/>
          </p:nvPr>
        </p:nvSpPr>
        <p:spPr>
          <a:xfrm>
            <a:off x="236914" y="6424612"/>
            <a:ext cx="1481819" cy="365125"/>
          </a:xfrm>
        </p:spPr>
        <p:txBody>
          <a:bodyPr/>
          <a:lstStyle/>
          <a:p>
            <a:r>
              <a:rPr lang="en-GB" dirty="0" smtClean="0"/>
              <a:t>5 April 2017</a:t>
            </a:r>
            <a:endParaRPr lang="en-GB" dirty="0"/>
          </a:p>
        </p:txBody>
      </p:sp>
      <p:pic>
        <p:nvPicPr>
          <p:cNvPr id="3075" name="Picture 3"/>
          <p:cNvPicPr>
            <a:picLocks noChangeAspect="1" noChangeArrowheads="1"/>
          </p:cNvPicPr>
          <p:nvPr/>
        </p:nvPicPr>
        <p:blipFill>
          <a:blip r:embed="rId2" cstate="print"/>
          <a:srcRect/>
          <a:stretch>
            <a:fillRect/>
          </a:stretch>
        </p:blipFill>
        <p:spPr bwMode="auto">
          <a:xfrm>
            <a:off x="4496654" y="3159881"/>
            <a:ext cx="3910368" cy="2721830"/>
          </a:xfrm>
          <a:prstGeom prst="rect">
            <a:avLst/>
          </a:prstGeom>
          <a:noFill/>
          <a:ln w="9525">
            <a:noFill/>
            <a:miter lim="800000"/>
            <a:headEnd/>
            <a:tailEnd/>
          </a:ln>
        </p:spPr>
      </p:pic>
      <p:sp>
        <p:nvSpPr>
          <p:cNvPr id="16" name="Text Box 4"/>
          <p:cNvSpPr txBox="1">
            <a:spLocks noChangeArrowheads="1"/>
          </p:cNvSpPr>
          <p:nvPr/>
        </p:nvSpPr>
        <p:spPr bwMode="auto">
          <a:xfrm flipH="1">
            <a:off x="4571997" y="5880133"/>
            <a:ext cx="3998794" cy="3231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GB" sz="1500" dirty="0" smtClean="0">
                <a:latin typeface="Calibri" pitchFamily="34" charset="0"/>
                <a:cs typeface="Arial" pitchFamily="34" charset="0"/>
              </a:rPr>
              <a:t>raw spectra obtained from light source</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2"/>
          <p:cNvSpPr>
            <a:spLocks noGrp="1"/>
          </p:cNvSpPr>
          <p:nvPr>
            <p:ph type="ftr" sz="quarter" idx="11"/>
          </p:nvPr>
        </p:nvSpPr>
        <p:spPr>
          <a:xfrm>
            <a:off x="4" y="6356350"/>
            <a:ext cx="9143999" cy="501650"/>
          </a:xfrm>
        </p:spPr>
        <p:txBody>
          <a:bodyPr/>
          <a:lstStyle/>
          <a:p>
            <a:r>
              <a:rPr lang="en-GB" dirty="0" smtClean="0"/>
              <a:t>Brunel University London </a:t>
            </a:r>
            <a:br>
              <a:rPr lang="en-GB" dirty="0" smtClean="0"/>
            </a:br>
            <a:r>
              <a:rPr lang="en-GB" dirty="0" smtClean="0"/>
              <a:t>WP14 (Task 14.2) Contributions</a:t>
            </a:r>
            <a:endParaRPr lang="en-GB" dirty="0"/>
          </a:p>
        </p:txBody>
      </p:sp>
      <p:sp>
        <p:nvSpPr>
          <p:cNvPr id="4" name="Date Placeholder 3"/>
          <p:cNvSpPr>
            <a:spLocks noGrp="1"/>
          </p:cNvSpPr>
          <p:nvPr>
            <p:ph type="dt" sz="half" idx="10"/>
          </p:nvPr>
        </p:nvSpPr>
        <p:spPr/>
        <p:txBody>
          <a:bodyPr/>
          <a:lstStyle/>
          <a:p>
            <a:r>
              <a:rPr lang="en-GB" dirty="0" smtClean="0"/>
              <a:t>5 April 2017</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6</a:t>
            </a:fld>
            <a:endParaRPr lang="en-GB"/>
          </a:p>
        </p:txBody>
      </p:sp>
      <p:sp>
        <p:nvSpPr>
          <p:cNvPr id="6" name="Title 5"/>
          <p:cNvSpPr>
            <a:spLocks noGrp="1"/>
          </p:cNvSpPr>
          <p:nvPr>
            <p:ph type="title"/>
          </p:nvPr>
        </p:nvSpPr>
        <p:spPr/>
        <p:txBody>
          <a:bodyPr/>
          <a:lstStyle/>
          <a:p>
            <a:r>
              <a:rPr lang="en-GB" dirty="0" smtClean="0"/>
              <a:t>Cerium doped quartz </a:t>
            </a:r>
            <a:endParaRPr lang="en-GB" dirty="0"/>
          </a:p>
        </p:txBody>
      </p:sp>
      <p:pic>
        <p:nvPicPr>
          <p:cNvPr id="4098" name="Picture 2"/>
          <p:cNvPicPr>
            <a:picLocks noChangeAspect="1" noChangeArrowheads="1"/>
          </p:cNvPicPr>
          <p:nvPr/>
        </p:nvPicPr>
        <p:blipFill>
          <a:blip r:embed="rId2" cstate="print"/>
          <a:srcRect/>
          <a:stretch>
            <a:fillRect/>
          </a:stretch>
        </p:blipFill>
        <p:spPr bwMode="auto">
          <a:xfrm>
            <a:off x="249355" y="2160474"/>
            <a:ext cx="4387494" cy="3066706"/>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4521125" y="2156351"/>
            <a:ext cx="4387494" cy="3066706"/>
          </a:xfrm>
          <a:prstGeom prst="rect">
            <a:avLst/>
          </a:prstGeom>
          <a:noFill/>
          <a:ln w="9525">
            <a:noFill/>
            <a:miter lim="800000"/>
            <a:headEnd/>
            <a:tailEnd/>
          </a:ln>
        </p:spPr>
      </p:pic>
      <p:sp>
        <p:nvSpPr>
          <p:cNvPr id="16" name="Text Box 4"/>
          <p:cNvSpPr txBox="1">
            <a:spLocks noChangeArrowheads="1"/>
          </p:cNvSpPr>
          <p:nvPr/>
        </p:nvSpPr>
        <p:spPr bwMode="auto">
          <a:xfrm flipH="1">
            <a:off x="1282889" y="5322630"/>
            <a:ext cx="2511191" cy="3231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GB" sz="1500" dirty="0" smtClean="0">
                <a:latin typeface="Calibri" pitchFamily="34" charset="0"/>
                <a:cs typeface="Arial" pitchFamily="34" charset="0"/>
              </a:rPr>
              <a:t>dark frame</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Content Placeholder 14"/>
          <p:cNvSpPr>
            <a:spLocks noGrp="1"/>
          </p:cNvSpPr>
          <p:nvPr>
            <p:ph idx="1"/>
          </p:nvPr>
        </p:nvSpPr>
        <p:spPr>
          <a:xfrm>
            <a:off x="236914" y="1290181"/>
            <a:ext cx="8666018" cy="4886789"/>
          </a:xfrm>
        </p:spPr>
        <p:txBody>
          <a:bodyPr/>
          <a:lstStyle/>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2400" dirty="0" smtClean="0"/>
          </a:p>
          <a:p>
            <a:pPr>
              <a:buNone/>
            </a:pPr>
            <a:r>
              <a:rPr lang="en-GB" sz="1500" dirty="0" smtClean="0"/>
              <a:t>(Note that the three ‘spikes’ in the background signal are fixed pattern noise from the spectrometer)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2"/>
          <p:cNvSpPr>
            <a:spLocks noGrp="1"/>
          </p:cNvSpPr>
          <p:nvPr>
            <p:ph type="ftr" sz="quarter" idx="11"/>
          </p:nvPr>
        </p:nvSpPr>
        <p:spPr>
          <a:xfrm>
            <a:off x="4" y="6356350"/>
            <a:ext cx="9143999" cy="501650"/>
          </a:xfrm>
        </p:spPr>
        <p:txBody>
          <a:bodyPr/>
          <a:lstStyle/>
          <a:p>
            <a:r>
              <a:rPr lang="en-GB" dirty="0" smtClean="0"/>
              <a:t>Brunel University London </a:t>
            </a:r>
            <a:br>
              <a:rPr lang="en-GB" dirty="0" smtClean="0"/>
            </a:br>
            <a:r>
              <a:rPr lang="en-GB" dirty="0" smtClean="0"/>
              <a:t>WP14 (Task 14.2) Contributions</a:t>
            </a:r>
            <a:endParaRPr lang="en-GB" dirty="0"/>
          </a:p>
        </p:txBody>
      </p:sp>
      <p:pic>
        <p:nvPicPr>
          <p:cNvPr id="5122" name="Picture 2"/>
          <p:cNvPicPr>
            <a:picLocks noChangeAspect="1" noChangeArrowheads="1"/>
          </p:cNvPicPr>
          <p:nvPr/>
        </p:nvPicPr>
        <p:blipFill>
          <a:blip r:embed="rId2" cstate="print"/>
          <a:srcRect/>
          <a:stretch>
            <a:fillRect/>
          </a:stretch>
        </p:blipFill>
        <p:spPr bwMode="auto">
          <a:xfrm>
            <a:off x="226184" y="2130384"/>
            <a:ext cx="4427703" cy="309496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4497934" y="2125929"/>
            <a:ext cx="4427703" cy="3094959"/>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GB" smtClean="0"/>
              <a:t>5 April 2017</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7</a:t>
            </a:fld>
            <a:endParaRPr lang="en-GB"/>
          </a:p>
        </p:txBody>
      </p:sp>
      <p:sp>
        <p:nvSpPr>
          <p:cNvPr id="6" name="Title 5"/>
          <p:cNvSpPr>
            <a:spLocks noGrp="1"/>
          </p:cNvSpPr>
          <p:nvPr>
            <p:ph type="title"/>
          </p:nvPr>
        </p:nvSpPr>
        <p:spPr/>
        <p:txBody>
          <a:bodyPr/>
          <a:lstStyle/>
          <a:p>
            <a:r>
              <a:rPr lang="en-GB" smtClean="0"/>
              <a:t>Cerium doped YAG</a:t>
            </a:r>
            <a:endParaRPr lang="en-GB" dirty="0"/>
          </a:p>
        </p:txBody>
      </p:sp>
      <p:sp>
        <p:nvSpPr>
          <p:cNvPr id="16" name="Text Box 4"/>
          <p:cNvSpPr txBox="1">
            <a:spLocks noChangeArrowheads="1"/>
          </p:cNvSpPr>
          <p:nvPr/>
        </p:nvSpPr>
        <p:spPr bwMode="auto">
          <a:xfrm flipH="1">
            <a:off x="1282889" y="5322630"/>
            <a:ext cx="2511191" cy="3231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GB" sz="1500" dirty="0" smtClean="0">
                <a:latin typeface="Calibri" pitchFamily="34" charset="0"/>
                <a:cs typeface="Arial" pitchFamily="34" charset="0"/>
              </a:rPr>
              <a:t>dark frame</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Content Placeholder 14"/>
          <p:cNvSpPr>
            <a:spLocks noGrp="1"/>
          </p:cNvSpPr>
          <p:nvPr>
            <p:ph idx="1"/>
          </p:nvPr>
        </p:nvSpPr>
        <p:spPr>
          <a:xfrm>
            <a:off x="236914" y="1290181"/>
            <a:ext cx="8666018" cy="4886789"/>
          </a:xfrm>
        </p:spPr>
        <p:txBody>
          <a:bodyPr/>
          <a:lstStyle/>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2400" dirty="0" smtClean="0"/>
          </a:p>
          <a:p>
            <a:pPr>
              <a:buNone/>
            </a:pPr>
            <a:r>
              <a:rPr lang="en-GB" sz="1500" dirty="0" smtClean="0"/>
              <a:t>(Note that the ‘bump’ in the background signal level is due to the longer fibre channelling ambient light)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2"/>
          <p:cNvSpPr>
            <a:spLocks noGrp="1"/>
          </p:cNvSpPr>
          <p:nvPr>
            <p:ph type="ftr" sz="quarter" idx="11"/>
          </p:nvPr>
        </p:nvSpPr>
        <p:spPr>
          <a:xfrm>
            <a:off x="4" y="6356350"/>
            <a:ext cx="9143999" cy="501650"/>
          </a:xfrm>
        </p:spPr>
        <p:txBody>
          <a:bodyPr/>
          <a:lstStyle/>
          <a:p>
            <a:r>
              <a:rPr lang="en-GB" dirty="0" smtClean="0"/>
              <a:t>Brunel University London </a:t>
            </a:r>
            <a:br>
              <a:rPr lang="en-GB" dirty="0" smtClean="0"/>
            </a:br>
            <a:r>
              <a:rPr lang="en-GB" dirty="0" smtClean="0"/>
              <a:t>WP14 (Task 14.2) Contributions</a:t>
            </a:r>
            <a:endParaRPr lang="en-GB" dirty="0"/>
          </a:p>
        </p:txBody>
      </p:sp>
      <p:pic>
        <p:nvPicPr>
          <p:cNvPr id="6146" name="Picture 2"/>
          <p:cNvPicPr>
            <a:picLocks noChangeAspect="1" noChangeArrowheads="1"/>
          </p:cNvPicPr>
          <p:nvPr/>
        </p:nvPicPr>
        <p:blipFill>
          <a:blip r:embed="rId2" cstate="print"/>
          <a:srcRect/>
          <a:stretch>
            <a:fillRect/>
          </a:stretch>
        </p:blipFill>
        <p:spPr bwMode="auto">
          <a:xfrm>
            <a:off x="226184" y="2116399"/>
            <a:ext cx="4432759" cy="3100024"/>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4497934" y="2129042"/>
            <a:ext cx="4432759" cy="3098494"/>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GB" dirty="0" smtClean="0"/>
              <a:t>5 April 2017</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8</a:t>
            </a:fld>
            <a:endParaRPr lang="en-GB"/>
          </a:p>
        </p:txBody>
      </p:sp>
      <p:sp>
        <p:nvSpPr>
          <p:cNvPr id="6" name="Title 5"/>
          <p:cNvSpPr>
            <a:spLocks noGrp="1"/>
          </p:cNvSpPr>
          <p:nvPr>
            <p:ph type="title"/>
          </p:nvPr>
        </p:nvSpPr>
        <p:spPr/>
        <p:txBody>
          <a:bodyPr/>
          <a:lstStyle/>
          <a:p>
            <a:r>
              <a:rPr lang="en-GB" dirty="0" smtClean="0"/>
              <a:t>Quartz reference</a:t>
            </a:r>
            <a:endParaRPr lang="en-GB" dirty="0"/>
          </a:p>
        </p:txBody>
      </p:sp>
      <p:sp>
        <p:nvSpPr>
          <p:cNvPr id="16" name="Text Box 4"/>
          <p:cNvSpPr txBox="1">
            <a:spLocks noChangeArrowheads="1"/>
          </p:cNvSpPr>
          <p:nvPr/>
        </p:nvSpPr>
        <p:spPr bwMode="auto">
          <a:xfrm flipH="1">
            <a:off x="1282889" y="5322630"/>
            <a:ext cx="2511191" cy="3231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GB" sz="1500" dirty="0" smtClean="0">
                <a:latin typeface="Calibri" pitchFamily="34" charset="0"/>
                <a:cs typeface="Arial" pitchFamily="34" charset="0"/>
              </a:rPr>
              <a:t>dark frame</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Content Placeholder 14"/>
          <p:cNvSpPr>
            <a:spLocks noGrp="1"/>
          </p:cNvSpPr>
          <p:nvPr>
            <p:ph idx="1"/>
          </p:nvPr>
        </p:nvSpPr>
        <p:spPr>
          <a:xfrm>
            <a:off x="236914" y="1290181"/>
            <a:ext cx="8666018" cy="4886789"/>
          </a:xfrm>
        </p:spPr>
        <p:txBody>
          <a:bodyPr/>
          <a:lstStyle/>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1500" dirty="0" smtClean="0"/>
          </a:p>
          <a:p>
            <a:pPr>
              <a:buNone/>
            </a:pPr>
            <a:endParaRPr lang="en-GB" sz="2400" dirty="0" smtClean="0"/>
          </a:p>
          <a:p>
            <a:pPr>
              <a:buNone/>
            </a:pPr>
            <a:r>
              <a:rPr lang="en-GB" sz="1500" dirty="0" smtClean="0"/>
              <a:t>(Note that the background signal level increased due to increased ambient light level)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2"/>
          <p:cNvSpPr>
            <a:spLocks noGrp="1"/>
          </p:cNvSpPr>
          <p:nvPr>
            <p:ph type="ftr" sz="quarter" idx="11"/>
          </p:nvPr>
        </p:nvSpPr>
        <p:spPr>
          <a:xfrm>
            <a:off x="4" y="6356350"/>
            <a:ext cx="9143999" cy="501650"/>
          </a:xfrm>
        </p:spPr>
        <p:txBody>
          <a:bodyPr/>
          <a:lstStyle/>
          <a:p>
            <a:r>
              <a:rPr lang="en-GB" dirty="0" smtClean="0"/>
              <a:t>Brunel University London </a:t>
            </a:r>
            <a:br>
              <a:rPr lang="en-GB" dirty="0" smtClean="0"/>
            </a:br>
            <a:r>
              <a:rPr lang="en-GB" dirty="0" smtClean="0"/>
              <a:t>WP14 (Task 14.2) Contributions</a:t>
            </a:r>
            <a:endParaRPr lang="en-GB" dirty="0"/>
          </a:p>
        </p:txBody>
      </p:sp>
      <p:sp>
        <p:nvSpPr>
          <p:cNvPr id="2" name="Content Placeholder 1"/>
          <p:cNvSpPr>
            <a:spLocks noGrp="1"/>
          </p:cNvSpPr>
          <p:nvPr>
            <p:ph idx="1"/>
          </p:nvPr>
        </p:nvSpPr>
        <p:spPr/>
        <p:txBody>
          <a:bodyPr/>
          <a:lstStyle/>
          <a:p>
            <a:endParaRPr lang="en-GB" dirty="0" smtClean="0"/>
          </a:p>
          <a:p>
            <a:r>
              <a:rPr lang="en-GB" dirty="0" smtClean="0"/>
              <a:t>A fibre test bench has been commissioned and demonstrated to successfully allow the focusing of light through a test fibre and resulting spectra to be obtained</a:t>
            </a:r>
          </a:p>
          <a:p>
            <a:r>
              <a:rPr lang="en-GB" dirty="0" smtClean="0"/>
              <a:t>Further optimisation of the test bench with regard to the positioning of the lenses and test fibre holder can be carried out to greatly enhance the signal to noise in the collected spectra</a:t>
            </a:r>
          </a:p>
          <a:p>
            <a:r>
              <a:rPr lang="en-GB" dirty="0" smtClean="0"/>
              <a:t>Ambient light will be absent during data collection under irradiation as the Brunel shielded </a:t>
            </a:r>
            <a:r>
              <a:rPr lang="en-GB" baseline="30000" dirty="0" smtClean="0"/>
              <a:t>60</a:t>
            </a:r>
            <a:r>
              <a:rPr lang="en-GB" dirty="0" smtClean="0"/>
              <a:t>Co irradiation cell is completely dark</a:t>
            </a:r>
          </a:p>
          <a:p>
            <a:r>
              <a:rPr lang="en-GB" dirty="0" smtClean="0"/>
              <a:t>The test bench is portable and can be used in other radiation facilities for real-time monitoring of test fibres during irradiation (a pair of 20 m long FG200UEA fibres can be used to operate the system remotely)</a:t>
            </a:r>
          </a:p>
          <a:p>
            <a:r>
              <a:rPr lang="en-GB" dirty="0" smtClean="0"/>
              <a:t>The system can be adapted to provide specific fluorescence excitation of scintillating or WLS fibres</a:t>
            </a:r>
          </a:p>
          <a:p>
            <a:r>
              <a:rPr lang="en-GB" dirty="0" smtClean="0"/>
              <a:t>Testing in Brunel shielded </a:t>
            </a:r>
            <a:r>
              <a:rPr lang="en-GB" baseline="30000" dirty="0" smtClean="0"/>
              <a:t>60</a:t>
            </a:r>
            <a:r>
              <a:rPr lang="en-GB" dirty="0" smtClean="0"/>
              <a:t>Co irradiation </a:t>
            </a:r>
            <a:r>
              <a:rPr lang="en-GB" dirty="0" smtClean="0"/>
              <a:t>cell </a:t>
            </a:r>
            <a:r>
              <a:rPr lang="en-GB" dirty="0" smtClean="0"/>
              <a:t>planned for </a:t>
            </a:r>
            <a:r>
              <a:rPr lang="en-GB" dirty="0" smtClean="0"/>
              <a:t>late April/May</a:t>
            </a:r>
            <a:endParaRPr lang="en-GB" dirty="0" smtClean="0"/>
          </a:p>
        </p:txBody>
      </p:sp>
      <p:sp>
        <p:nvSpPr>
          <p:cNvPr id="5" name="Slide Number Placeholder 4"/>
          <p:cNvSpPr>
            <a:spLocks noGrp="1"/>
          </p:cNvSpPr>
          <p:nvPr>
            <p:ph type="sldNum" sz="quarter" idx="12"/>
          </p:nvPr>
        </p:nvSpPr>
        <p:spPr/>
        <p:txBody>
          <a:bodyPr/>
          <a:lstStyle/>
          <a:p>
            <a:fld id="{FC4456CD-832E-41F2-9893-C7650CCC5376}" type="slidenum">
              <a:rPr lang="en-GB" smtClean="0"/>
              <a:pPr/>
              <a:t>9</a:t>
            </a:fld>
            <a:endParaRPr lang="en-GB"/>
          </a:p>
        </p:txBody>
      </p:sp>
      <p:sp>
        <p:nvSpPr>
          <p:cNvPr id="6" name="Title 5"/>
          <p:cNvSpPr>
            <a:spLocks noGrp="1"/>
          </p:cNvSpPr>
          <p:nvPr>
            <p:ph type="title"/>
          </p:nvPr>
        </p:nvSpPr>
        <p:spPr/>
        <p:txBody>
          <a:bodyPr/>
          <a:lstStyle/>
          <a:p>
            <a:r>
              <a:rPr lang="en-GB" dirty="0" smtClean="0"/>
              <a:t>Summary</a:t>
            </a:r>
            <a:endParaRPr lang="en-GB" dirty="0"/>
          </a:p>
        </p:txBody>
      </p:sp>
      <p:sp>
        <p:nvSpPr>
          <p:cNvPr id="12" name="Date Placeholder 3"/>
          <p:cNvSpPr>
            <a:spLocks noGrp="1"/>
          </p:cNvSpPr>
          <p:nvPr>
            <p:ph type="dt" sz="half" idx="10"/>
          </p:nvPr>
        </p:nvSpPr>
        <p:spPr>
          <a:xfrm>
            <a:off x="236914" y="6424612"/>
            <a:ext cx="1481819" cy="365125"/>
          </a:xfrm>
        </p:spPr>
        <p:txBody>
          <a:bodyPr/>
          <a:lstStyle/>
          <a:p>
            <a:r>
              <a:rPr lang="en-GB" dirty="0" smtClean="0"/>
              <a:t>5 April 2017</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AIDA-2020_PowerPoint template-master file" id="{9FCF5474-3BEE-4A2F-8627-4954CBBE91E0}" vid="{25C60E07-C0BA-4867-868D-16DD711DE6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1297D64DC01694398705FD739D63467" ma:contentTypeVersion="0" ma:contentTypeDescription="Create a new document." ma:contentTypeScope="" ma:versionID="d74227126e935054d2e2cd3ed0e1fd9f">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DA058B-73F5-4FEB-B047-F6A6208FC0B5}">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customXml/itemProps2.xml><?xml version="1.0" encoding="utf-8"?>
<ds:datastoreItem xmlns:ds="http://schemas.openxmlformats.org/officeDocument/2006/customXml" ds:itemID="{40C0BE85-B973-4964-8B9D-7302D1ED70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6C4E4EAC-21A4-4182-9C09-8345A03794B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186</TotalTime>
  <Words>562</Words>
  <Application>Microsoft Office PowerPoint</Application>
  <PresentationFormat>On-screen Show (4:3)</PresentationFormat>
  <Paragraphs>129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 Brunel University London  WP14 (Task 14.2) Contributions</vt:lpstr>
      <vt:lpstr>Fibre test bench hardware</vt:lpstr>
      <vt:lpstr>Fibre test bench hardware</vt:lpstr>
      <vt:lpstr>Fibre test bench operation</vt:lpstr>
      <vt:lpstr>Initial fibre characterisation</vt:lpstr>
      <vt:lpstr>Cerium doped quartz </vt:lpstr>
      <vt:lpstr>Cerium doped YAG</vt:lpstr>
      <vt:lpstr>Quartz reference</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Dave</cp:lastModifiedBy>
  <cp:revision>87</cp:revision>
  <dcterms:created xsi:type="dcterms:W3CDTF">2015-04-17T13:06:14Z</dcterms:created>
  <dcterms:modified xsi:type="dcterms:W3CDTF">2017-04-05T12:09:14Z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ies>
</file>