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9"/>
  </p:notesMasterIdLst>
  <p:sldIdLst>
    <p:sldId id="829" r:id="rId2"/>
    <p:sldId id="921" r:id="rId3"/>
    <p:sldId id="1001" r:id="rId4"/>
    <p:sldId id="1034" r:id="rId5"/>
    <p:sldId id="1045" r:id="rId6"/>
    <p:sldId id="1043" r:id="rId7"/>
    <p:sldId id="1035" r:id="rId8"/>
    <p:sldId id="1047" r:id="rId9"/>
    <p:sldId id="1037" r:id="rId10"/>
    <p:sldId id="1038" r:id="rId11"/>
    <p:sldId id="1039" r:id="rId12"/>
    <p:sldId id="1041" r:id="rId13"/>
    <p:sldId id="1048" r:id="rId14"/>
    <p:sldId id="1040" r:id="rId15"/>
    <p:sldId id="1018" r:id="rId16"/>
    <p:sldId id="1046" r:id="rId17"/>
    <p:sldId id="1042" r:id="rId18"/>
  </p:sldIdLst>
  <p:sldSz cx="10688638" cy="8137525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1pPr>
    <a:lvl2pPr marL="483327" algn="l" rtl="0" eaLnBrk="0" fontAlgn="base" hangingPunct="0">
      <a:spcBef>
        <a:spcPct val="0"/>
      </a:spcBef>
      <a:spcAft>
        <a:spcPct val="0"/>
      </a:spcAft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2pPr>
    <a:lvl3pPr marL="966657" algn="l" rtl="0" eaLnBrk="0" fontAlgn="base" hangingPunct="0">
      <a:spcBef>
        <a:spcPct val="0"/>
      </a:spcBef>
      <a:spcAft>
        <a:spcPct val="0"/>
      </a:spcAft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3pPr>
    <a:lvl4pPr marL="1449983" algn="l" rtl="0" eaLnBrk="0" fontAlgn="base" hangingPunct="0">
      <a:spcBef>
        <a:spcPct val="0"/>
      </a:spcBef>
      <a:spcAft>
        <a:spcPct val="0"/>
      </a:spcAft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4pPr>
    <a:lvl5pPr marL="1933311" algn="l" rtl="0" eaLnBrk="0" fontAlgn="base" hangingPunct="0">
      <a:spcBef>
        <a:spcPct val="0"/>
      </a:spcBef>
      <a:spcAft>
        <a:spcPct val="0"/>
      </a:spcAft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5pPr>
    <a:lvl6pPr marL="2416639" algn="l" defTabSz="483327" rtl="0" eaLnBrk="1" latinLnBrk="0" hangingPunct="1"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6pPr>
    <a:lvl7pPr marL="2899967" algn="l" defTabSz="483327" rtl="0" eaLnBrk="1" latinLnBrk="0" hangingPunct="1"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7pPr>
    <a:lvl8pPr marL="3383295" algn="l" defTabSz="483327" rtl="0" eaLnBrk="1" latinLnBrk="0" hangingPunct="1"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8pPr>
    <a:lvl9pPr marL="3866622" algn="l" defTabSz="483327" rtl="0" eaLnBrk="1" latinLnBrk="0" hangingPunct="1">
      <a:defRPr sz="2087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5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2B3AF2"/>
    <a:srgbClr val="FF00FF"/>
    <a:srgbClr val="FF6600"/>
    <a:srgbClr val="00F800"/>
    <a:srgbClr val="000000"/>
    <a:srgbClr val="7E74FF"/>
    <a:srgbClr val="FF0000"/>
    <a:srgbClr val="4B0D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9"/>
    <p:restoredTop sz="86449" autoAdjust="0"/>
  </p:normalViewPr>
  <p:slideViewPr>
    <p:cSldViewPr>
      <p:cViewPr>
        <p:scale>
          <a:sx n="87" d="100"/>
          <a:sy n="87" d="100"/>
        </p:scale>
        <p:origin x="872" y="256"/>
      </p:cViewPr>
      <p:guideLst>
        <p:guide orient="horz" pos="2565"/>
        <p:guide pos="3368"/>
      </p:guideLst>
    </p:cSldViewPr>
  </p:slideViewPr>
  <p:outlineViewPr>
    <p:cViewPr>
      <p:scale>
        <a:sx n="33" d="100"/>
        <a:sy n="33" d="100"/>
      </p:scale>
      <p:origin x="0" y="-1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6"/>
    </p:cViewPr>
  </p:sorterViewPr>
  <p:notesViewPr>
    <p:cSldViewPr>
      <p:cViewPr varScale="1">
        <p:scale>
          <a:sx n="125" d="100"/>
          <a:sy n="125" d="100"/>
        </p:scale>
        <p:origin x="960" y="176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8763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045450" y="0"/>
            <a:ext cx="109855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2900" y="514350"/>
            <a:ext cx="33782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532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000000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643938" y="6553200"/>
            <a:ext cx="500062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000000"/>
                </a:solidFill>
                <a:effectLst/>
              </a:defRPr>
            </a:lvl1pPr>
          </a:lstStyle>
          <a:p>
            <a:fld id="{ADD9DA69-4088-D045-A55F-07154C7977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7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92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83327" algn="l" rtl="0" eaLnBrk="0" fontAlgn="base" hangingPunct="0">
      <a:spcBef>
        <a:spcPct val="30000"/>
      </a:spcBef>
      <a:spcAft>
        <a:spcPct val="0"/>
      </a:spcAft>
      <a:defRPr sz="1292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66657" algn="l" rtl="0" eaLnBrk="0" fontAlgn="base" hangingPunct="0">
      <a:spcBef>
        <a:spcPct val="30000"/>
      </a:spcBef>
      <a:spcAft>
        <a:spcPct val="0"/>
      </a:spcAft>
      <a:defRPr sz="1292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449983" algn="l" rtl="0" eaLnBrk="0" fontAlgn="base" hangingPunct="0">
      <a:spcBef>
        <a:spcPct val="30000"/>
      </a:spcBef>
      <a:spcAft>
        <a:spcPct val="0"/>
      </a:spcAft>
      <a:defRPr sz="1292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933311" algn="l" rtl="0" eaLnBrk="0" fontAlgn="base" hangingPunct="0">
      <a:spcBef>
        <a:spcPct val="30000"/>
      </a:spcBef>
      <a:spcAft>
        <a:spcPct val="0"/>
      </a:spcAft>
      <a:defRPr sz="1292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416639" algn="l" defTabSz="483327" rtl="0" eaLnBrk="1" latinLnBrk="0" hangingPunct="1">
      <a:defRPr sz="1292" kern="1200">
        <a:solidFill>
          <a:schemeClr val="tx1"/>
        </a:solidFill>
        <a:latin typeface="+mn-lt"/>
        <a:ea typeface="+mn-ea"/>
        <a:cs typeface="+mn-cs"/>
      </a:defRPr>
    </a:lvl6pPr>
    <a:lvl7pPr marL="2899967" algn="l" defTabSz="483327" rtl="0" eaLnBrk="1" latinLnBrk="0" hangingPunct="1">
      <a:defRPr sz="1292" kern="1200">
        <a:solidFill>
          <a:schemeClr val="tx1"/>
        </a:solidFill>
        <a:latin typeface="+mn-lt"/>
        <a:ea typeface="+mn-ea"/>
        <a:cs typeface="+mn-cs"/>
      </a:defRPr>
    </a:lvl7pPr>
    <a:lvl8pPr marL="3383295" algn="l" defTabSz="483327" rtl="0" eaLnBrk="1" latinLnBrk="0" hangingPunct="1">
      <a:defRPr sz="1292" kern="1200">
        <a:solidFill>
          <a:schemeClr val="tx1"/>
        </a:solidFill>
        <a:latin typeface="+mn-lt"/>
        <a:ea typeface="+mn-ea"/>
        <a:cs typeface="+mn-cs"/>
      </a:defRPr>
    </a:lvl8pPr>
    <a:lvl9pPr marL="3866622" algn="l" defTabSz="483327" rtl="0" eaLnBrk="1" latinLnBrk="0" hangingPunct="1">
      <a:defRPr sz="129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68F46-E6C4-CB4B-A7C7-D8C5B1C28B08}" type="slidenum">
              <a:rPr lang="en-US"/>
              <a:pPr/>
              <a:t>1</a:t>
            </a:fld>
            <a:endParaRPr lang="en-US"/>
          </a:p>
        </p:txBody>
      </p:sp>
      <p:sp>
        <p:nvSpPr>
          <p:cNvPr id="121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14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18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9DA69-4088-D045-A55F-07154C79770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97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12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6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13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3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14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02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15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4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16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97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17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1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2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9DA69-4088-D045-A55F-07154C79770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2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5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19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6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72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7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5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8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9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8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B91E4-9EAB-B647-8C5E-0E533BEA0CF7}" type="slidenum">
              <a:rPr lang="en-US"/>
              <a:pPr/>
              <a:t>10</a:t>
            </a:fld>
            <a:endParaRPr 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4350"/>
            <a:ext cx="3378200" cy="257175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1195388" cy="2746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66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9" y="7"/>
            <a:ext cx="10727606" cy="8227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623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425159" y="180844"/>
            <a:ext cx="9085342" cy="7233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7623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890730" y="1265842"/>
            <a:ext cx="9530703" cy="6148353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1076236" name="Rectangle 12"/>
          <p:cNvSpPr>
            <a:spLocks noGrp="1" noChangeArrowheads="1"/>
          </p:cNvSpPr>
          <p:nvPr>
            <p:ph type="dt" sz="half" idx="2"/>
          </p:nvPr>
        </p:nvSpPr>
        <p:spPr>
          <a:xfrm>
            <a:off x="1000919" y="7821895"/>
            <a:ext cx="5257800" cy="361667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  <p:sp>
        <p:nvSpPr>
          <p:cNvPr id="1076238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83695" y="7685448"/>
            <a:ext cx="2226800" cy="36166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C3747BE-3B9A-854D-BF28-E5CCB3DB79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6C3D6-9320-5845-B095-CE736CA7CC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53939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223" y="1309168"/>
            <a:ext cx="10367609" cy="6781271"/>
          </a:xfrm>
        </p:spPr>
        <p:txBody>
          <a:bodyPr/>
          <a:lstStyle>
            <a:lvl1pPr>
              <a:defRPr baseline="0">
                <a:latin typeface="Arial" charset="0"/>
              </a:defRPr>
            </a:lvl1pPr>
            <a:lvl2pPr>
              <a:defRPr baseline="0">
                <a:latin typeface="Arial" charset="0"/>
              </a:defRPr>
            </a:lvl2pPr>
            <a:lvl3pPr>
              <a:defRPr baseline="0">
                <a:latin typeface="Arial" charset="0"/>
              </a:defRPr>
            </a:lvl3pPr>
            <a:lvl4pPr>
              <a:defRPr baseline="0">
                <a:latin typeface="Arial" charset="0"/>
              </a:defRPr>
            </a:lvl4pPr>
            <a:lvl5pPr>
              <a:defRPr baseline="0">
                <a:latin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6C3D6-9320-5845-B095-CE736CA7CC0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787400" y="7866283"/>
            <a:ext cx="4937919" cy="30140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51532" rIns="103066" bIns="5153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591" b="0">
                <a:effectLst/>
                <a:latin typeface="Arial" charset="0"/>
              </a:defRPr>
            </a:lvl1pPr>
          </a:lstStyle>
          <a:p>
            <a:r>
              <a:rPr lang="en-US" sz="1591" dirty="0" smtClean="0"/>
              <a:t>G. Eigen, AHCAL main meeting, December 15, 2016 </a:t>
            </a:r>
            <a:endParaRPr lang="en-US" sz="1591" dirty="0"/>
          </a:p>
        </p:txBody>
      </p:sp>
    </p:spTree>
    <p:extLst>
      <p:ext uri="{BB962C8B-B14F-4D97-AF65-F5344CB8AC3E}">
        <p14:creationId xmlns:p14="http://schemas.microsoft.com/office/powerpoint/2010/main" val="58926459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18" name="Picture 1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9" y="7"/>
            <a:ext cx="10727606" cy="8227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19" name="Rectangle 19"/>
          <p:cNvSpPr>
            <a:spLocks noChangeArrowheads="1"/>
          </p:cNvSpPr>
          <p:nvPr/>
        </p:nvSpPr>
        <p:spPr bwMode="ltGray">
          <a:xfrm>
            <a:off x="428661" y="214749"/>
            <a:ext cx="512164" cy="56322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0" name="Rectangle 20"/>
          <p:cNvSpPr>
            <a:spLocks noChangeArrowheads="1"/>
          </p:cNvSpPr>
          <p:nvPr/>
        </p:nvSpPr>
        <p:spPr bwMode="ltGray">
          <a:xfrm>
            <a:off x="875882" y="214749"/>
            <a:ext cx="384124" cy="563224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1" name="Rectangle 21"/>
          <p:cNvSpPr>
            <a:spLocks noChangeArrowheads="1"/>
          </p:cNvSpPr>
          <p:nvPr/>
        </p:nvSpPr>
        <p:spPr bwMode="ltGray">
          <a:xfrm>
            <a:off x="573409" y="715808"/>
            <a:ext cx="493609" cy="563224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2" name="Rectangle 22"/>
          <p:cNvSpPr>
            <a:spLocks noChangeArrowheads="1"/>
          </p:cNvSpPr>
          <p:nvPr/>
        </p:nvSpPr>
        <p:spPr bwMode="ltGray">
          <a:xfrm>
            <a:off x="1005774" y="715808"/>
            <a:ext cx="430514" cy="563224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3" name="Rectangle 23"/>
          <p:cNvSpPr>
            <a:spLocks noChangeArrowheads="1"/>
          </p:cNvSpPr>
          <p:nvPr/>
        </p:nvSpPr>
        <p:spPr bwMode="ltGray">
          <a:xfrm>
            <a:off x="89078" y="629157"/>
            <a:ext cx="655051" cy="501061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4" name="Rectangle 24"/>
          <p:cNvSpPr>
            <a:spLocks noChangeArrowheads="1"/>
          </p:cNvSpPr>
          <p:nvPr/>
        </p:nvSpPr>
        <p:spPr bwMode="gray">
          <a:xfrm>
            <a:off x="831345" y="86661"/>
            <a:ext cx="37113" cy="124888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5" name="Rectangle 25"/>
          <p:cNvSpPr>
            <a:spLocks noChangeArrowheads="1"/>
          </p:cNvSpPr>
          <p:nvPr/>
        </p:nvSpPr>
        <p:spPr bwMode="gray">
          <a:xfrm flipV="1">
            <a:off x="478772" y="1081241"/>
            <a:ext cx="10150495" cy="5462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wrap="none" lIns="103066" tIns="51532" rIns="103066" bIns="51532" anchor="ctr"/>
          <a:lstStyle/>
          <a:p>
            <a:pPr algn="ctr" eaLnBrk="1" hangingPunct="1"/>
            <a:endParaRPr kumimoji="1" lang="en-US" sz="2652" b="0">
              <a:effectLst/>
              <a:latin typeface="Arial" charset="0"/>
            </a:endParaRPr>
          </a:p>
        </p:txBody>
      </p:sp>
      <p:sp>
        <p:nvSpPr>
          <p:cNvPr id="1075226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336082" y="184613"/>
            <a:ext cx="8907200" cy="71956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7226" tIns="48613" rIns="97226" bIns="4861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7522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7223" y="1356267"/>
            <a:ext cx="10367609" cy="678127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7226" tIns="48613" rIns="97226" bIns="486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75232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67832" y="7866283"/>
            <a:ext cx="2315871" cy="36166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7226" tIns="48613" rIns="97226" bIns="48613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591" b="0"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75233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19778" y="7685448"/>
            <a:ext cx="890720" cy="36166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7226" tIns="48613" rIns="97226" bIns="486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591" b="0">
                <a:effectLst/>
                <a:latin typeface="Arial" charset="0"/>
              </a:defRPr>
            </a:lvl1pPr>
          </a:lstStyle>
          <a:p>
            <a:fld id="{63B1893D-A818-8D4D-943E-925019E2ADA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6" name="Picture 9" descr="Untitled-1(1).gif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7537972"/>
            <a:ext cx="712575" cy="59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2"/>
          <p:cNvSpPr>
            <a:spLocks noGrp="1" noChangeArrowheads="1"/>
          </p:cNvSpPr>
          <p:nvPr>
            <p:ph type="dt" sz="half" idx="2"/>
          </p:nvPr>
        </p:nvSpPr>
        <p:spPr>
          <a:xfrm>
            <a:off x="848518" y="7782331"/>
            <a:ext cx="5119313" cy="401231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r>
              <a:rPr lang="en-US" dirty="0" smtClean="0"/>
              <a:t>G. </a:t>
            </a:r>
            <a:r>
              <a:rPr lang="en-US" smtClean="0"/>
              <a:t>Eigen, AIDA </a:t>
            </a:r>
            <a:r>
              <a:rPr lang="en-US" dirty="0" smtClean="0"/>
              <a:t>annual meeting, Paris 5. April 2017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ransition>
    <p:zoom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5" b="0">
          <a:solidFill>
            <a:srgbClr val="CA0000"/>
          </a:solidFill>
          <a:effectLst/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5pPr>
      <a:lvl6pPr marL="515364"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6pPr>
      <a:lvl7pPr marL="1030733"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7pPr>
      <a:lvl8pPr marL="1546097"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8pPr>
      <a:lvl9pPr marL="2061464" algn="ctr" rtl="0" fontAlgn="base">
        <a:spcBef>
          <a:spcPct val="0"/>
        </a:spcBef>
        <a:spcAft>
          <a:spcPct val="0"/>
        </a:spcAft>
        <a:defRPr sz="3605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0"/>
        </a:defRPr>
      </a:lvl9pPr>
    </p:titleStyle>
    <p:bodyStyle>
      <a:lvl1pPr marL="386525" indent="-386525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Blip>
          <a:blip r:embed="rId7"/>
        </a:buBlip>
        <a:defRPr sz="2120" b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837470" indent="-32210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Blip>
          <a:blip r:embed="rId8"/>
        </a:buBlip>
        <a:defRPr sz="2120" b="0">
          <a:solidFill>
            <a:schemeClr val="tx1"/>
          </a:solidFill>
          <a:effectLst/>
          <a:latin typeface="+mn-lt"/>
          <a:ea typeface="+mn-ea"/>
        </a:defRPr>
      </a:lvl2pPr>
      <a:lvl3pPr marL="1288417" indent="-257684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charset="0"/>
        <a:buBlip>
          <a:blip r:embed="rId9"/>
        </a:buBlip>
        <a:defRPr sz="2120" b="0">
          <a:solidFill>
            <a:schemeClr val="tx1"/>
          </a:solidFill>
          <a:effectLst/>
          <a:latin typeface="+mn-lt"/>
          <a:ea typeface="+mn-ea"/>
        </a:defRPr>
      </a:lvl3pPr>
      <a:lvl4pPr marL="1803781" indent="-257684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Blip>
          <a:blip r:embed="rId10"/>
        </a:buBlip>
        <a:defRPr sz="2120" b="0">
          <a:solidFill>
            <a:schemeClr val="tx1"/>
          </a:solidFill>
          <a:effectLst/>
          <a:latin typeface="+mn-lt"/>
          <a:ea typeface="+mn-ea"/>
        </a:defRPr>
      </a:lvl4pPr>
      <a:lvl5pPr marL="2319148" indent="-257684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11"/>
        </a:buBlip>
        <a:defRPr sz="2120" b="0">
          <a:solidFill>
            <a:schemeClr val="tx1"/>
          </a:solidFill>
          <a:effectLst/>
          <a:latin typeface="+mn-lt"/>
          <a:ea typeface="+mn-ea"/>
        </a:defRPr>
      </a:lvl5pPr>
      <a:lvl6pPr marL="2834513" indent="-257684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11"/>
        </a:buBlip>
        <a:defRPr sz="2226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3349881" indent="-257684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11"/>
        </a:buBlip>
        <a:defRPr sz="2226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865246" indent="-257684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11"/>
        </a:buBlip>
        <a:defRPr sz="2226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4380612" indent="-257684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11"/>
        </a:buBlip>
        <a:defRPr sz="2226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1pPr>
      <a:lvl2pPr marL="515364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2pPr>
      <a:lvl3pPr marL="1030733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3pPr>
      <a:lvl4pPr marL="1546097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4pPr>
      <a:lvl5pPr marL="2061464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5pPr>
      <a:lvl6pPr marL="2576829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6pPr>
      <a:lvl7pPr marL="3092197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7pPr>
      <a:lvl8pPr marL="3607564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8pPr>
      <a:lvl9pPr marL="4122930" algn="l" defTabSz="515364" rtl="0" eaLnBrk="1" latinLnBrk="0" hangingPunct="1">
        <a:defRPr sz="2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53.png"/><Relationship Id="rId5" Type="http://schemas.openxmlformats.org/officeDocument/2006/relationships/image" Target="../media/image16.png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emf"/><Relationship Id="rId1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jpeg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13.emf"/><Relationship Id="rId8" Type="http://schemas.openxmlformats.org/officeDocument/2006/relationships/image" Target="../media/image14.emf"/><Relationship Id="rId9" Type="http://schemas.openxmlformats.org/officeDocument/2006/relationships/image" Target="../media/image15.emf"/><Relationship Id="rId10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19.emf"/><Relationship Id="rId13" Type="http://schemas.openxmlformats.org/officeDocument/2006/relationships/oleObject" Target="../embeddings/oleObject2.bin"/><Relationship Id="rId14" Type="http://schemas.openxmlformats.org/officeDocument/2006/relationships/image" Target="../media/image2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emf"/><Relationship Id="rId12" Type="http://schemas.openxmlformats.org/officeDocument/2006/relationships/image" Target="../media/image33.emf"/><Relationship Id="rId13" Type="http://schemas.openxmlformats.org/officeDocument/2006/relationships/image" Target="../media/image38.png"/><Relationship Id="rId14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5" Type="http://schemas.openxmlformats.org/officeDocument/2006/relationships/image" Target="../media/image30.emf"/><Relationship Id="rId6" Type="http://schemas.openxmlformats.org/officeDocument/2006/relationships/image" Target="../media/image31.emf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image" Target="../media/image43.emf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" y="258762"/>
            <a:ext cx="10701664" cy="8178823"/>
          </a:xfrm>
          <a:prstGeom prst="rect">
            <a:avLst/>
          </a:prstGeom>
        </p:spPr>
      </p:pic>
      <p:sp>
        <p:nvSpPr>
          <p:cNvPr id="1058" name="WordArt 34"/>
          <p:cNvSpPr>
            <a:spLocks noChangeArrowheads="1" noChangeShapeType="1" noTextEdit="1"/>
          </p:cNvSpPr>
          <p:nvPr/>
        </p:nvSpPr>
        <p:spPr bwMode="auto">
          <a:xfrm>
            <a:off x="86519" y="487363"/>
            <a:ext cx="9649364" cy="4733848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lIns="103066" tIns="51532" rIns="103066" bIns="51532" numCol="1" fromWordArt="1">
            <a:prstTxWarp prst="textCanUp">
              <a:avLst>
                <a:gd name="adj" fmla="val 7809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4982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  <a:ea typeface="Impact"/>
                <a:cs typeface="Impact"/>
              </a:rPr>
              <a:t>Gain Stabilization</a:t>
            </a:r>
          </a:p>
          <a:p>
            <a:pPr algn="ctr"/>
            <a:r>
              <a:rPr lang="en-US" sz="4982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  <a:ea typeface="Impact"/>
                <a:cs typeface="Impact"/>
              </a:rPr>
              <a:t>Of </a:t>
            </a:r>
            <a:r>
              <a:rPr lang="en-US" sz="4982" kern="1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  <a:ea typeface="Impact"/>
                <a:cs typeface="Impact"/>
              </a:rPr>
              <a:t>SiPMs</a:t>
            </a:r>
            <a:endParaRPr lang="en-US" sz="4982" kern="10" dirty="0" smtClean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  <a:ea typeface="Impact"/>
              <a:cs typeface="Impact"/>
            </a:endParaRPr>
          </a:p>
        </p:txBody>
      </p:sp>
      <p:pic>
        <p:nvPicPr>
          <p:cNvPr id="8" name="Picture 9" descr="Untitled-1(1)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762" y="6888162"/>
            <a:ext cx="1464316" cy="122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AIDA2020_logo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6039"/>
            <a:ext cx="2535000" cy="67758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WordArt 36"/>
          <p:cNvSpPr>
            <a:spLocks noChangeArrowheads="1" noChangeShapeType="1" noTextEdit="1"/>
          </p:cNvSpPr>
          <p:nvPr/>
        </p:nvSpPr>
        <p:spPr bwMode="auto">
          <a:xfrm>
            <a:off x="2829719" y="5887238"/>
            <a:ext cx="6019800" cy="2220124"/>
          </a:xfrm>
          <a:prstGeom prst="rect">
            <a:avLst/>
          </a:prstGeom>
          <a:noFill/>
          <a:ln>
            <a:noFill/>
          </a:ln>
        </p:spPr>
        <p:txBody>
          <a:bodyPr wrap="none" lIns="103066" tIns="51532" rIns="103066" bIns="51532" numCol="1" fromWordArt="1">
            <a:prstTxWarp prst="textPlain">
              <a:avLst>
                <a:gd name="adj" fmla="val 50594"/>
              </a:avLst>
            </a:prstTxWarp>
          </a:bodyPr>
          <a:lstStyle/>
          <a:p>
            <a:pPr algn="ctr"/>
            <a:r>
              <a:rPr lang="en-US" sz="2015" b="0" kern="10" dirty="0">
                <a:solidFill>
                  <a:schemeClr val="bg1"/>
                </a:solidFill>
                <a:effectLst/>
                <a:latin typeface="Impact"/>
                <a:ea typeface="Impact"/>
                <a:cs typeface="Impact"/>
              </a:rPr>
              <a:t>J.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 Cvach</a:t>
            </a:r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1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,</a:t>
            </a:r>
            <a:r>
              <a:rPr lang="en-US" sz="2015" b="0" kern="10" dirty="0">
                <a:solidFill>
                  <a:schemeClr val="bg1"/>
                </a:solidFill>
                <a:effectLst/>
                <a:latin typeface="Impact"/>
                <a:ea typeface="Impact"/>
                <a:cs typeface="Impact"/>
              </a:rPr>
              <a:t> </a:t>
            </a:r>
            <a:r>
              <a:rPr lang="en-US" sz="2015" b="0" kern="1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66"/>
                </a:solidFill>
                <a:effectLst/>
                <a:ea typeface="Impact"/>
                <a:cs typeface="Impact"/>
              </a:rPr>
              <a:t>G. Eigen</a:t>
            </a:r>
            <a:r>
              <a:rPr lang="en-US" sz="2015" b="0" kern="10" baseline="30000" dirty="0" smtClean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2</a:t>
            </a:r>
            <a:r>
              <a:rPr lang="en-US" sz="2015" b="0" kern="10" dirty="0">
                <a:solidFill>
                  <a:schemeClr val="bg1"/>
                </a:solidFill>
                <a:effectLst/>
                <a:latin typeface="Impact"/>
                <a:ea typeface="Impact"/>
                <a:cs typeface="Impact"/>
              </a:rPr>
              <a:t>, 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J. Kvasnicka</a:t>
            </a:r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1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, I. Polak</a:t>
            </a:r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1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, A. Træet</a:t>
            </a:r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2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, J. Zalieckas</a:t>
            </a:r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2</a:t>
            </a:r>
          </a:p>
          <a:p>
            <a:pPr algn="ctr"/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1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Institute of Physics of the ASCR, Czech Republic</a:t>
            </a:r>
          </a:p>
          <a:p>
            <a:pPr algn="ctr"/>
            <a:r>
              <a:rPr lang="en-US" sz="2015" b="0" kern="10" baseline="3000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2</a:t>
            </a:r>
            <a:r>
              <a:rPr lang="en-US" sz="2015" b="0" kern="10" dirty="0">
                <a:solidFill>
                  <a:srgbClr val="FFFF00"/>
                </a:solidFill>
                <a:effectLst/>
                <a:latin typeface="Impact"/>
                <a:ea typeface="Impact"/>
                <a:cs typeface="Impact"/>
              </a:rPr>
              <a:t>University of Bergen, Norway</a:t>
            </a:r>
            <a:endParaRPr lang="en-US" sz="2015" b="0" kern="10" baseline="30000" dirty="0">
              <a:solidFill>
                <a:srgbClr val="FFFF00"/>
              </a:solidFill>
              <a:effectLst/>
              <a:latin typeface="Impact"/>
              <a:ea typeface="Impact"/>
              <a:cs typeface="Impact"/>
            </a:endParaRPr>
          </a:p>
          <a:p>
            <a:pPr algn="ctr"/>
            <a:r>
              <a:rPr lang="en-US" sz="2015" kern="1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66"/>
                </a:solidFill>
                <a:effectLst/>
                <a:latin typeface="+mn-lt"/>
                <a:ea typeface="Impact"/>
                <a:cs typeface="Impact"/>
              </a:rPr>
              <a:t>Second </a:t>
            </a:r>
            <a:r>
              <a:rPr lang="en-US" sz="2015" kern="1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66"/>
                </a:solidFill>
                <a:effectLst/>
                <a:latin typeface="+mn-lt"/>
                <a:ea typeface="Impact"/>
                <a:cs typeface="Impact"/>
              </a:rPr>
              <a:t>annual AIDA 2020 meeting</a:t>
            </a:r>
          </a:p>
          <a:p>
            <a:pPr algn="ctr"/>
            <a:r>
              <a:rPr lang="en-US" sz="2015" kern="1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66"/>
                </a:solidFill>
                <a:effectLst/>
                <a:latin typeface="+mn-lt"/>
                <a:ea typeface="Impact"/>
                <a:cs typeface="Impact"/>
              </a:rPr>
              <a:t>Paris, 4-7 April 2017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8519" y="4678362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FF00"/>
                </a:solidFill>
              </a:rPr>
              <a:t>Task 14.2.2</a:t>
            </a:r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r="3384"/>
          <a:stretch/>
        </p:blipFill>
        <p:spPr>
          <a:xfrm>
            <a:off x="5504005" y="4343147"/>
            <a:ext cx="5116877" cy="39539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0091" y="7955031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10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01567" y="191454"/>
            <a:ext cx="9786376" cy="821068"/>
          </a:xfrm>
        </p:spPr>
        <p:txBody>
          <a:bodyPr/>
          <a:lstStyle/>
          <a:p>
            <a:r>
              <a:rPr lang="en-US"/>
              <a:t>Gain Stabilization </a:t>
            </a:r>
            <a:r>
              <a:rPr lang="en-US" smtClean="0"/>
              <a:t>of CPTA </a:t>
            </a:r>
            <a:r>
              <a:rPr lang="en-US" err="1" smtClean="0"/>
              <a:t>SiPMs</a:t>
            </a:r>
            <a:endParaRPr lang="en-US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096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1604" y="1309965"/>
                <a:ext cx="10504802" cy="6937389"/>
              </a:xfrm>
              <a:noFill/>
            </p:spPr>
            <p:txBody>
              <a:bodyPr vert="horz" wrap="square" lIns="100434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/>
                  <a:t>CPTA </a:t>
                </a:r>
                <a:r>
                  <a:rPr lang="en-US" sz="2000" dirty="0" err="1" smtClean="0"/>
                  <a:t>SiPMs</a:t>
                </a:r>
                <a:r>
                  <a:rPr lang="en-US" sz="2000" dirty="0" smtClean="0"/>
                  <a:t>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/>
                  <a:t>     are illuminated</a:t>
                </a:r>
                <a:endParaRPr lang="en-US" sz="2000" dirty="0"/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/>
                  <a:t>     via scintillator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tile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dirty="0" smtClean="0"/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/>
                  <a:t>We adjust </a:t>
                </a:r>
                <a:r>
                  <a:rPr lang="en-US" sz="2000" i="1" dirty="0" err="1" smtClean="0">
                    <a:solidFill>
                      <a:srgbClr val="FF0000"/>
                    </a:solidFill>
                  </a:rPr>
                  <a:t>V</a:t>
                </a:r>
                <a:r>
                  <a:rPr lang="en-US" sz="2000" i="1" baseline="-25000" dirty="0" err="1" smtClean="0">
                    <a:solidFill>
                      <a:srgbClr val="FF0000"/>
                    </a:solidFill>
                  </a:rPr>
                  <a:t>bias</a:t>
                </a:r>
                <a:r>
                  <a:rPr lang="en-US" sz="2000" baseline="-25000" dirty="0" smtClean="0"/>
                  <a:t>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baseline="-25000" dirty="0"/>
                  <a:t> </a:t>
                </a:r>
                <a:r>
                  <a:rPr lang="en-US" sz="2000" baseline="-25000" dirty="0" smtClean="0"/>
                  <a:t>       </a:t>
                </a:r>
                <a:r>
                  <a:rPr lang="en-US" sz="2000" dirty="0" smtClean="0"/>
                  <a:t>with regulator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board </a:t>
                </a:r>
                <a:r>
                  <a:rPr lang="en-US" sz="2000" dirty="0" smtClean="0">
                    <a:cs typeface="ＭＳ Ｐゴシック" charset="0"/>
                  </a:rPr>
                  <a:t>using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i="1" dirty="0">
                    <a:solidFill>
                      <a:srgbClr val="FF0000"/>
                    </a:solidFill>
                    <a:cs typeface="ＭＳ Ｐゴシック" charset="0"/>
                  </a:rPr>
                  <a:t> 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     </a:t>
                </a:r>
                <a:r>
                  <a:rPr lang="en-US" sz="2000" i="1" dirty="0" err="1" smtClean="0">
                    <a:solidFill>
                      <a:srgbClr val="FF0000"/>
                    </a:solidFill>
                    <a:cs typeface="ＭＳ Ｐゴシック" charset="0"/>
                  </a:rPr>
                  <a:t>dV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/</a:t>
                </a:r>
                <a:r>
                  <a:rPr lang="en-US" sz="2000" i="1" dirty="0" err="1" smtClean="0">
                    <a:solidFill>
                      <a:srgbClr val="FF0000"/>
                    </a:solidFill>
                    <a:cs typeface="ＭＳ Ｐゴシック" charset="0"/>
                  </a:rPr>
                  <a:t>dT</a:t>
                </a:r>
                <a:r>
                  <a:rPr lang="en-US" sz="2000" dirty="0" smtClean="0">
                    <a:solidFill>
                      <a:srgbClr val="FF0000"/>
                    </a:solidFill>
                    <a:cs typeface="ＭＳ Ｐゴシック" charset="0"/>
                  </a:rPr>
                  <a:t>=21.2 </a:t>
                </a:r>
                <a:r>
                  <a:rPr lang="en-US" sz="2000" dirty="0" smtClean="0">
                    <a:solidFill>
                      <a:srgbClr val="FF0000"/>
                    </a:solidFill>
                    <a:sym typeface="Wingdings"/>
                  </a:rPr>
                  <a:t>mV</a:t>
                </a:r>
                <a:r>
                  <a:rPr lang="en-US" sz="2000" dirty="0">
                    <a:solidFill>
                      <a:srgbClr val="FF0000"/>
                    </a:solidFill>
                    <a:sym typeface="Wingdings"/>
                  </a:rPr>
                  <a:t>/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°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C </a:t>
                </a:r>
                <a:r>
                  <a:rPr lang="en-US" sz="2000" dirty="0" smtClean="0">
                    <a:solidFill>
                      <a:srgbClr val="000000"/>
                    </a:solidFill>
                  </a:rPr>
                  <a:t>to </a:t>
                </a:r>
                <a:r>
                  <a:rPr lang="en-US" sz="2000" dirty="0" smtClean="0">
                    <a:solidFill>
                      <a:srgbClr val="000000"/>
                    </a:solidFill>
                    <a:cs typeface="ＭＳ Ｐゴシック" charset="0"/>
                  </a:rPr>
                  <a:t>stabilize 4 CPTA </a:t>
                </a:r>
                <a:r>
                  <a:rPr lang="en-US" sz="2000" dirty="0" err="1" smtClean="0">
                    <a:solidFill>
                      <a:srgbClr val="000000"/>
                    </a:solidFill>
                    <a:cs typeface="ＭＳ Ｐゴシック" charset="0"/>
                  </a:rPr>
                  <a:t>SiPMs</a:t>
                </a:r>
                <a:endParaRPr lang="en-US" sz="2000" dirty="0" smtClean="0">
                  <a:solidFill>
                    <a:srgbClr val="000000"/>
                  </a:solidFill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solidFill>
                      <a:srgbClr val="000000"/>
                    </a:solidFill>
                    <a:cs typeface="ＭＳ Ｐゴシック" charset="0"/>
                  </a:rPr>
                  <a:t> </a:t>
                </a:r>
                <a:r>
                  <a:rPr lang="en-US" sz="2000" dirty="0" smtClean="0">
                    <a:solidFill>
                      <a:srgbClr val="000000"/>
                    </a:solidFill>
                    <a:cs typeface="ＭＳ Ｐゴシック" charset="0"/>
                  </a:rPr>
                  <a:t>     simultaneously</a:t>
                </a:r>
              </a:p>
              <a:p>
                <a:pPr eaLnBrk="0" hangingPunct="0">
                  <a:lnSpc>
                    <a:spcPct val="55000"/>
                  </a:lnSpc>
                  <a:spcBef>
                    <a:spcPct val="0"/>
                  </a:spcBef>
                  <a:buClrTx/>
                </a:pPr>
                <a:endParaRPr lang="en-US" sz="2000" dirty="0">
                  <a:cs typeface="ＭＳ Ｐゴシック" charset="0"/>
                </a:endParaRPr>
              </a:p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We test </a:t>
                </a:r>
                <a:r>
                  <a:rPr lang="en-US" sz="2000" dirty="0">
                    <a:cs typeface="ＭＳ Ｐゴシック" charset="0"/>
                  </a:rPr>
                  <a:t>gain stability </a:t>
                </a:r>
                <a:r>
                  <a:rPr lang="en-US" sz="2000" dirty="0" smtClean="0">
                    <a:cs typeface="ＭＳ Ｐゴシック" charset="0"/>
                  </a:rPr>
                  <a:t>within 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T</a:t>
                </a:r>
                <a:r>
                  <a:rPr lang="en-US" sz="2000" dirty="0" smtClean="0">
                    <a:cs typeface="ＭＳ Ｐゴシック" charset="0"/>
                  </a:rPr>
                  <a:t>=1</a:t>
                </a:r>
                <a:r>
                  <a:rPr lang="en-US" sz="2000" dirty="0" smtClean="0"/>
                  <a:t>°</a:t>
                </a:r>
                <a:r>
                  <a:rPr lang="en-US" sz="2000" dirty="0" smtClean="0">
                    <a:cs typeface="ＭＳ Ｐゴシック" charset="0"/>
                  </a:rPr>
                  <a:t>- 48</a:t>
                </a:r>
                <a:r>
                  <a:rPr lang="en-US" sz="2000" dirty="0" smtClean="0"/>
                  <a:t>°C </a:t>
                </a:r>
              </a:p>
              <a:p>
                <a:pPr marL="0" inden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taking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≥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r>
                  <a:rPr lang="en-US" sz="2000" dirty="0" smtClean="0">
                    <a:cs typeface="ＭＳ Ｐゴシック" charset="0"/>
                  </a:rPr>
                  <a:t>8  50k waveform samples 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at each 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T</a:t>
                </a:r>
              </a:p>
              <a:p>
                <a:pPr>
                  <a:lnSpc>
                    <a:spcPct val="75000"/>
                  </a:lnSpc>
                  <a:spcBef>
                    <a:spcPct val="0"/>
                  </a:spcBef>
                  <a:buClrTx/>
                  <a:buFont typeface="Wingdings" charset="2"/>
                  <a:buChar char=" "/>
                </a:pPr>
                <a:endParaRPr lang="en-US" sz="2000" dirty="0">
                  <a:cs typeface="ＭＳ Ｐゴシック" charset="0"/>
                </a:endParaRPr>
              </a:p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The gain is nearly </a:t>
                </a:r>
                <a:r>
                  <a:rPr lang="en-US" sz="2000" dirty="0">
                    <a:cs typeface="ＭＳ Ｐゴシック" charset="0"/>
                  </a:rPr>
                  <a:t>uniform up to </a:t>
                </a:r>
                <a:r>
                  <a:rPr lang="en-US" sz="2000" dirty="0" smtClean="0">
                    <a:cs typeface="ＭＳ Ｐゴシック" charset="0"/>
                  </a:rPr>
                  <a:t>30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C,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</a:t>
                </a:r>
                <a:r>
                  <a:rPr lang="en-US" sz="2000" b="0" dirty="0" smtClean="0">
                    <a:solidFill>
                      <a:srgbClr val="FF0000"/>
                    </a:solidFill>
                    <a:cs typeface="ＭＳ Ｐゴシック" charset="0"/>
                  </a:rPr>
                  <a:t> 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err="1" smtClean="0">
                    <a:cs typeface="ＭＳ Ｐゴシック" charset="0"/>
                  </a:rPr>
                  <a:t>SiPMs</a:t>
                </a:r>
                <a:r>
                  <a:rPr lang="en-US" sz="2000" dirty="0" smtClean="0">
                    <a:cs typeface="ＭＳ Ｐゴシック" charset="0"/>
                  </a:rPr>
                  <a:t> in </a:t>
                </a:r>
                <a:r>
                  <a:rPr lang="en-US" sz="2000" dirty="0" err="1" smtClean="0">
                    <a:cs typeface="ＭＳ Ｐゴシック" charset="0"/>
                  </a:rPr>
                  <a:t>ch</a:t>
                </a:r>
                <a:r>
                  <a:rPr lang="en-US" sz="2000" dirty="0" smtClean="0">
                    <a:cs typeface="ＭＳ Ｐゴシック" charset="0"/>
                  </a:rPr>
                  <a:t># 2 and ch#4 look fine;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     ch#1 is noisy, ch#3 changed gain 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but looks ok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Three </a:t>
                </a:r>
                <a:r>
                  <a:rPr lang="en-US" sz="2000" dirty="0" err="1" smtClean="0">
                    <a:cs typeface="ＭＳ Ｐゴシック" charset="0"/>
                  </a:rPr>
                  <a:t>SiPMs</a:t>
                </a:r>
                <a:r>
                  <a:rPr lang="en-US" sz="2000" dirty="0" smtClean="0">
                    <a:cs typeface="ＭＳ Ｐゴシック" charset="0"/>
                  </a:rPr>
                  <a:t> satisfy our requirement of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b="0" dirty="0">
                    <a:cs typeface="ＭＳ Ｐゴシック" charset="0"/>
                  </a:rPr>
                  <a:t> </a:t>
                </a:r>
                <a:r>
                  <a:rPr lang="en-US" sz="2000" b="0" dirty="0" smtClean="0">
                    <a:cs typeface="ＭＳ Ｐゴシック" charset="0"/>
                  </a:rPr>
                  <a:t>     </a:t>
                </a:r>
                <a:r>
                  <a:rPr lang="en-US" sz="2000" b="1" dirty="0" smtClean="0">
                    <a:solidFill>
                      <a:srgbClr val="FF00FF"/>
                    </a:solidFill>
                    <a:cs typeface="ＭＳ Ｐゴシック" charset="0"/>
                  </a:rPr>
                  <a:t>&gt;±0.5% </a:t>
                </a:r>
                <a:r>
                  <a:rPr lang="en-US" sz="2000" b="0" dirty="0" smtClean="0">
                    <a:cs typeface="ＭＳ Ｐゴシック" charset="0"/>
                  </a:rPr>
                  <a:t>within </a:t>
                </a:r>
                <a:r>
                  <a:rPr lang="en-US" sz="2000" dirty="0" smtClean="0">
                    <a:cs typeface="ＭＳ Ｐゴシック" charset="0"/>
                  </a:rPr>
                  <a:t>20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-30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</a:t>
                </a:r>
                <a:r>
                  <a:rPr lang="en-US" sz="2000" i="1" dirty="0" smtClean="0">
                    <a:cs typeface="ＭＳ Ｐゴシック" charset="0"/>
                  </a:rPr>
                  <a:t>T</a:t>
                </a:r>
                <a:r>
                  <a:rPr lang="en-US" sz="2000" dirty="0" smtClean="0">
                    <a:cs typeface="ＭＳ Ｐゴシック" charset="0"/>
                  </a:rPr>
                  <a:t> range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 smtClean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solidFill>
                    <a:srgbClr val="2B3AF2"/>
                  </a:solidFill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b="0" dirty="0"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132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1604" y="1309965"/>
                <a:ext cx="10504802" cy="6937389"/>
              </a:xfrm>
              <a:blipFill rotWithShape="0">
                <a:blip r:embed="rId4"/>
                <a:stretch>
                  <a:fillRect t="-1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418132" y="41449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01539" y="4221162"/>
            <a:ext cx="2501006" cy="353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97" b="0">
                <a:solidFill>
                  <a:srgbClr val="FF0000"/>
                </a:solidFill>
                <a:effectLst/>
              </a:rPr>
              <a:t>Average over </a:t>
            </a:r>
            <a:r>
              <a:rPr lang="en-US" sz="1697" b="0" smtClean="0">
                <a:solidFill>
                  <a:srgbClr val="FF0000"/>
                </a:solidFill>
                <a:effectLst/>
              </a:rPr>
              <a:t>18 </a:t>
            </a:r>
            <a:r>
              <a:rPr lang="en-US" sz="1697" b="0">
                <a:solidFill>
                  <a:srgbClr val="FF0000"/>
                </a:solidFill>
                <a:effectLst/>
              </a:rPr>
              <a:t>points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4" t="8557" r="9195"/>
          <a:stretch/>
        </p:blipFill>
        <p:spPr>
          <a:xfrm>
            <a:off x="6450993" y="1173162"/>
            <a:ext cx="4147593" cy="309031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477919" y="1036841"/>
            <a:ext cx="1383712" cy="353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97" b="0" smtClean="0">
                <a:solidFill>
                  <a:srgbClr val="FF0000"/>
                </a:solidFill>
                <a:effectLst/>
              </a:rPr>
              <a:t>CPTA #922</a:t>
            </a:r>
            <a:endParaRPr lang="en-US" sz="1697" b="0">
              <a:solidFill>
                <a:srgbClr val="FF0000"/>
              </a:solidFill>
              <a:effectLst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6338456" y="2392362"/>
            <a:ext cx="453663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784" y="1173162"/>
            <a:ext cx="3621335" cy="222900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7935119" y="4574657"/>
            <a:ext cx="0" cy="3075505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8773319" y="4574657"/>
            <a:ext cx="0" cy="3075505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6258719" y="4629963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#1065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58719" y="531576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#922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58719" y="638256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#975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8719" y="699216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#857</a:t>
            </a:r>
          </a:p>
        </p:txBody>
      </p:sp>
      <p:sp>
        <p:nvSpPr>
          <p:cNvPr id="25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087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0168" y="1020763"/>
            <a:ext cx="10428469" cy="687965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51532" rIns="103066" bIns="51532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3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4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5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6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7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7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>
              <a:lnSpc>
                <a:spcPct val="50000"/>
              </a:lnSpc>
              <a:buNone/>
            </a:pPr>
            <a:endParaRPr lang="en-US" dirty="0"/>
          </a:p>
          <a:p>
            <a:r>
              <a:rPr lang="en-US" dirty="0"/>
              <a:t>Look for correlations between operating voltage and measured </a:t>
            </a:r>
            <a:r>
              <a:rPr lang="en-US" i="1" dirty="0" err="1">
                <a:solidFill>
                  <a:srgbClr val="FF0000"/>
                </a:solidFill>
              </a:rPr>
              <a:t>dV</a:t>
            </a:r>
            <a:r>
              <a:rPr lang="en-US" i="1" dirty="0">
                <a:solidFill>
                  <a:srgbClr val="FF0000"/>
                </a:solidFill>
              </a:rPr>
              <a:t>/</a:t>
            </a:r>
            <a:r>
              <a:rPr lang="en-US" i="1" dirty="0" err="1">
                <a:solidFill>
                  <a:srgbClr val="FF0000"/>
                </a:solidFill>
              </a:rPr>
              <a:t>dT</a:t>
            </a:r>
            <a:r>
              <a:rPr lang="en-US" dirty="0"/>
              <a:t> </a:t>
            </a:r>
            <a:r>
              <a:rPr lang="en-US" dirty="0" smtClean="0"/>
              <a:t>for all </a:t>
            </a:r>
            <a:r>
              <a:rPr lang="en-US" dirty="0" err="1" smtClean="0"/>
              <a:t>SiPMs</a:t>
            </a: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55000"/>
              </a:lnSpc>
              <a:spcBef>
                <a:spcPts val="0"/>
              </a:spcBef>
            </a:pPr>
            <a:endParaRPr lang="en-US" dirty="0"/>
          </a:p>
          <a:p>
            <a:r>
              <a:rPr lang="en-US" dirty="0"/>
              <a:t> </a:t>
            </a:r>
            <a:r>
              <a:rPr lang="en-US" i="1" dirty="0" err="1">
                <a:solidFill>
                  <a:srgbClr val="FF0000"/>
                </a:solidFill>
              </a:rPr>
              <a:t>dV</a:t>
            </a:r>
            <a:r>
              <a:rPr lang="en-US" i="1" dirty="0">
                <a:solidFill>
                  <a:srgbClr val="FF0000"/>
                </a:solidFill>
              </a:rPr>
              <a:t>/</a:t>
            </a:r>
            <a:r>
              <a:rPr lang="en-US" i="1" dirty="0" err="1">
                <a:solidFill>
                  <a:srgbClr val="FF0000"/>
                </a:solidFill>
              </a:rPr>
              <a:t>dT</a:t>
            </a:r>
            <a:r>
              <a:rPr lang="en-US" dirty="0"/>
              <a:t> increases with </a:t>
            </a:r>
            <a:r>
              <a:rPr lang="en-US" i="1" dirty="0" err="1">
                <a:solidFill>
                  <a:srgbClr val="FF0000"/>
                </a:solidFill>
              </a:rPr>
              <a:t>V</a:t>
            </a:r>
            <a:r>
              <a:rPr lang="en-US" i="1" baseline="-25000" dirty="0" err="1">
                <a:solidFill>
                  <a:srgbClr val="FF0000"/>
                </a:solidFill>
              </a:rPr>
              <a:t>bias</a:t>
            </a:r>
            <a:r>
              <a:rPr lang="en-US" i="1" dirty="0"/>
              <a:t> </a:t>
            </a:r>
            <a:endParaRPr lang="en-US" i="1" dirty="0" smtClean="0"/>
          </a:p>
          <a:p>
            <a:pPr>
              <a:lnSpc>
                <a:spcPct val="70000"/>
              </a:lnSpc>
              <a:spcBef>
                <a:spcPts val="0"/>
              </a:spcBef>
            </a:pPr>
            <a:endParaRPr lang="en-US" dirty="0"/>
          </a:p>
          <a:p>
            <a:r>
              <a:rPr lang="en-US" dirty="0" smtClean="0"/>
              <a:t> KETEK &amp; CPTA </a:t>
            </a:r>
            <a:r>
              <a:rPr lang="en-US" dirty="0" err="1" smtClean="0"/>
              <a:t>SiPMs</a:t>
            </a:r>
            <a:r>
              <a:rPr lang="en-US" dirty="0" smtClean="0"/>
              <a:t> have larger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 smtClean="0"/>
              <a:t>      </a:t>
            </a:r>
            <a:r>
              <a:rPr lang="en-US" i="1" dirty="0" err="1" smtClean="0">
                <a:solidFill>
                  <a:srgbClr val="FF0000"/>
                </a:solidFill>
              </a:rPr>
              <a:t>dV</a:t>
            </a:r>
            <a:r>
              <a:rPr lang="en-US" i="1" dirty="0" smtClean="0">
                <a:solidFill>
                  <a:srgbClr val="FF0000"/>
                </a:solidFill>
              </a:rPr>
              <a:t>/</a:t>
            </a:r>
            <a:r>
              <a:rPr lang="en-US" i="1" dirty="0" err="1" smtClean="0">
                <a:solidFill>
                  <a:srgbClr val="FF0000"/>
                </a:solidFill>
              </a:rPr>
              <a:t>dT</a:t>
            </a:r>
            <a:r>
              <a:rPr lang="en-US" dirty="0" smtClean="0"/>
              <a:t> spread than </a:t>
            </a:r>
            <a:r>
              <a:rPr lang="en-US" dirty="0" err="1" smtClean="0"/>
              <a:t>Hamamasu</a:t>
            </a:r>
            <a:r>
              <a:rPr lang="en-US" dirty="0" smtClean="0"/>
              <a:t>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MPPCs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235" y="149689"/>
            <a:ext cx="10006747" cy="726037"/>
          </a:xfrm>
        </p:spPr>
        <p:txBody>
          <a:bodyPr/>
          <a:lstStyle/>
          <a:p>
            <a:r>
              <a:rPr lang="en-US" dirty="0" smtClean="0"/>
              <a:t>Measured </a:t>
            </a:r>
            <a:r>
              <a:rPr lang="en-US" i="1" dirty="0" err="1" smtClean="0"/>
              <a:t>dV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r>
              <a:rPr lang="en-US" dirty="0" smtClean="0"/>
              <a:t> Values vs 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bias</a:t>
            </a:r>
            <a:r>
              <a:rPr lang="en-US" i="1" dirty="0" smtClean="0"/>
              <a:t> </a:t>
            </a:r>
            <a:r>
              <a:rPr lang="en-US" dirty="0" smtClean="0"/>
              <a:t>(old fits)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2B96C3D6-9320-5845-B095-CE736CA7CC01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963319" y="1706562"/>
          <a:ext cx="2859070" cy="60051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92849"/>
                <a:gridCol w="1466221"/>
              </a:tblGrid>
              <a:tr h="393117"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MPPC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err="1" smtClean="0">
                          <a:solidFill>
                            <a:schemeClr val="tx1"/>
                          </a:solidFill>
                        </a:rPr>
                        <a:t>dV</a:t>
                      </a:r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err="1" smtClean="0">
                          <a:solidFill>
                            <a:schemeClr val="tx1"/>
                          </a:solidFill>
                        </a:rPr>
                        <a:t>dT</a:t>
                      </a:r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 [mV</a:t>
                      </a:r>
                      <a:r>
                        <a:rPr lang="en-US" sz="1200" b="1" smtClean="0">
                          <a:solidFill>
                            <a:schemeClr val="tx1"/>
                          </a:solidFill>
                        </a:rPr>
                        <a:t>/°C]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1-15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59.2±0.4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2-15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59.3±0.3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1-20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59.6±0.4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73895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2-20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59.8±0.3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1-15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57.3±0.5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2-15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56.5±0.3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1-20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56.9±0.4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100" baseline="0" smtClean="0">
                          <a:solidFill>
                            <a:schemeClr val="tx1"/>
                          </a:solidFill>
                        </a:rPr>
                        <a:t>2-20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58.0±0.5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S12571-271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63.9±0.2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S12571-273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65.2±0.2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S12571-136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63.5±0.3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S12571-137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62.3±0.3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LCT4#6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53.9±0.5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LCT4#9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54.0±0.7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S13360-10143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56.2.±0.3</a:t>
                      </a:r>
                      <a:endParaRPr lang="en-US" sz="11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S13360-10144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58,1±0.3</a:t>
                      </a:r>
                      <a:endParaRPr lang="en-US" sz="11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S13360-10103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56.0±0.2</a:t>
                      </a: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S13360-10104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56.1±0.1</a:t>
                      </a:r>
                      <a:endParaRPr lang="en-US" sz="11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7858919" y="1734050"/>
          <a:ext cx="2859072" cy="60051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92850"/>
                <a:gridCol w="1466222"/>
              </a:tblGrid>
              <a:tr h="393117">
                <a:tc>
                  <a:txBody>
                    <a:bodyPr/>
                    <a:lstStyle/>
                    <a:p>
                      <a:r>
                        <a:rPr lang="en-US" sz="1200" err="1" smtClean="0">
                          <a:solidFill>
                            <a:schemeClr val="tx1"/>
                          </a:solidFill>
                        </a:rPr>
                        <a:t>SiPM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err="1" smtClean="0">
                          <a:solidFill>
                            <a:schemeClr val="tx1"/>
                          </a:solidFill>
                        </a:rPr>
                        <a:t>dV</a:t>
                      </a:r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err="1" smtClean="0">
                          <a:solidFill>
                            <a:schemeClr val="tx1"/>
                          </a:solidFill>
                        </a:rPr>
                        <a:t>dT</a:t>
                      </a:r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 [mV</a:t>
                      </a:r>
                      <a:r>
                        <a:rPr lang="en-US" sz="1200" b="1" smtClean="0">
                          <a:solidFill>
                            <a:schemeClr val="tx1"/>
                          </a:solidFill>
                        </a:rPr>
                        <a:t>/°C]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W12A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21.2±0.4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W12B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23.0±0.2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20.0±0.3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73895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18.7±0.4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18.8±0.2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19.1±0.3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20.5±0.2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323110">
                <a:tc>
                  <a:txBody>
                    <a:bodyPr/>
                    <a:lstStyle/>
                    <a:p>
                      <a:r>
                        <a:rPr lang="en-US" sz="1100" smtClean="0">
                          <a:solidFill>
                            <a:schemeClr val="tx1"/>
                          </a:solidFill>
                        </a:rPr>
                        <a:t>PM3350</a:t>
                      </a:r>
                      <a:endParaRPr lang="en-US" sz="11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19.8±0.4</a:t>
                      </a: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#857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21.6±0.4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#922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22.6±0.2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#875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25.9±0.3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297639">
                <a:tc>
                  <a:txBody>
                    <a:bodyPr/>
                    <a:lstStyle/>
                    <a:p>
                      <a:pPr marL="0" marR="0" indent="0" algn="l" defTabSz="4861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#1065</a:t>
                      </a:r>
                    </a:p>
                  </a:txBody>
                  <a:tcPr marL="96933" marR="96933" marT="48466" marB="48466"/>
                </a:tc>
                <a:tc>
                  <a:txBody>
                    <a:bodyPr/>
                    <a:lstStyle/>
                    <a:p>
                      <a:r>
                        <a:rPr lang="en-US" sz="110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22.3±0.2</a:t>
                      </a:r>
                      <a:endParaRPr lang="en-US" sz="110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  <a:tr h="1785834">
                <a:tc gridSpan="2">
                  <a:txBody>
                    <a:bodyPr/>
                    <a:lstStyle/>
                    <a:p>
                      <a:endParaRPr lang="en-US" sz="11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  <a:tc hMerge="1">
                  <a:txBody>
                    <a:bodyPr/>
                    <a:lstStyle/>
                    <a:p>
                      <a:endParaRPr lang="en-US" sz="11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96933" marR="96933" marT="48466" marB="48466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7" t="8958" r="9850" b="2152"/>
          <a:stretch/>
        </p:blipFill>
        <p:spPr>
          <a:xfrm>
            <a:off x="412568" y="1706562"/>
            <a:ext cx="4322151" cy="4610294"/>
          </a:xfrm>
          <a:prstGeom prst="rect">
            <a:avLst/>
          </a:prstGeom>
        </p:spPr>
      </p:pic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7449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12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759" y="54656"/>
            <a:ext cx="7773097" cy="821068"/>
          </a:xfrm>
        </p:spPr>
        <p:txBody>
          <a:bodyPr/>
          <a:lstStyle/>
          <a:p>
            <a:r>
              <a:rPr lang="en-US" b="0" dirty="0" smtClean="0"/>
              <a:t>Conclusions and Outlook</a:t>
            </a:r>
            <a:endParaRPr lang="en-US" b="0" dirty="0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59" y="1411083"/>
            <a:ext cx="10542820" cy="6543879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/>
              <a:t>We successfully completed gain stabilization tests for 30 </a:t>
            </a:r>
            <a:r>
              <a:rPr lang="en-US" sz="2000" dirty="0" err="1"/>
              <a:t>SiPMs</a:t>
            </a:r>
            <a:r>
              <a:rPr lang="en-US" sz="2000" dirty="0"/>
              <a:t> and demonstrated that batches of </a:t>
            </a:r>
            <a:r>
              <a:rPr lang="en-US" sz="2000" dirty="0" err="1"/>
              <a:t>SiPMs</a:t>
            </a:r>
            <a:r>
              <a:rPr lang="en-US" sz="2000" dirty="0"/>
              <a:t> can be stabilized with one </a:t>
            </a:r>
            <a:r>
              <a:rPr lang="en-US" sz="2000" i="1" dirty="0" err="1">
                <a:solidFill>
                  <a:srgbClr val="FF0000"/>
                </a:solidFill>
              </a:rPr>
              <a:t>dV</a:t>
            </a:r>
            <a:r>
              <a:rPr lang="en-US" sz="2000" i="1" dirty="0">
                <a:solidFill>
                  <a:srgbClr val="FF0000"/>
                </a:solidFill>
              </a:rPr>
              <a:t>/</a:t>
            </a:r>
            <a:r>
              <a:rPr lang="en-US" sz="2000" i="1" dirty="0" err="1">
                <a:solidFill>
                  <a:srgbClr val="FF0000"/>
                </a:solidFill>
              </a:rPr>
              <a:t>dT</a:t>
            </a:r>
            <a:r>
              <a:rPr lang="en-US" sz="2000" dirty="0"/>
              <a:t> </a:t>
            </a:r>
            <a:r>
              <a:rPr lang="en-US" sz="2000" dirty="0" smtClean="0"/>
              <a:t>correction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All 18 Hamamatsu MPPCs, 6 with trenches and 12 without trenches, satisfy</a:t>
            </a:r>
            <a:r>
              <a:rPr lang="en-US" sz="2000" dirty="0"/>
              <a:t> </a:t>
            </a:r>
            <a:r>
              <a:rPr lang="en-US" sz="2000" dirty="0" smtClean="0"/>
              <a:t>the goal: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 </a:t>
            </a:r>
            <a:r>
              <a:rPr lang="en-US" sz="2000" b="1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b="1" dirty="0" smtClean="0">
                <a:solidFill>
                  <a:srgbClr val="FF0000"/>
                </a:solidFill>
              </a:rPr>
              <a:t>G/G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&lt; ±0.5% </a:t>
            </a:r>
            <a:r>
              <a:rPr lang="en-US" sz="2000" dirty="0" smtClean="0"/>
              <a:t>in the 20°C-30°C </a:t>
            </a:r>
            <a:r>
              <a:rPr lang="en-US" sz="2000" i="1" dirty="0" smtClean="0">
                <a:solidFill>
                  <a:srgbClr val="FF0000"/>
                </a:solidFill>
              </a:rPr>
              <a:t>T</a:t>
            </a:r>
            <a:r>
              <a:rPr lang="en-US" sz="2000" dirty="0" smtClean="0"/>
              <a:t> range </a:t>
            </a:r>
            <a:r>
              <a:rPr lang="en-US" sz="2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/>
              <a:t> most MPPCs satisfy </a:t>
            </a:r>
            <a:r>
              <a:rPr lang="en-US" sz="2000" b="1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b="1" dirty="0">
                <a:solidFill>
                  <a:srgbClr val="FF0000"/>
                </a:solidFill>
              </a:rPr>
              <a:t>G/G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&lt; ±0.5% </a:t>
            </a:r>
            <a:r>
              <a:rPr lang="en-US" sz="2000" dirty="0" smtClean="0"/>
              <a:t>in the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extended </a:t>
            </a:r>
            <a:r>
              <a:rPr lang="en-US" sz="2000" i="1" dirty="0">
                <a:solidFill>
                  <a:srgbClr val="FF0000"/>
                </a:solidFill>
              </a:rPr>
              <a:t>T</a:t>
            </a:r>
            <a:r>
              <a:rPr lang="en-US" sz="2000" dirty="0"/>
              <a:t> </a:t>
            </a:r>
            <a:r>
              <a:rPr lang="en-US" sz="2000" dirty="0" smtClean="0"/>
              <a:t>range 1°C-50°C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 Gain stabilization of KETEK </a:t>
            </a:r>
            <a:r>
              <a:rPr lang="en-US" sz="2000" dirty="0" err="1" smtClean="0"/>
              <a:t>SiPMs</a:t>
            </a:r>
            <a:r>
              <a:rPr lang="en-US" sz="2000" dirty="0" smtClean="0"/>
              <a:t> is more complicated, 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Signals are rather long and are affected by </a:t>
            </a:r>
            <a:r>
              <a:rPr lang="en-US" sz="2000" dirty="0" err="1" smtClean="0"/>
              <a:t>afterpulsing</a:t>
            </a:r>
            <a:endParaRPr lang="en-US" sz="2000" dirty="0" smtClean="0"/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range of stabilization is limited to 1°C-30°C </a:t>
            </a:r>
            <a:r>
              <a:rPr lang="en-US" sz="2000" i="1" dirty="0" smtClean="0"/>
              <a:t>T</a:t>
            </a:r>
            <a:r>
              <a:rPr lang="en-US" sz="2000" dirty="0" smtClean="0"/>
              <a:t> range where </a:t>
            </a:r>
            <a:r>
              <a:rPr lang="en-US" sz="2000" dirty="0" err="1" smtClean="0"/>
              <a:t>SiPMs</a:t>
            </a:r>
            <a:r>
              <a:rPr lang="en-US" sz="2000" dirty="0" smtClean="0"/>
              <a:t> have more complex</a:t>
            </a:r>
            <a:r>
              <a:rPr lang="en-US" sz="2000" dirty="0"/>
              <a:t> </a:t>
            </a:r>
            <a:r>
              <a:rPr lang="en-US" sz="2000" dirty="0" smtClean="0"/>
              <a:t>V(T) behavior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latin typeface="+mn-lt"/>
                <a:ea typeface="Wingdings"/>
                <a:cs typeface="Wingdings"/>
                <a:sym typeface="Wingdings"/>
              </a:rPr>
              <a:t>need </a:t>
            </a:r>
            <a:r>
              <a:rPr lang="en-US" sz="2000" dirty="0" smtClean="0">
                <a:cs typeface="Wingdings"/>
                <a:sym typeface="Wingdings"/>
              </a:rPr>
              <a:t>individual</a:t>
            </a:r>
            <a:r>
              <a:rPr lang="en-US" sz="2000" dirty="0" smtClean="0"/>
              <a:t>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dV</a:t>
            </a:r>
            <a:r>
              <a:rPr lang="en-US" sz="2000" b="1" i="1" dirty="0" smtClean="0">
                <a:solidFill>
                  <a:srgbClr val="FF0000"/>
                </a:solidFill>
              </a:rPr>
              <a:t>/</a:t>
            </a:r>
            <a:r>
              <a:rPr lang="en-US" sz="2000" b="1" i="1" dirty="0" err="1" smtClean="0">
                <a:solidFill>
                  <a:srgbClr val="FF0000"/>
                </a:solidFill>
              </a:rPr>
              <a:t>dT</a:t>
            </a:r>
            <a:r>
              <a:rPr lang="en-US" sz="2000" dirty="0" smtClean="0"/>
              <a:t> values to stabilize gain of 4 </a:t>
            </a:r>
            <a:r>
              <a:rPr lang="en-US" sz="2000" dirty="0" err="1" smtClean="0"/>
              <a:t>SiPMs</a:t>
            </a:r>
            <a:r>
              <a:rPr lang="en-US" sz="2000" dirty="0" smtClean="0"/>
              <a:t>  in </a:t>
            </a:r>
            <a:r>
              <a:rPr lang="en-US" sz="2000" dirty="0"/>
              <a:t>1°C-30°C </a:t>
            </a:r>
            <a:r>
              <a:rPr lang="en-US" sz="2000" i="1" dirty="0"/>
              <a:t>T</a:t>
            </a:r>
            <a:r>
              <a:rPr lang="en-US" sz="2000" dirty="0"/>
              <a:t> range </a:t>
            </a:r>
            <a:endParaRPr lang="en-US" sz="2000" dirty="0" smtClean="0"/>
          </a:p>
          <a:p>
            <a:pPr marL="515367" lvl="1" indent="0" eaLnBrk="0" hangingPunct="0">
              <a:lnSpc>
                <a:spcPct val="50000"/>
              </a:lnSpc>
              <a:spcBef>
                <a:spcPct val="0"/>
              </a:spcBef>
              <a:buClrTx/>
              <a:buNone/>
            </a:pPr>
            <a:endParaRPr lang="en-US" sz="2000" dirty="0"/>
          </a:p>
          <a:p>
            <a:pPr marL="0" indent="0" eaLnBrk="0" hangingPunct="0">
              <a:lnSpc>
                <a:spcPct val="50000"/>
              </a:lnSpc>
              <a:spcBef>
                <a:spcPct val="0"/>
              </a:spcBef>
              <a:buClrTx/>
              <a:buNone/>
            </a:pPr>
            <a:r>
              <a:rPr lang="en-US" sz="2000" dirty="0"/>
              <a:t>     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 Gain stabilization of CPTA </a:t>
            </a:r>
            <a:r>
              <a:rPr lang="en-US" sz="2000" dirty="0" err="1" smtClean="0"/>
              <a:t>SiPMs</a:t>
            </a:r>
            <a:r>
              <a:rPr lang="en-US" sz="2000" dirty="0" smtClean="0"/>
              <a:t> works fine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  </a:t>
            </a:r>
            <a:r>
              <a:rPr lang="en-US" sz="2000" dirty="0" smtClean="0"/>
              <a:t> for 3 </a:t>
            </a:r>
            <a:r>
              <a:rPr lang="en-US" sz="2000" dirty="0" err="1" smtClean="0"/>
              <a:t>SiPMs</a:t>
            </a:r>
            <a:r>
              <a:rPr lang="en-US" sz="2000" dirty="0" smtClean="0"/>
              <a:t>, </a:t>
            </a:r>
            <a:r>
              <a:rPr lang="en-US" sz="2000" b="1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b="1" dirty="0">
                <a:solidFill>
                  <a:srgbClr val="FF0000"/>
                </a:solidFill>
              </a:rPr>
              <a:t>G/G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&lt; ±</a:t>
            </a:r>
            <a:r>
              <a:rPr lang="en-US" sz="2000" b="1" dirty="0" smtClean="0">
                <a:solidFill>
                  <a:srgbClr val="FF0000"/>
                </a:solidFill>
              </a:rPr>
              <a:t>0.5% </a:t>
            </a:r>
            <a:r>
              <a:rPr lang="en-US" sz="2000" dirty="0" smtClean="0"/>
              <a:t>is satisfied in 20°C-30°C range</a:t>
            </a:r>
            <a:endParaRPr lang="en-US" sz="2000" dirty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latin typeface="+mn-lt"/>
                <a:ea typeface="Wingdings"/>
                <a:cs typeface="Wingdings"/>
                <a:sym typeface="Wingdings"/>
              </a:rPr>
              <a:t> procedure works with scintillator and wavelength shifter attached</a:t>
            </a:r>
            <a:endParaRPr lang="en-US" sz="2000" dirty="0">
              <a:latin typeface="+mn-lt"/>
            </a:endParaRPr>
          </a:p>
          <a:p>
            <a:pPr eaLnBrk="0" hangingPunct="0">
              <a:lnSpc>
                <a:spcPct val="5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We checked all Hamamatsu MPPCs without trenches with new fit model and get the same results; for MPPCs with trenches we need 2 Gaussians per peak</a:t>
            </a:r>
          </a:p>
          <a:p>
            <a:pPr marL="0" indent="0" eaLnBrk="0" hangingPunct="0">
              <a:lnSpc>
                <a:spcPct val="50000"/>
              </a:lnSpc>
              <a:spcBef>
                <a:spcPct val="0"/>
              </a:spcBef>
              <a:buClrTx/>
              <a:buNone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We are checking KETEK and  CPTA gain stabilization with new fit model</a:t>
            </a:r>
          </a:p>
          <a:p>
            <a:pPr eaLnBrk="0" hangingPunct="0">
              <a:lnSpc>
                <a:spcPct val="50000"/>
              </a:lnSpc>
              <a:spcBef>
                <a:spcPct val="0"/>
              </a:spcBef>
              <a:buClrTx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Paper draft is progressing</a:t>
            </a:r>
            <a:endParaRPr lang="en-US" sz="2000" dirty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</a:t>
            </a:r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483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13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759" y="54656"/>
            <a:ext cx="7773097" cy="821068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096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2259" y="1411083"/>
                <a:ext cx="10542820" cy="6543879"/>
              </a:xfrm>
              <a:noFill/>
            </p:spPr>
            <p:txBody>
              <a:bodyPr vert="horz" wrap="square" lIns="100434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r>
                  <a:rPr lang="en-US" sz="2000" b="1" dirty="0" smtClean="0"/>
                  <a:t>Infrastructure</a:t>
                </a:r>
                <a:r>
                  <a:rPr lang="en-US" sz="2000" dirty="0"/>
                  <a:t>: To what extend is your work an infrastructure or part of an infrastructure </a:t>
                </a:r>
                <a:r>
                  <a:rPr lang="en-US" sz="2000" dirty="0" smtClean="0"/>
                  <a:t> that</a:t>
                </a:r>
                <a:r>
                  <a:rPr lang="en-US" sz="2000" dirty="0"/>
                  <a:t> can be used in the European (and beyond) Research Area</a:t>
                </a:r>
                <a:r>
                  <a:rPr lang="en-US" sz="2000" dirty="0" smtClean="0"/>
                  <a:t>?                                   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</a:t>
                </a:r>
                <a:r>
                  <a:rPr lang="en-US" sz="2000" dirty="0" smtClean="0"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sz="2000" dirty="0">
                    <a:solidFill>
                      <a:srgbClr val="2B3AF2"/>
                    </a:solidFill>
                    <a:ea typeface="Wingdings"/>
                    <a:cs typeface="Wingdings"/>
                    <a:sym typeface="Wingdings"/>
                  </a:rPr>
                  <a:t>This work is relevant for the AHCAL and other large arrays of </a:t>
                </a:r>
                <a:r>
                  <a:rPr lang="en-US" sz="2000" dirty="0" err="1" smtClean="0">
                    <a:solidFill>
                      <a:srgbClr val="2B3AF2"/>
                    </a:solidFill>
                    <a:ea typeface="Wingdings"/>
                    <a:cs typeface="Wingdings"/>
                    <a:sym typeface="Wingdings"/>
                  </a:rPr>
                  <a:t>SiPMs</a:t>
                </a:r>
                <a:endParaRPr lang="en-US" sz="2000" dirty="0" smtClean="0">
                  <a:solidFill>
                    <a:srgbClr val="2B3AF2"/>
                  </a:solidFill>
                  <a:ea typeface="Wingdings"/>
                  <a:cs typeface="Wingdings"/>
                  <a:sym typeface="Wingdings"/>
                </a:endParaRPr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endParaRPr lang="en-US" sz="2000" dirty="0" smtClean="0"/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r>
                  <a:rPr lang="en-US" sz="2000" b="1" dirty="0" smtClean="0"/>
                  <a:t>Network</a:t>
                </a:r>
                <a:r>
                  <a:rPr lang="en-US" sz="2000" b="1" dirty="0"/>
                  <a:t>:</a:t>
                </a:r>
                <a:r>
                  <a:rPr lang="en-US" sz="2000" dirty="0"/>
                  <a:t> Does your work belong to a bigger network on similar research topics (this is </a:t>
                </a:r>
                <a:r>
                  <a:rPr lang="en-US" sz="2000" dirty="0" smtClean="0"/>
                  <a:t>    similar</a:t>
                </a:r>
                <a:r>
                  <a:rPr lang="en-US" sz="2000" dirty="0"/>
                  <a:t> but not exactly the same as 1) </a:t>
                </a:r>
                <a:r>
                  <a:rPr lang="en-US" sz="2000" dirty="0" smtClean="0"/>
                  <a:t>)?                                                                            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</a:t>
                </a:r>
                <a:r>
                  <a:rPr lang="en-US" sz="2000" dirty="0" smtClean="0">
                    <a:latin typeface="+mn-lt"/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sz="2000" dirty="0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Large calorimeter systems such as those used in medical applications (PET, </a:t>
                </a:r>
                <a:r>
                  <a:rPr lang="en-US" sz="2000" dirty="0" err="1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etc</a:t>
                </a:r>
                <a:r>
                  <a:rPr lang="en-US" sz="2000" dirty="0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)</a:t>
                </a:r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endParaRPr lang="en-US" sz="2000" dirty="0">
                  <a:sym typeface="Wingdings"/>
                </a:endParaRPr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r>
                  <a:rPr lang="en-US" sz="2000" b="1" dirty="0" smtClean="0">
                    <a:sym typeface="Wingdings"/>
                  </a:rPr>
                  <a:t> </a:t>
                </a:r>
                <a:r>
                  <a:rPr lang="en-US" sz="2000" b="1" dirty="0"/>
                  <a:t>Synergies</a:t>
                </a:r>
                <a:r>
                  <a:rPr lang="en-US" sz="2000" dirty="0"/>
                  <a:t>: Do you create synergies beyond your actual field of working</a:t>
                </a:r>
                <a:r>
                  <a:rPr lang="en-US" sz="2000" dirty="0" smtClean="0"/>
                  <a:t>?                         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</a:t>
                </a:r>
                <a:r>
                  <a:rPr lang="en-US" sz="2000" dirty="0" smtClean="0">
                    <a:latin typeface="+mn-lt"/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sz="2000" dirty="0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We think of extending measurements to temperatures below 0</a:t>
                </a:r>
                <a14:m>
                  <m:oMath xmlns:m="http://schemas.openxmlformats.org/officeDocument/2006/math">
                    <m:r>
                      <a:rPr lang="it-IT" sz="2000" i="1" smtClean="0">
                        <a:solidFill>
                          <a:srgbClr val="2B3AF2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°</m:t>
                    </m:r>
                  </m:oMath>
                </a14:m>
                <a:r>
                  <a:rPr lang="en-US" sz="2000" dirty="0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C, which are of interest for neutrino experiments such as DUNE</a:t>
                </a:r>
                <a:endParaRPr lang="en-US" sz="2000" dirty="0">
                  <a:solidFill>
                    <a:srgbClr val="2B3AF2"/>
                  </a:solidFill>
                </a:endParaRPr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endParaRPr lang="en-US" sz="2000" dirty="0" smtClean="0">
                  <a:sym typeface="Wingdings"/>
                </a:endParaRPr>
              </a:p>
              <a:p>
                <a:pPr marL="457200" indent="-45720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 typeface="+mj-lt"/>
                  <a:buAutoNum type="arabicPeriod"/>
                </a:pPr>
                <a:r>
                  <a:rPr lang="en-US" sz="2000" b="1" dirty="0" smtClean="0"/>
                  <a:t>Industrial</a:t>
                </a:r>
                <a:r>
                  <a:rPr lang="en-US" sz="2000" b="1" dirty="0"/>
                  <a:t> partners:</a:t>
                </a:r>
                <a:r>
                  <a:rPr lang="en-US" sz="2000" dirty="0"/>
                  <a:t> Are you in contact or will you in the near future establish sustained </a:t>
                </a:r>
                <a:r>
                  <a:rPr lang="en-US" sz="2000" dirty="0" smtClean="0"/>
                  <a:t>    contacts</a:t>
                </a:r>
                <a:r>
                  <a:rPr lang="en-US" sz="2000" dirty="0"/>
                  <a:t> with industrial partners (of any size</a:t>
                </a:r>
                <a:r>
                  <a:rPr lang="en-US" sz="2000" dirty="0" smtClean="0"/>
                  <a:t>)?</a:t>
                </a:r>
                <a:r>
                  <a:rPr lang="en-US" sz="2000" dirty="0">
                    <a:latin typeface="Wingdings"/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                       </a:t>
                </a:r>
                <a:r>
                  <a:rPr lang="en-US" sz="2000" dirty="0" smtClean="0">
                    <a:solidFill>
                      <a:srgbClr val="2B3AF2"/>
                    </a:solidFill>
                    <a:latin typeface="+mn-lt"/>
                    <a:ea typeface="Wingdings"/>
                    <a:cs typeface="Wingdings"/>
                    <a:sym typeface="Wingdings"/>
                  </a:rPr>
                  <a:t>We have not contacted any company yet, this may be useful for applications</a:t>
                </a:r>
                <a:endParaRPr lang="en-US" sz="2000" dirty="0">
                  <a:solidFill>
                    <a:srgbClr val="2B3AF2"/>
                  </a:solidFill>
                  <a:latin typeface="+mn-lt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dirty="0"/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132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2259" y="1411083"/>
                <a:ext cx="10542820" cy="6543879"/>
              </a:xfrm>
              <a:blipFill rotWithShape="0">
                <a:blip r:embed="rId3"/>
                <a:stretch>
                  <a:fillRect l="-463" t="-1583" r="-2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36695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C3D7-D637-7647-8508-971E3CD7C1A9}" type="slidenum">
              <a:rPr lang="en-US"/>
              <a:pPr/>
              <a:t>14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759" y="54656"/>
            <a:ext cx="7773097" cy="821068"/>
          </a:xfrm>
        </p:spPr>
        <p:txBody>
          <a:bodyPr/>
          <a:lstStyle/>
          <a:p>
            <a:r>
              <a:rPr lang="en-US" b="0" smtClean="0"/>
              <a:t>Acknowledgment</a:t>
            </a:r>
            <a:endParaRPr lang="en-US" b="0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59" y="1321424"/>
            <a:ext cx="10542820" cy="6543879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/>
              <a:t>We would like to thank L. </a:t>
            </a:r>
            <a:r>
              <a:rPr lang="en-US" sz="2000" err="1"/>
              <a:t>Linssen</a:t>
            </a:r>
            <a:r>
              <a:rPr lang="en-US" sz="2000"/>
              <a:t>, Ch. </a:t>
            </a:r>
            <a:r>
              <a:rPr lang="en-US" sz="2000" err="1"/>
              <a:t>Joram</a:t>
            </a:r>
            <a:r>
              <a:rPr lang="en-US" sz="2000"/>
              <a:t>, W. </a:t>
            </a:r>
            <a:r>
              <a:rPr lang="en-US" sz="2000" err="1"/>
              <a:t>Klempt</a:t>
            </a:r>
            <a:r>
              <a:rPr lang="en-US" sz="2000"/>
              <a:t>, and D. </a:t>
            </a:r>
            <a:r>
              <a:rPr lang="en-US" sz="2000" err="1"/>
              <a:t>Dannheim</a:t>
            </a:r>
            <a:r>
              <a:rPr lang="en-US" sz="2000"/>
              <a:t> 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/>
              <a:t>      </a:t>
            </a:r>
            <a:r>
              <a:rPr lang="en-US" sz="2000" smtClean="0"/>
              <a:t>for </a:t>
            </a:r>
            <a:r>
              <a:rPr lang="en-US" sz="2000"/>
              <a:t>using the E-lab and for supplying electronic equipment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smtClean="0"/>
              <a:t>We further would like to thank the team of the climate chamber at CERN for their   support</a:t>
            </a:r>
            <a:endParaRPr lang="en-US" sz="200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/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6551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" r="2362" b="1379"/>
          <a:stretch/>
        </p:blipFill>
        <p:spPr>
          <a:xfrm>
            <a:off x="10320" y="4836585"/>
            <a:ext cx="3428999" cy="25560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r="4442" b="2849"/>
          <a:stretch/>
        </p:blipFill>
        <p:spPr>
          <a:xfrm>
            <a:off x="2355873" y="1325235"/>
            <a:ext cx="4114799" cy="31245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82169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15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93" y="54656"/>
            <a:ext cx="10274782" cy="821068"/>
          </a:xfrm>
        </p:spPr>
        <p:txBody>
          <a:bodyPr/>
          <a:lstStyle/>
          <a:p>
            <a:r>
              <a:rPr lang="en-US" i="1" dirty="0" err="1" smtClean="0">
                <a:latin typeface="+mj-lt"/>
              </a:rPr>
              <a:t>dG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dV</a:t>
            </a:r>
            <a:r>
              <a:rPr lang="en-US" i="1" dirty="0" smtClean="0">
                <a:latin typeface="+mj-lt"/>
              </a:rPr>
              <a:t>, </a:t>
            </a:r>
            <a:r>
              <a:rPr lang="en-US" i="1" dirty="0" err="1" smtClean="0">
                <a:latin typeface="+mj-lt"/>
              </a:rPr>
              <a:t>dG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dT</a:t>
            </a:r>
            <a:r>
              <a:rPr lang="en-US" i="1" dirty="0" smtClean="0">
                <a:latin typeface="+mj-lt"/>
              </a:rPr>
              <a:t> &amp; </a:t>
            </a:r>
            <a:r>
              <a:rPr lang="en-US" i="1" dirty="0" err="1" smtClean="0">
                <a:latin typeface="+mj-lt"/>
              </a:rPr>
              <a:t>dV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dT</a:t>
            </a:r>
            <a:r>
              <a:rPr lang="en-US" dirty="0" smtClean="0">
                <a:latin typeface="+mj-lt"/>
              </a:rPr>
              <a:t> Measurements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4162" y="1096962"/>
            <a:ext cx="1496863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>
                <a:solidFill>
                  <a:srgbClr val="0000FF"/>
                </a:solidFill>
                <a:effectLst/>
              </a:rPr>
              <a:t>Gain vs 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V</a:t>
            </a:r>
            <a:r>
              <a:rPr lang="en-US" sz="1802" b="0" i="1" baseline="-25000" dirty="0" err="1">
                <a:solidFill>
                  <a:srgbClr val="0000FF"/>
                </a:solidFill>
                <a:effectLst/>
              </a:rPr>
              <a:t>bias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772319" y="7497763"/>
            <a:ext cx="4756338" cy="6906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0" rIns="0" bIns="0" numCol="1" anchor="t" anchorCtr="0" compatLnSpc="1">
            <a:prstTxWarp prst="textNoShape">
              <a:avLst/>
            </a:prstTxWarp>
          </a:bodyPr>
          <a:lstStyle>
            <a:lvl1pPr marL="364601" indent="-364601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5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89968" indent="-30383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6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215336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7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701470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8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187605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673739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3159873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646008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4132142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120" b="1" i="1" dirty="0" err="1">
                <a:solidFill>
                  <a:srgbClr val="FF0000"/>
                </a:solidFill>
                <a:cs typeface="ＭＳ Ｐゴシック" charset="0"/>
              </a:rPr>
              <a:t>dG</a:t>
            </a:r>
            <a:r>
              <a:rPr lang="en-US" sz="2120" b="1" i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120" b="1" i="1" dirty="0" err="1">
                <a:solidFill>
                  <a:srgbClr val="FF0000"/>
                </a:solidFill>
                <a:cs typeface="ＭＳ Ｐゴシック" charset="0"/>
              </a:rPr>
              <a:t>dV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=(4.636±0.002</a:t>
            </a:r>
            <a:r>
              <a:rPr lang="en-US" sz="2120" b="1" baseline="-25000" dirty="0" smtClean="0">
                <a:solidFill>
                  <a:srgbClr val="FF0000"/>
                </a:solidFill>
                <a:cs typeface="ＭＳ Ｐゴシック" charset="0"/>
              </a:rPr>
              <a:t>stat</a:t>
            </a:r>
            <a:r>
              <a:rPr lang="en-US" sz="2120" b="1" dirty="0">
                <a:solidFill>
                  <a:srgbClr val="FF0000"/>
                </a:solidFill>
                <a:cs typeface="ＭＳ Ｐゴシック" charset="0"/>
              </a:rPr>
              <a:t>)×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10</a:t>
            </a:r>
            <a:r>
              <a:rPr lang="en-US" sz="2120" b="1" baseline="30000" dirty="0" smtClean="0">
                <a:solidFill>
                  <a:srgbClr val="FF0000"/>
                </a:solidFill>
                <a:cs typeface="ＭＳ Ｐゴシック" charset="0"/>
              </a:rPr>
              <a:t>6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/V</a:t>
            </a:r>
          </a:p>
          <a:p>
            <a:pPr eaLnBrk="0" hangingPunct="0">
              <a:lnSpc>
                <a:spcPct val="30000"/>
              </a:lnSpc>
              <a:spcBef>
                <a:spcPct val="0"/>
              </a:spcBef>
              <a:buClrTx/>
            </a:pPr>
            <a:endParaRPr lang="en-US" sz="2120" b="1" dirty="0" smtClean="0">
              <a:solidFill>
                <a:srgbClr val="FF0000"/>
              </a:solidFill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b="1" i="1" dirty="0" err="1">
                <a:solidFill>
                  <a:srgbClr val="FF0000"/>
                </a:solidFill>
                <a:cs typeface="ＭＳ Ｐゴシック" charset="0"/>
              </a:rPr>
              <a:t>dG</a:t>
            </a:r>
            <a:r>
              <a:rPr lang="en-US" sz="2000" b="1" i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000" b="1" i="1" dirty="0" err="1">
                <a:solidFill>
                  <a:srgbClr val="FF0000"/>
                </a:solidFill>
                <a:cs typeface="ＭＳ Ｐゴシック" charset="0"/>
              </a:rPr>
              <a:t>dT</a:t>
            </a:r>
            <a:r>
              <a:rPr lang="en-US" sz="2000" b="1" dirty="0" smtClean="0">
                <a:solidFill>
                  <a:srgbClr val="FF0000"/>
                </a:solidFill>
                <a:cs typeface="ＭＳ Ｐゴシック" charset="0"/>
              </a:rPr>
              <a:t>=(2.6775±0.004</a:t>
            </a:r>
            <a:r>
              <a:rPr lang="en-US" sz="2000" b="1" dirty="0">
                <a:solidFill>
                  <a:srgbClr val="FF0000"/>
                </a:solidFill>
                <a:cs typeface="ＭＳ Ｐゴシック" charset="0"/>
              </a:rPr>
              <a:t>)×10</a:t>
            </a:r>
            <a:r>
              <a:rPr lang="en-US" sz="2000" b="1" baseline="30000" dirty="0">
                <a:solidFill>
                  <a:srgbClr val="FF0000"/>
                </a:solidFill>
                <a:cs typeface="ＭＳ Ｐゴシック" charset="0"/>
              </a:rPr>
              <a:t>5</a:t>
            </a:r>
            <a:r>
              <a:rPr lang="en-US" sz="2000" b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000" b="1" dirty="0">
                <a:solidFill>
                  <a:srgbClr val="FF0000"/>
                </a:solidFill>
              </a:rPr>
              <a:t>°</a:t>
            </a:r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sz="2226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226" dirty="0"/>
          </a:p>
        </p:txBody>
      </p:sp>
      <p:sp>
        <p:nvSpPr>
          <p:cNvPr id="11" name="TextBox 10"/>
          <p:cNvSpPr txBox="1"/>
          <p:nvPr/>
        </p:nvSpPr>
        <p:spPr>
          <a:xfrm>
            <a:off x="1283287" y="4525572"/>
            <a:ext cx="1698832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dG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dV</a:t>
            </a:r>
            <a:r>
              <a:rPr lang="en-US" sz="1802" b="0" i="1" baseline="-25000" dirty="0" err="1" smtClean="0">
                <a:solidFill>
                  <a:srgbClr val="0000FF"/>
                </a:solidFill>
                <a:effectLst/>
              </a:rPr>
              <a:t>bias</a:t>
            </a:r>
            <a:r>
              <a:rPr lang="en-US" sz="1802" b="0" i="1" baseline="-25000" dirty="0" smtClean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vs T 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20" y="4419469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rgbClr val="FF0000"/>
                </a:solidFill>
                <a:effectLst/>
              </a:rPr>
              <a:t>Hamamatsu</a:t>
            </a:r>
          </a:p>
          <a:p>
            <a:r>
              <a:rPr lang="en-US" sz="1400" b="0" dirty="0">
                <a:solidFill>
                  <a:srgbClr val="FF0000"/>
                </a:solidFill>
                <a:effectLst/>
              </a:rPr>
              <a:t> </a:t>
            </a:r>
            <a:r>
              <a:rPr lang="en-US" sz="1400" b="0" dirty="0" smtClean="0">
                <a:solidFill>
                  <a:srgbClr val="FF0000"/>
                </a:solidFill>
                <a:effectLst/>
              </a:rPr>
              <a:t>S13360-1325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62" b="2849"/>
          <a:stretch/>
        </p:blipFill>
        <p:spPr>
          <a:xfrm>
            <a:off x="6470672" y="1325562"/>
            <a:ext cx="4207647" cy="30660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838705" y="1096572"/>
            <a:ext cx="1298967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i="1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 i="1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 smtClean="0">
                <a:solidFill>
                  <a:srgbClr val="0000FF"/>
                </a:solidFill>
                <a:effectLst/>
              </a:rPr>
              <a:t>T</a:t>
            </a:r>
            <a:endParaRPr lang="en-US" sz="1802" b="0" i="1">
              <a:solidFill>
                <a:srgbClr val="0000FF"/>
              </a:solidFill>
              <a:effectLst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" r="3384" b="1379"/>
          <a:stretch/>
        </p:blipFill>
        <p:spPr>
          <a:xfrm>
            <a:off x="3501039" y="4836585"/>
            <a:ext cx="3443480" cy="259470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53719" y="4513235"/>
            <a:ext cx="1781848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 err="1">
                <a:solidFill>
                  <a:srgbClr val="0000FF"/>
                </a:solidFill>
                <a:effectLst/>
              </a:rPr>
              <a:t>dG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dT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 vs 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V</a:t>
            </a:r>
            <a:r>
              <a:rPr lang="en-US" sz="1802" b="0" i="1" baseline="-25000" dirty="0" err="1">
                <a:solidFill>
                  <a:srgbClr val="0000FF"/>
                </a:solidFill>
                <a:effectLst/>
              </a:rPr>
              <a:t>bias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135567" y="7650162"/>
            <a:ext cx="3933152" cy="3932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0" rIns="0" bIns="0" numCol="1" anchor="t" anchorCtr="0" compatLnSpc="1">
            <a:prstTxWarp prst="textNoShape">
              <a:avLst/>
            </a:prstTxWarp>
          </a:bodyPr>
          <a:lstStyle>
            <a:lvl1pPr marL="364601" indent="-364601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5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89968" indent="-30383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6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215336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7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701470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8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187605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673739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3159873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646008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4132142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9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b="1" i="1" dirty="0" err="1">
                <a:solidFill>
                  <a:srgbClr val="FF0000"/>
                </a:solidFill>
                <a:sym typeface="Wingdings"/>
              </a:rPr>
              <a:t>dV</a:t>
            </a:r>
            <a:r>
              <a:rPr lang="en-US" sz="2000" b="1" i="1" dirty="0">
                <a:solidFill>
                  <a:srgbClr val="FF0000"/>
                </a:solidFill>
                <a:sym typeface="Wingdings"/>
              </a:rPr>
              <a:t>/</a:t>
            </a:r>
            <a:r>
              <a:rPr lang="en-US" sz="2000" b="1" i="1" dirty="0" err="1">
                <a:solidFill>
                  <a:srgbClr val="FF0000"/>
                </a:solidFill>
                <a:sym typeface="Wingdings"/>
              </a:rPr>
              <a:t>dT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=(57.8±0.1</a:t>
            </a:r>
            <a:r>
              <a:rPr lang="en-US" sz="2000" b="1" baseline="-25000" dirty="0">
                <a:solidFill>
                  <a:srgbClr val="FF0000"/>
                </a:solidFill>
                <a:sym typeface="Wingdings"/>
              </a:rPr>
              <a:t>sys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) mV/</a:t>
            </a:r>
            <a:r>
              <a:rPr lang="en-US" sz="2000" b="1" dirty="0">
                <a:solidFill>
                  <a:srgbClr val="FF0000"/>
                </a:solidFill>
              </a:rPr>
              <a:t>°C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7" r="2327"/>
          <a:stretch/>
        </p:blipFill>
        <p:spPr>
          <a:xfrm>
            <a:off x="7027458" y="4779339"/>
            <a:ext cx="3574661" cy="26711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107733" y="4449762"/>
            <a:ext cx="1808586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smtClean="0">
                <a:solidFill>
                  <a:srgbClr val="0000FF"/>
                </a:solidFill>
                <a:effectLst/>
              </a:rPr>
              <a:t>dV</a:t>
            </a:r>
            <a:r>
              <a:rPr lang="en-US" sz="1802" b="0" i="1" baseline="-25000" smtClean="0">
                <a:solidFill>
                  <a:srgbClr val="0000FF"/>
                </a:solidFill>
                <a:effectLst/>
              </a:rPr>
              <a:t>bias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dT</a:t>
            </a:r>
            <a:r>
              <a:rPr lang="en-US" sz="1802" b="0" dirty="0" smtClean="0">
                <a:solidFill>
                  <a:srgbClr val="0000FF"/>
                </a:solidFill>
                <a:effectLst/>
              </a:rPr>
              <a:t> </a:t>
            </a:r>
            <a:r>
              <a:rPr lang="en-US" sz="1802" b="0" dirty="0">
                <a:solidFill>
                  <a:srgbClr val="0000FF"/>
                </a:solidFill>
                <a:effectLst/>
              </a:rPr>
              <a:t>vs 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319" y="1020762"/>
            <a:ext cx="10453474" cy="5736107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dirty="0" smtClean="0"/>
              <a:t>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fixed T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measure </a:t>
            </a:r>
            <a:r>
              <a:rPr lang="en-US" sz="2000" i="1" dirty="0" err="1" smtClean="0">
                <a:solidFill>
                  <a:srgbClr val="FF0000"/>
                </a:solidFill>
              </a:rPr>
              <a:t>dG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dV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bias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 For fixed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bias</a:t>
            </a:r>
            <a:endParaRPr lang="en-US" sz="2000" baseline="-25000" dirty="0" smtClean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measure </a:t>
            </a:r>
            <a:r>
              <a:rPr lang="en-US" sz="2000" i="1" dirty="0" err="1" smtClean="0">
                <a:solidFill>
                  <a:srgbClr val="FF0000"/>
                </a:solidFill>
              </a:rPr>
              <a:t>dG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dT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fixed T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extract all </a:t>
            </a:r>
            <a:r>
              <a:rPr lang="en-US" sz="2000" i="1" dirty="0" err="1" smtClean="0">
                <a:solidFill>
                  <a:srgbClr val="FF0000"/>
                </a:solidFill>
              </a:rPr>
              <a:t>dV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bias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dT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/>
              <a:t>  and average them</a:t>
            </a:r>
            <a:r>
              <a:rPr lang="en-US" dirty="0" smtClean="0"/>
              <a:t> </a:t>
            </a: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dirty="0" smtClean="0"/>
              <a:t>Do this for each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SiPM</a:t>
            </a:r>
            <a:endParaRPr lang="en-US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48965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16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19" y="54656"/>
            <a:ext cx="10221119" cy="821068"/>
          </a:xfrm>
        </p:spPr>
        <p:txBody>
          <a:bodyPr/>
          <a:lstStyle/>
          <a:p>
            <a:r>
              <a:rPr lang="en-US" b="0" dirty="0" smtClean="0"/>
              <a:t>Compare 2 Fitting Strategies for A &amp; B </a:t>
            </a:r>
            <a:r>
              <a:rPr lang="en-US" b="0" dirty="0" err="1" smtClean="0"/>
              <a:t>SiPMs</a:t>
            </a:r>
            <a:endParaRPr lang="en-US" b="0" dirty="0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59" y="1411083"/>
            <a:ext cx="10542820" cy="6543879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We obtain same </a:t>
            </a:r>
            <a:r>
              <a:rPr lang="en-US" sz="2000" dirty="0" err="1" smtClean="0"/>
              <a:t>dV</a:t>
            </a:r>
            <a:r>
              <a:rPr lang="en-US" sz="2000" dirty="0" smtClean="0"/>
              <a:t>/</a:t>
            </a:r>
            <a:r>
              <a:rPr lang="en-US" sz="2000" dirty="0" err="1" smtClean="0"/>
              <a:t>dT</a:t>
            </a:r>
            <a:r>
              <a:rPr lang="en-US" sz="2000" dirty="0" smtClean="0"/>
              <a:t> for Hamamatsu A and B </a:t>
            </a:r>
            <a:r>
              <a:rPr lang="en-US" sz="2000" dirty="0" err="1" smtClean="0"/>
              <a:t>SiPMs</a:t>
            </a:r>
            <a:r>
              <a:rPr lang="en-US" sz="2000" dirty="0"/>
              <a:t> </a:t>
            </a:r>
            <a:r>
              <a:rPr lang="en-US" sz="2000" dirty="0" smtClean="0"/>
              <a:t>for both fitting strategies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3759" y="2087562"/>
            <a:ext cx="9077541" cy="6096000"/>
          </a:xfrm>
          <a:prstGeom prst="rect">
            <a:avLst/>
          </a:prstGeom>
        </p:spPr>
      </p:pic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5887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17</a:t>
            </a:fld>
            <a:endParaRPr lang="en-US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59" y="1411083"/>
            <a:ext cx="10542820" cy="6543879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/>
              <a:t>We obtain same </a:t>
            </a:r>
            <a:r>
              <a:rPr lang="en-US" sz="2000" dirty="0" err="1"/>
              <a:t>dV</a:t>
            </a:r>
            <a:r>
              <a:rPr lang="en-US" sz="2000" dirty="0"/>
              <a:t>/</a:t>
            </a:r>
            <a:r>
              <a:rPr lang="en-US" sz="2000" dirty="0" err="1"/>
              <a:t>dT</a:t>
            </a:r>
            <a:r>
              <a:rPr lang="en-US" sz="2000" dirty="0"/>
              <a:t> for Hamamatsu </a:t>
            </a:r>
            <a:r>
              <a:rPr lang="en-US" sz="2000" dirty="0" smtClean="0"/>
              <a:t>S12571 </a:t>
            </a:r>
            <a:r>
              <a:rPr lang="en-US" sz="2000" dirty="0"/>
              <a:t>and </a:t>
            </a:r>
            <a:r>
              <a:rPr lang="en-US" sz="2000" dirty="0" smtClean="0"/>
              <a:t>S13369 </a:t>
            </a:r>
            <a:r>
              <a:rPr lang="en-US" sz="2000" dirty="0" err="1"/>
              <a:t>SiPMs</a:t>
            </a:r>
            <a:r>
              <a:rPr lang="en-US" sz="2000" dirty="0"/>
              <a:t> for both fitting </a:t>
            </a:r>
            <a:endParaRPr lang="en-US" sz="2000" dirty="0" smtClean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strategies</a:t>
            </a: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519" y="2011362"/>
            <a:ext cx="9268041" cy="6172200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975"/>
            <a:ext cx="10688638" cy="82232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900" b="0" dirty="0" smtClean="0"/>
              <a:t>Compare Fitting Strategies for S12571 &amp; S13360 </a:t>
            </a:r>
            <a:r>
              <a:rPr lang="en-US" sz="2900" b="0" dirty="0" err="1" smtClean="0"/>
              <a:t>SiPMs</a:t>
            </a:r>
            <a:endParaRPr lang="en-US" sz="2900" b="0" dirty="0"/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22801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82169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2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759" y="54656"/>
            <a:ext cx="7773097" cy="821068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Introduction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4571" y="1249362"/>
            <a:ext cx="10530507" cy="6842235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>
                <a:ea typeface="Arial" charset="0"/>
                <a:cs typeface="Arial" charset="0"/>
              </a:rPr>
              <a:t>The gain of </a:t>
            </a:r>
            <a:r>
              <a:rPr lang="en-US" sz="2000" dirty="0" err="1">
                <a:ea typeface="Arial" charset="0"/>
                <a:cs typeface="Arial" charset="0"/>
              </a:rPr>
              <a:t>SiPMs</a:t>
            </a:r>
            <a:r>
              <a:rPr lang="en-US" sz="2000" dirty="0">
                <a:ea typeface="Arial" charset="0"/>
                <a:cs typeface="Arial" charset="0"/>
              </a:rPr>
              <a:t> increases with </a:t>
            </a:r>
            <a:r>
              <a:rPr lang="en-US" sz="2000" dirty="0" smtClean="0">
                <a:ea typeface="Arial" charset="0"/>
                <a:cs typeface="Arial" charset="0"/>
              </a:rPr>
              <a:t>bias voltage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V</a:t>
            </a:r>
            <a:r>
              <a:rPr lang="en-US" sz="2000" i="1" baseline="-25000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bias</a:t>
            </a:r>
            <a:r>
              <a:rPr lang="en-US" sz="2000" dirty="0" smtClean="0">
                <a:ea typeface="Arial" charset="0"/>
                <a:cs typeface="Arial" charset="0"/>
              </a:rPr>
              <a:t> </a:t>
            </a:r>
            <a:r>
              <a:rPr lang="en-US" sz="2000" dirty="0">
                <a:ea typeface="Arial" charset="0"/>
                <a:cs typeface="Arial" charset="0"/>
              </a:rPr>
              <a:t>and decreases with temperature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T</a:t>
            </a:r>
          </a:p>
          <a:p>
            <a:pPr eaLnBrk="0" hangingPunct="0">
              <a:lnSpc>
                <a:spcPct val="70000"/>
              </a:lnSpc>
              <a:spcBef>
                <a:spcPct val="0"/>
              </a:spcBef>
              <a:buClrTx/>
            </a:pPr>
            <a:endParaRPr lang="en-US" sz="2000" dirty="0" smtClean="0">
              <a:ea typeface="Arial" charset="0"/>
              <a:cs typeface="Arial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>
                <a:ea typeface="Arial" charset="0"/>
                <a:cs typeface="Arial" charset="0"/>
              </a:rPr>
              <a:t>To operate </a:t>
            </a:r>
            <a:r>
              <a:rPr lang="en-US" sz="2000" dirty="0" err="1" smtClean="0">
                <a:ea typeface="Arial" charset="0"/>
                <a:cs typeface="Arial" charset="0"/>
              </a:rPr>
              <a:t>SiPMs</a:t>
            </a:r>
            <a:r>
              <a:rPr lang="en-US" sz="2000" dirty="0" smtClean="0">
                <a:ea typeface="Arial" charset="0"/>
                <a:cs typeface="Arial" charset="0"/>
              </a:rPr>
              <a:t> at stable gain, </a:t>
            </a:r>
            <a:r>
              <a:rPr lang="en-US" sz="2000" i="1" dirty="0" err="1">
                <a:solidFill>
                  <a:srgbClr val="FF0000"/>
                </a:solidFill>
                <a:ea typeface="Arial" charset="0"/>
                <a:cs typeface="Arial" charset="0"/>
              </a:rPr>
              <a:t>V</a:t>
            </a:r>
            <a:r>
              <a:rPr lang="en-US" sz="2000" i="1" baseline="-25000" dirty="0" err="1">
                <a:solidFill>
                  <a:srgbClr val="FF0000"/>
                </a:solidFill>
                <a:ea typeface="Arial" charset="0"/>
                <a:cs typeface="Arial" charset="0"/>
              </a:rPr>
              <a:t>bias</a:t>
            </a:r>
            <a:r>
              <a:rPr lang="en-US" sz="2000" dirty="0">
                <a:ea typeface="Arial" charset="0"/>
                <a:cs typeface="Arial" charset="0"/>
              </a:rPr>
              <a:t> can be </a:t>
            </a:r>
            <a:r>
              <a:rPr lang="en-US" sz="2000" dirty="0" smtClean="0">
                <a:ea typeface="Arial" charset="0"/>
                <a:cs typeface="Arial" charset="0"/>
              </a:rPr>
              <a:t>adjusted to compensate for 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</a:rPr>
              <a:t>T</a:t>
            </a:r>
            <a:r>
              <a:rPr lang="en-US" sz="2000" dirty="0" smtClean="0">
                <a:ea typeface="Arial" charset="0"/>
                <a:cs typeface="Arial" charset="0"/>
              </a:rPr>
              <a:t> changes </a:t>
            </a:r>
          </a:p>
          <a:p>
            <a:pPr eaLnBrk="0" hangingPunct="0">
              <a:lnSpc>
                <a:spcPct val="70000"/>
              </a:lnSpc>
              <a:spcBef>
                <a:spcPct val="0"/>
              </a:spcBef>
              <a:buClrTx/>
            </a:pPr>
            <a:endParaRPr lang="en-US" sz="2000" dirty="0" smtClean="0"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Arial" charset="0"/>
                <a:cs typeface="Arial" charset="0"/>
              </a:rPr>
              <a:t>T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his </a:t>
            </a:r>
            <a:r>
              <a:rPr lang="en-US" sz="2000" dirty="0">
                <a:ea typeface="Arial" charset="0"/>
                <a:cs typeface="Arial" charset="0"/>
                <a:sym typeface="Wingdings"/>
              </a:rPr>
              <a:t>requires 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the knowledge </a:t>
            </a:r>
            <a:r>
              <a:rPr lang="en-US" sz="2000" dirty="0">
                <a:ea typeface="Arial" charset="0"/>
                <a:cs typeface="Arial" charset="0"/>
                <a:sym typeface="Wingdings"/>
              </a:rPr>
              <a:t>of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dV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dT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,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 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which is obtained</a:t>
            </a:r>
            <a:endParaRPr lang="en-US" sz="2000" dirty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pPr marL="0" indent="0">
              <a:lnSpc>
                <a:spcPct val="85000"/>
              </a:lnSpc>
              <a:spcBef>
                <a:spcPts val="0"/>
              </a:spcBef>
              <a:buNone/>
            </a:pPr>
            <a:r>
              <a:rPr lang="en-US" sz="2000" dirty="0" smtClean="0">
                <a:ea typeface="Arial" charset="0"/>
                <a:cs typeface="Arial" charset="0"/>
              </a:rPr>
              <a:t>      from measurements of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dG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dV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sz="2000" dirty="0">
                <a:ea typeface="Arial" charset="0"/>
                <a:cs typeface="Arial" charset="0"/>
              </a:rPr>
              <a:t>and </a:t>
            </a:r>
            <a:r>
              <a:rPr lang="en-US" sz="2000" i="1" dirty="0" err="1">
                <a:solidFill>
                  <a:srgbClr val="FF0000"/>
                </a:solidFill>
                <a:ea typeface="Arial" charset="0"/>
                <a:cs typeface="Arial" charset="0"/>
              </a:rPr>
              <a:t>dG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/</a:t>
            </a:r>
            <a:r>
              <a:rPr lang="en-US" sz="2000" i="1" dirty="0" err="1">
                <a:solidFill>
                  <a:srgbClr val="FF0000"/>
                </a:solidFill>
                <a:ea typeface="Arial" charset="0"/>
                <a:cs typeface="Arial" charset="0"/>
              </a:rPr>
              <a:t>dT</a:t>
            </a:r>
            <a:r>
              <a:rPr lang="en-US" sz="2000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endParaRPr lang="en-US" sz="2000" dirty="0" smtClean="0">
              <a:ea typeface="Arial" charset="0"/>
              <a:cs typeface="Arial" charset="0"/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2000" dirty="0"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Arial" charset="0"/>
                <a:cs typeface="Arial" charset="0"/>
              </a:rPr>
              <a:t>We tested this </a:t>
            </a:r>
            <a:r>
              <a:rPr lang="en-US" sz="2000" dirty="0">
                <a:ea typeface="Arial" charset="0"/>
                <a:cs typeface="Arial" charset="0"/>
              </a:rPr>
              <a:t>procedure </a:t>
            </a:r>
            <a:r>
              <a:rPr lang="en-US" sz="2000" dirty="0" smtClean="0">
                <a:ea typeface="Arial" charset="0"/>
                <a:cs typeface="Arial" charset="0"/>
              </a:rPr>
              <a:t>in </a:t>
            </a:r>
            <a:r>
              <a:rPr lang="en-US" sz="2000" dirty="0">
                <a:ea typeface="Arial" charset="0"/>
                <a:cs typeface="Arial" charset="0"/>
              </a:rPr>
              <a:t>a climate chamber at </a:t>
            </a:r>
            <a:r>
              <a:rPr lang="en-US" sz="2000" dirty="0" smtClean="0">
                <a:ea typeface="Arial" charset="0"/>
                <a:cs typeface="Arial" charset="0"/>
              </a:rPr>
              <a:t>CERN</a:t>
            </a:r>
            <a:endParaRPr lang="en-US" sz="2000" dirty="0">
              <a:ea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ea typeface="Arial" charset="0"/>
                <a:cs typeface="Arial" charset="0"/>
              </a:rPr>
              <a:t>     </a:t>
            </a:r>
            <a:r>
              <a:rPr lang="en-US" sz="2000" dirty="0" smtClean="0">
                <a:ea typeface="Arial" charset="0"/>
                <a:cs typeface="Arial" charset="0"/>
              </a:rPr>
              <a:t> in February 2016 using a linear approximation for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dV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dT</a:t>
            </a:r>
            <a:endParaRPr lang="en-US" sz="2000" i="1" dirty="0" smtClean="0">
              <a:solidFill>
                <a:srgbClr val="FF0000"/>
              </a:solidFill>
              <a:ea typeface="Arial" charset="0"/>
              <a:cs typeface="Arial" charset="0"/>
              <a:sym typeface="Wingdings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     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performing automatic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dV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  <a:sym typeface="Wingdings"/>
              </a:rPr>
              <a:t>dT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 adjustments with an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000000"/>
                </a:solidFill>
                <a:ea typeface="Arial" charset="0"/>
                <a:cs typeface="Arial" charset="0"/>
                <a:sym typeface="Wingding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  <a:sym typeface="Wingdings"/>
              </a:rPr>
              <a:t>     adaptive power supply</a:t>
            </a:r>
            <a:endParaRPr lang="en-US" sz="2000" dirty="0" smtClean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We tested gain stabilization for </a:t>
            </a:r>
            <a:r>
              <a:rPr lang="en-US" sz="2000" b="1" dirty="0" smtClean="0">
                <a:solidFill>
                  <a:srgbClr val="FF0000"/>
                </a:solidFill>
                <a:ea typeface="Arial" charset="0"/>
                <a:cs typeface="Arial" charset="0"/>
              </a:rPr>
              <a:t>30</a:t>
            </a:r>
            <a:r>
              <a:rPr lang="en-US" sz="2000" dirty="0" smtClean="0">
                <a:ea typeface="Arial" charset="0"/>
                <a:cs typeface="Arial" charset="0"/>
              </a:rPr>
              <a:t> </a:t>
            </a:r>
            <a:r>
              <a:rPr lang="en-US" sz="2000" dirty="0" err="1">
                <a:ea typeface="Arial" charset="0"/>
                <a:cs typeface="Arial" charset="0"/>
              </a:rPr>
              <a:t>SiPMs</a:t>
            </a:r>
            <a:r>
              <a:rPr lang="en-US" sz="2000" dirty="0"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ea typeface="Arial" charset="0"/>
                <a:cs typeface="Arial" charset="0"/>
              </a:rPr>
              <a:t>from Hamamatsu, KETEK and CPTA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ea typeface="Arial" charset="0"/>
                <a:cs typeface="Arial" charset="0"/>
              </a:rPr>
              <a:t>     stabilizing 4 </a:t>
            </a:r>
            <a:r>
              <a:rPr lang="en-US" sz="2000" dirty="0" err="1" smtClean="0">
                <a:ea typeface="Arial" charset="0"/>
                <a:cs typeface="Arial" charset="0"/>
              </a:rPr>
              <a:t>SiPMs</a:t>
            </a:r>
            <a:r>
              <a:rPr lang="en-US" sz="2000" dirty="0" smtClean="0">
                <a:ea typeface="Arial" charset="0"/>
                <a:cs typeface="Arial" charset="0"/>
              </a:rPr>
              <a:t> simultaneously with one 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dV</a:t>
            </a:r>
            <a:r>
              <a:rPr lang="en-US" sz="2000" i="1" dirty="0" smtClean="0">
                <a:solidFill>
                  <a:srgbClr val="FF0000"/>
                </a:solidFill>
                <a:ea typeface="Arial" charset="0"/>
                <a:cs typeface="Arial" charset="0"/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dT</a:t>
            </a:r>
            <a:r>
              <a:rPr lang="en-US" sz="2000" dirty="0" smtClean="0">
                <a:ea typeface="Arial" charset="0"/>
                <a:cs typeface="Arial" charset="0"/>
              </a:rPr>
              <a:t> setting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ea typeface="Arial" charset="0"/>
                <a:cs typeface="Arial" charset="0"/>
                <a:sym typeface="Wingdings"/>
              </a:rPr>
              <a:t>goal:  </a:t>
            </a:r>
            <a:r>
              <a:rPr lang="en-US" sz="2000" b="1" dirty="0" smtClean="0">
                <a:solidFill>
                  <a:srgbClr val="FF00FF"/>
                </a:solidFill>
                <a:ea typeface="Arial" charset="0"/>
                <a:cs typeface="Arial" charset="0"/>
                <a:sym typeface="Wingdings"/>
              </a:rPr>
              <a:t>achieve stable gain:</a:t>
            </a:r>
            <a:endParaRPr lang="en-US" sz="2000" b="1" dirty="0" smtClean="0">
              <a:solidFill>
                <a:srgbClr val="FF00FF"/>
              </a:solidFill>
              <a:ea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b="1" dirty="0">
                <a:solidFill>
                  <a:srgbClr val="FF00FF"/>
                </a:solidFill>
                <a:ea typeface="Arial" charset="0"/>
                <a:cs typeface="Arial" charset="0"/>
              </a:rPr>
              <a:t> </a:t>
            </a:r>
            <a:r>
              <a:rPr lang="en-US" sz="2000" b="1" dirty="0" smtClean="0">
                <a:solidFill>
                  <a:srgbClr val="FF00FF"/>
                </a:solidFill>
                <a:ea typeface="Arial" charset="0"/>
                <a:cs typeface="Arial" charset="0"/>
              </a:rPr>
              <a:t>     </a:t>
            </a:r>
            <a:r>
              <a:rPr lang="en-US" sz="2000" b="1" dirty="0" smtClean="0">
                <a:solidFill>
                  <a:srgbClr val="FF00FF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b="1" dirty="0" smtClean="0">
                <a:solidFill>
                  <a:srgbClr val="FF00FF"/>
                </a:solidFill>
                <a:ea typeface="Arial" charset="0"/>
                <a:cs typeface="Arial" charset="0"/>
              </a:rPr>
              <a:t>G/G &lt;±0.5% in </a:t>
            </a:r>
            <a:r>
              <a:rPr lang="en-US" sz="2000" b="1" dirty="0">
                <a:solidFill>
                  <a:srgbClr val="FF00FF"/>
                </a:solidFill>
              </a:rPr>
              <a:t>20°-30°C range</a:t>
            </a:r>
            <a:endParaRPr lang="en-US" sz="2000" b="1" dirty="0">
              <a:solidFill>
                <a:srgbClr val="FF00FF"/>
              </a:solidFill>
              <a:ea typeface="Arial" charset="0"/>
              <a:cs typeface="Arial" charset="0"/>
            </a:endParaRPr>
          </a:p>
          <a:p>
            <a:pPr marL="0" indent="0" eaLnBrk="0" hangingPunct="0">
              <a:lnSpc>
                <a:spcPct val="70000"/>
              </a:lnSpc>
              <a:spcBef>
                <a:spcPct val="0"/>
              </a:spcBef>
              <a:buClrTx/>
              <a:buNone/>
            </a:pPr>
            <a:endParaRPr lang="en-US" sz="2000" dirty="0" smtClean="0">
              <a:cs typeface="ＭＳ Ｐゴシック" charset="0"/>
            </a:endParaRPr>
          </a:p>
          <a:p>
            <a:pPr eaLnBrk="0" hangingPunct="0">
              <a:lnSpc>
                <a:spcPct val="40000"/>
              </a:lnSpc>
              <a:spcBef>
                <a:spcPct val="0"/>
              </a:spcBef>
              <a:buClrTx/>
            </a:pPr>
            <a:endParaRPr lang="en-US" dirty="0">
              <a:ea typeface="Arial" charset="0"/>
              <a:cs typeface="Arial" charset="0"/>
            </a:endParaRPr>
          </a:p>
        </p:txBody>
      </p:sp>
      <p:pic>
        <p:nvPicPr>
          <p:cNvPr id="5" name="Picture 4" descr="correct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54164" y="1801806"/>
            <a:ext cx="1943111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919" y="5287962"/>
            <a:ext cx="3643608" cy="27327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" t="6966" r="5500"/>
          <a:stretch/>
        </p:blipFill>
        <p:spPr>
          <a:xfrm>
            <a:off x="1277063" y="5516562"/>
            <a:ext cx="5210256" cy="2590800"/>
          </a:xfrm>
          <a:prstGeom prst="rect">
            <a:avLst/>
          </a:prstGeom>
        </p:spPr>
      </p:pic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154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4568" y="1249362"/>
            <a:ext cx="5771172" cy="684223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51532" rIns="103066" bIns="51532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2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3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4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5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For 18 Hamamatsu MPPCs, we integrate each waveform over time window  waveform stays below the baseline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pe</a:t>
            </a:r>
            <a:r>
              <a:rPr lang="en-US" dirty="0" smtClean="0">
                <a:sym typeface="Wingdings"/>
              </a:rPr>
              <a:t> spectra are obtained from the measured total charge</a:t>
            </a:r>
            <a:endParaRPr lang="en-US" sz="2120" dirty="0"/>
          </a:p>
          <a:p>
            <a:endParaRPr lang="en-US" sz="2120" dirty="0"/>
          </a:p>
          <a:p>
            <a:endParaRPr lang="en-US" sz="2120" dirty="0" smtClean="0"/>
          </a:p>
          <a:p>
            <a:endParaRPr lang="en-US" sz="2120" dirty="0"/>
          </a:p>
          <a:p>
            <a:pPr>
              <a:lnSpc>
                <a:spcPct val="80000"/>
              </a:lnSpc>
            </a:pPr>
            <a:endParaRPr lang="en-US" sz="2120" dirty="0"/>
          </a:p>
          <a:p>
            <a:pPr marL="0" indent="0">
              <a:buNone/>
            </a:pPr>
            <a:endParaRPr lang="en-US" sz="2120" dirty="0"/>
          </a:p>
          <a:p>
            <a:pPr marL="0" indent="0">
              <a:buNone/>
            </a:pPr>
            <a:r>
              <a:rPr lang="en-US" sz="2120" dirty="0"/>
              <a:t>      </a:t>
            </a:r>
          </a:p>
          <a:p>
            <a:pPr marL="0" indent="0">
              <a:buNone/>
            </a:pPr>
            <a:endParaRPr lang="en-US" sz="212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950" y="2600599"/>
            <a:ext cx="4191369" cy="23063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5" name="Content Placeholder 18"/>
          <p:cNvPicPr>
            <a:picLocks noGrp="1" noChangeAspect="1"/>
          </p:cNvPicPr>
          <p:nvPr>
            <p:ph idx="4294967295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26"/>
          <a:stretch/>
        </p:blipFill>
        <p:spPr>
          <a:xfrm>
            <a:off x="825873" y="4767697"/>
            <a:ext cx="4366046" cy="34158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454" y="191450"/>
            <a:ext cx="8934596" cy="726037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Extraction of Photoelectron Spectra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787078" y="7823492"/>
            <a:ext cx="893460" cy="364919"/>
          </a:xfrm>
        </p:spPr>
        <p:txBody>
          <a:bodyPr/>
          <a:lstStyle/>
          <a:p>
            <a:fld id="{2B96C3D6-9320-5845-B095-CE736CA7CC0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50551" y="5656249"/>
            <a:ext cx="1045768" cy="357381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591" b="0" dirty="0">
                <a:effectLst/>
              </a:rPr>
              <a:t>pedestal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36460" y="4983162"/>
            <a:ext cx="488459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1pe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8719" y="5364162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2pe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8231" y="6035870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 dirty="0">
                <a:effectLst/>
              </a:rPr>
              <a:t>3pe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86044" y="6684844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4pe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09153" y="7007953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5pe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32263" y="7250285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6pe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1782425" y="5446880"/>
            <a:ext cx="344528" cy="0"/>
          </a:xfrm>
          <a:prstGeom prst="straightConnector1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1799168" y="2746625"/>
            <a:ext cx="2265548" cy="6374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2470551" y="2295799"/>
            <a:ext cx="984565" cy="3534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97" b="0" smtClean="0">
                <a:solidFill>
                  <a:srgbClr val="0000FF"/>
                </a:solidFill>
                <a:effectLst/>
              </a:rPr>
              <a:t>variable</a:t>
            </a:r>
            <a:endParaRPr lang="en-US" sz="1697" b="0">
              <a:solidFill>
                <a:srgbClr val="0000FF"/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1319" y="4830762"/>
            <a:ext cx="2318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rgbClr val="FF0000"/>
                </a:solidFill>
                <a:effectLst/>
              </a:rPr>
              <a:t>Hamamatsu S13360-1325</a:t>
            </a:r>
            <a:endParaRPr lang="en-US" sz="1400" b="0" dirty="0">
              <a:solidFill>
                <a:srgbClr val="FF0000"/>
              </a:solidFill>
              <a:effectLst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3048077" y="4464666"/>
            <a:ext cx="198447" cy="290438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3811958" y="2806746"/>
            <a:ext cx="0" cy="1857878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773605" y="4761192"/>
            <a:ext cx="418314" cy="247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55" b="0"/>
              <a:t>[au]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flipV="1">
            <a:off x="1630969" y="2806746"/>
            <a:ext cx="0" cy="1857878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382444" y="3497828"/>
            <a:ext cx="1151893" cy="0"/>
          </a:xfrm>
          <a:prstGeom prst="line">
            <a:avLst/>
          </a:prstGeom>
          <a:noFill/>
          <a:ln w="22225" cap="flat" cmpd="sng" algn="ctr">
            <a:solidFill>
              <a:srgbClr val="2B3AF2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2239625" y="5497446"/>
            <a:ext cx="344528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5877718" y="1173162"/>
            <a:ext cx="4802819" cy="684223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51532" rIns="103066" bIns="51532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2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3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4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5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6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/>
              <a:t>For 8 KETEK and 4 CPTA </a:t>
            </a:r>
            <a:r>
              <a:rPr lang="en-US" dirty="0" err="1" smtClean="0"/>
              <a:t>SiPMs</a:t>
            </a:r>
            <a:r>
              <a:rPr lang="en-US" dirty="0" smtClean="0"/>
              <a:t>, we determine the waveform minimum for each pulse from which we extract the </a:t>
            </a:r>
            <a:r>
              <a:rPr lang="en-US" dirty="0" err="1" smtClean="0"/>
              <a:t>pe</a:t>
            </a:r>
            <a:r>
              <a:rPr lang="en-US" dirty="0" smtClean="0"/>
              <a:t> spectra</a:t>
            </a:r>
            <a:endParaRPr lang="en-US" sz="2120" dirty="0"/>
          </a:p>
          <a:p>
            <a:endParaRPr lang="en-US" sz="2120" dirty="0"/>
          </a:p>
          <a:p>
            <a:endParaRPr lang="en-US" sz="2120" dirty="0" smtClean="0"/>
          </a:p>
          <a:p>
            <a:endParaRPr lang="en-US" sz="2120" dirty="0"/>
          </a:p>
          <a:p>
            <a:pPr>
              <a:lnSpc>
                <a:spcPct val="80000"/>
              </a:lnSpc>
            </a:pPr>
            <a:endParaRPr lang="en-US" sz="2120" dirty="0"/>
          </a:p>
          <a:p>
            <a:pPr marL="0" indent="0">
              <a:buNone/>
            </a:pPr>
            <a:endParaRPr lang="en-US" sz="2120" dirty="0"/>
          </a:p>
          <a:p>
            <a:pPr marL="0" indent="0">
              <a:buNone/>
            </a:pPr>
            <a:r>
              <a:rPr lang="en-US" sz="2120" dirty="0"/>
              <a:t>      </a:t>
            </a:r>
          </a:p>
          <a:p>
            <a:pPr marL="0" indent="0">
              <a:buNone/>
            </a:pPr>
            <a:endParaRPr lang="en-US" sz="212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584" y="2544762"/>
            <a:ext cx="3621335" cy="2229004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 bwMode="auto">
          <a:xfrm flipH="1">
            <a:off x="7663112" y="4316565"/>
            <a:ext cx="198447" cy="290438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lg" len="lg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4" r="9195"/>
          <a:stretch/>
        </p:blipFill>
        <p:spPr>
          <a:xfrm>
            <a:off x="5387726" y="4773765"/>
            <a:ext cx="4147593" cy="3379521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420519" y="4697565"/>
            <a:ext cx="1383712" cy="353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97" b="0" smtClean="0">
                <a:solidFill>
                  <a:srgbClr val="FF0000"/>
                </a:solidFill>
                <a:effectLst/>
              </a:rPr>
              <a:t>CPTA #922</a:t>
            </a:r>
            <a:endParaRPr lang="en-US" sz="1697" b="0">
              <a:solidFill>
                <a:srgbClr val="FF0000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78" y="2316162"/>
            <a:ext cx="971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smtClean="0">
                <a:effectLst/>
                <a:latin typeface="Arial" charset="0"/>
                <a:ea typeface="Arial" charset="0"/>
                <a:cs typeface="Arial" charset="0"/>
              </a:rPr>
              <a:t>With </a:t>
            </a:r>
          </a:p>
          <a:p>
            <a:r>
              <a:rPr lang="en-US" sz="1600" b="0" dirty="0" smtClean="0">
                <a:effectLst/>
                <a:latin typeface="Arial" charset="0"/>
                <a:ea typeface="Arial" charset="0"/>
                <a:cs typeface="Arial" charset="0"/>
              </a:rPr>
              <a:t>trenches</a:t>
            </a:r>
            <a:endParaRPr lang="en-US" sz="1600" b="0" dirty="0">
              <a:effectLst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919" y="2248264"/>
            <a:ext cx="1618968" cy="95085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35" y="3001962"/>
            <a:ext cx="1196784" cy="18111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10919" y="2392362"/>
            <a:ext cx="1012419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0">
                <a:solidFill>
                  <a:srgbClr val="2B3AF2"/>
                </a:solidFill>
                <a:latin typeface="Arial" charset="0"/>
              </a:rPr>
              <a:t>T=25ºC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5716426" y="3934665"/>
            <a:ext cx="1151893" cy="0"/>
          </a:xfrm>
          <a:prstGeom prst="line">
            <a:avLst/>
          </a:prstGeom>
          <a:noFill/>
          <a:ln w="22225" cap="flat" cmpd="sng" algn="ctr">
            <a:solidFill>
              <a:srgbClr val="2B3AF2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394983" y="5503849"/>
            <a:ext cx="1045768" cy="357381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591" b="0" dirty="0">
                <a:effectLst/>
              </a:rPr>
              <a:t>pedestal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80892" y="4964285"/>
            <a:ext cx="488459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1pe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487319" y="5421485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>
                <a:effectLst/>
              </a:rPr>
              <a:t>2pe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15919" y="6183485"/>
            <a:ext cx="516656" cy="323677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379" b="0" dirty="0">
                <a:effectLst/>
              </a:rPr>
              <a:t>3pe</a:t>
            </a:r>
          </a:p>
        </p:txBody>
      </p:sp>
    </p:spTree>
    <p:extLst>
      <p:ext uri="{BB962C8B-B14F-4D97-AF65-F5344CB8AC3E}">
        <p14:creationId xmlns:p14="http://schemas.microsoft.com/office/powerpoint/2010/main" val="2039811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919" y="5217016"/>
            <a:ext cx="3962400" cy="28903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5" t="8107" r="8440" b="1682"/>
          <a:stretch/>
        </p:blipFill>
        <p:spPr>
          <a:xfrm>
            <a:off x="2875793" y="5211762"/>
            <a:ext cx="3763926" cy="27432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4568" y="1265127"/>
            <a:ext cx="10514069" cy="684223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51532" rIns="103066" bIns="51532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6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7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8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9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0"/>
              </a:buBlip>
              <a:defRPr sz="20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0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0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0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0"/>
              </a:buBlip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We define the </a:t>
            </a:r>
            <a:r>
              <a:rPr lang="en-US" dirty="0"/>
              <a:t>gain as the distance between 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and the </a:t>
            </a:r>
            <a:r>
              <a:rPr lang="en-US" dirty="0">
                <a:solidFill>
                  <a:srgbClr val="FF0000"/>
                </a:solidFill>
              </a:rPr>
              <a:t>second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smtClean="0"/>
              <a:t>peaks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In the standard fit, we fit the pedestal, first </a:t>
            </a:r>
            <a:r>
              <a:rPr lang="en-US" dirty="0" err="1" smtClean="0"/>
              <a:t>pe</a:t>
            </a:r>
            <a:r>
              <a:rPr lang="en-US" dirty="0" smtClean="0"/>
              <a:t> peak and second </a:t>
            </a:r>
            <a:r>
              <a:rPr lang="en-US" dirty="0" err="1" smtClean="0"/>
              <a:t>pe</a:t>
            </a:r>
            <a:r>
              <a:rPr lang="en-US" dirty="0" smtClean="0"/>
              <a:t> peak each with a Gaussian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en-US" dirty="0" smtClean="0"/>
              <a:t> and fractions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ped</a:t>
            </a:r>
            <a:r>
              <a:rPr lang="en-US" dirty="0" smtClean="0"/>
              <a:t>, f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>
              <a:lnSpc>
                <a:spcPct val="5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Besides the signal peaks, we include a background </a:t>
            </a:r>
            <a:r>
              <a:rPr lang="en-US" dirty="0" err="1"/>
              <a:t>F</a:t>
            </a:r>
            <a:r>
              <a:rPr lang="en-US" baseline="-25000" dirty="0" err="1"/>
              <a:t>bkg</a:t>
            </a:r>
            <a:r>
              <a:rPr lang="en-US" baseline="-25000" dirty="0"/>
              <a:t> </a:t>
            </a:r>
            <a:r>
              <a:rPr lang="en-US" dirty="0" smtClean="0"/>
              <a:t>that is determined by a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sensitive </a:t>
            </a:r>
            <a:r>
              <a:rPr lang="en-US" dirty="0"/>
              <a:t>nonlinear iterative peak-clipping </a:t>
            </a:r>
            <a:r>
              <a:rPr lang="en-US" dirty="0" smtClean="0"/>
              <a:t>algorithm </a:t>
            </a:r>
            <a:r>
              <a:rPr lang="en-US" dirty="0"/>
              <a:t>(</a:t>
            </a:r>
            <a:r>
              <a:rPr lang="en-US" dirty="0" smtClean="0"/>
              <a:t>SNIP)</a:t>
            </a:r>
            <a:endParaRPr lang="en-US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Thus, </a:t>
            </a:r>
            <a:r>
              <a:rPr lang="en-US" dirty="0"/>
              <a:t>the likelihood function is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In the new fitting methodology, we fit the pedestal </a:t>
            </a:r>
            <a:r>
              <a:rPr lang="en-US" dirty="0"/>
              <a:t>and all </a:t>
            </a:r>
            <a:r>
              <a:rPr lang="en-US" dirty="0" smtClean="0"/>
              <a:t>visible peaks </a:t>
            </a:r>
            <a:r>
              <a:rPr lang="en-US" dirty="0"/>
              <a:t>with Gaussians </a:t>
            </a:r>
            <a:r>
              <a:rPr lang="en-US" dirty="0" err="1"/>
              <a:t>G</a:t>
            </a:r>
            <a:r>
              <a:rPr lang="en-US" baseline="-25000" dirty="0" err="1"/>
              <a:t>ped</a:t>
            </a:r>
            <a:r>
              <a:rPr lang="en-US" dirty="0"/>
              <a:t> and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en-US" dirty="0" smtClean="0"/>
              <a:t>, where all widths are free parameter but the distance between </a:t>
            </a:r>
            <a:r>
              <a:rPr lang="en-US" dirty="0" err="1" smtClean="0"/>
              <a:t>pe</a:t>
            </a:r>
            <a:r>
              <a:rPr lang="en-US" dirty="0" smtClean="0"/>
              <a:t> peaks is fixed, except for the distance between pedestal and first </a:t>
            </a:r>
            <a:r>
              <a:rPr lang="en-US" dirty="0" err="1" smtClean="0"/>
              <a:t>pe</a:t>
            </a:r>
            <a:r>
              <a:rPr lang="en-US" dirty="0" smtClean="0"/>
              <a:t> peak</a:t>
            </a:r>
            <a:endParaRPr lang="en-US" baseline="-25000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 </a:t>
            </a:r>
            <a:r>
              <a:rPr lang="en-US" dirty="0" smtClean="0"/>
              <a:t>No </a:t>
            </a:r>
            <a:r>
              <a:rPr lang="en-US" dirty="0"/>
              <a:t>background </a:t>
            </a:r>
            <a:endParaRPr lang="en-US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 polynomial yet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/>
              <a:t>We </a:t>
            </a:r>
            <a:r>
              <a:rPr lang="en-US" dirty="0"/>
              <a:t>perform binned </a:t>
            </a:r>
            <a:endParaRPr lang="en-US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 smtClean="0"/>
              <a:t>     fits </a:t>
            </a:r>
            <a:r>
              <a:rPr lang="en-US" dirty="0"/>
              <a:t>of the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smtClean="0"/>
              <a:t>spectra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 smtClean="0"/>
              <a:t>     extracted from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dirty="0" smtClean="0"/>
              <a:t>     50000 wave forms</a:t>
            </a: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US" sz="2120" dirty="0"/>
          </a:p>
          <a:p>
            <a:pPr marL="0" indent="0">
              <a:buNone/>
            </a:pPr>
            <a:endParaRPr lang="en-US" sz="212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454" y="191450"/>
            <a:ext cx="8934596" cy="726037"/>
          </a:xfrm>
        </p:spPr>
        <p:txBody>
          <a:bodyPr/>
          <a:lstStyle/>
          <a:p>
            <a:r>
              <a:rPr lang="en-US" smtClean="0"/>
              <a:t>Gain Determination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787078" y="7823492"/>
            <a:ext cx="893460" cy="364919"/>
          </a:xfrm>
        </p:spPr>
        <p:txBody>
          <a:bodyPr/>
          <a:lstStyle/>
          <a:p>
            <a:fld id="{2B96C3D6-9320-5845-B095-CE736CA7CC0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435588"/>
              </p:ext>
            </p:extLst>
          </p:nvPr>
        </p:nvGraphicFramePr>
        <p:xfrm>
          <a:off x="4277252" y="3382962"/>
          <a:ext cx="4038867" cy="740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11" imgW="6375400" imgH="1168400" progId="Equation.DSMT4">
                  <p:embed/>
                </p:oleObj>
              </mc:Choice>
              <mc:Fallback>
                <p:oleObj name="Equation" r:id="rId11" imgW="6375400" imgH="116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77252" y="3382962"/>
                        <a:ext cx="4038867" cy="740191"/>
                      </a:xfrm>
                      <a:prstGeom prst="rect">
                        <a:avLst/>
                      </a:prstGeom>
                      <a:solidFill>
                        <a:srgbClr val="FFF5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79604"/>
              </p:ext>
            </p:extLst>
          </p:nvPr>
        </p:nvGraphicFramePr>
        <p:xfrm>
          <a:off x="4600765" y="2239962"/>
          <a:ext cx="4324954" cy="541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13" imgW="6591300" imgH="825500" progId="Equation.3">
                  <p:embed/>
                </p:oleObj>
              </mc:Choice>
              <mc:Fallback>
                <p:oleObj name="Equation" r:id="rId13" imgW="6591300" imgH="825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00765" y="2239962"/>
                        <a:ext cx="4324954" cy="541880"/>
                      </a:xfrm>
                      <a:prstGeom prst="rect">
                        <a:avLst/>
                      </a:prstGeom>
                      <a:solidFill>
                        <a:srgbClr val="FFF5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29122" y="3687762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>
                <a:effectLst/>
                <a:latin typeface="Arial" charset="0"/>
                <a:ea typeface="Arial" charset="0"/>
                <a:cs typeface="Arial" charset="0"/>
              </a:rPr>
              <a:t> f</a:t>
            </a:r>
            <a:r>
              <a:rPr lang="en-US" sz="1600" b="0" baseline="-25000">
                <a:effectLst/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600" b="0">
                <a:effectLst/>
                <a:latin typeface="Arial" charset="0"/>
                <a:ea typeface="Arial" charset="0"/>
                <a:cs typeface="Arial" charset="0"/>
              </a:rPr>
              <a:t>: signal fraction</a:t>
            </a:r>
          </a:p>
        </p:txBody>
      </p:sp>
      <p:sp>
        <p:nvSpPr>
          <p:cNvPr id="13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678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" r="3384"/>
          <a:stretch/>
        </p:blipFill>
        <p:spPr>
          <a:xfrm>
            <a:off x="6925263" y="4810249"/>
            <a:ext cx="3777225" cy="28399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" r="4442"/>
          <a:stretch/>
        </p:blipFill>
        <p:spPr>
          <a:xfrm>
            <a:off x="10319" y="4792954"/>
            <a:ext cx="3517584" cy="270480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" r="4442"/>
          <a:stretch/>
        </p:blipFill>
        <p:spPr>
          <a:xfrm>
            <a:off x="3515519" y="4801401"/>
            <a:ext cx="3440421" cy="26963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46" r="2326"/>
          <a:stretch/>
        </p:blipFill>
        <p:spPr>
          <a:xfrm>
            <a:off x="6600268" y="1325562"/>
            <a:ext cx="4102221" cy="31406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46" r="3384"/>
          <a:stretch/>
        </p:blipFill>
        <p:spPr>
          <a:xfrm>
            <a:off x="2372519" y="1296202"/>
            <a:ext cx="4269273" cy="3305960"/>
          </a:xfrm>
          <a:prstGeom prst="rect">
            <a:avLst/>
          </a:prstGeom>
        </p:spPr>
      </p:pic>
      <p:sp>
        <p:nvSpPr>
          <p:cNvPr id="19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82169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5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93" y="54656"/>
            <a:ext cx="10274782" cy="821068"/>
          </a:xfrm>
        </p:spPr>
        <p:txBody>
          <a:bodyPr/>
          <a:lstStyle/>
          <a:p>
            <a:r>
              <a:rPr lang="en-US" i="1" dirty="0" err="1" smtClean="0">
                <a:latin typeface="+mj-lt"/>
              </a:rPr>
              <a:t>dG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dV</a:t>
            </a:r>
            <a:r>
              <a:rPr lang="en-US" i="1" dirty="0" smtClean="0">
                <a:latin typeface="+mj-lt"/>
              </a:rPr>
              <a:t>, </a:t>
            </a:r>
            <a:r>
              <a:rPr lang="en-US" i="1" dirty="0" err="1" smtClean="0">
                <a:latin typeface="+mj-lt"/>
              </a:rPr>
              <a:t>dG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dT</a:t>
            </a:r>
            <a:r>
              <a:rPr lang="en-US" i="1" dirty="0" smtClean="0">
                <a:latin typeface="+mj-lt"/>
              </a:rPr>
              <a:t> &amp; </a:t>
            </a:r>
            <a:r>
              <a:rPr lang="en-US" i="1" dirty="0" err="1" smtClean="0">
                <a:latin typeface="+mj-lt"/>
              </a:rPr>
              <a:t>dV</a:t>
            </a:r>
            <a:r>
              <a:rPr lang="en-US" i="1" dirty="0" smtClean="0">
                <a:latin typeface="+mj-lt"/>
              </a:rPr>
              <a:t>/</a:t>
            </a:r>
            <a:r>
              <a:rPr lang="en-US" i="1" dirty="0" err="1" smtClean="0">
                <a:latin typeface="+mj-lt"/>
              </a:rPr>
              <a:t>dT</a:t>
            </a:r>
            <a:r>
              <a:rPr lang="en-US" dirty="0" smtClean="0">
                <a:latin typeface="+mj-lt"/>
              </a:rPr>
              <a:t> Measurements (new fits)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4162" y="1096962"/>
            <a:ext cx="1496863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>
                <a:solidFill>
                  <a:srgbClr val="0000FF"/>
                </a:solidFill>
                <a:effectLst/>
              </a:rPr>
              <a:t>Gain vs 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V</a:t>
            </a:r>
            <a:r>
              <a:rPr lang="en-US" sz="1802" b="0" i="1" baseline="-25000" dirty="0" err="1">
                <a:solidFill>
                  <a:srgbClr val="0000FF"/>
                </a:solidFill>
                <a:effectLst/>
              </a:rPr>
              <a:t>bias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772319" y="7497763"/>
            <a:ext cx="4756338" cy="6906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0" rIns="0" bIns="0" numCol="1" anchor="t" anchorCtr="0" compatLnSpc="1">
            <a:prstTxWarp prst="textNoShape">
              <a:avLst/>
            </a:prstTxWarp>
          </a:bodyPr>
          <a:lstStyle>
            <a:lvl1pPr marL="364601" indent="-364601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8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89968" indent="-30383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9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215336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10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701470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11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187605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673739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3159873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646008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4132142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120" b="1" i="1" dirty="0" err="1">
                <a:solidFill>
                  <a:srgbClr val="FF0000"/>
                </a:solidFill>
                <a:cs typeface="ＭＳ Ｐゴシック" charset="0"/>
              </a:rPr>
              <a:t>dG</a:t>
            </a:r>
            <a:r>
              <a:rPr lang="en-US" sz="2120" b="1" i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120" b="1" i="1" dirty="0" err="1">
                <a:solidFill>
                  <a:srgbClr val="FF0000"/>
                </a:solidFill>
                <a:cs typeface="ＭＳ Ｐゴシック" charset="0"/>
              </a:rPr>
              <a:t>dV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=(33.12±0.02</a:t>
            </a:r>
            <a:r>
              <a:rPr lang="en-US" sz="2120" b="1" baseline="-25000" dirty="0" smtClean="0">
                <a:solidFill>
                  <a:srgbClr val="FF0000"/>
                </a:solidFill>
                <a:cs typeface="ＭＳ Ｐゴシック" charset="0"/>
              </a:rPr>
              <a:t>stat</a:t>
            </a:r>
            <a:r>
              <a:rPr lang="en-US" sz="2120" b="1" dirty="0">
                <a:solidFill>
                  <a:srgbClr val="FF0000"/>
                </a:solidFill>
                <a:cs typeface="ＭＳ Ｐゴシック" charset="0"/>
              </a:rPr>
              <a:t>)×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10</a:t>
            </a:r>
            <a:r>
              <a:rPr lang="en-US" sz="2120" b="1" baseline="30000" dirty="0" smtClean="0">
                <a:solidFill>
                  <a:srgbClr val="FF0000"/>
                </a:solidFill>
                <a:cs typeface="ＭＳ Ｐゴシック" charset="0"/>
              </a:rPr>
              <a:t>6</a:t>
            </a:r>
            <a:r>
              <a:rPr lang="en-US" sz="2120" b="1" dirty="0" smtClean="0">
                <a:solidFill>
                  <a:srgbClr val="FF0000"/>
                </a:solidFill>
                <a:cs typeface="ＭＳ Ｐゴシック" charset="0"/>
              </a:rPr>
              <a:t>/V</a:t>
            </a:r>
          </a:p>
          <a:p>
            <a:pPr eaLnBrk="0" hangingPunct="0">
              <a:lnSpc>
                <a:spcPct val="30000"/>
              </a:lnSpc>
              <a:spcBef>
                <a:spcPct val="0"/>
              </a:spcBef>
              <a:buClrTx/>
            </a:pPr>
            <a:endParaRPr lang="en-US" sz="2120" b="1" dirty="0" smtClean="0">
              <a:solidFill>
                <a:srgbClr val="FF0000"/>
              </a:solidFill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b="1" i="1" dirty="0" err="1">
                <a:solidFill>
                  <a:srgbClr val="FF0000"/>
                </a:solidFill>
                <a:cs typeface="ＭＳ Ｐゴシック" charset="0"/>
              </a:rPr>
              <a:t>dG</a:t>
            </a:r>
            <a:r>
              <a:rPr lang="en-US" sz="2000" b="1" i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000" b="1" i="1" dirty="0" err="1">
                <a:solidFill>
                  <a:srgbClr val="FF0000"/>
                </a:solidFill>
                <a:cs typeface="ＭＳ Ｐゴシック" charset="0"/>
              </a:rPr>
              <a:t>dT</a:t>
            </a:r>
            <a:r>
              <a:rPr lang="en-US" sz="2000" b="1" dirty="0" smtClean="0">
                <a:solidFill>
                  <a:srgbClr val="FF0000"/>
                </a:solidFill>
                <a:cs typeface="ＭＳ Ｐゴシック" charset="0"/>
              </a:rPr>
              <a:t>=-(1.8762±0.0031)×</a:t>
            </a:r>
            <a:r>
              <a:rPr lang="en-US" sz="2000" b="1" dirty="0">
                <a:solidFill>
                  <a:srgbClr val="FF0000"/>
                </a:solidFill>
                <a:cs typeface="ＭＳ Ｐゴシック" charset="0"/>
              </a:rPr>
              <a:t>10</a:t>
            </a:r>
            <a:r>
              <a:rPr lang="en-US" sz="2000" b="1" baseline="30000" dirty="0">
                <a:solidFill>
                  <a:srgbClr val="FF0000"/>
                </a:solidFill>
                <a:cs typeface="ＭＳ Ｐゴシック" charset="0"/>
              </a:rPr>
              <a:t>5</a:t>
            </a:r>
            <a:r>
              <a:rPr lang="en-US" sz="2000" b="1" dirty="0">
                <a:solidFill>
                  <a:srgbClr val="FF0000"/>
                </a:solidFill>
                <a:cs typeface="ＭＳ Ｐゴシック" charset="0"/>
              </a:rPr>
              <a:t>/</a:t>
            </a:r>
            <a:r>
              <a:rPr lang="en-US" sz="2000" b="1" dirty="0">
                <a:solidFill>
                  <a:srgbClr val="FF0000"/>
                </a:solidFill>
              </a:rPr>
              <a:t>°</a:t>
            </a:r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sz="2226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226" dirty="0"/>
          </a:p>
        </p:txBody>
      </p:sp>
      <p:sp>
        <p:nvSpPr>
          <p:cNvPr id="11" name="TextBox 10"/>
          <p:cNvSpPr txBox="1"/>
          <p:nvPr/>
        </p:nvSpPr>
        <p:spPr>
          <a:xfrm>
            <a:off x="1283287" y="4525572"/>
            <a:ext cx="1698832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dG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dV</a:t>
            </a:r>
            <a:r>
              <a:rPr lang="en-US" sz="1802" b="0" i="1" baseline="-25000" dirty="0" err="1" smtClean="0">
                <a:solidFill>
                  <a:srgbClr val="0000FF"/>
                </a:solidFill>
                <a:effectLst/>
              </a:rPr>
              <a:t>bias</a:t>
            </a:r>
            <a:r>
              <a:rPr lang="en-US" sz="1802" b="0" i="1" baseline="-25000" dirty="0" smtClean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vs T 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38705" y="1096572"/>
            <a:ext cx="1298967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i="1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 i="1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 smtClean="0">
                <a:solidFill>
                  <a:srgbClr val="0000FF"/>
                </a:solidFill>
                <a:effectLst/>
              </a:rPr>
              <a:t>T</a:t>
            </a:r>
            <a:endParaRPr lang="en-US" sz="1802" b="0" i="1">
              <a:solidFill>
                <a:srgbClr val="0000FF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3719" y="4513235"/>
            <a:ext cx="1781848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dirty="0" err="1">
                <a:solidFill>
                  <a:srgbClr val="0000FF"/>
                </a:solidFill>
                <a:effectLst/>
              </a:rPr>
              <a:t>dG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dT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 vs </a:t>
            </a:r>
            <a:r>
              <a:rPr lang="en-US" sz="1802" b="0" i="1" dirty="0" err="1">
                <a:solidFill>
                  <a:srgbClr val="0000FF"/>
                </a:solidFill>
                <a:effectLst/>
              </a:rPr>
              <a:t>V</a:t>
            </a:r>
            <a:r>
              <a:rPr lang="en-US" sz="1802" b="0" i="1" baseline="-25000" dirty="0" err="1">
                <a:solidFill>
                  <a:srgbClr val="0000FF"/>
                </a:solidFill>
                <a:effectLst/>
              </a:rPr>
              <a:t>bias</a:t>
            </a:r>
            <a:endParaRPr lang="en-US" sz="1802" b="0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135567" y="7650162"/>
            <a:ext cx="3933152" cy="3932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03066" tIns="0" rIns="0" bIns="0" numCol="1" anchor="t" anchorCtr="0" compatLnSpc="1">
            <a:prstTxWarp prst="textNoShape">
              <a:avLst/>
            </a:prstTxWarp>
          </a:bodyPr>
          <a:lstStyle>
            <a:lvl1pPr marL="364601" indent="-364601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8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89968" indent="-30383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0"/>
              <a:buBlip>
                <a:blip r:embed="rId9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215336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charset="0"/>
              <a:buBlip>
                <a:blip r:embed="rId10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701470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Blip>
                <a:blip r:embed="rId11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187605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  <a:lvl6pPr marL="2673739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3159873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646008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4132142" indent="-24306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Blip>
                <a:blip r:embed="rId12"/>
              </a:buBlip>
              <a:defRPr sz="21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b="1" i="1" dirty="0" err="1">
                <a:solidFill>
                  <a:srgbClr val="FF0000"/>
                </a:solidFill>
                <a:sym typeface="Wingdings"/>
              </a:rPr>
              <a:t>dV</a:t>
            </a:r>
            <a:r>
              <a:rPr lang="en-US" sz="2000" b="1" i="1" dirty="0">
                <a:solidFill>
                  <a:srgbClr val="FF0000"/>
                </a:solidFill>
                <a:sym typeface="Wingdings"/>
              </a:rPr>
              <a:t>/</a:t>
            </a:r>
            <a:r>
              <a:rPr lang="en-US" sz="2000" b="1" i="1" dirty="0" err="1">
                <a:solidFill>
                  <a:srgbClr val="FF0000"/>
                </a:solidFill>
                <a:sym typeface="Wingdings"/>
              </a:rPr>
              <a:t>dT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=(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57.0±0.1</a:t>
            </a:r>
            <a:r>
              <a:rPr lang="en-US" sz="2000" b="1" baseline="-25000" dirty="0" smtClean="0">
                <a:solidFill>
                  <a:srgbClr val="FF0000"/>
                </a:solidFill>
                <a:sym typeface="Wingdings"/>
              </a:rPr>
              <a:t>sys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) mV/</a:t>
            </a:r>
            <a:r>
              <a:rPr lang="en-US" sz="2000" b="1" dirty="0">
                <a:solidFill>
                  <a:srgbClr val="FF0000"/>
                </a:solidFill>
              </a:rPr>
              <a:t>°C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07733" y="4449762"/>
            <a:ext cx="1808586" cy="381390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802" b="0" i="1" smtClean="0">
                <a:solidFill>
                  <a:srgbClr val="0000FF"/>
                </a:solidFill>
                <a:effectLst/>
              </a:rPr>
              <a:t>dV</a:t>
            </a:r>
            <a:r>
              <a:rPr lang="en-US" sz="1802" b="0" i="1" baseline="-25000" smtClean="0">
                <a:solidFill>
                  <a:srgbClr val="0000FF"/>
                </a:solidFill>
                <a:effectLst/>
              </a:rPr>
              <a:t>bias</a:t>
            </a:r>
            <a:r>
              <a:rPr lang="en-US" sz="1802" b="0" i="1" dirty="0" smtClean="0">
                <a:solidFill>
                  <a:srgbClr val="0000FF"/>
                </a:solidFill>
                <a:effectLst/>
              </a:rPr>
              <a:t>/</a:t>
            </a:r>
            <a:r>
              <a:rPr lang="en-US" sz="1802" b="0" i="1" dirty="0" err="1" smtClean="0">
                <a:solidFill>
                  <a:srgbClr val="0000FF"/>
                </a:solidFill>
                <a:effectLst/>
              </a:rPr>
              <a:t>dT</a:t>
            </a:r>
            <a:r>
              <a:rPr lang="en-US" sz="1802" b="0" dirty="0" smtClean="0">
                <a:solidFill>
                  <a:srgbClr val="0000FF"/>
                </a:solidFill>
                <a:effectLst/>
              </a:rPr>
              <a:t> </a:t>
            </a:r>
            <a:r>
              <a:rPr lang="en-US" sz="1802" b="0" dirty="0">
                <a:solidFill>
                  <a:srgbClr val="0000FF"/>
                </a:solidFill>
                <a:effectLst/>
              </a:rPr>
              <a:t>vs </a:t>
            </a:r>
            <a:r>
              <a:rPr lang="en-US" sz="1802" b="0" i="1" dirty="0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319" y="1020762"/>
            <a:ext cx="10453474" cy="5736107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dirty="0" smtClean="0"/>
              <a:t>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fixed T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measure </a:t>
            </a:r>
            <a:r>
              <a:rPr lang="en-US" sz="2000" i="1" dirty="0" err="1" smtClean="0">
                <a:solidFill>
                  <a:srgbClr val="FF0000"/>
                </a:solidFill>
              </a:rPr>
              <a:t>dG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dV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bias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 For fixed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bias</a:t>
            </a:r>
            <a:endParaRPr lang="en-US" sz="2000" baseline="-25000" dirty="0" smtClean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measure </a:t>
            </a:r>
            <a:r>
              <a:rPr lang="en-US" sz="2000" i="1" dirty="0" err="1" smtClean="0">
                <a:solidFill>
                  <a:srgbClr val="FF0000"/>
                </a:solidFill>
              </a:rPr>
              <a:t>dG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dT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fixed T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extract all </a:t>
            </a:r>
            <a:r>
              <a:rPr lang="en-US" sz="2000" i="1" dirty="0" err="1" smtClean="0">
                <a:solidFill>
                  <a:srgbClr val="FF0000"/>
                </a:solidFill>
              </a:rPr>
              <a:t>dV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bias</a:t>
            </a:r>
            <a:r>
              <a:rPr lang="en-US" sz="2000" i="1" dirty="0" smtClean="0">
                <a:solidFill>
                  <a:srgbClr val="FF0000"/>
                </a:solidFill>
              </a:rPr>
              <a:t>/</a:t>
            </a:r>
            <a:r>
              <a:rPr lang="en-US" sz="2000" i="1" dirty="0" err="1" smtClean="0">
                <a:solidFill>
                  <a:srgbClr val="FF0000"/>
                </a:solidFill>
              </a:rPr>
              <a:t>dT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/>
              <a:t>  and average them</a:t>
            </a:r>
            <a:r>
              <a:rPr lang="en-US" dirty="0" smtClean="0"/>
              <a:t> </a:t>
            </a:r>
          </a:p>
          <a:p>
            <a:pPr eaLnBrk="0" hangingPunct="0">
              <a:lnSpc>
                <a:spcPct val="60000"/>
              </a:lnSpc>
              <a:spcBef>
                <a:spcPct val="0"/>
              </a:spcBef>
              <a:buClrTx/>
            </a:pPr>
            <a:endParaRPr lang="en-US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dirty="0" smtClean="0"/>
              <a:t>Do this for each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SiPM</a:t>
            </a:r>
            <a:endParaRPr lang="en-US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87860" y="4419469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rgbClr val="FF0000"/>
                </a:solidFill>
                <a:effectLst/>
              </a:rPr>
              <a:t>Hamamatsu</a:t>
            </a:r>
          </a:p>
          <a:p>
            <a:r>
              <a:rPr lang="en-US" sz="1400" b="0" dirty="0">
                <a:solidFill>
                  <a:srgbClr val="FF0000"/>
                </a:solidFill>
                <a:effectLst/>
              </a:rPr>
              <a:t> </a:t>
            </a:r>
            <a:r>
              <a:rPr lang="en-US" sz="1400" b="0" dirty="0" smtClean="0">
                <a:solidFill>
                  <a:srgbClr val="FF0000"/>
                </a:solidFill>
                <a:effectLst/>
              </a:rPr>
              <a:t>B2-20</a:t>
            </a:r>
          </a:p>
        </p:txBody>
      </p:sp>
    </p:spTree>
    <p:extLst>
      <p:ext uri="{BB962C8B-B14F-4D97-AF65-F5344CB8AC3E}">
        <p14:creationId xmlns:p14="http://schemas.microsoft.com/office/powerpoint/2010/main" val="8208992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6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19" y="54656"/>
            <a:ext cx="10058400" cy="821068"/>
          </a:xfrm>
        </p:spPr>
        <p:txBody>
          <a:bodyPr/>
          <a:lstStyle/>
          <a:p>
            <a:r>
              <a:rPr lang="en-US" b="0" dirty="0" smtClean="0"/>
              <a:t>Compare 2 </a:t>
            </a:r>
            <a:r>
              <a:rPr lang="en-US" b="0" smtClean="0"/>
              <a:t>Fitting Strategies</a:t>
            </a:r>
            <a:endParaRPr lang="en-US" b="0" dirty="0"/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59" y="1411083"/>
            <a:ext cx="10542820" cy="6543879"/>
          </a:xfrm>
          <a:noFill/>
        </p:spPr>
        <p:txBody>
          <a:bodyPr vert="horz" wrap="square" lIns="100434" tIns="0" rIns="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We obtain the same </a:t>
            </a:r>
            <a:r>
              <a:rPr lang="en-US" sz="2000" dirty="0" err="1" smtClean="0"/>
              <a:t>dV</a:t>
            </a:r>
            <a:r>
              <a:rPr lang="en-US" sz="2000" dirty="0" smtClean="0"/>
              <a:t>/</a:t>
            </a:r>
            <a:r>
              <a:rPr lang="en-US" sz="2000" dirty="0" err="1" smtClean="0"/>
              <a:t>dT</a:t>
            </a:r>
            <a:r>
              <a:rPr lang="en-US" sz="2000" dirty="0" smtClean="0"/>
              <a:t> for 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Hamamatsu A, B &amp; S12571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MPPCs within errors for both 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fitting strategies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KETEK and CPTA SIPMs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we have tested the new fitting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methodology on one channel 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so far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 smtClean="0"/>
              <a:t>For these two </a:t>
            </a:r>
            <a:r>
              <a:rPr lang="en-US" sz="2000" dirty="0" err="1" smtClean="0"/>
              <a:t>SiPMs</a:t>
            </a:r>
            <a:r>
              <a:rPr lang="en-US" sz="2000" dirty="0" smtClean="0"/>
              <a:t>, </a:t>
            </a:r>
            <a:r>
              <a:rPr lang="en-US" sz="2000" dirty="0" err="1" smtClean="0"/>
              <a:t>dV</a:t>
            </a:r>
            <a:r>
              <a:rPr lang="en-US" sz="2000" dirty="0" smtClean="0"/>
              <a:t>/</a:t>
            </a:r>
            <a:r>
              <a:rPr lang="en-US" sz="2000" dirty="0" err="1" smtClean="0"/>
              <a:t>dT</a:t>
            </a:r>
            <a:endParaRPr lang="en-US" sz="2000" dirty="0" smtClean="0"/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/>
              <a:t> </a:t>
            </a:r>
            <a:r>
              <a:rPr lang="en-US" sz="2000" dirty="0" smtClean="0"/>
              <a:t>values agree within two agree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within 2 standard deviations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r>
              <a:rPr lang="en-US" sz="2000" dirty="0"/>
              <a:t> </a:t>
            </a:r>
            <a:r>
              <a:rPr lang="en-US" sz="2000" dirty="0" smtClean="0"/>
              <a:t>We will do the remaining </a:t>
            </a:r>
          </a:p>
          <a:p>
            <a:pPr marL="0" indent="0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sz="2000" dirty="0" smtClean="0"/>
              <a:t>      KETEK and CPTA </a:t>
            </a:r>
            <a:r>
              <a:rPr lang="en-US" sz="2000" dirty="0" err="1" smtClean="0"/>
              <a:t>SiPMs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soon</a:t>
            </a:r>
            <a:endParaRPr lang="en-US" sz="2000" dirty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 smtClean="0"/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</a:pPr>
            <a:endParaRPr lang="en-US" sz="2000" dirty="0" smtClean="0"/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" r="3384"/>
          <a:stretch/>
        </p:blipFill>
        <p:spPr>
          <a:xfrm>
            <a:off x="4277519" y="1096962"/>
            <a:ext cx="3200400" cy="2406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" r="3384"/>
          <a:stretch/>
        </p:blipFill>
        <p:spPr>
          <a:xfrm>
            <a:off x="7488239" y="1096963"/>
            <a:ext cx="3200400" cy="2418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" r="3384"/>
          <a:stretch/>
        </p:blipFill>
        <p:spPr>
          <a:xfrm>
            <a:off x="4407601" y="5828430"/>
            <a:ext cx="3188212" cy="2355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" r="3384"/>
          <a:stretch/>
        </p:blipFill>
        <p:spPr>
          <a:xfrm>
            <a:off x="7630319" y="5828430"/>
            <a:ext cx="3077163" cy="2324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887119" y="1325562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dV/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57.0±0.7mV/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119" y="1325562"/>
                <a:ext cx="2286000" cy="319514"/>
              </a:xfrm>
              <a:prstGeom prst="rect">
                <a:avLst/>
              </a:prstGeom>
              <a:blipFill rotWithShape="0">
                <a:blip r:embed="rId7"/>
                <a:stretch>
                  <a:fillRect l="-267" t="-3774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087519" y="1325562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dV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56.5±0.4mV/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7519" y="1325562"/>
                <a:ext cx="2286000" cy="319514"/>
              </a:xfrm>
              <a:prstGeom prst="rect">
                <a:avLst/>
              </a:prstGeom>
              <a:blipFill rotWithShape="0">
                <a:blip r:embed="rId8"/>
                <a:stretch>
                  <a:fillRect l="-267" t="-3774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963319" y="6081284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dV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20.1±0.4mV/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319" y="6081284"/>
                <a:ext cx="2286000" cy="319514"/>
              </a:xfrm>
              <a:prstGeom prst="rect">
                <a:avLst/>
              </a:prstGeom>
              <a:blipFill rotWithShape="0">
                <a:blip r:embed="rId9"/>
                <a:stretch>
                  <a:fillRect l="-267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239919" y="6049962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dV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19.1±0.3mV/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9919" y="6049962"/>
                <a:ext cx="2286000" cy="319514"/>
              </a:xfrm>
              <a:prstGeom prst="rect">
                <a:avLst/>
              </a:prstGeom>
              <a:blipFill rotWithShape="0">
                <a:blip r:embed="rId10"/>
                <a:stretch>
                  <a:fillRect l="-267" t="-3774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7" r="2646"/>
          <a:stretch/>
        </p:blipFill>
        <p:spPr>
          <a:xfrm>
            <a:off x="4353718" y="3480164"/>
            <a:ext cx="3242095" cy="2437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7" r="2327"/>
          <a:stretch/>
        </p:blipFill>
        <p:spPr>
          <a:xfrm>
            <a:off x="7551400" y="3535362"/>
            <a:ext cx="3188183" cy="2382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87119" y="3749248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dV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23.0±0.3mV/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119" y="3749248"/>
                <a:ext cx="2286000" cy="319514"/>
              </a:xfrm>
              <a:prstGeom prst="rect">
                <a:avLst/>
              </a:prstGeom>
              <a:blipFill rotWithShape="0">
                <a:blip r:embed="rId13"/>
                <a:stretch>
                  <a:fillRect l="-267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163719" y="3749248"/>
                <a:ext cx="2286000" cy="3195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03066" tIns="51532" rIns="103066" bIns="51532" rtlCol="0">
                <a:spAutoFit/>
              </a:bodyPr>
              <a:lstStyle/>
              <a:p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dV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/</a:t>
                </a:r>
                <a:r>
                  <a:rPr lang="en-US" sz="1400" i="1" dirty="0" err="1" smtClean="0">
                    <a:solidFill>
                      <a:srgbClr val="FF0000"/>
                    </a:solidFill>
                    <a:effectLst/>
                  </a:rPr>
                  <a:t>dT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=</a:t>
                </a:r>
                <a:r>
                  <a:rPr lang="en-US" sz="1400" dirty="0" smtClean="0">
                    <a:solidFill>
                      <a:srgbClr val="FF0000"/>
                    </a:solidFill>
                    <a:effectLst/>
                  </a:rPr>
                  <a:t>22.3±0.2mV/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rgbClr val="FF0000"/>
                        </a:solidFill>
                        <a:effectLst/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1400" i="1" dirty="0" smtClean="0">
                    <a:solidFill>
                      <a:srgbClr val="FF0000"/>
                    </a:solidFill>
                    <a:effectLst/>
                  </a:rPr>
                  <a:t>C</a:t>
                </a:r>
                <a:endParaRPr lang="en-US" sz="1400" i="1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719" y="3749248"/>
                <a:ext cx="2286000" cy="319514"/>
              </a:xfrm>
              <a:prstGeom prst="rect">
                <a:avLst/>
              </a:prstGeom>
              <a:blipFill rotWithShape="0">
                <a:blip r:embed="rId14"/>
                <a:stretch>
                  <a:fillRect l="-267" t="-5769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963319" y="7421562"/>
            <a:ext cx="1905000" cy="319514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400" b="0" smtClean="0">
                <a:solidFill>
                  <a:srgbClr val="2B3AF2"/>
                </a:solidFill>
                <a:effectLst/>
              </a:rPr>
              <a:t>KETEK PM3350_6</a:t>
            </a:r>
            <a:endParaRPr lang="en-US" sz="1400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87119" y="5059362"/>
            <a:ext cx="1905000" cy="319514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400" b="0" dirty="0" smtClean="0">
                <a:solidFill>
                  <a:srgbClr val="2B3AF2"/>
                </a:solidFill>
                <a:effectLst/>
              </a:rPr>
              <a:t>CPTA 1065</a:t>
            </a:r>
            <a:endParaRPr lang="en-US" sz="1400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10919" y="2697162"/>
            <a:ext cx="1905000" cy="319514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400" b="0" dirty="0" smtClean="0">
                <a:solidFill>
                  <a:srgbClr val="2B3AF2"/>
                </a:solidFill>
                <a:effectLst/>
              </a:rPr>
              <a:t>Hamamatsu B2-20</a:t>
            </a:r>
            <a:endParaRPr lang="en-US" sz="1400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15719" y="853648"/>
            <a:ext cx="990600" cy="319514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400" smtClean="0">
                <a:solidFill>
                  <a:srgbClr val="FF00FF"/>
                </a:solidFill>
                <a:effectLst/>
              </a:rPr>
              <a:t>New fit</a:t>
            </a:r>
            <a:endParaRPr lang="en-US" sz="1400" dirty="0">
              <a:solidFill>
                <a:srgbClr val="FF00FF"/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39919" y="868362"/>
            <a:ext cx="990600" cy="319514"/>
          </a:xfrm>
          <a:prstGeom prst="rect">
            <a:avLst/>
          </a:prstGeom>
          <a:solidFill>
            <a:schemeClr val="bg1"/>
          </a:solidFill>
        </p:spPr>
        <p:txBody>
          <a:bodyPr wrap="square" lIns="103066" tIns="51532" rIns="103066" bIns="51532" rtlCol="0">
            <a:spAutoFit/>
          </a:bodyPr>
          <a:lstStyle/>
          <a:p>
            <a:r>
              <a:rPr lang="en-US" sz="1400" dirty="0" smtClean="0">
                <a:solidFill>
                  <a:srgbClr val="FF00FF"/>
                </a:solidFill>
                <a:effectLst/>
              </a:rPr>
              <a:t>Old fit</a:t>
            </a:r>
            <a:endParaRPr lang="en-US" sz="1400" dirty="0">
              <a:solidFill>
                <a:srgbClr val="FF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03405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7" r="3492" b="1874"/>
          <a:stretch/>
        </p:blipFill>
        <p:spPr>
          <a:xfrm>
            <a:off x="6015038" y="4650634"/>
            <a:ext cx="4659364" cy="35329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r="3384"/>
          <a:stretch/>
        </p:blipFill>
        <p:spPr>
          <a:xfrm>
            <a:off x="1458119" y="1173162"/>
            <a:ext cx="4620733" cy="35705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r="4442" b="2849"/>
          <a:stretch/>
        </p:blipFill>
        <p:spPr>
          <a:xfrm>
            <a:off x="6025831" y="1163220"/>
            <a:ext cx="4629213" cy="3515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r="3384" b="2849"/>
          <a:stretch/>
        </p:blipFill>
        <p:spPr>
          <a:xfrm>
            <a:off x="1458119" y="4668694"/>
            <a:ext cx="4620733" cy="34688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2096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86519" y="1309966"/>
                <a:ext cx="1600200" cy="6873596"/>
              </a:xfrm>
              <a:noFill/>
            </p:spPr>
            <p:txBody>
              <a:bodyPr vert="horz" wrap="square" lIns="100434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All 16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MPPCs </a:t>
                </a:r>
                <a:r>
                  <a:rPr lang="en-US" sz="2000" dirty="0">
                    <a:cs typeface="ＭＳ Ｐゴシック" charset="0"/>
                  </a:rPr>
                  <a:t>satisfy </a:t>
                </a:r>
                <a:r>
                  <a:rPr lang="en-US" sz="2000" dirty="0" smtClean="0">
                    <a:cs typeface="ＭＳ Ｐゴシック" charset="0"/>
                  </a:rPr>
                  <a:t>requirement 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that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deviation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from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stability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Is </a:t>
                </a:r>
                <a:r>
                  <a:rPr lang="en-US" sz="2000" b="1" dirty="0" smtClean="0">
                    <a:solidFill>
                      <a:srgbClr val="FF0000"/>
                    </a:solidFill>
                    <a:cs typeface="ＭＳ Ｐゴシック" charset="0"/>
                  </a:rPr>
                  <a:t>&lt;±</a:t>
                </a:r>
                <a:r>
                  <a:rPr lang="en-US" sz="2000" b="1" dirty="0">
                    <a:solidFill>
                      <a:srgbClr val="FF0000"/>
                    </a:solidFill>
                    <a:cs typeface="ＭＳ Ｐゴシック" charset="0"/>
                  </a:rPr>
                  <a:t>0.5% </a:t>
                </a:r>
                <a:r>
                  <a:rPr lang="en-US" sz="2000" dirty="0" smtClean="0">
                    <a:cs typeface="ＭＳ Ｐゴシック" charset="0"/>
                  </a:rPr>
                  <a:t>in 20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  <m:r>
                      <a:rPr lang="en-US" sz="20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</m:oMath>
                </a14:m>
                <a:r>
                  <a:rPr lang="en-US" sz="2000" dirty="0" smtClean="0">
                    <a:cs typeface="ＭＳ Ｐゴシック" charset="0"/>
                  </a:rPr>
                  <a:t>30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</a:t>
                </a:r>
                <a:r>
                  <a:rPr lang="en-US" sz="2000" i="1" dirty="0">
                    <a:solidFill>
                      <a:srgbClr val="FF0000"/>
                    </a:solidFill>
                    <a:cs typeface="ＭＳ Ｐゴシック" charset="0"/>
                  </a:rPr>
                  <a:t>T</a:t>
                </a: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range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 smtClean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132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6519" y="1309966"/>
                <a:ext cx="1600200" cy="6873596"/>
              </a:xfrm>
              <a:blipFill rotWithShape="0">
                <a:blip r:embed="rId7"/>
                <a:stretch>
                  <a:fillRect l="-3422" t="-1508" r="-11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7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99694"/>
            <a:ext cx="10688638" cy="821068"/>
          </a:xfrm>
        </p:spPr>
        <p:txBody>
          <a:bodyPr/>
          <a:lstStyle/>
          <a:p>
            <a:r>
              <a:rPr lang="en-US" sz="3400" dirty="0"/>
              <a:t>Gain Stabilization for </a:t>
            </a:r>
            <a:r>
              <a:rPr lang="en-US" sz="3400" dirty="0" smtClean="0"/>
              <a:t>Hamamatsu MPPCs (old fits)</a:t>
            </a:r>
            <a:endParaRPr lang="en-US" sz="34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087519" y="4520831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dirty="0" smtClean="0">
                <a:solidFill>
                  <a:srgbClr val="2B3AF2"/>
                </a:solidFill>
                <a:effectLst/>
              </a:rPr>
              <a:t>S13360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9532" y="7188497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S13360-1325</a:t>
            </a:r>
          </a:p>
          <a:p>
            <a:r>
              <a:rPr lang="en-US" sz="1200" b="0" dirty="0">
                <a:effectLst/>
                <a:latin typeface="+mn-lt"/>
              </a:rPr>
              <a:t> </a:t>
            </a:r>
            <a:r>
              <a:rPr lang="en-US" sz="1200" b="0" dirty="0" smtClean="0">
                <a:effectLst/>
                <a:latin typeface="+mn-lt"/>
              </a:rPr>
              <a:t>       10144</a:t>
            </a:r>
            <a:endParaRPr lang="en-US" sz="1200" b="0" dirty="0">
              <a:effectLst/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5919" y="6354762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S13360-1325</a:t>
            </a:r>
          </a:p>
          <a:p>
            <a:r>
              <a:rPr lang="en-US" sz="1200" b="0" dirty="0">
                <a:effectLst/>
                <a:latin typeface="+mn-lt"/>
              </a:rPr>
              <a:t> </a:t>
            </a:r>
            <a:r>
              <a:rPr lang="en-US" sz="1200" b="0" dirty="0" smtClean="0">
                <a:effectLst/>
                <a:latin typeface="+mn-lt"/>
              </a:rPr>
              <a:t>       10143</a:t>
            </a:r>
            <a:endParaRPr lang="en-US" sz="1200" b="0" dirty="0">
              <a:effectLst/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5919" y="5668962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S13360-3025</a:t>
            </a:r>
          </a:p>
          <a:p>
            <a:r>
              <a:rPr lang="en-US" sz="1200" b="0" dirty="0">
                <a:effectLst/>
                <a:latin typeface="+mn-lt"/>
              </a:rPr>
              <a:t> </a:t>
            </a:r>
            <a:r>
              <a:rPr lang="en-US" sz="1200" b="0" dirty="0" smtClean="0">
                <a:effectLst/>
                <a:latin typeface="+mn-lt"/>
              </a:rPr>
              <a:t>       10104</a:t>
            </a:r>
            <a:endParaRPr lang="en-US" sz="1200" b="0" dirty="0">
              <a:effectLst/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919" y="5135562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S13360-3025</a:t>
            </a:r>
          </a:p>
          <a:p>
            <a:r>
              <a:rPr lang="en-US" sz="1200" b="0" dirty="0">
                <a:effectLst/>
                <a:latin typeface="+mn-lt"/>
              </a:rPr>
              <a:t> </a:t>
            </a:r>
            <a:r>
              <a:rPr lang="en-US" sz="1200" b="0" dirty="0" smtClean="0">
                <a:effectLst/>
                <a:latin typeface="+mn-lt"/>
              </a:rPr>
              <a:t>       10103</a:t>
            </a:r>
            <a:endParaRPr lang="en-US" sz="1200" b="0" dirty="0">
              <a:effectLst/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919" y="508716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S12571-136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37306" y="551656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S12571-137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9492" y="661116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S12571-271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49492" y="691596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S12571-273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63119" y="45259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smtClean="0">
                <a:solidFill>
                  <a:srgbClr val="2B3AF2"/>
                </a:solidFill>
                <a:effectLst/>
              </a:rPr>
              <a:t>S12571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3119" y="10207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smtClean="0">
                <a:solidFill>
                  <a:srgbClr val="2B3AF2"/>
                </a:solidFill>
                <a:effectLst/>
              </a:rPr>
              <a:t>A sensors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06519" y="10207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dirty="0" smtClean="0">
                <a:solidFill>
                  <a:srgbClr val="2B3AF2"/>
                </a:solidFill>
                <a:effectLst/>
              </a:rPr>
              <a:t>B sensors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2492" y="17065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A1-20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20119" y="27733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A2-20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20119" y="31059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A1-15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20119" y="35631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A2-15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4460" y="17065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B1-20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2087" y="26209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B2-20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087" y="30781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B1-15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087" y="37155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B2-15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81919" y="43735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81919" y="10207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77719" y="9445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77719" y="4439743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667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>
            <a:off x="4429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36679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4353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>
            <a:off x="8239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9001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8163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8925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64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0" r="3385"/>
          <a:stretch/>
        </p:blipFill>
        <p:spPr>
          <a:xfrm>
            <a:off x="1333186" y="4615907"/>
            <a:ext cx="4773133" cy="36438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7" r="3384"/>
          <a:stretch/>
        </p:blipFill>
        <p:spPr>
          <a:xfrm>
            <a:off x="5954094" y="1173162"/>
            <a:ext cx="4782619" cy="3655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76" r="3384"/>
          <a:stretch/>
        </p:blipFill>
        <p:spPr>
          <a:xfrm>
            <a:off x="1389601" y="1192008"/>
            <a:ext cx="4689251" cy="3605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2096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86519" y="1309966"/>
                <a:ext cx="1600200" cy="6873596"/>
              </a:xfrm>
              <a:noFill/>
            </p:spPr>
            <p:txBody>
              <a:bodyPr vert="horz" wrap="square" lIns="100434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All 12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MPPCs </a:t>
                </a:r>
                <a:r>
                  <a:rPr lang="en-US" sz="2000" dirty="0">
                    <a:cs typeface="ＭＳ Ｐゴシック" charset="0"/>
                  </a:rPr>
                  <a:t>satisfy </a:t>
                </a:r>
                <a:r>
                  <a:rPr lang="en-US" sz="2000" dirty="0" smtClean="0">
                    <a:cs typeface="ＭＳ Ｐゴシック" charset="0"/>
                  </a:rPr>
                  <a:t>requirement 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that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deviation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from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stability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Is </a:t>
                </a:r>
                <a:r>
                  <a:rPr lang="en-US" sz="2000" b="1" dirty="0" smtClean="0">
                    <a:solidFill>
                      <a:srgbClr val="FF0000"/>
                    </a:solidFill>
                    <a:cs typeface="ＭＳ Ｐゴシック" charset="0"/>
                  </a:rPr>
                  <a:t>&lt;±</a:t>
                </a:r>
                <a:r>
                  <a:rPr lang="en-US" sz="2000" b="1" dirty="0">
                    <a:solidFill>
                      <a:srgbClr val="FF0000"/>
                    </a:solidFill>
                    <a:cs typeface="ＭＳ Ｐゴシック" charset="0"/>
                  </a:rPr>
                  <a:t>0.5% </a:t>
                </a:r>
                <a:r>
                  <a:rPr lang="en-US" sz="2000" dirty="0" smtClean="0">
                    <a:cs typeface="ＭＳ Ｐゴシック" charset="0"/>
                  </a:rPr>
                  <a:t>in 20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  <m:r>
                      <a:rPr lang="en-US" sz="20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</m:oMath>
                </a14:m>
                <a:r>
                  <a:rPr lang="en-US" sz="2000" dirty="0" smtClean="0">
                    <a:cs typeface="ＭＳ Ｐゴシック" charset="0"/>
                  </a:rPr>
                  <a:t>30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</a:t>
                </a:r>
                <a:r>
                  <a:rPr lang="en-US" sz="2000" i="1" dirty="0">
                    <a:solidFill>
                      <a:srgbClr val="FF0000"/>
                    </a:solidFill>
                    <a:cs typeface="ＭＳ Ｐゴシック" charset="0"/>
                  </a:rPr>
                  <a:t>T</a:t>
                </a: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range</a:t>
                </a:r>
                <a:endParaRPr lang="en-US" sz="2000" dirty="0"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132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6519" y="1309966"/>
                <a:ext cx="1600200" cy="6873596"/>
              </a:xfrm>
              <a:blipFill rotWithShape="0">
                <a:blip r:embed="rId7"/>
                <a:stretch>
                  <a:fillRect l="-3422" t="-1508" r="-11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99694"/>
            <a:ext cx="10830720" cy="821068"/>
          </a:xfrm>
        </p:spPr>
        <p:txBody>
          <a:bodyPr/>
          <a:lstStyle/>
          <a:p>
            <a:r>
              <a:rPr lang="en-US" sz="3400" dirty="0"/>
              <a:t>Gain Stabilization for </a:t>
            </a:r>
            <a:r>
              <a:rPr lang="en-US" sz="3400" smtClean="0"/>
              <a:t>Hamamatsu MPPCs (new fits)</a:t>
            </a:r>
            <a:endParaRPr lang="en-US" sz="34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2079905" y="508716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S12571-136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16292" y="551656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S12571-137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16292" y="650716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S12571-271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16292" y="7220763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S12571-273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29919" y="45259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smtClean="0">
                <a:solidFill>
                  <a:srgbClr val="2B3AF2"/>
                </a:solidFill>
                <a:effectLst/>
              </a:rPr>
              <a:t>S12571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63119" y="10207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smtClean="0">
                <a:solidFill>
                  <a:srgbClr val="2B3AF2"/>
                </a:solidFill>
                <a:effectLst/>
              </a:rPr>
              <a:t>A sensors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06519" y="1020762"/>
            <a:ext cx="175260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9" b="0" dirty="0" smtClean="0">
                <a:solidFill>
                  <a:srgbClr val="2B3AF2"/>
                </a:solidFill>
                <a:effectLst/>
              </a:rPr>
              <a:t>B sensors</a:t>
            </a:r>
            <a:endParaRPr lang="en-US" sz="1909" b="0" dirty="0">
              <a:solidFill>
                <a:srgbClr val="2B3AF2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2492" y="14779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A1-20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20119" y="26971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A2-20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20119" y="30297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A1-15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20119" y="35631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A2-15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4460" y="17065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B1-20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2087" y="26209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B2-20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087" y="30781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B1-15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087" y="371556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B2-15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81919" y="43735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81919" y="10207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77719" y="9445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667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>
            <a:off x="44299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36679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4353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8163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8925719" y="14017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6671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2096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1604" y="1249362"/>
                <a:ext cx="10274786" cy="6578250"/>
              </a:xfrm>
              <a:noFill/>
            </p:spPr>
            <p:txBody>
              <a:bodyPr vert="horz" wrap="square" lIns="100434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2000" dirty="0" smtClean="0"/>
                  <a:t>Decay </a:t>
                </a:r>
                <a:r>
                  <a:rPr lang="en-US" sz="2000" dirty="0"/>
                  <a:t>time </a:t>
                </a:r>
                <a:r>
                  <a:rPr lang="en-US" sz="2000" dirty="0" smtClean="0"/>
                  <a:t>of </a:t>
                </a:r>
                <a:r>
                  <a:rPr lang="en-US" sz="2000" dirty="0"/>
                  <a:t>KETEK </a:t>
                </a:r>
                <a:r>
                  <a:rPr lang="en-US" sz="2000" dirty="0" err="1"/>
                  <a:t>SiPMs</a:t>
                </a:r>
                <a:r>
                  <a:rPr lang="en-US" sz="2000" dirty="0"/>
                  <a:t> is </a:t>
                </a:r>
                <a:r>
                  <a:rPr lang="en-US" sz="2000" dirty="0" smtClean="0"/>
                  <a:t>much </a:t>
                </a:r>
                <a:r>
                  <a:rPr lang="en-US" sz="2000" dirty="0"/>
                  <a:t>longer than that </a:t>
                </a:r>
                <a:r>
                  <a:rPr lang="en-US" sz="2000" dirty="0" smtClean="0"/>
                  <a:t>of other </a:t>
                </a:r>
                <a:r>
                  <a:rPr lang="en-US" sz="2000" dirty="0" err="1" smtClean="0"/>
                  <a:t>SiPMs</a:t>
                </a:r>
                <a:r>
                  <a:rPr lang="en-US" sz="2000" dirty="0" smtClean="0"/>
                  <a:t>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</a:t>
                </a:r>
                <a:r>
                  <a:rPr lang="en-US" sz="2000" dirty="0" smtClean="0">
                    <a:ea typeface="Arial" charset="0"/>
                    <a:cs typeface="Arial" charset="0"/>
                    <a:sym typeface="Wingdings"/>
                  </a:rPr>
                  <a:t>waveforms</a:t>
                </a:r>
                <a:endParaRPr lang="en-US" sz="2000" dirty="0" smtClean="0"/>
              </a:p>
              <a:p>
                <a:pPr marL="0" indent="0">
                  <a:lnSpc>
                    <a:spcPct val="70000"/>
                  </a:lnSpc>
                  <a:spcBef>
                    <a:spcPts val="0"/>
                  </a:spcBef>
                  <a:buNone/>
                </a:pP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sz="2000" dirty="0" smtClean="0">
                    <a:ea typeface="Arial" charset="0"/>
                    <a:cs typeface="Arial" charset="0"/>
                    <a:sym typeface="Wingdings"/>
                  </a:rPr>
                  <a:t>  typically do not</a:t>
                </a:r>
                <a:endParaRPr lang="en-US" sz="2000" dirty="0">
                  <a:ea typeface="Arial" charset="0"/>
                  <a:cs typeface="Arial" charset="0"/>
                </a:endParaRP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return to baseline</a:t>
                </a: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buNone/>
                </a:pPr>
                <a:r>
                  <a:rPr lang="en-US" sz="2000" dirty="0" smtClean="0"/>
                  <a:t>      within 200 </a:t>
                </a:r>
                <a:r>
                  <a:rPr lang="en-US" sz="2000" dirty="0"/>
                  <a:t>ns </a:t>
                </a:r>
                <a:endParaRPr lang="en-US" sz="2000" dirty="0" smtClean="0"/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buNone/>
                </a:pPr>
                <a:r>
                  <a:rPr lang="en-US" sz="2000" dirty="0" smtClean="0"/>
                  <a:t>      wide </a:t>
                </a:r>
                <a:r>
                  <a:rPr lang="en-US" sz="2000" dirty="0"/>
                  <a:t>integration </a:t>
                </a:r>
                <a:endParaRPr lang="en-US" sz="2000" dirty="0" smtClean="0"/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buNone/>
                </a:pPr>
                <a:r>
                  <a:rPr lang="en-US" sz="2000" dirty="0" smtClean="0"/>
                  <a:t>      window </a:t>
                </a:r>
                <a:r>
                  <a:rPr lang="en-US" sz="2000" dirty="0"/>
                  <a:t>	</a:t>
                </a:r>
              </a:p>
              <a:p>
                <a:pPr eaLnBrk="0" hangingPunct="0">
                  <a:lnSpc>
                    <a:spcPct val="70000"/>
                  </a:lnSpc>
                  <a:spcBef>
                    <a:spcPct val="0"/>
                  </a:spcBef>
                  <a:buClrTx/>
                </a:pPr>
                <a:endParaRPr lang="en-US" sz="2000" dirty="0" smtClean="0"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Simultaneous gain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stabilization for 4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KETEK </a:t>
                </a:r>
                <a:r>
                  <a:rPr lang="en-US" sz="2000" dirty="0" err="1" smtClean="0">
                    <a:cs typeface="ＭＳ Ｐゴシック" charset="0"/>
                  </a:rPr>
                  <a:t>SiPMs</a:t>
                </a:r>
                <a:r>
                  <a:rPr lang="en-US" sz="2000" dirty="0" smtClean="0">
                    <a:cs typeface="ＭＳ Ｐゴシック" charset="0"/>
                  </a:rPr>
                  <a:t> in two batches:</a:t>
                </a:r>
                <a:r>
                  <a:rPr lang="en-US" sz="2000" i="1" dirty="0">
                    <a:solidFill>
                      <a:srgbClr val="FF0000"/>
                    </a:solidFill>
                    <a:cs typeface="ＭＳ Ｐゴシック" charset="0"/>
                  </a:rPr>
                  <a:t> </a:t>
                </a:r>
                <a:r>
                  <a:rPr lang="en-US" sz="2000" i="1" dirty="0" err="1" smtClean="0">
                    <a:solidFill>
                      <a:srgbClr val="FF0000"/>
                    </a:solidFill>
                    <a:cs typeface="ＭＳ Ｐゴシック" charset="0"/>
                  </a:rPr>
                  <a:t>dV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/</a:t>
                </a:r>
                <a:r>
                  <a:rPr lang="en-US" sz="2000" i="1" dirty="0" err="1" smtClean="0">
                    <a:solidFill>
                      <a:srgbClr val="FF0000"/>
                    </a:solidFill>
                    <a:cs typeface="ＭＳ Ｐゴシック" charset="0"/>
                  </a:rPr>
                  <a:t>dT</a:t>
                </a:r>
                <a:r>
                  <a:rPr lang="en-US" sz="2000" dirty="0" smtClean="0">
                    <a:solidFill>
                      <a:srgbClr val="FF0000"/>
                    </a:solidFill>
                    <a:cs typeface="ＭＳ Ｐゴシック" charset="0"/>
                  </a:rPr>
                  <a:t>=18.2 </a:t>
                </a:r>
                <a:r>
                  <a:rPr lang="en-US" sz="2000" dirty="0">
                    <a:solidFill>
                      <a:srgbClr val="FF0000"/>
                    </a:solidFill>
                    <a:sym typeface="Wingdings"/>
                  </a:rPr>
                  <a:t>mV/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°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C </a:t>
                </a:r>
                <a:endParaRPr lang="en-US" sz="2000" dirty="0" smtClean="0">
                  <a:cs typeface="ＭＳ Ｐゴシック" charset="0"/>
                </a:endParaRPr>
              </a:p>
              <a:p>
                <a:pPr eaLnBrk="0" hangingPunct="0">
                  <a:lnSpc>
                    <a:spcPct val="55000"/>
                  </a:lnSpc>
                  <a:spcBef>
                    <a:spcPct val="0"/>
                  </a:spcBef>
                  <a:buClrTx/>
                </a:pP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85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KETEK sensors show more complicated V(T)</a:t>
                </a: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    </a:t>
                </a: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behavior</a:t>
                </a: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latin typeface="Wingdings"/>
                    <a:ea typeface="Wingdings"/>
                    <a:cs typeface="Wingdings"/>
                    <a:sym typeface="Wingdings"/>
                  </a:rPr>
                  <a:t></a:t>
                </a:r>
                <a:r>
                  <a:rPr lang="en-US" sz="2000" dirty="0" smtClean="0">
                    <a:latin typeface="+mn-lt"/>
                    <a:ea typeface="Wingdings"/>
                    <a:cs typeface="Wingdings"/>
                    <a:sym typeface="Wingdings"/>
                  </a:rPr>
                  <a:t>linear correction is not sufficient</a:t>
                </a:r>
                <a:endParaRPr lang="en-US" sz="2000" dirty="0" smtClean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55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85000"/>
                  </a:lnSpc>
                  <a:spcBef>
                    <a:spcPct val="0"/>
                  </a:spcBef>
                  <a:buClrTx/>
                </a:pPr>
                <a:r>
                  <a:rPr lang="en-US" sz="2000" dirty="0">
                    <a:cs typeface="ＭＳ Ｐゴシック" charset="0"/>
                  </a:rPr>
                  <a:t>1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-1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8</m:t>
                    </m:r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 smtClean="0">
                    <a:cs typeface="ＭＳ Ｐゴシック" charset="0"/>
                  </a:rPr>
                  <a:t>C:</a:t>
                </a:r>
                <a:endParaRPr lang="en-US" sz="2000" i="1" dirty="0" smtClean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i="1" dirty="0" smtClean="0">
                    <a:cs typeface="ＭＳ Ｐゴシック" charset="0"/>
                  </a:rPr>
                  <a:t>      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G</a:t>
                </a:r>
                <a:r>
                  <a:rPr lang="en-US" sz="2000" dirty="0" smtClean="0">
                    <a:solidFill>
                      <a:srgbClr val="FF0000"/>
                    </a:solidFill>
                    <a:cs typeface="ＭＳ Ｐゴシック" charset="0"/>
                  </a:rPr>
                  <a:t> rises</a:t>
                </a:r>
              </a:p>
              <a:p>
                <a:pPr eaLnBrk="0" hangingPunct="0">
                  <a:lnSpc>
                    <a:spcPct val="50000"/>
                  </a:lnSpc>
                  <a:spcBef>
                    <a:spcPct val="0"/>
                  </a:spcBef>
                  <a:buClrTx/>
                </a:pP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85000"/>
                  </a:lnSpc>
                  <a:spcBef>
                    <a:spcPct val="0"/>
                  </a:spcBef>
                  <a:buClrTx/>
                </a:pPr>
                <a:r>
                  <a:rPr lang="en-US" sz="2000" dirty="0">
                    <a:cs typeface="ＭＳ Ｐゴシック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8</m:t>
                    </m:r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 -22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 smtClean="0">
                    <a:cs typeface="ＭＳ Ｐゴシック" charset="0"/>
                  </a:rPr>
                  <a:t>C: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i="1" dirty="0">
                    <a:cs typeface="ＭＳ Ｐゴシック" charset="0"/>
                  </a:rPr>
                  <a:t> </a:t>
                </a:r>
                <a:r>
                  <a:rPr lang="en-US" sz="2000" i="1" dirty="0" smtClean="0">
                    <a:cs typeface="ＭＳ Ｐゴシック" charset="0"/>
                  </a:rPr>
                  <a:t>     </a:t>
                </a:r>
                <a:r>
                  <a:rPr lang="en-US" sz="2000" i="1" dirty="0" smtClean="0">
                    <a:solidFill>
                      <a:srgbClr val="FF0000"/>
                    </a:solidFill>
                    <a:cs typeface="ＭＳ Ｐゴシック" charset="0"/>
                  </a:rPr>
                  <a:t>G</a:t>
                </a:r>
                <a:r>
                  <a:rPr lang="en-US" sz="2000" dirty="0" smtClean="0">
                    <a:solidFill>
                      <a:srgbClr val="FF0000"/>
                    </a:solidFill>
                    <a:cs typeface="ＭＳ Ｐゴシック" charset="0"/>
                  </a:rPr>
                  <a:t> is uniform</a:t>
                </a:r>
                <a:endParaRPr lang="en-US" sz="2000" dirty="0">
                  <a:solidFill>
                    <a:srgbClr val="FF0000"/>
                  </a:solidFill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5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85000"/>
                  </a:lnSpc>
                  <a:spcBef>
                    <a:spcPct val="0"/>
                  </a:spcBef>
                  <a:buClrTx/>
                </a:pPr>
                <a:r>
                  <a:rPr lang="en-US" sz="2000" dirty="0">
                    <a:cs typeface="ＭＳ Ｐゴシック" charset="0"/>
                  </a:rPr>
                  <a:t>22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C-3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cs typeface="ＭＳ Ｐゴシック" charset="0"/>
                  </a:rPr>
                  <a:t>C</a:t>
                </a: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</a:t>
                </a:r>
                <a:r>
                  <a:rPr lang="en-US" sz="2000" dirty="0" smtClean="0">
                    <a:solidFill>
                      <a:srgbClr val="FF0000"/>
                    </a:solidFill>
                    <a:cs typeface="ＭＳ Ｐゴシック" charset="0"/>
                  </a:rPr>
                  <a:t>G falls off </a:t>
                </a:r>
              </a:p>
              <a:p>
                <a:pPr marL="0" indent="0" eaLnBrk="0" hangingPunct="0">
                  <a:lnSpc>
                    <a:spcPct val="5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</a:t>
                </a:r>
                <a:endParaRPr lang="en-US" sz="2000" dirty="0"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r>
                  <a:rPr lang="en-US" sz="2000" dirty="0" smtClean="0">
                    <a:cs typeface="ＭＳ Ｐゴシック" charset="0"/>
                  </a:rPr>
                  <a:t>Only 1 </a:t>
                </a:r>
                <a:r>
                  <a:rPr lang="en-US" sz="2000" dirty="0" err="1" smtClean="0">
                    <a:cs typeface="ＭＳ Ｐゴシック" charset="0"/>
                  </a:rPr>
                  <a:t>SiPM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    satisfies</a:t>
                </a: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</a:t>
                </a:r>
                <a:r>
                  <a:rPr lang="en-US" sz="2000" dirty="0" smtClean="0">
                    <a:cs typeface="ＭＳ Ｐゴシック" charset="0"/>
                  </a:rPr>
                  <a:t>     </a:t>
                </a:r>
                <a:r>
                  <a:rPr lang="en-US" sz="2000" b="1" dirty="0" smtClean="0">
                    <a:solidFill>
                      <a:srgbClr val="FF0000"/>
                    </a:solidFill>
                    <a:cs typeface="ＭＳ Ｐゴシック" charset="0"/>
                  </a:rPr>
                  <a:t>&lt;±</a:t>
                </a:r>
                <a:r>
                  <a:rPr lang="en-US" sz="2000" b="1" dirty="0">
                    <a:solidFill>
                      <a:srgbClr val="FF0000"/>
                    </a:solidFill>
                    <a:cs typeface="ＭＳ Ｐゴシック" charset="0"/>
                  </a:rPr>
                  <a:t>0.5% </a:t>
                </a: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    </a:t>
                </a:r>
                <a:r>
                  <a:rPr lang="en-US" sz="2000" dirty="0" smtClean="0">
                    <a:cs typeface="ＭＳ Ｐゴシック" charset="0"/>
                  </a:rPr>
                  <a:t> requirement     </a:t>
                </a: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85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>
                    <a:cs typeface="ＭＳ Ｐゴシック" charset="0"/>
                  </a:rPr>
                  <a:t>    </a:t>
                </a:r>
                <a:endParaRPr lang="en-US" sz="2000" dirty="0">
                  <a:solidFill>
                    <a:srgbClr val="2B3AF2"/>
                  </a:solidFill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2000" dirty="0" smtClean="0"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sz="2000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2000" dirty="0" smtClean="0">
                    <a:cs typeface="ＭＳ Ｐゴシック" charset="0"/>
                  </a:rPr>
                  <a:t>      </a:t>
                </a:r>
                <a:r>
                  <a:rPr lang="en-US" sz="2000" b="0" dirty="0" smtClean="0">
                    <a:solidFill>
                      <a:srgbClr val="FF0000"/>
                    </a:solidFill>
                    <a:cs typeface="ＭＳ Ｐゴシック" charset="0"/>
                  </a:rPr>
                  <a:t> </a:t>
                </a: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dirty="0" smtClean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dirty="0">
                  <a:cs typeface="ＭＳ Ｐゴシック" charset="0"/>
                </a:endParaRPr>
              </a:p>
              <a:p>
                <a:pPr marL="0" indent="0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None/>
                </a:pPr>
                <a:endParaRPr lang="en-US" sz="1697" dirty="0">
                  <a:solidFill>
                    <a:srgbClr val="2B3AF2"/>
                  </a:solidFill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b="0" dirty="0">
                  <a:cs typeface="ＭＳ Ｐゴシック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0"/>
                  </a:spcBef>
                  <a:buClrTx/>
                </a:pPr>
                <a:endParaRPr lang="en-US" b="0" dirty="0"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132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1604" y="1249362"/>
                <a:ext cx="10274786" cy="6578250"/>
              </a:xfrm>
              <a:blipFill rotWithShape="0">
                <a:blip r:embed="rId3"/>
                <a:stretch>
                  <a:fillRect t="-1112" b="-2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5" r="4441"/>
          <a:stretch/>
        </p:blipFill>
        <p:spPr>
          <a:xfrm>
            <a:off x="2220119" y="4780840"/>
            <a:ext cx="4275284" cy="33416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98" r="4056"/>
          <a:stretch/>
        </p:blipFill>
        <p:spPr>
          <a:xfrm>
            <a:off x="6411119" y="4813750"/>
            <a:ext cx="4267200" cy="33036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62946" y="7823492"/>
            <a:ext cx="893460" cy="364919"/>
          </a:xfrm>
        </p:spPr>
        <p:txBody>
          <a:bodyPr/>
          <a:lstStyle/>
          <a:p>
            <a:fld id="{B70EC3D7-D637-7647-8508-971E3CD7C1A9}" type="slidenum">
              <a:rPr lang="en-US"/>
              <a:pPr/>
              <a:t>9</a:t>
            </a:fld>
            <a:endParaRPr lang="en-US"/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87399" y="191454"/>
            <a:ext cx="9900543" cy="821068"/>
          </a:xfrm>
        </p:spPr>
        <p:txBody>
          <a:bodyPr/>
          <a:lstStyle/>
          <a:p>
            <a:r>
              <a:rPr lang="en-US" sz="3600"/>
              <a:t>Gain Stabilization </a:t>
            </a:r>
            <a:r>
              <a:rPr lang="en-US" sz="3600" smtClean="0"/>
              <a:t>of KETEK </a:t>
            </a:r>
            <a:r>
              <a:rPr lang="en-US" sz="3600" err="1" smtClean="0"/>
              <a:t>SiPMs</a:t>
            </a:r>
            <a:endParaRPr lang="en-US" sz="3600" b="0"/>
          </a:p>
        </p:txBody>
      </p:sp>
      <p:sp>
        <p:nvSpPr>
          <p:cNvPr id="15" name="TextBox 14"/>
          <p:cNvSpPr txBox="1"/>
          <p:nvPr/>
        </p:nvSpPr>
        <p:spPr>
          <a:xfrm>
            <a:off x="3208332" y="4678362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932" y="1731052"/>
            <a:ext cx="3278987" cy="180431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9" t="9237" r="9194"/>
          <a:stretch/>
        </p:blipFill>
        <p:spPr>
          <a:xfrm>
            <a:off x="6358853" y="1630362"/>
            <a:ext cx="4313237" cy="31734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23132" y="4688381"/>
            <a:ext cx="1221587" cy="391019"/>
          </a:xfrm>
          <a:prstGeom prst="rect">
            <a:avLst/>
          </a:prstGeom>
          <a:noFill/>
        </p:spPr>
        <p:txBody>
          <a:bodyPr wrap="none" lIns="103066" tIns="51532" rIns="103066" bIns="51532" rtlCol="0">
            <a:spAutoFit/>
          </a:bodyPr>
          <a:lstStyle/>
          <a:p>
            <a:r>
              <a:rPr lang="en-US" sz="1802" b="0">
                <a:solidFill>
                  <a:srgbClr val="0000FF"/>
                </a:solidFill>
                <a:effectLst/>
              </a:rPr>
              <a:t>Gain </a:t>
            </a:r>
            <a:r>
              <a:rPr lang="en-US" sz="1802" b="0" err="1">
                <a:solidFill>
                  <a:srgbClr val="0000FF"/>
                </a:solidFill>
                <a:effectLst/>
              </a:rPr>
              <a:t>vs</a:t>
            </a:r>
            <a:r>
              <a:rPr lang="en-US" sz="1802" b="0">
                <a:solidFill>
                  <a:srgbClr val="0000FF"/>
                </a:solidFill>
                <a:effectLst/>
              </a:rPr>
              <a:t> </a:t>
            </a:r>
            <a:r>
              <a:rPr lang="en-US" sz="1802" b="0" i="1">
                <a:solidFill>
                  <a:srgbClr val="0000FF"/>
                </a:solidFill>
                <a:effectLst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8292" y="7220763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W12-A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5919" y="6735762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W12-B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05919" y="6430962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PM3350-2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5919" y="569676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smtClean="0">
                <a:effectLst/>
                <a:latin typeface="+mn-lt"/>
              </a:rPr>
              <a:t>PM3350-1</a:t>
            </a:r>
            <a:endParaRPr lang="en-US" sz="1200" b="0" dirty="0" smtClean="0">
              <a:effectLst/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20719" y="5668962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PM3350-7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20719" y="600156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PM3350-5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20719" y="638256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PM3350-8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0719" y="6839763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effectLst/>
                <a:latin typeface="+mn-lt"/>
              </a:rPr>
              <a:t>PM3350-6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0395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61825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92305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10373519" y="4906962"/>
            <a:ext cx="0" cy="2743200"/>
          </a:xfrm>
          <a:prstGeom prst="line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lg" len="lg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Rectangle 12"/>
          <p:cNvSpPr txBox="1">
            <a:spLocks noChangeArrowheads="1"/>
          </p:cNvSpPr>
          <p:nvPr/>
        </p:nvSpPr>
        <p:spPr>
          <a:xfrm>
            <a:off x="924718" y="7802562"/>
            <a:ext cx="5043113" cy="334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effectLst/>
                <a:latin typeface="+mn-lt"/>
                <a:ea typeface="ＭＳ Ｐゴシック" charset="0"/>
                <a:cs typeface="+mn-cs"/>
              </a:defRPr>
            </a:lvl1pPr>
            <a:lvl2pPr marL="48332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2pPr>
            <a:lvl3pPr marL="966657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3pPr>
            <a:lvl4pPr marL="1449983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4pPr>
            <a:lvl5pPr marL="1933311" algn="l" rtl="0" eaLnBrk="0" fontAlgn="base" hangingPunct="0">
              <a:spcBef>
                <a:spcPct val="0"/>
              </a:spcBef>
              <a:spcAft>
                <a:spcPct val="0"/>
              </a:spcAft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5pPr>
            <a:lvl6pPr marL="2416639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6pPr>
            <a:lvl7pPr marL="2899967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7pPr>
            <a:lvl8pPr marL="3383295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8pPr>
            <a:lvl9pPr marL="3866622" algn="l" defTabSz="483327" rtl="0" eaLnBrk="1" latinLnBrk="0" hangingPunct="1">
              <a:defRPr sz="2087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 smtClean="0"/>
              <a:t>G. Eigen, AIDA annual meeting, Paris 5. 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6242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2004:Templates:Presentations:Designs:Water and Light</Template>
  <TotalTime>105353</TotalTime>
  <Words>1621</Words>
  <Application>Microsoft Macintosh PowerPoint</Application>
  <PresentationFormat>Custom</PresentationFormat>
  <Paragraphs>487</Paragraphs>
  <Slides>17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 Bold</vt:lpstr>
      <vt:lpstr>Cambria Math</vt:lpstr>
      <vt:lpstr>Comic Sans MS</vt:lpstr>
      <vt:lpstr>Impact</vt:lpstr>
      <vt:lpstr>ＭＳ Ｐゴシック</vt:lpstr>
      <vt:lpstr>Symbol</vt:lpstr>
      <vt:lpstr>Times</vt:lpstr>
      <vt:lpstr>Wingdings</vt:lpstr>
      <vt:lpstr>Arial</vt:lpstr>
      <vt:lpstr>Blends</vt:lpstr>
      <vt:lpstr>Equation</vt:lpstr>
      <vt:lpstr>PowerPoint Presentation</vt:lpstr>
      <vt:lpstr>Introduction</vt:lpstr>
      <vt:lpstr>Extraction of Photoelectron Spectra</vt:lpstr>
      <vt:lpstr>Gain Determination</vt:lpstr>
      <vt:lpstr>dG/dV, dG/dT &amp; dV/dT Measurements (new fits)</vt:lpstr>
      <vt:lpstr>Compare 2 Fitting Strategies</vt:lpstr>
      <vt:lpstr>Gain Stabilization for Hamamatsu MPPCs (old fits)</vt:lpstr>
      <vt:lpstr>Gain Stabilization for Hamamatsu MPPCs (new fits)</vt:lpstr>
      <vt:lpstr>Gain Stabilization of KETEK SiPMs</vt:lpstr>
      <vt:lpstr>Gain Stabilization of CPTA SiPMs</vt:lpstr>
      <vt:lpstr>Measured dV/dT Values vs Vbias (old fits)</vt:lpstr>
      <vt:lpstr>Conclusions and Outlook</vt:lpstr>
      <vt:lpstr>Questions</vt:lpstr>
      <vt:lpstr>Acknowledgment</vt:lpstr>
      <vt:lpstr>dG/dV, dG/dT &amp; dV/dT Measurements</vt:lpstr>
      <vt:lpstr>Compare 2 Fitting Strategies for A &amp; B SiPMs</vt:lpstr>
      <vt:lpstr>Compare Fitting Strategies for S12571 &amp; S13360 SiPMs</vt:lpstr>
    </vt:vector>
  </TitlesOfParts>
  <Company>Žက]讘ف뫠뿿큠ڷ倜]讘Ž朄뿿큐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Eigen</dc:creator>
  <cp:keywords/>
  <cp:lastModifiedBy>Microsoft Office User</cp:lastModifiedBy>
  <cp:revision>1012</cp:revision>
  <cp:lastPrinted>2017-04-05T12:51:00Z</cp:lastPrinted>
  <dcterms:created xsi:type="dcterms:W3CDTF">2004-03-27T13:14:48Z</dcterms:created>
  <dcterms:modified xsi:type="dcterms:W3CDTF">2017-04-05T13:27:11Z</dcterms:modified>
</cp:coreProperties>
</file>