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5"/>
  </p:notesMasterIdLst>
  <p:sldIdLst>
    <p:sldId id="279" r:id="rId2"/>
    <p:sldId id="280" r:id="rId3"/>
    <p:sldId id="291" r:id="rId4"/>
    <p:sldId id="284" r:id="rId5"/>
    <p:sldId id="287" r:id="rId6"/>
    <p:sldId id="285" r:id="rId7"/>
    <p:sldId id="292" r:id="rId8"/>
    <p:sldId id="286" r:id="rId9"/>
    <p:sldId id="296" r:id="rId10"/>
    <p:sldId id="293" r:id="rId11"/>
    <p:sldId id="294" r:id="rId12"/>
    <p:sldId id="288" r:id="rId13"/>
    <p:sldId id="289" r:id="rId14"/>
  </p:sldIdLst>
  <p:sldSz cx="9144000" cy="6858000" type="screen4x3"/>
  <p:notesSz cx="6289675" cy="90900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3399"/>
    <a:srgbClr val="009900"/>
    <a:srgbClr val="0000FF"/>
    <a:srgbClr val="01FFFF"/>
    <a:srgbClr val="028787"/>
    <a:srgbClr val="E3ECD0"/>
    <a:srgbClr val="F6EFFB"/>
    <a:srgbClr val="E4D2F2"/>
    <a:srgbClr val="D9E5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910" autoAdjust="0"/>
  </p:normalViewPr>
  <p:slideViewPr>
    <p:cSldViewPr snapToGrid="0" showGuides="1">
      <p:cViewPr varScale="1">
        <p:scale>
          <a:sx n="103" d="100"/>
          <a:sy n="103" d="100"/>
        </p:scale>
        <p:origin x="1446" y="114"/>
      </p:cViewPr>
      <p:guideLst>
        <p:guide orient="horz" pos="2183"/>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 y="0"/>
            <a:ext cx="2725525" cy="456080"/>
          </a:xfrm>
          <a:prstGeom prst="rect">
            <a:avLst/>
          </a:prstGeom>
        </p:spPr>
        <p:txBody>
          <a:bodyPr vert="horz" lIns="87866" tIns="43934" rIns="87866" bIns="43934" rtlCol="0"/>
          <a:lstStyle>
            <a:lvl1pPr algn="l">
              <a:defRPr sz="1200"/>
            </a:lvl1pPr>
          </a:lstStyle>
          <a:p>
            <a:endParaRPr lang="en-US"/>
          </a:p>
        </p:txBody>
      </p:sp>
      <p:sp>
        <p:nvSpPr>
          <p:cNvPr id="3" name="Marcador de fecha 2"/>
          <p:cNvSpPr>
            <a:spLocks noGrp="1"/>
          </p:cNvSpPr>
          <p:nvPr>
            <p:ph type="dt" idx="1"/>
          </p:nvPr>
        </p:nvSpPr>
        <p:spPr>
          <a:xfrm>
            <a:off x="3562695" y="0"/>
            <a:ext cx="2725525" cy="456080"/>
          </a:xfrm>
          <a:prstGeom prst="rect">
            <a:avLst/>
          </a:prstGeom>
        </p:spPr>
        <p:txBody>
          <a:bodyPr vert="horz" lIns="87866" tIns="43934" rIns="87866" bIns="43934" rtlCol="0"/>
          <a:lstStyle>
            <a:lvl1pPr algn="r">
              <a:defRPr sz="1200"/>
            </a:lvl1pPr>
          </a:lstStyle>
          <a:p>
            <a:fld id="{AE13228F-9FCF-489A-89A3-0C305EDF32BB}" type="datetimeFigureOut">
              <a:rPr lang="en-US" smtClean="0"/>
              <a:t>4/4/2017</a:t>
            </a:fld>
            <a:endParaRPr lang="en-US"/>
          </a:p>
        </p:txBody>
      </p:sp>
      <p:sp>
        <p:nvSpPr>
          <p:cNvPr id="4" name="Marcador de imagen de diapositiva 3"/>
          <p:cNvSpPr>
            <a:spLocks noGrp="1" noRot="1" noChangeAspect="1"/>
          </p:cNvSpPr>
          <p:nvPr>
            <p:ph type="sldImg" idx="2"/>
          </p:nvPr>
        </p:nvSpPr>
        <p:spPr>
          <a:xfrm>
            <a:off x="1098550" y="1135063"/>
            <a:ext cx="4092575" cy="3070225"/>
          </a:xfrm>
          <a:prstGeom prst="rect">
            <a:avLst/>
          </a:prstGeom>
          <a:noFill/>
          <a:ln w="12700">
            <a:solidFill>
              <a:prstClr val="black"/>
            </a:solidFill>
          </a:ln>
        </p:spPr>
        <p:txBody>
          <a:bodyPr vert="horz" lIns="87866" tIns="43934" rIns="87866" bIns="43934" rtlCol="0" anchor="ctr"/>
          <a:lstStyle/>
          <a:p>
            <a:endParaRPr lang="en-US"/>
          </a:p>
        </p:txBody>
      </p:sp>
      <p:sp>
        <p:nvSpPr>
          <p:cNvPr id="5" name="Marcador de notas 4"/>
          <p:cNvSpPr>
            <a:spLocks noGrp="1"/>
          </p:cNvSpPr>
          <p:nvPr>
            <p:ph type="body" sz="quarter" idx="3"/>
          </p:nvPr>
        </p:nvSpPr>
        <p:spPr>
          <a:xfrm>
            <a:off x="628968" y="4374575"/>
            <a:ext cx="5031740" cy="3579197"/>
          </a:xfrm>
          <a:prstGeom prst="rect">
            <a:avLst/>
          </a:prstGeom>
        </p:spPr>
        <p:txBody>
          <a:bodyPr vert="horz" lIns="87866" tIns="43934" rIns="87866" bIns="43934"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2" y="8633947"/>
            <a:ext cx="2725525" cy="456079"/>
          </a:xfrm>
          <a:prstGeom prst="rect">
            <a:avLst/>
          </a:prstGeom>
        </p:spPr>
        <p:txBody>
          <a:bodyPr vert="horz" lIns="87866" tIns="43934" rIns="87866" bIns="43934"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562695" y="8633947"/>
            <a:ext cx="2725525" cy="456079"/>
          </a:xfrm>
          <a:prstGeom prst="rect">
            <a:avLst/>
          </a:prstGeom>
        </p:spPr>
        <p:txBody>
          <a:bodyPr vert="horz" lIns="87866" tIns="43934" rIns="87866" bIns="43934" rtlCol="0" anchor="b"/>
          <a:lstStyle>
            <a:lvl1pPr algn="r">
              <a:defRPr sz="1200"/>
            </a:lvl1pPr>
          </a:lstStyle>
          <a:p>
            <a:fld id="{A97B1DAF-BE5C-455C-8E18-9BA6C511EE28}" type="slidenum">
              <a:rPr lang="en-US" smtClean="0"/>
              <a:t>‹Nº›</a:t>
            </a:fld>
            <a:endParaRPr lang="en-US"/>
          </a:p>
        </p:txBody>
      </p:sp>
    </p:spTree>
    <p:extLst>
      <p:ext uri="{BB962C8B-B14F-4D97-AF65-F5344CB8AC3E}">
        <p14:creationId xmlns:p14="http://schemas.microsoft.com/office/powerpoint/2010/main" val="3172081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62087E54-A7DD-49A9-B01A-2F1D7DBC6FF5}" type="slidenum">
              <a:rPr lang="es-ES" smtClean="0">
                <a:solidFill>
                  <a:prstClr val="black"/>
                </a:solidFill>
              </a:rPr>
              <a:pPr/>
              <a:t>1</a:t>
            </a:fld>
            <a:endParaRPr lang="es-ES">
              <a:solidFill>
                <a:prstClr val="black"/>
              </a:solidFill>
            </a:endParaRPr>
          </a:p>
        </p:txBody>
      </p:sp>
    </p:spTree>
    <p:extLst>
      <p:ext uri="{BB962C8B-B14F-4D97-AF65-F5344CB8AC3E}">
        <p14:creationId xmlns:p14="http://schemas.microsoft.com/office/powerpoint/2010/main" val="2712748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62087E54-A7DD-49A9-B01A-2F1D7DBC6FF5}" type="slidenum">
              <a:rPr lang="es-ES" smtClean="0">
                <a:solidFill>
                  <a:prstClr val="black"/>
                </a:solidFill>
              </a:rPr>
              <a:pPr/>
              <a:t>2</a:t>
            </a:fld>
            <a:endParaRPr lang="es-ES">
              <a:solidFill>
                <a:prstClr val="black"/>
              </a:solidFill>
            </a:endParaRPr>
          </a:p>
        </p:txBody>
      </p:sp>
    </p:spTree>
    <p:extLst>
      <p:ext uri="{BB962C8B-B14F-4D97-AF65-F5344CB8AC3E}">
        <p14:creationId xmlns:p14="http://schemas.microsoft.com/office/powerpoint/2010/main" val="1345300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A97B1DAF-BE5C-455C-8E18-9BA6C511EE28}" type="slidenum">
              <a:rPr lang="en-US" smtClean="0"/>
              <a:t>13</a:t>
            </a:fld>
            <a:endParaRPr lang="en-US"/>
          </a:p>
        </p:txBody>
      </p:sp>
    </p:spTree>
    <p:extLst>
      <p:ext uri="{BB962C8B-B14F-4D97-AF65-F5344CB8AC3E}">
        <p14:creationId xmlns:p14="http://schemas.microsoft.com/office/powerpoint/2010/main" val="2836679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1111262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956157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196173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lgn="ctr">
              <a:defRPr/>
            </a:lvl1pPr>
          </a:lstStyle>
          <a:p>
            <a:fld id="{066A388B-ECE6-4017-8C40-34F083049B85}" type="slidenum">
              <a:rPr lang="en-US" smtClean="0"/>
              <a:pPr/>
              <a:t>‹Nº›</a:t>
            </a:fld>
            <a:endParaRPr lang="en-US"/>
          </a:p>
        </p:txBody>
      </p:sp>
    </p:spTree>
    <p:extLst>
      <p:ext uri="{BB962C8B-B14F-4D97-AF65-F5344CB8AC3E}">
        <p14:creationId xmlns:p14="http://schemas.microsoft.com/office/powerpoint/2010/main" val="1261291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693677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1533306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8" name="7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2451743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4" name="3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3164150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3" name="2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540202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529466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66A388B-ECE6-4017-8C40-34F083049B85}" type="slidenum">
              <a:rPr lang="en-US" smtClean="0"/>
              <a:pPr/>
              <a:t>‹Nº›</a:t>
            </a:fld>
            <a:endParaRPr lang="en-US"/>
          </a:p>
        </p:txBody>
      </p:sp>
    </p:spTree>
    <p:extLst>
      <p:ext uri="{BB962C8B-B14F-4D97-AF65-F5344CB8AC3E}">
        <p14:creationId xmlns:p14="http://schemas.microsoft.com/office/powerpoint/2010/main" val="1659624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44624"/>
            <a:ext cx="8229600" cy="1143000"/>
          </a:xfrm>
          <a:prstGeom prst="rect">
            <a:avLst/>
          </a:prstGeom>
          <a:solidFill>
            <a:schemeClr val="accent1">
              <a:lumMod val="50000"/>
            </a:schemeClr>
          </a:solidFill>
        </p:spPr>
        <p:style>
          <a:lnRef idx="3">
            <a:schemeClr val="lt1"/>
          </a:lnRef>
          <a:fillRef idx="1">
            <a:schemeClr val="accent1"/>
          </a:fillRef>
          <a:effectRef idx="1">
            <a:schemeClr val="accent1"/>
          </a:effectRef>
          <a:fontRef idx="none"/>
        </p:style>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2 Marcador de texto"/>
          <p:cNvSpPr>
            <a:spLocks noGrp="1"/>
          </p:cNvSpPr>
          <p:nvPr>
            <p:ph type="body" idx="1"/>
          </p:nvPr>
        </p:nvSpPr>
        <p:spPr>
          <a:xfrm>
            <a:off x="457200" y="1412776"/>
            <a:ext cx="8219256" cy="5040560"/>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3 Marcador de fecha"/>
          <p:cNvSpPr>
            <a:spLocks noGrp="1"/>
          </p:cNvSpPr>
          <p:nvPr>
            <p:ph type="dt" sz="half" idx="2"/>
          </p:nvPr>
        </p:nvSpPr>
        <p:spPr>
          <a:xfrm>
            <a:off x="-9872" y="652534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S" smtClean="0">
                <a:solidFill>
                  <a:prstClr val="black">
                    <a:tint val="75000"/>
                  </a:prstClr>
                </a:solidFill>
              </a:rPr>
              <a:t>E. Calvo</a:t>
            </a:r>
            <a:endParaRPr lang="en-US">
              <a:solidFill>
                <a:prstClr val="black">
                  <a:tint val="75000"/>
                </a:prstClr>
              </a:solidFill>
            </a:endParaRPr>
          </a:p>
        </p:txBody>
      </p:sp>
      <p:sp>
        <p:nvSpPr>
          <p:cNvPr id="5" name="4 Marcador de pie de página"/>
          <p:cNvSpPr>
            <a:spLocks noGrp="1"/>
          </p:cNvSpPr>
          <p:nvPr>
            <p:ph type="ftr" sz="quarter" idx="3"/>
          </p:nvPr>
        </p:nvSpPr>
        <p:spPr>
          <a:xfrm>
            <a:off x="3124200" y="652534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5 Marcador de número de diapositiva"/>
          <p:cNvSpPr>
            <a:spLocks noGrp="1"/>
          </p:cNvSpPr>
          <p:nvPr>
            <p:ph type="sldNum" sz="quarter" idx="4"/>
          </p:nvPr>
        </p:nvSpPr>
        <p:spPr>
          <a:xfrm>
            <a:off x="8712000" y="72006"/>
            <a:ext cx="395536" cy="1119600"/>
          </a:xfrm>
          <a:prstGeom prst="rect">
            <a:avLst/>
          </a:prstGeom>
          <a:solidFill>
            <a:srgbClr val="C9DBFF"/>
          </a:solidFill>
        </p:spPr>
        <p:style>
          <a:lnRef idx="3">
            <a:schemeClr val="lt1"/>
          </a:lnRef>
          <a:fillRef idx="1">
            <a:schemeClr val="accent2"/>
          </a:fillRef>
          <a:effectRef idx="1">
            <a:schemeClr val="accent2"/>
          </a:effectRef>
          <a:fontRef idx="none"/>
        </p:style>
        <p:txBody>
          <a:bodyPr vert="horz" lIns="91440" tIns="45720" rIns="91440" bIns="45720" rtlCol="0" anchor="ctr"/>
          <a:lstStyle>
            <a:lvl1pPr algn="r">
              <a:defRPr sz="1200" b="1">
                <a:solidFill>
                  <a:srgbClr val="002060"/>
                </a:solidFill>
                <a:latin typeface="Arial" panose="020B0604020202020204" pitchFamily="34" charset="0"/>
                <a:cs typeface="Arial" panose="020B0604020202020204" pitchFamily="34" charset="0"/>
              </a:defRPr>
            </a:lvl1pPr>
          </a:lstStyle>
          <a:p>
            <a:fld id="{066A388B-ECE6-4017-8C40-34F083049B85}" type="slidenum">
              <a:rPr lang="en-US" smtClean="0"/>
              <a:pPr/>
              <a:t>‹Nº›</a:t>
            </a:fld>
            <a:endParaRPr lang="en-US" dirty="0"/>
          </a:p>
        </p:txBody>
      </p:sp>
      <p:pic>
        <p:nvPicPr>
          <p:cNvPr id="2051" name="Picture 3"/>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rot="16200000">
            <a:off x="-405028" y="540205"/>
            <a:ext cx="1268762" cy="332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60117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p:txStyles>
    <p:titleStyle>
      <a:lvl1pPr algn="ctr"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11.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eg"/><Relationship Id="rId1" Type="http://schemas.openxmlformats.org/officeDocument/2006/relationships/slideLayout" Target="../slideLayouts/slideLayout6.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1.jpeg"/><Relationship Id="rId7" Type="http://schemas.openxmlformats.org/officeDocument/2006/relationships/image" Target="../media/image14.jpeg"/><Relationship Id="rId2" Type="http://schemas.openxmlformats.org/officeDocument/2006/relationships/image" Target="../media/image10.jpeg"/><Relationship Id="rId1" Type="http://schemas.openxmlformats.org/officeDocument/2006/relationships/slideLayout" Target="../slideLayouts/slideLayout6.xml"/><Relationship Id="rId6" Type="http://schemas.openxmlformats.org/officeDocument/2006/relationships/image" Target="../media/image13.png"/><Relationship Id="rId11" Type="http://schemas.openxmlformats.org/officeDocument/2006/relationships/image" Target="../media/image18.jpg"/><Relationship Id="rId5" Type="http://schemas.openxmlformats.org/officeDocument/2006/relationships/hyperlink" Target="http://www.arku.de/" TargetMode="External"/><Relationship Id="rId10" Type="http://schemas.openxmlformats.org/officeDocument/2006/relationships/image" Target="../media/image17.jpg"/><Relationship Id="rId4" Type="http://schemas.openxmlformats.org/officeDocument/2006/relationships/image" Target="../media/image12.jpeg"/><Relationship Id="rId9"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6.xml"/><Relationship Id="rId5" Type="http://schemas.openxmlformats.org/officeDocument/2006/relationships/image" Target="../media/image22.jpe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4.emf"/><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6.xml"/><Relationship Id="rId6" Type="http://schemas.openxmlformats.org/officeDocument/2006/relationships/image" Target="../media/image27.emf"/><Relationship Id="rId5" Type="http://schemas.openxmlformats.org/officeDocument/2006/relationships/image" Target="../media/image26.jpeg"/><Relationship Id="rId4" Type="http://schemas.openxmlformats.org/officeDocument/2006/relationships/image" Target="../media/image25.emf"/></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jpeg"/><Relationship Id="rId2" Type="http://schemas.openxmlformats.org/officeDocument/2006/relationships/image" Target="../media/image29.png"/><Relationship Id="rId1" Type="http://schemas.openxmlformats.org/officeDocument/2006/relationships/slideLayout" Target="../slideLayouts/slideLayout6.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6.xml"/><Relationship Id="rId5" Type="http://schemas.openxmlformats.org/officeDocument/2006/relationships/image" Target="../media/image42.jpg"/><Relationship Id="rId4" Type="http://schemas.openxmlformats.org/officeDocument/2006/relationships/image" Target="../media/image4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1453" y="1597213"/>
            <a:ext cx="8516411" cy="1470025"/>
          </a:xfrm>
        </p:spPr>
        <p:txBody>
          <a:bodyPr/>
          <a:lstStyle/>
          <a:p>
            <a:r>
              <a:rPr lang="en-US" dirty="0" smtClean="0"/>
              <a:t>14.5 Mechanical and thermal tools for innovative calorimeters</a:t>
            </a:r>
            <a:endParaRPr lang="en-US" dirty="0"/>
          </a:p>
        </p:txBody>
      </p:sp>
      <p:sp>
        <p:nvSpPr>
          <p:cNvPr id="8" name="7 CuadroTexto"/>
          <p:cNvSpPr txBox="1"/>
          <p:nvPr/>
        </p:nvSpPr>
        <p:spPr>
          <a:xfrm>
            <a:off x="2594824" y="6061416"/>
            <a:ext cx="3466334" cy="369332"/>
          </a:xfrm>
          <a:prstGeom prst="rect">
            <a:avLst/>
          </a:prstGeom>
          <a:noFill/>
        </p:spPr>
        <p:txBody>
          <a:bodyPr wrap="none" rtlCol="0">
            <a:spAutoFit/>
          </a:bodyPr>
          <a:lstStyle/>
          <a:p>
            <a:r>
              <a:rPr lang="es-ES" b="1" dirty="0" smtClean="0">
                <a:solidFill>
                  <a:prstClr val="black"/>
                </a:solidFill>
              </a:rPr>
              <a:t>WP14 </a:t>
            </a:r>
            <a:r>
              <a:rPr lang="es-ES" b="1" dirty="0">
                <a:solidFill>
                  <a:prstClr val="black"/>
                </a:solidFill>
              </a:rPr>
              <a:t>meeting</a:t>
            </a:r>
            <a:r>
              <a:rPr lang="es-ES" b="1" dirty="0" smtClean="0">
                <a:solidFill>
                  <a:prstClr val="black"/>
                </a:solidFill>
              </a:rPr>
              <a:t>. Paris, </a:t>
            </a:r>
            <a:r>
              <a:rPr lang="en-US" dirty="0" smtClean="0">
                <a:solidFill>
                  <a:prstClr val="black"/>
                </a:solidFill>
              </a:rPr>
              <a:t> </a:t>
            </a:r>
            <a:r>
              <a:rPr lang="en-US" b="1" dirty="0" smtClean="0">
                <a:solidFill>
                  <a:prstClr val="black"/>
                </a:solidFill>
              </a:rPr>
              <a:t>05/</a:t>
            </a:r>
            <a:r>
              <a:rPr lang="es-ES" b="1" dirty="0" smtClean="0">
                <a:solidFill>
                  <a:prstClr val="black"/>
                </a:solidFill>
              </a:rPr>
              <a:t>04</a:t>
            </a:r>
            <a:r>
              <a:rPr lang="en-US" b="1" dirty="0" smtClean="0">
                <a:solidFill>
                  <a:prstClr val="black"/>
                </a:solidFill>
              </a:rPr>
              <a:t>/201</a:t>
            </a:r>
            <a:r>
              <a:rPr lang="es-ES" b="1" dirty="0" smtClean="0">
                <a:solidFill>
                  <a:prstClr val="black"/>
                </a:solidFill>
              </a:rPr>
              <a:t>7</a:t>
            </a:r>
            <a:endParaRPr lang="es-ES" b="1" dirty="0">
              <a:solidFill>
                <a:prstClr val="black"/>
              </a:solidFill>
            </a:endParaRPr>
          </a:p>
        </p:txBody>
      </p:sp>
      <p:sp>
        <p:nvSpPr>
          <p:cNvPr id="9" name="8 CuadroTexto"/>
          <p:cNvSpPr txBox="1"/>
          <p:nvPr/>
        </p:nvSpPr>
        <p:spPr>
          <a:xfrm>
            <a:off x="2594824" y="4903360"/>
            <a:ext cx="3603359" cy="400110"/>
          </a:xfrm>
          <a:prstGeom prst="rect">
            <a:avLst/>
          </a:prstGeom>
          <a:noFill/>
        </p:spPr>
        <p:txBody>
          <a:bodyPr wrap="none" rtlCol="0">
            <a:spAutoFit/>
          </a:bodyPr>
          <a:lstStyle/>
          <a:p>
            <a:r>
              <a:rPr lang="en-US" sz="2000" b="1" i="1" dirty="0" smtClean="0">
                <a:solidFill>
                  <a:srgbClr val="F79646">
                    <a:lumMod val="50000"/>
                  </a:srgbClr>
                </a:solidFill>
              </a:rPr>
              <a:t>Enrique </a:t>
            </a:r>
            <a:r>
              <a:rPr lang="en-US" sz="2000" b="1" i="1" dirty="0" err="1" smtClean="0">
                <a:solidFill>
                  <a:srgbClr val="F79646">
                    <a:lumMod val="50000"/>
                  </a:srgbClr>
                </a:solidFill>
              </a:rPr>
              <a:t>Calvo</a:t>
            </a:r>
            <a:r>
              <a:rPr lang="en-US" sz="2000" b="1" i="1" dirty="0" smtClean="0">
                <a:solidFill>
                  <a:srgbClr val="F79646">
                    <a:lumMod val="50000"/>
                  </a:srgbClr>
                </a:solidFill>
              </a:rPr>
              <a:t> </a:t>
            </a:r>
            <a:r>
              <a:rPr lang="en-US" sz="2000" b="1" i="1" dirty="0" err="1" smtClean="0">
                <a:solidFill>
                  <a:srgbClr val="F79646">
                    <a:lumMod val="50000"/>
                  </a:srgbClr>
                </a:solidFill>
              </a:rPr>
              <a:t>Alamillo</a:t>
            </a:r>
            <a:r>
              <a:rPr lang="en-US" sz="2000" b="1" i="1" dirty="0" smtClean="0">
                <a:solidFill>
                  <a:srgbClr val="F79646">
                    <a:lumMod val="50000"/>
                  </a:srgbClr>
                </a:solidFill>
              </a:rPr>
              <a:t> </a:t>
            </a:r>
            <a:r>
              <a:rPr lang="en-US" sz="2000" b="1" i="1" dirty="0">
                <a:solidFill>
                  <a:srgbClr val="F79646">
                    <a:lumMod val="50000"/>
                  </a:srgbClr>
                </a:solidFill>
              </a:rPr>
              <a:t>(CIEMAT)</a:t>
            </a:r>
          </a:p>
        </p:txBody>
      </p:sp>
      <p:pic>
        <p:nvPicPr>
          <p:cNvPr id="10" name="Picture 2" descr="Z:\Gestion\MODELES\Logos\logoLPSC2.jpg"/>
          <p:cNvPicPr>
            <a:picLocks noChangeAspect="1" noChangeArrowheads="1"/>
          </p:cNvPicPr>
          <p:nvPr/>
        </p:nvPicPr>
        <p:blipFill>
          <a:blip r:embed="rId3" cstate="print"/>
          <a:srcRect/>
          <a:stretch>
            <a:fillRect/>
          </a:stretch>
        </p:blipFill>
        <p:spPr bwMode="auto">
          <a:xfrm>
            <a:off x="7723723" y="355892"/>
            <a:ext cx="1234559" cy="591772"/>
          </a:xfrm>
          <a:prstGeom prst="rect">
            <a:avLst/>
          </a:prstGeom>
          <a:noFill/>
        </p:spPr>
      </p:pic>
      <p:sp>
        <p:nvSpPr>
          <p:cNvPr id="13" name="AutoShape 13" descr="data:image/png;base64,iVBORw0KGgoAAAANSUhEUgAAAOEAAADhCAMAAAAJbSJIAAAAZlBMVEX///8AoN0AntwAnNwAmtsAmNrY6/e/3/On0+9RseMAltqz2fGVy+xnueVcteTe7vkao948q+D3+/3w9/zQ5/bo8/rM5fWFxel9weis1u+dz+3s9fssp9+42/FWs+Og0e6Bw+lzveeOQhnpAAAWN0lEQVR4nN1d15aruBI1CthgMMFgnMP//+RVAJMUSoLuPnP3w8xZboPZlFSqpNJm82s47b54lb/3sz+Msiyb5BxTDjyA+IDG56Rh3/jrh/RFeXudG0QpQiiQQD36T9gXmvPr9p+jme3TO8WCCWOBCQPFhx6Y8o8war+B6T3dZ3/90GBU22dBCXt2zo3S4pOeMoHBd+QHp/RTUCp4IkRo8dxWf/bUUBxPRSFkx584aM6XW20ef2V9u5yboH0jmBbF6fhLz+qDKsoJFxyTXJScHFRIWZ6SiEuTv5k8+kclGV4x5lOOot3VTwzHK9O6WLyia7jy0y3HLuZ6A+PdZdl96ksqX1S8W+fB1sEljXHAhtfhYfniLmGw3S3c5Vz34Dhd+LbWQnnJxUsvrvZ5F2GEA8A9w2dO2ZzE+eXv18nycidcO1xB2iFij52D7nusIj4lyf2POUp+NKqAqgXOkCG7Bnzs/ylHMT5pdAJf4MSQvcArG9R8rHo82xrYSX4ui5cjQ4YrFRz/QrFmfHWghdvi7M5ws0m4nqaH37ZaswMNAuzIz48h44g5x9T5uiXYcSuSJs4qwI8h48jXDvJ7YszE/PexHn0ZbkK2kgb0UPtc64zbgb/Q/OVzrTfDzeaV82uvfhc74cp/iR78bOsFDDdH9mYRiX7atzryGYED3xmxhCGbHdwCCH7WtaruOAjixvv6ZQw3myZm46f5QTFehEpbMN2XMtzUBAUk/zEzjguQpkv0GWMYoEUKsU5pgOKfMeO2d+7P7P0uLjdJE1MqooiE0nuy9ZbDnq8b5x8Q4yNmKubuF1wor5jHYHrwUI6DwT5GyMYSvnterMeD8hHqd23FLIQ5mB3mqzL4SF2b4p7dE2+9Lj02FCkIikiw3x3ZjGFW/33NgVrumBCI30J0UgqwE+PZU+1UJEDFivG4grAh6ne/RCfAbkJ6UgzZoKKeam+OginR2IvgMdcLsKN49nuokGk+aovtAcEI4sjrymNgFKAE8aS4ifBKFDnBg+czAAiy8e+rbw44iFeguIBgQiAEmUr1NeRXoRj5E8xiEEFGsfB9usPygbrH3gQ3CDRGObA10q8Dp7hIo+6JP8GLTY0Opei9enOKC9ZFRhA9fS92ILhAiJsnQoX3+6mZLRr7agEXETJ96vuMfLb726jMXfIfAdSF4BIhht5meHlHiHgT3DmJkI0V3x9iFImnGX7GCPtHfeCKtBWiV3RSomIK38MwujDhLwhrQey1IZD/MGXOFA2oc2CjjP0NRv6bMHNmAH9dw5Ay48Z1nLJJuCQVArNIh/D0r/vHddQ2V7woasjVsCPIItMkZMalU8S/YgN7Uabn1xh2T/lhto2D2mB+3XfmRl5MC/dR6sVwTzvJpUx7wyNbEUKf9p8VpR4K5+S23nMg5P4zm4aiTnI1szDBfvqVINL+M6MKJ/x2TN7v8/aof2UnZ1XqE+0vE/4iOyVcM+0PnIp1jr7JpQ9/VPwcjNQsTWXBJKbBR1fA9isMbwG3m/C9e4YGoxymHQ+oNzDKD39NKOiuLFPaWyuMZa7m+BsMq5w/CN316yB7IJCrtyNomNzZS4oyo7bPJxoEEWUy+BfmYRLzLM+ovi+DrQA1mgznvbgV5RSveK4iEVFRdF8tsFvJjJiC01F5YM9uv5SNwolKKoXgyLmO1GOPKp7NfbVwWg9LnugLyHR5OOYASyxV+ITyfkghQC1FDxk6mM5HOQXnxvoLW8dpSJTO6IsYn3hOMXFnCDcSd3LeqLyRyKpseH29ykh/TVWMheJP+hY7qfuU6UdubhonNA8eqh21h/mR49v466UrQfQG8mPrFfs6RpqVOMHmZYdNH6z+i8Ud+lp5HVb28cswlNpB6gRDPQY2zui9ehYynGxhl6kQr45xGmpyYLfFnRISpdkmLMQqaKh34ULU34uJUBMRSqxZsokQQ7c13xjYT7+bhxqu8Sx5jtggRL0IAdp/OrqfTsOUGsoWnr0KEEQtrjkTojbyxuOj6r/U9sASnrzYzEWIJhFW4xvh6YyfgQZEI0QuQo37AbCkZx7swUGIJhGOM1gzlTbHVStEXhGkuQjCcJrlyrQ20AzEsEq/xhoAsmwijRANItyc7Q87tyUyaMzUaEtOrCNIvOmqWROZ1RroZijAkFbcNIFNRXM9xmT0IEBhZMluqRBiTQ3vBxD+VL22N8R2Q+ZCnekvQxIcTIiKYWE0yyEyVO1nOgMoWtJbk3EASlIxPa54EdQUqrKaNLpo4Nk2UK2FOhNNA6vMitDcob4YI6o+q4VEba6JwtYUczb+aVgWrlIIkVlGuT46eDQ7T+JZNerCRBFRe+RobBsBk3DseWepT2TO2NutNm2ApD5r/AyE71a/vopwMFh0ECAMI/BEU7X5wAEyTQirq4AMkXHOcUpSbC20PmjFrQZ0byMMCIFLGUNmpo8/OSCz41hZvSdj+q7+pGI/eseOdxgAbCts+CU4Krd8BzzFb4dsWD5JYFfEFs2zrIg6W7dHnX3SWPgGNDi/LLv0JUTAnQoNX28/N6ds3w6PlwY2CLFZa4fGEi5gTqQUuxGA+/TrDx83sWfiNMRjzVnY44zmMLZxEvdw2G8hdDDyJcgXBzJwWCq9SzV4OuNUNEe4vvcAM5QEvUv6+AI/vJpNQ4BX8tQt+8JNAhXygxkKW8izbleCvaIBwycC5UVS9cKGLweZg7OPVCDDkpvsaFlmn3nOAyMtQjBbYasIfYt68lRGiqwUYQxrXt6Plu7gPg+2TzBTfOaha377PLbBEKKpcEi2Ytog2zYYEEMRFFq+KYa5UF8rbYvhZWW3T0wHnYE+ncO1FYFMW84fwrDhBGm6eL/IdqBq2Pxy2FJ4rN9NGlOaNK/Rynbnk5GY7SoAQ7HDBqaZLejzpWXhxFBeo/isERkTfFP8qYOVodiggdbp3BJ9ddWNmmPqYOzFZDRFXWwMj3z8m6LyLki+ZsyeBGSde+55ozIS6ydjhIwW/l40z1pry9aJdHHTs/sg1aEsiuK0fWhd6ZT9XW+n7HP21/uSMszxw7CxKafMB5mcu/8ueFBRLPPHOPAvdv6n0bSi64X5/4Zu+nGGMOfy+NhOoLKEsumXekyCeeH2decT877bjiK1VXvz+XQuH8obaXDBcqvKiUAZZjGegOR5MPXgEjr91rfh5SiytuPNz2SfSP7/ff8MO/k7ZKZUy7u8dwyr0OuWwQYBMlaS4dwJFhV849/Tp4uHXvaFjq14xrJ3JVL5p5k7sJP+G6x6TSQqBMNkCUP5JKN4AYihKhZOv2uWrMIKpmnAUsY0wRZBZ6wl4Jp1bVp3FBKBMGyUznRPcS+FOKkXbUOa8Ooptg7y1fUOXvA7hrNGq6PX2jJEc3y3wYVBH1gc3qZ3WdsE8mjXVS2DYfBKYO5S8OWCBtCq/JZhnnYIvp0SBraYZIiKdIZDZ66084xN4QP/PO+czt6hC8lE6v1VDluxTtItZAyBxeqS4SD8cau3RSvXPoguGZqG0q0lGFzlqz3WHzoV4ktSHCT89vI7LnvAMhl/WsCQY9sGUr9WQ8vQ4AC1RW/DspiLfPxB7ZcMQQ9i83IwO4Xf1mHINx0JSt3qb2f4Ec863iQjPxtkh9oQ9Hcs7PFEypAHXochW1BHM9HO8KxguOfNawkZpD9azdlaIzVxHqPrMTzKHyftE0NlOHFogjwvHvvh7KVDZfNp1QzsSbsHFgxL+AYgDcNWiKQdpnaGTbvaWdrotMVQ4v1nLUG3njaZMGpeGDx5dQxr+Xkb/7MzrDv9G7yM61Qra76KypUCanx9UXAPcYehZp6W4fhz+2rxLe3gC+Ih046go1Sf9NKuFEhXNqvFgVcsrMBQ5to7K7Jd8e/PaIK+n0xv0/BcMI4+lVqWp3ZwlPKVuDfQWI2htLHaSaK12gaTaGyXMpbBfavywotWTaPhNPg7hm2pi9byHubzZr4Fwug9Vzxt1af8j0cbtD9kyGOr0ywPzuejsOlvht/OBP+U4aZOg2l5JlIE87+FPF69+n6UISJTxNPF7HJHZCzJeZ+SYzdjvfr0/CRD1FSnKea6Pqye0aAMhSmT2XferSPiFdJdjaFcj8lQl8Id8bA6RN9JOa/iLqVOol7d61Zj2Ho6cum22zRz1E1XrzNPZLYMXW73hWDI/OBpmb0OTjaNa4KstXPmgc0FDDPG7TRMJFovWMku3Vz2j3xWGtH6g7OCgiUM6Tre08SjtTEsY4wJmVdaSH9wXYYr+YdtaSaUYVsxOvMT/mGGezJaka0MW/dwOvvlRPwXGR5bEXbxBSvDauS8d2g3OK6rab4MneKlE4Zha1d9SwGsDMvWdyLDlsRtrHDd1aKNl7rGvIcM2WrdRnN7xWFf8bvye4Te0gzKqrT7aG66LGDYxrzd8xbFF6hLIA18t9Zqy4s57vJVln1Qn45vE8Rz02UBwzZv4Z57UuQtBs6pPm+BOpus6stxR7dRbsr3Z9jlnhblD9vHHE5Nw3bT7xjU7IhSevH+DLv8oUMOWPNceKR7IAz5Rk/bfZYz7HLA8Dy+MgeMyeSgCxBDtsaMnXweq1ErJ3+GXR4fXouRxVOnlkZRMk0kJLNv9V8fTodtJE7ZkxOU5toTleTtfHrydbUYvJ4Glu7gm+InUHyrnn/ri8lYCR8HmVg8hfp3XIkrfZrjdfU0//81UWvWtf1T6KfferWJy7Hd7xcdDjFEX5u4Wn2pRESY/zeLqwmEzDU0tP29iEohtFIb8oGx5lMjrAVvlR7gSF1NwOsPTJ3nKuGm0JUepq8RdqzzNkJ4RkRXD8IZGndRlDqKx6OhO5wGg/CMS62+GaKmQu9WWBluyqfowRYMF486/LwRpTQ6J7UDzeNg00y2Uv3lje82Q4bgtJ0h7yAkSr2/wzw7dCFjYRi8wByH+y34npkVDsPKRBl6YXhXEIY81s/L9WXIIDxMtrDgHHAYqMAOD2ohnmD3woAHJ0iMOT4Qw28nr2Nb/T+1z4GV7ggNKlMqsnwiiilo6QAPY9ieioHzo3pDILDx82jvWgWPRmlQp2IniOXpgQy7jnq65iggihcy8loLRQ8CF9Ryz7Xta2CGSv9xQBFQYbrDo3wl3wcM+WHd3QK559r2PThDS48DgBQn+4D5Xm5/Ywm4Gaus2cIb4BdsYboaN49bM8KPyV5uvh/f95SHWwTYjFVmuzSnMs6I0iazsiwtLUOIJSV8mDaUfxi7nClQVdEzetTtaTnoblRU1efO3fmvABBz6RPz0m1rn2YRYplPeypspl1LzSgjwmsJMXonYgoamobw7Uzzugt+0LXxoFZrqxGzEK9kZsMw6xtem7ofNIDgU9D0bvazkovuUmzopW9viGMWYjHvbXLB8GPHxpaGus1mh4+peYs6fAhkaDqjXWnCmNpEjVFOWrkYRmidmp8UFZpySkCHV2JQ/lesWN9f2NSCZ4jz6KlNo6W2dsDUtYUANKYyHDXAFlOFFVpT6DD9jH9dP+UBvQh1lUAAGRqyWxVRJpvyWYtkNcoY+EvAjnQqipBu2YbBEyn7tfGQG6gQfroWa81RYONE1ZNWgC5oejO4ohr2d5gQpzLUzfizVR12jzr/VUhPdz3DCGk6tUCF+AbNwz1goLXAs0lT23uL6SvdmAh1hjlQiM04rqCZDi7tS+e5ryW6VCtCqBBP45ZRmle5c2l3Pdd8EF2qmR0GEQohWk23bTwmqCkadOsFPRMioNEy0vgnhVqRSgCE+BYR0W+BAs7VJpvbqWvzAil7x3NdzyCuSA0m/d12EJ3wBdE2+3B3AeFA5wMBNMUIUyGW1rVUE6YvjSI09WQX2IpQpjB96vQTP7U+nvP5FrNftbaS1rbltniOur768rm5H4QP3d8NaTDXc+Xmuia0DFONJq2orbJVczaCwEH4gqATH92P7JqJxNw8TWdnRPYzPFTnWwx+MgYZ544N2YVMZjWJlrdEVVF6wPkW2l60oTxTArY7zjbEVAxnYys0+c78inQ2TfgZJfaA2oWqIjYiLzg6FckEaxd+xTPPX2uojXkjYfLMtwkxWx9ytjDvRjtVNjIpAT501aUdewdFSVCltmx4HzZRtYsm5xRlVjUjwazeyaQQeUGXo25SD4bKmPtBMVJlgnJwgtEXAax1oDjwKRjKOhR5QYculLUHQY363xazFnhtv7S6TYj3S3IDUTMSbFkYqNyHTHw65JedjkX4MtRYIttzTLGYkRgTej9/rdFSNIjD38lYx+CmJ5tbPsiYimNdzInPKabBOBhDbTOIsm4S3gLvmkxegjhSp1tI+dl5OThXfx2cXMq1qOvR16vNQwt2/eGAYiF3iNongyF9IM6HL66kS+04fV2bPXXrRnDkpx13A/zjXDC19zg6z6+QoBuWIVbt7DOBjc0FZ8muYrU5gR8g41igyfMY/jWZ7gfLLSvoSc2nPKnBz2TxPtPZneGiWpCt3+HjbCp6n8u9dfYPlxTWVdjvdPUtW0F92w0u9/EdEDIbzK/v94M6NWUawXXNdz5VuwdXa9SzzIIrfc/54XjU6hIRxv4EedzKpXfYCG5CxP4ijJDncdD95X5VKE5CXCDCA1vVFpVzFd4UHSKmCHtttudgBC0RXit4FZMXRbiDgQLvBrGCoO/FLXg7Nj+KW+OJGAOQt+/DrUFwCUWg/e1fvLsOwZYiNMo2AmicIuDGuRmy50oERYN6+9FaShSAHJnDOcAj8ACuvuLI+UmRp3VzMZ/YpYlcQ8BDDwsPwBiBR9jBRWFDhHdTsS/y3gFUwWtxgShI4OdplK9cG7qmhe8yUWGEXINHtgfd08Bzm6KGI+PnfQ4QPwPsvtoetw4PNrPJPBkCQflC0+NblvCrU7LCESYK8AQw8t208DrwTtxycw9vyH32ttM2GXtb1NJU0hd3tgBR3/NtqutrJ5Lkn9d1yQ5Dpp5RvPCQHcPdmRS89ftGntZoKgsF4EOD1Q7AUKHMmRihbaXmcNhvoQYbocglsu2BY8LLTF6eL3Ehw/LF9HngHQCE4pojvkXO69plDK9s1SGRv4oC43ZgQ4VodvqasYRhGLGf9Xyzztgx/x1R43YJNfwZlmx2BOSw+iqvQ82TiqbtEhp4M0wQ03BolVOgoODHE7Kl25GjJ8OE2wrefqQ3Um6I4diJoxfDJObVgsQ/E+aNUGz3mZ5QYr7EneGVb3hjY/RvTjPai4N6MYLurnZmWF7FSYjkvq6j5IKWY3CFrVJuDLNr8Nf8OARHRPIrxNQIKdhxPVYRPx7kz/lxSI6YFPbBWp/f7zPoVTzFuSX/BD+Ovdj/ygR5WKXxSsgsCnFcNc3/DX4c9UsMKbZC7pbt62ceWio8ZYSp+ViB38clFR0CMIk/V9+qg8cLiYOu2J3SH3Nyl+BxIO3rj5sGePp2h7JsmriVHllntP8Iqmshe60wnUmac3Wr7SOtrm/VuSFUXkZoAVLLf4iKNyHH3eNS+vmkTZ0JDL4lP6ib9PNh32lfCqbRs/rH6bXItmnR981BsgE9xYcv2F8FusaXQnbpdqmW+lWUt/35EwvxDLe2T9qCCvqUxp/z/vavNFRzwrEsT02S3KnE8ChEiXuSNKey/IXIxK+gfO06+IayfPA/cnEFDH6gVmE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pic>
        <p:nvPicPr>
          <p:cNvPr id="1038"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2236" y="164751"/>
            <a:ext cx="1071562" cy="1071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4" name="Tableau 14"/>
          <p:cNvGraphicFramePr>
            <a:graphicFrameLocks noGrp="1"/>
          </p:cNvGraphicFramePr>
          <p:nvPr>
            <p:extLst/>
          </p:nvPr>
        </p:nvGraphicFramePr>
        <p:xfrm>
          <a:off x="241453" y="3528662"/>
          <a:ext cx="8516411" cy="373380"/>
        </p:xfrm>
        <a:graphic>
          <a:graphicData uri="http://schemas.openxmlformats.org/drawingml/2006/table">
            <a:tbl>
              <a:tblPr firstCol="1" bandRow="1"/>
              <a:tblGrid>
                <a:gridCol w="863775">
                  <a:extLst>
                    <a:ext uri="{9D8B030D-6E8A-4147-A177-3AD203B41FA5}">
                      <a16:colId xmlns:a16="http://schemas.microsoft.com/office/drawing/2014/main" xmlns="" val="20000"/>
                    </a:ext>
                  </a:extLst>
                </a:gridCol>
                <a:gridCol w="7652636">
                  <a:extLst>
                    <a:ext uri="{9D8B030D-6E8A-4147-A177-3AD203B41FA5}">
                      <a16:colId xmlns:a16="http://schemas.microsoft.com/office/drawing/2014/main" xmlns="" val="20001"/>
                    </a:ext>
                  </a:extLst>
                </a:gridCol>
              </a:tblGrid>
              <a:tr h="27813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indent="0">
                        <a:tabLst>
                          <a:tab pos="271463" algn="l"/>
                        </a:tabLst>
                      </a:pPr>
                      <a:r>
                        <a:rPr lang="en-US" sz="2000" b="1" dirty="0" smtClean="0"/>
                        <a:t>Task</a:t>
                      </a:r>
                      <a:r>
                        <a:rPr lang="en-US" sz="2000" b="1" baseline="0" dirty="0" smtClean="0"/>
                        <a:t> 1</a:t>
                      </a:r>
                      <a:endParaRPr lang="en-US" sz="2000" b="1"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lumMod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dk1"/>
                          </a:solidFill>
                        </a:rPr>
                        <a:t>Precision mechanics for calorimeter structures</a:t>
                      </a:r>
                      <a:r>
                        <a:rPr lang="en-US" sz="2000" b="1" baseline="0" dirty="0" smtClean="0">
                          <a:solidFill>
                            <a:schemeClr val="dk1"/>
                          </a:solidFill>
                        </a:rPr>
                        <a:t> </a:t>
                      </a:r>
                      <a:endParaRPr lang="en-US" sz="2000" b="1" i="1" dirty="0" smtClean="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bl>
          </a:graphicData>
        </a:graphic>
      </p:graphicFrame>
      <p:graphicFrame>
        <p:nvGraphicFramePr>
          <p:cNvPr id="16" name="Tableau 14"/>
          <p:cNvGraphicFramePr>
            <a:graphicFrameLocks noGrp="1"/>
          </p:cNvGraphicFramePr>
          <p:nvPr>
            <p:extLst/>
          </p:nvPr>
        </p:nvGraphicFramePr>
        <p:xfrm>
          <a:off x="241454" y="4067798"/>
          <a:ext cx="8516410" cy="373380"/>
        </p:xfrm>
        <a:graphic>
          <a:graphicData uri="http://schemas.openxmlformats.org/drawingml/2006/table">
            <a:tbl>
              <a:tblPr firstCol="1" bandRow="1"/>
              <a:tblGrid>
                <a:gridCol w="886529">
                  <a:extLst>
                    <a:ext uri="{9D8B030D-6E8A-4147-A177-3AD203B41FA5}">
                      <a16:colId xmlns:a16="http://schemas.microsoft.com/office/drawing/2014/main" xmlns="" val="20000"/>
                    </a:ext>
                  </a:extLst>
                </a:gridCol>
                <a:gridCol w="7629881">
                  <a:extLst>
                    <a:ext uri="{9D8B030D-6E8A-4147-A177-3AD203B41FA5}">
                      <a16:colId xmlns:a16="http://schemas.microsoft.com/office/drawing/2014/main" xmlns="" val="20001"/>
                    </a:ext>
                  </a:extLst>
                </a:gridCol>
              </a:tblGrid>
              <a:tr h="33802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indent="0">
                        <a:tabLst>
                          <a:tab pos="271463" algn="l"/>
                        </a:tabLst>
                      </a:pPr>
                      <a:r>
                        <a:rPr lang="en-US" sz="2000" b="1" dirty="0" smtClean="0">
                          <a:solidFill>
                            <a:schemeClr val="bg1"/>
                          </a:solidFill>
                        </a:rPr>
                        <a:t>Task</a:t>
                      </a:r>
                      <a:r>
                        <a:rPr lang="en-US" sz="2000" b="1" baseline="0" dirty="0" smtClean="0">
                          <a:solidFill>
                            <a:schemeClr val="bg1"/>
                          </a:solidFill>
                        </a:rPr>
                        <a:t> </a:t>
                      </a:r>
                      <a:r>
                        <a:rPr lang="es-ES" sz="2000" b="1" baseline="0" dirty="0" smtClean="0">
                          <a:solidFill>
                            <a:schemeClr val="bg1"/>
                          </a:solidFill>
                        </a:rPr>
                        <a:t>2 </a:t>
                      </a:r>
                      <a:endParaRPr lang="en-US" sz="2000" b="1" dirty="0">
                        <a:solidFill>
                          <a:schemeClr val="bg1"/>
                        </a:solidFill>
                      </a:endParaRP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9CBE9"/>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000" i="0" dirty="0" smtClean="0">
                          <a:solidFill>
                            <a:srgbClr val="BCBCBC"/>
                          </a:solidFill>
                        </a:rPr>
                        <a:t>Infrastructure to evaluate thermal properties of calorimeter structures</a:t>
                      </a:r>
                      <a:endParaRPr lang="en-US" sz="2000" i="0" dirty="0">
                        <a:solidFill>
                          <a:srgbClr val="BCBCBC"/>
                        </a:solidFill>
                      </a:endParaRP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bl>
          </a:graphicData>
        </a:graphic>
      </p:graphicFrame>
      <p:pic>
        <p:nvPicPr>
          <p:cNvPr id="3" name="Picture 2" descr="http://cfp.ciemat.es/image/layout_set_logo?img_id=531894&amp;t=14793142852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375" y="326094"/>
            <a:ext cx="5831937" cy="690312"/>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2594824" y="5495550"/>
            <a:ext cx="3477106" cy="369332"/>
          </a:xfrm>
          <a:prstGeom prst="rect">
            <a:avLst/>
          </a:prstGeom>
        </p:spPr>
        <p:txBody>
          <a:bodyPr wrap="none">
            <a:spAutoFit/>
          </a:bodyPr>
          <a:lstStyle/>
          <a:p>
            <a:r>
              <a:rPr lang="en-US" dirty="0"/>
              <a:t>AIDA-2020 Second Annual Meeting</a:t>
            </a:r>
          </a:p>
        </p:txBody>
      </p:sp>
    </p:spTree>
    <p:extLst>
      <p:ext uri="{BB962C8B-B14F-4D97-AF65-F5344CB8AC3E}">
        <p14:creationId xmlns:p14="http://schemas.microsoft.com/office/powerpoint/2010/main" val="1013159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Assembly of the Structure </a:t>
            </a:r>
            <a:br>
              <a:rPr lang="en-US" dirty="0" smtClean="0"/>
            </a:br>
            <a:r>
              <a:rPr lang="en-US" dirty="0" smtClean="0"/>
              <a:t>Next Welding tests </a:t>
            </a:r>
            <a:endParaRPr lang="en-US" dirty="0"/>
          </a:p>
        </p:txBody>
      </p:sp>
      <p:sp>
        <p:nvSpPr>
          <p:cNvPr id="3" name="Marcador de fecha 2"/>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54" name="CuadroTexto 53"/>
          <p:cNvSpPr txBox="1"/>
          <p:nvPr/>
        </p:nvSpPr>
        <p:spPr>
          <a:xfrm>
            <a:off x="45561" y="1347538"/>
            <a:ext cx="5893920" cy="369332"/>
          </a:xfrm>
          <a:prstGeom prst="rect">
            <a:avLst/>
          </a:prstGeom>
          <a:solidFill>
            <a:schemeClr val="accent1">
              <a:lumMod val="75000"/>
            </a:schemeClr>
          </a:solidFill>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b="1" dirty="0" smtClean="0">
                <a:solidFill>
                  <a:srgbClr val="FFFF00"/>
                </a:solidFill>
              </a:rPr>
              <a:t>Two identical small prototypes (PT4): 2x (4 plates 0.4x1 m</a:t>
            </a:r>
            <a:r>
              <a:rPr lang="en-US" b="1" baseline="30000" dirty="0" smtClean="0">
                <a:solidFill>
                  <a:srgbClr val="FFFF00"/>
                </a:solidFill>
              </a:rPr>
              <a:t>2</a:t>
            </a:r>
            <a:r>
              <a:rPr lang="en-US" b="1" dirty="0" smtClean="0">
                <a:solidFill>
                  <a:srgbClr val="FFFF00"/>
                </a:solidFill>
              </a:rPr>
              <a:t>)</a:t>
            </a:r>
            <a:endParaRPr lang="en-US" b="1" dirty="0">
              <a:solidFill>
                <a:srgbClr val="FFFF00"/>
              </a:solidFill>
            </a:endParaRPr>
          </a:p>
        </p:txBody>
      </p:sp>
      <p:sp>
        <p:nvSpPr>
          <p:cNvPr id="74" name="14 CuadroTexto"/>
          <p:cNvSpPr txBox="1"/>
          <p:nvPr/>
        </p:nvSpPr>
        <p:spPr>
          <a:xfrm>
            <a:off x="0" y="1818752"/>
            <a:ext cx="627723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accent1">
                    <a:lumMod val="75000"/>
                  </a:schemeClr>
                </a:solidFill>
                <a:effectLst/>
                <a:uLnTx/>
                <a:uFillTx/>
              </a:rPr>
              <a:t>Welding will be performed </a:t>
            </a:r>
            <a:r>
              <a:rPr kumimoji="0" lang="en-US" sz="1400" b="1" i="0" u="none" strike="noStrike" kern="0" cap="none" spc="0" normalizeH="0" baseline="0" noProof="0" dirty="0" smtClean="0">
                <a:ln>
                  <a:noFill/>
                </a:ln>
                <a:solidFill>
                  <a:schemeClr val="accent1">
                    <a:lumMod val="75000"/>
                  </a:schemeClr>
                </a:solidFill>
                <a:effectLst/>
                <a:uLnTx/>
                <a:uFillTx/>
              </a:rPr>
              <a:t>in functions</a:t>
            </a:r>
            <a:r>
              <a:rPr kumimoji="0" lang="en-US" sz="1400" b="1" i="0" u="none" strike="noStrike" kern="0" cap="none" spc="0" normalizeH="0" noProof="0" dirty="0" smtClean="0">
                <a:ln>
                  <a:noFill/>
                </a:ln>
                <a:solidFill>
                  <a:schemeClr val="accent1">
                    <a:lumMod val="75000"/>
                  </a:schemeClr>
                </a:solidFill>
                <a:effectLst/>
                <a:uLnTx/>
                <a:uFillTx/>
              </a:rPr>
              <a:t> of the results of the previous welding tests</a:t>
            </a:r>
            <a:r>
              <a:rPr kumimoji="0" lang="en-US" sz="1400" b="0" i="0" u="none" strike="noStrike" kern="0" cap="none" spc="0" normalizeH="0" baseline="0" noProof="0" dirty="0" smtClean="0">
                <a:ln>
                  <a:noFill/>
                </a:ln>
                <a:solidFill>
                  <a:schemeClr val="accent1">
                    <a:lumMod val="75000"/>
                  </a:schemeClr>
                </a:solidFill>
                <a:effectLst/>
                <a:uLnTx/>
                <a:uFillTx/>
              </a:rPr>
              <a:t>:</a:t>
            </a:r>
          </a:p>
        </p:txBody>
      </p:sp>
      <p:sp>
        <p:nvSpPr>
          <p:cNvPr id="87" name="Marcador de número de diapositiva 86"/>
          <p:cNvSpPr>
            <a:spLocks noGrp="1"/>
          </p:cNvSpPr>
          <p:nvPr>
            <p:ph type="sldNum" sz="quarter" idx="12"/>
          </p:nvPr>
        </p:nvSpPr>
        <p:spPr/>
        <p:txBody>
          <a:bodyPr/>
          <a:lstStyle/>
          <a:p>
            <a:r>
              <a:rPr lang="en-US" dirty="0" smtClean="0"/>
              <a:t>9</a:t>
            </a:r>
            <a:endParaRPr lang="en-US" dirty="0"/>
          </a:p>
        </p:txBody>
      </p:sp>
      <p:sp>
        <p:nvSpPr>
          <p:cNvPr id="4" name="Marcador de pie de página 3"/>
          <p:cNvSpPr>
            <a:spLocks noGrp="1"/>
          </p:cNvSpPr>
          <p:nvPr>
            <p:ph type="ftr" sz="quarter" idx="11"/>
          </p:nvPr>
        </p:nvSpPr>
        <p:spPr/>
        <p:txBody>
          <a:bodyPr/>
          <a:lstStyle/>
          <a:p>
            <a:r>
              <a:rPr lang="en-US" dirty="0" smtClean="0">
                <a:solidFill>
                  <a:prstClr val="black">
                    <a:tint val="75000"/>
                  </a:prstClr>
                </a:solidFill>
              </a:rPr>
              <a:t>AIDA2020. WP14. 05/04/2017  </a:t>
            </a:r>
            <a:endParaRPr lang="en-US" dirty="0">
              <a:solidFill>
                <a:prstClr val="black">
                  <a:tint val="75000"/>
                </a:prstClr>
              </a:solidFill>
            </a:endParaRPr>
          </a:p>
        </p:txBody>
      </p:sp>
      <p:sp>
        <p:nvSpPr>
          <p:cNvPr id="86" name="CuadroTexto 85"/>
          <p:cNvSpPr txBox="1"/>
          <p:nvPr/>
        </p:nvSpPr>
        <p:spPr>
          <a:xfrm>
            <a:off x="6116784" y="1224427"/>
            <a:ext cx="2697702" cy="523220"/>
          </a:xfrm>
          <a:prstGeom prst="rect">
            <a:avLst/>
          </a:prstGeom>
          <a:noFill/>
        </p:spPr>
        <p:txBody>
          <a:bodyPr wrap="square" rtlCol="0">
            <a:spAutoFit/>
          </a:bodyPr>
          <a:lstStyle/>
          <a:p>
            <a:r>
              <a:rPr lang="en-GB" sz="1400" b="1" u="sng" dirty="0" smtClean="0">
                <a:solidFill>
                  <a:srgbClr val="0070C0"/>
                </a:solidFill>
              </a:rPr>
              <a:t>Complete Penetration ~10 mm</a:t>
            </a:r>
          </a:p>
          <a:p>
            <a:r>
              <a:rPr lang="en-GB" sz="1400" b="1" i="1" dirty="0" smtClean="0">
                <a:solidFill>
                  <a:srgbClr val="0070C0"/>
                </a:solidFill>
              </a:rPr>
              <a:t>Greater strength of the structure.</a:t>
            </a:r>
            <a:endParaRPr lang="en-GB" sz="1400" b="1" i="1" dirty="0">
              <a:solidFill>
                <a:srgbClr val="0070C0"/>
              </a:solidFill>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519" y="2197634"/>
            <a:ext cx="5502876" cy="3093210"/>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2281" y="3344488"/>
            <a:ext cx="1912428" cy="3402244"/>
          </a:xfrm>
          <a:prstGeom prst="rect">
            <a:avLst/>
          </a:prstGeom>
        </p:spPr>
      </p:pic>
      <p:sp>
        <p:nvSpPr>
          <p:cNvPr id="32" name="CuadroTexto 31"/>
          <p:cNvSpPr txBox="1"/>
          <p:nvPr/>
        </p:nvSpPr>
        <p:spPr>
          <a:xfrm>
            <a:off x="1396598" y="5823297"/>
            <a:ext cx="4098040"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600" b="1" dirty="0" smtClean="0"/>
              <a:t>Once validated the procedure, will be welded the big demonstrator ( </a:t>
            </a:r>
            <a:r>
              <a:rPr lang="en-US" sz="1600" b="1" dirty="0"/>
              <a:t>plates </a:t>
            </a:r>
            <a:r>
              <a:rPr lang="en-US" sz="1600" b="1" dirty="0" smtClean="0"/>
              <a:t>~3mx1m</a:t>
            </a:r>
            <a:r>
              <a:rPr lang="en-US" sz="1600" b="1" dirty="0"/>
              <a:t>)</a:t>
            </a:r>
          </a:p>
        </p:txBody>
      </p:sp>
      <p:sp>
        <p:nvSpPr>
          <p:cNvPr id="34" name="CuadroTexto 33"/>
          <p:cNvSpPr txBox="1"/>
          <p:nvPr/>
        </p:nvSpPr>
        <p:spPr>
          <a:xfrm>
            <a:off x="628230" y="4689333"/>
            <a:ext cx="6837405" cy="584775"/>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sz="1600" b="1" dirty="0">
                <a:solidFill>
                  <a:prstClr val="white"/>
                </a:solidFill>
              </a:rPr>
              <a:t>Pieces </a:t>
            </a:r>
            <a:r>
              <a:rPr lang="en-US" sz="1600" b="1" dirty="0" smtClean="0">
                <a:solidFill>
                  <a:prstClr val="white"/>
                </a:solidFill>
              </a:rPr>
              <a:t>produced </a:t>
            </a:r>
            <a:r>
              <a:rPr lang="en-US" sz="1600" b="1" dirty="0">
                <a:solidFill>
                  <a:prstClr val="white"/>
                </a:solidFill>
              </a:rPr>
              <a:t>at </a:t>
            </a:r>
            <a:r>
              <a:rPr lang="en-US" sz="1600" b="1" dirty="0" smtClean="0">
                <a:solidFill>
                  <a:prstClr val="white"/>
                </a:solidFill>
              </a:rPr>
              <a:t>CIEMAT and waiting at CERN for the EBW. The date needs to be decided (Could be at the end of 2017).</a:t>
            </a:r>
            <a:endParaRPr lang="en-US" sz="1600" b="1" dirty="0">
              <a:solidFill>
                <a:prstClr val="white"/>
              </a:solidFill>
            </a:endParaRPr>
          </a:p>
        </p:txBody>
      </p:sp>
      <p:sp>
        <p:nvSpPr>
          <p:cNvPr id="8" name="Rectángulo 7"/>
          <p:cNvSpPr/>
          <p:nvPr/>
        </p:nvSpPr>
        <p:spPr>
          <a:xfrm>
            <a:off x="2508102" y="3121819"/>
            <a:ext cx="2063898" cy="369332"/>
          </a:xfrm>
          <a:prstGeom prst="rect">
            <a:avLst/>
          </a:prstGeom>
        </p:spPr>
        <p:txBody>
          <a:bodyPr wrap="none">
            <a:spAutoFit/>
          </a:bodyPr>
          <a:lstStyle/>
          <a:p>
            <a:r>
              <a:rPr lang="en-US" b="1" dirty="0" smtClean="0">
                <a:solidFill>
                  <a:srgbClr val="FFFF00"/>
                </a:solidFill>
              </a:rPr>
              <a:t>(Plates for the PT3) </a:t>
            </a:r>
            <a:endParaRPr lang="en-GB" dirty="0"/>
          </a:p>
        </p:txBody>
      </p:sp>
      <p:sp>
        <p:nvSpPr>
          <p:cNvPr id="9" name="Rectángulo 8"/>
          <p:cNvSpPr/>
          <p:nvPr/>
        </p:nvSpPr>
        <p:spPr>
          <a:xfrm>
            <a:off x="753540" y="3455922"/>
            <a:ext cx="735394" cy="369332"/>
          </a:xfrm>
          <a:prstGeom prst="rect">
            <a:avLst/>
          </a:prstGeom>
        </p:spPr>
        <p:txBody>
          <a:bodyPr wrap="none">
            <a:spAutoFit/>
          </a:bodyPr>
          <a:lstStyle/>
          <a:p>
            <a:r>
              <a:rPr lang="en-US" b="1" dirty="0">
                <a:solidFill>
                  <a:srgbClr val="FFFF00"/>
                </a:solidFill>
              </a:rPr>
              <a:t>(PT4</a:t>
            </a:r>
            <a:r>
              <a:rPr lang="en-US" b="1" dirty="0" smtClean="0">
                <a:solidFill>
                  <a:srgbClr val="FFFF00"/>
                </a:solidFill>
              </a:rPr>
              <a:t>) </a:t>
            </a:r>
            <a:endParaRPr lang="en-GB" dirty="0"/>
          </a:p>
        </p:txBody>
      </p:sp>
      <p:sp>
        <p:nvSpPr>
          <p:cNvPr id="10" name="Rectángulo 9"/>
          <p:cNvSpPr/>
          <p:nvPr/>
        </p:nvSpPr>
        <p:spPr>
          <a:xfrm>
            <a:off x="2503761" y="3821104"/>
            <a:ext cx="735394" cy="369332"/>
          </a:xfrm>
          <a:prstGeom prst="rect">
            <a:avLst/>
          </a:prstGeom>
        </p:spPr>
        <p:txBody>
          <a:bodyPr wrap="none">
            <a:spAutoFit/>
          </a:bodyPr>
          <a:lstStyle/>
          <a:p>
            <a:r>
              <a:rPr lang="en-US" b="1" dirty="0">
                <a:solidFill>
                  <a:srgbClr val="FFFF00"/>
                </a:solidFill>
              </a:rPr>
              <a:t>(PT4</a:t>
            </a:r>
            <a:r>
              <a:rPr lang="en-US" b="1" dirty="0" smtClean="0">
                <a:solidFill>
                  <a:srgbClr val="FFFF00"/>
                </a:solidFill>
              </a:rPr>
              <a:t>) </a:t>
            </a:r>
            <a:endParaRPr lang="en-GB" dirty="0"/>
          </a:p>
        </p:txBody>
      </p:sp>
      <p:sp>
        <p:nvSpPr>
          <p:cNvPr id="38" name="Rectángulo 37"/>
          <p:cNvSpPr/>
          <p:nvPr/>
        </p:nvSpPr>
        <p:spPr>
          <a:xfrm>
            <a:off x="7356746" y="4186286"/>
            <a:ext cx="735394" cy="369332"/>
          </a:xfrm>
          <a:prstGeom prst="rect">
            <a:avLst/>
          </a:prstGeom>
        </p:spPr>
        <p:txBody>
          <a:bodyPr wrap="none">
            <a:spAutoFit/>
          </a:bodyPr>
          <a:lstStyle/>
          <a:p>
            <a:r>
              <a:rPr lang="en-US" b="1" dirty="0">
                <a:solidFill>
                  <a:srgbClr val="FFFF00"/>
                </a:solidFill>
              </a:rPr>
              <a:t>(PT4</a:t>
            </a:r>
            <a:r>
              <a:rPr lang="en-US" b="1" dirty="0" smtClean="0">
                <a:solidFill>
                  <a:srgbClr val="FFFF00"/>
                </a:solidFill>
              </a:rPr>
              <a:t>) </a:t>
            </a:r>
            <a:endParaRPr lang="en-GB" dirty="0"/>
          </a:p>
        </p:txBody>
      </p:sp>
      <p:pic>
        <p:nvPicPr>
          <p:cNvPr id="11" name="Imagen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8435" y="1691609"/>
            <a:ext cx="2939101" cy="1502782"/>
          </a:xfrm>
          <a:prstGeom prst="rect">
            <a:avLst/>
          </a:prstGeom>
        </p:spPr>
      </p:pic>
    </p:spTree>
    <p:extLst>
      <p:ext uri="{BB962C8B-B14F-4D97-AF65-F5344CB8AC3E}">
        <p14:creationId xmlns:p14="http://schemas.microsoft.com/office/powerpoint/2010/main" val="33447848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Assembly of the Structure </a:t>
            </a:r>
            <a:br>
              <a:rPr lang="en-US" dirty="0" smtClean="0"/>
            </a:br>
            <a:r>
              <a:rPr lang="en-US" dirty="0" smtClean="0"/>
              <a:t>Next Welding tests </a:t>
            </a:r>
            <a:endParaRPr lang="en-US" dirty="0"/>
          </a:p>
        </p:txBody>
      </p:sp>
      <p:sp>
        <p:nvSpPr>
          <p:cNvPr id="3" name="Marcador de fecha 2"/>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54" name="CuadroTexto 53"/>
          <p:cNvSpPr txBox="1"/>
          <p:nvPr/>
        </p:nvSpPr>
        <p:spPr>
          <a:xfrm>
            <a:off x="45561" y="1347538"/>
            <a:ext cx="5309034" cy="369332"/>
          </a:xfrm>
          <a:prstGeom prst="rect">
            <a:avLst/>
          </a:prstGeom>
          <a:solidFill>
            <a:schemeClr val="accent1">
              <a:lumMod val="75000"/>
            </a:schemeClr>
          </a:solidFill>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b="1" dirty="0" smtClean="0">
                <a:solidFill>
                  <a:srgbClr val="FFFF00"/>
                </a:solidFill>
              </a:rPr>
              <a:t>Sampling calorimeter prototype (PT3): 4 plates 3x1 m</a:t>
            </a:r>
            <a:r>
              <a:rPr lang="en-US" b="1" baseline="30000" dirty="0" smtClean="0">
                <a:solidFill>
                  <a:srgbClr val="FFFF00"/>
                </a:solidFill>
              </a:rPr>
              <a:t>2</a:t>
            </a:r>
            <a:endParaRPr lang="en-US" b="1" dirty="0">
              <a:solidFill>
                <a:srgbClr val="FFFF00"/>
              </a:solidFill>
            </a:endParaRPr>
          </a:p>
        </p:txBody>
      </p:sp>
      <p:sp>
        <p:nvSpPr>
          <p:cNvPr id="74" name="14 CuadroTexto"/>
          <p:cNvSpPr txBox="1"/>
          <p:nvPr/>
        </p:nvSpPr>
        <p:spPr>
          <a:xfrm>
            <a:off x="0" y="1727872"/>
            <a:ext cx="4670854"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accent1">
                    <a:lumMod val="75000"/>
                  </a:schemeClr>
                </a:solidFill>
                <a:effectLst/>
                <a:uLnTx/>
                <a:uFillTx/>
              </a:rPr>
              <a:t>Welding will be performed </a:t>
            </a:r>
            <a:r>
              <a:rPr kumimoji="0" lang="en-US" sz="1400" b="1" i="0" u="none" strike="noStrike" kern="0" cap="none" spc="0" normalizeH="0" baseline="0" noProof="0" dirty="0" smtClean="0">
                <a:ln>
                  <a:noFill/>
                </a:ln>
                <a:solidFill>
                  <a:schemeClr val="accent1">
                    <a:lumMod val="75000"/>
                  </a:schemeClr>
                </a:solidFill>
                <a:effectLst/>
                <a:uLnTx/>
                <a:uFillTx/>
              </a:rPr>
              <a:t>in functions</a:t>
            </a:r>
            <a:r>
              <a:rPr kumimoji="0" lang="en-US" sz="1400" b="1" i="0" u="none" strike="noStrike" kern="0" cap="none" spc="0" normalizeH="0" noProof="0" dirty="0" smtClean="0">
                <a:ln>
                  <a:noFill/>
                </a:ln>
                <a:solidFill>
                  <a:schemeClr val="accent1">
                    <a:lumMod val="75000"/>
                  </a:schemeClr>
                </a:solidFill>
                <a:effectLst/>
                <a:uLnTx/>
                <a:uFillTx/>
              </a:rPr>
              <a:t> of the results of the previous welding tests</a:t>
            </a:r>
            <a:r>
              <a:rPr kumimoji="0" lang="en-US" sz="1400" b="0" i="0" u="none" strike="noStrike" kern="0" cap="none" spc="0" normalizeH="0" baseline="0" noProof="0" dirty="0" smtClean="0">
                <a:ln>
                  <a:noFill/>
                </a:ln>
                <a:solidFill>
                  <a:schemeClr val="accent1">
                    <a:lumMod val="75000"/>
                  </a:schemeClr>
                </a:solidFill>
                <a:effectLst/>
                <a:uLnTx/>
                <a:uFillTx/>
              </a:rPr>
              <a:t>:</a:t>
            </a:r>
          </a:p>
        </p:txBody>
      </p:sp>
      <p:sp>
        <p:nvSpPr>
          <p:cNvPr id="87" name="Marcador de número de diapositiva 86"/>
          <p:cNvSpPr>
            <a:spLocks noGrp="1"/>
          </p:cNvSpPr>
          <p:nvPr>
            <p:ph type="sldNum" sz="quarter" idx="12"/>
          </p:nvPr>
        </p:nvSpPr>
        <p:spPr/>
        <p:txBody>
          <a:bodyPr/>
          <a:lstStyle/>
          <a:p>
            <a:r>
              <a:rPr lang="en-US" dirty="0" smtClean="0"/>
              <a:t>10</a:t>
            </a:r>
            <a:endParaRPr lang="en-US" dirty="0"/>
          </a:p>
        </p:txBody>
      </p:sp>
      <p:sp>
        <p:nvSpPr>
          <p:cNvPr id="4" name="Marcador de pie de página 3"/>
          <p:cNvSpPr>
            <a:spLocks noGrp="1"/>
          </p:cNvSpPr>
          <p:nvPr>
            <p:ph type="ftr" sz="quarter" idx="11"/>
          </p:nvPr>
        </p:nvSpPr>
        <p:spPr/>
        <p:txBody>
          <a:bodyPr/>
          <a:lstStyle/>
          <a:p>
            <a:r>
              <a:rPr lang="en-US" dirty="0" smtClean="0">
                <a:solidFill>
                  <a:prstClr val="black">
                    <a:tint val="75000"/>
                  </a:prstClr>
                </a:solidFill>
              </a:rPr>
              <a:t>AIDA2020. WP14. 05/04/2017  </a:t>
            </a:r>
            <a:endParaRPr lang="en-US" dirty="0">
              <a:solidFill>
                <a:prstClr val="black">
                  <a:tint val="75000"/>
                </a:prstClr>
              </a:solidFill>
            </a:endParaRPr>
          </a:p>
        </p:txBody>
      </p:sp>
      <p:sp>
        <p:nvSpPr>
          <p:cNvPr id="86" name="CuadroTexto 85"/>
          <p:cNvSpPr txBox="1"/>
          <p:nvPr/>
        </p:nvSpPr>
        <p:spPr>
          <a:xfrm>
            <a:off x="6116784" y="1224427"/>
            <a:ext cx="2697702" cy="523220"/>
          </a:xfrm>
          <a:prstGeom prst="rect">
            <a:avLst/>
          </a:prstGeom>
          <a:noFill/>
        </p:spPr>
        <p:txBody>
          <a:bodyPr wrap="square" rtlCol="0">
            <a:spAutoFit/>
          </a:bodyPr>
          <a:lstStyle/>
          <a:p>
            <a:r>
              <a:rPr lang="en-GB" sz="1400" b="1" u="sng" dirty="0" smtClean="0">
                <a:solidFill>
                  <a:srgbClr val="0070C0"/>
                </a:solidFill>
              </a:rPr>
              <a:t>Complete Penetration ~10 mm</a:t>
            </a:r>
          </a:p>
          <a:p>
            <a:r>
              <a:rPr lang="en-GB" sz="1400" b="1" i="1" dirty="0" smtClean="0">
                <a:solidFill>
                  <a:srgbClr val="0070C0"/>
                </a:solidFill>
              </a:rPr>
              <a:t>Greater strength of the structure.</a:t>
            </a:r>
            <a:endParaRPr lang="en-GB" sz="1400" b="1" i="1" dirty="0">
              <a:solidFill>
                <a:srgbClr val="0070C0"/>
              </a:solidFill>
            </a:endParaRPr>
          </a:p>
        </p:txBody>
      </p:sp>
      <p:sp>
        <p:nvSpPr>
          <p:cNvPr id="14" name="CuadroTexto 13"/>
          <p:cNvSpPr txBox="1"/>
          <p:nvPr/>
        </p:nvSpPr>
        <p:spPr>
          <a:xfrm>
            <a:off x="1156945" y="5940569"/>
            <a:ext cx="6316267" cy="584775"/>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sz="1600" b="1" dirty="0">
                <a:solidFill>
                  <a:prstClr val="white"/>
                </a:solidFill>
              </a:rPr>
              <a:t>Pieces </a:t>
            </a:r>
            <a:r>
              <a:rPr lang="en-US" sz="1600" b="1" dirty="0" smtClean="0">
                <a:solidFill>
                  <a:prstClr val="white"/>
                </a:solidFill>
              </a:rPr>
              <a:t>for the demonstrator produced and waiting for the preliminary measures and assembly at </a:t>
            </a:r>
            <a:r>
              <a:rPr lang="en-US" sz="1600" b="1" dirty="0" err="1" smtClean="0">
                <a:solidFill>
                  <a:prstClr val="white"/>
                </a:solidFill>
              </a:rPr>
              <a:t>Ciemat</a:t>
            </a:r>
            <a:r>
              <a:rPr lang="en-US" sz="1600" b="1" dirty="0" smtClean="0">
                <a:solidFill>
                  <a:prstClr val="white"/>
                </a:solidFill>
              </a:rPr>
              <a:t> (April to June 2017).</a:t>
            </a:r>
            <a:endParaRPr lang="en-US" sz="1600" b="1" dirty="0">
              <a:solidFill>
                <a:prstClr val="white"/>
              </a:solidFill>
            </a:endParaRPr>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77189" y="3955970"/>
            <a:ext cx="2990548" cy="1929386"/>
          </a:xfrm>
          <a:prstGeom prst="rect">
            <a:avLst/>
          </a:prstGeom>
        </p:spPr>
      </p:pic>
      <p:grpSp>
        <p:nvGrpSpPr>
          <p:cNvPr id="12" name="Grupo 11"/>
          <p:cNvGrpSpPr/>
          <p:nvPr/>
        </p:nvGrpSpPr>
        <p:grpSpPr>
          <a:xfrm>
            <a:off x="57547" y="2230846"/>
            <a:ext cx="5923005" cy="3138140"/>
            <a:chOff x="45561" y="2228411"/>
            <a:chExt cx="5923005" cy="3138140"/>
          </a:xfrm>
        </p:grpSpPr>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61" y="2228411"/>
              <a:ext cx="5923005" cy="3138140"/>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2198" y="4184821"/>
              <a:ext cx="2005522" cy="1080495"/>
            </a:xfrm>
            <a:prstGeom prst="rect">
              <a:avLst/>
            </a:prstGeom>
            <a:ln w="31750">
              <a:solidFill>
                <a:schemeClr val="accent1"/>
              </a:solidFill>
            </a:ln>
          </p:spPr>
        </p:pic>
        <p:sp>
          <p:nvSpPr>
            <p:cNvPr id="9" name="Rectángulo 8"/>
            <p:cNvSpPr/>
            <p:nvPr/>
          </p:nvSpPr>
          <p:spPr>
            <a:xfrm>
              <a:off x="4226011" y="4901514"/>
              <a:ext cx="535459" cy="44484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Conector recto de flecha 10"/>
            <p:cNvCxnSpPr>
              <a:stCxn id="9" idx="1"/>
              <a:endCxn id="6" idx="3"/>
            </p:cNvCxnSpPr>
            <p:nvPr/>
          </p:nvCxnSpPr>
          <p:spPr>
            <a:xfrm flipH="1" flipV="1">
              <a:off x="2147720" y="4725069"/>
              <a:ext cx="2078291" cy="398867"/>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grpSp>
      <p:pic>
        <p:nvPicPr>
          <p:cNvPr id="13" name="Imagen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09308" y="1705582"/>
            <a:ext cx="3658429" cy="2140035"/>
          </a:xfrm>
          <a:prstGeom prst="rect">
            <a:avLst/>
          </a:prstGeom>
        </p:spPr>
      </p:pic>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24200" y="1950111"/>
            <a:ext cx="2221786" cy="1215323"/>
          </a:xfrm>
          <a:prstGeom prst="rect">
            <a:avLst/>
          </a:prstGeom>
        </p:spPr>
      </p:pic>
    </p:spTree>
    <p:extLst>
      <p:ext uri="{BB962C8B-B14F-4D97-AF65-F5344CB8AC3E}">
        <p14:creationId xmlns:p14="http://schemas.microsoft.com/office/powerpoint/2010/main" val="35295325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z="2800" dirty="0" smtClean="0"/>
              <a:t>Next actions &amp; Status of the final absorber structure  </a:t>
            </a:r>
            <a:endParaRPr lang="en-US" sz="2800" dirty="0"/>
          </a:p>
        </p:txBody>
      </p:sp>
      <p:sp>
        <p:nvSpPr>
          <p:cNvPr id="3" name="Marcador de fecha 2"/>
          <p:cNvSpPr>
            <a:spLocks noGrp="1"/>
          </p:cNvSpPr>
          <p:nvPr>
            <p:ph type="dt" sz="half" idx="10"/>
          </p:nvPr>
        </p:nvSpPr>
        <p:spPr/>
        <p:txBody>
          <a:bodyPr/>
          <a:lstStyle/>
          <a:p>
            <a:r>
              <a:rPr lang="es-ES" smtClean="0">
                <a:solidFill>
                  <a:prstClr val="black">
                    <a:tint val="75000"/>
                  </a:prstClr>
                </a:solidFill>
              </a:rPr>
              <a:t>E. Calvo</a:t>
            </a:r>
            <a:endParaRPr lang="en-US" dirty="0">
              <a:solidFill>
                <a:prstClr val="black">
                  <a:tint val="75000"/>
                </a:prstClr>
              </a:solidFill>
            </a:endParaRPr>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rPr>
              <a:t>AIDA2020. WP14. 05/04/2017  </a:t>
            </a:r>
            <a:endParaRPr lang="en-US" dirty="0">
              <a:solidFill>
                <a:prstClr val="black">
                  <a:tint val="75000"/>
                </a:prstClr>
              </a:solidFill>
            </a:endParaRPr>
          </a:p>
        </p:txBody>
      </p:sp>
      <p:sp>
        <p:nvSpPr>
          <p:cNvPr id="6" name="CuadroTexto 5"/>
          <p:cNvSpPr txBox="1"/>
          <p:nvPr/>
        </p:nvSpPr>
        <p:spPr>
          <a:xfrm>
            <a:off x="336076" y="1767939"/>
            <a:ext cx="8807924" cy="830997"/>
          </a:xfrm>
          <a:prstGeom prst="rect">
            <a:avLst/>
          </a:prstGeom>
          <a:noFill/>
        </p:spPr>
        <p:txBody>
          <a:bodyPr wrap="none" rtlCol="0">
            <a:spAutoFit/>
          </a:bodyPr>
          <a:lstStyle/>
          <a:p>
            <a:r>
              <a:rPr lang="en-US" sz="1600" b="1" dirty="0" smtClean="0">
                <a:solidFill>
                  <a:schemeClr val="accent6">
                    <a:lumMod val="75000"/>
                  </a:schemeClr>
                </a:solidFill>
              </a:rPr>
              <a:t>Small pieces for tests and the last 2 small prototypes (PT4) </a:t>
            </a:r>
            <a:r>
              <a:rPr lang="en-US" sz="1600" b="1" dirty="0" smtClean="0">
                <a:solidFill>
                  <a:schemeClr val="tx1">
                    <a:lumMod val="95000"/>
                    <a:lumOff val="5000"/>
                  </a:schemeClr>
                </a:solidFill>
                <a:sym typeface="Wingdings" panose="05000000000000000000" pitchFamily="2" charset="2"/>
              </a:rPr>
              <a:t></a:t>
            </a:r>
            <a:r>
              <a:rPr lang="en-US" sz="1600" b="1" dirty="0" smtClean="0">
                <a:solidFill>
                  <a:srgbClr val="0000FF"/>
                </a:solidFill>
              </a:rPr>
              <a:t> </a:t>
            </a:r>
            <a:r>
              <a:rPr lang="en-US" sz="1600" b="1" dirty="0" smtClean="0">
                <a:solidFill>
                  <a:srgbClr val="009900"/>
                </a:solidFill>
              </a:rPr>
              <a:t>Done</a:t>
            </a:r>
            <a:endParaRPr lang="en-US" sz="1600" b="1" dirty="0" smtClean="0">
              <a:solidFill>
                <a:srgbClr val="FF3399"/>
              </a:solidFill>
            </a:endParaRPr>
          </a:p>
          <a:p>
            <a:r>
              <a:rPr lang="en-US" sz="1600" b="1" dirty="0" smtClean="0">
                <a:solidFill>
                  <a:schemeClr val="accent6">
                    <a:lumMod val="75000"/>
                  </a:schemeClr>
                </a:solidFill>
              </a:rPr>
              <a:t>Start of tests with small </a:t>
            </a:r>
            <a:r>
              <a:rPr lang="en-US" sz="1600" b="1" dirty="0" smtClean="0">
                <a:solidFill>
                  <a:schemeClr val="accent6">
                    <a:lumMod val="75000"/>
                  </a:schemeClr>
                </a:solidFill>
              </a:rPr>
              <a:t>pieces</a:t>
            </a:r>
            <a:r>
              <a:rPr lang="en-US" sz="1600" dirty="0" smtClean="0"/>
              <a:t> </a:t>
            </a:r>
            <a:r>
              <a:rPr lang="en-US" sz="1600" b="1" dirty="0" smtClean="0">
                <a:solidFill>
                  <a:srgbClr val="FF3399"/>
                </a:solidFill>
              </a:rPr>
              <a:t>during April</a:t>
            </a:r>
          </a:p>
          <a:p>
            <a:r>
              <a:rPr lang="en-US" sz="1600" dirty="0" smtClean="0">
                <a:solidFill>
                  <a:schemeClr val="accent6">
                    <a:lumMod val="50000"/>
                  </a:schemeClr>
                </a:solidFill>
              </a:rPr>
              <a:t>(Lasts small prototypes will be welded after defined the best welding parameters with the small pieces) </a:t>
            </a:r>
          </a:p>
        </p:txBody>
      </p:sp>
      <p:sp>
        <p:nvSpPr>
          <p:cNvPr id="7" name="CuadroTexto 6"/>
          <p:cNvSpPr txBox="1"/>
          <p:nvPr/>
        </p:nvSpPr>
        <p:spPr>
          <a:xfrm>
            <a:off x="370428" y="1359981"/>
            <a:ext cx="1753300" cy="369332"/>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lang="en-US" dirty="0" smtClean="0"/>
              <a:t>Next prototypes</a:t>
            </a:r>
            <a:endParaRPr lang="en-US" dirty="0"/>
          </a:p>
        </p:txBody>
      </p:sp>
      <p:sp>
        <p:nvSpPr>
          <p:cNvPr id="8" name="CuadroTexto 7"/>
          <p:cNvSpPr txBox="1"/>
          <p:nvPr/>
        </p:nvSpPr>
        <p:spPr>
          <a:xfrm>
            <a:off x="370427" y="2586627"/>
            <a:ext cx="2024465"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smtClean="0"/>
              <a:t>Final demonstrator </a:t>
            </a:r>
            <a:endParaRPr lang="en-US" dirty="0"/>
          </a:p>
        </p:txBody>
      </p:sp>
      <p:sp>
        <p:nvSpPr>
          <p:cNvPr id="10" name="CuadroTexto 9"/>
          <p:cNvSpPr txBox="1"/>
          <p:nvPr/>
        </p:nvSpPr>
        <p:spPr>
          <a:xfrm>
            <a:off x="457200" y="3020177"/>
            <a:ext cx="7941020" cy="2339102"/>
          </a:xfrm>
          <a:prstGeom prst="rect">
            <a:avLst/>
          </a:prstGeom>
          <a:noFill/>
        </p:spPr>
        <p:txBody>
          <a:bodyPr wrap="none" rtlCol="0">
            <a:spAutoFit/>
          </a:bodyPr>
          <a:lstStyle/>
          <a:p>
            <a:pPr marL="285750" lvl="0" indent="-285750">
              <a:buFont typeface="Wingdings" panose="05000000000000000000" pitchFamily="2" charset="2"/>
              <a:buChar char="Ø"/>
            </a:pPr>
            <a:r>
              <a:rPr lang="en-US" sz="1600" b="1" dirty="0" smtClean="0">
                <a:solidFill>
                  <a:srgbClr val="0000FF"/>
                </a:solidFill>
              </a:rPr>
              <a:t>Big Plates (~3x1m</a:t>
            </a:r>
            <a:r>
              <a:rPr lang="en-US" sz="1600" b="1" baseline="30000" dirty="0" smtClean="0">
                <a:solidFill>
                  <a:srgbClr val="0000FF"/>
                </a:solidFill>
              </a:rPr>
              <a:t>2</a:t>
            </a:r>
            <a:r>
              <a:rPr lang="en-US" sz="1600" b="1" dirty="0" smtClean="0">
                <a:solidFill>
                  <a:srgbClr val="0000FF"/>
                </a:solidFill>
              </a:rPr>
              <a:t>) </a:t>
            </a:r>
            <a:r>
              <a:rPr lang="en-US" sz="1600" b="1" dirty="0">
                <a:solidFill>
                  <a:srgbClr val="0000FF"/>
                </a:solidFill>
              </a:rPr>
              <a:t>with</a:t>
            </a:r>
            <a:r>
              <a:rPr lang="es-ES" sz="1600" b="1" dirty="0" smtClean="0">
                <a:solidFill>
                  <a:srgbClr val="0000FF"/>
                </a:solidFill>
              </a:rPr>
              <a:t> </a:t>
            </a:r>
            <a:r>
              <a:rPr lang="en-US" sz="1600" b="1" dirty="0" smtClean="0">
                <a:solidFill>
                  <a:srgbClr val="0000FF"/>
                </a:solidFill>
              </a:rPr>
              <a:t>planarity &lt;1mm </a:t>
            </a:r>
            <a:r>
              <a:rPr lang="en-US" sz="1600" b="1" dirty="0" smtClean="0">
                <a:solidFill>
                  <a:schemeClr val="tx1">
                    <a:lumMod val="95000"/>
                    <a:lumOff val="5000"/>
                  </a:schemeClr>
                </a:solidFill>
                <a:sym typeface="Wingdings" panose="05000000000000000000" pitchFamily="2" charset="2"/>
              </a:rPr>
              <a:t></a:t>
            </a:r>
            <a:r>
              <a:rPr lang="en-US" sz="1600" b="1" dirty="0" smtClean="0">
                <a:solidFill>
                  <a:srgbClr val="0000FF"/>
                </a:solidFill>
              </a:rPr>
              <a:t> </a:t>
            </a:r>
            <a:r>
              <a:rPr lang="en-US" sz="1600" b="1" dirty="0" smtClean="0">
                <a:solidFill>
                  <a:srgbClr val="009900"/>
                </a:solidFill>
              </a:rPr>
              <a:t>Done</a:t>
            </a:r>
          </a:p>
          <a:p>
            <a:pPr marL="285750" lvl="0" indent="-285750">
              <a:buFont typeface="Wingdings" panose="05000000000000000000" pitchFamily="2" charset="2"/>
              <a:buChar char="Ø"/>
            </a:pPr>
            <a:r>
              <a:rPr lang="en-US" sz="1600" b="1" dirty="0">
                <a:solidFill>
                  <a:srgbClr val="0000FF"/>
                </a:solidFill>
              </a:rPr>
              <a:t>Big</a:t>
            </a:r>
            <a:r>
              <a:rPr lang="en-US" sz="1600" b="1" dirty="0" smtClean="0">
                <a:solidFill>
                  <a:srgbClr val="0000FF"/>
                </a:solidFill>
              </a:rPr>
              <a:t> </a:t>
            </a:r>
            <a:r>
              <a:rPr lang="en-US" sz="1600" b="1" dirty="0">
                <a:solidFill>
                  <a:srgbClr val="0000FF"/>
                </a:solidFill>
              </a:rPr>
              <a:t>Plates Handling </a:t>
            </a:r>
            <a:r>
              <a:rPr lang="en-US" sz="1600" b="1" dirty="0" smtClean="0">
                <a:solidFill>
                  <a:srgbClr val="0000FF"/>
                </a:solidFill>
              </a:rPr>
              <a:t>and machine tool </a:t>
            </a:r>
            <a:r>
              <a:rPr lang="en-US" sz="1600" b="1" dirty="0">
                <a:solidFill>
                  <a:prstClr val="black">
                    <a:lumMod val="95000"/>
                    <a:lumOff val="5000"/>
                  </a:prstClr>
                </a:solidFill>
                <a:sym typeface="Wingdings" panose="05000000000000000000" pitchFamily="2" charset="2"/>
              </a:rPr>
              <a:t></a:t>
            </a:r>
            <a:r>
              <a:rPr lang="en-US" sz="1600" b="1" dirty="0">
                <a:solidFill>
                  <a:srgbClr val="0000FF"/>
                </a:solidFill>
              </a:rPr>
              <a:t> </a:t>
            </a:r>
            <a:r>
              <a:rPr lang="en-US" sz="1600" b="1" dirty="0" smtClean="0">
                <a:solidFill>
                  <a:srgbClr val="009900"/>
                </a:solidFill>
              </a:rPr>
              <a:t>Done</a:t>
            </a:r>
          </a:p>
          <a:p>
            <a:pPr marL="285750" indent="-285750">
              <a:buFont typeface="Wingdings" panose="05000000000000000000" pitchFamily="2" charset="2"/>
              <a:buChar char="Ø"/>
            </a:pPr>
            <a:r>
              <a:rPr lang="en-US" sz="1600" b="1" dirty="0" smtClean="0">
                <a:solidFill>
                  <a:srgbClr val="0000FF"/>
                </a:solidFill>
              </a:rPr>
              <a:t>Auxiliary pieces for fixing rigidity </a:t>
            </a:r>
            <a:r>
              <a:rPr lang="en-US" sz="1600" b="1" dirty="0">
                <a:solidFill>
                  <a:schemeClr val="tx1">
                    <a:lumMod val="95000"/>
                    <a:lumOff val="5000"/>
                  </a:schemeClr>
                </a:solidFill>
                <a:sym typeface="Wingdings" panose="05000000000000000000" pitchFamily="2" charset="2"/>
              </a:rPr>
              <a:t> </a:t>
            </a:r>
            <a:r>
              <a:rPr lang="en-US" sz="1600" b="1" dirty="0">
                <a:solidFill>
                  <a:srgbClr val="009900"/>
                </a:solidFill>
                <a:sym typeface="Wingdings" panose="05000000000000000000" pitchFamily="2" charset="2"/>
              </a:rPr>
              <a:t>D</a:t>
            </a:r>
            <a:r>
              <a:rPr lang="en-US" sz="1600" b="1" dirty="0" smtClean="0">
                <a:solidFill>
                  <a:srgbClr val="009900"/>
                </a:solidFill>
                <a:sym typeface="Wingdings" panose="05000000000000000000" pitchFamily="2" charset="2"/>
              </a:rPr>
              <a:t>one</a:t>
            </a:r>
          </a:p>
          <a:p>
            <a:pPr marL="285750" indent="-285750">
              <a:buFont typeface="Wingdings" panose="05000000000000000000" pitchFamily="2" charset="2"/>
              <a:buChar char="Ø"/>
            </a:pPr>
            <a:r>
              <a:rPr lang="en-US" sz="1600" b="1" dirty="0" smtClean="0">
                <a:solidFill>
                  <a:srgbClr val="0000FF"/>
                </a:solidFill>
              </a:rPr>
              <a:t>Spacers</a:t>
            </a:r>
            <a:r>
              <a:rPr lang="en-US" sz="1600" b="1" dirty="0" smtClean="0">
                <a:solidFill>
                  <a:schemeClr val="tx1">
                    <a:lumMod val="95000"/>
                    <a:lumOff val="5000"/>
                  </a:schemeClr>
                </a:solidFill>
                <a:sym typeface="Wingdings" panose="05000000000000000000" pitchFamily="2" charset="2"/>
              </a:rPr>
              <a:t> </a:t>
            </a:r>
            <a:r>
              <a:rPr lang="en-US" sz="1600" b="1" dirty="0">
                <a:solidFill>
                  <a:schemeClr val="tx1">
                    <a:lumMod val="95000"/>
                    <a:lumOff val="5000"/>
                  </a:schemeClr>
                </a:solidFill>
                <a:sym typeface="Wingdings" panose="05000000000000000000" pitchFamily="2" charset="2"/>
              </a:rPr>
              <a:t></a:t>
            </a:r>
            <a:r>
              <a:rPr lang="en-US" sz="1600" b="1" dirty="0" smtClean="0">
                <a:solidFill>
                  <a:srgbClr val="0000FF"/>
                </a:solidFill>
              </a:rPr>
              <a:t> </a:t>
            </a:r>
            <a:r>
              <a:rPr lang="en-US" sz="1600" b="1" dirty="0" smtClean="0">
                <a:solidFill>
                  <a:srgbClr val="009900"/>
                </a:solidFill>
              </a:rPr>
              <a:t>Done</a:t>
            </a:r>
          </a:p>
          <a:p>
            <a:pPr marL="285750" indent="-285750">
              <a:buFont typeface="Wingdings" panose="05000000000000000000" pitchFamily="2" charset="2"/>
              <a:buChar char="Ø"/>
            </a:pPr>
            <a:r>
              <a:rPr lang="en-US" sz="1600" b="1" dirty="0" smtClean="0">
                <a:solidFill>
                  <a:srgbClr val="0000FF"/>
                </a:solidFill>
              </a:rPr>
              <a:t>Small machining on  3x1m2 plates needed for fixations and assembly</a:t>
            </a:r>
            <a:r>
              <a:rPr lang="en-US" sz="1600" b="1" dirty="0">
                <a:solidFill>
                  <a:schemeClr val="tx1">
                    <a:lumMod val="95000"/>
                    <a:lumOff val="5000"/>
                  </a:schemeClr>
                </a:solidFill>
                <a:sym typeface="Wingdings" panose="05000000000000000000" pitchFamily="2" charset="2"/>
              </a:rPr>
              <a:t> </a:t>
            </a:r>
            <a:r>
              <a:rPr lang="en-US" sz="1600" b="1" dirty="0" smtClean="0">
                <a:solidFill>
                  <a:srgbClr val="0000FF"/>
                </a:solidFill>
              </a:rPr>
              <a:t> </a:t>
            </a:r>
            <a:r>
              <a:rPr lang="en-US" sz="1600" b="1" dirty="0" smtClean="0">
                <a:solidFill>
                  <a:srgbClr val="009900"/>
                </a:solidFill>
              </a:rPr>
              <a:t>Done</a:t>
            </a:r>
          </a:p>
          <a:p>
            <a:pPr marL="285750" indent="-285750">
              <a:buFont typeface="Wingdings" panose="05000000000000000000" pitchFamily="2" charset="2"/>
              <a:buChar char="Ø"/>
            </a:pPr>
            <a:r>
              <a:rPr lang="en-US" sz="1600" b="1" dirty="0" smtClean="0">
                <a:solidFill>
                  <a:srgbClr val="0000FF"/>
                </a:solidFill>
              </a:rPr>
              <a:t>Verification of the plates and spacers </a:t>
            </a:r>
            <a:r>
              <a:rPr lang="en-US" sz="1600" b="1" dirty="0" smtClean="0">
                <a:solidFill>
                  <a:schemeClr val="tx1">
                    <a:lumMod val="95000"/>
                    <a:lumOff val="5000"/>
                  </a:schemeClr>
                </a:solidFill>
                <a:sym typeface="Wingdings" panose="05000000000000000000" pitchFamily="2" charset="2"/>
              </a:rPr>
              <a:t></a:t>
            </a:r>
            <a:r>
              <a:rPr lang="en-US" sz="1600" b="1" dirty="0" smtClean="0">
                <a:solidFill>
                  <a:srgbClr val="FFC000"/>
                </a:solidFill>
                <a:sym typeface="Wingdings" panose="05000000000000000000" pitchFamily="2" charset="2"/>
              </a:rPr>
              <a:t>April 17</a:t>
            </a:r>
            <a:endParaRPr lang="en-US" sz="1600" b="1" dirty="0" smtClean="0">
              <a:solidFill>
                <a:srgbClr val="FFC000"/>
              </a:solidFill>
            </a:endParaRPr>
          </a:p>
          <a:p>
            <a:pPr marL="285750" indent="-285750">
              <a:buFont typeface="Wingdings" panose="05000000000000000000" pitchFamily="2" charset="2"/>
              <a:buChar char="Ø"/>
            </a:pPr>
            <a:r>
              <a:rPr lang="en-US" sz="1600" b="1" dirty="0" smtClean="0">
                <a:solidFill>
                  <a:srgbClr val="0000FF"/>
                </a:solidFill>
                <a:sym typeface="Wingdings" panose="05000000000000000000" pitchFamily="2" charset="2"/>
              </a:rPr>
              <a:t>Demonstrator assembly and preliminary measures at </a:t>
            </a:r>
            <a:r>
              <a:rPr lang="en-US" sz="1600" b="1" dirty="0" err="1" smtClean="0">
                <a:solidFill>
                  <a:srgbClr val="0000FF"/>
                </a:solidFill>
                <a:sym typeface="Wingdings" panose="05000000000000000000" pitchFamily="2" charset="2"/>
              </a:rPr>
              <a:t>Ciemat</a:t>
            </a:r>
            <a:r>
              <a:rPr lang="en-US" sz="1600" b="1" dirty="0" smtClean="0">
                <a:solidFill>
                  <a:srgbClr val="0000FF"/>
                </a:solidFill>
                <a:sym typeface="Wingdings" panose="05000000000000000000" pitchFamily="2" charset="2"/>
              </a:rPr>
              <a:t> </a:t>
            </a:r>
            <a:r>
              <a:rPr lang="en-US" sz="1600" b="1" dirty="0" smtClean="0">
                <a:solidFill>
                  <a:schemeClr val="tx1">
                    <a:lumMod val="95000"/>
                    <a:lumOff val="5000"/>
                  </a:schemeClr>
                </a:solidFill>
                <a:sym typeface="Wingdings" panose="05000000000000000000" pitchFamily="2" charset="2"/>
              </a:rPr>
              <a:t></a:t>
            </a:r>
            <a:r>
              <a:rPr lang="en-US" sz="1600" b="1" dirty="0">
                <a:solidFill>
                  <a:srgbClr val="FFC000"/>
                </a:solidFill>
                <a:sym typeface="Wingdings" panose="05000000000000000000" pitchFamily="2" charset="2"/>
              </a:rPr>
              <a:t> </a:t>
            </a:r>
            <a:r>
              <a:rPr lang="en-US" sz="1600" b="1" dirty="0" smtClean="0">
                <a:solidFill>
                  <a:srgbClr val="FFC000"/>
                </a:solidFill>
                <a:sym typeface="Wingdings" panose="05000000000000000000" pitchFamily="2" charset="2"/>
              </a:rPr>
              <a:t>May-June </a:t>
            </a:r>
            <a:r>
              <a:rPr lang="en-US" sz="1600" b="1" dirty="0">
                <a:solidFill>
                  <a:srgbClr val="FFC000"/>
                </a:solidFill>
                <a:sym typeface="Wingdings" panose="05000000000000000000" pitchFamily="2" charset="2"/>
              </a:rPr>
              <a:t>17</a:t>
            </a:r>
            <a:endParaRPr lang="en-US" sz="1600" b="1" dirty="0">
              <a:solidFill>
                <a:srgbClr val="FFC000"/>
              </a:solidFill>
            </a:endParaRPr>
          </a:p>
          <a:p>
            <a:pPr marL="285750" indent="-285750">
              <a:buFont typeface="Wingdings" panose="05000000000000000000" pitchFamily="2" charset="2"/>
              <a:buChar char="Ø"/>
            </a:pPr>
            <a:r>
              <a:rPr lang="en-US" sz="1600" b="1" dirty="0" smtClean="0">
                <a:solidFill>
                  <a:srgbClr val="0000FF"/>
                </a:solidFill>
                <a:sym typeface="Wingdings" panose="05000000000000000000" pitchFamily="2" charset="2"/>
              </a:rPr>
              <a:t>Transport to CERN, Photogrammetry before EBW </a:t>
            </a:r>
            <a:r>
              <a:rPr lang="en-US" sz="1600" b="1" dirty="0">
                <a:solidFill>
                  <a:schemeClr val="tx1">
                    <a:lumMod val="95000"/>
                    <a:lumOff val="5000"/>
                  </a:schemeClr>
                </a:solidFill>
                <a:sym typeface="Wingdings" panose="05000000000000000000" pitchFamily="2" charset="2"/>
              </a:rPr>
              <a:t></a:t>
            </a:r>
            <a:r>
              <a:rPr lang="en-US" sz="1600" b="1" dirty="0">
                <a:solidFill>
                  <a:srgbClr val="FFC000"/>
                </a:solidFill>
                <a:sym typeface="Wingdings" panose="05000000000000000000" pitchFamily="2" charset="2"/>
              </a:rPr>
              <a:t> </a:t>
            </a:r>
            <a:r>
              <a:rPr lang="en-US" sz="1600" b="1" dirty="0" smtClean="0">
                <a:solidFill>
                  <a:srgbClr val="FF0000"/>
                </a:solidFill>
                <a:sym typeface="Wingdings" panose="05000000000000000000" pitchFamily="2" charset="2"/>
              </a:rPr>
              <a:t>to be decided with CERN (End of 17)</a:t>
            </a:r>
          </a:p>
          <a:p>
            <a:pPr marL="285750" indent="-285750">
              <a:buFont typeface="Wingdings" panose="05000000000000000000" pitchFamily="2" charset="2"/>
              <a:buChar char="Ø"/>
            </a:pPr>
            <a:r>
              <a:rPr lang="en-US" sz="1600" b="1" dirty="0" smtClean="0">
                <a:solidFill>
                  <a:srgbClr val="0000FF"/>
                </a:solidFill>
                <a:sym typeface="Wingdings" panose="05000000000000000000" pitchFamily="2" charset="2"/>
              </a:rPr>
              <a:t>EBW &amp; photogrammetry after EBW</a:t>
            </a:r>
            <a:r>
              <a:rPr lang="en-US" b="1" dirty="0" smtClean="0">
                <a:solidFill>
                  <a:schemeClr val="tx1">
                    <a:lumMod val="95000"/>
                    <a:lumOff val="5000"/>
                  </a:schemeClr>
                </a:solidFill>
                <a:sym typeface="Wingdings" panose="05000000000000000000" pitchFamily="2" charset="2"/>
              </a:rPr>
              <a:t>  </a:t>
            </a:r>
            <a:r>
              <a:rPr lang="en-US" sz="1600" b="1" dirty="0">
                <a:solidFill>
                  <a:srgbClr val="FF0000"/>
                </a:solidFill>
                <a:sym typeface="Wingdings" panose="05000000000000000000" pitchFamily="2" charset="2"/>
              </a:rPr>
              <a:t>to be decided with CERN </a:t>
            </a:r>
            <a:r>
              <a:rPr lang="en-US" sz="1600" b="1" dirty="0" smtClean="0">
                <a:solidFill>
                  <a:srgbClr val="FF0000"/>
                </a:solidFill>
                <a:sym typeface="Wingdings" panose="05000000000000000000" pitchFamily="2" charset="2"/>
              </a:rPr>
              <a:t>(beginning 2018)</a:t>
            </a:r>
            <a:endParaRPr lang="en-US" sz="1600" b="1" dirty="0">
              <a:solidFill>
                <a:srgbClr val="FF0000"/>
              </a:solidFill>
              <a:sym typeface="Wingdings" panose="05000000000000000000" pitchFamily="2" charset="2"/>
            </a:endParaRPr>
          </a:p>
        </p:txBody>
      </p:sp>
      <p:sp>
        <p:nvSpPr>
          <p:cNvPr id="11" name="Marcador de número de diapositiva 10"/>
          <p:cNvSpPr>
            <a:spLocks noGrp="1"/>
          </p:cNvSpPr>
          <p:nvPr>
            <p:ph type="sldNum" sz="quarter" idx="12"/>
          </p:nvPr>
        </p:nvSpPr>
        <p:spPr/>
        <p:txBody>
          <a:bodyPr/>
          <a:lstStyle/>
          <a:p>
            <a:r>
              <a:rPr lang="en-US" dirty="0" smtClean="0"/>
              <a:t>11</a:t>
            </a:r>
            <a:endParaRPr lang="en-US" dirty="0"/>
          </a:p>
        </p:txBody>
      </p:sp>
      <p:sp>
        <p:nvSpPr>
          <p:cNvPr id="12" name="CuadroTexto 11"/>
          <p:cNvSpPr txBox="1"/>
          <p:nvPr/>
        </p:nvSpPr>
        <p:spPr>
          <a:xfrm>
            <a:off x="370427" y="5346970"/>
            <a:ext cx="7236468" cy="369332"/>
          </a:xfrm>
          <a:prstGeom prst="rect">
            <a:avLst/>
          </a:prstGeom>
          <a:solidFill>
            <a:schemeClr val="accent4">
              <a:lumMod val="75000"/>
            </a:schemeClr>
          </a:solidFill>
        </p:spPr>
        <p:style>
          <a:lnRef idx="3">
            <a:schemeClr val="lt1"/>
          </a:lnRef>
          <a:fillRef idx="1">
            <a:schemeClr val="accent5"/>
          </a:fillRef>
          <a:effectRef idx="1">
            <a:schemeClr val="accent5"/>
          </a:effectRef>
          <a:fontRef idx="minor">
            <a:schemeClr val="lt1"/>
          </a:fontRef>
        </p:style>
        <p:txBody>
          <a:bodyPr wrap="none" rtlCol="0">
            <a:spAutoFit/>
          </a:bodyPr>
          <a:lstStyle/>
          <a:p>
            <a:r>
              <a:rPr lang="en-US" dirty="0"/>
              <a:t>Additional tests that could be implemented with the previous prototypes</a:t>
            </a:r>
          </a:p>
        </p:txBody>
      </p:sp>
      <p:sp>
        <p:nvSpPr>
          <p:cNvPr id="13" name="CuadroTexto 12"/>
          <p:cNvSpPr txBox="1"/>
          <p:nvPr/>
        </p:nvSpPr>
        <p:spPr>
          <a:xfrm>
            <a:off x="750216" y="5778700"/>
            <a:ext cx="8114786" cy="830997"/>
          </a:xfrm>
          <a:prstGeom prst="rect">
            <a:avLst/>
          </a:prstGeom>
          <a:noFill/>
        </p:spPr>
        <p:txBody>
          <a:bodyPr wrap="none" rtlCol="0">
            <a:spAutoFit/>
          </a:bodyPr>
          <a:lstStyle/>
          <a:p>
            <a:r>
              <a:rPr lang="en-US" sz="1600" b="1" dirty="0" smtClean="0">
                <a:solidFill>
                  <a:schemeClr val="accent3">
                    <a:lumMod val="50000"/>
                  </a:schemeClr>
                </a:solidFill>
              </a:rPr>
              <a:t>Could be welded </a:t>
            </a:r>
            <a:r>
              <a:rPr lang="en-US" sz="1600" b="1" dirty="0" smtClean="0">
                <a:solidFill>
                  <a:schemeClr val="tx2">
                    <a:lumMod val="60000"/>
                    <a:lumOff val="40000"/>
                  </a:schemeClr>
                </a:solidFill>
              </a:rPr>
              <a:t>both </a:t>
            </a:r>
            <a:r>
              <a:rPr lang="en-US" sz="1600" b="1" i="1" dirty="0" smtClean="0">
                <a:solidFill>
                  <a:schemeClr val="tx2">
                    <a:lumMod val="60000"/>
                    <a:lumOff val="40000"/>
                  </a:schemeClr>
                </a:solidFill>
              </a:rPr>
              <a:t>PT4</a:t>
            </a:r>
            <a:r>
              <a:rPr lang="en-US" sz="1600" b="1" dirty="0" smtClean="0">
                <a:solidFill>
                  <a:schemeClr val="tx2">
                    <a:lumMod val="60000"/>
                    <a:lumOff val="40000"/>
                  </a:schemeClr>
                </a:solidFill>
              </a:rPr>
              <a:t> </a:t>
            </a:r>
            <a:r>
              <a:rPr lang="en-US" sz="1600" b="1" dirty="0" smtClean="0">
                <a:solidFill>
                  <a:schemeClr val="accent3">
                    <a:lumMod val="50000"/>
                  </a:schemeClr>
                </a:solidFill>
              </a:rPr>
              <a:t>to create a bigger one prototype (8 plates prototype (</a:t>
            </a:r>
            <a:r>
              <a:rPr lang="en-US" sz="1600" b="1" i="1" dirty="0" smtClean="0">
                <a:solidFill>
                  <a:schemeClr val="accent3">
                    <a:lumMod val="50000"/>
                  </a:schemeClr>
                </a:solidFill>
              </a:rPr>
              <a:t>PT5</a:t>
            </a:r>
            <a:r>
              <a:rPr lang="en-US" sz="1600" b="1" dirty="0" smtClean="0">
                <a:solidFill>
                  <a:schemeClr val="accent3">
                    <a:lumMod val="50000"/>
                  </a:schemeClr>
                </a:solidFill>
              </a:rPr>
              <a:t>)).</a:t>
            </a:r>
          </a:p>
          <a:p>
            <a:r>
              <a:rPr lang="en-US" sz="1600" b="1" dirty="0" smtClean="0">
                <a:solidFill>
                  <a:schemeClr val="accent3">
                    <a:lumMod val="50000"/>
                  </a:schemeClr>
                </a:solidFill>
              </a:rPr>
              <a:t>Could be welded </a:t>
            </a:r>
            <a:r>
              <a:rPr lang="en-US" sz="1600" b="1" i="1" dirty="0" smtClean="0">
                <a:solidFill>
                  <a:schemeClr val="tx2">
                    <a:lumMod val="60000"/>
                    <a:lumOff val="40000"/>
                  </a:schemeClr>
                </a:solidFill>
              </a:rPr>
              <a:t>PT2</a:t>
            </a:r>
            <a:r>
              <a:rPr lang="en-US" sz="1600" b="1" dirty="0" smtClean="0">
                <a:solidFill>
                  <a:schemeClr val="tx2">
                    <a:lumMod val="60000"/>
                    <a:lumOff val="40000"/>
                  </a:schemeClr>
                </a:solidFill>
              </a:rPr>
              <a:t> &amp; </a:t>
            </a:r>
            <a:r>
              <a:rPr lang="en-US" sz="1600" b="1" i="1" dirty="0" smtClean="0">
                <a:solidFill>
                  <a:schemeClr val="tx2">
                    <a:lumMod val="60000"/>
                    <a:lumOff val="40000"/>
                  </a:schemeClr>
                </a:solidFill>
              </a:rPr>
              <a:t>PT1</a:t>
            </a:r>
            <a:r>
              <a:rPr lang="en-US" sz="1600" b="1" dirty="0">
                <a:solidFill>
                  <a:schemeClr val="accent3">
                    <a:lumMod val="50000"/>
                  </a:schemeClr>
                </a:solidFill>
              </a:rPr>
              <a:t> </a:t>
            </a:r>
            <a:r>
              <a:rPr lang="en-US" sz="1600" b="1" dirty="0" smtClean="0">
                <a:solidFill>
                  <a:schemeClr val="accent3">
                    <a:lumMod val="50000"/>
                  </a:schemeClr>
                </a:solidFill>
              </a:rPr>
              <a:t>(8 plates prototype (</a:t>
            </a:r>
            <a:r>
              <a:rPr lang="en-US" sz="1600" b="1" i="1" dirty="0" smtClean="0">
                <a:solidFill>
                  <a:schemeClr val="accent3">
                    <a:lumMod val="50000"/>
                  </a:schemeClr>
                </a:solidFill>
              </a:rPr>
              <a:t>PT6</a:t>
            </a:r>
            <a:r>
              <a:rPr lang="en-US" sz="1600" b="1" dirty="0" smtClean="0">
                <a:solidFill>
                  <a:schemeClr val="accent3">
                    <a:lumMod val="50000"/>
                  </a:schemeClr>
                </a:solidFill>
              </a:rPr>
              <a:t>)).</a:t>
            </a:r>
          </a:p>
          <a:p>
            <a:r>
              <a:rPr lang="en-US" sz="1600" b="1" dirty="0" smtClean="0">
                <a:solidFill>
                  <a:schemeClr val="accent3">
                    <a:lumMod val="50000"/>
                  </a:schemeClr>
                </a:solidFill>
              </a:rPr>
              <a:t>Could be welded those previous prototypes (</a:t>
            </a:r>
            <a:r>
              <a:rPr lang="en-US" sz="1600" b="1" i="1" dirty="0" smtClean="0">
                <a:solidFill>
                  <a:schemeClr val="accent3">
                    <a:lumMod val="50000"/>
                  </a:schemeClr>
                </a:solidFill>
              </a:rPr>
              <a:t>PT5</a:t>
            </a:r>
            <a:r>
              <a:rPr lang="en-US" sz="1600" b="1" dirty="0" smtClean="0">
                <a:solidFill>
                  <a:schemeClr val="accent3">
                    <a:lumMod val="50000"/>
                  </a:schemeClr>
                </a:solidFill>
              </a:rPr>
              <a:t> &amp; </a:t>
            </a:r>
            <a:r>
              <a:rPr lang="en-US" sz="1600" b="1" i="1" dirty="0" smtClean="0">
                <a:solidFill>
                  <a:schemeClr val="accent3">
                    <a:lumMod val="50000"/>
                  </a:schemeClr>
                </a:solidFill>
              </a:rPr>
              <a:t>PT6</a:t>
            </a:r>
            <a:r>
              <a:rPr lang="en-US" sz="1600" b="1" dirty="0" smtClean="0">
                <a:solidFill>
                  <a:schemeClr val="accent3">
                    <a:lumMod val="50000"/>
                  </a:schemeClr>
                </a:solidFill>
              </a:rPr>
              <a:t>) to create a </a:t>
            </a:r>
            <a:r>
              <a:rPr lang="en-US" sz="1600" b="1" dirty="0" smtClean="0">
                <a:solidFill>
                  <a:schemeClr val="tx2">
                    <a:lumMod val="60000"/>
                    <a:lumOff val="40000"/>
                  </a:schemeClr>
                </a:solidFill>
              </a:rPr>
              <a:t>16 plates prototype (</a:t>
            </a:r>
            <a:r>
              <a:rPr lang="en-US" sz="1600" b="1" i="1" dirty="0" smtClean="0">
                <a:solidFill>
                  <a:schemeClr val="tx2">
                    <a:lumMod val="60000"/>
                    <a:lumOff val="40000"/>
                  </a:schemeClr>
                </a:solidFill>
              </a:rPr>
              <a:t>PT7</a:t>
            </a:r>
            <a:r>
              <a:rPr lang="en-US" sz="1600" b="1" dirty="0" smtClean="0">
                <a:solidFill>
                  <a:schemeClr val="tx2">
                    <a:lumMod val="60000"/>
                    <a:lumOff val="40000"/>
                  </a:schemeClr>
                </a:solidFill>
              </a:rPr>
              <a:t>)</a:t>
            </a:r>
            <a:r>
              <a:rPr lang="en-US" sz="1600" b="1" dirty="0" smtClean="0">
                <a:solidFill>
                  <a:schemeClr val="accent3">
                    <a:lumMod val="50000"/>
                  </a:schemeClr>
                </a:solidFill>
              </a:rPr>
              <a:t>.</a:t>
            </a:r>
          </a:p>
        </p:txBody>
      </p:sp>
    </p:spTree>
    <p:extLst>
      <p:ext uri="{BB962C8B-B14F-4D97-AF65-F5344CB8AC3E}">
        <p14:creationId xmlns:p14="http://schemas.microsoft.com/office/powerpoint/2010/main" val="14118795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Conclusions </a:t>
            </a:r>
            <a:endParaRPr lang="en-US" dirty="0"/>
          </a:p>
        </p:txBody>
      </p:sp>
      <p:sp>
        <p:nvSpPr>
          <p:cNvPr id="3" name="Marcador de fecha 2"/>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CuadroTexto 5"/>
          <p:cNvSpPr txBox="1"/>
          <p:nvPr/>
        </p:nvSpPr>
        <p:spPr>
          <a:xfrm>
            <a:off x="457200" y="1323938"/>
            <a:ext cx="8489092" cy="1754326"/>
          </a:xfrm>
          <a:prstGeom prst="rect">
            <a:avLst/>
          </a:prstGeom>
          <a:noFill/>
        </p:spPr>
        <p:txBody>
          <a:bodyPr wrap="square" rtlCol="0">
            <a:spAutoFit/>
          </a:bodyPr>
          <a:lstStyle/>
          <a:p>
            <a:r>
              <a:rPr lang="en-US" dirty="0" smtClean="0">
                <a:solidFill>
                  <a:srgbClr val="002060"/>
                </a:solidFill>
              </a:rPr>
              <a:t>At present the </a:t>
            </a:r>
            <a:r>
              <a:rPr lang="en-US" b="1" dirty="0" smtClean="0">
                <a:solidFill>
                  <a:srgbClr val="92D050"/>
                </a:solidFill>
              </a:rPr>
              <a:t>project advances well </a:t>
            </a:r>
            <a:r>
              <a:rPr lang="en-US" dirty="0" smtClean="0">
                <a:solidFill>
                  <a:srgbClr val="002060"/>
                </a:solidFill>
              </a:rPr>
              <a:t>according to the schedule steps needed for arriving </a:t>
            </a:r>
            <a:r>
              <a:rPr lang="en-US" dirty="0">
                <a:solidFill>
                  <a:srgbClr val="002060"/>
                </a:solidFill>
              </a:rPr>
              <a:t>to </a:t>
            </a:r>
            <a:r>
              <a:rPr lang="en-US" dirty="0" smtClean="0">
                <a:solidFill>
                  <a:srgbClr val="002060"/>
                </a:solidFill>
              </a:rPr>
              <a:t>have the demonstrator on time</a:t>
            </a:r>
          </a:p>
          <a:p>
            <a:r>
              <a:rPr lang="en-US" dirty="0" smtClean="0">
                <a:solidFill>
                  <a:srgbClr val="002060"/>
                </a:solidFill>
              </a:rPr>
              <a:t> </a:t>
            </a:r>
          </a:p>
          <a:p>
            <a:r>
              <a:rPr lang="en-US" b="1" dirty="0">
                <a:solidFill>
                  <a:srgbClr val="92D050"/>
                </a:solidFill>
              </a:rPr>
              <a:t>No special </a:t>
            </a:r>
            <a:r>
              <a:rPr lang="en-US" b="1" dirty="0" smtClean="0">
                <a:solidFill>
                  <a:srgbClr val="92D050"/>
                </a:solidFill>
              </a:rPr>
              <a:t>problems are envisaged </a:t>
            </a:r>
          </a:p>
          <a:p>
            <a:r>
              <a:rPr lang="en-US" dirty="0" smtClean="0">
                <a:solidFill>
                  <a:srgbClr val="002060"/>
                </a:solidFill>
              </a:rPr>
              <a:t> (The </a:t>
            </a:r>
            <a:r>
              <a:rPr lang="en-US" b="1" dirty="0" smtClean="0">
                <a:solidFill>
                  <a:schemeClr val="accent6">
                    <a:lumMod val="75000"/>
                  </a:schemeClr>
                </a:solidFill>
              </a:rPr>
              <a:t>goal </a:t>
            </a:r>
            <a:r>
              <a:rPr lang="en-US" dirty="0" smtClean="0">
                <a:solidFill>
                  <a:srgbClr val="002060"/>
                </a:solidFill>
              </a:rPr>
              <a:t>is to </a:t>
            </a:r>
            <a:r>
              <a:rPr lang="en-US" b="1" dirty="0" smtClean="0">
                <a:solidFill>
                  <a:schemeClr val="accent6">
                    <a:lumMod val="75000"/>
                  </a:schemeClr>
                </a:solidFill>
              </a:rPr>
              <a:t>show the capabilities of this welding method</a:t>
            </a:r>
            <a:r>
              <a:rPr lang="en-US" dirty="0" smtClean="0">
                <a:solidFill>
                  <a:srgbClr val="002060"/>
                </a:solidFill>
              </a:rPr>
              <a:t>, in the project no claim was written about the expected performance going to be achieved)  </a:t>
            </a:r>
            <a:endParaRPr lang="en-US" dirty="0">
              <a:solidFill>
                <a:srgbClr val="002060"/>
              </a:solidFill>
            </a:endParaRPr>
          </a:p>
        </p:txBody>
      </p:sp>
      <p:sp>
        <p:nvSpPr>
          <p:cNvPr id="7" name="Marcador de número de diapositiva 6"/>
          <p:cNvSpPr>
            <a:spLocks noGrp="1"/>
          </p:cNvSpPr>
          <p:nvPr>
            <p:ph type="sldNum" sz="quarter" idx="12"/>
          </p:nvPr>
        </p:nvSpPr>
        <p:spPr/>
        <p:txBody>
          <a:bodyPr/>
          <a:lstStyle/>
          <a:p>
            <a:r>
              <a:rPr lang="en-US" dirty="0" smtClean="0"/>
              <a:t>12</a:t>
            </a:r>
            <a:endParaRPr lang="en-US" dirty="0"/>
          </a:p>
        </p:txBody>
      </p:sp>
      <p:sp>
        <p:nvSpPr>
          <p:cNvPr id="8" name="CuadroTexto 7"/>
          <p:cNvSpPr txBox="1"/>
          <p:nvPr/>
        </p:nvSpPr>
        <p:spPr>
          <a:xfrm>
            <a:off x="457200" y="3079129"/>
            <a:ext cx="8489092" cy="3416320"/>
          </a:xfrm>
          <a:prstGeom prst="rect">
            <a:avLst/>
          </a:prstGeom>
          <a:noFill/>
        </p:spPr>
        <p:txBody>
          <a:bodyPr wrap="square" rtlCol="0">
            <a:spAutoFit/>
          </a:bodyPr>
          <a:lstStyle/>
          <a:p>
            <a:r>
              <a:rPr lang="en-US" b="1" dirty="0" smtClean="0">
                <a:solidFill>
                  <a:srgbClr val="92D050"/>
                </a:solidFill>
              </a:rPr>
              <a:t>Topics:</a:t>
            </a:r>
          </a:p>
          <a:p>
            <a:r>
              <a:rPr lang="en-US" dirty="0" smtClean="0">
                <a:solidFill>
                  <a:srgbClr val="002060"/>
                </a:solidFill>
              </a:rPr>
              <a:t>We have created infrastructure and tools to follow with this task in the future.</a:t>
            </a:r>
          </a:p>
          <a:p>
            <a:r>
              <a:rPr lang="en-US" dirty="0" smtClean="0">
                <a:solidFill>
                  <a:srgbClr val="002060"/>
                </a:solidFill>
              </a:rPr>
              <a:t>We are developed technological procedures that can be translate to the companies during the fabrication of the final modules phase</a:t>
            </a:r>
            <a:r>
              <a:rPr lang="en-US" dirty="0">
                <a:solidFill>
                  <a:srgbClr val="002060"/>
                </a:solidFill>
              </a:rPr>
              <a:t>:</a:t>
            </a:r>
            <a:r>
              <a:rPr lang="en-US" dirty="0" smtClean="0">
                <a:solidFill>
                  <a:srgbClr val="002060"/>
                </a:solidFill>
              </a:rPr>
              <a:t> </a:t>
            </a:r>
          </a:p>
          <a:p>
            <a:pPr marL="285750" indent="-285750">
              <a:buFont typeface="Arial" panose="020B0604020202020204" pitchFamily="34" charset="0"/>
              <a:buChar char="•"/>
            </a:pPr>
            <a:r>
              <a:rPr lang="en-US" dirty="0" smtClean="0">
                <a:solidFill>
                  <a:srgbClr val="002060"/>
                </a:solidFill>
              </a:rPr>
              <a:t>We developed a procedure with the world leader on Roller levelers technology (ARKU), to minimize the planarity for 3 m x 1m x 15 mm Stainless Steel plates. They can supply us the European companies with the necessary machines to carry out this task.</a:t>
            </a:r>
          </a:p>
          <a:p>
            <a:pPr marL="285750" indent="-285750">
              <a:buFont typeface="Arial" panose="020B0604020202020204" pitchFamily="34" charset="0"/>
              <a:buChar char="•"/>
            </a:pPr>
            <a:r>
              <a:rPr lang="en-US" dirty="0" smtClean="0">
                <a:solidFill>
                  <a:srgbClr val="002060"/>
                </a:solidFill>
              </a:rPr>
              <a:t>We are developing, in cooperation with CERN, the procedure to weld by EBW technology some of the biggest prototype expected for the future hadron calorimeter. CERN people know several European companies with the necessary machines to carry out this </a:t>
            </a:r>
            <a:r>
              <a:rPr lang="en-US" smtClean="0">
                <a:solidFill>
                  <a:srgbClr val="002060"/>
                </a:solidFill>
              </a:rPr>
              <a:t>task.</a:t>
            </a:r>
            <a:endParaRPr lang="en-US" dirty="0" smtClean="0">
              <a:solidFill>
                <a:srgbClr val="002060"/>
              </a:solidFill>
            </a:endParaRPr>
          </a:p>
        </p:txBody>
      </p:sp>
    </p:spTree>
    <p:extLst>
      <p:ext uri="{BB962C8B-B14F-4D97-AF65-F5344CB8AC3E}">
        <p14:creationId xmlns:p14="http://schemas.microsoft.com/office/powerpoint/2010/main" val="2464687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4031106" y="3804377"/>
            <a:ext cx="5071334" cy="2729540"/>
          </a:xfrm>
          <a:prstGeom prst="rect">
            <a:avLst/>
          </a:prstGeom>
          <a:solidFill>
            <a:srgbClr val="F6EFFB"/>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title"/>
          </p:nvPr>
        </p:nvSpPr>
        <p:spPr>
          <a:xfrm>
            <a:off x="457200" y="0"/>
            <a:ext cx="8229600" cy="764704"/>
          </a:xfrm>
        </p:spPr>
        <p:txBody>
          <a:bodyPr/>
          <a:lstStyle/>
          <a:p>
            <a:r>
              <a:rPr lang="en-US" dirty="0" smtClean="0"/>
              <a:t>Planned activities</a:t>
            </a:r>
            <a:endParaRPr lang="en-US" dirty="0"/>
          </a:p>
        </p:txBody>
      </p:sp>
      <p:sp>
        <p:nvSpPr>
          <p:cNvPr id="4" name="3 Marcador de pie de página"/>
          <p:cNvSpPr>
            <a:spLocks noGrp="1"/>
          </p:cNvSpPr>
          <p:nvPr>
            <p:ph type="ftr" sz="quarter" idx="11"/>
          </p:nvPr>
        </p:nvSpPr>
        <p:spPr/>
        <p:txBody>
          <a:bodyPr/>
          <a:lstStyle/>
          <a:p>
            <a:r>
              <a:rPr lang="en-US" smtClean="0">
                <a:solidFill>
                  <a:prstClr val="black">
                    <a:tint val="75000"/>
                  </a:prstClr>
                </a:solidFill>
              </a:rPr>
              <a:t>AIDA2020. WP14. 05/04/2017  </a:t>
            </a:r>
            <a:endParaRPr lang="en-US" dirty="0">
              <a:solidFill>
                <a:prstClr val="black">
                  <a:tint val="75000"/>
                </a:prstClr>
              </a:solidFill>
            </a:endParaRPr>
          </a:p>
        </p:txBody>
      </p:sp>
      <p:graphicFrame>
        <p:nvGraphicFramePr>
          <p:cNvPr id="7" name="Tableau 12"/>
          <p:cNvGraphicFramePr>
            <a:graphicFrameLocks noGrp="1"/>
          </p:cNvGraphicFramePr>
          <p:nvPr>
            <p:extLst/>
          </p:nvPr>
        </p:nvGraphicFramePr>
        <p:xfrm>
          <a:off x="467543" y="692696"/>
          <a:ext cx="8352929" cy="370840"/>
        </p:xfrm>
        <a:graphic>
          <a:graphicData uri="http://schemas.openxmlformats.org/drawingml/2006/table">
            <a:tbl>
              <a:tblPr firstCol="1" bandRow="1">
                <a:tableStyleId>{5C22544A-7EE6-4342-B048-85BDC9FD1C3A}</a:tableStyleId>
              </a:tblPr>
              <a:tblGrid>
                <a:gridCol w="1627078">
                  <a:extLst>
                    <a:ext uri="{9D8B030D-6E8A-4147-A177-3AD203B41FA5}">
                      <a16:colId xmlns:a16="http://schemas.microsoft.com/office/drawing/2014/main" xmlns="" val="20000"/>
                    </a:ext>
                  </a:extLst>
                </a:gridCol>
                <a:gridCol w="6725851">
                  <a:extLst>
                    <a:ext uri="{9D8B030D-6E8A-4147-A177-3AD203B41FA5}">
                      <a16:colId xmlns:a16="http://schemas.microsoft.com/office/drawing/2014/main" xmlns="" val="20001"/>
                    </a:ext>
                  </a:extLst>
                </a:gridCol>
              </a:tblGrid>
              <a:tr h="370840">
                <a:tc>
                  <a:txBody>
                    <a:bodyPr/>
                    <a:lstStyle/>
                    <a:p>
                      <a:r>
                        <a:rPr lang="en-US" dirty="0" smtClean="0"/>
                        <a:t>WP14.5-Task</a:t>
                      </a:r>
                      <a:r>
                        <a:rPr lang="en-US" baseline="0" dirty="0" smtClean="0"/>
                        <a:t> 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r>
                        <a:rPr lang="en-US" baseline="0" dirty="0" smtClean="0"/>
                        <a:t>Precision mechanics for calorimeter structures       (CIEMAT)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bl>
          </a:graphicData>
        </a:graphic>
      </p:graphicFrame>
      <p:sp>
        <p:nvSpPr>
          <p:cNvPr id="8" name="7 CuadroTexto"/>
          <p:cNvSpPr txBox="1"/>
          <p:nvPr/>
        </p:nvSpPr>
        <p:spPr>
          <a:xfrm>
            <a:off x="455775" y="1124744"/>
            <a:ext cx="8528937" cy="923330"/>
          </a:xfrm>
          <a:prstGeom prst="rect">
            <a:avLst/>
          </a:prstGeom>
          <a:solidFill>
            <a:srgbClr val="B5CD85"/>
          </a:solidFill>
        </p:spPr>
        <p:txBody>
          <a:bodyPr wrap="square" rtlCol="0">
            <a:spAutoFit/>
          </a:bodyPr>
          <a:lstStyle/>
          <a:p>
            <a:r>
              <a:rPr lang="en-US" sz="2000" b="1" i="1" u="sng" dirty="0">
                <a:solidFill>
                  <a:srgbClr val="C0504D">
                    <a:lumMod val="75000"/>
                  </a:srgbClr>
                </a:solidFill>
              </a:rPr>
              <a:t>Goal</a:t>
            </a:r>
            <a:endParaRPr lang="en-US" dirty="0">
              <a:solidFill>
                <a:srgbClr val="C0504D">
                  <a:lumMod val="75000"/>
                </a:srgbClr>
              </a:solidFill>
            </a:endParaRPr>
          </a:p>
          <a:p>
            <a:pPr marL="355600" indent="-355600"/>
            <a:r>
              <a:rPr lang="en-US" b="1" dirty="0">
                <a:solidFill>
                  <a:prstClr val="black"/>
                </a:solidFill>
              </a:rPr>
              <a:t>	</a:t>
            </a:r>
            <a:r>
              <a:rPr lang="en-US" sz="1600" b="1" dirty="0">
                <a:solidFill>
                  <a:prstClr val="black"/>
                </a:solidFill>
              </a:rPr>
              <a:t>To investigate the suitability of the electron beam </a:t>
            </a:r>
            <a:r>
              <a:rPr lang="en-US" sz="1600" b="1" dirty="0" smtClean="0">
                <a:solidFill>
                  <a:prstClr val="black"/>
                </a:solidFill>
              </a:rPr>
              <a:t>welding (EBW) </a:t>
            </a:r>
            <a:r>
              <a:rPr lang="en-US" sz="1600" b="1" dirty="0">
                <a:solidFill>
                  <a:prstClr val="black"/>
                </a:solidFill>
              </a:rPr>
              <a:t>technology for very precise absorber mechanical structures for highly compact imaging calorimeters </a:t>
            </a:r>
          </a:p>
        </p:txBody>
      </p:sp>
      <p:sp>
        <p:nvSpPr>
          <p:cNvPr id="9" name="7 CuadroTexto"/>
          <p:cNvSpPr txBox="1"/>
          <p:nvPr/>
        </p:nvSpPr>
        <p:spPr>
          <a:xfrm>
            <a:off x="455776" y="2132856"/>
            <a:ext cx="8352928" cy="615553"/>
          </a:xfrm>
          <a:prstGeom prst="rect">
            <a:avLst/>
          </a:prstGeom>
          <a:solidFill>
            <a:srgbClr val="E5F4D4"/>
          </a:solidFill>
          <a:ln>
            <a:solidFill>
              <a:schemeClr val="tx1"/>
            </a:solidFill>
          </a:ln>
        </p:spPr>
        <p:txBody>
          <a:bodyPr wrap="square" rtlCol="0">
            <a:spAutoFit/>
          </a:bodyPr>
          <a:lstStyle/>
          <a:p>
            <a:r>
              <a:rPr lang="en-US" b="1" i="1" dirty="0">
                <a:solidFill>
                  <a:srgbClr val="1F497D"/>
                </a:solidFill>
              </a:rPr>
              <a:t>Deliverable :  </a:t>
            </a:r>
            <a:r>
              <a:rPr lang="fr-FR" sz="1600" b="1" dirty="0">
                <a:solidFill>
                  <a:prstClr val="black"/>
                </a:solidFill>
              </a:rPr>
              <a:t>D14.7</a:t>
            </a:r>
            <a:r>
              <a:rPr lang="fr-FR" sz="1400" dirty="0">
                <a:solidFill>
                  <a:prstClr val="black"/>
                </a:solidFill>
              </a:rPr>
              <a:t> </a:t>
            </a:r>
            <a:r>
              <a:rPr lang="fr-FR" sz="1400" b="1" dirty="0">
                <a:solidFill>
                  <a:prstClr val="black"/>
                </a:solidFill>
              </a:rPr>
              <a:t>(Month 42) </a:t>
            </a:r>
            <a:r>
              <a:rPr lang="fr-FR" sz="1400" b="1" dirty="0" smtClean="0">
                <a:solidFill>
                  <a:prstClr val="black"/>
                </a:solidFill>
              </a:rPr>
              <a:t>     </a:t>
            </a:r>
            <a:r>
              <a:rPr lang="en-US" sz="1600" b="1" dirty="0" smtClean="0">
                <a:solidFill>
                  <a:prstClr val="black"/>
                </a:solidFill>
              </a:rPr>
              <a:t> (End of 2018)</a:t>
            </a:r>
            <a:r>
              <a:rPr lang="fr-FR" sz="1600" dirty="0" smtClean="0">
                <a:solidFill>
                  <a:prstClr val="black"/>
                </a:solidFill>
              </a:rPr>
              <a:t> </a:t>
            </a:r>
            <a:endParaRPr lang="fr-FR" sz="1600" dirty="0">
              <a:solidFill>
                <a:prstClr val="black"/>
              </a:solidFill>
            </a:endParaRPr>
          </a:p>
          <a:p>
            <a:pPr algn="r"/>
            <a:r>
              <a:rPr lang="en-US" sz="1600" b="1" dirty="0">
                <a:solidFill>
                  <a:prstClr val="black"/>
                </a:solidFill>
              </a:rPr>
              <a:t>To design and build a mechanical absorber structure with </a:t>
            </a:r>
            <a:r>
              <a:rPr lang="en-US" sz="1600" b="1" dirty="0" smtClean="0">
                <a:solidFill>
                  <a:prstClr val="black"/>
                </a:solidFill>
              </a:rPr>
              <a:t>4 </a:t>
            </a:r>
            <a:r>
              <a:rPr lang="en-US" sz="1600" b="1" dirty="0">
                <a:solidFill>
                  <a:prstClr val="black"/>
                </a:solidFill>
              </a:rPr>
              <a:t>long plates using </a:t>
            </a:r>
            <a:r>
              <a:rPr lang="en-US" sz="1600" b="1" dirty="0" smtClean="0">
                <a:solidFill>
                  <a:prstClr val="black"/>
                </a:solidFill>
              </a:rPr>
              <a:t>EBW</a:t>
            </a:r>
            <a:endParaRPr lang="en-US" sz="1600" b="1" dirty="0">
              <a:solidFill>
                <a:prstClr val="black"/>
              </a:solidFill>
            </a:endParaRPr>
          </a:p>
        </p:txBody>
      </p:sp>
      <p:sp>
        <p:nvSpPr>
          <p:cNvPr id="12" name="11 CuadroTexto"/>
          <p:cNvSpPr txBox="1"/>
          <p:nvPr/>
        </p:nvSpPr>
        <p:spPr>
          <a:xfrm>
            <a:off x="389467" y="2752328"/>
            <a:ext cx="8595245" cy="584775"/>
          </a:xfrm>
          <a:prstGeom prst="rect">
            <a:avLst/>
          </a:prstGeom>
          <a:noFill/>
        </p:spPr>
        <p:txBody>
          <a:bodyPr wrap="square" rtlCol="0">
            <a:spAutoFit/>
          </a:bodyPr>
          <a:lstStyle/>
          <a:p>
            <a:r>
              <a:rPr lang="en-US" sz="1600" dirty="0">
                <a:solidFill>
                  <a:srgbClr val="FF0066"/>
                </a:solidFill>
              </a:rPr>
              <a:t>The deliverable will be </a:t>
            </a:r>
            <a:r>
              <a:rPr lang="en-US" sz="1600" b="1" dirty="0">
                <a:solidFill>
                  <a:srgbClr val="FF0066"/>
                </a:solidFill>
              </a:rPr>
              <a:t>based</a:t>
            </a:r>
            <a:r>
              <a:rPr lang="en-US" sz="1600" dirty="0">
                <a:solidFill>
                  <a:srgbClr val="FF0066"/>
                </a:solidFill>
              </a:rPr>
              <a:t> in the </a:t>
            </a:r>
            <a:r>
              <a:rPr lang="en-US" sz="1600" b="1" u="sng" dirty="0">
                <a:solidFill>
                  <a:srgbClr val="FF0066"/>
                </a:solidFill>
              </a:rPr>
              <a:t>SDHCAL design for the ILD @ ILC  </a:t>
            </a:r>
            <a:r>
              <a:rPr lang="en-US" sz="1600" b="1" dirty="0">
                <a:solidFill>
                  <a:srgbClr val="8064A2">
                    <a:lumMod val="75000"/>
                  </a:srgbClr>
                </a:solidFill>
              </a:rPr>
              <a:t>(Sampling Calorimeter made of </a:t>
            </a:r>
            <a:r>
              <a:rPr lang="en-US" sz="1600" b="1" dirty="0">
                <a:solidFill>
                  <a:srgbClr val="F79646">
                    <a:lumMod val="75000"/>
                  </a:srgbClr>
                </a:solidFill>
              </a:rPr>
              <a:t>Stainless steel + GRPC-Glass Resistive Plate Chambers)</a:t>
            </a:r>
            <a:endParaRPr lang="en-US" sz="1600" b="1" u="sng" dirty="0">
              <a:solidFill>
                <a:srgbClr val="F79646">
                  <a:lumMod val="75000"/>
                </a:srgbClr>
              </a:solidFill>
            </a:endParaRPr>
          </a:p>
        </p:txBody>
      </p:sp>
      <p:sp>
        <p:nvSpPr>
          <p:cNvPr id="27" name="26 CuadroTexto"/>
          <p:cNvSpPr txBox="1"/>
          <p:nvPr/>
        </p:nvSpPr>
        <p:spPr>
          <a:xfrm>
            <a:off x="177665" y="3345124"/>
            <a:ext cx="3726514" cy="33855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US" sz="1600" b="1" dirty="0" smtClean="0">
                <a:solidFill>
                  <a:prstClr val="white"/>
                </a:solidFill>
              </a:rPr>
              <a:t>DELIVERABLE CHARACTERISTICS </a:t>
            </a:r>
            <a:endParaRPr lang="en-US" sz="1600" b="1" dirty="0">
              <a:solidFill>
                <a:prstClr val="white"/>
              </a:solidFill>
            </a:endParaRPr>
          </a:p>
        </p:txBody>
      </p:sp>
      <p:sp>
        <p:nvSpPr>
          <p:cNvPr id="10" name="Marcador de fecha 9"/>
          <p:cNvSpPr>
            <a:spLocks noGrp="1"/>
          </p:cNvSpPr>
          <p:nvPr>
            <p:ph type="dt" sz="half" idx="10"/>
          </p:nvPr>
        </p:nvSpPr>
        <p:spPr>
          <a:xfrm>
            <a:off x="0" y="6563782"/>
            <a:ext cx="2133600" cy="249670"/>
          </a:xfrm>
        </p:spPr>
        <p:txBody>
          <a:bodyPr/>
          <a:lstStyle/>
          <a:p>
            <a:r>
              <a:rPr lang="es-ES" smtClean="0">
                <a:solidFill>
                  <a:prstClr val="black">
                    <a:tint val="75000"/>
                  </a:prstClr>
                </a:solidFill>
              </a:rPr>
              <a:t>E. Calvo</a:t>
            </a:r>
            <a:endParaRPr lang="en-US" dirty="0">
              <a:solidFill>
                <a:prstClr val="black">
                  <a:tint val="75000"/>
                </a:prstClr>
              </a:solidFill>
            </a:endParaRPr>
          </a:p>
        </p:txBody>
      </p:sp>
      <p:sp>
        <p:nvSpPr>
          <p:cNvPr id="33" name="CuadroTexto 32"/>
          <p:cNvSpPr txBox="1"/>
          <p:nvPr/>
        </p:nvSpPr>
        <p:spPr>
          <a:xfrm>
            <a:off x="177664" y="3831547"/>
            <a:ext cx="3726515" cy="2923877"/>
          </a:xfrm>
          <a:prstGeom prst="rect">
            <a:avLst/>
          </a:prstGeom>
          <a:solidFill>
            <a:schemeClr val="accent3">
              <a:lumMod val="20000"/>
              <a:lumOff val="80000"/>
            </a:schemeClr>
          </a:solidFill>
          <a:ln>
            <a:solidFill>
              <a:srgbClr val="92D050"/>
            </a:solidFill>
          </a:ln>
        </p:spPr>
        <p:style>
          <a:lnRef idx="3">
            <a:schemeClr val="lt1"/>
          </a:lnRef>
          <a:fillRef idx="1">
            <a:schemeClr val="accent3"/>
          </a:fillRef>
          <a:effectRef idx="1">
            <a:schemeClr val="accent3"/>
          </a:effectRef>
          <a:fontRef idx="minor">
            <a:schemeClr val="lt1"/>
          </a:fontRef>
        </p:style>
        <p:txBody>
          <a:bodyPr wrap="square" rtlCol="0">
            <a:spAutoFit/>
          </a:bodyPr>
          <a:lstStyle/>
          <a:p>
            <a:r>
              <a:rPr lang="es-ES" sz="1600" b="1" dirty="0" smtClean="0">
                <a:solidFill>
                  <a:srgbClr val="0070C0"/>
                </a:solidFill>
              </a:rPr>
              <a:t>P</a:t>
            </a:r>
            <a:r>
              <a:rPr lang="en-US" sz="1600" b="1" dirty="0" err="1" smtClean="0">
                <a:solidFill>
                  <a:srgbClr val="0070C0"/>
                </a:solidFill>
              </a:rPr>
              <a:t>lates</a:t>
            </a:r>
            <a:r>
              <a:rPr lang="en-US" sz="1600" b="1" dirty="0" smtClean="0">
                <a:solidFill>
                  <a:srgbClr val="0070C0"/>
                </a:solidFill>
              </a:rPr>
              <a:t>   </a:t>
            </a:r>
            <a:r>
              <a:rPr lang="en-US" sz="1600" b="1" dirty="0" smtClean="0">
                <a:solidFill>
                  <a:srgbClr val="ED7D31">
                    <a:lumMod val="75000"/>
                  </a:srgbClr>
                </a:solidFill>
              </a:rPr>
              <a:t>~3x1 </a:t>
            </a:r>
            <a:r>
              <a:rPr lang="en-US" sz="1600" b="1" dirty="0">
                <a:solidFill>
                  <a:srgbClr val="ED7D31">
                    <a:lumMod val="75000"/>
                  </a:srgbClr>
                </a:solidFill>
              </a:rPr>
              <a:t>m</a:t>
            </a:r>
            <a:r>
              <a:rPr lang="en-US" sz="1600" b="1" baseline="30000" dirty="0">
                <a:solidFill>
                  <a:srgbClr val="ED7D31">
                    <a:lumMod val="75000"/>
                  </a:srgbClr>
                </a:solidFill>
              </a:rPr>
              <a:t>2 </a:t>
            </a:r>
            <a:r>
              <a:rPr lang="en-US" sz="1600" b="1" dirty="0" smtClean="0">
                <a:solidFill>
                  <a:srgbClr val="ED7D31">
                    <a:lumMod val="75000"/>
                  </a:srgbClr>
                </a:solidFill>
              </a:rPr>
              <a:t>. </a:t>
            </a:r>
            <a:r>
              <a:rPr lang="es-ES" sz="1600" b="1" dirty="0">
                <a:solidFill>
                  <a:srgbClr val="ED7D31">
                    <a:lumMod val="75000"/>
                  </a:srgbClr>
                </a:solidFill>
              </a:rPr>
              <a:t>15 </a:t>
            </a:r>
            <a:r>
              <a:rPr lang="en-US" sz="1600" b="1" dirty="0">
                <a:solidFill>
                  <a:srgbClr val="ED7D31">
                    <a:lumMod val="75000"/>
                  </a:srgbClr>
                </a:solidFill>
              </a:rPr>
              <a:t>mm </a:t>
            </a:r>
            <a:r>
              <a:rPr lang="en-US" sz="1600" b="1" dirty="0" smtClean="0">
                <a:solidFill>
                  <a:srgbClr val="ED7D31">
                    <a:lumMod val="75000"/>
                  </a:srgbClr>
                </a:solidFill>
              </a:rPr>
              <a:t>thick (Roller leveled)</a:t>
            </a:r>
          </a:p>
          <a:p>
            <a:r>
              <a:rPr lang="en-US" sz="1600" b="1" dirty="0" smtClean="0">
                <a:solidFill>
                  <a:srgbClr val="0070C0"/>
                </a:solidFill>
              </a:rPr>
              <a:t>Slot for the </a:t>
            </a:r>
            <a:r>
              <a:rPr lang="en-US" sz="1600" b="1" dirty="0" err="1" smtClean="0">
                <a:solidFill>
                  <a:srgbClr val="0070C0"/>
                </a:solidFill>
              </a:rPr>
              <a:t>casette</a:t>
            </a:r>
            <a:r>
              <a:rPr lang="en-US" sz="1600" b="1" dirty="0" smtClean="0">
                <a:solidFill>
                  <a:srgbClr val="0070C0"/>
                </a:solidFill>
              </a:rPr>
              <a:t> </a:t>
            </a:r>
            <a:r>
              <a:rPr lang="es-ES" sz="1600" b="1" dirty="0" smtClean="0">
                <a:solidFill>
                  <a:srgbClr val="ED7D31">
                    <a:lumMod val="75000"/>
                  </a:srgbClr>
                </a:solidFill>
              </a:rPr>
              <a:t>~12 </a:t>
            </a:r>
            <a:r>
              <a:rPr lang="en-US" sz="1600" b="1" dirty="0">
                <a:solidFill>
                  <a:srgbClr val="ED7D31">
                    <a:lumMod val="75000"/>
                  </a:srgbClr>
                </a:solidFill>
              </a:rPr>
              <a:t>mm thick</a:t>
            </a:r>
          </a:p>
          <a:p>
            <a:r>
              <a:rPr lang="en-US" sz="1600" b="1" dirty="0" smtClean="0">
                <a:solidFill>
                  <a:srgbClr val="9BBB59">
                    <a:lumMod val="50000"/>
                  </a:srgbClr>
                </a:solidFill>
              </a:rPr>
              <a:t>(</a:t>
            </a:r>
            <a:r>
              <a:rPr lang="en-US" sz="1600" b="1" dirty="0">
                <a:solidFill>
                  <a:srgbClr val="9BBB59">
                    <a:lumMod val="50000"/>
                  </a:srgbClr>
                </a:solidFill>
              </a:rPr>
              <a:t>needed to create the space between absorber plates to insert the GRPCs)</a:t>
            </a:r>
            <a:r>
              <a:rPr lang="en-US" sz="1600" b="1" dirty="0">
                <a:solidFill>
                  <a:srgbClr val="7030A0"/>
                </a:solidFill>
              </a:rPr>
              <a:t>:  </a:t>
            </a:r>
            <a:endParaRPr lang="en-US" sz="1600" b="1" dirty="0" smtClean="0">
              <a:solidFill>
                <a:srgbClr val="7030A0"/>
              </a:solidFill>
            </a:endParaRPr>
          </a:p>
          <a:p>
            <a:endParaRPr lang="en-US" sz="800" b="1" dirty="0">
              <a:solidFill>
                <a:srgbClr val="7030A0"/>
              </a:solidFill>
            </a:endParaRPr>
          </a:p>
          <a:p>
            <a:r>
              <a:rPr lang="en-US" sz="1600" dirty="0" smtClean="0">
                <a:solidFill>
                  <a:schemeClr val="accent3">
                    <a:lumMod val="75000"/>
                  </a:schemeClr>
                </a:solidFill>
              </a:rPr>
              <a:t>Surface </a:t>
            </a:r>
            <a:r>
              <a:rPr lang="en-US" sz="1600" b="1" dirty="0">
                <a:solidFill>
                  <a:schemeClr val="accent3">
                    <a:lumMod val="75000"/>
                  </a:schemeClr>
                </a:solidFill>
              </a:rPr>
              <a:t>planarity </a:t>
            </a:r>
            <a:r>
              <a:rPr lang="en-US" sz="1600" b="1" dirty="0">
                <a:solidFill>
                  <a:srgbClr val="ED7D31">
                    <a:lumMod val="75000"/>
                  </a:srgbClr>
                </a:solidFill>
              </a:rPr>
              <a:t>&lt; 1mm </a:t>
            </a:r>
            <a:r>
              <a:rPr lang="en-US" sz="1600" dirty="0">
                <a:solidFill>
                  <a:prstClr val="black"/>
                </a:solidFill>
              </a:rPr>
              <a:t>, 	</a:t>
            </a:r>
          </a:p>
          <a:p>
            <a:r>
              <a:rPr lang="en-US" sz="1600" b="1" dirty="0" smtClean="0">
                <a:solidFill>
                  <a:schemeClr val="accent3">
                    <a:lumMod val="75000"/>
                  </a:schemeClr>
                </a:solidFill>
              </a:rPr>
              <a:t>Lateral thickness</a:t>
            </a:r>
            <a:r>
              <a:rPr lang="en-US" sz="1600" dirty="0" smtClean="0">
                <a:solidFill>
                  <a:schemeClr val="accent3">
                    <a:lumMod val="75000"/>
                  </a:schemeClr>
                </a:solidFill>
              </a:rPr>
              <a:t> </a:t>
            </a:r>
            <a:r>
              <a:rPr lang="en-US" sz="1600" dirty="0">
                <a:solidFill>
                  <a:schemeClr val="accent3">
                    <a:lumMod val="75000"/>
                  </a:schemeClr>
                </a:solidFill>
              </a:rPr>
              <a:t>tolerance </a:t>
            </a:r>
            <a:r>
              <a:rPr lang="en-US" sz="1600" dirty="0" smtClean="0">
                <a:solidFill>
                  <a:schemeClr val="accent6">
                    <a:lumMod val="75000"/>
                  </a:schemeClr>
                </a:solidFill>
              </a:rPr>
              <a:t>+-</a:t>
            </a:r>
            <a:r>
              <a:rPr lang="en-US" sz="1600" b="1" dirty="0" smtClean="0">
                <a:solidFill>
                  <a:srgbClr val="ED7D31">
                    <a:lumMod val="75000"/>
                  </a:srgbClr>
                </a:solidFill>
              </a:rPr>
              <a:t>100</a:t>
            </a:r>
            <a:r>
              <a:rPr lang="en-US" sz="1600" b="1" dirty="0" smtClean="0">
                <a:solidFill>
                  <a:srgbClr val="ED7D31">
                    <a:lumMod val="75000"/>
                  </a:srgbClr>
                </a:solidFill>
                <a:latin typeface="Symbol" panose="05050102010706020507" pitchFamily="18" charset="2"/>
              </a:rPr>
              <a:t>m</a:t>
            </a:r>
            <a:r>
              <a:rPr lang="en-US" sz="1600" b="1" dirty="0" smtClean="0">
                <a:solidFill>
                  <a:srgbClr val="ED7D31">
                    <a:lumMod val="75000"/>
                  </a:srgbClr>
                </a:solidFill>
              </a:rPr>
              <a:t>m</a:t>
            </a:r>
            <a:endParaRPr lang="en-US" sz="1600" b="1" dirty="0">
              <a:solidFill>
                <a:srgbClr val="ED7D31">
                  <a:lumMod val="75000"/>
                </a:srgbClr>
              </a:solidFill>
            </a:endParaRPr>
          </a:p>
          <a:p>
            <a:endParaRPr lang="en-US" sz="800" b="1" dirty="0">
              <a:solidFill>
                <a:srgbClr val="ED7D31">
                  <a:lumMod val="75000"/>
                </a:srgbClr>
              </a:solidFill>
            </a:endParaRPr>
          </a:p>
          <a:p>
            <a:r>
              <a:rPr lang="en-US" sz="1600" b="1" dirty="0" smtClean="0">
                <a:solidFill>
                  <a:srgbClr val="7030A0"/>
                </a:solidFill>
              </a:rPr>
              <a:t>Material:</a:t>
            </a:r>
            <a:r>
              <a:rPr lang="en-US" sz="1600" b="1" dirty="0" smtClean="0">
                <a:solidFill>
                  <a:srgbClr val="ED7D31">
                    <a:lumMod val="75000"/>
                  </a:srgbClr>
                </a:solidFill>
              </a:rPr>
              <a:t> </a:t>
            </a:r>
            <a:r>
              <a:rPr lang="es-ES" sz="1600" b="1" dirty="0" err="1" smtClean="0">
                <a:solidFill>
                  <a:srgbClr val="ED7D31">
                    <a:lumMod val="75000"/>
                  </a:srgbClr>
                </a:solidFill>
              </a:rPr>
              <a:t>Inox</a:t>
            </a:r>
            <a:r>
              <a:rPr lang="es-ES" sz="1600" b="1" dirty="0" smtClean="0">
                <a:solidFill>
                  <a:srgbClr val="ED7D31">
                    <a:lumMod val="75000"/>
                  </a:srgbClr>
                </a:solidFill>
              </a:rPr>
              <a:t> AISI 304</a:t>
            </a:r>
            <a:endParaRPr lang="en-US" sz="1600" b="1" dirty="0" smtClean="0">
              <a:solidFill>
                <a:srgbClr val="C00000"/>
              </a:solidFill>
            </a:endParaRPr>
          </a:p>
          <a:p>
            <a:r>
              <a:rPr lang="en-US" sz="1600" b="1" dirty="0" smtClean="0">
                <a:solidFill>
                  <a:prstClr val="black"/>
                </a:solidFill>
              </a:rPr>
              <a:t>(</a:t>
            </a:r>
            <a:r>
              <a:rPr lang="en-US" sz="1600" b="1" dirty="0">
                <a:solidFill>
                  <a:prstClr val="black"/>
                </a:solidFill>
              </a:rPr>
              <a:t>stainless steel – non magnetic</a:t>
            </a:r>
            <a:r>
              <a:rPr lang="en-US" sz="1600" b="1" dirty="0" smtClean="0">
                <a:solidFill>
                  <a:prstClr val="black"/>
                </a:solidFill>
              </a:rPr>
              <a:t>)</a:t>
            </a:r>
          </a:p>
          <a:p>
            <a:endParaRPr lang="en-US" sz="800" b="1" dirty="0">
              <a:solidFill>
                <a:prstClr val="black"/>
              </a:solidFill>
            </a:endParaRPr>
          </a:p>
          <a:p>
            <a:r>
              <a:rPr lang="en-US" sz="1600" b="1" dirty="0" smtClean="0">
                <a:solidFill>
                  <a:srgbClr val="7030A0"/>
                </a:solidFill>
              </a:rPr>
              <a:t>Assembly:   </a:t>
            </a:r>
            <a:r>
              <a:rPr lang="en-US" sz="1600" b="1" dirty="0" smtClean="0">
                <a:solidFill>
                  <a:srgbClr val="ED7D31">
                    <a:lumMod val="75000"/>
                  </a:srgbClr>
                </a:solidFill>
              </a:rPr>
              <a:t>Electron Beam welding (EBW) </a:t>
            </a:r>
          </a:p>
        </p:txBody>
      </p:sp>
      <p:grpSp>
        <p:nvGrpSpPr>
          <p:cNvPr id="46" name="5 Grupo"/>
          <p:cNvGrpSpPr/>
          <p:nvPr/>
        </p:nvGrpSpPr>
        <p:grpSpPr>
          <a:xfrm>
            <a:off x="6654168" y="4144092"/>
            <a:ext cx="2448272" cy="1419696"/>
            <a:chOff x="6804248" y="4744981"/>
            <a:chExt cx="2448272" cy="1419696"/>
          </a:xfrm>
        </p:grpSpPr>
        <p:pic>
          <p:nvPicPr>
            <p:cNvPr id="48" name="Imagen 2"/>
            <p:cNvPicPr>
              <a:picLocks noChangeAspect="1"/>
            </p:cNvPicPr>
            <p:nvPr/>
          </p:nvPicPr>
          <p:blipFill>
            <a:blip r:embed="rId3"/>
            <a:stretch>
              <a:fillRect/>
            </a:stretch>
          </p:blipFill>
          <p:spPr>
            <a:xfrm>
              <a:off x="6804248" y="4744981"/>
              <a:ext cx="1746741" cy="1411195"/>
            </a:xfrm>
            <a:prstGeom prst="rect">
              <a:avLst/>
            </a:prstGeom>
          </p:spPr>
        </p:pic>
        <p:sp>
          <p:nvSpPr>
            <p:cNvPr id="49" name="7 CuadroTexto"/>
            <p:cNvSpPr txBox="1"/>
            <p:nvPr/>
          </p:nvSpPr>
          <p:spPr>
            <a:xfrm>
              <a:off x="8574896" y="4839775"/>
              <a:ext cx="559897" cy="276999"/>
            </a:xfrm>
            <a:prstGeom prst="rect">
              <a:avLst/>
            </a:prstGeom>
            <a:noFill/>
          </p:spPr>
          <p:txBody>
            <a:bodyPr wrap="none" rtlCol="0">
              <a:spAutoFit/>
            </a:bodyPr>
            <a:lstStyle/>
            <a:p>
              <a:r>
                <a:rPr lang="en-US" sz="1200" dirty="0">
                  <a:solidFill>
                    <a:prstClr val="black"/>
                  </a:solidFill>
                </a:rPr>
                <a:t>Plates</a:t>
              </a:r>
            </a:p>
          </p:txBody>
        </p:sp>
        <p:cxnSp>
          <p:nvCxnSpPr>
            <p:cNvPr id="50" name="8 Conector recto de flecha"/>
            <p:cNvCxnSpPr>
              <a:stCxn id="49" idx="1"/>
            </p:cNvCxnSpPr>
            <p:nvPr/>
          </p:nvCxnSpPr>
          <p:spPr>
            <a:xfrm flipH="1">
              <a:off x="8186256" y="4978275"/>
              <a:ext cx="388640" cy="25644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51" name="9 Conector recto de flecha"/>
            <p:cNvCxnSpPr>
              <a:stCxn id="49" idx="1"/>
            </p:cNvCxnSpPr>
            <p:nvPr/>
          </p:nvCxnSpPr>
          <p:spPr>
            <a:xfrm flipH="1">
              <a:off x="8430425" y="4978275"/>
              <a:ext cx="144471" cy="53439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52" name="10 Conector recto de flecha"/>
            <p:cNvCxnSpPr>
              <a:stCxn id="49" idx="1"/>
            </p:cNvCxnSpPr>
            <p:nvPr/>
          </p:nvCxnSpPr>
          <p:spPr>
            <a:xfrm flipH="1">
              <a:off x="8316416" y="4978275"/>
              <a:ext cx="258480" cy="39903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53" name="11 CuadroTexto"/>
            <p:cNvSpPr txBox="1"/>
            <p:nvPr/>
          </p:nvSpPr>
          <p:spPr>
            <a:xfrm>
              <a:off x="8599200" y="5887678"/>
              <a:ext cx="653320" cy="276999"/>
            </a:xfrm>
            <a:prstGeom prst="rect">
              <a:avLst/>
            </a:prstGeom>
            <a:noFill/>
          </p:spPr>
          <p:txBody>
            <a:bodyPr wrap="none" rtlCol="0">
              <a:spAutoFit/>
            </a:bodyPr>
            <a:lstStyle/>
            <a:p>
              <a:r>
                <a:rPr lang="en-US" sz="1200" dirty="0">
                  <a:solidFill>
                    <a:prstClr val="black"/>
                  </a:solidFill>
                </a:rPr>
                <a:t>spacers</a:t>
              </a:r>
            </a:p>
          </p:txBody>
        </p:sp>
        <p:cxnSp>
          <p:nvCxnSpPr>
            <p:cNvPr id="54" name="12 Conector recto de flecha"/>
            <p:cNvCxnSpPr>
              <a:stCxn id="53" idx="1"/>
            </p:cNvCxnSpPr>
            <p:nvPr/>
          </p:nvCxnSpPr>
          <p:spPr>
            <a:xfrm flipH="1" flipV="1">
              <a:off x="7630497" y="5257680"/>
              <a:ext cx="968703" cy="768498"/>
            </a:xfrm>
            <a:prstGeom prst="straightConnector1">
              <a:avLst/>
            </a:prstGeom>
            <a:ln w="28575">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13 Conector recto de flecha"/>
            <p:cNvCxnSpPr>
              <a:stCxn id="53" idx="1"/>
            </p:cNvCxnSpPr>
            <p:nvPr/>
          </p:nvCxnSpPr>
          <p:spPr>
            <a:xfrm flipH="1" flipV="1">
              <a:off x="7677619" y="5512668"/>
              <a:ext cx="921581" cy="513510"/>
            </a:xfrm>
            <a:prstGeom prst="straightConnector1">
              <a:avLst/>
            </a:prstGeom>
            <a:ln w="28575">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6" name="14 Conector recto de flecha"/>
            <p:cNvCxnSpPr>
              <a:stCxn id="53" idx="1"/>
            </p:cNvCxnSpPr>
            <p:nvPr/>
          </p:nvCxnSpPr>
          <p:spPr>
            <a:xfrm flipH="1" flipV="1">
              <a:off x="7677619" y="5410080"/>
              <a:ext cx="921581" cy="616098"/>
            </a:xfrm>
            <a:prstGeom prst="straightConnector1">
              <a:avLst/>
            </a:prstGeom>
            <a:ln w="28575">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47" name="16 CuadroTexto"/>
          <p:cNvSpPr txBox="1"/>
          <p:nvPr/>
        </p:nvSpPr>
        <p:spPr>
          <a:xfrm>
            <a:off x="4028213" y="3859926"/>
            <a:ext cx="3012001" cy="1969770"/>
          </a:xfrm>
          <a:prstGeom prst="rect">
            <a:avLst/>
          </a:prstGeom>
          <a:noFill/>
        </p:spPr>
        <p:txBody>
          <a:bodyPr wrap="square" rtlCol="0">
            <a:spAutoFit/>
          </a:bodyPr>
          <a:lstStyle/>
          <a:p>
            <a:r>
              <a:rPr lang="es-ES" sz="1600" b="1" dirty="0">
                <a:solidFill>
                  <a:srgbClr val="0070C0"/>
                </a:solidFill>
              </a:rPr>
              <a:t>P</a:t>
            </a:r>
            <a:r>
              <a:rPr lang="en-US" sz="1600" b="1" dirty="0" err="1">
                <a:solidFill>
                  <a:srgbClr val="0070C0"/>
                </a:solidFill>
              </a:rPr>
              <a:t>lates</a:t>
            </a:r>
            <a:r>
              <a:rPr lang="en-US" sz="1600" b="1" dirty="0">
                <a:solidFill>
                  <a:srgbClr val="0070C0"/>
                </a:solidFill>
              </a:rPr>
              <a:t> </a:t>
            </a:r>
            <a:r>
              <a:rPr lang="en-US" sz="1600" b="1" dirty="0" smtClean="0">
                <a:solidFill>
                  <a:srgbClr val="0070C0"/>
                </a:solidFill>
              </a:rPr>
              <a:t>  </a:t>
            </a:r>
            <a:r>
              <a:rPr lang="en-US" sz="1600" b="1" dirty="0" smtClean="0">
                <a:solidFill>
                  <a:srgbClr val="ED7D31">
                    <a:lumMod val="75000"/>
                  </a:srgbClr>
                </a:solidFill>
              </a:rPr>
              <a:t>~1x1 </a:t>
            </a:r>
            <a:r>
              <a:rPr lang="en-US" sz="1600" b="1" dirty="0">
                <a:solidFill>
                  <a:srgbClr val="ED7D31">
                    <a:lumMod val="75000"/>
                  </a:srgbClr>
                </a:solidFill>
              </a:rPr>
              <a:t>m</a:t>
            </a:r>
            <a:r>
              <a:rPr lang="en-US" sz="1600" b="1" baseline="30000" dirty="0">
                <a:solidFill>
                  <a:srgbClr val="ED7D31">
                    <a:lumMod val="75000"/>
                  </a:srgbClr>
                </a:solidFill>
              </a:rPr>
              <a:t>2 </a:t>
            </a:r>
            <a:r>
              <a:rPr lang="en-US" sz="1600" b="1" dirty="0">
                <a:solidFill>
                  <a:srgbClr val="ED7D31">
                    <a:lumMod val="75000"/>
                  </a:srgbClr>
                </a:solidFill>
              </a:rPr>
              <a:t>. </a:t>
            </a:r>
            <a:r>
              <a:rPr lang="es-ES" sz="1600" b="1" dirty="0">
                <a:solidFill>
                  <a:srgbClr val="ED7D31">
                    <a:lumMod val="75000"/>
                  </a:srgbClr>
                </a:solidFill>
              </a:rPr>
              <a:t>15 </a:t>
            </a:r>
            <a:r>
              <a:rPr lang="en-US" sz="1600" b="1" dirty="0">
                <a:solidFill>
                  <a:srgbClr val="ED7D31">
                    <a:lumMod val="75000"/>
                  </a:srgbClr>
                </a:solidFill>
              </a:rPr>
              <a:t>mm </a:t>
            </a:r>
            <a:r>
              <a:rPr lang="en-US" sz="1600" b="1" dirty="0" smtClean="0">
                <a:solidFill>
                  <a:srgbClr val="ED7D31">
                    <a:lumMod val="75000"/>
                  </a:srgbClr>
                </a:solidFill>
              </a:rPr>
              <a:t>thick (Machined)</a:t>
            </a:r>
          </a:p>
          <a:p>
            <a:pPr lvl="0"/>
            <a:r>
              <a:rPr lang="en-US" sz="1600" b="1" dirty="0">
                <a:solidFill>
                  <a:srgbClr val="0070C0"/>
                </a:solidFill>
              </a:rPr>
              <a:t>Slot for the </a:t>
            </a:r>
            <a:r>
              <a:rPr lang="en-US" sz="1600" b="1" dirty="0" err="1">
                <a:solidFill>
                  <a:srgbClr val="0070C0"/>
                </a:solidFill>
              </a:rPr>
              <a:t>casette</a:t>
            </a:r>
            <a:r>
              <a:rPr lang="en-US" sz="1600" b="1" dirty="0">
                <a:solidFill>
                  <a:srgbClr val="0070C0"/>
                </a:solidFill>
              </a:rPr>
              <a:t> </a:t>
            </a:r>
            <a:r>
              <a:rPr lang="es-ES" sz="1600" b="1" dirty="0">
                <a:solidFill>
                  <a:srgbClr val="ED7D31">
                    <a:lumMod val="75000"/>
                  </a:srgbClr>
                </a:solidFill>
              </a:rPr>
              <a:t>~</a:t>
            </a:r>
            <a:r>
              <a:rPr lang="es-ES" sz="1600" b="1" dirty="0" smtClean="0">
                <a:solidFill>
                  <a:srgbClr val="ED7D31">
                    <a:lumMod val="75000"/>
                  </a:srgbClr>
                </a:solidFill>
              </a:rPr>
              <a:t>13 </a:t>
            </a:r>
            <a:r>
              <a:rPr lang="en-US" sz="1600" b="1" dirty="0">
                <a:solidFill>
                  <a:srgbClr val="ED7D31">
                    <a:lumMod val="75000"/>
                  </a:srgbClr>
                </a:solidFill>
              </a:rPr>
              <a:t>mm thick</a:t>
            </a:r>
          </a:p>
          <a:p>
            <a:endParaRPr lang="en-US" sz="1000" b="1" dirty="0">
              <a:solidFill>
                <a:srgbClr val="70AD47">
                  <a:lumMod val="75000"/>
                </a:srgbClr>
              </a:solidFill>
            </a:endParaRPr>
          </a:p>
          <a:p>
            <a:r>
              <a:rPr lang="en-US" sz="1600" b="1" dirty="0" smtClean="0">
                <a:solidFill>
                  <a:srgbClr val="00B0F0"/>
                </a:solidFill>
              </a:rPr>
              <a:t>Plates</a:t>
            </a:r>
            <a:r>
              <a:rPr lang="en-US" sz="1600" dirty="0" smtClean="0">
                <a:solidFill>
                  <a:srgbClr val="00B0F0"/>
                </a:solidFill>
              </a:rPr>
              <a:t> </a:t>
            </a:r>
            <a:r>
              <a:rPr lang="en-US" sz="1600" dirty="0" smtClean="0">
                <a:solidFill>
                  <a:prstClr val="black"/>
                </a:solidFill>
              </a:rPr>
              <a:t>assembled together by using an intermediate </a:t>
            </a:r>
            <a:r>
              <a:rPr lang="en-US" sz="1600" b="1" dirty="0" smtClean="0">
                <a:solidFill>
                  <a:srgbClr val="70AD47">
                    <a:lumMod val="75000"/>
                  </a:srgbClr>
                </a:solidFill>
              </a:rPr>
              <a:t>spacer</a:t>
            </a:r>
            <a:r>
              <a:rPr lang="en-US" sz="1600" dirty="0" smtClean="0">
                <a:solidFill>
                  <a:srgbClr val="70AD47">
                    <a:lumMod val="75000"/>
                  </a:srgbClr>
                </a:solidFill>
              </a:rPr>
              <a:t> </a:t>
            </a:r>
            <a:r>
              <a:rPr lang="en-US" sz="1600" dirty="0" smtClean="0">
                <a:solidFill>
                  <a:prstClr val="black"/>
                </a:solidFill>
              </a:rPr>
              <a:t>insuring the place for introducing the detectors </a:t>
            </a:r>
            <a:endParaRPr lang="en-US" sz="1600" dirty="0">
              <a:solidFill>
                <a:prstClr val="black"/>
              </a:solidFill>
            </a:endParaRPr>
          </a:p>
        </p:txBody>
      </p:sp>
      <p:grpSp>
        <p:nvGrpSpPr>
          <p:cNvPr id="37" name="42 Grupo"/>
          <p:cNvGrpSpPr/>
          <p:nvPr/>
        </p:nvGrpSpPr>
        <p:grpSpPr>
          <a:xfrm>
            <a:off x="6953096" y="3859926"/>
            <a:ext cx="929300" cy="645681"/>
            <a:chOff x="683568" y="1988840"/>
            <a:chExt cx="929300" cy="645681"/>
          </a:xfrm>
        </p:grpSpPr>
        <p:sp>
          <p:nvSpPr>
            <p:cNvPr id="38" name="21 CuadroTexto"/>
            <p:cNvSpPr txBox="1"/>
            <p:nvPr/>
          </p:nvSpPr>
          <p:spPr>
            <a:xfrm>
              <a:off x="1115616" y="1988840"/>
              <a:ext cx="497252" cy="276999"/>
            </a:xfrm>
            <a:prstGeom prst="rect">
              <a:avLst/>
            </a:prstGeom>
            <a:noFill/>
          </p:spPr>
          <p:txBody>
            <a:bodyPr wrap="none" rtlCol="0">
              <a:spAutoFit/>
            </a:bodyPr>
            <a:lstStyle/>
            <a:p>
              <a:r>
                <a:rPr lang="en-US" sz="1200" dirty="0">
                  <a:solidFill>
                    <a:prstClr val="black"/>
                  </a:solidFill>
                </a:rPr>
                <a:t>Bolts</a:t>
              </a:r>
            </a:p>
          </p:txBody>
        </p:sp>
        <p:cxnSp>
          <p:nvCxnSpPr>
            <p:cNvPr id="41" name="22 Conector recto de flecha"/>
            <p:cNvCxnSpPr/>
            <p:nvPr/>
          </p:nvCxnSpPr>
          <p:spPr>
            <a:xfrm flipH="1">
              <a:off x="835969" y="2273006"/>
              <a:ext cx="462990" cy="116646"/>
            </a:xfrm>
            <a:prstGeom prst="straightConnector1">
              <a:avLst/>
            </a:prstGeom>
            <a:ln w="28575">
              <a:solidFill>
                <a:srgbClr val="FF3399"/>
              </a:solidFill>
              <a:tailEnd type="arrow"/>
            </a:ln>
          </p:spPr>
          <p:style>
            <a:lnRef idx="1">
              <a:schemeClr val="accent1"/>
            </a:lnRef>
            <a:fillRef idx="0">
              <a:schemeClr val="accent1"/>
            </a:fillRef>
            <a:effectRef idx="0">
              <a:schemeClr val="accent1"/>
            </a:effectRef>
            <a:fontRef idx="minor">
              <a:schemeClr val="tx1"/>
            </a:fontRef>
          </p:style>
        </p:cxnSp>
        <p:cxnSp>
          <p:nvCxnSpPr>
            <p:cNvPr id="42" name="24 Conector recto de flecha"/>
            <p:cNvCxnSpPr/>
            <p:nvPr/>
          </p:nvCxnSpPr>
          <p:spPr>
            <a:xfrm flipH="1">
              <a:off x="971600" y="2265839"/>
              <a:ext cx="392643" cy="240461"/>
            </a:xfrm>
            <a:prstGeom prst="straightConnector1">
              <a:avLst/>
            </a:prstGeom>
            <a:ln w="28575">
              <a:solidFill>
                <a:srgbClr val="FF3399"/>
              </a:solidFill>
              <a:tailEnd type="arrow"/>
            </a:ln>
          </p:spPr>
          <p:style>
            <a:lnRef idx="1">
              <a:schemeClr val="accent1"/>
            </a:lnRef>
            <a:fillRef idx="0">
              <a:schemeClr val="accent1"/>
            </a:fillRef>
            <a:effectRef idx="0">
              <a:schemeClr val="accent1"/>
            </a:effectRef>
            <a:fontRef idx="minor">
              <a:schemeClr val="tx1"/>
            </a:fontRef>
          </p:style>
        </p:cxnSp>
        <p:cxnSp>
          <p:nvCxnSpPr>
            <p:cNvPr id="44" name="30 Conector recto de flecha"/>
            <p:cNvCxnSpPr>
              <a:stCxn id="38" idx="2"/>
            </p:cNvCxnSpPr>
            <p:nvPr/>
          </p:nvCxnSpPr>
          <p:spPr>
            <a:xfrm flipH="1">
              <a:off x="683568" y="2265839"/>
              <a:ext cx="680674" cy="16372"/>
            </a:xfrm>
            <a:prstGeom prst="straightConnector1">
              <a:avLst/>
            </a:prstGeom>
            <a:ln w="28575">
              <a:solidFill>
                <a:srgbClr val="FF3399"/>
              </a:solidFill>
              <a:tailEnd type="arrow"/>
            </a:ln>
          </p:spPr>
          <p:style>
            <a:lnRef idx="1">
              <a:schemeClr val="accent1"/>
            </a:lnRef>
            <a:fillRef idx="0">
              <a:schemeClr val="accent1"/>
            </a:fillRef>
            <a:effectRef idx="0">
              <a:schemeClr val="accent1"/>
            </a:effectRef>
            <a:fontRef idx="minor">
              <a:schemeClr val="tx1"/>
            </a:fontRef>
          </p:style>
        </p:cxnSp>
        <p:cxnSp>
          <p:nvCxnSpPr>
            <p:cNvPr id="45" name="33 Conector recto de flecha"/>
            <p:cNvCxnSpPr>
              <a:stCxn id="38" idx="2"/>
            </p:cNvCxnSpPr>
            <p:nvPr/>
          </p:nvCxnSpPr>
          <p:spPr>
            <a:xfrm flipH="1">
              <a:off x="1115616" y="2265839"/>
              <a:ext cx="248626" cy="368682"/>
            </a:xfrm>
            <a:prstGeom prst="straightConnector1">
              <a:avLst/>
            </a:prstGeom>
            <a:ln w="28575">
              <a:solidFill>
                <a:srgbClr val="FF3399"/>
              </a:solidFill>
              <a:tailEnd type="arrow"/>
            </a:ln>
          </p:spPr>
          <p:style>
            <a:lnRef idx="1">
              <a:schemeClr val="accent1"/>
            </a:lnRef>
            <a:fillRef idx="0">
              <a:schemeClr val="accent1"/>
            </a:fillRef>
            <a:effectRef idx="0">
              <a:schemeClr val="accent1"/>
            </a:effectRef>
            <a:fontRef idx="minor">
              <a:schemeClr val="tx1"/>
            </a:fontRef>
          </p:style>
        </p:cxnSp>
      </p:grpSp>
      <p:sp>
        <p:nvSpPr>
          <p:cNvPr id="57" name="16 CuadroTexto"/>
          <p:cNvSpPr txBox="1"/>
          <p:nvPr/>
        </p:nvSpPr>
        <p:spPr>
          <a:xfrm>
            <a:off x="6520034" y="5616352"/>
            <a:ext cx="2340646" cy="830997"/>
          </a:xfrm>
          <a:prstGeom prst="rect">
            <a:avLst/>
          </a:prstGeom>
          <a:noFill/>
        </p:spPr>
        <p:txBody>
          <a:bodyPr wrap="square" rtlCol="0">
            <a:spAutoFit/>
          </a:bodyPr>
          <a:lstStyle/>
          <a:p>
            <a:pPr algn="ctr"/>
            <a:r>
              <a:rPr lang="en-US" sz="1600" dirty="0">
                <a:solidFill>
                  <a:prstClr val="black"/>
                </a:solidFill>
              </a:rPr>
              <a:t>Detail after assembly the </a:t>
            </a:r>
            <a:r>
              <a:rPr lang="en-US" sz="1600" b="1" dirty="0">
                <a:solidFill>
                  <a:srgbClr val="FFC000">
                    <a:lumMod val="75000"/>
                  </a:srgbClr>
                </a:solidFill>
              </a:rPr>
              <a:t>first 4 absorber plates </a:t>
            </a:r>
          </a:p>
          <a:p>
            <a:pPr algn="ctr"/>
            <a:r>
              <a:rPr lang="en-US" sz="1600" b="1" dirty="0">
                <a:solidFill>
                  <a:srgbClr val="FFC000">
                    <a:lumMod val="50000"/>
                  </a:srgbClr>
                </a:solidFill>
              </a:rPr>
              <a:t>of the 1.3m</a:t>
            </a:r>
            <a:r>
              <a:rPr lang="en-US" sz="1600" b="1" baseline="30000" dirty="0">
                <a:solidFill>
                  <a:srgbClr val="FFC000">
                    <a:lumMod val="50000"/>
                  </a:srgbClr>
                </a:solidFill>
              </a:rPr>
              <a:t>3</a:t>
            </a:r>
            <a:r>
              <a:rPr lang="en-US" sz="1600" b="1" dirty="0">
                <a:solidFill>
                  <a:srgbClr val="FFC000">
                    <a:lumMod val="50000"/>
                  </a:srgbClr>
                </a:solidFill>
              </a:rPr>
              <a:t> </a:t>
            </a:r>
            <a:r>
              <a:rPr lang="en-US" sz="1600" b="1" dirty="0" smtClean="0">
                <a:solidFill>
                  <a:srgbClr val="FFC000">
                    <a:lumMod val="50000"/>
                  </a:srgbClr>
                </a:solidFill>
              </a:rPr>
              <a:t>prototype</a:t>
            </a:r>
            <a:endParaRPr lang="en-US" sz="1600" b="1" dirty="0">
              <a:solidFill>
                <a:srgbClr val="70AD47">
                  <a:lumMod val="75000"/>
                </a:srgbClr>
              </a:solidFill>
            </a:endParaRPr>
          </a:p>
        </p:txBody>
      </p:sp>
      <p:sp>
        <p:nvSpPr>
          <p:cNvPr id="58" name="26 CuadroTexto"/>
          <p:cNvSpPr txBox="1"/>
          <p:nvPr/>
        </p:nvSpPr>
        <p:spPr>
          <a:xfrm>
            <a:off x="4028212" y="3357194"/>
            <a:ext cx="5074227" cy="338554"/>
          </a:xfrm>
          <a:prstGeom prst="rect">
            <a:avLst/>
          </a:prstGeom>
          <a:ln/>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s-ES" sz="1600" b="1" dirty="0" smtClean="0">
                <a:solidFill>
                  <a:prstClr val="white"/>
                </a:solidFill>
              </a:rPr>
              <a:t>~1m3 CALICE PROTOT</a:t>
            </a:r>
            <a:r>
              <a:rPr lang="en-US" sz="1600" b="1" dirty="0" smtClean="0">
                <a:solidFill>
                  <a:prstClr val="white"/>
                </a:solidFill>
              </a:rPr>
              <a:t>Y</a:t>
            </a:r>
            <a:r>
              <a:rPr lang="es-ES" sz="1600" b="1" dirty="0" smtClean="0">
                <a:solidFill>
                  <a:prstClr val="white"/>
                </a:solidFill>
              </a:rPr>
              <a:t>P</a:t>
            </a:r>
            <a:r>
              <a:rPr lang="en-US" sz="1600" b="1" dirty="0" smtClean="0">
                <a:solidFill>
                  <a:prstClr val="white"/>
                </a:solidFill>
              </a:rPr>
              <a:t>E </a:t>
            </a:r>
            <a:endParaRPr lang="en-US" sz="1600" b="1" dirty="0">
              <a:solidFill>
                <a:prstClr val="white"/>
              </a:solidFill>
            </a:endParaRPr>
          </a:p>
        </p:txBody>
      </p:sp>
      <p:sp>
        <p:nvSpPr>
          <p:cNvPr id="6" name="Rectángulo 5"/>
          <p:cNvSpPr/>
          <p:nvPr/>
        </p:nvSpPr>
        <p:spPr>
          <a:xfrm>
            <a:off x="4090057" y="6159851"/>
            <a:ext cx="1907895" cy="338554"/>
          </a:xfrm>
          <a:prstGeom prst="rect">
            <a:avLst/>
          </a:prstGeom>
        </p:spPr>
        <p:txBody>
          <a:bodyPr wrap="none">
            <a:spAutoFit/>
          </a:bodyPr>
          <a:lstStyle/>
          <a:p>
            <a:r>
              <a:rPr lang="en-US" sz="1600" b="1" dirty="0">
                <a:solidFill>
                  <a:srgbClr val="7030A0"/>
                </a:solidFill>
              </a:rPr>
              <a:t>Assembly</a:t>
            </a:r>
            <a:r>
              <a:rPr lang="en-US" sz="1600" b="1" dirty="0">
                <a:solidFill>
                  <a:schemeClr val="accent6">
                    <a:lumMod val="75000"/>
                  </a:schemeClr>
                </a:solidFill>
              </a:rPr>
              <a:t>: </a:t>
            </a:r>
            <a:r>
              <a:rPr lang="en-US" sz="1600" b="1" dirty="0" smtClean="0">
                <a:solidFill>
                  <a:schemeClr val="accent6">
                    <a:lumMod val="75000"/>
                  </a:schemeClr>
                </a:solidFill>
              </a:rPr>
              <a:t>M8 </a:t>
            </a:r>
            <a:r>
              <a:rPr lang="en-US" sz="1600" b="1" dirty="0" smtClean="0">
                <a:solidFill>
                  <a:srgbClr val="ED7D31">
                    <a:lumMod val="75000"/>
                  </a:srgbClr>
                </a:solidFill>
              </a:rPr>
              <a:t>Bolts </a:t>
            </a:r>
            <a:endParaRPr lang="en-US" dirty="0"/>
          </a:p>
        </p:txBody>
      </p:sp>
      <p:sp>
        <p:nvSpPr>
          <p:cNvPr id="18" name="Rectángulo 17"/>
          <p:cNvSpPr/>
          <p:nvPr/>
        </p:nvSpPr>
        <p:spPr>
          <a:xfrm>
            <a:off x="790831" y="3837550"/>
            <a:ext cx="889687" cy="321750"/>
          </a:xfrm>
          <a:prstGeom prst="rect">
            <a:avLst/>
          </a:prstGeom>
          <a:noFill/>
          <a:ln w="5715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ángulo 58"/>
          <p:cNvSpPr/>
          <p:nvPr/>
        </p:nvSpPr>
        <p:spPr>
          <a:xfrm>
            <a:off x="4706791" y="3853739"/>
            <a:ext cx="830985" cy="305961"/>
          </a:xfrm>
          <a:prstGeom prst="rect">
            <a:avLst/>
          </a:prstGeom>
          <a:noFill/>
          <a:ln w="5715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ángulo 59"/>
          <p:cNvSpPr/>
          <p:nvPr/>
        </p:nvSpPr>
        <p:spPr>
          <a:xfrm>
            <a:off x="1235674" y="6420051"/>
            <a:ext cx="2593334" cy="268580"/>
          </a:xfrm>
          <a:prstGeom prst="rect">
            <a:avLst/>
          </a:prstGeom>
          <a:noFill/>
          <a:ln w="5715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ángulo 60"/>
          <p:cNvSpPr/>
          <p:nvPr/>
        </p:nvSpPr>
        <p:spPr>
          <a:xfrm>
            <a:off x="5002436" y="6159851"/>
            <a:ext cx="995516" cy="321750"/>
          </a:xfrm>
          <a:prstGeom prst="rect">
            <a:avLst/>
          </a:prstGeom>
          <a:noFill/>
          <a:ln w="5715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orma libre 20"/>
          <p:cNvSpPr/>
          <p:nvPr/>
        </p:nvSpPr>
        <p:spPr>
          <a:xfrm rot="20907156">
            <a:off x="2481428" y="5352506"/>
            <a:ext cx="2446606" cy="1052476"/>
          </a:xfrm>
          <a:custGeom>
            <a:avLst/>
            <a:gdLst>
              <a:gd name="connsiteX0" fmla="*/ 0 w 1210962"/>
              <a:gd name="connsiteY0" fmla="*/ 304617 h 378757"/>
              <a:gd name="connsiteX1" fmla="*/ 766118 w 1210962"/>
              <a:gd name="connsiteY1" fmla="*/ 45125 h 378757"/>
              <a:gd name="connsiteX2" fmla="*/ 803189 w 1210962"/>
              <a:gd name="connsiteY2" fmla="*/ 32768 h 378757"/>
              <a:gd name="connsiteX3" fmla="*/ 1210962 w 1210962"/>
              <a:gd name="connsiteY3" fmla="*/ 378757 h 378757"/>
            </a:gdLst>
            <a:ahLst/>
            <a:cxnLst>
              <a:cxn ang="0">
                <a:pos x="connsiteX0" y="connsiteY0"/>
              </a:cxn>
              <a:cxn ang="0">
                <a:pos x="connsiteX1" y="connsiteY1"/>
              </a:cxn>
              <a:cxn ang="0">
                <a:pos x="connsiteX2" y="connsiteY2"/>
              </a:cxn>
              <a:cxn ang="0">
                <a:pos x="connsiteX3" y="connsiteY3"/>
              </a:cxn>
            </a:cxnLst>
            <a:rect l="l" t="t" r="r" b="b"/>
            <a:pathLst>
              <a:path w="1210962" h="378757">
                <a:moveTo>
                  <a:pt x="0" y="304617"/>
                </a:moveTo>
                <a:lnTo>
                  <a:pt x="766118" y="45125"/>
                </a:lnTo>
                <a:cubicBezTo>
                  <a:pt x="899983" y="-183"/>
                  <a:pt x="729048" y="-22837"/>
                  <a:pt x="803189" y="32768"/>
                </a:cubicBezTo>
                <a:cubicBezTo>
                  <a:pt x="877330" y="88373"/>
                  <a:pt x="1143000" y="321092"/>
                  <a:pt x="1210962" y="378757"/>
                </a:cubicBezTo>
              </a:path>
            </a:pathLst>
          </a:custGeom>
          <a:noFill/>
          <a:ln w="38100">
            <a:solidFill>
              <a:srgbClr val="FF3399"/>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orma libre 22"/>
          <p:cNvSpPr/>
          <p:nvPr/>
        </p:nvSpPr>
        <p:spPr>
          <a:xfrm>
            <a:off x="1680519" y="4067543"/>
            <a:ext cx="3015050" cy="953341"/>
          </a:xfrm>
          <a:custGeom>
            <a:avLst/>
            <a:gdLst>
              <a:gd name="connsiteX0" fmla="*/ 0 w 2977979"/>
              <a:gd name="connsiteY0" fmla="*/ 37070 h 339073"/>
              <a:gd name="connsiteX1" fmla="*/ 2137719 w 2977979"/>
              <a:gd name="connsiteY1" fmla="*/ 296562 h 339073"/>
              <a:gd name="connsiteX2" fmla="*/ 2162433 w 2977979"/>
              <a:gd name="connsiteY2" fmla="*/ 308919 h 339073"/>
              <a:gd name="connsiteX3" fmla="*/ 2977979 w 2977979"/>
              <a:gd name="connsiteY3" fmla="*/ 0 h 339073"/>
            </a:gdLst>
            <a:ahLst/>
            <a:cxnLst>
              <a:cxn ang="0">
                <a:pos x="connsiteX0" y="connsiteY0"/>
              </a:cxn>
              <a:cxn ang="0">
                <a:pos x="connsiteX1" y="connsiteY1"/>
              </a:cxn>
              <a:cxn ang="0">
                <a:pos x="connsiteX2" y="connsiteY2"/>
              </a:cxn>
              <a:cxn ang="0">
                <a:pos x="connsiteX3" y="connsiteY3"/>
              </a:cxn>
            </a:cxnLst>
            <a:rect l="l" t="t" r="r" b="b"/>
            <a:pathLst>
              <a:path w="2977979" h="339073">
                <a:moveTo>
                  <a:pt x="0" y="37070"/>
                </a:moveTo>
                <a:lnTo>
                  <a:pt x="2137719" y="296562"/>
                </a:lnTo>
                <a:cubicBezTo>
                  <a:pt x="2498124" y="341870"/>
                  <a:pt x="2022390" y="358346"/>
                  <a:pt x="2162433" y="308919"/>
                </a:cubicBezTo>
                <a:cubicBezTo>
                  <a:pt x="2302476" y="259492"/>
                  <a:pt x="2842055" y="51486"/>
                  <a:pt x="2977979" y="0"/>
                </a:cubicBezTo>
              </a:path>
            </a:pathLst>
          </a:custGeom>
          <a:noFill/>
          <a:ln w="38100">
            <a:solidFill>
              <a:srgbClr val="FF3399"/>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12" descr="logo4bis"/>
          <p:cNvPicPr>
            <a:picLocks noChangeAspect="1" noChangeArrowheads="1"/>
          </p:cNvPicPr>
          <p:nvPr/>
        </p:nvPicPr>
        <p:blipFill>
          <a:blip r:embed="rId4" cstate="print"/>
          <a:srcRect/>
          <a:stretch>
            <a:fillRect/>
          </a:stretch>
        </p:blipFill>
        <p:spPr bwMode="auto">
          <a:xfrm rot="19778532">
            <a:off x="8232714" y="4789500"/>
            <a:ext cx="804807" cy="379371"/>
          </a:xfrm>
          <a:prstGeom prst="rect">
            <a:avLst/>
          </a:prstGeom>
          <a:noFill/>
          <a:ln w="9525">
            <a:noFill/>
            <a:miter lim="800000"/>
            <a:headEnd/>
            <a:tailEnd/>
          </a:ln>
        </p:spPr>
      </p:pic>
      <p:sp>
        <p:nvSpPr>
          <p:cNvPr id="3" name="Marcador de número de diapositiva 2"/>
          <p:cNvSpPr>
            <a:spLocks noGrp="1"/>
          </p:cNvSpPr>
          <p:nvPr>
            <p:ph type="sldNum" sz="quarter" idx="12"/>
          </p:nvPr>
        </p:nvSpPr>
        <p:spPr/>
        <p:txBody>
          <a:bodyPr/>
          <a:lstStyle/>
          <a:p>
            <a:r>
              <a:rPr lang="en-US" dirty="0" smtClean="0"/>
              <a:t>1</a:t>
            </a:r>
            <a:endParaRPr lang="en-US" dirty="0"/>
          </a:p>
        </p:txBody>
      </p:sp>
      <p:sp>
        <p:nvSpPr>
          <p:cNvPr id="5" name="Flecha derecha 4"/>
          <p:cNvSpPr/>
          <p:nvPr/>
        </p:nvSpPr>
        <p:spPr>
          <a:xfrm>
            <a:off x="3225800" y="2302932"/>
            <a:ext cx="228600" cy="105181"/>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61216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descr="HCALV3_3"/>
          <p:cNvPicPr>
            <a:picLocks noChangeAspect="1" noChangeArrowheads="1"/>
          </p:cNvPicPr>
          <p:nvPr/>
        </p:nvPicPr>
        <p:blipFill>
          <a:blip r:embed="rId2" cstate="screen"/>
          <a:srcRect/>
          <a:stretch>
            <a:fillRect/>
          </a:stretch>
        </p:blipFill>
        <p:spPr bwMode="auto">
          <a:xfrm>
            <a:off x="542087" y="2916773"/>
            <a:ext cx="2236405" cy="1744533"/>
          </a:xfrm>
          <a:prstGeom prst="rect">
            <a:avLst/>
          </a:prstGeom>
          <a:noFill/>
          <a:ln w="9525">
            <a:noFill/>
            <a:miter lim="800000"/>
            <a:headEnd/>
            <a:tailEnd/>
          </a:ln>
        </p:spPr>
      </p:pic>
      <p:sp>
        <p:nvSpPr>
          <p:cNvPr id="2" name="1 Título"/>
          <p:cNvSpPr>
            <a:spLocks noGrp="1"/>
          </p:cNvSpPr>
          <p:nvPr>
            <p:ph type="title"/>
          </p:nvPr>
        </p:nvSpPr>
        <p:spPr>
          <a:xfrm>
            <a:off x="929597" y="116591"/>
            <a:ext cx="7704856" cy="947975"/>
          </a:xfrm>
        </p:spPr>
        <p:txBody>
          <a:bodyPr/>
          <a:lstStyle/>
          <a:p>
            <a:r>
              <a:rPr lang="en-US" sz="2400" dirty="0"/>
              <a:t>Semi-Digital Hadronic Calorimeter (SDHCAL</a:t>
            </a:r>
            <a:r>
              <a:rPr lang="en-US" sz="2400" dirty="0" smtClean="0"/>
              <a:t>)-ILD prototypes</a:t>
            </a:r>
            <a:endParaRPr lang="en-US" sz="2400" dirty="0"/>
          </a:p>
        </p:txBody>
      </p:sp>
      <p:sp>
        <p:nvSpPr>
          <p:cNvPr id="3" name="2 Marcador de fecha"/>
          <p:cNvSpPr>
            <a:spLocks noGrp="1"/>
          </p:cNvSpPr>
          <p:nvPr>
            <p:ph type="dt" sz="half" idx="10"/>
          </p:nvPr>
        </p:nvSpPr>
        <p:spPr/>
        <p:txBody>
          <a:bodyPr/>
          <a:lstStyle/>
          <a:p>
            <a:r>
              <a:rPr lang="es-ES" smtClean="0">
                <a:solidFill>
                  <a:srgbClr val="5B9BD5">
                    <a:lumMod val="50000"/>
                  </a:srgbClr>
                </a:solidFill>
              </a:rPr>
              <a:t>E. Calvo</a:t>
            </a:r>
            <a:endParaRPr lang="es-ES">
              <a:solidFill>
                <a:srgbClr val="5B9BD5">
                  <a:lumMod val="50000"/>
                </a:srgbClr>
              </a:solidFill>
            </a:endParaRPr>
          </a:p>
        </p:txBody>
      </p:sp>
      <p:sp>
        <p:nvSpPr>
          <p:cNvPr id="4" name="3 Marcador de pie de página"/>
          <p:cNvSpPr>
            <a:spLocks noGrp="1"/>
          </p:cNvSpPr>
          <p:nvPr>
            <p:ph type="ftr" sz="quarter" idx="11"/>
          </p:nvPr>
        </p:nvSpPr>
        <p:spPr/>
        <p:txBody>
          <a:bodyPr/>
          <a:lstStyle/>
          <a:p>
            <a:r>
              <a:rPr lang="es-ES" smtClean="0">
                <a:solidFill>
                  <a:srgbClr val="5B9BD5">
                    <a:lumMod val="50000"/>
                  </a:srgbClr>
                </a:solidFill>
              </a:rPr>
              <a:t>AIDA2020. WP14. 05/04/2017  </a:t>
            </a:r>
            <a:endParaRPr lang="es-ES">
              <a:solidFill>
                <a:srgbClr val="5B9BD5">
                  <a:lumMod val="50000"/>
                </a:srgbClr>
              </a:solidFill>
            </a:endParaRPr>
          </a:p>
        </p:txBody>
      </p:sp>
      <p:sp>
        <p:nvSpPr>
          <p:cNvPr id="5" name="4 Marcador de número de diapositiva"/>
          <p:cNvSpPr>
            <a:spLocks noGrp="1"/>
          </p:cNvSpPr>
          <p:nvPr>
            <p:ph type="sldNum" sz="quarter" idx="12"/>
          </p:nvPr>
        </p:nvSpPr>
        <p:spPr/>
        <p:txBody>
          <a:bodyPr/>
          <a:lstStyle/>
          <a:p>
            <a:r>
              <a:rPr lang="es-ES" dirty="0">
                <a:solidFill>
                  <a:srgbClr val="5B9BD5">
                    <a:lumMod val="50000"/>
                  </a:srgbClr>
                </a:solidFill>
              </a:rPr>
              <a:t>2</a:t>
            </a:r>
            <a:endParaRPr lang="es-ES" sz="1200" dirty="0">
              <a:solidFill>
                <a:srgbClr val="5B9BD5">
                  <a:lumMod val="50000"/>
                </a:srgbClr>
              </a:solidFill>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4375" y="2852937"/>
            <a:ext cx="2515984" cy="18722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Imagen 4"/>
          <p:cNvPicPr>
            <a:picLocks noChangeAspect="1"/>
          </p:cNvPicPr>
          <p:nvPr/>
        </p:nvPicPr>
        <p:blipFill>
          <a:blip r:embed="rId4"/>
          <a:stretch>
            <a:fillRect/>
          </a:stretch>
        </p:blipFill>
        <p:spPr>
          <a:xfrm>
            <a:off x="6113341" y="2879141"/>
            <a:ext cx="2261422" cy="1704356"/>
          </a:xfrm>
          <a:prstGeom prst="rect">
            <a:avLst/>
          </a:prstGeom>
        </p:spPr>
      </p:pic>
      <p:sp>
        <p:nvSpPr>
          <p:cNvPr id="6" name="5 CuadroTexto"/>
          <p:cNvSpPr txBox="1"/>
          <p:nvPr/>
        </p:nvSpPr>
        <p:spPr>
          <a:xfrm>
            <a:off x="6141763" y="4725144"/>
            <a:ext cx="2791149" cy="1323439"/>
          </a:xfrm>
          <a:prstGeom prst="rect">
            <a:avLst/>
          </a:prstGeom>
          <a:noFill/>
        </p:spPr>
        <p:txBody>
          <a:bodyPr wrap="none" rtlCol="0">
            <a:spAutoFit/>
          </a:bodyPr>
          <a:lstStyle/>
          <a:p>
            <a:r>
              <a:rPr lang="en-US" sz="1600" b="1" dirty="0" smtClean="0">
                <a:solidFill>
                  <a:srgbClr val="FF0000"/>
                </a:solidFill>
              </a:rPr>
              <a:t>~1.3m3 SDHCAL prototype</a:t>
            </a:r>
          </a:p>
          <a:p>
            <a:r>
              <a:rPr lang="en-US" sz="1600" dirty="0" smtClean="0">
                <a:solidFill>
                  <a:schemeClr val="accent2">
                    <a:lumMod val="75000"/>
                  </a:schemeClr>
                </a:solidFill>
              </a:rPr>
              <a:t>    </a:t>
            </a:r>
            <a:r>
              <a:rPr lang="en-US" sz="1600" i="1" dirty="0" smtClean="0">
                <a:solidFill>
                  <a:schemeClr val="accent2">
                    <a:lumMod val="75000"/>
                  </a:schemeClr>
                </a:solidFill>
              </a:rPr>
              <a:t>Plates &amp; GRPCs :</a:t>
            </a:r>
          </a:p>
          <a:p>
            <a:r>
              <a:rPr lang="en-US" sz="1600" dirty="0">
                <a:solidFill>
                  <a:schemeClr val="accent2">
                    <a:lumMod val="75000"/>
                  </a:schemeClr>
                </a:solidFill>
              </a:rPr>
              <a:t>		</a:t>
            </a:r>
            <a:r>
              <a:rPr lang="en-US" sz="1600" dirty="0" smtClean="0">
                <a:solidFill>
                  <a:schemeClr val="accent2">
                    <a:lumMod val="75000"/>
                  </a:schemeClr>
                </a:solidFill>
              </a:rPr>
              <a:t> </a:t>
            </a:r>
            <a:r>
              <a:rPr lang="en-US" sz="1600" b="1" dirty="0" smtClean="0">
                <a:solidFill>
                  <a:schemeClr val="accent2">
                    <a:lumMod val="75000"/>
                  </a:schemeClr>
                </a:solidFill>
              </a:rPr>
              <a:t>~1x1 m</a:t>
            </a:r>
            <a:r>
              <a:rPr lang="en-US" sz="1600" b="1" baseline="30000" dirty="0" smtClean="0">
                <a:solidFill>
                  <a:schemeClr val="accent2">
                    <a:lumMod val="75000"/>
                  </a:schemeClr>
                </a:solidFill>
              </a:rPr>
              <a:t>2</a:t>
            </a:r>
          </a:p>
          <a:p>
            <a:r>
              <a:rPr lang="en-US" sz="1600" dirty="0"/>
              <a:t> </a:t>
            </a:r>
            <a:r>
              <a:rPr lang="en-US" sz="1600" dirty="0" smtClean="0"/>
              <a:t>   </a:t>
            </a:r>
            <a:r>
              <a:rPr lang="en-US" sz="1600" i="1" dirty="0" smtClean="0">
                <a:solidFill>
                  <a:schemeClr val="accent1">
                    <a:lumMod val="50000"/>
                  </a:schemeClr>
                </a:solidFill>
              </a:rPr>
              <a:t>Absorber assembly:</a:t>
            </a:r>
          </a:p>
          <a:p>
            <a:r>
              <a:rPr lang="en-US" sz="1600" dirty="0"/>
              <a:t>	</a:t>
            </a:r>
            <a:r>
              <a:rPr lang="en-US" sz="1600" dirty="0" smtClean="0"/>
              <a:t>	  </a:t>
            </a:r>
            <a:r>
              <a:rPr lang="en-US" sz="1600" b="1" dirty="0" smtClean="0">
                <a:solidFill>
                  <a:schemeClr val="accent1">
                    <a:lumMod val="50000"/>
                  </a:schemeClr>
                </a:solidFill>
              </a:rPr>
              <a:t>Bolted</a:t>
            </a:r>
            <a:endParaRPr lang="en-US" sz="1600" b="1" dirty="0">
              <a:solidFill>
                <a:schemeClr val="accent1">
                  <a:lumMod val="50000"/>
                </a:schemeClr>
              </a:solidFill>
            </a:endParaRPr>
          </a:p>
        </p:txBody>
      </p:sp>
      <p:sp>
        <p:nvSpPr>
          <p:cNvPr id="8" name="7 CuadroTexto"/>
          <p:cNvSpPr txBox="1"/>
          <p:nvPr/>
        </p:nvSpPr>
        <p:spPr>
          <a:xfrm>
            <a:off x="3365483" y="2348880"/>
            <a:ext cx="1842171" cy="338554"/>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US" sz="1600" dirty="0" smtClean="0"/>
              <a:t>SDHCAL ILD module</a:t>
            </a:r>
            <a:endParaRPr lang="en-US" sz="1600" dirty="0"/>
          </a:p>
        </p:txBody>
      </p:sp>
      <p:sp>
        <p:nvSpPr>
          <p:cNvPr id="10" name="9 CuadroTexto"/>
          <p:cNvSpPr txBox="1"/>
          <p:nvPr/>
        </p:nvSpPr>
        <p:spPr>
          <a:xfrm>
            <a:off x="6113341" y="2348880"/>
            <a:ext cx="2301720" cy="338554"/>
          </a:xfrm>
          <a:prstGeom prst="rect">
            <a:avLst/>
          </a:prstGeom>
          <a:solidFill>
            <a:srgbClr val="FF0000"/>
          </a:solidFill>
        </p:spPr>
        <p:style>
          <a:lnRef idx="1">
            <a:schemeClr val="accent6"/>
          </a:lnRef>
          <a:fillRef idx="3">
            <a:schemeClr val="accent6"/>
          </a:fillRef>
          <a:effectRef idx="2">
            <a:schemeClr val="accent6"/>
          </a:effectRef>
          <a:fontRef idx="minor">
            <a:schemeClr val="lt1"/>
          </a:fontRef>
        </p:style>
        <p:txBody>
          <a:bodyPr wrap="none" rtlCol="0">
            <a:spAutoFit/>
          </a:bodyPr>
          <a:lstStyle/>
          <a:p>
            <a:r>
              <a:rPr lang="en-US" sz="1600" dirty="0" smtClean="0"/>
              <a:t>SDHCAL 1.3m</a:t>
            </a:r>
            <a:r>
              <a:rPr lang="en-US" sz="1600" baseline="30000" dirty="0" smtClean="0"/>
              <a:t>3</a:t>
            </a:r>
            <a:r>
              <a:rPr lang="en-US" sz="1600" dirty="0" smtClean="0"/>
              <a:t> prototype</a:t>
            </a:r>
            <a:endParaRPr lang="en-US" sz="1600" dirty="0"/>
          </a:p>
        </p:txBody>
      </p:sp>
      <p:sp>
        <p:nvSpPr>
          <p:cNvPr id="13" name="Line 8"/>
          <p:cNvSpPr>
            <a:spLocks noChangeShapeType="1"/>
          </p:cNvSpPr>
          <p:nvPr/>
        </p:nvSpPr>
        <p:spPr bwMode="auto">
          <a:xfrm>
            <a:off x="1164328" y="3311351"/>
            <a:ext cx="548265" cy="536080"/>
          </a:xfrm>
          <a:prstGeom prst="line">
            <a:avLst/>
          </a:prstGeom>
          <a:noFill/>
          <a:ln w="31750">
            <a:solidFill>
              <a:srgbClr val="FF0000"/>
            </a:solidFill>
            <a:round/>
            <a:headEnd/>
            <a:tailEnd/>
          </a:ln>
        </p:spPr>
        <p:txBody>
          <a:bodyPr/>
          <a:lstStyle/>
          <a:p>
            <a:endParaRPr lang="en-US"/>
          </a:p>
        </p:txBody>
      </p:sp>
      <p:sp>
        <p:nvSpPr>
          <p:cNvPr id="14" name="Line 9"/>
          <p:cNvSpPr>
            <a:spLocks noChangeShapeType="1"/>
          </p:cNvSpPr>
          <p:nvPr/>
        </p:nvSpPr>
        <p:spPr bwMode="auto">
          <a:xfrm flipH="1" flipV="1">
            <a:off x="1692006" y="3518514"/>
            <a:ext cx="15169" cy="320740"/>
          </a:xfrm>
          <a:prstGeom prst="line">
            <a:avLst/>
          </a:prstGeom>
          <a:noFill/>
          <a:ln w="31750">
            <a:solidFill>
              <a:srgbClr val="FF0000"/>
            </a:solidFill>
            <a:round/>
            <a:headEnd/>
            <a:tailEnd/>
          </a:ln>
        </p:spPr>
        <p:txBody>
          <a:bodyPr/>
          <a:lstStyle/>
          <a:p>
            <a:endParaRPr lang="en-US"/>
          </a:p>
        </p:txBody>
      </p:sp>
      <p:sp>
        <p:nvSpPr>
          <p:cNvPr id="15" name="Line 10"/>
          <p:cNvSpPr>
            <a:spLocks noChangeShapeType="1"/>
          </p:cNvSpPr>
          <p:nvPr/>
        </p:nvSpPr>
        <p:spPr bwMode="auto">
          <a:xfrm>
            <a:off x="1041892" y="3148711"/>
            <a:ext cx="200449" cy="122661"/>
          </a:xfrm>
          <a:prstGeom prst="line">
            <a:avLst/>
          </a:prstGeom>
          <a:noFill/>
          <a:ln w="31750">
            <a:solidFill>
              <a:schemeClr val="tx1"/>
            </a:solidFill>
            <a:round/>
            <a:headEnd/>
            <a:tailEnd type="triangle" w="med" len="med"/>
          </a:ln>
        </p:spPr>
        <p:txBody>
          <a:bodyPr/>
          <a:lstStyle/>
          <a:p>
            <a:endParaRPr lang="en-US"/>
          </a:p>
        </p:txBody>
      </p:sp>
      <p:sp>
        <p:nvSpPr>
          <p:cNvPr id="16" name="Text Box 11"/>
          <p:cNvSpPr txBox="1">
            <a:spLocks noChangeArrowheads="1"/>
          </p:cNvSpPr>
          <p:nvPr/>
        </p:nvSpPr>
        <p:spPr bwMode="auto">
          <a:xfrm>
            <a:off x="542087" y="2857126"/>
            <a:ext cx="1080156" cy="338554"/>
          </a:xfrm>
          <a:prstGeom prst="rect">
            <a:avLst/>
          </a:prstGeom>
          <a:noFill/>
          <a:ln w="9525">
            <a:noFill/>
            <a:miter lim="800000"/>
            <a:headEnd/>
            <a:tailEnd/>
          </a:ln>
        </p:spPr>
        <p:txBody>
          <a:bodyPr>
            <a:spAutoFit/>
          </a:bodyPr>
          <a:lstStyle/>
          <a:p>
            <a:r>
              <a:rPr lang="fr-FR" sz="1600" b="1" dirty="0">
                <a:solidFill>
                  <a:srgbClr val="FF0000"/>
                </a:solidFill>
                <a:cs typeface="Arial" pitchFamily="34" charset="0"/>
              </a:rPr>
              <a:t>Module</a:t>
            </a:r>
          </a:p>
        </p:txBody>
      </p:sp>
      <p:sp>
        <p:nvSpPr>
          <p:cNvPr id="17" name="Arc 12"/>
          <p:cNvSpPr>
            <a:spLocks/>
          </p:cNvSpPr>
          <p:nvPr/>
        </p:nvSpPr>
        <p:spPr bwMode="auto">
          <a:xfrm rot="11644148" flipH="1" flipV="1">
            <a:off x="1151326" y="3364050"/>
            <a:ext cx="560184" cy="126296"/>
          </a:xfrm>
          <a:custGeom>
            <a:avLst/>
            <a:gdLst>
              <a:gd name="T0" fmla="*/ 0 w 21711"/>
              <a:gd name="T1" fmla="*/ 0 h 21600"/>
              <a:gd name="T2" fmla="*/ 2147483647 w 21711"/>
              <a:gd name="T3" fmla="*/ 2147483647 h 21600"/>
              <a:gd name="T4" fmla="*/ 2147483647 w 21711"/>
              <a:gd name="T5" fmla="*/ 2147483647 h 21600"/>
              <a:gd name="T6" fmla="*/ 0 60000 65536"/>
              <a:gd name="T7" fmla="*/ 0 60000 65536"/>
              <a:gd name="T8" fmla="*/ 0 60000 65536"/>
              <a:gd name="T9" fmla="*/ 0 w 21711"/>
              <a:gd name="T10" fmla="*/ 0 h 21600"/>
              <a:gd name="T11" fmla="*/ 21711 w 21711"/>
              <a:gd name="T12" fmla="*/ 21600 h 21600"/>
            </a:gdLst>
            <a:ahLst/>
            <a:cxnLst>
              <a:cxn ang="T6">
                <a:pos x="T0" y="T1"/>
              </a:cxn>
              <a:cxn ang="T7">
                <a:pos x="T2" y="T3"/>
              </a:cxn>
              <a:cxn ang="T8">
                <a:pos x="T4" y="T5"/>
              </a:cxn>
            </a:cxnLst>
            <a:rect l="T9" t="T10" r="T11" b="T12"/>
            <a:pathLst>
              <a:path w="21711" h="21600" fill="none" extrusionOk="0">
                <a:moveTo>
                  <a:pt x="0" y="0"/>
                </a:moveTo>
                <a:cubicBezTo>
                  <a:pt x="37" y="0"/>
                  <a:pt x="74" y="-1"/>
                  <a:pt x="111" y="0"/>
                </a:cubicBezTo>
                <a:cubicBezTo>
                  <a:pt x="12040" y="0"/>
                  <a:pt x="21711" y="9670"/>
                  <a:pt x="21711" y="21600"/>
                </a:cubicBezTo>
              </a:path>
              <a:path w="21711" h="21600" stroke="0" extrusionOk="0">
                <a:moveTo>
                  <a:pt x="0" y="0"/>
                </a:moveTo>
                <a:cubicBezTo>
                  <a:pt x="37" y="0"/>
                  <a:pt x="74" y="-1"/>
                  <a:pt x="111" y="0"/>
                </a:cubicBezTo>
                <a:cubicBezTo>
                  <a:pt x="12040" y="0"/>
                  <a:pt x="21711" y="9670"/>
                  <a:pt x="21711" y="21600"/>
                </a:cubicBezTo>
                <a:lnTo>
                  <a:pt x="111" y="21600"/>
                </a:lnTo>
                <a:close/>
              </a:path>
            </a:pathLst>
          </a:custGeom>
          <a:noFill/>
          <a:ln w="31750">
            <a:solidFill>
              <a:srgbClr val="FF0000"/>
            </a:solidFill>
            <a:round/>
            <a:headEnd/>
            <a:tailEnd/>
          </a:ln>
        </p:spPr>
        <p:txBody>
          <a:bodyPr wrap="none" anchor="ctr"/>
          <a:lstStyle/>
          <a:p>
            <a:endParaRPr lang="en-US"/>
          </a:p>
        </p:txBody>
      </p:sp>
      <p:sp>
        <p:nvSpPr>
          <p:cNvPr id="18" name="Arc 13"/>
          <p:cNvSpPr>
            <a:spLocks/>
          </p:cNvSpPr>
          <p:nvPr/>
        </p:nvSpPr>
        <p:spPr bwMode="auto">
          <a:xfrm rot="11644148" flipH="1" flipV="1">
            <a:off x="1282432" y="3291361"/>
            <a:ext cx="560185" cy="126296"/>
          </a:xfrm>
          <a:custGeom>
            <a:avLst/>
            <a:gdLst>
              <a:gd name="T0" fmla="*/ 0 w 21711"/>
              <a:gd name="T1" fmla="*/ 0 h 21600"/>
              <a:gd name="T2" fmla="*/ 2147483647 w 21711"/>
              <a:gd name="T3" fmla="*/ 2147483647 h 21600"/>
              <a:gd name="T4" fmla="*/ 2147483647 w 21711"/>
              <a:gd name="T5" fmla="*/ 2147483647 h 21600"/>
              <a:gd name="T6" fmla="*/ 0 60000 65536"/>
              <a:gd name="T7" fmla="*/ 0 60000 65536"/>
              <a:gd name="T8" fmla="*/ 0 60000 65536"/>
              <a:gd name="T9" fmla="*/ 0 w 21711"/>
              <a:gd name="T10" fmla="*/ 0 h 21600"/>
              <a:gd name="T11" fmla="*/ 21711 w 21711"/>
              <a:gd name="T12" fmla="*/ 21600 h 21600"/>
            </a:gdLst>
            <a:ahLst/>
            <a:cxnLst>
              <a:cxn ang="T6">
                <a:pos x="T0" y="T1"/>
              </a:cxn>
              <a:cxn ang="T7">
                <a:pos x="T2" y="T3"/>
              </a:cxn>
              <a:cxn ang="T8">
                <a:pos x="T4" y="T5"/>
              </a:cxn>
            </a:cxnLst>
            <a:rect l="T9" t="T10" r="T11" b="T12"/>
            <a:pathLst>
              <a:path w="21711" h="21600" fill="none" extrusionOk="0">
                <a:moveTo>
                  <a:pt x="0" y="0"/>
                </a:moveTo>
                <a:cubicBezTo>
                  <a:pt x="37" y="0"/>
                  <a:pt x="74" y="-1"/>
                  <a:pt x="111" y="0"/>
                </a:cubicBezTo>
                <a:cubicBezTo>
                  <a:pt x="12040" y="0"/>
                  <a:pt x="21711" y="9670"/>
                  <a:pt x="21711" y="21600"/>
                </a:cubicBezTo>
              </a:path>
              <a:path w="21711" h="21600" stroke="0" extrusionOk="0">
                <a:moveTo>
                  <a:pt x="0" y="0"/>
                </a:moveTo>
                <a:cubicBezTo>
                  <a:pt x="37" y="0"/>
                  <a:pt x="74" y="-1"/>
                  <a:pt x="111" y="0"/>
                </a:cubicBezTo>
                <a:cubicBezTo>
                  <a:pt x="12040" y="0"/>
                  <a:pt x="21711" y="9670"/>
                  <a:pt x="21711" y="21600"/>
                </a:cubicBezTo>
                <a:lnTo>
                  <a:pt x="111" y="21600"/>
                </a:lnTo>
                <a:close/>
              </a:path>
            </a:pathLst>
          </a:custGeom>
          <a:noFill/>
          <a:ln w="31750">
            <a:solidFill>
              <a:srgbClr val="FF0000"/>
            </a:solidFill>
            <a:round/>
            <a:headEnd/>
            <a:tailEnd/>
          </a:ln>
        </p:spPr>
        <p:txBody>
          <a:bodyPr wrap="none" anchor="ctr"/>
          <a:lstStyle/>
          <a:p>
            <a:endParaRPr lang="en-US"/>
          </a:p>
        </p:txBody>
      </p:sp>
      <p:sp>
        <p:nvSpPr>
          <p:cNvPr id="19" name="Line 14"/>
          <p:cNvSpPr>
            <a:spLocks noChangeShapeType="1"/>
          </p:cNvSpPr>
          <p:nvPr/>
        </p:nvSpPr>
        <p:spPr bwMode="auto">
          <a:xfrm flipV="1">
            <a:off x="1158910" y="3233210"/>
            <a:ext cx="167947" cy="84501"/>
          </a:xfrm>
          <a:prstGeom prst="line">
            <a:avLst/>
          </a:prstGeom>
          <a:noFill/>
          <a:ln w="31750">
            <a:solidFill>
              <a:srgbClr val="FF0000"/>
            </a:solidFill>
            <a:round/>
            <a:headEnd/>
            <a:tailEnd/>
          </a:ln>
        </p:spPr>
        <p:txBody>
          <a:bodyPr/>
          <a:lstStyle/>
          <a:p>
            <a:endParaRPr lang="en-US"/>
          </a:p>
        </p:txBody>
      </p:sp>
      <p:sp>
        <p:nvSpPr>
          <p:cNvPr id="20" name="Line 15"/>
          <p:cNvSpPr>
            <a:spLocks noChangeShapeType="1"/>
          </p:cNvSpPr>
          <p:nvPr/>
        </p:nvSpPr>
        <p:spPr bwMode="auto">
          <a:xfrm flipV="1">
            <a:off x="1673586" y="3450368"/>
            <a:ext cx="167947" cy="84501"/>
          </a:xfrm>
          <a:prstGeom prst="line">
            <a:avLst/>
          </a:prstGeom>
          <a:noFill/>
          <a:ln w="31750">
            <a:solidFill>
              <a:srgbClr val="FF0000"/>
            </a:solidFill>
            <a:round/>
            <a:headEnd/>
            <a:tailEnd/>
          </a:ln>
        </p:spPr>
        <p:txBody>
          <a:bodyPr/>
          <a:lstStyle/>
          <a:p>
            <a:endParaRPr lang="en-US"/>
          </a:p>
        </p:txBody>
      </p:sp>
      <p:sp>
        <p:nvSpPr>
          <p:cNvPr id="21" name="20 CuadroTexto"/>
          <p:cNvSpPr txBox="1"/>
          <p:nvPr/>
        </p:nvSpPr>
        <p:spPr>
          <a:xfrm>
            <a:off x="758111" y="2370366"/>
            <a:ext cx="1752916" cy="338554"/>
          </a:xfrm>
          <a:prstGeom prst="rect">
            <a:avLst/>
          </a:prstGeom>
        </p:spPr>
        <p:style>
          <a:lnRef idx="1">
            <a:schemeClr val="accent5"/>
          </a:lnRef>
          <a:fillRef idx="3">
            <a:schemeClr val="accent5"/>
          </a:fillRef>
          <a:effectRef idx="2">
            <a:schemeClr val="accent5"/>
          </a:effectRef>
          <a:fontRef idx="minor">
            <a:schemeClr val="lt1"/>
          </a:fontRef>
        </p:style>
        <p:txBody>
          <a:bodyPr wrap="none" rtlCol="0">
            <a:spAutoFit/>
          </a:bodyPr>
          <a:lstStyle/>
          <a:p>
            <a:r>
              <a:rPr lang="en-US" sz="1600" dirty="0" smtClean="0"/>
              <a:t>SDHCAL ILD barrel</a:t>
            </a:r>
            <a:endParaRPr lang="en-US" sz="1600" dirty="0"/>
          </a:p>
        </p:txBody>
      </p:sp>
      <p:sp>
        <p:nvSpPr>
          <p:cNvPr id="22" name="21 CuadroTexto"/>
          <p:cNvSpPr txBox="1"/>
          <p:nvPr/>
        </p:nvSpPr>
        <p:spPr>
          <a:xfrm>
            <a:off x="3131839" y="4725144"/>
            <a:ext cx="2825517" cy="1569660"/>
          </a:xfrm>
          <a:prstGeom prst="rect">
            <a:avLst/>
          </a:prstGeom>
          <a:noFill/>
        </p:spPr>
        <p:txBody>
          <a:bodyPr wrap="none" rtlCol="0">
            <a:spAutoFit/>
          </a:bodyPr>
          <a:lstStyle/>
          <a:p>
            <a:r>
              <a:rPr lang="en-US" sz="1600" b="1" dirty="0" smtClean="0">
                <a:solidFill>
                  <a:schemeClr val="accent6">
                    <a:lumMod val="75000"/>
                  </a:schemeClr>
                </a:solidFill>
              </a:rPr>
              <a:t>ILD SDHCAL</a:t>
            </a:r>
          </a:p>
          <a:p>
            <a:r>
              <a:rPr lang="en-US" sz="1600" dirty="0"/>
              <a:t> </a:t>
            </a:r>
            <a:r>
              <a:rPr lang="en-US" sz="1600" dirty="0" smtClean="0"/>
              <a:t>   </a:t>
            </a:r>
            <a:r>
              <a:rPr lang="en-US" sz="1600" i="1" dirty="0" smtClean="0">
                <a:solidFill>
                  <a:schemeClr val="accent2">
                    <a:lumMod val="75000"/>
                  </a:schemeClr>
                </a:solidFill>
              </a:rPr>
              <a:t>Plates &amp; GRPCs: </a:t>
            </a:r>
          </a:p>
          <a:p>
            <a:r>
              <a:rPr lang="en-US" sz="1600" dirty="0">
                <a:solidFill>
                  <a:schemeClr val="accent2">
                    <a:lumMod val="75000"/>
                  </a:schemeClr>
                </a:solidFill>
              </a:rPr>
              <a:t>	</a:t>
            </a:r>
            <a:r>
              <a:rPr lang="en-US" sz="1600" dirty="0" smtClean="0">
                <a:solidFill>
                  <a:schemeClr val="accent2">
                    <a:lumMod val="75000"/>
                  </a:schemeClr>
                </a:solidFill>
              </a:rPr>
              <a:t>         up to </a:t>
            </a:r>
            <a:r>
              <a:rPr lang="en-US" sz="1600" b="1" dirty="0" smtClean="0">
                <a:solidFill>
                  <a:schemeClr val="accent2">
                    <a:lumMod val="75000"/>
                  </a:schemeClr>
                </a:solidFill>
              </a:rPr>
              <a:t>~3x1 m</a:t>
            </a:r>
            <a:r>
              <a:rPr lang="en-US" sz="1600" b="1" baseline="30000" dirty="0" smtClean="0">
                <a:solidFill>
                  <a:schemeClr val="accent2">
                    <a:lumMod val="75000"/>
                  </a:schemeClr>
                </a:solidFill>
              </a:rPr>
              <a:t>2</a:t>
            </a:r>
          </a:p>
          <a:p>
            <a:r>
              <a:rPr lang="en-US" sz="1600" dirty="0"/>
              <a:t> </a:t>
            </a:r>
            <a:r>
              <a:rPr lang="en-US" sz="1600" dirty="0" smtClean="0"/>
              <a:t>   </a:t>
            </a:r>
            <a:r>
              <a:rPr lang="en-US" sz="1600" i="1" dirty="0" smtClean="0">
                <a:solidFill>
                  <a:schemeClr val="accent1">
                    <a:lumMod val="50000"/>
                  </a:schemeClr>
                </a:solidFill>
              </a:rPr>
              <a:t>Absorber assembly</a:t>
            </a:r>
          </a:p>
          <a:p>
            <a:r>
              <a:rPr lang="en-US" sz="1600" dirty="0">
                <a:solidFill>
                  <a:schemeClr val="accent1">
                    <a:lumMod val="50000"/>
                  </a:schemeClr>
                </a:solidFill>
              </a:rPr>
              <a:t>	</a:t>
            </a:r>
            <a:r>
              <a:rPr lang="en-US" sz="1600" dirty="0" smtClean="0">
                <a:solidFill>
                  <a:schemeClr val="accent1">
                    <a:lumMod val="50000"/>
                  </a:schemeClr>
                </a:solidFill>
              </a:rPr>
              <a:t>	</a:t>
            </a:r>
            <a:r>
              <a:rPr lang="en-US" sz="1600" b="1" dirty="0" smtClean="0">
                <a:solidFill>
                  <a:schemeClr val="accent1">
                    <a:lumMod val="50000"/>
                  </a:schemeClr>
                </a:solidFill>
              </a:rPr>
              <a:t>Welding</a:t>
            </a:r>
            <a:r>
              <a:rPr lang="en-US" sz="1600" dirty="0" smtClean="0">
                <a:solidFill>
                  <a:schemeClr val="accent1">
                    <a:lumMod val="50000"/>
                  </a:schemeClr>
                </a:solidFill>
              </a:rPr>
              <a:t>?</a:t>
            </a:r>
          </a:p>
          <a:p>
            <a:pPr algn="r"/>
            <a:r>
              <a:rPr lang="en-US" sz="1600" i="1" dirty="0" smtClean="0">
                <a:solidFill>
                  <a:schemeClr val="accent1">
                    <a:lumMod val="50000"/>
                  </a:schemeClr>
                </a:solidFill>
              </a:rPr>
              <a:t>(To minimize dead space)</a:t>
            </a:r>
          </a:p>
        </p:txBody>
      </p:sp>
      <p:sp>
        <p:nvSpPr>
          <p:cNvPr id="24" name="CuadroTexto 4"/>
          <p:cNvSpPr txBox="1"/>
          <p:nvPr/>
        </p:nvSpPr>
        <p:spPr>
          <a:xfrm>
            <a:off x="92527" y="4725144"/>
            <a:ext cx="2838149" cy="1092607"/>
          </a:xfrm>
          <a:prstGeom prst="rect">
            <a:avLst/>
          </a:prstGeom>
          <a:solidFill>
            <a:srgbClr val="0070C0"/>
          </a:solidFill>
        </p:spPr>
        <p:txBody>
          <a:bodyPr wrap="none" rtlCol="0">
            <a:spAutoFit/>
          </a:bodyPr>
          <a:lstStyle/>
          <a:p>
            <a:r>
              <a:rPr lang="es-ES" sz="1400" b="1" dirty="0" smtClean="0">
                <a:solidFill>
                  <a:srgbClr val="FFFF00"/>
                </a:solidFill>
              </a:rPr>
              <a:t>Absorber:  </a:t>
            </a:r>
            <a:r>
              <a:rPr lang="es-ES" sz="1400" b="1" dirty="0" err="1" smtClean="0">
                <a:solidFill>
                  <a:schemeClr val="bg1"/>
                </a:solidFill>
              </a:rPr>
              <a:t>Stainless</a:t>
            </a:r>
            <a:r>
              <a:rPr lang="es-ES" sz="1400" b="1" dirty="0" smtClean="0">
                <a:solidFill>
                  <a:schemeClr val="bg1"/>
                </a:solidFill>
              </a:rPr>
              <a:t> Steel</a:t>
            </a:r>
          </a:p>
          <a:p>
            <a:r>
              <a:rPr lang="es-ES" sz="1400" b="1" dirty="0" smtClean="0">
                <a:solidFill>
                  <a:srgbClr val="FFFF00"/>
                </a:solidFill>
              </a:rPr>
              <a:t>Active Medium:   </a:t>
            </a:r>
            <a:r>
              <a:rPr lang="es-ES" sz="1400" b="1" dirty="0" smtClean="0">
                <a:solidFill>
                  <a:schemeClr val="bg1"/>
                </a:solidFill>
              </a:rPr>
              <a:t>GRPC</a:t>
            </a:r>
          </a:p>
          <a:p>
            <a:r>
              <a:rPr lang="es-ES" sz="1400" dirty="0" err="1" smtClean="0">
                <a:solidFill>
                  <a:schemeClr val="bg1"/>
                </a:solidFill>
              </a:rPr>
              <a:t>SemiDigital</a:t>
            </a:r>
            <a:r>
              <a:rPr lang="es-ES" sz="1400" dirty="0" smtClean="0">
                <a:solidFill>
                  <a:schemeClr val="bg1"/>
                </a:solidFill>
              </a:rPr>
              <a:t> </a:t>
            </a:r>
            <a:r>
              <a:rPr lang="es-ES" sz="1400" dirty="0" err="1" smtClean="0">
                <a:solidFill>
                  <a:schemeClr val="bg1"/>
                </a:solidFill>
              </a:rPr>
              <a:t>readout</a:t>
            </a:r>
            <a:r>
              <a:rPr lang="es-ES" sz="1400" dirty="0" smtClean="0">
                <a:solidFill>
                  <a:schemeClr val="bg1"/>
                </a:solidFill>
              </a:rPr>
              <a:t>. </a:t>
            </a:r>
            <a:r>
              <a:rPr lang="es-ES" sz="1400" b="1" dirty="0" smtClean="0">
                <a:solidFill>
                  <a:schemeClr val="bg1"/>
                </a:solidFill>
              </a:rPr>
              <a:t>1cm</a:t>
            </a:r>
            <a:r>
              <a:rPr lang="es-ES" sz="1400" b="1" baseline="30000" dirty="0" smtClean="0">
                <a:solidFill>
                  <a:schemeClr val="bg1"/>
                </a:solidFill>
              </a:rPr>
              <a:t>2</a:t>
            </a:r>
            <a:r>
              <a:rPr lang="es-ES" sz="1400" b="1" dirty="0" smtClean="0">
                <a:solidFill>
                  <a:schemeClr val="bg1"/>
                </a:solidFill>
              </a:rPr>
              <a:t> </a:t>
            </a:r>
            <a:r>
              <a:rPr lang="es-ES" sz="1400" b="1" dirty="0" err="1" smtClean="0">
                <a:solidFill>
                  <a:schemeClr val="bg1"/>
                </a:solidFill>
              </a:rPr>
              <a:t>pads</a:t>
            </a:r>
            <a:endParaRPr lang="es-ES" sz="1400" b="1" dirty="0" smtClean="0">
              <a:solidFill>
                <a:schemeClr val="bg1"/>
              </a:solidFill>
            </a:endParaRPr>
          </a:p>
          <a:p>
            <a:endParaRPr lang="es-ES" sz="900" dirty="0" smtClean="0">
              <a:solidFill>
                <a:schemeClr val="bg1"/>
              </a:solidFill>
            </a:endParaRPr>
          </a:p>
          <a:p>
            <a:r>
              <a:rPr lang="es-ES" sz="1400" dirty="0" err="1" smtClean="0">
                <a:solidFill>
                  <a:schemeClr val="bg1"/>
                </a:solidFill>
              </a:rPr>
              <a:t>Electronics</a:t>
            </a:r>
            <a:r>
              <a:rPr lang="es-ES" sz="1400" dirty="0" smtClean="0">
                <a:solidFill>
                  <a:schemeClr val="bg1"/>
                </a:solidFill>
              </a:rPr>
              <a:t> </a:t>
            </a:r>
            <a:r>
              <a:rPr lang="es-ES" sz="1400" dirty="0" err="1" smtClean="0">
                <a:solidFill>
                  <a:schemeClr val="bg1"/>
                </a:solidFill>
              </a:rPr>
              <a:t>embeded</a:t>
            </a:r>
            <a:r>
              <a:rPr lang="es-ES" sz="1400" dirty="0" smtClean="0">
                <a:solidFill>
                  <a:schemeClr val="bg1"/>
                </a:solidFill>
              </a:rPr>
              <a:t> in </a:t>
            </a:r>
            <a:r>
              <a:rPr lang="es-ES" sz="1400" dirty="0" err="1" smtClean="0">
                <a:solidFill>
                  <a:schemeClr val="bg1"/>
                </a:solidFill>
              </a:rPr>
              <a:t>the</a:t>
            </a:r>
            <a:r>
              <a:rPr lang="es-ES" sz="1400" dirty="0" smtClean="0">
                <a:solidFill>
                  <a:schemeClr val="bg1"/>
                </a:solidFill>
              </a:rPr>
              <a:t> detector</a:t>
            </a:r>
            <a:endParaRPr lang="es-ES" sz="1400" dirty="0">
              <a:solidFill>
                <a:schemeClr val="bg1"/>
              </a:solidFill>
            </a:endParaRPr>
          </a:p>
        </p:txBody>
      </p:sp>
      <p:cxnSp>
        <p:nvCxnSpPr>
          <p:cNvPr id="25" name="24 Conector recto de flecha"/>
          <p:cNvCxnSpPr>
            <a:endCxn id="26626" idx="1"/>
          </p:cNvCxnSpPr>
          <p:nvPr/>
        </p:nvCxnSpPr>
        <p:spPr>
          <a:xfrm>
            <a:off x="1841533" y="3450368"/>
            <a:ext cx="1292842" cy="33867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a:off x="4644007" y="3751212"/>
            <a:ext cx="144016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 Box 22"/>
          <p:cNvSpPr txBox="1">
            <a:spLocks noChangeArrowheads="1"/>
          </p:cNvSpPr>
          <p:nvPr/>
        </p:nvSpPr>
        <p:spPr bwMode="auto">
          <a:xfrm>
            <a:off x="0" y="1326176"/>
            <a:ext cx="9067800" cy="830997"/>
          </a:xfrm>
          <a:prstGeom prst="rect">
            <a:avLst/>
          </a:prstGeom>
          <a:noFill/>
          <a:ln w="9525">
            <a:noFill/>
            <a:miter lim="800000"/>
            <a:headEnd/>
            <a:tailEnd/>
          </a:ln>
          <a:effectLst/>
        </p:spPr>
        <p:txBody>
          <a:bodyPr wrap="square">
            <a:prstTxWarp prst="textNoShape">
              <a:avLst/>
            </a:prstTxWarp>
            <a:spAutoFit/>
          </a:bodyPr>
          <a:lstStyle/>
          <a:p>
            <a:r>
              <a:rPr lang="en-US" sz="1600" dirty="0" smtClean="0">
                <a:cs typeface="Verdana"/>
              </a:rPr>
              <a:t>The structure will be focused to the SDHCAL-GRPC, proposed for </a:t>
            </a:r>
            <a:r>
              <a:rPr lang="en-US" sz="1600" b="1" dirty="0" smtClean="0">
                <a:cs typeface="Verdana"/>
              </a:rPr>
              <a:t>ILD of ILC</a:t>
            </a:r>
            <a:r>
              <a:rPr lang="en-US" sz="1600" dirty="0" smtClean="0">
                <a:cs typeface="Verdana"/>
              </a:rPr>
              <a:t>.  </a:t>
            </a:r>
          </a:p>
          <a:p>
            <a:r>
              <a:rPr lang="en-US" sz="1600" dirty="0" smtClean="0">
                <a:cs typeface="Verdana"/>
              </a:rPr>
              <a:t>Sensor detectors are made of </a:t>
            </a:r>
            <a:r>
              <a:rPr lang="en-US" sz="1600" b="1" dirty="0" smtClean="0">
                <a:solidFill>
                  <a:schemeClr val="accent5">
                    <a:lumMod val="75000"/>
                  </a:schemeClr>
                </a:solidFill>
                <a:cs typeface="Verdana"/>
              </a:rPr>
              <a:t>GRPC</a:t>
            </a:r>
            <a:r>
              <a:rPr lang="en-US" sz="1600" dirty="0" smtClean="0">
                <a:cs typeface="Verdana"/>
              </a:rPr>
              <a:t> (</a:t>
            </a:r>
            <a:r>
              <a:rPr lang="en-US" sz="1600" b="1" dirty="0" smtClean="0">
                <a:solidFill>
                  <a:schemeClr val="accent5">
                    <a:lumMod val="75000"/>
                  </a:schemeClr>
                </a:solidFill>
                <a:cs typeface="Verdana"/>
              </a:rPr>
              <a:t>G</a:t>
            </a:r>
            <a:r>
              <a:rPr lang="en-US" sz="1600" dirty="0" smtClean="0">
                <a:cs typeface="Verdana"/>
              </a:rPr>
              <a:t>lass </a:t>
            </a:r>
            <a:r>
              <a:rPr lang="en-US" sz="1600" b="1" dirty="0" smtClean="0">
                <a:solidFill>
                  <a:schemeClr val="accent5">
                    <a:lumMod val="75000"/>
                  </a:schemeClr>
                </a:solidFill>
                <a:cs typeface="Verdana"/>
              </a:rPr>
              <a:t>R</a:t>
            </a:r>
            <a:r>
              <a:rPr lang="en-US" sz="1600" dirty="0" smtClean="0">
                <a:cs typeface="Verdana"/>
              </a:rPr>
              <a:t>esistive </a:t>
            </a:r>
            <a:r>
              <a:rPr lang="en-US" sz="1600" b="1" dirty="0" smtClean="0">
                <a:solidFill>
                  <a:schemeClr val="accent5">
                    <a:lumMod val="75000"/>
                  </a:schemeClr>
                </a:solidFill>
                <a:cs typeface="Verdana"/>
              </a:rPr>
              <a:t>P</a:t>
            </a:r>
            <a:r>
              <a:rPr lang="en-US" sz="1600" dirty="0" smtClean="0">
                <a:cs typeface="Verdana"/>
              </a:rPr>
              <a:t>late </a:t>
            </a:r>
            <a:r>
              <a:rPr lang="en-US" sz="1600" b="1" dirty="0" smtClean="0">
                <a:solidFill>
                  <a:schemeClr val="accent5">
                    <a:lumMod val="75000"/>
                  </a:schemeClr>
                </a:solidFill>
                <a:cs typeface="Verdana"/>
              </a:rPr>
              <a:t>C</a:t>
            </a:r>
            <a:r>
              <a:rPr lang="en-US" sz="1600" dirty="0" smtClean="0">
                <a:cs typeface="Verdana"/>
              </a:rPr>
              <a:t>hambers) and placed  in </a:t>
            </a:r>
            <a:r>
              <a:rPr lang="en-US" sz="1600" b="1" dirty="0" smtClean="0">
                <a:solidFill>
                  <a:srgbClr val="FF0000"/>
                </a:solidFill>
                <a:cs typeface="Verdana"/>
              </a:rPr>
              <a:t>self-supporting mechanical </a:t>
            </a:r>
            <a:r>
              <a:rPr lang="en-US" sz="1600" dirty="0" smtClean="0">
                <a:cs typeface="Verdana"/>
              </a:rPr>
              <a:t>structure to serve as absorber as well.   </a:t>
            </a:r>
            <a:endParaRPr lang="en-US" sz="1600" dirty="0">
              <a:cs typeface="Verdana"/>
            </a:endParaRPr>
          </a:p>
        </p:txBody>
      </p:sp>
      <p:sp>
        <p:nvSpPr>
          <p:cNvPr id="11" name="CuadroTexto 10"/>
          <p:cNvSpPr txBox="1"/>
          <p:nvPr/>
        </p:nvSpPr>
        <p:spPr>
          <a:xfrm>
            <a:off x="72321" y="6002270"/>
            <a:ext cx="3099844" cy="338554"/>
          </a:xfrm>
          <a:prstGeom prst="rect">
            <a:avLst/>
          </a:prstGeom>
          <a:solidFill>
            <a:srgbClr val="F1E8F8"/>
          </a:solidFill>
          <a:ln w="28575">
            <a:solidFill>
              <a:srgbClr val="7030A0"/>
            </a:solidFill>
          </a:ln>
        </p:spPr>
        <p:txBody>
          <a:bodyPr wrap="square" rtlCol="0">
            <a:spAutoFit/>
          </a:bodyPr>
          <a:lstStyle/>
          <a:p>
            <a:r>
              <a:rPr lang="en-US" sz="1600" dirty="0" smtClean="0"/>
              <a:t>HIGH GRANULARITY CALORIMETER</a:t>
            </a:r>
            <a:endParaRPr lang="en-US" sz="1600" dirty="0"/>
          </a:p>
        </p:txBody>
      </p:sp>
    </p:spTree>
    <p:extLst>
      <p:ext uri="{BB962C8B-B14F-4D97-AF65-F5344CB8AC3E}">
        <p14:creationId xmlns:p14="http://schemas.microsoft.com/office/powerpoint/2010/main" val="2205400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Plates production  &amp; Quality Control </a:t>
            </a:r>
            <a:endParaRPr lang="en-US" dirty="0"/>
          </a:p>
        </p:txBody>
      </p:sp>
      <p:sp>
        <p:nvSpPr>
          <p:cNvPr id="3" name="Marcador de fecha 2"/>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CuadroTexto 5"/>
          <p:cNvSpPr txBox="1"/>
          <p:nvPr/>
        </p:nvSpPr>
        <p:spPr>
          <a:xfrm>
            <a:off x="254000" y="1258547"/>
            <a:ext cx="4318000" cy="1200329"/>
          </a:xfrm>
          <a:prstGeom prst="rect">
            <a:avLst/>
          </a:prstGeom>
          <a:noFill/>
        </p:spPr>
        <p:txBody>
          <a:bodyPr wrap="square" rtlCol="0">
            <a:spAutoFit/>
          </a:bodyPr>
          <a:lstStyle/>
          <a:p>
            <a:r>
              <a:rPr lang="en-US" sz="1600" dirty="0" smtClean="0"/>
              <a:t>The best standard plates in the market have a larger planarity </a:t>
            </a:r>
            <a:r>
              <a:rPr lang="en-US" sz="1600" b="1" dirty="0" smtClean="0">
                <a:solidFill>
                  <a:srgbClr val="C00000"/>
                </a:solidFill>
              </a:rPr>
              <a:t>(~several mm) </a:t>
            </a:r>
            <a:r>
              <a:rPr lang="en-US" sz="1600" dirty="0" smtClean="0"/>
              <a:t>than the required one</a:t>
            </a:r>
            <a:r>
              <a:rPr lang="en-US" sz="1600" b="1" dirty="0" smtClean="0">
                <a:solidFill>
                  <a:srgbClr val="00B050"/>
                </a:solidFill>
              </a:rPr>
              <a:t> (&lt;1mm)  </a:t>
            </a:r>
          </a:p>
          <a:p>
            <a:endParaRPr lang="en-US" sz="800" b="1" dirty="0" smtClean="0">
              <a:solidFill>
                <a:srgbClr val="00B050"/>
              </a:solidFill>
            </a:endParaRPr>
          </a:p>
          <a:p>
            <a:r>
              <a:rPr lang="en-US" sz="1600" b="1" dirty="0" smtClean="0">
                <a:solidFill>
                  <a:srgbClr val="00B050"/>
                </a:solidFill>
              </a:rPr>
              <a:t>Planarity achieved using roller leveling at ARKU </a:t>
            </a:r>
            <a:endParaRPr lang="en-US" sz="1600" b="1" dirty="0">
              <a:solidFill>
                <a:srgbClr val="00B050"/>
              </a:solidFill>
            </a:endParaRPr>
          </a:p>
        </p:txBody>
      </p:sp>
      <p:pic>
        <p:nvPicPr>
          <p:cNvPr id="7" name="Picture 5" descr="C:\Users\u7068\Pictures\2015_09_03\IMG_384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05068" y="1272284"/>
            <a:ext cx="3002468" cy="2249850"/>
          </a:xfrm>
          <a:prstGeom prst="rect">
            <a:avLst/>
          </a:prstGeom>
          <a:noFill/>
          <a:extLst>
            <a:ext uri="{909E8E84-426E-40DD-AFC4-6F175D3DCCD1}">
              <a14:hiddenFill xmlns:a14="http://schemas.microsoft.com/office/drawing/2010/main">
                <a:solidFill>
                  <a:srgbClr val="FFFFFF"/>
                </a:solidFill>
              </a14:hiddenFill>
            </a:ext>
          </a:extLst>
        </p:spPr>
      </p:pic>
      <p:pic>
        <p:nvPicPr>
          <p:cNvPr id="8" name="9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1268301"/>
            <a:ext cx="1632918" cy="1306334"/>
          </a:xfrm>
          <a:prstGeom prst="rect">
            <a:avLst/>
          </a:prstGeom>
        </p:spPr>
      </p:pic>
      <p:pic>
        <p:nvPicPr>
          <p:cNvPr id="9" name="Imagen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27531" y="3114265"/>
            <a:ext cx="1206499" cy="352676"/>
          </a:xfrm>
          <a:prstGeom prst="rect">
            <a:avLst/>
          </a:prstGeom>
        </p:spPr>
      </p:pic>
      <p:sp>
        <p:nvSpPr>
          <p:cNvPr id="10" name="5 CuadroTexto"/>
          <p:cNvSpPr txBox="1"/>
          <p:nvPr/>
        </p:nvSpPr>
        <p:spPr>
          <a:xfrm>
            <a:off x="254000" y="2360522"/>
            <a:ext cx="4025900" cy="338554"/>
          </a:xfrm>
          <a:prstGeom prst="rect">
            <a:avLst/>
          </a:prstGeom>
          <a:noFill/>
        </p:spPr>
        <p:txBody>
          <a:bodyPr wrap="square" rtlCol="0">
            <a:spAutoFit/>
          </a:bodyPr>
          <a:lstStyle/>
          <a:p>
            <a:r>
              <a:rPr lang="en-US" sz="1600" b="1" dirty="0" smtClean="0">
                <a:solidFill>
                  <a:srgbClr val="C00000"/>
                </a:solidFill>
              </a:rPr>
              <a:t>Baden-Baden </a:t>
            </a:r>
            <a:r>
              <a:rPr lang="en-US" sz="1600" b="1" dirty="0">
                <a:solidFill>
                  <a:srgbClr val="C00000"/>
                </a:solidFill>
              </a:rPr>
              <a:t>(</a:t>
            </a:r>
            <a:r>
              <a:rPr lang="en-US" sz="1600" b="1" dirty="0" smtClean="0">
                <a:solidFill>
                  <a:srgbClr val="C00000"/>
                </a:solidFill>
              </a:rPr>
              <a:t>Germany)     </a:t>
            </a:r>
            <a:r>
              <a:rPr lang="es-ES" sz="1600" b="1" i="1" dirty="0" smtClean="0">
                <a:solidFill>
                  <a:srgbClr val="FF0000"/>
                </a:solidFill>
                <a:hlinkClick r:id="rId5"/>
              </a:rPr>
              <a:t>www.arku.de</a:t>
            </a:r>
            <a:r>
              <a:rPr lang="es-ES" sz="1600" b="1" i="1" dirty="0">
                <a:solidFill>
                  <a:srgbClr val="FF0000"/>
                </a:solidFill>
                <a:hlinkClick r:id="rId5"/>
              </a:rPr>
              <a:t>/</a:t>
            </a:r>
            <a:r>
              <a:rPr lang="en-US" sz="1600" dirty="0">
                <a:solidFill>
                  <a:prstClr val="black"/>
                </a:solidFill>
              </a:rPr>
              <a:t> </a:t>
            </a:r>
          </a:p>
        </p:txBody>
      </p:sp>
      <p:sp>
        <p:nvSpPr>
          <p:cNvPr id="11" name="CuadroTexto 10"/>
          <p:cNvSpPr txBox="1"/>
          <p:nvPr/>
        </p:nvSpPr>
        <p:spPr>
          <a:xfrm>
            <a:off x="2409496" y="2682249"/>
            <a:ext cx="3889704" cy="1015663"/>
          </a:xfrm>
          <a:prstGeom prst="rect">
            <a:avLst/>
          </a:prstGeom>
          <a:solidFill>
            <a:srgbClr val="E3ECD0"/>
          </a:solidFill>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sz="1500" b="1" dirty="0">
                <a:solidFill>
                  <a:srgbClr val="FF3399"/>
                </a:solidFill>
              </a:rPr>
              <a:t>5</a:t>
            </a:r>
            <a:r>
              <a:rPr lang="en-US" sz="1500" b="1" dirty="0" smtClean="0">
                <a:solidFill>
                  <a:srgbClr val="FF3399"/>
                </a:solidFill>
              </a:rPr>
              <a:t> Plates (~3x1 m2) </a:t>
            </a:r>
            <a:r>
              <a:rPr lang="en-US" sz="1500" b="1" dirty="0" smtClean="0">
                <a:solidFill>
                  <a:schemeClr val="tx1">
                    <a:lumMod val="95000"/>
                    <a:lumOff val="5000"/>
                  </a:schemeClr>
                </a:solidFill>
              </a:rPr>
              <a:t>available at CIEMAT</a:t>
            </a:r>
          </a:p>
          <a:p>
            <a:r>
              <a:rPr lang="en-US" sz="1500" b="1" dirty="0" smtClean="0">
                <a:solidFill>
                  <a:schemeClr val="tx1">
                    <a:lumMod val="95000"/>
                    <a:lumOff val="5000"/>
                  </a:schemeClr>
                </a:solidFill>
              </a:rPr>
              <a:t>Initial planarity between 1 and 3mm</a:t>
            </a:r>
          </a:p>
          <a:p>
            <a:r>
              <a:rPr lang="en-US" sz="1500" dirty="0" smtClean="0">
                <a:solidFill>
                  <a:srgbClr val="FF3399"/>
                </a:solidFill>
              </a:rPr>
              <a:t>(</a:t>
            </a:r>
            <a:r>
              <a:rPr lang="en-US" sz="1500" dirty="0">
                <a:solidFill>
                  <a:srgbClr val="FF3399"/>
                </a:solidFill>
              </a:rPr>
              <a:t>8 </a:t>
            </a:r>
            <a:r>
              <a:rPr lang="en-US" sz="1500" dirty="0" smtClean="0">
                <a:solidFill>
                  <a:srgbClr val="FF3399"/>
                </a:solidFill>
              </a:rPr>
              <a:t>smaller (~0.4x1 m2) </a:t>
            </a:r>
            <a:r>
              <a:rPr lang="en-US" sz="1500" dirty="0">
                <a:solidFill>
                  <a:srgbClr val="FF3399"/>
                </a:solidFill>
              </a:rPr>
              <a:t>plates for previous test</a:t>
            </a:r>
            <a:r>
              <a:rPr lang="en-US" sz="1500" dirty="0" smtClean="0">
                <a:solidFill>
                  <a:srgbClr val="FF3399"/>
                </a:solidFill>
              </a:rPr>
              <a:t>)</a:t>
            </a:r>
          </a:p>
          <a:p>
            <a:r>
              <a:rPr lang="en-US" sz="1500" b="1" dirty="0">
                <a:solidFill>
                  <a:schemeClr val="accent3">
                    <a:lumMod val="75000"/>
                  </a:schemeClr>
                </a:solidFill>
              </a:rPr>
              <a:t>Final planarity inside the required tolerances </a:t>
            </a:r>
          </a:p>
        </p:txBody>
      </p:sp>
      <p:pic>
        <p:nvPicPr>
          <p:cNvPr id="12" name="Imagen 11"/>
          <p:cNvPicPr>
            <a:picLocks noChangeAspect="1"/>
          </p:cNvPicPr>
          <p:nvPr/>
        </p:nvPicPr>
        <p:blipFill>
          <a:blip r:embed="rId6"/>
          <a:stretch>
            <a:fillRect/>
          </a:stretch>
        </p:blipFill>
        <p:spPr>
          <a:xfrm>
            <a:off x="384381" y="2747666"/>
            <a:ext cx="1965119" cy="1269501"/>
          </a:xfrm>
          <a:prstGeom prst="rect">
            <a:avLst/>
          </a:prstGeom>
        </p:spPr>
      </p:pic>
      <p:pic>
        <p:nvPicPr>
          <p:cNvPr id="13" name="Picture 6" descr="https://encrypted-tbn1.gstatic.com/images?q=tbn:ANd9GcRRJePZEvw5HguiJd4WyBR_-TCacI5OcUjOrzrZAqrRky68Ll_m8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44900" y="4465961"/>
            <a:ext cx="797590" cy="79759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3696196" y="5255275"/>
            <a:ext cx="5017443" cy="132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CuadroTexto 6"/>
          <p:cNvSpPr txBox="1"/>
          <p:nvPr/>
        </p:nvSpPr>
        <p:spPr>
          <a:xfrm>
            <a:off x="37496" y="5957293"/>
            <a:ext cx="3704864" cy="523220"/>
          </a:xfrm>
          <a:prstGeom prst="rect">
            <a:avLst/>
          </a:prstGeom>
          <a:noFill/>
        </p:spPr>
        <p:txBody>
          <a:bodyPr wrap="square" rtlCol="0">
            <a:spAutoFit/>
          </a:bodyPr>
          <a:lstStyle/>
          <a:p>
            <a:r>
              <a:rPr lang="en-US" sz="1400" dirty="0">
                <a:solidFill>
                  <a:prstClr val="black"/>
                </a:solidFill>
              </a:rPr>
              <a:t>Measurements using </a:t>
            </a:r>
            <a:r>
              <a:rPr lang="en-US" sz="1400" b="1" dirty="0">
                <a:solidFill>
                  <a:srgbClr val="0070C0"/>
                </a:solidFill>
              </a:rPr>
              <a:t>laser interferometer.     </a:t>
            </a:r>
          </a:p>
          <a:p>
            <a:r>
              <a:rPr lang="en-US" sz="1400" dirty="0">
                <a:solidFill>
                  <a:prstClr val="black"/>
                </a:solidFill>
              </a:rPr>
              <a:t>Over a flat table </a:t>
            </a:r>
            <a:r>
              <a:rPr lang="en-US" sz="1400" dirty="0" smtClean="0">
                <a:solidFill>
                  <a:prstClr val="black"/>
                </a:solidFill>
              </a:rPr>
              <a:t>(~0.1mm </a:t>
            </a:r>
            <a:r>
              <a:rPr lang="en-US" sz="1400" dirty="0">
                <a:solidFill>
                  <a:prstClr val="black"/>
                </a:solidFill>
              </a:rPr>
              <a:t>planarity) </a:t>
            </a:r>
            <a:endParaRPr lang="en-US" sz="1400" b="1" dirty="0">
              <a:solidFill>
                <a:srgbClr val="0070C0"/>
              </a:solidFill>
            </a:endParaRPr>
          </a:p>
        </p:txBody>
      </p:sp>
      <p:sp>
        <p:nvSpPr>
          <p:cNvPr id="16" name="42 CuadroTexto"/>
          <p:cNvSpPr txBox="1"/>
          <p:nvPr/>
        </p:nvSpPr>
        <p:spPr>
          <a:xfrm rot="16200000">
            <a:off x="2755004" y="5703119"/>
            <a:ext cx="1368152" cy="369332"/>
          </a:xfrm>
          <a:prstGeom prst="rect">
            <a:avLst/>
          </a:prstGeom>
          <a:solidFill>
            <a:srgbClr val="FEF6F0"/>
          </a:solidFill>
          <a:ln w="38100">
            <a:solidFill>
              <a:schemeClr val="accent2">
                <a:lumMod val="75000"/>
              </a:schemeClr>
            </a:solidFill>
          </a:ln>
        </p:spPr>
        <p:txBody>
          <a:bodyPr wrap="square" rtlCol="0">
            <a:spAutoFit/>
          </a:bodyPr>
          <a:lstStyle/>
          <a:p>
            <a:pPr algn="ctr"/>
            <a:r>
              <a:rPr lang="en-US" b="1" dirty="0" smtClean="0">
                <a:solidFill>
                  <a:srgbClr val="ED7D31">
                    <a:lumMod val="75000"/>
                  </a:srgbClr>
                </a:solidFill>
              </a:rPr>
              <a:t>Thickness</a:t>
            </a:r>
            <a:endParaRPr lang="en-US" b="1" dirty="0">
              <a:solidFill>
                <a:srgbClr val="ED7D31">
                  <a:lumMod val="75000"/>
                </a:srgbClr>
              </a:solidFill>
            </a:endParaRPr>
          </a:p>
        </p:txBody>
      </p:sp>
      <p:pic>
        <p:nvPicPr>
          <p:cNvPr id="17" name="Imagen 1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9390" y="4215013"/>
            <a:ext cx="3017686" cy="1697449"/>
          </a:xfrm>
          <a:prstGeom prst="rect">
            <a:avLst/>
          </a:prstGeom>
        </p:spPr>
      </p:pic>
      <p:sp>
        <p:nvSpPr>
          <p:cNvPr id="21" name="40 CuadroTexto"/>
          <p:cNvSpPr txBox="1"/>
          <p:nvPr/>
        </p:nvSpPr>
        <p:spPr>
          <a:xfrm rot="16200000">
            <a:off x="2925705" y="4408199"/>
            <a:ext cx="1013419" cy="369332"/>
          </a:xfrm>
          <a:prstGeom prst="rect">
            <a:avLst/>
          </a:prstGeom>
          <a:solidFill>
            <a:srgbClr val="F8F3FB"/>
          </a:solidFill>
          <a:ln w="38100">
            <a:solidFill>
              <a:srgbClr val="FF3399"/>
            </a:solidFill>
          </a:ln>
        </p:spPr>
        <p:txBody>
          <a:bodyPr wrap="none" rtlCol="0">
            <a:spAutoFit/>
          </a:bodyPr>
          <a:lstStyle/>
          <a:p>
            <a:r>
              <a:rPr lang="en-US" dirty="0">
                <a:solidFill>
                  <a:prstClr val="black"/>
                </a:solidFill>
              </a:rPr>
              <a:t>Planarity</a:t>
            </a:r>
          </a:p>
        </p:txBody>
      </p:sp>
      <p:sp>
        <p:nvSpPr>
          <p:cNvPr id="27" name="Marcador de número de diapositiva 26"/>
          <p:cNvSpPr>
            <a:spLocks noGrp="1"/>
          </p:cNvSpPr>
          <p:nvPr>
            <p:ph type="sldNum" sz="quarter" idx="12"/>
          </p:nvPr>
        </p:nvSpPr>
        <p:spPr/>
        <p:txBody>
          <a:bodyPr/>
          <a:lstStyle/>
          <a:p>
            <a:r>
              <a:rPr lang="en-US" dirty="0" smtClean="0"/>
              <a:t>3</a:t>
            </a:r>
            <a:endParaRPr lang="en-US" dirty="0"/>
          </a:p>
        </p:txBody>
      </p:sp>
      <p:pic>
        <p:nvPicPr>
          <p:cNvPr id="5" name="Imagen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69431" y="3898957"/>
            <a:ext cx="4610976" cy="653980"/>
          </a:xfrm>
          <a:prstGeom prst="rect">
            <a:avLst/>
          </a:prstGeom>
        </p:spPr>
      </p:pic>
      <p:pic>
        <p:nvPicPr>
          <p:cNvPr id="28" name="Imagen 2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71999" y="4541375"/>
            <a:ext cx="2472267" cy="635201"/>
          </a:xfrm>
          <a:prstGeom prst="rect">
            <a:avLst/>
          </a:prstGeom>
        </p:spPr>
      </p:pic>
      <p:sp>
        <p:nvSpPr>
          <p:cNvPr id="29" name="Rectángulo 28"/>
          <p:cNvSpPr/>
          <p:nvPr/>
        </p:nvSpPr>
        <p:spPr>
          <a:xfrm>
            <a:off x="384381" y="2872571"/>
            <a:ext cx="2063898" cy="369332"/>
          </a:xfrm>
          <a:prstGeom prst="rect">
            <a:avLst/>
          </a:prstGeom>
        </p:spPr>
        <p:txBody>
          <a:bodyPr wrap="none">
            <a:spAutoFit/>
          </a:bodyPr>
          <a:lstStyle/>
          <a:p>
            <a:r>
              <a:rPr lang="en-US" b="1" dirty="0" smtClean="0">
                <a:solidFill>
                  <a:srgbClr val="FFFF00"/>
                </a:solidFill>
              </a:rPr>
              <a:t>(Plates for the PT3) </a:t>
            </a:r>
            <a:endParaRPr lang="en-GB" dirty="0"/>
          </a:p>
        </p:txBody>
      </p:sp>
      <p:sp>
        <p:nvSpPr>
          <p:cNvPr id="30" name="Rectángulo 29"/>
          <p:cNvSpPr/>
          <p:nvPr/>
        </p:nvSpPr>
        <p:spPr>
          <a:xfrm>
            <a:off x="706391" y="4301690"/>
            <a:ext cx="2063898" cy="369332"/>
          </a:xfrm>
          <a:prstGeom prst="rect">
            <a:avLst/>
          </a:prstGeom>
        </p:spPr>
        <p:txBody>
          <a:bodyPr wrap="none">
            <a:spAutoFit/>
          </a:bodyPr>
          <a:lstStyle/>
          <a:p>
            <a:r>
              <a:rPr lang="en-US" b="1" dirty="0" smtClean="0">
                <a:solidFill>
                  <a:srgbClr val="FFFF00"/>
                </a:solidFill>
              </a:rPr>
              <a:t>(Plates for the PT3) </a:t>
            </a:r>
            <a:endParaRPr lang="en-GB" dirty="0"/>
          </a:p>
        </p:txBody>
      </p:sp>
    </p:spTree>
    <p:extLst>
      <p:ext uri="{BB962C8B-B14F-4D97-AF65-F5344CB8AC3E}">
        <p14:creationId xmlns:p14="http://schemas.microsoft.com/office/powerpoint/2010/main" val="2334836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electron_beam_welding.png"/>
          <p:cNvPicPr>
            <a:picLocks noChangeAspect="1" noChangeArrowheads="1"/>
          </p:cNvPicPr>
          <p:nvPr/>
        </p:nvPicPr>
        <p:blipFill>
          <a:blip r:embed="rId2"/>
          <a:srcRect/>
          <a:stretch>
            <a:fillRect/>
          </a:stretch>
        </p:blipFill>
        <p:spPr bwMode="auto">
          <a:xfrm>
            <a:off x="4195845" y="2028999"/>
            <a:ext cx="2127632" cy="2047255"/>
          </a:xfrm>
          <a:prstGeom prst="rect">
            <a:avLst/>
          </a:prstGeom>
          <a:noFill/>
          <a:ln w="9525">
            <a:noFill/>
            <a:miter lim="800000"/>
            <a:headEnd/>
            <a:tailEnd/>
          </a:ln>
        </p:spPr>
      </p:pic>
      <p:sp>
        <p:nvSpPr>
          <p:cNvPr id="2" name="Título 1"/>
          <p:cNvSpPr>
            <a:spLocks noGrp="1"/>
          </p:cNvSpPr>
          <p:nvPr>
            <p:ph type="title"/>
          </p:nvPr>
        </p:nvSpPr>
        <p:spPr/>
        <p:txBody>
          <a:bodyPr/>
          <a:lstStyle/>
          <a:p>
            <a:r>
              <a:rPr lang="en-US" dirty="0" smtClean="0"/>
              <a:t>Mechanical Structure: Welding procedure</a:t>
            </a:r>
            <a:endParaRPr lang="en-US" dirty="0"/>
          </a:p>
        </p:txBody>
      </p:sp>
      <p:sp>
        <p:nvSpPr>
          <p:cNvPr id="3" name="Marcador de fecha 2"/>
          <p:cNvSpPr>
            <a:spLocks noGrp="1"/>
          </p:cNvSpPr>
          <p:nvPr>
            <p:ph type="dt" sz="half" idx="10"/>
          </p:nvPr>
        </p:nvSpPr>
        <p:spPr/>
        <p:txBody>
          <a:bodyPr/>
          <a:lstStyle/>
          <a:p>
            <a:r>
              <a:rPr lang="es-ES" smtClean="0">
                <a:solidFill>
                  <a:srgbClr val="5B9BD5">
                    <a:lumMod val="50000"/>
                  </a:srgbClr>
                </a:solidFill>
              </a:rPr>
              <a:t>E. Calvo</a:t>
            </a:r>
            <a:endParaRPr lang="es-ES">
              <a:solidFill>
                <a:srgbClr val="5B9BD5">
                  <a:lumMod val="50000"/>
                </a:srgbClr>
              </a:solidFill>
            </a:endParaRPr>
          </a:p>
        </p:txBody>
      </p:sp>
      <p:sp>
        <p:nvSpPr>
          <p:cNvPr id="4" name="Marcador de pie de página 3"/>
          <p:cNvSpPr>
            <a:spLocks noGrp="1"/>
          </p:cNvSpPr>
          <p:nvPr>
            <p:ph type="ftr" sz="quarter" idx="11"/>
          </p:nvPr>
        </p:nvSpPr>
        <p:spPr/>
        <p:txBody>
          <a:bodyPr/>
          <a:lstStyle/>
          <a:p>
            <a:r>
              <a:rPr lang="es-ES" smtClean="0">
                <a:solidFill>
                  <a:srgbClr val="5B9BD5">
                    <a:lumMod val="50000"/>
                  </a:srgbClr>
                </a:solidFill>
              </a:rPr>
              <a:t>AIDA2020. WP14. 05/04/2017  </a:t>
            </a:r>
            <a:endParaRPr lang="es-ES">
              <a:solidFill>
                <a:srgbClr val="5B9BD5">
                  <a:lumMod val="50000"/>
                </a:srgbClr>
              </a:solidFill>
            </a:endParaRPr>
          </a:p>
        </p:txBody>
      </p:sp>
      <p:sp>
        <p:nvSpPr>
          <p:cNvPr id="6" name="2 Subtítulo"/>
          <p:cNvSpPr txBox="1">
            <a:spLocks/>
          </p:cNvSpPr>
          <p:nvPr/>
        </p:nvSpPr>
        <p:spPr>
          <a:xfrm>
            <a:off x="-165284" y="1376508"/>
            <a:ext cx="9278094" cy="982561"/>
          </a:xfrm>
          <a:prstGeom prst="rect">
            <a:avLst/>
          </a:prstGeom>
        </p:spPr>
        <p:txBody>
          <a:bodyPr>
            <a:normAutofit/>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137160" indent="0">
              <a:buNone/>
              <a:defRPr/>
            </a:pPr>
            <a:r>
              <a:rPr lang="en-US" sz="1800" dirty="0" smtClean="0">
                <a:ea typeface="Calibri"/>
                <a:cs typeface="Arial" pitchFamily="34" charset="0"/>
                <a:sym typeface="Wingdings"/>
              </a:rPr>
              <a:t>Improvement on the present system is being made by using </a:t>
            </a:r>
            <a:r>
              <a:rPr lang="en-US" sz="1800" b="1" dirty="0" smtClean="0">
                <a:solidFill>
                  <a:srgbClr val="FF0000"/>
                </a:solidFill>
                <a:ea typeface="Calibri"/>
                <a:cs typeface="Arial" pitchFamily="34" charset="0"/>
                <a:sym typeface="Wingdings"/>
              </a:rPr>
              <a:t>Electron Beam Welding (EBW)  at CERN </a:t>
            </a:r>
            <a:r>
              <a:rPr lang="en-US" sz="1800" dirty="0" smtClean="0">
                <a:ea typeface="Calibri"/>
                <a:cs typeface="Arial" pitchFamily="34" charset="0"/>
                <a:sym typeface="Wingdings"/>
              </a:rPr>
              <a:t>rather tan bolts to reduce the lateral dead space. </a:t>
            </a:r>
            <a:endParaRPr lang="en-US" sz="1800" dirty="0" smtClean="0">
              <a:ea typeface="Calibri"/>
              <a:cs typeface="Arial" pitchFamily="34" charset="0"/>
            </a:endParaRPr>
          </a:p>
        </p:txBody>
      </p:sp>
      <p:pic>
        <p:nvPicPr>
          <p:cNvPr id="18" name="Picture 2" descr="http://i77.de/phm-burg/medien/bilder/eb/EB-g.jpg"/>
          <p:cNvPicPr>
            <a:picLocks noChangeAspect="1" noChangeArrowheads="1"/>
          </p:cNvPicPr>
          <p:nvPr/>
        </p:nvPicPr>
        <p:blipFill>
          <a:blip r:embed="rId3" cstate="print"/>
          <a:srcRect/>
          <a:stretch>
            <a:fillRect/>
          </a:stretch>
        </p:blipFill>
        <p:spPr bwMode="auto">
          <a:xfrm>
            <a:off x="6363651" y="2028999"/>
            <a:ext cx="2543281" cy="2032216"/>
          </a:xfrm>
          <a:prstGeom prst="rect">
            <a:avLst/>
          </a:prstGeom>
          <a:noFill/>
        </p:spPr>
      </p:pic>
      <p:sp>
        <p:nvSpPr>
          <p:cNvPr id="19" name="7 CuadroTexto"/>
          <p:cNvSpPr txBox="1"/>
          <p:nvPr/>
        </p:nvSpPr>
        <p:spPr>
          <a:xfrm>
            <a:off x="15824" y="2190912"/>
            <a:ext cx="4255396" cy="584775"/>
          </a:xfrm>
          <a:prstGeom prst="rect">
            <a:avLst/>
          </a:prstGeom>
          <a:noFill/>
        </p:spPr>
        <p:txBody>
          <a:bodyPr wrap="none" rtlCol="0">
            <a:spAutoFit/>
          </a:bodyPr>
          <a:lstStyle/>
          <a:p>
            <a:r>
              <a:rPr lang="en-US" sz="1600" dirty="0" smtClean="0">
                <a:solidFill>
                  <a:prstClr val="black"/>
                </a:solidFill>
              </a:rPr>
              <a:t>Collimate electron beam</a:t>
            </a:r>
          </a:p>
          <a:p>
            <a:r>
              <a:rPr lang="en-US" sz="1600" dirty="0" smtClean="0">
                <a:solidFill>
                  <a:prstClr val="black"/>
                </a:solidFill>
              </a:rPr>
              <a:t>  </a:t>
            </a:r>
            <a:r>
              <a:rPr lang="en-US" sz="1600" dirty="0" smtClean="0">
                <a:solidFill>
                  <a:prstClr val="black"/>
                </a:solidFill>
                <a:sym typeface="Wingdings" panose="05000000000000000000" pitchFamily="2" charset="2"/>
              </a:rPr>
              <a:t> </a:t>
            </a:r>
            <a:r>
              <a:rPr lang="en-US" sz="1600" dirty="0" smtClean="0">
                <a:solidFill>
                  <a:prstClr val="black"/>
                </a:solidFill>
              </a:rPr>
              <a:t>Very </a:t>
            </a:r>
            <a:r>
              <a:rPr lang="en-US" sz="1600" b="1" dirty="0" smtClean="0">
                <a:solidFill>
                  <a:srgbClr val="0070C0"/>
                </a:solidFill>
              </a:rPr>
              <a:t>narrow welding   </a:t>
            </a:r>
            <a:r>
              <a:rPr lang="en-US" sz="1600" b="1" dirty="0" smtClean="0">
                <a:solidFill>
                  <a:srgbClr val="9BBB59">
                    <a:lumMod val="50000"/>
                  </a:srgbClr>
                </a:solidFill>
                <a:sym typeface="Wingdings" panose="05000000000000000000" pitchFamily="2" charset="2"/>
              </a:rPr>
              <a:t> Less deformations</a:t>
            </a:r>
            <a:endParaRPr lang="en-US" sz="1600" b="1" dirty="0" smtClean="0">
              <a:solidFill>
                <a:srgbClr val="9BBB59">
                  <a:lumMod val="50000"/>
                </a:srgbClr>
              </a:solidFill>
            </a:endParaRPr>
          </a:p>
        </p:txBody>
      </p:sp>
      <p:sp>
        <p:nvSpPr>
          <p:cNvPr id="20" name="10 CuadroTexto"/>
          <p:cNvSpPr txBox="1"/>
          <p:nvPr/>
        </p:nvSpPr>
        <p:spPr>
          <a:xfrm>
            <a:off x="1167479" y="2656921"/>
            <a:ext cx="2493440" cy="338554"/>
          </a:xfrm>
          <a:prstGeom prst="rect">
            <a:avLst/>
          </a:prstGeom>
          <a:noFill/>
        </p:spPr>
        <p:txBody>
          <a:bodyPr wrap="none" rtlCol="0">
            <a:spAutoFit/>
          </a:bodyPr>
          <a:lstStyle/>
          <a:p>
            <a:r>
              <a:rPr lang="en-US" sz="1600" b="1" dirty="0" smtClean="0">
                <a:solidFill>
                  <a:srgbClr val="C00000"/>
                </a:solidFill>
              </a:rPr>
              <a:t>Vacuum conditions needed</a:t>
            </a:r>
            <a:endParaRPr lang="en-US" sz="1600" b="1" dirty="0">
              <a:solidFill>
                <a:srgbClr val="C00000"/>
              </a:solidFill>
            </a:endParaRPr>
          </a:p>
        </p:txBody>
      </p:sp>
      <p:pic>
        <p:nvPicPr>
          <p:cNvPr id="22" name="Picture 2"/>
          <p:cNvPicPr>
            <a:picLocks noChangeAspect="1" noChangeArrowheads="1"/>
          </p:cNvPicPr>
          <p:nvPr/>
        </p:nvPicPr>
        <p:blipFill>
          <a:blip r:embed="rId4" cstate="print"/>
          <a:srcRect/>
          <a:stretch>
            <a:fillRect/>
          </a:stretch>
        </p:blipFill>
        <p:spPr bwMode="auto">
          <a:xfrm>
            <a:off x="151130" y="4162117"/>
            <a:ext cx="4669318" cy="2426015"/>
          </a:xfrm>
          <a:prstGeom prst="rect">
            <a:avLst/>
          </a:prstGeom>
          <a:noFill/>
          <a:ln w="9525">
            <a:noFill/>
            <a:miter lim="800000"/>
            <a:headEnd/>
            <a:tailEnd/>
          </a:ln>
        </p:spPr>
      </p:pic>
      <p:sp>
        <p:nvSpPr>
          <p:cNvPr id="23" name="CuadroTexto 22"/>
          <p:cNvSpPr txBox="1"/>
          <p:nvPr/>
        </p:nvSpPr>
        <p:spPr>
          <a:xfrm>
            <a:off x="457200" y="3676144"/>
            <a:ext cx="2586990" cy="400110"/>
          </a:xfrm>
          <a:prstGeom prst="rect">
            <a:avLst/>
          </a:prstGeom>
        </p:spPr>
        <p:style>
          <a:lnRef idx="3">
            <a:schemeClr val="lt1"/>
          </a:lnRef>
          <a:fillRef idx="1">
            <a:schemeClr val="accent6"/>
          </a:fillRef>
          <a:effectRef idx="1">
            <a:schemeClr val="accent6"/>
          </a:effectRef>
          <a:fontRef idx="minor">
            <a:schemeClr val="lt1"/>
          </a:fontRef>
        </p:style>
        <p:txBody>
          <a:bodyPr wrap="none" rtlCol="0">
            <a:spAutoFit/>
          </a:bodyPr>
          <a:lstStyle/>
          <a:p>
            <a:r>
              <a:rPr lang="en-US" sz="2000" b="1" dirty="0" smtClean="0"/>
              <a:t>EBW Machine @ CERN</a:t>
            </a:r>
            <a:endParaRPr lang="en-US" sz="2000" b="1" dirty="0"/>
          </a:p>
        </p:txBody>
      </p:sp>
      <p:sp>
        <p:nvSpPr>
          <p:cNvPr id="7" name="Marcador de número de diapositiva 6"/>
          <p:cNvSpPr>
            <a:spLocks noGrp="1"/>
          </p:cNvSpPr>
          <p:nvPr>
            <p:ph type="sldNum" sz="quarter" idx="12"/>
          </p:nvPr>
        </p:nvSpPr>
        <p:spPr/>
        <p:txBody>
          <a:bodyPr/>
          <a:lstStyle/>
          <a:p>
            <a:r>
              <a:rPr lang="en-US" dirty="0" smtClean="0"/>
              <a:t>4</a:t>
            </a:r>
            <a:endParaRPr lang="en-US" dirty="0"/>
          </a:p>
        </p:txBody>
      </p:sp>
      <p:pic>
        <p:nvPicPr>
          <p:cNvPr id="8" name="Imagen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81450" y="4197971"/>
            <a:ext cx="3925482" cy="1721596"/>
          </a:xfrm>
          <a:prstGeom prst="rect">
            <a:avLst/>
          </a:prstGeom>
        </p:spPr>
      </p:pic>
      <p:sp>
        <p:nvSpPr>
          <p:cNvPr id="16" name="CuadroTexto 15"/>
          <p:cNvSpPr txBox="1"/>
          <p:nvPr/>
        </p:nvSpPr>
        <p:spPr>
          <a:xfrm>
            <a:off x="5016332" y="6049232"/>
            <a:ext cx="4089966" cy="400110"/>
          </a:xfrm>
          <a:prstGeom prst="rect">
            <a:avLst/>
          </a:prstGeom>
        </p:spPr>
        <p:style>
          <a:lnRef idx="3">
            <a:schemeClr val="lt1"/>
          </a:lnRef>
          <a:fillRef idx="1">
            <a:schemeClr val="accent6"/>
          </a:fillRef>
          <a:effectRef idx="1">
            <a:schemeClr val="accent6"/>
          </a:effectRef>
          <a:fontRef idx="minor">
            <a:schemeClr val="lt1"/>
          </a:fontRef>
        </p:style>
        <p:txBody>
          <a:bodyPr wrap="none" rtlCol="0">
            <a:spAutoFit/>
          </a:bodyPr>
          <a:lstStyle/>
          <a:p>
            <a:r>
              <a:rPr lang="en-US" sz="2000" b="1" dirty="0" smtClean="0"/>
              <a:t>~0.4x1 m</a:t>
            </a:r>
            <a:r>
              <a:rPr lang="en-US" sz="2000" b="1" baseline="30000" dirty="0" smtClean="0"/>
              <a:t>2 </a:t>
            </a:r>
            <a:r>
              <a:rPr lang="en-US" sz="2000" b="1" dirty="0" smtClean="0"/>
              <a:t>(4 slots) </a:t>
            </a:r>
            <a:r>
              <a:rPr lang="en-US" sz="2000" b="1" dirty="0"/>
              <a:t>w</a:t>
            </a:r>
            <a:r>
              <a:rPr lang="en-US" sz="2000" b="1" dirty="0" smtClean="0"/>
              <a:t>elded prototype</a:t>
            </a:r>
            <a:endParaRPr lang="en-US" sz="2000" b="1" dirty="0"/>
          </a:p>
        </p:txBody>
      </p:sp>
      <p:sp>
        <p:nvSpPr>
          <p:cNvPr id="10" name="Rectángulo 9"/>
          <p:cNvSpPr/>
          <p:nvPr/>
        </p:nvSpPr>
        <p:spPr>
          <a:xfrm>
            <a:off x="6661558" y="4257540"/>
            <a:ext cx="799514" cy="369332"/>
          </a:xfrm>
          <a:prstGeom prst="rect">
            <a:avLst/>
          </a:prstGeom>
        </p:spPr>
        <p:txBody>
          <a:bodyPr wrap="none">
            <a:spAutoFit/>
          </a:bodyPr>
          <a:lstStyle/>
          <a:p>
            <a:r>
              <a:rPr lang="en-US" b="1" dirty="0">
                <a:solidFill>
                  <a:srgbClr val="FFFF00"/>
                </a:solidFill>
              </a:rPr>
              <a:t>(PT2): </a:t>
            </a:r>
            <a:endParaRPr lang="en-GB" dirty="0"/>
          </a:p>
        </p:txBody>
      </p:sp>
    </p:spTree>
    <p:extLst>
      <p:ext uri="{BB962C8B-B14F-4D97-AF65-F5344CB8AC3E}">
        <p14:creationId xmlns:p14="http://schemas.microsoft.com/office/powerpoint/2010/main" val="32476958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Assembly of the Structure </a:t>
            </a:r>
            <a:br>
              <a:rPr lang="en-US" dirty="0" smtClean="0"/>
            </a:br>
            <a:r>
              <a:rPr lang="en-US" dirty="0" smtClean="0"/>
              <a:t>Previous Welding tests </a:t>
            </a:r>
            <a:endParaRPr lang="en-US" dirty="0"/>
          </a:p>
        </p:txBody>
      </p:sp>
      <p:sp>
        <p:nvSpPr>
          <p:cNvPr id="3" name="Marcador de fecha 2"/>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grpSp>
        <p:nvGrpSpPr>
          <p:cNvPr id="81" name="Grupo 80"/>
          <p:cNvGrpSpPr/>
          <p:nvPr/>
        </p:nvGrpSpPr>
        <p:grpSpPr>
          <a:xfrm>
            <a:off x="3649958" y="1280529"/>
            <a:ext cx="5707538" cy="2608691"/>
            <a:chOff x="3572622" y="722622"/>
            <a:chExt cx="5707538" cy="2608691"/>
          </a:xfrm>
        </p:grpSpPr>
        <p:pic>
          <p:nvPicPr>
            <p:cNvPr id="8" name="2 Imagen"/>
            <p:cNvPicPr>
              <a:picLocks noChangeAspect="1"/>
            </p:cNvPicPr>
            <p:nvPr/>
          </p:nvPicPr>
          <p:blipFill>
            <a:blip r:embed="rId2" cstate="print"/>
            <a:stretch>
              <a:fillRect/>
            </a:stretch>
          </p:blipFill>
          <p:spPr>
            <a:xfrm>
              <a:off x="3572622" y="722622"/>
              <a:ext cx="5249830" cy="2608691"/>
            </a:xfrm>
            <a:prstGeom prst="rect">
              <a:avLst/>
            </a:prstGeom>
            <a:noFill/>
          </p:spPr>
        </p:pic>
        <p:sp>
          <p:nvSpPr>
            <p:cNvPr id="9" name="5 CuadroTexto"/>
            <p:cNvSpPr txBox="1"/>
            <p:nvPr/>
          </p:nvSpPr>
          <p:spPr>
            <a:xfrm>
              <a:off x="6083072" y="2390102"/>
              <a:ext cx="563863" cy="215444"/>
            </a:xfrm>
            <a:prstGeom prst="rect">
              <a:avLst/>
            </a:prstGeom>
            <a:noFill/>
          </p:spPr>
          <p:txBody>
            <a:bodyPr wrap="square" rtlCol="0">
              <a:spAutoFit/>
            </a:bodyPr>
            <a:lstStyle/>
            <a:p>
              <a:r>
                <a:rPr lang="es-ES_tradnl" sz="800" b="1" dirty="0">
                  <a:solidFill>
                    <a:srgbClr val="002060"/>
                  </a:solidFill>
                </a:rPr>
                <a:t>-0.48</a:t>
              </a:r>
              <a:endParaRPr lang="es-ES" sz="800" b="1" dirty="0">
                <a:solidFill>
                  <a:srgbClr val="002060"/>
                </a:solidFill>
              </a:endParaRPr>
            </a:p>
          </p:txBody>
        </p:sp>
        <p:sp>
          <p:nvSpPr>
            <p:cNvPr id="10" name="6 CuadroTexto"/>
            <p:cNvSpPr txBox="1"/>
            <p:nvPr/>
          </p:nvSpPr>
          <p:spPr>
            <a:xfrm rot="1453014">
              <a:off x="5889145" y="2447552"/>
              <a:ext cx="563863" cy="215444"/>
            </a:xfrm>
            <a:prstGeom prst="rect">
              <a:avLst/>
            </a:prstGeom>
            <a:noFill/>
          </p:spPr>
          <p:txBody>
            <a:bodyPr wrap="square" rtlCol="0">
              <a:spAutoFit/>
            </a:bodyPr>
            <a:lstStyle/>
            <a:p>
              <a:r>
                <a:rPr lang="es-ES_tradnl" sz="800" b="1" dirty="0">
                  <a:solidFill>
                    <a:srgbClr val="FF0000"/>
                  </a:solidFill>
                </a:rPr>
                <a:t>+0.06</a:t>
              </a:r>
            </a:p>
          </p:txBody>
        </p:sp>
        <p:sp>
          <p:nvSpPr>
            <p:cNvPr id="11" name="7 CuadroTexto"/>
            <p:cNvSpPr txBox="1"/>
            <p:nvPr/>
          </p:nvSpPr>
          <p:spPr>
            <a:xfrm rot="1453014">
              <a:off x="5820030" y="2527300"/>
              <a:ext cx="563863" cy="215444"/>
            </a:xfrm>
            <a:prstGeom prst="rect">
              <a:avLst/>
            </a:prstGeom>
            <a:noFill/>
          </p:spPr>
          <p:txBody>
            <a:bodyPr wrap="square" rtlCol="0">
              <a:spAutoFit/>
            </a:bodyPr>
            <a:lstStyle/>
            <a:p>
              <a:r>
                <a:rPr lang="es-ES_tradnl" sz="800" b="1" dirty="0">
                  <a:solidFill>
                    <a:srgbClr val="FF0000"/>
                  </a:solidFill>
                </a:rPr>
                <a:t>+0.14</a:t>
              </a:r>
            </a:p>
          </p:txBody>
        </p:sp>
        <p:sp>
          <p:nvSpPr>
            <p:cNvPr id="12" name="8 CuadroTexto"/>
            <p:cNvSpPr txBox="1"/>
            <p:nvPr/>
          </p:nvSpPr>
          <p:spPr>
            <a:xfrm rot="1453014">
              <a:off x="5748180" y="2619612"/>
              <a:ext cx="563863" cy="215444"/>
            </a:xfrm>
            <a:prstGeom prst="rect">
              <a:avLst/>
            </a:prstGeom>
            <a:noFill/>
          </p:spPr>
          <p:txBody>
            <a:bodyPr wrap="square" rtlCol="0">
              <a:spAutoFit/>
            </a:bodyPr>
            <a:lstStyle/>
            <a:p>
              <a:r>
                <a:rPr lang="es-ES_tradnl" sz="800" b="1" dirty="0">
                  <a:solidFill>
                    <a:srgbClr val="FF0000"/>
                  </a:solidFill>
                </a:rPr>
                <a:t>+0.18</a:t>
              </a:r>
            </a:p>
          </p:txBody>
        </p:sp>
        <p:sp>
          <p:nvSpPr>
            <p:cNvPr id="13" name="9 CuadroTexto"/>
            <p:cNvSpPr txBox="1"/>
            <p:nvPr/>
          </p:nvSpPr>
          <p:spPr>
            <a:xfrm rot="1453014">
              <a:off x="5378485" y="2270941"/>
              <a:ext cx="563863" cy="215444"/>
            </a:xfrm>
            <a:prstGeom prst="rect">
              <a:avLst/>
            </a:prstGeom>
            <a:noFill/>
          </p:spPr>
          <p:txBody>
            <a:bodyPr wrap="square" rtlCol="0">
              <a:spAutoFit/>
            </a:bodyPr>
            <a:lstStyle/>
            <a:p>
              <a:r>
                <a:rPr lang="es-ES_tradnl" sz="800" b="1" dirty="0">
                  <a:solidFill>
                    <a:srgbClr val="FF0000"/>
                  </a:solidFill>
                </a:rPr>
                <a:t>+0.54</a:t>
              </a:r>
            </a:p>
          </p:txBody>
        </p:sp>
        <p:sp>
          <p:nvSpPr>
            <p:cNvPr id="14" name="10 CuadroTexto"/>
            <p:cNvSpPr txBox="1"/>
            <p:nvPr/>
          </p:nvSpPr>
          <p:spPr>
            <a:xfrm rot="1453014">
              <a:off x="5309370" y="2350690"/>
              <a:ext cx="563863" cy="215444"/>
            </a:xfrm>
            <a:prstGeom prst="rect">
              <a:avLst/>
            </a:prstGeom>
            <a:noFill/>
          </p:spPr>
          <p:txBody>
            <a:bodyPr wrap="square" rtlCol="0">
              <a:spAutoFit/>
            </a:bodyPr>
            <a:lstStyle/>
            <a:p>
              <a:r>
                <a:rPr lang="es-ES_tradnl" sz="800" b="1" dirty="0">
                  <a:solidFill>
                    <a:srgbClr val="FF0000"/>
                  </a:solidFill>
                </a:rPr>
                <a:t>+0.62</a:t>
              </a:r>
            </a:p>
          </p:txBody>
        </p:sp>
        <p:sp>
          <p:nvSpPr>
            <p:cNvPr id="15" name="11 CuadroTexto"/>
            <p:cNvSpPr txBox="1"/>
            <p:nvPr/>
          </p:nvSpPr>
          <p:spPr>
            <a:xfrm rot="1453014">
              <a:off x="5237520" y="2443001"/>
              <a:ext cx="563863" cy="215444"/>
            </a:xfrm>
            <a:prstGeom prst="rect">
              <a:avLst/>
            </a:prstGeom>
            <a:noFill/>
          </p:spPr>
          <p:txBody>
            <a:bodyPr wrap="square" rtlCol="0">
              <a:spAutoFit/>
            </a:bodyPr>
            <a:lstStyle/>
            <a:p>
              <a:r>
                <a:rPr lang="es-ES_tradnl" sz="800" b="1" dirty="0">
                  <a:solidFill>
                    <a:srgbClr val="FF0000"/>
                  </a:solidFill>
                </a:rPr>
                <a:t>+0.85</a:t>
              </a:r>
            </a:p>
          </p:txBody>
        </p:sp>
        <p:sp>
          <p:nvSpPr>
            <p:cNvPr id="16" name="12 CuadroTexto"/>
            <p:cNvSpPr txBox="1"/>
            <p:nvPr/>
          </p:nvSpPr>
          <p:spPr>
            <a:xfrm rot="1453014">
              <a:off x="4366861" y="1880758"/>
              <a:ext cx="563863" cy="215444"/>
            </a:xfrm>
            <a:prstGeom prst="rect">
              <a:avLst/>
            </a:prstGeom>
            <a:noFill/>
          </p:spPr>
          <p:txBody>
            <a:bodyPr wrap="square" rtlCol="0">
              <a:spAutoFit/>
            </a:bodyPr>
            <a:lstStyle/>
            <a:p>
              <a:r>
                <a:rPr lang="es-ES_tradnl" sz="800" b="1" dirty="0">
                  <a:solidFill>
                    <a:srgbClr val="FF0000"/>
                  </a:solidFill>
                </a:rPr>
                <a:t>+0.57</a:t>
              </a:r>
            </a:p>
          </p:txBody>
        </p:sp>
        <p:sp>
          <p:nvSpPr>
            <p:cNvPr id="17" name="13 CuadroTexto"/>
            <p:cNvSpPr txBox="1"/>
            <p:nvPr/>
          </p:nvSpPr>
          <p:spPr>
            <a:xfrm rot="1453014">
              <a:off x="4297747" y="1960505"/>
              <a:ext cx="563863" cy="215444"/>
            </a:xfrm>
            <a:prstGeom prst="rect">
              <a:avLst/>
            </a:prstGeom>
            <a:noFill/>
          </p:spPr>
          <p:txBody>
            <a:bodyPr wrap="square" rtlCol="0">
              <a:spAutoFit/>
            </a:bodyPr>
            <a:lstStyle/>
            <a:p>
              <a:r>
                <a:rPr lang="es-ES_tradnl" sz="800" b="1" dirty="0">
                  <a:solidFill>
                    <a:srgbClr val="FF0000"/>
                  </a:solidFill>
                </a:rPr>
                <a:t>+0.21</a:t>
              </a:r>
            </a:p>
          </p:txBody>
        </p:sp>
        <p:sp>
          <p:nvSpPr>
            <p:cNvPr id="18" name="14 CuadroTexto"/>
            <p:cNvSpPr txBox="1"/>
            <p:nvPr/>
          </p:nvSpPr>
          <p:spPr>
            <a:xfrm rot="1453014">
              <a:off x="4225897" y="2052817"/>
              <a:ext cx="563863" cy="215444"/>
            </a:xfrm>
            <a:prstGeom prst="rect">
              <a:avLst/>
            </a:prstGeom>
            <a:noFill/>
          </p:spPr>
          <p:txBody>
            <a:bodyPr wrap="square" rtlCol="0">
              <a:spAutoFit/>
            </a:bodyPr>
            <a:lstStyle/>
            <a:p>
              <a:r>
                <a:rPr lang="es-ES_tradnl" sz="800" b="1" dirty="0">
                  <a:solidFill>
                    <a:srgbClr val="FF0000"/>
                  </a:solidFill>
                </a:rPr>
                <a:t>+0.81</a:t>
              </a:r>
            </a:p>
          </p:txBody>
        </p:sp>
        <p:sp>
          <p:nvSpPr>
            <p:cNvPr id="19" name="15 CuadroTexto"/>
            <p:cNvSpPr txBox="1"/>
            <p:nvPr/>
          </p:nvSpPr>
          <p:spPr>
            <a:xfrm rot="1453014">
              <a:off x="3780870" y="1674177"/>
              <a:ext cx="563863" cy="215444"/>
            </a:xfrm>
            <a:prstGeom prst="rect">
              <a:avLst/>
            </a:prstGeom>
            <a:noFill/>
          </p:spPr>
          <p:txBody>
            <a:bodyPr wrap="square" rtlCol="0">
              <a:spAutoFit/>
            </a:bodyPr>
            <a:lstStyle/>
            <a:p>
              <a:r>
                <a:rPr lang="es-ES_tradnl" sz="800" b="1" dirty="0">
                  <a:solidFill>
                    <a:srgbClr val="FF0000"/>
                  </a:solidFill>
                </a:rPr>
                <a:t>+0.1</a:t>
              </a:r>
            </a:p>
          </p:txBody>
        </p:sp>
        <p:sp>
          <p:nvSpPr>
            <p:cNvPr id="20" name="16 CuadroTexto"/>
            <p:cNvSpPr txBox="1"/>
            <p:nvPr/>
          </p:nvSpPr>
          <p:spPr>
            <a:xfrm rot="1453014">
              <a:off x="3711757" y="1753924"/>
              <a:ext cx="563863" cy="215444"/>
            </a:xfrm>
            <a:prstGeom prst="rect">
              <a:avLst/>
            </a:prstGeom>
            <a:noFill/>
          </p:spPr>
          <p:txBody>
            <a:bodyPr wrap="square" rtlCol="0">
              <a:spAutoFit/>
            </a:bodyPr>
            <a:lstStyle/>
            <a:p>
              <a:r>
                <a:rPr lang="es-ES_tradnl" sz="800" b="1" dirty="0">
                  <a:solidFill>
                    <a:srgbClr val="FF0000"/>
                  </a:solidFill>
                </a:rPr>
                <a:t>+0.11</a:t>
              </a:r>
            </a:p>
          </p:txBody>
        </p:sp>
        <p:sp>
          <p:nvSpPr>
            <p:cNvPr id="21" name="17 CuadroTexto"/>
            <p:cNvSpPr txBox="1"/>
            <p:nvPr/>
          </p:nvSpPr>
          <p:spPr>
            <a:xfrm rot="1453014">
              <a:off x="3639907" y="1846236"/>
              <a:ext cx="563863" cy="215444"/>
            </a:xfrm>
            <a:prstGeom prst="rect">
              <a:avLst/>
            </a:prstGeom>
            <a:noFill/>
          </p:spPr>
          <p:txBody>
            <a:bodyPr wrap="square" rtlCol="0">
              <a:spAutoFit/>
            </a:bodyPr>
            <a:lstStyle/>
            <a:p>
              <a:r>
                <a:rPr lang="es-ES_tradnl" sz="800" b="1" dirty="0">
                  <a:solidFill>
                    <a:srgbClr val="FF0000"/>
                  </a:solidFill>
                </a:rPr>
                <a:t>+0.16</a:t>
              </a:r>
            </a:p>
          </p:txBody>
        </p:sp>
        <p:sp>
          <p:nvSpPr>
            <p:cNvPr id="22" name="18 CuadroTexto"/>
            <p:cNvSpPr txBox="1"/>
            <p:nvPr/>
          </p:nvSpPr>
          <p:spPr>
            <a:xfrm>
              <a:off x="6797225" y="2153658"/>
              <a:ext cx="563863" cy="215444"/>
            </a:xfrm>
            <a:prstGeom prst="rect">
              <a:avLst/>
            </a:prstGeom>
            <a:noFill/>
          </p:spPr>
          <p:txBody>
            <a:bodyPr wrap="square" rtlCol="0">
              <a:spAutoFit/>
            </a:bodyPr>
            <a:lstStyle/>
            <a:p>
              <a:r>
                <a:rPr lang="es-ES_tradnl" sz="800" b="1" dirty="0">
                  <a:solidFill>
                    <a:srgbClr val="002060"/>
                  </a:solidFill>
                </a:rPr>
                <a:t>-0.49</a:t>
              </a:r>
              <a:endParaRPr lang="es-ES" sz="800" b="1" dirty="0">
                <a:solidFill>
                  <a:srgbClr val="002060"/>
                </a:solidFill>
              </a:endParaRPr>
            </a:p>
          </p:txBody>
        </p:sp>
        <p:sp>
          <p:nvSpPr>
            <p:cNvPr id="23" name="19 CuadroTexto"/>
            <p:cNvSpPr txBox="1"/>
            <p:nvPr/>
          </p:nvSpPr>
          <p:spPr>
            <a:xfrm>
              <a:off x="7549044" y="1878362"/>
              <a:ext cx="563863" cy="215444"/>
            </a:xfrm>
            <a:prstGeom prst="rect">
              <a:avLst/>
            </a:prstGeom>
            <a:noFill/>
          </p:spPr>
          <p:txBody>
            <a:bodyPr wrap="square" rtlCol="0">
              <a:spAutoFit/>
            </a:bodyPr>
            <a:lstStyle/>
            <a:p>
              <a:r>
                <a:rPr lang="es-ES_tradnl" sz="800" b="1" dirty="0">
                  <a:solidFill>
                    <a:srgbClr val="002060"/>
                  </a:solidFill>
                </a:rPr>
                <a:t>-0.50</a:t>
              </a:r>
              <a:endParaRPr lang="es-ES" sz="800" b="1" dirty="0">
                <a:solidFill>
                  <a:srgbClr val="002060"/>
                </a:solidFill>
              </a:endParaRPr>
            </a:p>
          </p:txBody>
        </p:sp>
        <p:sp>
          <p:nvSpPr>
            <p:cNvPr id="24" name="20 CuadroTexto"/>
            <p:cNvSpPr txBox="1"/>
            <p:nvPr/>
          </p:nvSpPr>
          <p:spPr>
            <a:xfrm>
              <a:off x="8112907" y="1637479"/>
              <a:ext cx="563863" cy="215444"/>
            </a:xfrm>
            <a:prstGeom prst="rect">
              <a:avLst/>
            </a:prstGeom>
            <a:noFill/>
          </p:spPr>
          <p:txBody>
            <a:bodyPr wrap="square" rtlCol="0">
              <a:spAutoFit/>
            </a:bodyPr>
            <a:lstStyle/>
            <a:p>
              <a:r>
                <a:rPr lang="es-ES_tradnl" sz="800" b="1" dirty="0">
                  <a:solidFill>
                    <a:srgbClr val="002060"/>
                  </a:solidFill>
                </a:rPr>
                <a:t>-0.51</a:t>
              </a:r>
              <a:endParaRPr lang="es-ES" sz="800" b="1" dirty="0">
                <a:solidFill>
                  <a:srgbClr val="002060"/>
                </a:solidFill>
              </a:endParaRPr>
            </a:p>
          </p:txBody>
        </p:sp>
        <p:sp>
          <p:nvSpPr>
            <p:cNvPr id="25" name="21 CuadroTexto"/>
            <p:cNvSpPr txBox="1"/>
            <p:nvPr/>
          </p:nvSpPr>
          <p:spPr>
            <a:xfrm>
              <a:off x="6139385" y="1878362"/>
              <a:ext cx="563863" cy="215444"/>
            </a:xfrm>
            <a:prstGeom prst="rect">
              <a:avLst/>
            </a:prstGeom>
            <a:noFill/>
          </p:spPr>
          <p:txBody>
            <a:bodyPr wrap="square" rtlCol="0">
              <a:spAutoFit/>
            </a:bodyPr>
            <a:lstStyle/>
            <a:p>
              <a:r>
                <a:rPr lang="es-ES_tradnl" sz="800" b="1" dirty="0">
                  <a:solidFill>
                    <a:srgbClr val="002060"/>
                  </a:solidFill>
                </a:rPr>
                <a:t>+0.53</a:t>
              </a:r>
              <a:endParaRPr lang="es-ES" sz="800" b="1" dirty="0">
                <a:solidFill>
                  <a:srgbClr val="002060"/>
                </a:solidFill>
              </a:endParaRPr>
            </a:p>
          </p:txBody>
        </p:sp>
        <p:sp>
          <p:nvSpPr>
            <p:cNvPr id="26" name="22 CuadroTexto"/>
            <p:cNvSpPr txBox="1"/>
            <p:nvPr/>
          </p:nvSpPr>
          <p:spPr>
            <a:xfrm>
              <a:off x="5434555" y="2114806"/>
              <a:ext cx="563863" cy="215444"/>
            </a:xfrm>
            <a:prstGeom prst="rect">
              <a:avLst/>
            </a:prstGeom>
            <a:noFill/>
          </p:spPr>
          <p:txBody>
            <a:bodyPr wrap="square" rtlCol="0">
              <a:spAutoFit/>
            </a:bodyPr>
            <a:lstStyle/>
            <a:p>
              <a:r>
                <a:rPr lang="es-ES_tradnl" sz="800" b="1" dirty="0">
                  <a:solidFill>
                    <a:srgbClr val="002060"/>
                  </a:solidFill>
                </a:rPr>
                <a:t>+0.64</a:t>
              </a:r>
              <a:endParaRPr lang="es-ES" sz="800" b="1" dirty="0">
                <a:solidFill>
                  <a:srgbClr val="002060"/>
                </a:solidFill>
              </a:endParaRPr>
            </a:p>
          </p:txBody>
        </p:sp>
        <p:sp>
          <p:nvSpPr>
            <p:cNvPr id="27" name="23 CuadroTexto"/>
            <p:cNvSpPr txBox="1"/>
            <p:nvPr/>
          </p:nvSpPr>
          <p:spPr>
            <a:xfrm>
              <a:off x="6891202" y="1603067"/>
              <a:ext cx="563863" cy="215444"/>
            </a:xfrm>
            <a:prstGeom prst="rect">
              <a:avLst/>
            </a:prstGeom>
            <a:noFill/>
          </p:spPr>
          <p:txBody>
            <a:bodyPr wrap="square" rtlCol="0">
              <a:spAutoFit/>
            </a:bodyPr>
            <a:lstStyle/>
            <a:p>
              <a:r>
                <a:rPr lang="es-ES_tradnl" sz="800" b="1" dirty="0">
                  <a:solidFill>
                    <a:prstClr val="white"/>
                  </a:solidFill>
                </a:rPr>
                <a:t>+</a:t>
              </a:r>
              <a:r>
                <a:rPr lang="es-ES_tradnl" sz="800" b="1" dirty="0">
                  <a:solidFill>
                    <a:srgbClr val="002060"/>
                  </a:solidFill>
                </a:rPr>
                <a:t>0.51</a:t>
              </a:r>
              <a:endParaRPr lang="es-ES" sz="800" b="1" dirty="0">
                <a:solidFill>
                  <a:srgbClr val="002060"/>
                </a:solidFill>
              </a:endParaRPr>
            </a:p>
          </p:txBody>
        </p:sp>
        <p:sp>
          <p:nvSpPr>
            <p:cNvPr id="28" name="24 CuadroTexto"/>
            <p:cNvSpPr txBox="1"/>
            <p:nvPr/>
          </p:nvSpPr>
          <p:spPr>
            <a:xfrm>
              <a:off x="7455067" y="1362183"/>
              <a:ext cx="563863" cy="215444"/>
            </a:xfrm>
            <a:prstGeom prst="rect">
              <a:avLst/>
            </a:prstGeom>
            <a:noFill/>
          </p:spPr>
          <p:txBody>
            <a:bodyPr wrap="square" rtlCol="0">
              <a:spAutoFit/>
            </a:bodyPr>
            <a:lstStyle/>
            <a:p>
              <a:r>
                <a:rPr lang="es-ES_tradnl" sz="800" b="1" dirty="0">
                  <a:solidFill>
                    <a:prstClr val="white"/>
                  </a:solidFill>
                </a:rPr>
                <a:t>+</a:t>
              </a:r>
              <a:r>
                <a:rPr lang="es-ES_tradnl" sz="800" b="1" dirty="0">
                  <a:solidFill>
                    <a:srgbClr val="002060"/>
                  </a:solidFill>
                </a:rPr>
                <a:t>0.53</a:t>
              </a:r>
              <a:endParaRPr lang="es-ES" sz="800" b="1" dirty="0">
                <a:solidFill>
                  <a:srgbClr val="002060"/>
                </a:solidFill>
              </a:endParaRPr>
            </a:p>
          </p:txBody>
        </p:sp>
        <p:sp>
          <p:nvSpPr>
            <p:cNvPr id="29" name="25 CuadroTexto"/>
            <p:cNvSpPr txBox="1"/>
            <p:nvPr/>
          </p:nvSpPr>
          <p:spPr>
            <a:xfrm>
              <a:off x="5387566" y="1603067"/>
              <a:ext cx="563863" cy="215444"/>
            </a:xfrm>
            <a:prstGeom prst="rect">
              <a:avLst/>
            </a:prstGeom>
            <a:noFill/>
          </p:spPr>
          <p:txBody>
            <a:bodyPr wrap="square" rtlCol="0">
              <a:spAutoFit/>
            </a:bodyPr>
            <a:lstStyle/>
            <a:p>
              <a:r>
                <a:rPr lang="es-ES_tradnl" sz="800" b="1" dirty="0">
                  <a:solidFill>
                    <a:srgbClr val="002060"/>
                  </a:solidFill>
                </a:rPr>
                <a:t>+0.49</a:t>
              </a:r>
              <a:endParaRPr lang="es-ES" sz="800" b="1" dirty="0">
                <a:solidFill>
                  <a:srgbClr val="002060"/>
                </a:solidFill>
              </a:endParaRPr>
            </a:p>
          </p:txBody>
        </p:sp>
        <p:sp>
          <p:nvSpPr>
            <p:cNvPr id="30" name="26 CuadroTexto"/>
            <p:cNvSpPr txBox="1"/>
            <p:nvPr/>
          </p:nvSpPr>
          <p:spPr>
            <a:xfrm>
              <a:off x="4682736" y="1839510"/>
              <a:ext cx="563863" cy="215444"/>
            </a:xfrm>
            <a:prstGeom prst="rect">
              <a:avLst/>
            </a:prstGeom>
            <a:noFill/>
          </p:spPr>
          <p:txBody>
            <a:bodyPr wrap="square" rtlCol="0">
              <a:spAutoFit/>
            </a:bodyPr>
            <a:lstStyle/>
            <a:p>
              <a:r>
                <a:rPr lang="es-ES_tradnl" sz="800" b="1" dirty="0">
                  <a:solidFill>
                    <a:prstClr val="white"/>
                  </a:solidFill>
                </a:rPr>
                <a:t>+</a:t>
              </a:r>
              <a:r>
                <a:rPr lang="es-ES_tradnl" sz="800" b="1" dirty="0">
                  <a:solidFill>
                    <a:srgbClr val="002060"/>
                  </a:solidFill>
                </a:rPr>
                <a:t>0.57</a:t>
              </a:r>
              <a:endParaRPr lang="es-ES" sz="800" b="1" dirty="0">
                <a:solidFill>
                  <a:srgbClr val="002060"/>
                </a:solidFill>
              </a:endParaRPr>
            </a:p>
          </p:txBody>
        </p:sp>
        <p:sp>
          <p:nvSpPr>
            <p:cNvPr id="31" name="27 CuadroTexto"/>
            <p:cNvSpPr txBox="1"/>
            <p:nvPr/>
          </p:nvSpPr>
          <p:spPr>
            <a:xfrm>
              <a:off x="6139385" y="1327770"/>
              <a:ext cx="563863" cy="215444"/>
            </a:xfrm>
            <a:prstGeom prst="rect">
              <a:avLst/>
            </a:prstGeom>
            <a:noFill/>
          </p:spPr>
          <p:txBody>
            <a:bodyPr wrap="square" rtlCol="0">
              <a:spAutoFit/>
            </a:bodyPr>
            <a:lstStyle/>
            <a:p>
              <a:r>
                <a:rPr lang="es-ES_tradnl" sz="800" b="1" dirty="0">
                  <a:solidFill>
                    <a:srgbClr val="002060"/>
                  </a:solidFill>
                </a:rPr>
                <a:t>+0.49</a:t>
              </a:r>
              <a:endParaRPr lang="es-ES" sz="800" b="1" dirty="0">
                <a:solidFill>
                  <a:srgbClr val="002060"/>
                </a:solidFill>
              </a:endParaRPr>
            </a:p>
          </p:txBody>
        </p:sp>
        <p:sp>
          <p:nvSpPr>
            <p:cNvPr id="32" name="28 CuadroTexto"/>
            <p:cNvSpPr txBox="1"/>
            <p:nvPr/>
          </p:nvSpPr>
          <p:spPr>
            <a:xfrm>
              <a:off x="6703248" y="1086888"/>
              <a:ext cx="563863" cy="215444"/>
            </a:xfrm>
            <a:prstGeom prst="rect">
              <a:avLst/>
            </a:prstGeom>
            <a:noFill/>
          </p:spPr>
          <p:txBody>
            <a:bodyPr wrap="square" rtlCol="0">
              <a:spAutoFit/>
            </a:bodyPr>
            <a:lstStyle/>
            <a:p>
              <a:r>
                <a:rPr lang="es-ES_tradnl" sz="800" b="1" dirty="0">
                  <a:solidFill>
                    <a:srgbClr val="002060"/>
                  </a:solidFill>
                </a:rPr>
                <a:t>+0.59</a:t>
              </a:r>
              <a:endParaRPr lang="es-ES" sz="800" b="1" dirty="0">
                <a:solidFill>
                  <a:srgbClr val="002060"/>
                </a:solidFill>
              </a:endParaRPr>
            </a:p>
          </p:txBody>
        </p:sp>
        <p:sp>
          <p:nvSpPr>
            <p:cNvPr id="33" name="29 CuadroTexto"/>
            <p:cNvSpPr txBox="1"/>
            <p:nvPr/>
          </p:nvSpPr>
          <p:spPr>
            <a:xfrm>
              <a:off x="4541771" y="1293360"/>
              <a:ext cx="563863" cy="215444"/>
            </a:xfrm>
            <a:prstGeom prst="rect">
              <a:avLst/>
            </a:prstGeom>
            <a:noFill/>
          </p:spPr>
          <p:txBody>
            <a:bodyPr wrap="square" rtlCol="0">
              <a:spAutoFit/>
            </a:bodyPr>
            <a:lstStyle/>
            <a:p>
              <a:r>
                <a:rPr lang="es-ES_tradnl" sz="800" b="1" dirty="0">
                  <a:solidFill>
                    <a:srgbClr val="002060"/>
                  </a:solidFill>
                </a:rPr>
                <a:t>-0.51</a:t>
              </a:r>
              <a:endParaRPr lang="es-ES" sz="800" b="1" dirty="0">
                <a:solidFill>
                  <a:srgbClr val="002060"/>
                </a:solidFill>
              </a:endParaRPr>
            </a:p>
          </p:txBody>
        </p:sp>
        <p:sp>
          <p:nvSpPr>
            <p:cNvPr id="34" name="30 CuadroTexto"/>
            <p:cNvSpPr txBox="1"/>
            <p:nvPr/>
          </p:nvSpPr>
          <p:spPr>
            <a:xfrm>
              <a:off x="3836941" y="1529802"/>
              <a:ext cx="563863" cy="215444"/>
            </a:xfrm>
            <a:prstGeom prst="rect">
              <a:avLst/>
            </a:prstGeom>
            <a:noFill/>
          </p:spPr>
          <p:txBody>
            <a:bodyPr wrap="square" rtlCol="0">
              <a:spAutoFit/>
            </a:bodyPr>
            <a:lstStyle/>
            <a:p>
              <a:r>
                <a:rPr lang="es-ES_tradnl" sz="800" b="1" dirty="0">
                  <a:solidFill>
                    <a:srgbClr val="002060"/>
                  </a:solidFill>
                </a:rPr>
                <a:t>-0.54</a:t>
              </a:r>
              <a:endParaRPr lang="es-ES" sz="800" b="1" dirty="0">
                <a:solidFill>
                  <a:srgbClr val="002060"/>
                </a:solidFill>
              </a:endParaRPr>
            </a:p>
          </p:txBody>
        </p:sp>
        <p:sp>
          <p:nvSpPr>
            <p:cNvPr id="35" name="31 CuadroTexto"/>
            <p:cNvSpPr txBox="1"/>
            <p:nvPr/>
          </p:nvSpPr>
          <p:spPr>
            <a:xfrm>
              <a:off x="5293589" y="1018063"/>
              <a:ext cx="563863" cy="215444"/>
            </a:xfrm>
            <a:prstGeom prst="rect">
              <a:avLst/>
            </a:prstGeom>
            <a:noFill/>
          </p:spPr>
          <p:txBody>
            <a:bodyPr wrap="square" rtlCol="0">
              <a:spAutoFit/>
            </a:bodyPr>
            <a:lstStyle/>
            <a:p>
              <a:r>
                <a:rPr lang="es-ES_tradnl" sz="800" b="1" dirty="0">
                  <a:solidFill>
                    <a:srgbClr val="002060"/>
                  </a:solidFill>
                </a:rPr>
                <a:t>-0.52</a:t>
              </a:r>
              <a:endParaRPr lang="es-ES" sz="800" b="1" dirty="0">
                <a:solidFill>
                  <a:srgbClr val="002060"/>
                </a:solidFill>
              </a:endParaRPr>
            </a:p>
          </p:txBody>
        </p:sp>
        <p:sp>
          <p:nvSpPr>
            <p:cNvPr id="36" name="32 CuadroTexto"/>
            <p:cNvSpPr txBox="1"/>
            <p:nvPr/>
          </p:nvSpPr>
          <p:spPr>
            <a:xfrm>
              <a:off x="5857454" y="777181"/>
              <a:ext cx="563863" cy="215444"/>
            </a:xfrm>
            <a:prstGeom prst="rect">
              <a:avLst/>
            </a:prstGeom>
            <a:noFill/>
          </p:spPr>
          <p:txBody>
            <a:bodyPr wrap="square" rtlCol="0">
              <a:spAutoFit/>
            </a:bodyPr>
            <a:lstStyle/>
            <a:p>
              <a:r>
                <a:rPr lang="es-ES_tradnl" sz="800" b="1" dirty="0">
                  <a:solidFill>
                    <a:prstClr val="white"/>
                  </a:solidFill>
                </a:rPr>
                <a:t>-0.56</a:t>
              </a:r>
              <a:endParaRPr lang="es-ES" sz="800" b="1" dirty="0">
                <a:solidFill>
                  <a:prstClr val="white"/>
                </a:solidFill>
              </a:endParaRPr>
            </a:p>
          </p:txBody>
        </p:sp>
        <p:sp>
          <p:nvSpPr>
            <p:cNvPr id="37" name="33 CuadroTexto"/>
            <p:cNvSpPr txBox="1"/>
            <p:nvPr/>
          </p:nvSpPr>
          <p:spPr>
            <a:xfrm rot="1453014">
              <a:off x="8367500" y="1632888"/>
              <a:ext cx="563863" cy="215444"/>
            </a:xfrm>
            <a:prstGeom prst="rect">
              <a:avLst/>
            </a:prstGeom>
            <a:noFill/>
          </p:spPr>
          <p:txBody>
            <a:bodyPr wrap="square" rtlCol="0">
              <a:spAutoFit/>
            </a:bodyPr>
            <a:lstStyle/>
            <a:p>
              <a:r>
                <a:rPr lang="es-ES_tradnl" sz="800" b="1" dirty="0">
                  <a:solidFill>
                    <a:srgbClr val="FF0000"/>
                  </a:solidFill>
                </a:rPr>
                <a:t>+0.07</a:t>
              </a:r>
            </a:p>
          </p:txBody>
        </p:sp>
        <p:sp>
          <p:nvSpPr>
            <p:cNvPr id="38" name="34 CuadroTexto"/>
            <p:cNvSpPr txBox="1"/>
            <p:nvPr/>
          </p:nvSpPr>
          <p:spPr>
            <a:xfrm rot="1453014">
              <a:off x="8548232" y="1591194"/>
              <a:ext cx="563863" cy="215444"/>
            </a:xfrm>
            <a:prstGeom prst="rect">
              <a:avLst/>
            </a:prstGeom>
            <a:noFill/>
          </p:spPr>
          <p:txBody>
            <a:bodyPr wrap="square" rtlCol="0">
              <a:spAutoFit/>
            </a:bodyPr>
            <a:lstStyle/>
            <a:p>
              <a:r>
                <a:rPr lang="es-ES_tradnl" sz="800" b="1" dirty="0">
                  <a:solidFill>
                    <a:srgbClr val="FF0000"/>
                  </a:solidFill>
                </a:rPr>
                <a:t>+0.1</a:t>
              </a:r>
            </a:p>
          </p:txBody>
        </p:sp>
        <p:sp>
          <p:nvSpPr>
            <p:cNvPr id="39" name="35 CuadroTexto"/>
            <p:cNvSpPr txBox="1"/>
            <p:nvPr/>
          </p:nvSpPr>
          <p:spPr>
            <a:xfrm rot="1453014">
              <a:off x="8716297" y="1543417"/>
              <a:ext cx="563863" cy="215444"/>
            </a:xfrm>
            <a:prstGeom prst="rect">
              <a:avLst/>
            </a:prstGeom>
            <a:noFill/>
          </p:spPr>
          <p:txBody>
            <a:bodyPr wrap="square" rtlCol="0">
              <a:spAutoFit/>
            </a:bodyPr>
            <a:lstStyle/>
            <a:p>
              <a:r>
                <a:rPr lang="es-ES_tradnl" sz="800" b="1" dirty="0">
                  <a:solidFill>
                    <a:srgbClr val="FF0000"/>
                  </a:solidFill>
                </a:rPr>
                <a:t>+0.24</a:t>
              </a:r>
            </a:p>
          </p:txBody>
        </p:sp>
        <p:sp>
          <p:nvSpPr>
            <p:cNvPr id="40" name="36 CuadroTexto"/>
            <p:cNvSpPr txBox="1"/>
            <p:nvPr/>
          </p:nvSpPr>
          <p:spPr>
            <a:xfrm rot="1453014">
              <a:off x="7720938" y="1323551"/>
              <a:ext cx="563863" cy="215444"/>
            </a:xfrm>
            <a:prstGeom prst="rect">
              <a:avLst/>
            </a:prstGeom>
            <a:noFill/>
          </p:spPr>
          <p:txBody>
            <a:bodyPr wrap="square" rtlCol="0">
              <a:spAutoFit/>
            </a:bodyPr>
            <a:lstStyle/>
            <a:p>
              <a:r>
                <a:rPr lang="es-ES_tradnl" sz="800" b="1" dirty="0">
                  <a:solidFill>
                    <a:srgbClr val="FF0000"/>
                  </a:solidFill>
                </a:rPr>
                <a:t>+0.43</a:t>
              </a:r>
            </a:p>
          </p:txBody>
        </p:sp>
        <p:sp>
          <p:nvSpPr>
            <p:cNvPr id="41" name="37 CuadroTexto"/>
            <p:cNvSpPr txBox="1"/>
            <p:nvPr/>
          </p:nvSpPr>
          <p:spPr>
            <a:xfrm rot="1453014">
              <a:off x="7901670" y="1281854"/>
              <a:ext cx="563863" cy="215444"/>
            </a:xfrm>
            <a:prstGeom prst="rect">
              <a:avLst/>
            </a:prstGeom>
            <a:noFill/>
          </p:spPr>
          <p:txBody>
            <a:bodyPr wrap="square" rtlCol="0">
              <a:spAutoFit/>
            </a:bodyPr>
            <a:lstStyle/>
            <a:p>
              <a:r>
                <a:rPr lang="es-ES_tradnl" sz="800" b="1" dirty="0">
                  <a:solidFill>
                    <a:srgbClr val="FF0000"/>
                  </a:solidFill>
                </a:rPr>
                <a:t>+0.73</a:t>
              </a:r>
            </a:p>
          </p:txBody>
        </p:sp>
        <p:sp>
          <p:nvSpPr>
            <p:cNvPr id="42" name="38 CuadroTexto"/>
            <p:cNvSpPr txBox="1"/>
            <p:nvPr/>
          </p:nvSpPr>
          <p:spPr>
            <a:xfrm rot="1453014">
              <a:off x="8069735" y="1234080"/>
              <a:ext cx="563863" cy="215444"/>
            </a:xfrm>
            <a:prstGeom prst="rect">
              <a:avLst/>
            </a:prstGeom>
            <a:noFill/>
          </p:spPr>
          <p:txBody>
            <a:bodyPr wrap="square" rtlCol="0">
              <a:spAutoFit/>
            </a:bodyPr>
            <a:lstStyle/>
            <a:p>
              <a:r>
                <a:rPr lang="es-ES_tradnl" sz="800" b="1" dirty="0">
                  <a:solidFill>
                    <a:srgbClr val="FF0000"/>
                  </a:solidFill>
                </a:rPr>
                <a:t>+1.11</a:t>
              </a:r>
            </a:p>
          </p:txBody>
        </p:sp>
        <p:sp>
          <p:nvSpPr>
            <p:cNvPr id="43" name="39 CuadroTexto"/>
            <p:cNvSpPr txBox="1"/>
            <p:nvPr/>
          </p:nvSpPr>
          <p:spPr>
            <a:xfrm rot="1453014">
              <a:off x="6898478" y="996940"/>
              <a:ext cx="563863" cy="215444"/>
            </a:xfrm>
            <a:prstGeom prst="rect">
              <a:avLst/>
            </a:prstGeom>
            <a:noFill/>
          </p:spPr>
          <p:txBody>
            <a:bodyPr wrap="square" rtlCol="0">
              <a:spAutoFit/>
            </a:bodyPr>
            <a:lstStyle/>
            <a:p>
              <a:r>
                <a:rPr lang="es-ES_tradnl" sz="800" b="1" dirty="0">
                  <a:solidFill>
                    <a:srgbClr val="FF0000"/>
                  </a:solidFill>
                </a:rPr>
                <a:t>+0.5</a:t>
              </a:r>
            </a:p>
          </p:txBody>
        </p:sp>
        <p:sp>
          <p:nvSpPr>
            <p:cNvPr id="44" name="40 CuadroTexto"/>
            <p:cNvSpPr txBox="1"/>
            <p:nvPr/>
          </p:nvSpPr>
          <p:spPr>
            <a:xfrm rot="1453014">
              <a:off x="7079210" y="955242"/>
              <a:ext cx="563863" cy="215444"/>
            </a:xfrm>
            <a:prstGeom prst="rect">
              <a:avLst/>
            </a:prstGeom>
            <a:noFill/>
          </p:spPr>
          <p:txBody>
            <a:bodyPr wrap="square" rtlCol="0">
              <a:spAutoFit/>
            </a:bodyPr>
            <a:lstStyle/>
            <a:p>
              <a:r>
                <a:rPr lang="es-ES_tradnl" sz="800" b="1" dirty="0">
                  <a:solidFill>
                    <a:srgbClr val="FF0000"/>
                  </a:solidFill>
                </a:rPr>
                <a:t>+0.72</a:t>
              </a:r>
            </a:p>
          </p:txBody>
        </p:sp>
        <p:sp>
          <p:nvSpPr>
            <p:cNvPr id="45" name="41 CuadroTexto"/>
            <p:cNvSpPr txBox="1"/>
            <p:nvPr/>
          </p:nvSpPr>
          <p:spPr>
            <a:xfrm rot="1453014">
              <a:off x="7247274" y="907468"/>
              <a:ext cx="563863" cy="215444"/>
            </a:xfrm>
            <a:prstGeom prst="rect">
              <a:avLst/>
            </a:prstGeom>
            <a:noFill/>
          </p:spPr>
          <p:txBody>
            <a:bodyPr wrap="square" rtlCol="0">
              <a:spAutoFit/>
            </a:bodyPr>
            <a:lstStyle/>
            <a:p>
              <a:r>
                <a:rPr lang="es-ES_tradnl" sz="800" b="1" dirty="0">
                  <a:solidFill>
                    <a:srgbClr val="FF0000"/>
                  </a:solidFill>
                </a:rPr>
                <a:t>+1.01</a:t>
              </a:r>
            </a:p>
          </p:txBody>
        </p:sp>
        <p:sp>
          <p:nvSpPr>
            <p:cNvPr id="46" name="42 CuadroTexto"/>
            <p:cNvSpPr txBox="1"/>
            <p:nvPr/>
          </p:nvSpPr>
          <p:spPr>
            <a:xfrm rot="1453014">
              <a:off x="6202704" y="876892"/>
              <a:ext cx="563863" cy="215444"/>
            </a:xfrm>
            <a:prstGeom prst="rect">
              <a:avLst/>
            </a:prstGeom>
            <a:noFill/>
          </p:spPr>
          <p:txBody>
            <a:bodyPr wrap="square" rtlCol="0">
              <a:spAutoFit/>
            </a:bodyPr>
            <a:lstStyle/>
            <a:p>
              <a:r>
                <a:rPr lang="es-ES_tradnl" sz="800" b="1" dirty="0">
                  <a:solidFill>
                    <a:srgbClr val="FF0000"/>
                  </a:solidFill>
                </a:rPr>
                <a:t>+0.22</a:t>
              </a:r>
            </a:p>
          </p:txBody>
        </p:sp>
        <p:sp>
          <p:nvSpPr>
            <p:cNvPr id="47" name="43 CuadroTexto"/>
            <p:cNvSpPr txBox="1"/>
            <p:nvPr/>
          </p:nvSpPr>
          <p:spPr>
            <a:xfrm rot="1453014">
              <a:off x="6383437" y="835198"/>
              <a:ext cx="563863" cy="215444"/>
            </a:xfrm>
            <a:prstGeom prst="rect">
              <a:avLst/>
            </a:prstGeom>
            <a:noFill/>
          </p:spPr>
          <p:txBody>
            <a:bodyPr wrap="square" rtlCol="0">
              <a:spAutoFit/>
            </a:bodyPr>
            <a:lstStyle/>
            <a:p>
              <a:r>
                <a:rPr lang="es-ES_tradnl" sz="800" b="1" dirty="0">
                  <a:solidFill>
                    <a:srgbClr val="FF0000"/>
                  </a:solidFill>
                </a:rPr>
                <a:t>+0.13</a:t>
              </a:r>
            </a:p>
          </p:txBody>
        </p:sp>
        <p:sp>
          <p:nvSpPr>
            <p:cNvPr id="48" name="44 CuadroTexto"/>
            <p:cNvSpPr txBox="1"/>
            <p:nvPr/>
          </p:nvSpPr>
          <p:spPr>
            <a:xfrm rot="1453014">
              <a:off x="6551502" y="787422"/>
              <a:ext cx="563863" cy="215444"/>
            </a:xfrm>
            <a:prstGeom prst="rect">
              <a:avLst/>
            </a:prstGeom>
            <a:noFill/>
          </p:spPr>
          <p:txBody>
            <a:bodyPr wrap="square" rtlCol="0">
              <a:spAutoFit/>
            </a:bodyPr>
            <a:lstStyle/>
            <a:p>
              <a:r>
                <a:rPr lang="es-ES_tradnl" sz="800" b="1" dirty="0">
                  <a:solidFill>
                    <a:srgbClr val="FF0000"/>
                  </a:solidFill>
                </a:rPr>
                <a:t>+0.26</a:t>
              </a:r>
            </a:p>
          </p:txBody>
        </p:sp>
      </p:grpSp>
      <p:sp>
        <p:nvSpPr>
          <p:cNvPr id="49" name="45 CuadroTexto"/>
          <p:cNvSpPr txBox="1"/>
          <p:nvPr/>
        </p:nvSpPr>
        <p:spPr>
          <a:xfrm>
            <a:off x="158156" y="1614490"/>
            <a:ext cx="3536277" cy="1015663"/>
          </a:xfrm>
          <a:prstGeom prst="rect">
            <a:avLst/>
          </a:prstGeom>
          <a:solidFill>
            <a:srgbClr val="01FFFF"/>
          </a:solidFill>
        </p:spPr>
        <p:txBody>
          <a:bodyPr wrap="square" rtlCol="0">
            <a:spAutoFit/>
          </a:bodyPr>
          <a:lstStyle/>
          <a:p>
            <a:r>
              <a:rPr lang="en-US" sz="1400" b="1" dirty="0">
                <a:solidFill>
                  <a:srgbClr val="002060"/>
                </a:solidFill>
                <a:ea typeface="Calibri"/>
                <a:cs typeface="Arial" pitchFamily="34" charset="0"/>
              </a:rPr>
              <a:t>D</a:t>
            </a:r>
            <a:r>
              <a:rPr lang="en-US" sz="1400" b="1" dirty="0" smtClean="0">
                <a:solidFill>
                  <a:srgbClr val="002060"/>
                </a:solidFill>
                <a:ea typeface="Calibri"/>
                <a:cs typeface="Arial" pitchFamily="34" charset="0"/>
              </a:rPr>
              <a:t>ifferences </a:t>
            </a:r>
            <a:r>
              <a:rPr lang="en-US" sz="1400" b="1" dirty="0">
                <a:solidFill>
                  <a:srgbClr val="002060"/>
                </a:solidFill>
                <a:ea typeface="Calibri"/>
                <a:cs typeface="Arial" pitchFamily="34" charset="0"/>
              </a:rPr>
              <a:t>with respect to the initial status of the </a:t>
            </a:r>
            <a:r>
              <a:rPr lang="en-US" sz="1600" b="1" i="1" u="sng" dirty="0">
                <a:solidFill>
                  <a:srgbClr val="002060"/>
                </a:solidFill>
                <a:ea typeface="Calibri"/>
                <a:cs typeface="Arial" pitchFamily="34" charset="0"/>
              </a:rPr>
              <a:t>plate in Z.</a:t>
            </a:r>
          </a:p>
          <a:p>
            <a:pPr>
              <a:buClr>
                <a:prstClr val="white">
                  <a:shade val="95000"/>
                </a:prstClr>
              </a:buClr>
              <a:buFont typeface="Wingdings 2"/>
              <a:buNone/>
            </a:pPr>
            <a:r>
              <a:rPr lang="en-US" sz="1400" b="1" dirty="0" smtClean="0">
                <a:solidFill>
                  <a:srgbClr val="FF0000"/>
                </a:solidFill>
                <a:ea typeface="Calibri"/>
                <a:cs typeface="Arial" pitchFamily="34" charset="0"/>
              </a:rPr>
              <a:t>Differences </a:t>
            </a:r>
            <a:r>
              <a:rPr lang="en-US" sz="1400" b="1" dirty="0">
                <a:solidFill>
                  <a:srgbClr val="FF0000"/>
                </a:solidFill>
                <a:ea typeface="Calibri"/>
                <a:cs typeface="Arial" pitchFamily="34" charset="0"/>
              </a:rPr>
              <a:t>with respect to the initial status of the  </a:t>
            </a:r>
            <a:r>
              <a:rPr lang="en-US" sz="1600" b="1" i="1" u="sng" dirty="0" smtClean="0">
                <a:solidFill>
                  <a:srgbClr val="FF0000"/>
                </a:solidFill>
                <a:ea typeface="Calibri"/>
                <a:cs typeface="Arial" pitchFamily="34" charset="0"/>
              </a:rPr>
              <a:t>distance </a:t>
            </a:r>
            <a:r>
              <a:rPr lang="en-US" sz="1600" b="1" i="1" u="sng" dirty="0">
                <a:solidFill>
                  <a:srgbClr val="FF0000"/>
                </a:solidFill>
                <a:ea typeface="Calibri"/>
                <a:cs typeface="Arial" pitchFamily="34" charset="0"/>
              </a:rPr>
              <a:t>between </a:t>
            </a:r>
            <a:r>
              <a:rPr lang="en-US" sz="1600" b="1" i="1" u="sng" dirty="0" smtClean="0">
                <a:solidFill>
                  <a:srgbClr val="FF0000"/>
                </a:solidFill>
                <a:ea typeface="Calibri"/>
                <a:cs typeface="Arial" pitchFamily="34" charset="0"/>
              </a:rPr>
              <a:t>plates</a:t>
            </a:r>
            <a:endParaRPr lang="en-US" sz="1600" i="1" u="sng" dirty="0"/>
          </a:p>
        </p:txBody>
      </p:sp>
      <p:sp>
        <p:nvSpPr>
          <p:cNvPr id="50" name="2 CuadroTexto"/>
          <p:cNvSpPr txBox="1"/>
          <p:nvPr/>
        </p:nvSpPr>
        <p:spPr>
          <a:xfrm>
            <a:off x="154663" y="2628385"/>
            <a:ext cx="4215583" cy="646331"/>
          </a:xfrm>
          <a:prstGeom prst="rect">
            <a:avLst/>
          </a:prstGeom>
          <a:solidFill>
            <a:srgbClr val="01FFFF"/>
          </a:solidFill>
        </p:spPr>
        <p:txBody>
          <a:bodyPr wrap="square" rtlCol="0">
            <a:spAutoFit/>
          </a:bodyPr>
          <a:lstStyle/>
          <a:p>
            <a:endParaRPr lang="en-US" sz="700" b="1" dirty="0" smtClean="0">
              <a:solidFill>
                <a:schemeClr val="tx1">
                  <a:lumMod val="95000"/>
                  <a:lumOff val="5000"/>
                </a:schemeClr>
              </a:solidFill>
            </a:endParaRPr>
          </a:p>
          <a:p>
            <a:r>
              <a:rPr lang="en-US" sz="1400" b="1" dirty="0" smtClean="0">
                <a:solidFill>
                  <a:schemeClr val="tx1">
                    <a:lumMod val="95000"/>
                    <a:lumOff val="5000"/>
                  </a:schemeClr>
                </a:solidFill>
              </a:rPr>
              <a:t>Measurements have been done AFTER REMOVING the PIECES used FOR RIDIGITY </a:t>
            </a:r>
            <a:r>
              <a:rPr lang="en-US" sz="1400" b="1" dirty="0" smtClean="0">
                <a:solidFill>
                  <a:schemeClr val="bg2">
                    <a:lumMod val="10000"/>
                  </a:schemeClr>
                </a:solidFill>
              </a:rPr>
              <a:t>(</a:t>
            </a:r>
            <a:r>
              <a:rPr lang="en-US" sz="1400" b="1" dirty="0" smtClean="0">
                <a:solidFill>
                  <a:srgbClr val="0070C0"/>
                </a:solidFill>
              </a:rPr>
              <a:t>the picture includes them</a:t>
            </a:r>
            <a:r>
              <a:rPr lang="en-US" sz="1400" b="1" dirty="0" smtClean="0">
                <a:solidFill>
                  <a:schemeClr val="bg2">
                    <a:lumMod val="10000"/>
                  </a:schemeClr>
                </a:solidFill>
              </a:rPr>
              <a:t>) </a:t>
            </a:r>
            <a:endParaRPr lang="en-US" sz="1400" b="1" dirty="0">
              <a:solidFill>
                <a:schemeClr val="bg2">
                  <a:lumMod val="10000"/>
                </a:schemeClr>
              </a:solidFill>
            </a:endParaRPr>
          </a:p>
        </p:txBody>
      </p:sp>
      <p:sp>
        <p:nvSpPr>
          <p:cNvPr id="53" name="47 CuadroTexto"/>
          <p:cNvSpPr txBox="1"/>
          <p:nvPr/>
        </p:nvSpPr>
        <p:spPr>
          <a:xfrm>
            <a:off x="81975" y="3328081"/>
            <a:ext cx="6232516" cy="1169551"/>
          </a:xfrm>
          <a:prstGeom prst="rect">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b="1" dirty="0" smtClean="0"/>
              <a:t>After comparing the measurements before and after welding Z-axis deformations found </a:t>
            </a:r>
            <a:r>
              <a:rPr lang="en-US" sz="1400" b="1" dirty="0">
                <a:solidFill>
                  <a:srgbClr val="C00000"/>
                </a:solidFill>
              </a:rPr>
              <a:t>(~</a:t>
            </a:r>
            <a:r>
              <a:rPr lang="en-US" sz="1400" b="1" dirty="0" smtClean="0">
                <a:solidFill>
                  <a:srgbClr val="C00000"/>
                </a:solidFill>
              </a:rPr>
              <a:t>1mm the external plates)</a:t>
            </a:r>
            <a:r>
              <a:rPr lang="en-US" sz="1400" b="1" dirty="0" smtClean="0"/>
              <a:t> </a:t>
            </a:r>
            <a:r>
              <a:rPr lang="en-US" sz="1400" b="1" dirty="0" smtClean="0">
                <a:solidFill>
                  <a:srgbClr val="C00000"/>
                </a:solidFill>
              </a:rPr>
              <a:t>in X-direction</a:t>
            </a:r>
            <a:r>
              <a:rPr lang="en-US" sz="1400" b="1" dirty="0" smtClean="0"/>
              <a:t>. </a:t>
            </a:r>
            <a:r>
              <a:rPr lang="en-US" sz="1400" b="1" dirty="0" smtClean="0">
                <a:solidFill>
                  <a:srgbClr val="00B050"/>
                </a:solidFill>
              </a:rPr>
              <a:t>O.K in Y-direction (this is positive for the 3 m long prototype). </a:t>
            </a:r>
          </a:p>
          <a:p>
            <a:r>
              <a:rPr lang="en-US" sz="1400" b="1" dirty="0" smtClean="0">
                <a:solidFill>
                  <a:srgbClr val="7030A0"/>
                </a:solidFill>
                <a:sym typeface="Wingdings" panose="05000000000000000000" pitchFamily="2" charset="2"/>
              </a:rPr>
              <a:t>Deformations not symmetric Z-direction  Probably due to the not symmetry welding sequence used??</a:t>
            </a:r>
            <a:endParaRPr lang="en-US" sz="1400" b="1" dirty="0" smtClean="0">
              <a:solidFill>
                <a:srgbClr val="7030A0"/>
              </a:solidFill>
            </a:endParaRPr>
          </a:p>
        </p:txBody>
      </p:sp>
      <p:cxnSp>
        <p:nvCxnSpPr>
          <p:cNvPr id="79" name="Conector recto de flecha 78"/>
          <p:cNvCxnSpPr>
            <a:endCxn id="33" idx="1"/>
          </p:cNvCxnSpPr>
          <p:nvPr/>
        </p:nvCxnSpPr>
        <p:spPr>
          <a:xfrm>
            <a:off x="3426665" y="1877059"/>
            <a:ext cx="1192442" cy="8193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a:off x="557938" y="1191198"/>
            <a:ext cx="4719829" cy="369332"/>
          </a:xfrm>
          <a:prstGeom prst="rect">
            <a:avLst/>
          </a:prstGeom>
          <a:solidFill>
            <a:srgbClr val="7030A0"/>
          </a:solidFill>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b="1" dirty="0" smtClean="0">
                <a:solidFill>
                  <a:srgbClr val="FFFF00"/>
                </a:solidFill>
              </a:rPr>
              <a:t>First small prototype (PT1):  </a:t>
            </a:r>
            <a:r>
              <a:rPr lang="en-US" b="1" dirty="0" smtClean="0">
                <a:solidFill>
                  <a:schemeClr val="bg1"/>
                </a:solidFill>
              </a:rPr>
              <a:t>4 plates ~0.8x1 m</a:t>
            </a:r>
            <a:r>
              <a:rPr lang="en-US" b="1" baseline="30000" dirty="0" smtClean="0">
                <a:solidFill>
                  <a:schemeClr val="bg1"/>
                </a:solidFill>
              </a:rPr>
              <a:t>2</a:t>
            </a:r>
            <a:endParaRPr lang="en-US" b="1" baseline="30000" dirty="0">
              <a:solidFill>
                <a:schemeClr val="bg1"/>
              </a:solidFill>
            </a:endParaRPr>
          </a:p>
        </p:txBody>
      </p:sp>
      <p:cxnSp>
        <p:nvCxnSpPr>
          <p:cNvPr id="85" name="Conector recto de flecha 84"/>
          <p:cNvCxnSpPr/>
          <p:nvPr/>
        </p:nvCxnSpPr>
        <p:spPr>
          <a:xfrm>
            <a:off x="2947014" y="2486096"/>
            <a:ext cx="883164" cy="578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7" name="Marcador de número de diapositiva 86"/>
          <p:cNvSpPr>
            <a:spLocks noGrp="1"/>
          </p:cNvSpPr>
          <p:nvPr>
            <p:ph type="sldNum" sz="quarter" idx="12"/>
          </p:nvPr>
        </p:nvSpPr>
        <p:spPr/>
        <p:txBody>
          <a:bodyPr/>
          <a:lstStyle/>
          <a:p>
            <a:r>
              <a:rPr lang="en-US" dirty="0" smtClean="0"/>
              <a:t>5</a:t>
            </a:r>
            <a:endParaRPr lang="en-US" dirty="0"/>
          </a:p>
        </p:txBody>
      </p:sp>
      <p:pic>
        <p:nvPicPr>
          <p:cNvPr id="7" name="Imagen 6"/>
          <p:cNvPicPr>
            <a:picLocks noChangeAspect="1"/>
          </p:cNvPicPr>
          <p:nvPr/>
        </p:nvPicPr>
        <p:blipFill>
          <a:blip r:embed="rId3"/>
          <a:stretch>
            <a:fillRect/>
          </a:stretch>
        </p:blipFill>
        <p:spPr>
          <a:xfrm>
            <a:off x="2947014" y="5328460"/>
            <a:ext cx="6196986" cy="1333381"/>
          </a:xfrm>
          <a:prstGeom prst="rect">
            <a:avLst/>
          </a:prstGeom>
        </p:spPr>
      </p:pic>
      <p:pic>
        <p:nvPicPr>
          <p:cNvPr id="78" name="Imagen 77"/>
          <p:cNvPicPr>
            <a:picLocks noChangeAspect="1"/>
          </p:cNvPicPr>
          <p:nvPr/>
        </p:nvPicPr>
        <p:blipFill>
          <a:blip r:embed="rId4"/>
          <a:stretch>
            <a:fillRect/>
          </a:stretch>
        </p:blipFill>
        <p:spPr>
          <a:xfrm>
            <a:off x="3026300" y="4239685"/>
            <a:ext cx="5064526" cy="1434033"/>
          </a:xfrm>
          <a:prstGeom prst="rect">
            <a:avLst/>
          </a:prstGeom>
        </p:spPr>
      </p:pic>
      <p:sp>
        <p:nvSpPr>
          <p:cNvPr id="86" name="57 CuadroTexto"/>
          <p:cNvSpPr txBox="1"/>
          <p:nvPr/>
        </p:nvSpPr>
        <p:spPr>
          <a:xfrm>
            <a:off x="21812" y="4464508"/>
            <a:ext cx="3071103" cy="738664"/>
          </a:xfrm>
          <a:prstGeom prst="rect">
            <a:avLst/>
          </a:prstGeom>
          <a:noFill/>
        </p:spPr>
        <p:txBody>
          <a:bodyPr wrap="square" rtlCol="0">
            <a:spAutoFit/>
          </a:bodyPr>
          <a:lstStyle/>
          <a:p>
            <a:pPr algn="just" defTabSz="457200"/>
            <a:r>
              <a:rPr lang="en-US" sz="1400" b="1" dirty="0" smtClean="0">
                <a:solidFill>
                  <a:prstClr val="black"/>
                </a:solidFill>
              </a:rPr>
              <a:t>Welding has been performed column by column following the same row order </a:t>
            </a:r>
            <a:r>
              <a:rPr lang="en-US" sz="1400" b="1" dirty="0" smtClean="0">
                <a:solidFill>
                  <a:srgbClr val="FF0000"/>
                </a:solidFill>
              </a:rPr>
              <a:t>ABCDEF.</a:t>
            </a:r>
            <a:endParaRPr lang="en-US" sz="1400" b="1" dirty="0">
              <a:solidFill>
                <a:srgbClr val="FF0000"/>
              </a:solidFill>
            </a:endParaRPr>
          </a:p>
        </p:txBody>
      </p:sp>
      <p:pic>
        <p:nvPicPr>
          <p:cNvPr id="82" name="Picture 2"/>
          <p:cNvPicPr>
            <a:picLocks noChangeAspect="1" noChangeArrowheads="1"/>
          </p:cNvPicPr>
          <p:nvPr/>
        </p:nvPicPr>
        <p:blipFill>
          <a:blip r:embed="rId5" cstate="print"/>
          <a:srcRect/>
          <a:stretch>
            <a:fillRect/>
          </a:stretch>
        </p:blipFill>
        <p:spPr bwMode="auto">
          <a:xfrm>
            <a:off x="7351671" y="3126678"/>
            <a:ext cx="1676405" cy="1257303"/>
          </a:xfrm>
          <a:prstGeom prst="rect">
            <a:avLst/>
          </a:prstGeom>
          <a:noFill/>
          <a:ln w="9525">
            <a:noFill/>
            <a:miter lim="800000"/>
            <a:headEnd/>
            <a:tailEnd/>
          </a:ln>
          <a:effectLst/>
        </p:spPr>
      </p:pic>
      <p:sp>
        <p:nvSpPr>
          <p:cNvPr id="51" name="57 CuadroTexto"/>
          <p:cNvSpPr txBox="1"/>
          <p:nvPr/>
        </p:nvSpPr>
        <p:spPr>
          <a:xfrm>
            <a:off x="7351670" y="4313555"/>
            <a:ext cx="1666423" cy="523220"/>
          </a:xfrm>
          <a:prstGeom prst="rect">
            <a:avLst/>
          </a:prstGeom>
          <a:noFill/>
        </p:spPr>
        <p:txBody>
          <a:bodyPr wrap="square" rtlCol="0">
            <a:spAutoFit/>
          </a:bodyPr>
          <a:lstStyle/>
          <a:p>
            <a:pPr algn="r" defTabSz="457200"/>
            <a:r>
              <a:rPr lang="en-US" sz="1400" b="1" dirty="0" smtClean="0">
                <a:solidFill>
                  <a:prstClr val="black"/>
                </a:solidFill>
              </a:rPr>
              <a:t>Coordinate 3D </a:t>
            </a:r>
            <a:r>
              <a:rPr lang="en-US" sz="1400" b="1" dirty="0">
                <a:solidFill>
                  <a:prstClr val="black"/>
                </a:solidFill>
              </a:rPr>
              <a:t>measuring machine</a:t>
            </a:r>
          </a:p>
        </p:txBody>
      </p:sp>
      <p:grpSp>
        <p:nvGrpSpPr>
          <p:cNvPr id="84" name="Grupo 83"/>
          <p:cNvGrpSpPr/>
          <p:nvPr/>
        </p:nvGrpSpPr>
        <p:grpSpPr>
          <a:xfrm>
            <a:off x="855229" y="5029851"/>
            <a:ext cx="1881688" cy="1620860"/>
            <a:chOff x="416691" y="4713953"/>
            <a:chExt cx="2030087" cy="1843093"/>
          </a:xfrm>
        </p:grpSpPr>
        <p:pic>
          <p:nvPicPr>
            <p:cNvPr id="5" name="Imagen 4"/>
            <p:cNvPicPr>
              <a:picLocks noChangeAspect="1"/>
            </p:cNvPicPr>
            <p:nvPr/>
          </p:nvPicPr>
          <p:blipFill>
            <a:blip r:embed="rId6"/>
            <a:stretch>
              <a:fillRect/>
            </a:stretch>
          </p:blipFill>
          <p:spPr>
            <a:xfrm>
              <a:off x="416691" y="4830140"/>
              <a:ext cx="2030087" cy="1726906"/>
            </a:xfrm>
            <a:prstGeom prst="rect">
              <a:avLst/>
            </a:prstGeom>
          </p:spPr>
        </p:pic>
        <p:sp>
          <p:nvSpPr>
            <p:cNvPr id="83" name="CuadroTexto 82"/>
            <p:cNvSpPr txBox="1"/>
            <p:nvPr/>
          </p:nvSpPr>
          <p:spPr>
            <a:xfrm>
              <a:off x="649094" y="4735131"/>
              <a:ext cx="222421" cy="369332"/>
            </a:xfrm>
            <a:prstGeom prst="rect">
              <a:avLst/>
            </a:prstGeom>
            <a:noFill/>
          </p:spPr>
          <p:txBody>
            <a:bodyPr wrap="square" rtlCol="0">
              <a:spAutoFit/>
            </a:bodyPr>
            <a:lstStyle/>
            <a:p>
              <a:r>
                <a:rPr lang="en-GB" dirty="0">
                  <a:solidFill>
                    <a:srgbClr val="FF0000"/>
                  </a:solidFill>
                </a:rPr>
                <a:t>F</a:t>
              </a:r>
            </a:p>
          </p:txBody>
        </p:sp>
        <p:sp>
          <p:nvSpPr>
            <p:cNvPr id="88" name="CuadroTexto 87"/>
            <p:cNvSpPr txBox="1"/>
            <p:nvPr/>
          </p:nvSpPr>
          <p:spPr>
            <a:xfrm>
              <a:off x="912705" y="4730743"/>
              <a:ext cx="222421" cy="369332"/>
            </a:xfrm>
            <a:prstGeom prst="rect">
              <a:avLst/>
            </a:prstGeom>
            <a:noFill/>
          </p:spPr>
          <p:txBody>
            <a:bodyPr wrap="square" rtlCol="0">
              <a:spAutoFit/>
            </a:bodyPr>
            <a:lstStyle/>
            <a:p>
              <a:r>
                <a:rPr lang="en-GB" dirty="0" smtClean="0">
                  <a:solidFill>
                    <a:srgbClr val="FF0000"/>
                  </a:solidFill>
                </a:rPr>
                <a:t>E</a:t>
              </a:r>
              <a:endParaRPr lang="en-GB" dirty="0">
                <a:solidFill>
                  <a:srgbClr val="FF0000"/>
                </a:solidFill>
              </a:endParaRPr>
            </a:p>
          </p:txBody>
        </p:sp>
        <p:sp>
          <p:nvSpPr>
            <p:cNvPr id="89" name="CuadroTexto 88"/>
            <p:cNvSpPr txBox="1"/>
            <p:nvPr/>
          </p:nvSpPr>
          <p:spPr>
            <a:xfrm>
              <a:off x="1130251" y="4713953"/>
              <a:ext cx="222421" cy="369332"/>
            </a:xfrm>
            <a:prstGeom prst="rect">
              <a:avLst/>
            </a:prstGeom>
            <a:noFill/>
          </p:spPr>
          <p:txBody>
            <a:bodyPr wrap="square" rtlCol="0">
              <a:spAutoFit/>
            </a:bodyPr>
            <a:lstStyle/>
            <a:p>
              <a:r>
                <a:rPr lang="en-GB" dirty="0" smtClean="0">
                  <a:solidFill>
                    <a:srgbClr val="FF0000"/>
                  </a:solidFill>
                </a:rPr>
                <a:t>A</a:t>
              </a:r>
              <a:endParaRPr lang="en-GB" dirty="0">
                <a:solidFill>
                  <a:srgbClr val="FF0000"/>
                </a:solidFill>
              </a:endParaRPr>
            </a:p>
          </p:txBody>
        </p:sp>
        <p:sp>
          <p:nvSpPr>
            <p:cNvPr id="90" name="CuadroTexto 89"/>
            <p:cNvSpPr txBox="1"/>
            <p:nvPr/>
          </p:nvSpPr>
          <p:spPr>
            <a:xfrm>
              <a:off x="1362004" y="4722368"/>
              <a:ext cx="222421" cy="369332"/>
            </a:xfrm>
            <a:prstGeom prst="rect">
              <a:avLst/>
            </a:prstGeom>
            <a:noFill/>
          </p:spPr>
          <p:txBody>
            <a:bodyPr wrap="square" rtlCol="0">
              <a:spAutoFit/>
            </a:bodyPr>
            <a:lstStyle/>
            <a:p>
              <a:r>
                <a:rPr lang="en-GB" dirty="0" smtClean="0">
                  <a:solidFill>
                    <a:srgbClr val="FF0000"/>
                  </a:solidFill>
                </a:rPr>
                <a:t>B</a:t>
              </a:r>
              <a:endParaRPr lang="en-GB" dirty="0">
                <a:solidFill>
                  <a:srgbClr val="FF0000"/>
                </a:solidFill>
              </a:endParaRPr>
            </a:p>
          </p:txBody>
        </p:sp>
        <p:sp>
          <p:nvSpPr>
            <p:cNvPr id="91" name="CuadroTexto 90"/>
            <p:cNvSpPr txBox="1"/>
            <p:nvPr/>
          </p:nvSpPr>
          <p:spPr>
            <a:xfrm>
              <a:off x="1633641" y="4730128"/>
              <a:ext cx="222421" cy="369332"/>
            </a:xfrm>
            <a:prstGeom prst="rect">
              <a:avLst/>
            </a:prstGeom>
            <a:noFill/>
          </p:spPr>
          <p:txBody>
            <a:bodyPr wrap="square" rtlCol="0">
              <a:spAutoFit/>
            </a:bodyPr>
            <a:lstStyle/>
            <a:p>
              <a:r>
                <a:rPr lang="en-GB" dirty="0" smtClean="0">
                  <a:solidFill>
                    <a:srgbClr val="FF0000"/>
                  </a:solidFill>
                </a:rPr>
                <a:t>C</a:t>
              </a:r>
              <a:endParaRPr lang="en-GB" dirty="0">
                <a:solidFill>
                  <a:srgbClr val="FF0000"/>
                </a:solidFill>
              </a:endParaRPr>
            </a:p>
          </p:txBody>
        </p:sp>
        <p:sp>
          <p:nvSpPr>
            <p:cNvPr id="92" name="CuadroTexto 91"/>
            <p:cNvSpPr txBox="1"/>
            <p:nvPr/>
          </p:nvSpPr>
          <p:spPr>
            <a:xfrm>
              <a:off x="1874726" y="4733331"/>
              <a:ext cx="222421" cy="369332"/>
            </a:xfrm>
            <a:prstGeom prst="rect">
              <a:avLst/>
            </a:prstGeom>
            <a:noFill/>
          </p:spPr>
          <p:txBody>
            <a:bodyPr wrap="square" rtlCol="0">
              <a:spAutoFit/>
            </a:bodyPr>
            <a:lstStyle/>
            <a:p>
              <a:r>
                <a:rPr lang="en-GB" dirty="0" smtClean="0">
                  <a:solidFill>
                    <a:srgbClr val="FF0000"/>
                  </a:solidFill>
                </a:rPr>
                <a:t>D</a:t>
              </a:r>
              <a:endParaRPr lang="en-GB" dirty="0">
                <a:solidFill>
                  <a:srgbClr val="FF0000"/>
                </a:solidFill>
              </a:endParaRPr>
            </a:p>
          </p:txBody>
        </p:sp>
      </p:grpSp>
      <p:sp>
        <p:nvSpPr>
          <p:cNvPr id="93" name="CuadroTexto 92"/>
          <p:cNvSpPr txBox="1"/>
          <p:nvPr/>
        </p:nvSpPr>
        <p:spPr>
          <a:xfrm rot="16200000">
            <a:off x="-396537" y="5408108"/>
            <a:ext cx="2146829" cy="307777"/>
          </a:xfrm>
          <a:prstGeom prst="rect">
            <a:avLst/>
          </a:prstGeom>
          <a:noFill/>
        </p:spPr>
        <p:txBody>
          <a:bodyPr wrap="square" rtlCol="0">
            <a:spAutoFit/>
          </a:bodyPr>
          <a:lstStyle/>
          <a:p>
            <a:r>
              <a:rPr lang="en-GB" sz="1400" b="1" u="sng" dirty="0" smtClean="0">
                <a:solidFill>
                  <a:srgbClr val="0070C0"/>
                </a:solidFill>
              </a:rPr>
              <a:t>Penetration ~5 mm</a:t>
            </a:r>
            <a:endParaRPr lang="en-GB" sz="1400" b="1" u="sng" dirty="0">
              <a:solidFill>
                <a:srgbClr val="0070C0"/>
              </a:solidFill>
            </a:endParaRPr>
          </a:p>
        </p:txBody>
      </p:sp>
      <p:sp>
        <p:nvSpPr>
          <p:cNvPr id="94" name="Rectángulo 93"/>
          <p:cNvSpPr/>
          <p:nvPr/>
        </p:nvSpPr>
        <p:spPr>
          <a:xfrm>
            <a:off x="8191129" y="3573787"/>
            <a:ext cx="682495" cy="369332"/>
          </a:xfrm>
          <a:prstGeom prst="rect">
            <a:avLst/>
          </a:prstGeom>
        </p:spPr>
        <p:txBody>
          <a:bodyPr wrap="none">
            <a:spAutoFit/>
          </a:bodyPr>
          <a:lstStyle/>
          <a:p>
            <a:r>
              <a:rPr lang="en-US" b="1" dirty="0">
                <a:solidFill>
                  <a:srgbClr val="FFFF00"/>
                </a:solidFill>
              </a:rPr>
              <a:t>(PT1)</a:t>
            </a:r>
            <a:endParaRPr lang="en-GB" dirty="0"/>
          </a:p>
        </p:txBody>
      </p:sp>
      <p:pic>
        <p:nvPicPr>
          <p:cNvPr id="52" name="Imagen 5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84034" y="105868"/>
            <a:ext cx="1906151" cy="980013"/>
          </a:xfrm>
          <a:prstGeom prst="rect">
            <a:avLst/>
          </a:prstGeom>
        </p:spPr>
      </p:pic>
      <p:sp>
        <p:nvSpPr>
          <p:cNvPr id="70" name="Rectángulo 69"/>
          <p:cNvSpPr/>
          <p:nvPr/>
        </p:nvSpPr>
        <p:spPr>
          <a:xfrm>
            <a:off x="7445199" y="104719"/>
            <a:ext cx="682495" cy="369332"/>
          </a:xfrm>
          <a:prstGeom prst="rect">
            <a:avLst/>
          </a:prstGeom>
        </p:spPr>
        <p:txBody>
          <a:bodyPr wrap="none">
            <a:spAutoFit/>
          </a:bodyPr>
          <a:lstStyle/>
          <a:p>
            <a:r>
              <a:rPr lang="en-US" b="1" dirty="0">
                <a:solidFill>
                  <a:srgbClr val="FFFF00"/>
                </a:solidFill>
              </a:rPr>
              <a:t>(PT1)</a:t>
            </a:r>
            <a:endParaRPr lang="en-GB" dirty="0"/>
          </a:p>
        </p:txBody>
      </p:sp>
    </p:spTree>
    <p:extLst>
      <p:ext uri="{BB962C8B-B14F-4D97-AF65-F5344CB8AC3E}">
        <p14:creationId xmlns:p14="http://schemas.microsoft.com/office/powerpoint/2010/main" val="4132399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Assembly of the Structure </a:t>
            </a:r>
            <a:br>
              <a:rPr lang="en-US" dirty="0" smtClean="0"/>
            </a:br>
            <a:r>
              <a:rPr lang="en-US" dirty="0" smtClean="0"/>
              <a:t>Previous Welding tests </a:t>
            </a:r>
            <a:endParaRPr lang="en-US" dirty="0"/>
          </a:p>
        </p:txBody>
      </p:sp>
      <p:sp>
        <p:nvSpPr>
          <p:cNvPr id="3" name="Marcador de fecha 2"/>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54" name="CuadroTexto 53"/>
          <p:cNvSpPr txBox="1"/>
          <p:nvPr/>
        </p:nvSpPr>
        <p:spPr>
          <a:xfrm>
            <a:off x="45561" y="1347538"/>
            <a:ext cx="4896407" cy="369332"/>
          </a:xfrm>
          <a:prstGeom prst="rect">
            <a:avLst/>
          </a:prstGeom>
          <a:solidFill>
            <a:schemeClr val="accent1">
              <a:lumMod val="75000"/>
            </a:schemeClr>
          </a:solidFill>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b="1" dirty="0" smtClean="0">
                <a:solidFill>
                  <a:srgbClr val="FFFF00"/>
                </a:solidFill>
              </a:rPr>
              <a:t>Second small prototype (PT2): 4 plates 0.4x1 m</a:t>
            </a:r>
            <a:r>
              <a:rPr lang="en-US" b="1" baseline="30000" dirty="0" smtClean="0">
                <a:solidFill>
                  <a:srgbClr val="FFFF00"/>
                </a:solidFill>
              </a:rPr>
              <a:t>2</a:t>
            </a:r>
            <a:endParaRPr lang="en-US" b="1" baseline="30000" dirty="0">
              <a:solidFill>
                <a:srgbClr val="FFFF00"/>
              </a:solidFill>
            </a:endParaRPr>
          </a:p>
        </p:txBody>
      </p:sp>
      <p:grpSp>
        <p:nvGrpSpPr>
          <p:cNvPr id="55" name="Grupo 54"/>
          <p:cNvGrpSpPr/>
          <p:nvPr/>
        </p:nvGrpSpPr>
        <p:grpSpPr>
          <a:xfrm>
            <a:off x="84322" y="1849471"/>
            <a:ext cx="3671271" cy="2126169"/>
            <a:chOff x="5457591" y="4038862"/>
            <a:chExt cx="3671271" cy="2126169"/>
          </a:xfrm>
        </p:grpSpPr>
        <p:pic>
          <p:nvPicPr>
            <p:cNvPr id="56" name="Imagen 55"/>
            <p:cNvPicPr>
              <a:picLocks noChangeAspect="1"/>
            </p:cNvPicPr>
            <p:nvPr/>
          </p:nvPicPr>
          <p:blipFill>
            <a:blip r:embed="rId2"/>
            <a:stretch>
              <a:fillRect/>
            </a:stretch>
          </p:blipFill>
          <p:spPr>
            <a:xfrm>
              <a:off x="5457591" y="4038862"/>
              <a:ext cx="3671271" cy="2126169"/>
            </a:xfrm>
            <a:prstGeom prst="rect">
              <a:avLst/>
            </a:prstGeom>
          </p:spPr>
        </p:pic>
        <p:sp>
          <p:nvSpPr>
            <p:cNvPr id="57" name="CuadroTexto 56"/>
            <p:cNvSpPr txBox="1"/>
            <p:nvPr/>
          </p:nvSpPr>
          <p:spPr>
            <a:xfrm>
              <a:off x="5493461" y="5784647"/>
              <a:ext cx="2322495" cy="338554"/>
            </a:xfrm>
            <a:prstGeom prst="rect">
              <a:avLst/>
            </a:prstGeom>
            <a:noFill/>
          </p:spPr>
          <p:txBody>
            <a:bodyPr wrap="none" rtlCol="0">
              <a:spAutoFit/>
            </a:bodyPr>
            <a:lstStyle/>
            <a:p>
              <a:r>
                <a:rPr lang="en-US" sz="1600" b="1" dirty="0" smtClean="0"/>
                <a:t>Photogrammetry targets</a:t>
              </a:r>
              <a:endParaRPr lang="es-ES" sz="1600" b="1" dirty="0"/>
            </a:p>
          </p:txBody>
        </p:sp>
        <p:cxnSp>
          <p:nvCxnSpPr>
            <p:cNvPr id="58" name="Conector recto de flecha 57"/>
            <p:cNvCxnSpPr/>
            <p:nvPr/>
          </p:nvCxnSpPr>
          <p:spPr>
            <a:xfrm flipH="1" flipV="1">
              <a:off x="6602079" y="5683092"/>
              <a:ext cx="247889" cy="190166"/>
            </a:xfrm>
            <a:prstGeom prst="straightConnector1">
              <a:avLst/>
            </a:prstGeom>
            <a:ln w="381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ector recto de flecha 58"/>
            <p:cNvCxnSpPr/>
            <p:nvPr/>
          </p:nvCxnSpPr>
          <p:spPr>
            <a:xfrm flipV="1">
              <a:off x="6849968" y="5013280"/>
              <a:ext cx="271594" cy="859978"/>
            </a:xfrm>
            <a:prstGeom prst="straightConnector1">
              <a:avLst/>
            </a:prstGeom>
            <a:ln w="381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ector recto de flecha 59"/>
            <p:cNvCxnSpPr/>
            <p:nvPr/>
          </p:nvCxnSpPr>
          <p:spPr>
            <a:xfrm flipV="1">
              <a:off x="6854658" y="5357860"/>
              <a:ext cx="496680" cy="496919"/>
            </a:xfrm>
            <a:prstGeom prst="straightConnector1">
              <a:avLst/>
            </a:prstGeom>
            <a:ln w="381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ector recto de flecha 60"/>
            <p:cNvCxnSpPr/>
            <p:nvPr/>
          </p:nvCxnSpPr>
          <p:spPr>
            <a:xfrm flipV="1">
              <a:off x="6879281" y="4616813"/>
              <a:ext cx="689582" cy="1272856"/>
            </a:xfrm>
            <a:prstGeom prst="straightConnector1">
              <a:avLst/>
            </a:prstGeom>
            <a:ln w="381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onector recto de flecha 61"/>
            <p:cNvCxnSpPr/>
            <p:nvPr/>
          </p:nvCxnSpPr>
          <p:spPr>
            <a:xfrm flipV="1">
              <a:off x="6849968" y="4681068"/>
              <a:ext cx="1676249" cy="1192190"/>
            </a:xfrm>
            <a:prstGeom prst="straightConnector1">
              <a:avLst/>
            </a:prstGeom>
            <a:ln w="381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63" name="Imagen 62"/>
            <p:cNvPicPr>
              <a:picLocks noChangeAspect="1"/>
            </p:cNvPicPr>
            <p:nvPr/>
          </p:nvPicPr>
          <p:blipFill>
            <a:blip r:embed="rId3"/>
            <a:stretch>
              <a:fillRect/>
            </a:stretch>
          </p:blipFill>
          <p:spPr>
            <a:xfrm>
              <a:off x="8274835" y="5215822"/>
              <a:ext cx="803869" cy="948545"/>
            </a:xfrm>
            <a:prstGeom prst="rect">
              <a:avLst/>
            </a:prstGeom>
            <a:ln w="38100">
              <a:solidFill>
                <a:srgbClr val="FFFF00"/>
              </a:solidFill>
            </a:ln>
          </p:spPr>
        </p:pic>
        <p:sp>
          <p:nvSpPr>
            <p:cNvPr id="64" name="Forma libre 63"/>
            <p:cNvSpPr/>
            <p:nvPr/>
          </p:nvSpPr>
          <p:spPr>
            <a:xfrm>
              <a:off x="8199497" y="4443160"/>
              <a:ext cx="662304" cy="557998"/>
            </a:xfrm>
            <a:custGeom>
              <a:avLst/>
              <a:gdLst>
                <a:gd name="connsiteX0" fmla="*/ 51127 w 718392"/>
                <a:gd name="connsiteY0" fmla="*/ 37070 h 658893"/>
                <a:gd name="connsiteX1" fmla="*/ 51127 w 718392"/>
                <a:gd name="connsiteY1" fmla="*/ 37070 h 658893"/>
                <a:gd name="connsiteX2" fmla="*/ 1700 w 718392"/>
                <a:gd name="connsiteY2" fmla="*/ 135924 h 658893"/>
                <a:gd name="connsiteX3" fmla="*/ 14057 w 718392"/>
                <a:gd name="connsiteY3" fmla="*/ 259491 h 658893"/>
                <a:gd name="connsiteX4" fmla="*/ 51127 w 718392"/>
                <a:gd name="connsiteY4" fmla="*/ 494270 h 658893"/>
                <a:gd name="connsiteX5" fmla="*/ 75841 w 718392"/>
                <a:gd name="connsiteY5" fmla="*/ 531340 h 658893"/>
                <a:gd name="connsiteX6" fmla="*/ 112911 w 718392"/>
                <a:gd name="connsiteY6" fmla="*/ 556054 h 658893"/>
                <a:gd name="connsiteX7" fmla="*/ 149981 w 718392"/>
                <a:gd name="connsiteY7" fmla="*/ 593124 h 658893"/>
                <a:gd name="connsiteX8" fmla="*/ 211765 w 718392"/>
                <a:gd name="connsiteY8" fmla="*/ 605481 h 658893"/>
                <a:gd name="connsiteX9" fmla="*/ 248835 w 718392"/>
                <a:gd name="connsiteY9" fmla="*/ 642551 h 658893"/>
                <a:gd name="connsiteX10" fmla="*/ 384760 w 718392"/>
                <a:gd name="connsiteY10" fmla="*/ 642551 h 658893"/>
                <a:gd name="connsiteX11" fmla="*/ 508327 w 718392"/>
                <a:gd name="connsiteY11" fmla="*/ 642551 h 658893"/>
                <a:gd name="connsiteX12" fmla="*/ 533041 w 718392"/>
                <a:gd name="connsiteY12" fmla="*/ 605481 h 658893"/>
                <a:gd name="connsiteX13" fmla="*/ 607181 w 718392"/>
                <a:gd name="connsiteY13" fmla="*/ 580767 h 658893"/>
                <a:gd name="connsiteX14" fmla="*/ 681322 w 718392"/>
                <a:gd name="connsiteY14" fmla="*/ 531340 h 658893"/>
                <a:gd name="connsiteX15" fmla="*/ 706035 w 718392"/>
                <a:gd name="connsiteY15" fmla="*/ 457200 h 658893"/>
                <a:gd name="connsiteX16" fmla="*/ 718392 w 718392"/>
                <a:gd name="connsiteY16" fmla="*/ 420129 h 658893"/>
                <a:gd name="connsiteX17" fmla="*/ 693679 w 718392"/>
                <a:gd name="connsiteY17" fmla="*/ 308919 h 658893"/>
                <a:gd name="connsiteX18" fmla="*/ 681322 w 718392"/>
                <a:gd name="connsiteY18" fmla="*/ 271848 h 658893"/>
                <a:gd name="connsiteX19" fmla="*/ 631895 w 718392"/>
                <a:gd name="connsiteY19" fmla="*/ 197708 h 658893"/>
                <a:gd name="connsiteX20" fmla="*/ 557754 w 718392"/>
                <a:gd name="connsiteY20" fmla="*/ 160637 h 658893"/>
                <a:gd name="connsiteX21" fmla="*/ 483614 w 718392"/>
                <a:gd name="connsiteY21" fmla="*/ 135924 h 658893"/>
                <a:gd name="connsiteX22" fmla="*/ 409473 w 718392"/>
                <a:gd name="connsiteY22" fmla="*/ 98854 h 658893"/>
                <a:gd name="connsiteX23" fmla="*/ 372403 w 718392"/>
                <a:gd name="connsiteY23" fmla="*/ 74140 h 658893"/>
                <a:gd name="connsiteX24" fmla="*/ 298262 w 718392"/>
                <a:gd name="connsiteY24" fmla="*/ 49427 h 658893"/>
                <a:gd name="connsiteX25" fmla="*/ 224122 w 718392"/>
                <a:gd name="connsiteY25" fmla="*/ 12356 h 658893"/>
                <a:gd name="connsiteX26" fmla="*/ 199408 w 718392"/>
                <a:gd name="connsiteY26" fmla="*/ 12356 h 658893"/>
                <a:gd name="connsiteX27" fmla="*/ 199408 w 718392"/>
                <a:gd name="connsiteY27" fmla="*/ 0 h 658893"/>
                <a:gd name="connsiteX28" fmla="*/ 199408 w 718392"/>
                <a:gd name="connsiteY28" fmla="*/ 0 h 658893"/>
                <a:gd name="connsiteX29" fmla="*/ 51127 w 718392"/>
                <a:gd name="connsiteY29" fmla="*/ 37070 h 658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18392" h="658893">
                  <a:moveTo>
                    <a:pt x="51127" y="37070"/>
                  </a:moveTo>
                  <a:lnTo>
                    <a:pt x="51127" y="37070"/>
                  </a:lnTo>
                  <a:cubicBezTo>
                    <a:pt x="34651" y="70021"/>
                    <a:pt x="7757" y="99585"/>
                    <a:pt x="1700" y="135924"/>
                  </a:cubicBezTo>
                  <a:cubicBezTo>
                    <a:pt x="-5105" y="176755"/>
                    <a:pt x="10471" y="218252"/>
                    <a:pt x="14057" y="259491"/>
                  </a:cubicBezTo>
                  <a:cubicBezTo>
                    <a:pt x="17670" y="301045"/>
                    <a:pt x="14642" y="439544"/>
                    <a:pt x="51127" y="494270"/>
                  </a:cubicBezTo>
                  <a:cubicBezTo>
                    <a:pt x="59365" y="506627"/>
                    <a:pt x="65340" y="520839"/>
                    <a:pt x="75841" y="531340"/>
                  </a:cubicBezTo>
                  <a:cubicBezTo>
                    <a:pt x="86342" y="541841"/>
                    <a:pt x="101502" y="546547"/>
                    <a:pt x="112911" y="556054"/>
                  </a:cubicBezTo>
                  <a:cubicBezTo>
                    <a:pt x="126336" y="567241"/>
                    <a:pt x="134351" y="585309"/>
                    <a:pt x="149981" y="593124"/>
                  </a:cubicBezTo>
                  <a:cubicBezTo>
                    <a:pt x="168766" y="602517"/>
                    <a:pt x="191170" y="601362"/>
                    <a:pt x="211765" y="605481"/>
                  </a:cubicBezTo>
                  <a:cubicBezTo>
                    <a:pt x="224122" y="617838"/>
                    <a:pt x="234295" y="632858"/>
                    <a:pt x="248835" y="642551"/>
                  </a:cubicBezTo>
                  <a:cubicBezTo>
                    <a:pt x="288536" y="669018"/>
                    <a:pt x="346592" y="647322"/>
                    <a:pt x="384760" y="642551"/>
                  </a:cubicBezTo>
                  <a:cubicBezTo>
                    <a:pt x="432225" y="658373"/>
                    <a:pt x="447474" y="669597"/>
                    <a:pt x="508327" y="642551"/>
                  </a:cubicBezTo>
                  <a:cubicBezTo>
                    <a:pt x="521898" y="636519"/>
                    <a:pt x="520447" y="613352"/>
                    <a:pt x="533041" y="605481"/>
                  </a:cubicBezTo>
                  <a:cubicBezTo>
                    <a:pt x="555132" y="591674"/>
                    <a:pt x="585506" y="595217"/>
                    <a:pt x="607181" y="580767"/>
                  </a:cubicBezTo>
                  <a:lnTo>
                    <a:pt x="681322" y="531340"/>
                  </a:lnTo>
                  <a:lnTo>
                    <a:pt x="706035" y="457200"/>
                  </a:lnTo>
                  <a:lnTo>
                    <a:pt x="718392" y="420129"/>
                  </a:lnTo>
                  <a:cubicBezTo>
                    <a:pt x="709901" y="377674"/>
                    <a:pt x="705309" y="349626"/>
                    <a:pt x="693679" y="308919"/>
                  </a:cubicBezTo>
                  <a:cubicBezTo>
                    <a:pt x="690101" y="296395"/>
                    <a:pt x="687648" y="283234"/>
                    <a:pt x="681322" y="271848"/>
                  </a:cubicBezTo>
                  <a:cubicBezTo>
                    <a:pt x="666898" y="245884"/>
                    <a:pt x="660073" y="207101"/>
                    <a:pt x="631895" y="197708"/>
                  </a:cubicBezTo>
                  <a:cubicBezTo>
                    <a:pt x="496693" y="152639"/>
                    <a:pt x="701489" y="224519"/>
                    <a:pt x="557754" y="160637"/>
                  </a:cubicBezTo>
                  <a:cubicBezTo>
                    <a:pt x="533949" y="150057"/>
                    <a:pt x="505289" y="150374"/>
                    <a:pt x="483614" y="135924"/>
                  </a:cubicBezTo>
                  <a:cubicBezTo>
                    <a:pt x="435706" y="103985"/>
                    <a:pt x="460633" y="115906"/>
                    <a:pt x="409473" y="98854"/>
                  </a:cubicBezTo>
                  <a:cubicBezTo>
                    <a:pt x="397116" y="90616"/>
                    <a:pt x="385974" y="80172"/>
                    <a:pt x="372403" y="74140"/>
                  </a:cubicBezTo>
                  <a:cubicBezTo>
                    <a:pt x="348598" y="63560"/>
                    <a:pt x="298262" y="49427"/>
                    <a:pt x="298262" y="49427"/>
                  </a:cubicBezTo>
                  <a:cubicBezTo>
                    <a:pt x="267021" y="28599"/>
                    <a:pt x="260664" y="19664"/>
                    <a:pt x="224122" y="12356"/>
                  </a:cubicBezTo>
                  <a:cubicBezTo>
                    <a:pt x="216044" y="10740"/>
                    <a:pt x="207646" y="12356"/>
                    <a:pt x="199408" y="12356"/>
                  </a:cubicBezTo>
                  <a:lnTo>
                    <a:pt x="199408" y="0"/>
                  </a:lnTo>
                  <a:lnTo>
                    <a:pt x="199408" y="0"/>
                  </a:lnTo>
                  <a:lnTo>
                    <a:pt x="51127" y="37070"/>
                  </a:lnTo>
                  <a:close/>
                </a:path>
              </a:pathLst>
            </a:cu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5" name="Conector recto de flecha 64"/>
            <p:cNvCxnSpPr>
              <a:stCxn id="64" idx="11"/>
            </p:cNvCxnSpPr>
            <p:nvPr/>
          </p:nvCxnSpPr>
          <p:spPr>
            <a:xfrm flipH="1">
              <a:off x="8611538" y="4987318"/>
              <a:ext cx="56599" cy="228505"/>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66" name="CuadroTexto 65"/>
            <p:cNvSpPr txBox="1"/>
            <p:nvPr/>
          </p:nvSpPr>
          <p:spPr>
            <a:xfrm>
              <a:off x="8402029" y="5096095"/>
              <a:ext cx="706475" cy="369332"/>
            </a:xfrm>
            <a:prstGeom prst="rect">
              <a:avLst/>
            </a:prstGeom>
            <a:noFill/>
          </p:spPr>
          <p:txBody>
            <a:bodyPr wrap="none" rtlCol="0">
              <a:spAutoFit/>
            </a:bodyPr>
            <a:lstStyle/>
            <a:p>
              <a:r>
                <a:rPr lang="en-US" b="1" dirty="0" smtClean="0">
                  <a:solidFill>
                    <a:srgbClr val="FFFF00"/>
                  </a:solidFill>
                </a:rPr>
                <a:t>zoom</a:t>
              </a:r>
              <a:endParaRPr lang="es-ES" b="1" dirty="0">
                <a:solidFill>
                  <a:srgbClr val="FFFF00"/>
                </a:solidFill>
              </a:endParaRPr>
            </a:p>
          </p:txBody>
        </p:sp>
        <p:cxnSp>
          <p:nvCxnSpPr>
            <p:cNvPr id="67" name="Conector recto de flecha 66"/>
            <p:cNvCxnSpPr/>
            <p:nvPr/>
          </p:nvCxnSpPr>
          <p:spPr>
            <a:xfrm flipV="1">
              <a:off x="7696057" y="5368024"/>
              <a:ext cx="664148" cy="55319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ector recto de flecha 67"/>
            <p:cNvCxnSpPr/>
            <p:nvPr/>
          </p:nvCxnSpPr>
          <p:spPr>
            <a:xfrm flipV="1">
              <a:off x="7681927" y="5683093"/>
              <a:ext cx="1057384" cy="26039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onector recto de flecha 68"/>
            <p:cNvCxnSpPr/>
            <p:nvPr/>
          </p:nvCxnSpPr>
          <p:spPr>
            <a:xfrm flipV="1">
              <a:off x="7681927" y="5939695"/>
              <a:ext cx="1124482" cy="41983"/>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ector recto de flecha 69"/>
            <p:cNvCxnSpPr/>
            <p:nvPr/>
          </p:nvCxnSpPr>
          <p:spPr>
            <a:xfrm>
              <a:off x="7681927" y="6006981"/>
              <a:ext cx="1179874" cy="94554"/>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71" name="21 CuadroTexto"/>
            <p:cNvSpPr txBox="1"/>
            <p:nvPr/>
          </p:nvSpPr>
          <p:spPr>
            <a:xfrm>
              <a:off x="5469191" y="4078646"/>
              <a:ext cx="2383858" cy="307777"/>
            </a:xfrm>
            <a:prstGeom prst="rect">
              <a:avLst/>
            </a:prstGeom>
            <a:solidFill>
              <a:srgbClr val="FFE593"/>
            </a:solidFill>
          </p:spPr>
          <p:style>
            <a:lnRef idx="3">
              <a:schemeClr val="lt1"/>
            </a:lnRef>
            <a:fillRef idx="1">
              <a:schemeClr val="accent4"/>
            </a:fillRef>
            <a:effectRef idx="1">
              <a:schemeClr val="accent4"/>
            </a:effectRef>
            <a:fontRef idx="minor">
              <a:schemeClr val="lt1"/>
            </a:fontRef>
          </p:style>
          <p:txBody>
            <a:bodyPr wrap="none" rtlCol="0">
              <a:spAutoFit/>
            </a:bodyPr>
            <a:lstStyle/>
            <a:p>
              <a:r>
                <a:rPr lang="en-US" sz="1400" b="1" dirty="0" smtClean="0">
                  <a:solidFill>
                    <a:prstClr val="black"/>
                  </a:solidFill>
                </a:rPr>
                <a:t>2</a:t>
              </a:r>
              <a:r>
                <a:rPr lang="en-US" sz="1400" b="1" baseline="30000" dirty="0" smtClean="0">
                  <a:solidFill>
                    <a:prstClr val="black"/>
                  </a:solidFill>
                </a:rPr>
                <a:t>nd</a:t>
              </a:r>
              <a:r>
                <a:rPr lang="en-US" sz="1400" b="1" dirty="0" smtClean="0">
                  <a:solidFill>
                    <a:prstClr val="black"/>
                  </a:solidFill>
                </a:rPr>
                <a:t>  Prototype before welding</a:t>
              </a:r>
              <a:endParaRPr lang="en-US" sz="1400" b="1" dirty="0">
                <a:solidFill>
                  <a:prstClr val="black"/>
                </a:solidFill>
              </a:endParaRPr>
            </a:p>
          </p:txBody>
        </p:sp>
      </p:grpSp>
      <p:pic>
        <p:nvPicPr>
          <p:cNvPr id="7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01297" y="4966546"/>
            <a:ext cx="4758605" cy="1709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14 CuadroTexto"/>
          <p:cNvSpPr txBox="1"/>
          <p:nvPr/>
        </p:nvSpPr>
        <p:spPr>
          <a:xfrm>
            <a:off x="4923621" y="1175558"/>
            <a:ext cx="4470733"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accent1">
                    <a:lumMod val="75000"/>
                  </a:schemeClr>
                </a:solidFill>
                <a:effectLst/>
                <a:uLnTx/>
                <a:uFillTx/>
              </a:rPr>
              <a:t>Welding performed </a:t>
            </a:r>
            <a:r>
              <a:rPr kumimoji="0" lang="en-US" sz="1400" b="1" i="0" u="none" strike="noStrike" kern="0" cap="none" spc="0" normalizeH="0" baseline="0" noProof="0" dirty="0" smtClean="0">
                <a:ln>
                  <a:noFill/>
                </a:ln>
                <a:solidFill>
                  <a:schemeClr val="accent1">
                    <a:lumMod val="75000"/>
                  </a:schemeClr>
                </a:solidFill>
                <a:effectLst/>
                <a:uLnTx/>
                <a:uFillTx/>
              </a:rPr>
              <a:t>changing a bit the welding sequence and machine parameters </a:t>
            </a:r>
            <a:r>
              <a:rPr kumimoji="0" lang="en-US" sz="1400" b="0" i="0" u="none" strike="noStrike" kern="0" cap="none" spc="0" normalizeH="0" baseline="0" noProof="0" dirty="0" smtClean="0">
                <a:ln>
                  <a:noFill/>
                </a:ln>
                <a:solidFill>
                  <a:schemeClr val="accent1">
                    <a:lumMod val="75000"/>
                  </a:schemeClr>
                </a:solidFill>
                <a:effectLst/>
                <a:uLnTx/>
                <a:uFillTx/>
              </a:rPr>
              <a:t>with respect to the first prototype:</a:t>
            </a:r>
          </a:p>
        </p:txBody>
      </p:sp>
      <p:sp>
        <p:nvSpPr>
          <p:cNvPr id="87" name="Marcador de número de diapositiva 86"/>
          <p:cNvSpPr>
            <a:spLocks noGrp="1"/>
          </p:cNvSpPr>
          <p:nvPr>
            <p:ph type="sldNum" sz="quarter" idx="12"/>
          </p:nvPr>
        </p:nvSpPr>
        <p:spPr/>
        <p:txBody>
          <a:bodyPr/>
          <a:lstStyle/>
          <a:p>
            <a:r>
              <a:rPr lang="en-US" dirty="0" smtClean="0"/>
              <a:t>6</a:t>
            </a:r>
            <a:endParaRPr lang="en-US" dirty="0"/>
          </a:p>
        </p:txBody>
      </p:sp>
      <p:pic>
        <p:nvPicPr>
          <p:cNvPr id="7" name="Imagen 6"/>
          <p:cNvPicPr>
            <a:picLocks noChangeAspect="1"/>
          </p:cNvPicPr>
          <p:nvPr/>
        </p:nvPicPr>
        <p:blipFill>
          <a:blip r:embed="rId5"/>
          <a:stretch>
            <a:fillRect/>
          </a:stretch>
        </p:blipFill>
        <p:spPr>
          <a:xfrm>
            <a:off x="3876170" y="1859718"/>
            <a:ext cx="5280386" cy="1675415"/>
          </a:xfrm>
          <a:prstGeom prst="rect">
            <a:avLst/>
          </a:prstGeom>
        </p:spPr>
      </p:pic>
      <p:pic>
        <p:nvPicPr>
          <p:cNvPr id="78" name="Imagen 77"/>
          <p:cNvPicPr>
            <a:picLocks noChangeAspect="1"/>
          </p:cNvPicPr>
          <p:nvPr/>
        </p:nvPicPr>
        <p:blipFill>
          <a:blip r:embed="rId6"/>
          <a:stretch>
            <a:fillRect/>
          </a:stretch>
        </p:blipFill>
        <p:spPr>
          <a:xfrm>
            <a:off x="3824921" y="3540437"/>
            <a:ext cx="5282615" cy="1455000"/>
          </a:xfrm>
          <a:prstGeom prst="rect">
            <a:avLst/>
          </a:prstGeom>
        </p:spPr>
      </p:pic>
      <p:sp>
        <p:nvSpPr>
          <p:cNvPr id="4" name="Marcador de pie de página 3"/>
          <p:cNvSpPr>
            <a:spLocks noGrp="1"/>
          </p:cNvSpPr>
          <p:nvPr>
            <p:ph type="ftr" sz="quarter" idx="11"/>
          </p:nvPr>
        </p:nvSpPr>
        <p:spPr/>
        <p:txBody>
          <a:bodyPr/>
          <a:lstStyle/>
          <a:p>
            <a:r>
              <a:rPr lang="en-US" dirty="0" smtClean="0">
                <a:solidFill>
                  <a:prstClr val="black">
                    <a:tint val="75000"/>
                  </a:prstClr>
                </a:solidFill>
              </a:rPr>
              <a:t>AIDA2020. WP14. 05/04/2017  </a:t>
            </a:r>
            <a:endParaRPr lang="en-US" dirty="0">
              <a:solidFill>
                <a:prstClr val="black">
                  <a:tint val="75000"/>
                </a:prstClr>
              </a:solidFill>
            </a:endParaRPr>
          </a:p>
        </p:txBody>
      </p:sp>
      <p:sp>
        <p:nvSpPr>
          <p:cNvPr id="86" name="CuadroTexto 85"/>
          <p:cNvSpPr txBox="1"/>
          <p:nvPr/>
        </p:nvSpPr>
        <p:spPr>
          <a:xfrm rot="16200000">
            <a:off x="2758652" y="2189625"/>
            <a:ext cx="2146829" cy="307777"/>
          </a:xfrm>
          <a:prstGeom prst="rect">
            <a:avLst/>
          </a:prstGeom>
          <a:noFill/>
        </p:spPr>
        <p:txBody>
          <a:bodyPr wrap="square" rtlCol="0">
            <a:spAutoFit/>
          </a:bodyPr>
          <a:lstStyle/>
          <a:p>
            <a:r>
              <a:rPr lang="en-GB" sz="1400" b="1" u="sng" dirty="0" smtClean="0">
                <a:solidFill>
                  <a:srgbClr val="0070C0"/>
                </a:solidFill>
              </a:rPr>
              <a:t>Penetration ~5 mm</a:t>
            </a:r>
            <a:endParaRPr lang="en-GB" sz="1400" b="1" u="sng" dirty="0">
              <a:solidFill>
                <a:srgbClr val="0070C0"/>
              </a:solidFill>
            </a:endParaRPr>
          </a:p>
        </p:txBody>
      </p:sp>
      <p:pic>
        <p:nvPicPr>
          <p:cNvPr id="82" name="Imagen 8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0392" y="5361471"/>
            <a:ext cx="2628024" cy="1477233"/>
          </a:xfrm>
          <a:prstGeom prst="rect">
            <a:avLst/>
          </a:prstGeom>
        </p:spPr>
      </p:pic>
      <p:sp>
        <p:nvSpPr>
          <p:cNvPr id="84" name="47 CuadroTexto"/>
          <p:cNvSpPr txBox="1"/>
          <p:nvPr/>
        </p:nvSpPr>
        <p:spPr>
          <a:xfrm>
            <a:off x="63964" y="3993426"/>
            <a:ext cx="3671271" cy="1815882"/>
          </a:xfrm>
          <a:prstGeom prst="rect">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r>
              <a:rPr lang="en-US" sz="1400" b="1" dirty="0" smtClean="0"/>
              <a:t>After comparing the measurements before and after welding Z-axis deformations found </a:t>
            </a:r>
            <a:r>
              <a:rPr lang="en-US" sz="1400" b="1" dirty="0">
                <a:solidFill>
                  <a:srgbClr val="C00000"/>
                </a:solidFill>
              </a:rPr>
              <a:t>(~</a:t>
            </a:r>
            <a:r>
              <a:rPr lang="en-US" sz="1400" b="1" dirty="0" smtClean="0">
                <a:solidFill>
                  <a:srgbClr val="C00000"/>
                </a:solidFill>
              </a:rPr>
              <a:t>1mm the external plates)</a:t>
            </a:r>
            <a:r>
              <a:rPr lang="en-US" sz="1400" b="1" dirty="0" smtClean="0"/>
              <a:t> </a:t>
            </a:r>
            <a:r>
              <a:rPr lang="en-US" sz="1400" b="1" dirty="0" smtClean="0">
                <a:solidFill>
                  <a:srgbClr val="C00000"/>
                </a:solidFill>
              </a:rPr>
              <a:t>in X-direction</a:t>
            </a:r>
            <a:r>
              <a:rPr lang="en-US" sz="1400" b="1" dirty="0" smtClean="0"/>
              <a:t>. </a:t>
            </a:r>
          </a:p>
          <a:p>
            <a:pPr algn="just"/>
            <a:r>
              <a:rPr lang="en-US" sz="1400" b="1" dirty="0" smtClean="0">
                <a:solidFill>
                  <a:srgbClr val="00B050"/>
                </a:solidFill>
              </a:rPr>
              <a:t>O.K for Y-direction (this is positive for the 3 m long prototype). </a:t>
            </a:r>
          </a:p>
          <a:p>
            <a:pPr algn="just"/>
            <a:r>
              <a:rPr lang="en-US" sz="1400" b="1" dirty="0" smtClean="0">
                <a:solidFill>
                  <a:srgbClr val="7030A0"/>
                </a:solidFill>
                <a:sym typeface="Wingdings" panose="05000000000000000000" pitchFamily="2" charset="2"/>
              </a:rPr>
              <a:t>Now the Z-direction deformations is symmetric.</a:t>
            </a:r>
          </a:p>
          <a:p>
            <a:pPr algn="just"/>
            <a:r>
              <a:rPr lang="en-US" sz="1400" b="1" dirty="0" smtClean="0">
                <a:solidFill>
                  <a:schemeClr val="accent6">
                    <a:lumMod val="75000"/>
                  </a:schemeClr>
                </a:solidFill>
                <a:sym typeface="Wingdings" panose="05000000000000000000" pitchFamily="2" charset="2"/>
              </a:rPr>
              <a:t> Similar deformation results.</a:t>
            </a:r>
          </a:p>
        </p:txBody>
      </p:sp>
      <p:sp>
        <p:nvSpPr>
          <p:cNvPr id="83" name="Rectángulo 82"/>
          <p:cNvSpPr/>
          <p:nvPr/>
        </p:nvSpPr>
        <p:spPr>
          <a:xfrm>
            <a:off x="556406" y="2476034"/>
            <a:ext cx="682495" cy="369332"/>
          </a:xfrm>
          <a:prstGeom prst="rect">
            <a:avLst/>
          </a:prstGeom>
        </p:spPr>
        <p:txBody>
          <a:bodyPr wrap="none">
            <a:spAutoFit/>
          </a:bodyPr>
          <a:lstStyle/>
          <a:p>
            <a:r>
              <a:rPr lang="en-US" b="1" dirty="0">
                <a:solidFill>
                  <a:srgbClr val="FFFF00"/>
                </a:solidFill>
              </a:rPr>
              <a:t>(</a:t>
            </a:r>
            <a:r>
              <a:rPr lang="en-US" b="1" dirty="0" smtClean="0">
                <a:solidFill>
                  <a:srgbClr val="FFFF00"/>
                </a:solidFill>
              </a:rPr>
              <a:t>PT2)</a:t>
            </a:r>
            <a:endParaRPr lang="en-GB" dirty="0"/>
          </a:p>
        </p:txBody>
      </p:sp>
      <p:sp>
        <p:nvSpPr>
          <p:cNvPr id="88" name="Rectángulo 87"/>
          <p:cNvSpPr/>
          <p:nvPr/>
        </p:nvSpPr>
        <p:spPr>
          <a:xfrm>
            <a:off x="1065798" y="6025700"/>
            <a:ext cx="682495" cy="369332"/>
          </a:xfrm>
          <a:prstGeom prst="rect">
            <a:avLst/>
          </a:prstGeom>
        </p:spPr>
        <p:txBody>
          <a:bodyPr wrap="none">
            <a:spAutoFit/>
          </a:bodyPr>
          <a:lstStyle/>
          <a:p>
            <a:r>
              <a:rPr lang="en-US" b="1" dirty="0">
                <a:solidFill>
                  <a:srgbClr val="FFFF00"/>
                </a:solidFill>
              </a:rPr>
              <a:t>(</a:t>
            </a:r>
            <a:r>
              <a:rPr lang="en-US" b="1" dirty="0" smtClean="0">
                <a:solidFill>
                  <a:srgbClr val="FFFF00"/>
                </a:solidFill>
              </a:rPr>
              <a:t>PT2)</a:t>
            </a:r>
            <a:endParaRPr lang="en-GB" dirty="0"/>
          </a:p>
        </p:txBody>
      </p:sp>
    </p:spTree>
    <p:extLst>
      <p:ext uri="{BB962C8B-B14F-4D97-AF65-F5344CB8AC3E}">
        <p14:creationId xmlns:p14="http://schemas.microsoft.com/office/powerpoint/2010/main" val="913135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n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231" y="4180606"/>
            <a:ext cx="4068303" cy="2286825"/>
          </a:xfrm>
          <a:prstGeom prst="rect">
            <a:avLst/>
          </a:prstGeom>
          <a:ln w="57150">
            <a:solidFill>
              <a:schemeClr val="accent3">
                <a:lumMod val="75000"/>
              </a:schemeClr>
            </a:solidFill>
          </a:ln>
        </p:spPr>
      </p:pic>
      <p:pic>
        <p:nvPicPr>
          <p:cNvPr id="21" name="Imagen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1" y="4185926"/>
            <a:ext cx="4058838" cy="2281505"/>
          </a:xfrm>
          <a:prstGeom prst="rect">
            <a:avLst/>
          </a:prstGeom>
          <a:ln w="57150">
            <a:solidFill>
              <a:schemeClr val="accent3">
                <a:lumMod val="75000"/>
              </a:schemeClr>
            </a:solidFill>
          </a:ln>
        </p:spPr>
      </p:pic>
      <p:sp>
        <p:nvSpPr>
          <p:cNvPr id="2" name="Título 1"/>
          <p:cNvSpPr>
            <a:spLocks noGrp="1"/>
          </p:cNvSpPr>
          <p:nvPr>
            <p:ph type="title"/>
          </p:nvPr>
        </p:nvSpPr>
        <p:spPr/>
        <p:txBody>
          <a:bodyPr/>
          <a:lstStyle/>
          <a:p>
            <a:r>
              <a:rPr lang="en-US" dirty="0" smtClean="0"/>
              <a:t>Assembly of the Structure </a:t>
            </a:r>
            <a:br>
              <a:rPr lang="en-US" dirty="0" smtClean="0"/>
            </a:br>
            <a:r>
              <a:rPr lang="en-US" dirty="0"/>
              <a:t>Next</a:t>
            </a:r>
            <a:r>
              <a:rPr lang="en-US" dirty="0" smtClean="0"/>
              <a:t> Welding tests  </a:t>
            </a:r>
            <a:endParaRPr lang="en-US" dirty="0"/>
          </a:p>
        </p:txBody>
      </p:sp>
      <p:sp>
        <p:nvSpPr>
          <p:cNvPr id="3" name="Marcador de fecha 2"/>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5 CuadroTexto"/>
          <p:cNvSpPr txBox="1"/>
          <p:nvPr/>
        </p:nvSpPr>
        <p:spPr>
          <a:xfrm>
            <a:off x="-18999" y="1292200"/>
            <a:ext cx="9031193" cy="584775"/>
          </a:xfrm>
          <a:prstGeom prst="rect">
            <a:avLst/>
          </a:prstGeom>
          <a:noFill/>
        </p:spPr>
        <p:txBody>
          <a:bodyPr wrap="square" rtlCol="0">
            <a:spAutoFit/>
          </a:bodyPr>
          <a:lstStyle/>
          <a:p>
            <a:pPr lvl="0"/>
            <a:r>
              <a:rPr lang="en-US" sz="1600" dirty="0" smtClean="0"/>
              <a:t>Before to weld the next prototypes with 10 </a:t>
            </a:r>
            <a:r>
              <a:rPr lang="en-US" sz="1600" dirty="0"/>
              <a:t>mm </a:t>
            </a:r>
            <a:r>
              <a:rPr lang="en-US" sz="1600" dirty="0" smtClean="0"/>
              <a:t>penetration (greater strength), some tests </a:t>
            </a:r>
            <a:r>
              <a:rPr lang="en-US" sz="1600" dirty="0" smtClean="0">
                <a:solidFill>
                  <a:prstClr val="black"/>
                </a:solidFill>
              </a:rPr>
              <a:t>using </a:t>
            </a:r>
            <a:r>
              <a:rPr lang="en-US" sz="1600" b="1" dirty="0">
                <a:solidFill>
                  <a:srgbClr val="0070C0"/>
                </a:solidFill>
              </a:rPr>
              <a:t>smaller </a:t>
            </a:r>
            <a:r>
              <a:rPr lang="en-US" sz="1600" b="1" dirty="0" smtClean="0">
                <a:solidFill>
                  <a:srgbClr val="0070C0"/>
                </a:solidFill>
              </a:rPr>
              <a:t>pieces </a:t>
            </a:r>
            <a:r>
              <a:rPr lang="en-US" sz="1600" dirty="0" smtClean="0"/>
              <a:t>are foreseen to evaluate “qualitatively” the best way  for performing the final welding sequence.</a:t>
            </a:r>
            <a:endParaRPr lang="en-US" sz="1600" dirty="0"/>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0387" y="1843965"/>
            <a:ext cx="3188324" cy="1793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62971" y="1876975"/>
            <a:ext cx="2944565" cy="1727700"/>
          </a:xfrm>
          <a:prstGeom prst="rect">
            <a:avLst/>
          </a:prstGeom>
          <a:noFill/>
          <a:ln w="381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9" name="7 Rectángulo"/>
          <p:cNvSpPr/>
          <p:nvPr/>
        </p:nvSpPr>
        <p:spPr>
          <a:xfrm>
            <a:off x="5120711" y="2860802"/>
            <a:ext cx="668000" cy="5704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9 Conector recto de flecha"/>
          <p:cNvCxnSpPr/>
          <p:nvPr/>
        </p:nvCxnSpPr>
        <p:spPr>
          <a:xfrm flipV="1">
            <a:off x="5788711" y="2860802"/>
            <a:ext cx="374260" cy="28962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11 CuadroTexto"/>
          <p:cNvSpPr txBox="1"/>
          <p:nvPr/>
        </p:nvSpPr>
        <p:spPr>
          <a:xfrm>
            <a:off x="-9872" y="1843965"/>
            <a:ext cx="2610259" cy="2062103"/>
          </a:xfrm>
          <a:prstGeom prst="rect">
            <a:avLst/>
          </a:prstGeom>
          <a:noFill/>
        </p:spPr>
        <p:txBody>
          <a:bodyPr wrap="square" rtlCol="0">
            <a:spAutoFit/>
          </a:bodyPr>
          <a:lstStyle/>
          <a:p>
            <a:pPr algn="just"/>
            <a:r>
              <a:rPr lang="en-US" sz="1600" dirty="0" smtClean="0"/>
              <a:t>This should allow to make several </a:t>
            </a:r>
            <a:r>
              <a:rPr lang="en-US" sz="1600" b="1" dirty="0" smtClean="0">
                <a:solidFill>
                  <a:srgbClr val="00B0F0"/>
                </a:solidFill>
              </a:rPr>
              <a:t>fast &amp; cheaper tests</a:t>
            </a:r>
            <a:r>
              <a:rPr lang="en-US" sz="1600" dirty="0" smtClean="0"/>
              <a:t>, </a:t>
            </a:r>
            <a:r>
              <a:rPr lang="en-US" sz="1600" b="1" dirty="0" smtClean="0">
                <a:solidFill>
                  <a:srgbClr val="0070C0"/>
                </a:solidFill>
              </a:rPr>
              <a:t>changing the sequence </a:t>
            </a:r>
            <a:r>
              <a:rPr lang="en-US" sz="1600" b="1" dirty="0" smtClean="0">
                <a:solidFill>
                  <a:srgbClr val="7030A0"/>
                </a:solidFill>
              </a:rPr>
              <a:t>&amp; </a:t>
            </a:r>
            <a:r>
              <a:rPr lang="en-US" sz="1600" b="1" dirty="0" smtClean="0">
                <a:solidFill>
                  <a:srgbClr val="92D050"/>
                </a:solidFill>
              </a:rPr>
              <a:t>machine parameter </a:t>
            </a:r>
            <a:r>
              <a:rPr lang="en-US" sz="1600" b="1" dirty="0" smtClean="0">
                <a:solidFill>
                  <a:srgbClr val="7030A0"/>
                </a:solidFill>
              </a:rPr>
              <a:t>of welding</a:t>
            </a:r>
            <a:r>
              <a:rPr lang="en-US" sz="1600" dirty="0" smtClean="0"/>
              <a:t> in order to find the procedure producing the </a:t>
            </a:r>
            <a:r>
              <a:rPr lang="en-US" sz="1600" b="1" dirty="0" smtClean="0">
                <a:solidFill>
                  <a:srgbClr val="FFC000"/>
                </a:solidFill>
              </a:rPr>
              <a:t>lowest deformation</a:t>
            </a:r>
            <a:r>
              <a:rPr lang="en-US" sz="1600" dirty="0" smtClean="0">
                <a:solidFill>
                  <a:schemeClr val="accent3">
                    <a:lumMod val="75000"/>
                  </a:schemeClr>
                </a:solidFill>
              </a:rPr>
              <a:t>.</a:t>
            </a:r>
          </a:p>
          <a:p>
            <a:pPr algn="just"/>
            <a:endParaRPr lang="en-US" sz="1600" dirty="0">
              <a:solidFill>
                <a:schemeClr val="accent3">
                  <a:lumMod val="75000"/>
                </a:schemeClr>
              </a:solidFill>
            </a:endParaRPr>
          </a:p>
        </p:txBody>
      </p:sp>
      <p:sp>
        <p:nvSpPr>
          <p:cNvPr id="19" name="CuadroTexto 18"/>
          <p:cNvSpPr txBox="1"/>
          <p:nvPr/>
        </p:nvSpPr>
        <p:spPr>
          <a:xfrm>
            <a:off x="65837" y="3684720"/>
            <a:ext cx="8873337" cy="33855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sz="1600" b="1" dirty="0">
                <a:solidFill>
                  <a:prstClr val="white"/>
                </a:solidFill>
              </a:rPr>
              <a:t>Pieces </a:t>
            </a:r>
            <a:r>
              <a:rPr lang="en-US" sz="1600" b="1" dirty="0" smtClean="0">
                <a:solidFill>
                  <a:prstClr val="white"/>
                </a:solidFill>
              </a:rPr>
              <a:t>produced </a:t>
            </a:r>
            <a:r>
              <a:rPr lang="en-US" sz="1600" b="1" dirty="0">
                <a:solidFill>
                  <a:prstClr val="white"/>
                </a:solidFill>
              </a:rPr>
              <a:t>at </a:t>
            </a:r>
            <a:r>
              <a:rPr lang="en-US" sz="1600" b="1" dirty="0" smtClean="0">
                <a:solidFill>
                  <a:prstClr val="white"/>
                </a:solidFill>
              </a:rPr>
              <a:t>CIEMAT and waiting at CERN after the photogrammetry for the EBW during April.</a:t>
            </a:r>
            <a:endParaRPr lang="en-US" sz="1600" b="1" dirty="0">
              <a:solidFill>
                <a:prstClr val="white"/>
              </a:solidFill>
            </a:endParaRPr>
          </a:p>
        </p:txBody>
      </p:sp>
      <p:sp>
        <p:nvSpPr>
          <p:cNvPr id="23" name="Marcador de número de diapositiva 22"/>
          <p:cNvSpPr>
            <a:spLocks noGrp="1"/>
          </p:cNvSpPr>
          <p:nvPr>
            <p:ph type="sldNum" sz="quarter" idx="12"/>
          </p:nvPr>
        </p:nvSpPr>
        <p:spPr/>
        <p:txBody>
          <a:bodyPr/>
          <a:lstStyle/>
          <a:p>
            <a:r>
              <a:rPr lang="en-US" dirty="0" smtClean="0"/>
              <a:t>7</a:t>
            </a:r>
            <a:endParaRPr lang="en-US" dirty="0"/>
          </a:p>
        </p:txBody>
      </p:sp>
      <p:sp>
        <p:nvSpPr>
          <p:cNvPr id="22" name="CuadroTexto 21"/>
          <p:cNvSpPr txBox="1"/>
          <p:nvPr/>
        </p:nvSpPr>
        <p:spPr>
          <a:xfrm>
            <a:off x="6351634" y="5445431"/>
            <a:ext cx="1520427" cy="338554"/>
          </a:xfrm>
          <a:prstGeom prst="rect">
            <a:avLst/>
          </a:prstGeom>
          <a:noFill/>
        </p:spPr>
        <p:txBody>
          <a:bodyPr wrap="square" rtlCol="0">
            <a:spAutoFit/>
          </a:bodyPr>
          <a:lstStyle/>
          <a:p>
            <a:r>
              <a:rPr lang="en-GB" sz="1600" b="1" dirty="0" smtClean="0">
                <a:solidFill>
                  <a:schemeClr val="tx2"/>
                </a:solidFill>
              </a:rPr>
              <a:t>6x prototypes</a:t>
            </a:r>
            <a:endParaRPr lang="en-GB" sz="1600" b="1" dirty="0">
              <a:solidFill>
                <a:schemeClr val="tx2"/>
              </a:solidFill>
            </a:endParaRPr>
          </a:p>
        </p:txBody>
      </p:sp>
      <p:sp>
        <p:nvSpPr>
          <p:cNvPr id="24" name="CuadroTexto 23"/>
          <p:cNvSpPr txBox="1"/>
          <p:nvPr/>
        </p:nvSpPr>
        <p:spPr>
          <a:xfrm rot="16200000">
            <a:off x="3290008" y="4975811"/>
            <a:ext cx="2146829" cy="307777"/>
          </a:xfrm>
          <a:prstGeom prst="rect">
            <a:avLst/>
          </a:prstGeom>
          <a:noFill/>
        </p:spPr>
        <p:txBody>
          <a:bodyPr wrap="square" rtlCol="0">
            <a:spAutoFit/>
          </a:bodyPr>
          <a:lstStyle/>
          <a:p>
            <a:r>
              <a:rPr lang="en-GB" sz="1400" b="1" u="sng" dirty="0" smtClean="0">
                <a:solidFill>
                  <a:srgbClr val="0070C0"/>
                </a:solidFill>
              </a:rPr>
              <a:t>Penetration ~10 mm</a:t>
            </a:r>
            <a:endParaRPr lang="en-GB" sz="1400" b="1" u="sng" dirty="0">
              <a:solidFill>
                <a:srgbClr val="0070C0"/>
              </a:solidFill>
            </a:endParaRPr>
          </a:p>
        </p:txBody>
      </p:sp>
    </p:spTree>
    <p:extLst>
      <p:ext uri="{BB962C8B-B14F-4D97-AF65-F5344CB8AC3E}">
        <p14:creationId xmlns:p14="http://schemas.microsoft.com/office/powerpoint/2010/main" val="3209048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Assembly of the Structure </a:t>
            </a:r>
            <a:br>
              <a:rPr lang="en-US" dirty="0" smtClean="0"/>
            </a:br>
            <a:r>
              <a:rPr lang="en-US" dirty="0"/>
              <a:t>Next</a:t>
            </a:r>
            <a:r>
              <a:rPr lang="en-US" dirty="0" smtClean="0"/>
              <a:t> Welding tests  </a:t>
            </a:r>
            <a:endParaRPr lang="en-US" dirty="0"/>
          </a:p>
        </p:txBody>
      </p:sp>
      <p:sp>
        <p:nvSpPr>
          <p:cNvPr id="3" name="Marcador de fecha 2"/>
          <p:cNvSpPr>
            <a:spLocks noGrp="1"/>
          </p:cNvSpPr>
          <p:nvPr>
            <p:ph type="dt" sz="half" idx="10"/>
          </p:nvPr>
        </p:nvSpPr>
        <p:spPr/>
        <p:txBody>
          <a:bodyPr/>
          <a:lstStyle/>
          <a:p>
            <a:r>
              <a:rPr lang="es-ES" smtClean="0">
                <a:solidFill>
                  <a:prstClr val="black">
                    <a:tint val="75000"/>
                  </a:prstClr>
                </a:solidFill>
              </a:rPr>
              <a:t>E. Calvo</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US" smtClean="0">
                <a:solidFill>
                  <a:prstClr val="black">
                    <a:tint val="75000"/>
                  </a:prstClr>
                </a:solidFill>
              </a:rPr>
              <a:t>AIDA2020. WP14. 05/04/2017  </a:t>
            </a:r>
            <a:endParaRPr lang="en-US">
              <a:solidFill>
                <a:prstClr val="black">
                  <a:tint val="75000"/>
                </a:prstClr>
              </a:solidFill>
            </a:endParaRPr>
          </a:p>
        </p:txBody>
      </p:sp>
      <p:sp>
        <p:nvSpPr>
          <p:cNvPr id="6" name="5 CuadroTexto"/>
          <p:cNvSpPr txBox="1"/>
          <p:nvPr/>
        </p:nvSpPr>
        <p:spPr>
          <a:xfrm>
            <a:off x="2625348" y="1296722"/>
            <a:ext cx="4838134" cy="584775"/>
          </a:xfrm>
          <a:prstGeom prst="rect">
            <a:avLst/>
          </a:prstGeom>
          <a:noFill/>
        </p:spPr>
        <p:txBody>
          <a:bodyPr wrap="square" rtlCol="0">
            <a:spAutoFit/>
          </a:bodyPr>
          <a:lstStyle/>
          <a:p>
            <a:pPr lvl="0"/>
            <a:r>
              <a:rPr lang="en-US" sz="1600" b="1" dirty="0" smtClean="0">
                <a:solidFill>
                  <a:schemeClr val="tx2"/>
                </a:solidFill>
              </a:rPr>
              <a:t>Welding sequence</a:t>
            </a:r>
            <a:r>
              <a:rPr lang="en-US" sz="1600" dirty="0" smtClean="0">
                <a:solidFill>
                  <a:schemeClr val="tx2"/>
                </a:solidFill>
              </a:rPr>
              <a:t> </a:t>
            </a:r>
            <a:r>
              <a:rPr lang="en-US" sz="1600" dirty="0" smtClean="0"/>
              <a:t>for </a:t>
            </a:r>
            <a:r>
              <a:rPr lang="en-US" sz="1600" dirty="0"/>
              <a:t>the </a:t>
            </a:r>
            <a:r>
              <a:rPr lang="en-US" sz="1600" i="1" dirty="0"/>
              <a:t>“qualitatively</a:t>
            </a:r>
            <a:r>
              <a:rPr lang="en-US" sz="1600" dirty="0"/>
              <a:t>” smaller </a:t>
            </a:r>
            <a:r>
              <a:rPr lang="en-US" sz="1600" dirty="0" smtClean="0"/>
              <a:t>tests:</a:t>
            </a:r>
          </a:p>
          <a:p>
            <a:pPr lvl="0"/>
            <a:r>
              <a:rPr lang="en-US" sz="1600" dirty="0" smtClean="0"/>
              <a:t>Three different option to try with.</a:t>
            </a:r>
            <a:endParaRPr lang="en-US" sz="1600" dirty="0"/>
          </a:p>
        </p:txBody>
      </p:sp>
      <p:sp>
        <p:nvSpPr>
          <p:cNvPr id="18" name="CuadroTexto 17"/>
          <p:cNvSpPr txBox="1"/>
          <p:nvPr/>
        </p:nvSpPr>
        <p:spPr>
          <a:xfrm>
            <a:off x="342336" y="5944551"/>
            <a:ext cx="8369664"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600" b="1" dirty="0" smtClean="0"/>
              <a:t>Once the procedure is optimized two identically prototypes ( plates ~0.4x1 m</a:t>
            </a:r>
            <a:r>
              <a:rPr lang="en-US" sz="1600" b="1" baseline="30000" dirty="0" smtClean="0"/>
              <a:t>2</a:t>
            </a:r>
            <a:r>
              <a:rPr lang="en-US" sz="1600" b="1" dirty="0" smtClean="0"/>
              <a:t>) will be welded with those parameter to validate the procedure.</a:t>
            </a:r>
            <a:endParaRPr lang="en-US" sz="1600" b="1" dirty="0"/>
          </a:p>
        </p:txBody>
      </p:sp>
      <p:sp>
        <p:nvSpPr>
          <p:cNvPr id="23" name="Marcador de número de diapositiva 22"/>
          <p:cNvSpPr>
            <a:spLocks noGrp="1"/>
          </p:cNvSpPr>
          <p:nvPr>
            <p:ph type="sldNum" sz="quarter" idx="12"/>
          </p:nvPr>
        </p:nvSpPr>
        <p:spPr/>
        <p:txBody>
          <a:bodyPr/>
          <a:lstStyle/>
          <a:p>
            <a:r>
              <a:rPr lang="en-US" dirty="0" smtClean="0"/>
              <a:t>8</a:t>
            </a:r>
            <a:endParaRPr lang="en-US" dirty="0"/>
          </a:p>
        </p:txBody>
      </p:sp>
      <p:pic>
        <p:nvPicPr>
          <p:cNvPr id="13" name="Imagen 12"/>
          <p:cNvPicPr>
            <a:picLocks noChangeAspect="1"/>
          </p:cNvPicPr>
          <p:nvPr/>
        </p:nvPicPr>
        <p:blipFill>
          <a:blip r:embed="rId2"/>
          <a:stretch>
            <a:fillRect/>
          </a:stretch>
        </p:blipFill>
        <p:spPr>
          <a:xfrm>
            <a:off x="72558" y="1737967"/>
            <a:ext cx="1120346" cy="2406948"/>
          </a:xfrm>
          <a:prstGeom prst="rect">
            <a:avLst/>
          </a:prstGeom>
          <a:ln w="50800">
            <a:solidFill>
              <a:schemeClr val="accent3">
                <a:lumMod val="75000"/>
              </a:schemeClr>
            </a:solidFill>
          </a:ln>
        </p:spPr>
      </p:pic>
      <p:pic>
        <p:nvPicPr>
          <p:cNvPr id="14" name="Imagen 13"/>
          <p:cNvPicPr>
            <a:picLocks noChangeAspect="1"/>
          </p:cNvPicPr>
          <p:nvPr/>
        </p:nvPicPr>
        <p:blipFill>
          <a:blip r:embed="rId3"/>
          <a:stretch>
            <a:fillRect/>
          </a:stretch>
        </p:blipFill>
        <p:spPr>
          <a:xfrm>
            <a:off x="1515762" y="1902623"/>
            <a:ext cx="7496432" cy="1976482"/>
          </a:xfrm>
          <a:prstGeom prst="rect">
            <a:avLst/>
          </a:prstGeom>
        </p:spPr>
      </p:pic>
      <p:sp>
        <p:nvSpPr>
          <p:cNvPr id="24" name="CuadroTexto 23"/>
          <p:cNvSpPr txBox="1"/>
          <p:nvPr/>
        </p:nvSpPr>
        <p:spPr>
          <a:xfrm rot="16200000">
            <a:off x="288459" y="2657493"/>
            <a:ext cx="2146829" cy="307777"/>
          </a:xfrm>
          <a:prstGeom prst="rect">
            <a:avLst/>
          </a:prstGeom>
          <a:noFill/>
        </p:spPr>
        <p:txBody>
          <a:bodyPr wrap="square" rtlCol="0">
            <a:spAutoFit/>
          </a:bodyPr>
          <a:lstStyle/>
          <a:p>
            <a:r>
              <a:rPr lang="en-GB" sz="1400" b="1" u="sng" dirty="0" smtClean="0">
                <a:solidFill>
                  <a:srgbClr val="0070C0"/>
                </a:solidFill>
              </a:rPr>
              <a:t>Penetration ~10 mm</a:t>
            </a:r>
            <a:endParaRPr lang="en-GB" sz="1400" b="1" u="sng" dirty="0">
              <a:solidFill>
                <a:srgbClr val="0070C0"/>
              </a:solidFill>
            </a:endParaRPr>
          </a:p>
        </p:txBody>
      </p:sp>
      <p:pic>
        <p:nvPicPr>
          <p:cNvPr id="25" name="Imagen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024817" y="3109721"/>
            <a:ext cx="1636451" cy="3889533"/>
          </a:xfrm>
          <a:prstGeom prst="rect">
            <a:avLst/>
          </a:prstGeom>
        </p:spPr>
      </p:pic>
      <p:sp>
        <p:nvSpPr>
          <p:cNvPr id="26" name="CuadroTexto 25"/>
          <p:cNvSpPr txBox="1"/>
          <p:nvPr/>
        </p:nvSpPr>
        <p:spPr>
          <a:xfrm>
            <a:off x="3523367" y="4884583"/>
            <a:ext cx="1378147" cy="338554"/>
          </a:xfrm>
          <a:prstGeom prst="rect">
            <a:avLst/>
          </a:prstGeom>
          <a:noFill/>
        </p:spPr>
        <p:txBody>
          <a:bodyPr wrap="square" rtlCol="0">
            <a:spAutoFit/>
          </a:bodyPr>
          <a:lstStyle/>
          <a:p>
            <a:r>
              <a:rPr lang="en-GB" sz="1600" b="1" dirty="0" smtClean="0">
                <a:solidFill>
                  <a:srgbClr val="92D050"/>
                </a:solidFill>
              </a:rPr>
              <a:t>2x prototypes</a:t>
            </a:r>
            <a:endParaRPr lang="en-GB" sz="1600" b="1" dirty="0">
              <a:solidFill>
                <a:srgbClr val="92D050"/>
              </a:solidFill>
            </a:endParaRPr>
          </a:p>
        </p:txBody>
      </p:sp>
      <p:sp>
        <p:nvSpPr>
          <p:cNvPr id="27" name="11 CuadroTexto"/>
          <p:cNvSpPr txBox="1"/>
          <p:nvPr/>
        </p:nvSpPr>
        <p:spPr>
          <a:xfrm>
            <a:off x="1192904" y="3861789"/>
            <a:ext cx="8314902" cy="338554"/>
          </a:xfrm>
          <a:prstGeom prst="rect">
            <a:avLst/>
          </a:prstGeom>
          <a:noFill/>
        </p:spPr>
        <p:txBody>
          <a:bodyPr wrap="square" rtlCol="0">
            <a:spAutoFit/>
          </a:bodyPr>
          <a:lstStyle/>
          <a:p>
            <a:r>
              <a:rPr lang="en-US" sz="1600" dirty="0" smtClean="0">
                <a:sym typeface="Wingdings" panose="05000000000000000000" pitchFamily="2" charset="2"/>
              </a:rPr>
              <a:t> </a:t>
            </a:r>
            <a:r>
              <a:rPr lang="en-US" sz="1600" b="1" dirty="0" smtClean="0">
                <a:solidFill>
                  <a:srgbClr val="FF9900"/>
                </a:solidFill>
                <a:sym typeface="Wingdings" panose="05000000000000000000" pitchFamily="2" charset="2"/>
              </a:rPr>
              <a:t>At the same time, </a:t>
            </a:r>
            <a:r>
              <a:rPr lang="en-US" sz="1600" b="1" dirty="0" smtClean="0">
                <a:solidFill>
                  <a:srgbClr val="92D050"/>
                </a:solidFill>
                <a:sym typeface="Wingdings" panose="05000000000000000000" pitchFamily="2" charset="2"/>
              </a:rPr>
              <a:t>will be tested two very small prototypes </a:t>
            </a:r>
            <a:r>
              <a:rPr lang="en-US" sz="1600" b="1" dirty="0" smtClean="0">
                <a:solidFill>
                  <a:srgbClr val="FF9900"/>
                </a:solidFill>
                <a:sym typeface="Wingdings" panose="05000000000000000000" pitchFamily="2" charset="2"/>
              </a:rPr>
              <a:t>to fix the </a:t>
            </a:r>
            <a:r>
              <a:rPr lang="en-US" sz="1600" b="1" i="1" dirty="0" smtClean="0">
                <a:solidFill>
                  <a:srgbClr val="FF9900"/>
                </a:solidFill>
                <a:sym typeface="Wingdings" panose="05000000000000000000" pitchFamily="2" charset="2"/>
              </a:rPr>
              <a:t>machine parameters.</a:t>
            </a:r>
            <a:endParaRPr lang="en-US" sz="1600" b="1" i="1" dirty="0">
              <a:solidFill>
                <a:srgbClr val="FF9900"/>
              </a:solidFill>
            </a:endParaRPr>
          </a:p>
        </p:txBody>
      </p:sp>
      <p:pic>
        <p:nvPicPr>
          <p:cNvPr id="15" name="Imagen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79524" y="4259961"/>
            <a:ext cx="1810115" cy="1612751"/>
          </a:xfrm>
          <a:prstGeom prst="rect">
            <a:avLst/>
          </a:prstGeom>
        </p:spPr>
      </p:pic>
    </p:spTree>
    <p:extLst>
      <p:ext uri="{BB962C8B-B14F-4D97-AF65-F5344CB8AC3E}">
        <p14:creationId xmlns:p14="http://schemas.microsoft.com/office/powerpoint/2010/main" val="122375067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3845</TotalTime>
  <Words>1619</Words>
  <Application>Microsoft Office PowerPoint</Application>
  <PresentationFormat>Presentación en pantalla (4:3)</PresentationFormat>
  <Paragraphs>256</Paragraphs>
  <Slides>13</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13</vt:i4>
      </vt:variant>
    </vt:vector>
  </HeadingPairs>
  <TitlesOfParts>
    <vt:vector size="20" baseType="lpstr">
      <vt:lpstr>Arial</vt:lpstr>
      <vt:lpstr>Calibri</vt:lpstr>
      <vt:lpstr>Symbol</vt:lpstr>
      <vt:lpstr>Verdana</vt:lpstr>
      <vt:lpstr>Wingdings</vt:lpstr>
      <vt:lpstr>Wingdings 2</vt:lpstr>
      <vt:lpstr>2_Tema de Office</vt:lpstr>
      <vt:lpstr>14.5 Mechanical and thermal tools for innovative calorimeters</vt:lpstr>
      <vt:lpstr>Planned activities</vt:lpstr>
      <vt:lpstr>Semi-Digital Hadronic Calorimeter (SDHCAL)-ILD prototypes</vt:lpstr>
      <vt:lpstr>Plates production  &amp; Quality Control </vt:lpstr>
      <vt:lpstr>Mechanical Structure: Welding procedure</vt:lpstr>
      <vt:lpstr>Assembly of the Structure  Previous Welding tests </vt:lpstr>
      <vt:lpstr>Assembly of the Structure  Previous Welding tests </vt:lpstr>
      <vt:lpstr>Assembly of the Structure  Next Welding tests  </vt:lpstr>
      <vt:lpstr>Assembly of the Structure  Next Welding tests  </vt:lpstr>
      <vt:lpstr>Assembly of the Structure  Next Welding tests </vt:lpstr>
      <vt:lpstr>Assembly of the Structure  Next Welding tests </vt:lpstr>
      <vt:lpstr>Next actions &amp; Status of the final absorber structure  </vt:lpstr>
      <vt:lpstr>Conclusions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MaryCruz F</dc:creator>
  <cp:lastModifiedBy>Ciemat</cp:lastModifiedBy>
  <cp:revision>107</cp:revision>
  <cp:lastPrinted>2017-01-18T16:48:38Z</cp:lastPrinted>
  <dcterms:created xsi:type="dcterms:W3CDTF">2017-01-17T17:46:10Z</dcterms:created>
  <dcterms:modified xsi:type="dcterms:W3CDTF">2017-04-04T15:21:05Z</dcterms:modified>
</cp:coreProperties>
</file>