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68" r:id="rId2"/>
    <p:sldId id="258" r:id="rId3"/>
    <p:sldId id="267" r:id="rId4"/>
    <p:sldId id="269" r:id="rId5"/>
    <p:sldId id="270" r:id="rId6"/>
    <p:sldId id="263" r:id="rId7"/>
    <p:sldId id="276" r:id="rId8"/>
    <p:sldId id="264" r:id="rId9"/>
    <p:sldId id="271" r:id="rId10"/>
    <p:sldId id="265" r:id="rId11"/>
    <p:sldId id="266" r:id="rId12"/>
    <p:sldId id="272" r:id="rId13"/>
    <p:sldId id="273" r:id="rId14"/>
    <p:sldId id="274" r:id="rId15"/>
    <p:sldId id="27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5352"/>
    <a:srgbClr val="171A6C"/>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837" autoAdjust="0"/>
  </p:normalViewPr>
  <p:slideViewPr>
    <p:cSldViewPr snapToGrid="0">
      <p:cViewPr varScale="1">
        <p:scale>
          <a:sx n="56" d="100"/>
          <a:sy n="56" d="100"/>
        </p:scale>
        <p:origin x="84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Users\j\jtoes\Documents\AIDA2020\AIDA2020%20Reporting\AIDA2020_Website_stats_NEW.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ern.ch\dfs\Users\j\jtoes\Documents\AIDA2020\AIDA2020%20Reporting\AIDA2020_Website_stats_NEW.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1">
                    <a:lumMod val="65000"/>
                    <a:lumOff val="35000"/>
                  </a:schemeClr>
                </a:solidFill>
                <a:latin typeface="Trebuchet MS" panose="020B0603020202020204" pitchFamily="34" charset="0"/>
                <a:ea typeface="+mn-ea"/>
                <a:cs typeface="+mn-cs"/>
              </a:defRPr>
            </a:pPr>
            <a:r>
              <a:rPr lang="en-GB" sz="2400" dirty="0" smtClean="0">
                <a:latin typeface="Trebuchet MS" panose="020B0603020202020204" pitchFamily="34" charset="0"/>
              </a:rPr>
              <a:t>Unique </a:t>
            </a:r>
            <a:r>
              <a:rPr lang="en-GB" sz="2400" dirty="0">
                <a:latin typeface="Trebuchet MS" panose="020B0603020202020204" pitchFamily="34" charset="0"/>
              </a:rPr>
              <a:t>visitors </a:t>
            </a:r>
            <a:br>
              <a:rPr lang="en-GB" sz="2400" dirty="0">
                <a:latin typeface="Trebuchet MS" panose="020B0603020202020204" pitchFamily="34" charset="0"/>
              </a:rPr>
            </a:br>
            <a:r>
              <a:rPr lang="en-GB" sz="2400" dirty="0">
                <a:latin typeface="Trebuchet MS" panose="020B0603020202020204" pitchFamily="34" charset="0"/>
              </a:rPr>
              <a:t>(May 2015-March 2017)</a:t>
            </a:r>
          </a:p>
        </c:rich>
      </c:tx>
      <c:layout>
        <c:manualLayout>
          <c:xMode val="edge"/>
          <c:yMode val="edge"/>
          <c:x val="0.27599392178312693"/>
          <c:y val="1.5398963500212696E-2"/>
        </c:manualLayout>
      </c:layout>
      <c:overlay val="0"/>
      <c:spPr>
        <a:noFill/>
        <a:ln>
          <a:noFill/>
        </a:ln>
        <a:effectLst/>
      </c:spPr>
      <c:txPr>
        <a:bodyPr rot="0" spcFirstLastPara="1" vertOverflow="ellipsis" vert="horz" wrap="square" anchor="ctr" anchorCtr="1"/>
        <a:lstStyle/>
        <a:p>
          <a:pPr>
            <a:defRPr sz="2400" b="1" i="0" u="none" strike="noStrike" kern="1200" baseline="0">
              <a:solidFill>
                <a:schemeClr val="tx1">
                  <a:lumMod val="65000"/>
                  <a:lumOff val="35000"/>
                </a:schemeClr>
              </a:solidFill>
              <a:latin typeface="Trebuchet MS" panose="020B0603020202020204" pitchFamily="34" charset="0"/>
              <a:ea typeface="+mn-ea"/>
              <a:cs typeface="+mn-cs"/>
            </a:defRPr>
          </a:pPr>
          <a:endParaRPr lang="en-US"/>
        </a:p>
      </c:txPr>
    </c:title>
    <c:autoTitleDeleted val="0"/>
    <c:plotArea>
      <c:layout>
        <c:manualLayout>
          <c:layoutTarget val="inner"/>
          <c:xMode val="edge"/>
          <c:yMode val="edge"/>
          <c:x val="0.12601688479499193"/>
          <c:y val="0.20679281964903004"/>
          <c:w val="0.85397729819508006"/>
          <c:h val="0.5406865013827109"/>
        </c:manualLayout>
      </c:layout>
      <c:barChart>
        <c:barDir val="col"/>
        <c:grouping val="clustered"/>
        <c:varyColors val="0"/>
        <c:ser>
          <c:idx val="0"/>
          <c:order val="0"/>
          <c:tx>
            <c:v>Monthly unique visitors</c:v>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cat>
            <c:numRef>
              <c:f>Sheet1!$C$4:$C$26</c:f>
              <c:numCache>
                <c:formatCode>mmm\-yy</c:formatCode>
                <c:ptCount val="23"/>
                <c:pt idx="0">
                  <c:v>42125</c:v>
                </c:pt>
                <c:pt idx="1">
                  <c:v>42156</c:v>
                </c:pt>
                <c:pt idx="2">
                  <c:v>42186</c:v>
                </c:pt>
                <c:pt idx="3">
                  <c:v>42217</c:v>
                </c:pt>
                <c:pt idx="4">
                  <c:v>42248</c:v>
                </c:pt>
                <c:pt idx="5">
                  <c:v>42278</c:v>
                </c:pt>
                <c:pt idx="6">
                  <c:v>42309</c:v>
                </c:pt>
                <c:pt idx="7">
                  <c:v>42339</c:v>
                </c:pt>
                <c:pt idx="8">
                  <c:v>42370</c:v>
                </c:pt>
                <c:pt idx="9">
                  <c:v>42401</c:v>
                </c:pt>
                <c:pt idx="10">
                  <c:v>42430</c:v>
                </c:pt>
                <c:pt idx="11">
                  <c:v>42461</c:v>
                </c:pt>
                <c:pt idx="12">
                  <c:v>42491</c:v>
                </c:pt>
                <c:pt idx="13">
                  <c:v>42522</c:v>
                </c:pt>
                <c:pt idx="14">
                  <c:v>42552</c:v>
                </c:pt>
                <c:pt idx="15">
                  <c:v>42583</c:v>
                </c:pt>
                <c:pt idx="16">
                  <c:v>42614</c:v>
                </c:pt>
                <c:pt idx="17">
                  <c:v>42644</c:v>
                </c:pt>
                <c:pt idx="18">
                  <c:v>42675</c:v>
                </c:pt>
                <c:pt idx="19">
                  <c:v>42705</c:v>
                </c:pt>
                <c:pt idx="20">
                  <c:v>42736</c:v>
                </c:pt>
                <c:pt idx="21">
                  <c:v>42767</c:v>
                </c:pt>
                <c:pt idx="22">
                  <c:v>42795</c:v>
                </c:pt>
              </c:numCache>
            </c:numRef>
          </c:cat>
          <c:val>
            <c:numRef>
              <c:f>Sheet1!$D$4:$D$26</c:f>
              <c:numCache>
                <c:formatCode>_-* #,##0_-;\-* #,##0_-;_-* "-"??_-;_-@_-</c:formatCode>
                <c:ptCount val="23"/>
                <c:pt idx="0">
                  <c:v>413</c:v>
                </c:pt>
                <c:pt idx="1">
                  <c:v>797</c:v>
                </c:pt>
                <c:pt idx="2">
                  <c:v>617</c:v>
                </c:pt>
                <c:pt idx="3">
                  <c:v>395</c:v>
                </c:pt>
                <c:pt idx="4">
                  <c:v>547</c:v>
                </c:pt>
                <c:pt idx="5">
                  <c:v>357</c:v>
                </c:pt>
                <c:pt idx="6">
                  <c:v>395</c:v>
                </c:pt>
                <c:pt idx="7">
                  <c:v>366</c:v>
                </c:pt>
                <c:pt idx="8">
                  <c:v>493</c:v>
                </c:pt>
                <c:pt idx="9">
                  <c:v>444</c:v>
                </c:pt>
                <c:pt idx="10">
                  <c:v>480</c:v>
                </c:pt>
                <c:pt idx="11">
                  <c:v>540</c:v>
                </c:pt>
                <c:pt idx="12">
                  <c:v>372</c:v>
                </c:pt>
                <c:pt idx="13">
                  <c:v>744</c:v>
                </c:pt>
                <c:pt idx="14">
                  <c:v>571</c:v>
                </c:pt>
                <c:pt idx="15">
                  <c:v>542</c:v>
                </c:pt>
                <c:pt idx="16">
                  <c:v>682</c:v>
                </c:pt>
                <c:pt idx="17">
                  <c:v>929</c:v>
                </c:pt>
                <c:pt idx="18">
                  <c:v>647</c:v>
                </c:pt>
                <c:pt idx="19">
                  <c:v>767</c:v>
                </c:pt>
                <c:pt idx="20">
                  <c:v>988</c:v>
                </c:pt>
                <c:pt idx="21">
                  <c:v>699</c:v>
                </c:pt>
                <c:pt idx="22">
                  <c:v>754</c:v>
                </c:pt>
              </c:numCache>
            </c:numRef>
          </c:val>
          <c:extLst>
            <c:ext xmlns:c16="http://schemas.microsoft.com/office/drawing/2014/chart" uri="{C3380CC4-5D6E-409C-BE32-E72D297353CC}">
              <c16:uniqueId val="{00000000-D591-4F39-A80D-4D50958A71BA}"/>
            </c:ext>
          </c:extLst>
        </c:ser>
        <c:dLbls>
          <c:showLegendKey val="0"/>
          <c:showVal val="0"/>
          <c:showCatName val="0"/>
          <c:showSerName val="0"/>
          <c:showPercent val="0"/>
          <c:showBubbleSize val="0"/>
        </c:dLbls>
        <c:gapWidth val="219"/>
        <c:axId val="481240368"/>
        <c:axId val="481237416"/>
      </c:barChart>
      <c:lineChart>
        <c:grouping val="standard"/>
        <c:varyColors val="0"/>
        <c:ser>
          <c:idx val="1"/>
          <c:order val="1"/>
          <c:tx>
            <c:v>Cumulative unique visitors</c:v>
          </c:tx>
          <c:spPr>
            <a:ln w="79375" cap="rnd">
              <a:solidFill>
                <a:schemeClr val="accent5"/>
              </a:solidFill>
              <a:round/>
            </a:ln>
            <a:effectLst>
              <a:outerShdw blurRad="57150" dist="19050" dir="5400000" algn="ctr" rotWithShape="0">
                <a:srgbClr val="000000">
                  <a:alpha val="63000"/>
                </a:srgbClr>
              </a:outerShdw>
            </a:effectLst>
          </c:spPr>
          <c:marker>
            <c:symbol val="none"/>
          </c:marker>
          <c:cat>
            <c:numRef>
              <c:f>Sheet1!$C$4:$C$26</c:f>
              <c:numCache>
                <c:formatCode>mmm\-yy</c:formatCode>
                <c:ptCount val="23"/>
                <c:pt idx="0">
                  <c:v>42125</c:v>
                </c:pt>
                <c:pt idx="1">
                  <c:v>42156</c:v>
                </c:pt>
                <c:pt idx="2">
                  <c:v>42186</c:v>
                </c:pt>
                <c:pt idx="3">
                  <c:v>42217</c:v>
                </c:pt>
                <c:pt idx="4">
                  <c:v>42248</c:v>
                </c:pt>
                <c:pt idx="5">
                  <c:v>42278</c:v>
                </c:pt>
                <c:pt idx="6">
                  <c:v>42309</c:v>
                </c:pt>
                <c:pt idx="7">
                  <c:v>42339</c:v>
                </c:pt>
                <c:pt idx="8">
                  <c:v>42370</c:v>
                </c:pt>
                <c:pt idx="9">
                  <c:v>42401</c:v>
                </c:pt>
                <c:pt idx="10">
                  <c:v>42430</c:v>
                </c:pt>
                <c:pt idx="11">
                  <c:v>42461</c:v>
                </c:pt>
                <c:pt idx="12">
                  <c:v>42491</c:v>
                </c:pt>
                <c:pt idx="13">
                  <c:v>42522</c:v>
                </c:pt>
                <c:pt idx="14">
                  <c:v>42552</c:v>
                </c:pt>
                <c:pt idx="15">
                  <c:v>42583</c:v>
                </c:pt>
                <c:pt idx="16">
                  <c:v>42614</c:v>
                </c:pt>
                <c:pt idx="17">
                  <c:v>42644</c:v>
                </c:pt>
                <c:pt idx="18">
                  <c:v>42675</c:v>
                </c:pt>
                <c:pt idx="19">
                  <c:v>42705</c:v>
                </c:pt>
                <c:pt idx="20">
                  <c:v>42736</c:v>
                </c:pt>
                <c:pt idx="21">
                  <c:v>42767</c:v>
                </c:pt>
                <c:pt idx="22">
                  <c:v>42795</c:v>
                </c:pt>
              </c:numCache>
            </c:numRef>
          </c:cat>
          <c:val>
            <c:numRef>
              <c:f>Sheet1!$F$4:$F$26</c:f>
              <c:numCache>
                <c:formatCode>_-* #,##0_-;\-* #,##0_-;_-* "-"??_-;_-@_-</c:formatCode>
                <c:ptCount val="23"/>
                <c:pt idx="0">
                  <c:v>413</c:v>
                </c:pt>
                <c:pt idx="1">
                  <c:v>1210</c:v>
                </c:pt>
                <c:pt idx="2">
                  <c:v>1827</c:v>
                </c:pt>
                <c:pt idx="3">
                  <c:v>2222</c:v>
                </c:pt>
                <c:pt idx="4">
                  <c:v>2769</c:v>
                </c:pt>
                <c:pt idx="5">
                  <c:v>3126</c:v>
                </c:pt>
                <c:pt idx="6">
                  <c:v>3521</c:v>
                </c:pt>
                <c:pt idx="7">
                  <c:v>3887</c:v>
                </c:pt>
                <c:pt idx="8">
                  <c:v>4380</c:v>
                </c:pt>
                <c:pt idx="9">
                  <c:v>4824</c:v>
                </c:pt>
                <c:pt idx="10">
                  <c:v>5304</c:v>
                </c:pt>
                <c:pt idx="11">
                  <c:v>5844</c:v>
                </c:pt>
                <c:pt idx="12">
                  <c:v>6216</c:v>
                </c:pt>
                <c:pt idx="13">
                  <c:v>6960</c:v>
                </c:pt>
                <c:pt idx="14">
                  <c:v>7531</c:v>
                </c:pt>
                <c:pt idx="15">
                  <c:v>8073</c:v>
                </c:pt>
                <c:pt idx="16">
                  <c:v>8755</c:v>
                </c:pt>
                <c:pt idx="17">
                  <c:v>9684</c:v>
                </c:pt>
                <c:pt idx="18">
                  <c:v>10331</c:v>
                </c:pt>
                <c:pt idx="19">
                  <c:v>11098</c:v>
                </c:pt>
                <c:pt idx="20">
                  <c:v>12086</c:v>
                </c:pt>
                <c:pt idx="21">
                  <c:v>12785</c:v>
                </c:pt>
                <c:pt idx="22">
                  <c:v>13539</c:v>
                </c:pt>
              </c:numCache>
            </c:numRef>
          </c:val>
          <c:smooth val="0"/>
          <c:extLst>
            <c:ext xmlns:c16="http://schemas.microsoft.com/office/drawing/2014/chart" uri="{C3380CC4-5D6E-409C-BE32-E72D297353CC}">
              <c16:uniqueId val="{00000001-D591-4F39-A80D-4D50958A71BA}"/>
            </c:ext>
          </c:extLst>
        </c:ser>
        <c:dLbls>
          <c:showLegendKey val="0"/>
          <c:showVal val="0"/>
          <c:showCatName val="0"/>
          <c:showSerName val="0"/>
          <c:showPercent val="0"/>
          <c:showBubbleSize val="0"/>
        </c:dLbls>
        <c:marker val="1"/>
        <c:smooth val="0"/>
        <c:axId val="481240368"/>
        <c:axId val="481237416"/>
      </c:lineChart>
      <c:dateAx>
        <c:axId val="481240368"/>
        <c:scaling>
          <c:orientation val="minMax"/>
        </c:scaling>
        <c:delete val="0"/>
        <c:axPos val="b"/>
        <c:numFmt formatCode="mmm\-yy" sourceLinked="1"/>
        <c:majorTickMark val="out"/>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rebuchet MS" panose="020B0603020202020204" pitchFamily="34" charset="0"/>
                <a:ea typeface="+mn-ea"/>
                <a:cs typeface="+mn-cs"/>
              </a:defRPr>
            </a:pPr>
            <a:endParaRPr lang="en-US"/>
          </a:p>
        </c:txPr>
        <c:crossAx val="481237416"/>
        <c:crosses val="autoZero"/>
        <c:auto val="1"/>
        <c:lblOffset val="100"/>
        <c:baseTimeUnit val="months"/>
      </c:dateAx>
      <c:valAx>
        <c:axId val="481237416"/>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rebuchet MS" panose="020B0603020202020204" pitchFamily="34" charset="0"/>
                <a:ea typeface="+mn-ea"/>
                <a:cs typeface="+mn-cs"/>
              </a:defRPr>
            </a:pPr>
            <a:endParaRPr lang="en-US"/>
          </a:p>
        </c:txPr>
        <c:crossAx val="4812403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rebuchet MS" panose="020B0603020202020204"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Trebuchet MS" panose="020B0603020202020204" pitchFamily="34" charset="0"/>
                <a:ea typeface="+mn-ea"/>
                <a:cs typeface="+mn-cs"/>
              </a:defRPr>
            </a:pPr>
            <a:r>
              <a:rPr lang="en-GB" sz="2400" dirty="0">
                <a:latin typeface="Trebuchet MS" panose="020B0603020202020204" pitchFamily="34" charset="0"/>
              </a:rPr>
              <a:t>Unique visitors</a:t>
            </a:r>
          </a:p>
        </c:rich>
      </c:tx>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Trebuchet MS" panose="020B0603020202020204" pitchFamily="34" charset="0"/>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trendline>
            <c:spPr>
              <a:ln w="19050" cap="rnd">
                <a:solidFill>
                  <a:schemeClr val="accent1"/>
                </a:solidFill>
                <a:prstDash val="sysDot"/>
              </a:ln>
              <a:effectLst/>
            </c:spPr>
            <c:trendlineType val="linear"/>
            <c:dispRSqr val="0"/>
            <c:dispEq val="0"/>
          </c:trendline>
          <c:cat>
            <c:numRef>
              <c:f>Sheet1!$C$4:$C$26</c:f>
              <c:numCache>
                <c:formatCode>mmm\-yy</c:formatCode>
                <c:ptCount val="23"/>
                <c:pt idx="0">
                  <c:v>42125</c:v>
                </c:pt>
                <c:pt idx="1">
                  <c:v>42156</c:v>
                </c:pt>
                <c:pt idx="2">
                  <c:v>42186</c:v>
                </c:pt>
                <c:pt idx="3">
                  <c:v>42217</c:v>
                </c:pt>
                <c:pt idx="4">
                  <c:v>42248</c:v>
                </c:pt>
                <c:pt idx="5">
                  <c:v>42278</c:v>
                </c:pt>
                <c:pt idx="6">
                  <c:v>42309</c:v>
                </c:pt>
                <c:pt idx="7">
                  <c:v>42339</c:v>
                </c:pt>
                <c:pt idx="8">
                  <c:v>42370</c:v>
                </c:pt>
                <c:pt idx="9">
                  <c:v>42401</c:v>
                </c:pt>
                <c:pt idx="10">
                  <c:v>42430</c:v>
                </c:pt>
                <c:pt idx="11">
                  <c:v>42461</c:v>
                </c:pt>
                <c:pt idx="12">
                  <c:v>42491</c:v>
                </c:pt>
                <c:pt idx="13">
                  <c:v>42522</c:v>
                </c:pt>
                <c:pt idx="14">
                  <c:v>42552</c:v>
                </c:pt>
                <c:pt idx="15">
                  <c:v>42583</c:v>
                </c:pt>
                <c:pt idx="16">
                  <c:v>42614</c:v>
                </c:pt>
                <c:pt idx="17">
                  <c:v>42644</c:v>
                </c:pt>
                <c:pt idx="18">
                  <c:v>42675</c:v>
                </c:pt>
                <c:pt idx="19">
                  <c:v>42705</c:v>
                </c:pt>
                <c:pt idx="20">
                  <c:v>42736</c:v>
                </c:pt>
                <c:pt idx="21">
                  <c:v>42767</c:v>
                </c:pt>
                <c:pt idx="22">
                  <c:v>42795</c:v>
                </c:pt>
              </c:numCache>
            </c:numRef>
          </c:cat>
          <c:val>
            <c:numRef>
              <c:f>Sheet1!$D$4:$D$26</c:f>
              <c:numCache>
                <c:formatCode>_-* #,##0_-;\-* #,##0_-;_-* "-"??_-;_-@_-</c:formatCode>
                <c:ptCount val="23"/>
                <c:pt idx="0">
                  <c:v>413</c:v>
                </c:pt>
                <c:pt idx="1">
                  <c:v>797</c:v>
                </c:pt>
                <c:pt idx="2">
                  <c:v>617</c:v>
                </c:pt>
                <c:pt idx="3">
                  <c:v>395</c:v>
                </c:pt>
                <c:pt idx="4">
                  <c:v>547</c:v>
                </c:pt>
                <c:pt idx="5">
                  <c:v>357</c:v>
                </c:pt>
                <c:pt idx="6">
                  <c:v>395</c:v>
                </c:pt>
                <c:pt idx="7">
                  <c:v>366</c:v>
                </c:pt>
                <c:pt idx="8">
                  <c:v>493</c:v>
                </c:pt>
                <c:pt idx="9">
                  <c:v>444</c:v>
                </c:pt>
                <c:pt idx="10">
                  <c:v>480</c:v>
                </c:pt>
                <c:pt idx="11">
                  <c:v>540</c:v>
                </c:pt>
                <c:pt idx="12">
                  <c:v>372</c:v>
                </c:pt>
                <c:pt idx="13">
                  <c:v>744</c:v>
                </c:pt>
                <c:pt idx="14">
                  <c:v>571</c:v>
                </c:pt>
                <c:pt idx="15">
                  <c:v>542</c:v>
                </c:pt>
                <c:pt idx="16">
                  <c:v>682</c:v>
                </c:pt>
                <c:pt idx="17">
                  <c:v>929</c:v>
                </c:pt>
                <c:pt idx="18">
                  <c:v>647</c:v>
                </c:pt>
                <c:pt idx="19">
                  <c:v>767</c:v>
                </c:pt>
                <c:pt idx="20">
                  <c:v>988</c:v>
                </c:pt>
                <c:pt idx="21">
                  <c:v>699</c:v>
                </c:pt>
                <c:pt idx="22">
                  <c:v>862</c:v>
                </c:pt>
              </c:numCache>
            </c:numRef>
          </c:val>
          <c:extLst>
            <c:ext xmlns:c16="http://schemas.microsoft.com/office/drawing/2014/chart" uri="{C3380CC4-5D6E-409C-BE32-E72D297353CC}">
              <c16:uniqueId val="{00000000-0570-46DA-924D-51E3DE3C17BB}"/>
            </c:ext>
          </c:extLst>
        </c:ser>
        <c:dLbls>
          <c:showLegendKey val="0"/>
          <c:showVal val="0"/>
          <c:showCatName val="0"/>
          <c:showSerName val="0"/>
          <c:showPercent val="0"/>
          <c:showBubbleSize val="0"/>
        </c:dLbls>
        <c:gapWidth val="150"/>
        <c:axId val="352932152"/>
        <c:axId val="352931824"/>
      </c:barChart>
      <c:dateAx>
        <c:axId val="352932152"/>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rebuchet MS" panose="020B0603020202020204" pitchFamily="34" charset="0"/>
                <a:ea typeface="+mn-ea"/>
                <a:cs typeface="+mn-cs"/>
              </a:defRPr>
            </a:pPr>
            <a:endParaRPr lang="en-US"/>
          </a:p>
        </c:txPr>
        <c:crossAx val="352931824"/>
        <c:crosses val="autoZero"/>
        <c:auto val="1"/>
        <c:lblOffset val="100"/>
        <c:baseTimeUnit val="months"/>
      </c:dateAx>
      <c:valAx>
        <c:axId val="352931824"/>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rebuchet MS" panose="020B0603020202020204" pitchFamily="34" charset="0"/>
                <a:ea typeface="+mn-ea"/>
                <a:cs typeface="+mn-cs"/>
              </a:defRPr>
            </a:pPr>
            <a:endParaRPr lang="en-US"/>
          </a:p>
        </c:txPr>
        <c:crossAx val="352932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H" sz="2000" dirty="0" smtClean="0">
                <a:latin typeface="Trebuchet MS" panose="020B0603020202020204" pitchFamily="34" charset="0"/>
              </a:rPr>
              <a:t>Progress</a:t>
            </a:r>
            <a:endParaRPr lang="en-GB" sz="2000" dirty="0">
              <a:latin typeface="Trebuchet MS" panose="020B0603020202020204" pitchFamily="34" charset="0"/>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spPr>
            <a:solidFill>
              <a:srgbClr val="FFC000"/>
            </a:solidFill>
            <a:ln>
              <a:noFill/>
            </a:ln>
            <a:effectLst/>
          </c:spPr>
          <c:invertIfNegative val="0"/>
          <c:val>
            <c:numRef>
              <c:f>Sheet1!$A$3</c:f>
              <c:numCache>
                <c:formatCode>General</c:formatCode>
                <c:ptCount val="1"/>
                <c:pt idx="0">
                  <c:v>43</c:v>
                </c:pt>
              </c:numCache>
            </c:numRef>
          </c:val>
          <c:extLst>
            <c:ext xmlns:c16="http://schemas.microsoft.com/office/drawing/2014/chart" uri="{C3380CC4-5D6E-409C-BE32-E72D297353CC}">
              <c16:uniqueId val="{00000000-5561-46A2-880D-6BE627F38EFE}"/>
            </c:ext>
          </c:extLst>
        </c:ser>
        <c:ser>
          <c:idx val="1"/>
          <c:order val="1"/>
          <c:spPr>
            <a:solidFill>
              <a:schemeClr val="bg1"/>
            </a:solidFill>
            <a:ln>
              <a:solidFill>
                <a:schemeClr val="bg1"/>
              </a:solidFill>
            </a:ln>
            <a:effectLst/>
          </c:spPr>
          <c:invertIfNegative val="0"/>
          <c:val>
            <c:numRef>
              <c:f>Sheet1!$B$3</c:f>
              <c:numCache>
                <c:formatCode>General</c:formatCode>
                <c:ptCount val="1"/>
                <c:pt idx="0">
                  <c:v>100</c:v>
                </c:pt>
              </c:numCache>
            </c:numRef>
          </c:val>
          <c:extLst>
            <c:ext xmlns:c16="http://schemas.microsoft.com/office/drawing/2014/chart" uri="{C3380CC4-5D6E-409C-BE32-E72D297353CC}">
              <c16:uniqueId val="{00000001-5561-46A2-880D-6BE627F38EFE}"/>
            </c:ext>
          </c:extLst>
        </c:ser>
        <c:dLbls>
          <c:showLegendKey val="0"/>
          <c:showVal val="0"/>
          <c:showCatName val="0"/>
          <c:showSerName val="0"/>
          <c:showPercent val="0"/>
          <c:showBubbleSize val="0"/>
        </c:dLbls>
        <c:gapWidth val="54"/>
        <c:overlap val="100"/>
        <c:axId val="393785344"/>
        <c:axId val="393783376"/>
      </c:barChart>
      <c:catAx>
        <c:axId val="393785344"/>
        <c:scaling>
          <c:orientation val="minMax"/>
        </c:scaling>
        <c:delete val="1"/>
        <c:axPos val="b"/>
        <c:majorTickMark val="none"/>
        <c:minorTickMark val="none"/>
        <c:tickLblPos val="nextTo"/>
        <c:crossAx val="393783376"/>
        <c:crosses val="autoZero"/>
        <c:auto val="1"/>
        <c:lblAlgn val="ctr"/>
        <c:lblOffset val="100"/>
        <c:noMultiLvlLbl val="0"/>
      </c:catAx>
      <c:valAx>
        <c:axId val="393783376"/>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Trebuchet MS" panose="020B0603020202020204" pitchFamily="34" charset="0"/>
                <a:ea typeface="+mn-ea"/>
                <a:cs typeface="+mn-cs"/>
              </a:defRPr>
            </a:pPr>
            <a:endParaRPr lang="en-US"/>
          </a:p>
        </c:txPr>
        <c:crossAx val="39378534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4">
  <a:schemeClr val="accent4"/>
</cs:colorStyle>
</file>

<file path=ppt/charts/style1.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t>06/04/2017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Headline </a:t>
            </a:r>
            <a:r>
              <a:rPr lang="en-GB" dirty="0" err="1" smtClean="0"/>
              <a:t>comms</a:t>
            </a:r>
            <a:r>
              <a:rPr lang="en-GB" dirty="0" smtClean="0"/>
              <a:t> info:</a:t>
            </a:r>
          </a:p>
          <a:p>
            <a:pPr marL="171450" indent="-171450">
              <a:buFontTx/>
              <a:buChar char="-"/>
            </a:pPr>
            <a:r>
              <a:rPr lang="en-GB" dirty="0" smtClean="0"/>
              <a:t>4 newsletter issues published as of March 2017 – May, Oct</a:t>
            </a:r>
            <a:r>
              <a:rPr lang="en-GB" baseline="0" dirty="0" smtClean="0"/>
              <a:t> &amp; Dec 2016, &amp; March 2017.</a:t>
            </a:r>
          </a:p>
          <a:p>
            <a:pPr marL="171450" indent="-171450">
              <a:buFontTx/>
              <a:buChar char="-"/>
            </a:pPr>
            <a:r>
              <a:rPr lang="en-GB" baseline="0" dirty="0" smtClean="0"/>
              <a:t>483 subscribers total, which is +7 than the original list. Have had a few un-subscriptions too, so net gain of subscribers.</a:t>
            </a:r>
          </a:p>
          <a:p>
            <a:pPr marL="171450" indent="-171450">
              <a:buFontTx/>
              <a:buChar char="-"/>
            </a:pPr>
            <a:r>
              <a:rPr lang="en-GB" baseline="0" dirty="0" smtClean="0"/>
              <a:t>13.5k unique visitors to the website total (593 per month, on average)</a:t>
            </a:r>
          </a:p>
          <a:p>
            <a:pPr marL="171450" indent="-171450">
              <a:buFontTx/>
              <a:buChar char="-"/>
            </a:pPr>
            <a:r>
              <a:rPr lang="en-GB" baseline="0" dirty="0" smtClean="0"/>
              <a:t>~600k hits total (26k per month, on average)</a:t>
            </a:r>
          </a:p>
          <a:p>
            <a:pPr marL="171450" indent="-171450">
              <a:buFontTx/>
              <a:buChar char="-"/>
            </a:pPr>
            <a:r>
              <a:rPr lang="en-GB" baseline="0" dirty="0" smtClean="0"/>
              <a:t>8/10 TA videos have been published. Final 2 just in final stages of approval.</a:t>
            </a:r>
            <a:endParaRPr lang="en-GB" dirty="0" smtClean="0"/>
          </a:p>
        </p:txBody>
      </p:sp>
      <p:sp>
        <p:nvSpPr>
          <p:cNvPr id="4" name="Slide Number Placeholder 3"/>
          <p:cNvSpPr>
            <a:spLocks noGrp="1"/>
          </p:cNvSpPr>
          <p:nvPr>
            <p:ph type="sldNum" sz="quarter" idx="10"/>
          </p:nvPr>
        </p:nvSpPr>
        <p:spPr/>
        <p:txBody>
          <a:bodyPr/>
          <a:lstStyle/>
          <a:p>
            <a:fld id="{8F3C095F-DFB4-48DB-AE73-9852A816E977}" type="slidenum">
              <a:rPr lang="en-GB" smtClean="0"/>
              <a:t>2</a:t>
            </a:fld>
            <a:endParaRPr lang="en-GB"/>
          </a:p>
        </p:txBody>
      </p:sp>
    </p:spTree>
    <p:extLst>
      <p:ext uri="{BB962C8B-B14F-4D97-AF65-F5344CB8AC3E}">
        <p14:creationId xmlns:p14="http://schemas.microsoft.com/office/powerpoint/2010/main" val="165330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AMI event advertising: posters,</a:t>
            </a:r>
            <a:r>
              <a:rPr lang="en-GB" baseline="0" dirty="0" smtClean="0"/>
              <a:t> presentation slides, website announcements, social media</a:t>
            </a:r>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12</a:t>
            </a:fld>
            <a:endParaRPr lang="en-GB"/>
          </a:p>
        </p:txBody>
      </p:sp>
    </p:spTree>
    <p:extLst>
      <p:ext uri="{BB962C8B-B14F-4D97-AF65-F5344CB8AC3E}">
        <p14:creationId xmlns:p14="http://schemas.microsoft.com/office/powerpoint/2010/main" val="819421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total number of publications to be achieve is set at </a:t>
            </a:r>
            <a:r>
              <a:rPr lang="en-GB" dirty="0" smtClean="0"/>
              <a:t>180, </a:t>
            </a:r>
            <a:r>
              <a:rPr lang="en-GB" dirty="0" smtClean="0"/>
              <a:t>which should include 60 journal papers and 50 conference proceedings. </a:t>
            </a:r>
          </a:p>
          <a:p>
            <a:endParaRPr lang="en-GB" dirty="0" smtClean="0"/>
          </a:p>
          <a:p>
            <a:r>
              <a:rPr lang="en-GB" dirty="0" smtClean="0"/>
              <a:t>We have </a:t>
            </a:r>
            <a:r>
              <a:rPr lang="en-GB" dirty="0" smtClean="0"/>
              <a:t>reached 78 publications (which</a:t>
            </a:r>
            <a:r>
              <a:rPr lang="en-GB" baseline="0" dirty="0" smtClean="0"/>
              <a:t> includes journals, conferences, presentations, posters, newsletters </a:t>
            </a:r>
            <a:r>
              <a:rPr lang="en-GB" baseline="0" dirty="0" err="1" smtClean="0"/>
              <a:t>etc</a:t>
            </a:r>
            <a:r>
              <a:rPr lang="en-GB" baseline="0" dirty="0" smtClean="0"/>
              <a:t>). This is</a:t>
            </a:r>
            <a:r>
              <a:rPr lang="en-GB" dirty="0" smtClean="0"/>
              <a:t> 43% </a:t>
            </a:r>
            <a:r>
              <a:rPr lang="en-GB" dirty="0" smtClean="0"/>
              <a:t>of our overall publications target as</a:t>
            </a:r>
            <a:r>
              <a:rPr lang="en-GB" baseline="0" dirty="0" smtClean="0"/>
              <a:t> of </a:t>
            </a:r>
            <a:r>
              <a:rPr lang="en-GB" dirty="0" smtClean="0"/>
              <a:t>Y2.</a:t>
            </a:r>
          </a:p>
        </p:txBody>
      </p:sp>
      <p:sp>
        <p:nvSpPr>
          <p:cNvPr id="4" name="Slide Number Placeholder 3"/>
          <p:cNvSpPr>
            <a:spLocks noGrp="1"/>
          </p:cNvSpPr>
          <p:nvPr>
            <p:ph type="sldNum" sz="quarter" idx="10"/>
          </p:nvPr>
        </p:nvSpPr>
        <p:spPr/>
        <p:txBody>
          <a:bodyPr/>
          <a:lstStyle/>
          <a:p>
            <a:fld id="{8F3C095F-DFB4-48DB-AE73-9852A816E977}" type="slidenum">
              <a:rPr lang="en-GB" smtClean="0"/>
              <a:t>13</a:t>
            </a:fld>
            <a:endParaRPr lang="en-GB"/>
          </a:p>
        </p:txBody>
      </p:sp>
    </p:spTree>
    <p:extLst>
      <p:ext uri="{BB962C8B-B14F-4D97-AF65-F5344CB8AC3E}">
        <p14:creationId xmlns:p14="http://schemas.microsoft.com/office/powerpoint/2010/main" val="4215480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final 2 TA videos will allow us to further publicise the videos in other</a:t>
            </a:r>
            <a:r>
              <a:rPr lang="en-GB" baseline="0" dirty="0" smtClean="0"/>
              <a:t> channels (</a:t>
            </a:r>
            <a:r>
              <a:rPr lang="en-GB" baseline="0" dirty="0" err="1" smtClean="0"/>
              <a:t>ie</a:t>
            </a:r>
            <a:r>
              <a:rPr lang="en-GB" baseline="0" dirty="0" smtClean="0"/>
              <a:t>, related CERN or facility channels)</a:t>
            </a:r>
          </a:p>
          <a:p>
            <a:endParaRPr lang="en-GB" baseline="0" dirty="0" smtClean="0"/>
          </a:p>
          <a:p>
            <a:r>
              <a:rPr lang="en-GB" baseline="0" smtClean="0"/>
              <a:t>With increase </a:t>
            </a:r>
            <a:r>
              <a:rPr lang="en-GB" baseline="0" dirty="0" smtClean="0"/>
              <a:t>number of results and increased articles for On Track, we aim to have more articles in other outlets on the project.</a:t>
            </a:r>
          </a:p>
          <a:p>
            <a:endParaRPr lang="en-GB" baseline="0" dirty="0" smtClean="0"/>
          </a:p>
          <a:p>
            <a:r>
              <a:rPr lang="en-GB" baseline="0" dirty="0" smtClean="0"/>
              <a:t>Education resources – this might be lecture slides, flyers, factsheets, videos etc. If you have some resourced of your own, or ideas for the types of resources we could be producing, please share them with us. </a:t>
            </a:r>
          </a:p>
          <a:p>
            <a:endParaRPr lang="en-GB" baseline="0" dirty="0" smtClean="0"/>
          </a:p>
          <a:p>
            <a:r>
              <a:rPr lang="en-GB" baseline="0" dirty="0" smtClean="0"/>
              <a:t>On Track published 3 times in 2017 (despite beginning as a bi-annual newsletter). As such, we aim to publish at least quarterly in 2017. </a:t>
            </a:r>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14</a:t>
            </a:fld>
            <a:endParaRPr lang="en-GB"/>
          </a:p>
        </p:txBody>
      </p:sp>
    </p:spTree>
    <p:extLst>
      <p:ext uri="{BB962C8B-B14F-4D97-AF65-F5344CB8AC3E}">
        <p14:creationId xmlns:p14="http://schemas.microsoft.com/office/powerpoint/2010/main" val="3424779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Feedback on anything else we could do for project</a:t>
            </a:r>
            <a:r>
              <a:rPr lang="en-GB" baseline="0" dirty="0" smtClean="0"/>
              <a:t> participants re communication. This could be internally or externally.</a:t>
            </a:r>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15</a:t>
            </a:fld>
            <a:endParaRPr lang="en-GB"/>
          </a:p>
        </p:txBody>
      </p:sp>
    </p:spTree>
    <p:extLst>
      <p:ext uri="{BB962C8B-B14F-4D97-AF65-F5344CB8AC3E}">
        <p14:creationId xmlns:p14="http://schemas.microsoft.com/office/powerpoint/2010/main" val="740298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3</a:t>
            </a:fld>
            <a:endParaRPr lang="en-GB"/>
          </a:p>
        </p:txBody>
      </p:sp>
    </p:spTree>
    <p:extLst>
      <p:ext uri="{BB962C8B-B14F-4D97-AF65-F5344CB8AC3E}">
        <p14:creationId xmlns:p14="http://schemas.microsoft.com/office/powerpoint/2010/main" val="2691666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Website screengrab</a:t>
            </a:r>
          </a:p>
          <a:p>
            <a:r>
              <a:rPr lang="en-GB" dirty="0" smtClean="0"/>
              <a:t>Regularly</a:t>
            </a:r>
            <a:r>
              <a:rPr lang="en-GB" baseline="0" dirty="0" smtClean="0"/>
              <a:t> updated with highlights: job postings, newsletter articles, project news, publication of TA videos, events etc.</a:t>
            </a:r>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5</a:t>
            </a:fld>
            <a:endParaRPr lang="en-GB"/>
          </a:p>
        </p:txBody>
      </p:sp>
    </p:spTree>
    <p:extLst>
      <p:ext uri="{BB962C8B-B14F-4D97-AF65-F5344CB8AC3E}">
        <p14:creationId xmlns:p14="http://schemas.microsoft.com/office/powerpoint/2010/main" val="2890216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Website:</a:t>
            </a:r>
          </a:p>
          <a:p>
            <a:pPr marL="171450" indent="-171450">
              <a:buFontTx/>
              <a:buChar char="-"/>
            </a:pPr>
            <a:r>
              <a:rPr lang="en-GB" dirty="0" smtClean="0"/>
              <a:t>13.5k</a:t>
            </a:r>
            <a:r>
              <a:rPr lang="en-GB" baseline="0" dirty="0" smtClean="0"/>
              <a:t> unique visitors total (</a:t>
            </a:r>
            <a:r>
              <a:rPr lang="en-GB" baseline="0" dirty="0" smtClean="0"/>
              <a:t>593/month </a:t>
            </a:r>
            <a:r>
              <a:rPr lang="en-GB" baseline="0" dirty="0" smtClean="0"/>
              <a:t>on average)</a:t>
            </a:r>
          </a:p>
          <a:p>
            <a:pPr marL="171450" indent="-171450">
              <a:buFontTx/>
              <a:buChar char="-"/>
            </a:pPr>
            <a:r>
              <a:rPr lang="en-GB" baseline="0" dirty="0" smtClean="0"/>
              <a:t>600k website hits total (</a:t>
            </a:r>
            <a:r>
              <a:rPr lang="en-GB" baseline="0" dirty="0" smtClean="0"/>
              <a:t>26kmonth </a:t>
            </a:r>
            <a:r>
              <a:rPr lang="en-GB" baseline="0" dirty="0" smtClean="0"/>
              <a:t>on average)</a:t>
            </a:r>
          </a:p>
          <a:p>
            <a:pPr marL="171450" indent="-171450">
              <a:buFontTx/>
              <a:buChar char="-"/>
            </a:pPr>
            <a:r>
              <a:rPr lang="en-GB" baseline="0" dirty="0" smtClean="0"/>
              <a:t>General positive trend – can see blue trend </a:t>
            </a:r>
            <a:r>
              <a:rPr lang="en-GB" baseline="0" dirty="0" smtClean="0"/>
              <a:t>line on next slide</a:t>
            </a:r>
            <a:endParaRPr lang="en-GB" baseline="0" dirty="0" smtClean="0"/>
          </a:p>
          <a:p>
            <a:pPr marL="171450" indent="-171450">
              <a:buFontTx/>
              <a:buChar char="-"/>
            </a:pPr>
            <a:endParaRPr lang="en-GB" baseline="0" dirty="0" smtClean="0"/>
          </a:p>
          <a:p>
            <a:pPr marL="0" indent="0">
              <a:buFontTx/>
              <a:buNone/>
            </a:pPr>
            <a:r>
              <a:rPr lang="en-GB" baseline="0" dirty="0" smtClean="0"/>
              <a:t>Data only up to March 2017 (Does not include April 2017, aka Month 24).</a:t>
            </a:r>
          </a:p>
          <a:p>
            <a:pPr marL="0" indent="0">
              <a:buFontTx/>
              <a:buNone/>
            </a:pPr>
            <a:endParaRPr lang="en-GB" baseline="0" dirty="0" smtClean="0"/>
          </a:p>
          <a:p>
            <a:pPr marL="0" indent="0">
              <a:buFontTx/>
              <a:buNone/>
            </a:pPr>
            <a:r>
              <a:rPr lang="en-GB" baseline="0" dirty="0" smtClean="0"/>
              <a:t>Can see a version of the monthly visitors on the next slide, to see more clearly (without cumulative line)</a:t>
            </a:r>
          </a:p>
        </p:txBody>
      </p:sp>
      <p:sp>
        <p:nvSpPr>
          <p:cNvPr id="4" name="Slide Number Placeholder 3"/>
          <p:cNvSpPr>
            <a:spLocks noGrp="1"/>
          </p:cNvSpPr>
          <p:nvPr>
            <p:ph type="sldNum" sz="quarter" idx="10"/>
          </p:nvPr>
        </p:nvSpPr>
        <p:spPr/>
        <p:txBody>
          <a:bodyPr/>
          <a:lstStyle/>
          <a:p>
            <a:fld id="{8F3C095F-DFB4-48DB-AE73-9852A816E977}" type="slidenum">
              <a:rPr lang="en-GB" smtClean="0"/>
              <a:t>6</a:t>
            </a:fld>
            <a:endParaRPr lang="en-GB"/>
          </a:p>
        </p:txBody>
      </p:sp>
    </p:spTree>
    <p:extLst>
      <p:ext uri="{BB962C8B-B14F-4D97-AF65-F5344CB8AC3E}">
        <p14:creationId xmlns:p14="http://schemas.microsoft.com/office/powerpoint/2010/main" val="12834872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a:t>
            </a:r>
            <a:r>
              <a:rPr lang="en-GB" baseline="0" dirty="0" smtClean="0"/>
              <a:t> version of the graph from the previous slide just without the cumulative line, so can see the monthly website visitors more clearly.</a:t>
            </a:r>
          </a:p>
          <a:p>
            <a:endParaRPr lang="en-GB" baseline="0" dirty="0" smtClean="0"/>
          </a:p>
          <a:p>
            <a:r>
              <a:rPr lang="en-GB" baseline="0" dirty="0" err="1" smtClean="0"/>
              <a:t>Trendline</a:t>
            </a:r>
            <a:r>
              <a:rPr lang="en-GB" baseline="0" dirty="0" smtClean="0"/>
              <a:t> – positive </a:t>
            </a:r>
            <a:r>
              <a:rPr lang="en-GB" baseline="0" dirty="0" err="1" smtClean="0"/>
              <a:t>trendline</a:t>
            </a:r>
            <a:r>
              <a:rPr lang="en-GB" baseline="0" dirty="0" smtClean="0"/>
              <a:t>, so website visitors continue to increase.</a:t>
            </a:r>
          </a:p>
          <a:p>
            <a:endParaRPr lang="en-GB" baseline="0" dirty="0" smtClean="0"/>
          </a:p>
          <a:p>
            <a:r>
              <a:rPr lang="en-GB" baseline="0" dirty="0" smtClean="0"/>
              <a:t>Dips usually around the summer and December, as people are on vacation or away for the winter holidays. </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7</a:t>
            </a:fld>
            <a:endParaRPr lang="en-GB"/>
          </a:p>
        </p:txBody>
      </p:sp>
    </p:spTree>
    <p:extLst>
      <p:ext uri="{BB962C8B-B14F-4D97-AF65-F5344CB8AC3E}">
        <p14:creationId xmlns:p14="http://schemas.microsoft.com/office/powerpoint/2010/main" val="2810425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Initially proposed bi-annual publication, with an aim to increase this up to quarterly. </a:t>
            </a:r>
          </a:p>
          <a:p>
            <a:endParaRPr lang="en-GB" dirty="0" smtClean="0"/>
          </a:p>
          <a:p>
            <a:r>
              <a:rPr lang="en-GB" dirty="0" smtClean="0"/>
              <a:t>We</a:t>
            </a:r>
            <a:r>
              <a:rPr lang="en-GB" baseline="0" dirty="0" smtClean="0"/>
              <a:t> do not have set publication dates – articles and published live on the website and once we reach at least 5 articles, we publicise the issue with a summary email.</a:t>
            </a:r>
          </a:p>
          <a:p>
            <a:endParaRPr lang="en-GB" baseline="0" dirty="0" smtClean="0"/>
          </a:p>
          <a:p>
            <a:r>
              <a:rPr lang="en-GB" baseline="0" dirty="0" smtClean="0"/>
              <a:t>HTML email created using </a:t>
            </a:r>
            <a:r>
              <a:rPr lang="en-GB" baseline="0" dirty="0" err="1" smtClean="0"/>
              <a:t>MailChimp</a:t>
            </a:r>
            <a:r>
              <a:rPr lang="en-GB" baseline="0" dirty="0" smtClean="0"/>
              <a:t> template.</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8</a:t>
            </a:fld>
            <a:endParaRPr lang="en-GB"/>
          </a:p>
        </p:txBody>
      </p:sp>
    </p:spTree>
    <p:extLst>
      <p:ext uri="{BB962C8B-B14F-4D97-AF65-F5344CB8AC3E}">
        <p14:creationId xmlns:p14="http://schemas.microsoft.com/office/powerpoint/2010/main" val="2122213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Articles handled by Jennifer Toes &amp; Barbara</a:t>
            </a:r>
            <a:r>
              <a:rPr lang="en-GB" baseline="0" dirty="0" smtClean="0"/>
              <a:t> Warmbein. We source &amp; write articles with input from relevant contacts. We also provide editorial support to researchers who may want to write an article themselves. </a:t>
            </a:r>
          </a:p>
          <a:p>
            <a:endParaRPr lang="en-GB" baseline="0" dirty="0" smtClean="0"/>
          </a:p>
        </p:txBody>
      </p:sp>
      <p:sp>
        <p:nvSpPr>
          <p:cNvPr id="4" name="Slide Number Placeholder 3"/>
          <p:cNvSpPr>
            <a:spLocks noGrp="1"/>
          </p:cNvSpPr>
          <p:nvPr>
            <p:ph type="sldNum" sz="quarter" idx="10"/>
          </p:nvPr>
        </p:nvSpPr>
        <p:spPr/>
        <p:txBody>
          <a:bodyPr/>
          <a:lstStyle/>
          <a:p>
            <a:fld id="{8F3C095F-DFB4-48DB-AE73-9852A816E977}" type="slidenum">
              <a:rPr lang="en-GB" smtClean="0"/>
              <a:t>9</a:t>
            </a:fld>
            <a:endParaRPr lang="en-GB"/>
          </a:p>
        </p:txBody>
      </p:sp>
    </p:spTree>
    <p:extLst>
      <p:ext uri="{BB962C8B-B14F-4D97-AF65-F5344CB8AC3E}">
        <p14:creationId xmlns:p14="http://schemas.microsoft.com/office/powerpoint/2010/main" val="2960635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TA videos – informational</a:t>
            </a:r>
            <a:r>
              <a:rPr lang="en-GB" baseline="0" dirty="0" smtClean="0"/>
              <a:t> video series advertising the facilities of the TA programme.</a:t>
            </a:r>
          </a:p>
          <a:p>
            <a:r>
              <a:rPr lang="en-GB" dirty="0" smtClean="0"/>
              <a:t/>
            </a:r>
            <a:br>
              <a:rPr lang="en-GB" dirty="0" smtClean="0"/>
            </a:br>
            <a:r>
              <a:rPr lang="en-GB" dirty="0" smtClean="0"/>
              <a:t>Content</a:t>
            </a:r>
            <a:r>
              <a:rPr lang="en-GB" baseline="0" dirty="0" smtClean="0"/>
              <a:t> of videos:</a:t>
            </a:r>
          </a:p>
          <a:p>
            <a:pPr marL="171450" indent="-171450">
              <a:buFontTx/>
              <a:buChar char="-"/>
            </a:pPr>
            <a:r>
              <a:rPr lang="en-GB" baseline="0" dirty="0" smtClean="0"/>
              <a:t>Location tour</a:t>
            </a:r>
          </a:p>
          <a:p>
            <a:pPr marL="171450" indent="-171450">
              <a:buFontTx/>
              <a:buChar char="-"/>
            </a:pPr>
            <a:r>
              <a:rPr lang="en-GB" baseline="0" dirty="0" smtClean="0"/>
              <a:t>Facility tour</a:t>
            </a:r>
          </a:p>
          <a:p>
            <a:pPr marL="171450" indent="-171450">
              <a:buFontTx/>
              <a:buChar char="-"/>
            </a:pPr>
            <a:r>
              <a:rPr lang="en-GB" baseline="0" dirty="0" smtClean="0"/>
              <a:t>Interview with Facility Coordinator</a:t>
            </a:r>
          </a:p>
          <a:p>
            <a:pPr marL="171450" indent="-171450">
              <a:buFontTx/>
              <a:buChar char="-"/>
            </a:pPr>
            <a:r>
              <a:rPr lang="en-GB" baseline="0" dirty="0" smtClean="0"/>
              <a:t>Interview with users (where available) </a:t>
            </a:r>
          </a:p>
          <a:p>
            <a:pPr marL="171450" indent="-171450">
              <a:buFontTx/>
              <a:buChar char="-"/>
            </a:pPr>
            <a:r>
              <a:rPr lang="en-GB" baseline="0" dirty="0" smtClean="0"/>
              <a:t>Description of lab + facility particulars</a:t>
            </a:r>
          </a:p>
          <a:p>
            <a:endParaRPr lang="en-GB" baseline="0" dirty="0" smtClean="0"/>
          </a:p>
          <a:p>
            <a:r>
              <a:rPr lang="en-GB" baseline="0" dirty="0" smtClean="0"/>
              <a:t>8/10 videos completed + published</a:t>
            </a:r>
          </a:p>
          <a:p>
            <a:pPr marL="171450" indent="-171450">
              <a:buFontTx/>
              <a:buChar char="-"/>
            </a:pPr>
            <a:r>
              <a:rPr lang="en-GB" baseline="0" dirty="0" smtClean="0"/>
              <a:t>On YouTube</a:t>
            </a:r>
          </a:p>
          <a:p>
            <a:pPr marL="171450" indent="-171450">
              <a:buFontTx/>
              <a:buChar char="-"/>
            </a:pPr>
            <a:r>
              <a:rPr lang="en-GB" baseline="0" dirty="0" smtClean="0"/>
              <a:t>On CERN CDS</a:t>
            </a:r>
          </a:p>
          <a:p>
            <a:pPr marL="171450" indent="-171450">
              <a:buFontTx/>
              <a:buChar char="-"/>
            </a:pPr>
            <a:r>
              <a:rPr lang="en-GB" baseline="0" dirty="0" smtClean="0"/>
              <a:t>On TA facility page (on AIDA-2020 website)</a:t>
            </a:r>
          </a:p>
          <a:p>
            <a:pPr marL="171450" indent="-171450">
              <a:buFontTx/>
              <a:buChar char="-"/>
            </a:pPr>
            <a:r>
              <a:rPr lang="en-GB" baseline="0" dirty="0" smtClean="0"/>
              <a:t>As a “Highlight” on the front page of the AIDA-2020 website</a:t>
            </a:r>
          </a:p>
          <a:p>
            <a:r>
              <a:rPr lang="en-GB" baseline="0" dirty="0" smtClean="0"/>
              <a:t/>
            </a:r>
            <a:br>
              <a:rPr lang="en-GB" baseline="0" dirty="0" smtClean="0"/>
            </a:br>
            <a:endParaRPr lang="en-GB" baseline="0" dirty="0" smtClean="0"/>
          </a:p>
          <a:p>
            <a:r>
              <a:rPr lang="en-GB" baseline="0" dirty="0" smtClean="0"/>
              <a:t>2/10 videos in the final approval stages </a:t>
            </a:r>
          </a:p>
          <a:p>
            <a:endParaRPr lang="en-GB" baseline="0" dirty="0" smtClean="0"/>
          </a:p>
          <a:p>
            <a:r>
              <a:rPr lang="en-GB" baseline="0" dirty="0" smtClean="0"/>
              <a:t>AIDA-2020 YouTube channel set up for their publication &amp; to facilitate easy sharing.</a:t>
            </a:r>
          </a:p>
          <a:p>
            <a:endParaRPr lang="en-GB" baseline="0" dirty="0" smtClean="0"/>
          </a:p>
          <a:p>
            <a:r>
              <a:rPr lang="en-GB" dirty="0" smtClean="0"/>
              <a:t>Content</a:t>
            </a:r>
            <a:r>
              <a:rPr lang="en-GB" baseline="0" dirty="0" smtClean="0"/>
              <a:t> of videos:</a:t>
            </a:r>
          </a:p>
          <a:p>
            <a:pPr marL="171450" indent="-171450">
              <a:buFontTx/>
              <a:buChar char="-"/>
            </a:pPr>
            <a:r>
              <a:rPr lang="en-GB" baseline="0" dirty="0" smtClean="0"/>
              <a:t>Location tour</a:t>
            </a:r>
          </a:p>
          <a:p>
            <a:pPr marL="171450" indent="-171450">
              <a:buFontTx/>
              <a:buChar char="-"/>
            </a:pPr>
            <a:r>
              <a:rPr lang="en-GB" baseline="0" dirty="0" smtClean="0"/>
              <a:t>Facility tour</a:t>
            </a:r>
          </a:p>
          <a:p>
            <a:pPr marL="171450" indent="-171450">
              <a:buFontTx/>
              <a:buChar char="-"/>
            </a:pPr>
            <a:r>
              <a:rPr lang="en-GB" baseline="0" dirty="0" smtClean="0"/>
              <a:t>Interview with Facility Coordinator</a:t>
            </a:r>
          </a:p>
          <a:p>
            <a:pPr marL="171450" indent="-171450">
              <a:buFontTx/>
              <a:buChar char="-"/>
            </a:pPr>
            <a:r>
              <a:rPr lang="en-GB" baseline="0" dirty="0" smtClean="0"/>
              <a:t>Interview with users (where available) </a:t>
            </a:r>
          </a:p>
          <a:p>
            <a:pPr marL="171450" indent="-171450">
              <a:buFontTx/>
              <a:buChar char="-"/>
            </a:pPr>
            <a:r>
              <a:rPr lang="en-GB" baseline="0" dirty="0" smtClean="0"/>
              <a:t>Description of lab + facility particulars</a:t>
            </a:r>
          </a:p>
          <a:p>
            <a:pPr marL="171450" indent="-171450">
              <a:buFontTx/>
              <a:buChar char="-"/>
            </a:pPr>
            <a:endParaRPr lang="en-GB" baseline="0" dirty="0" smtClean="0"/>
          </a:p>
          <a:p>
            <a:pPr marL="0" indent="0">
              <a:buFontTx/>
              <a:buNone/>
            </a:pPr>
            <a:r>
              <a:rPr lang="en-GB" baseline="0" dirty="0" smtClean="0"/>
              <a:t>Business trip (2-3 days, with one full day of filming) by INFN Multimedia Group</a:t>
            </a:r>
          </a:p>
          <a:p>
            <a:pPr marL="0" indent="0">
              <a:buFontTx/>
              <a:buNone/>
            </a:pPr>
            <a:r>
              <a:rPr lang="en-GB" baseline="0" dirty="0" smtClean="0"/>
              <a:t>Editing in Bologna ~1 day for each video (difficult to estimate production times)</a:t>
            </a:r>
          </a:p>
          <a:p>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10</a:t>
            </a:fld>
            <a:endParaRPr lang="en-GB"/>
          </a:p>
        </p:txBody>
      </p:sp>
    </p:spTree>
    <p:extLst>
      <p:ext uri="{BB962C8B-B14F-4D97-AF65-F5344CB8AC3E}">
        <p14:creationId xmlns:p14="http://schemas.microsoft.com/office/powerpoint/2010/main" val="3805176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Posters coordinated by Livia</a:t>
            </a:r>
            <a:r>
              <a:rPr lang="en-GB" baseline="0" dirty="0" smtClean="0"/>
              <a:t> &amp; Sabrina in the CERN EU Office. </a:t>
            </a:r>
          </a:p>
          <a:p>
            <a:r>
              <a:rPr lang="en-GB" baseline="0" dirty="0" smtClean="0"/>
              <a:t>Posters produced for 1</a:t>
            </a:r>
            <a:r>
              <a:rPr lang="en-GB" baseline="30000" dirty="0" smtClean="0"/>
              <a:t>st</a:t>
            </a:r>
            <a:r>
              <a:rPr lang="en-GB" baseline="0" dirty="0" smtClean="0"/>
              <a:t> Annual Meeting, the Proof of Concept Fund, the 2</a:t>
            </a:r>
            <a:r>
              <a:rPr lang="en-GB" baseline="30000" dirty="0" smtClean="0"/>
              <a:t>nd</a:t>
            </a:r>
            <a:r>
              <a:rPr lang="en-GB" baseline="0" dirty="0" smtClean="0"/>
              <a:t> Annual Meeting, and the Academia Meets Industry event.</a:t>
            </a:r>
          </a:p>
          <a:p>
            <a:r>
              <a:rPr lang="en-GB" baseline="0" dirty="0" smtClean="0"/>
              <a:t>For the 2</a:t>
            </a:r>
            <a:r>
              <a:rPr lang="en-GB" baseline="30000" dirty="0" smtClean="0"/>
              <a:t>nd</a:t>
            </a:r>
            <a:r>
              <a:rPr lang="en-GB" baseline="0" dirty="0" smtClean="0"/>
              <a:t> Annual Meeting + AMI even posters:</a:t>
            </a:r>
          </a:p>
          <a:p>
            <a:pPr marL="171450" indent="-171450">
              <a:buFontTx/>
              <a:buChar char="-"/>
            </a:pPr>
            <a:r>
              <a:rPr lang="en-GB" baseline="0" dirty="0" smtClean="0"/>
              <a:t>Displayed around CERN, taken to Trento workshop.</a:t>
            </a:r>
          </a:p>
          <a:p>
            <a:pPr marL="171450" indent="-171450">
              <a:buFontTx/>
              <a:buChar char="-"/>
            </a:pPr>
            <a:r>
              <a:rPr lang="en-GB" baseline="0" dirty="0" smtClean="0"/>
              <a:t>Slide presented at Trento workshop to advertise.</a:t>
            </a:r>
          </a:p>
        </p:txBody>
      </p:sp>
      <p:sp>
        <p:nvSpPr>
          <p:cNvPr id="4" name="Slide Number Placeholder 3"/>
          <p:cNvSpPr>
            <a:spLocks noGrp="1"/>
          </p:cNvSpPr>
          <p:nvPr>
            <p:ph type="sldNum" sz="quarter" idx="10"/>
          </p:nvPr>
        </p:nvSpPr>
        <p:spPr/>
        <p:txBody>
          <a:bodyPr/>
          <a:lstStyle/>
          <a:p>
            <a:fld id="{8F3C095F-DFB4-48DB-AE73-9852A816E977}" type="slidenum">
              <a:rPr lang="en-GB" smtClean="0"/>
              <a:t>11</a:t>
            </a:fld>
            <a:endParaRPr lang="en-GB"/>
          </a:p>
        </p:txBody>
      </p:sp>
    </p:spTree>
    <p:extLst>
      <p:ext uri="{BB962C8B-B14F-4D97-AF65-F5344CB8AC3E}">
        <p14:creationId xmlns:p14="http://schemas.microsoft.com/office/powerpoint/2010/main" val="2570646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latin typeface="Trebuchet MS" panose="020B0603020202020204"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latin typeface="Trebuchet MS" panose="020B0603020202020204" pitchFamily="34"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C01D11BA-7BA0-4257-81CF-82214BB44DEA}" type="datetime3">
              <a:rPr lang="en-US" smtClean="0"/>
              <a:t>6 April 2017</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Text Box 14"/>
          <p:cNvSpPr txBox="1">
            <a:spLocks noChangeArrowheads="1"/>
          </p:cNvSpPr>
          <p:nvPr userDrawn="1"/>
        </p:nvSpPr>
        <p:spPr bwMode="auto">
          <a:xfrm>
            <a:off x="912282" y="6032852"/>
            <a:ext cx="8231717"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GB" sz="1000" b="0" i="0" dirty="0" smtClean="0">
                <a:solidFill>
                  <a:srgbClr val="444444"/>
                </a:solidFill>
                <a:effectLst/>
              </a:rPr>
              <a:t>This project has received funding from the European Union’s Horizon 2020 research and innovation programme under grant agreement No 654168.</a:t>
            </a:r>
            <a:endParaRPr lang="en-GB" sz="1000" i="0" dirty="0"/>
          </a:p>
        </p:txBody>
      </p:sp>
      <p:sp>
        <p:nvSpPr>
          <p:cNvPr id="8" name="TextBox 7"/>
          <p:cNvSpPr txBox="1"/>
          <p:nvPr userDrawn="1"/>
        </p:nvSpPr>
        <p:spPr>
          <a:xfrm>
            <a:off x="3733800" y="135467"/>
            <a:ext cx="5410200" cy="830997"/>
          </a:xfrm>
          <a:prstGeom prst="rect">
            <a:avLst/>
          </a:prstGeom>
          <a:noFill/>
        </p:spPr>
        <p:txBody>
          <a:bodyPr wrap="square" rtlCol="0">
            <a:spAutoFit/>
          </a:bodyPr>
          <a:lstStyle/>
          <a:p>
            <a:pPr algn="r"/>
            <a:r>
              <a:rPr lang="fr-CH" sz="2400" b="0" dirty="0" smtClean="0">
                <a:solidFill>
                  <a:schemeClr val="bg1"/>
                </a:solidFill>
                <a:latin typeface="Trebuchet MS" panose="020B0603020202020204" pitchFamily="34" charset="0"/>
              </a:rPr>
              <a:t>Advanced</a:t>
            </a:r>
            <a:r>
              <a:rPr lang="fr-CH" sz="2400" b="0" baseline="0" dirty="0" smtClean="0">
                <a:solidFill>
                  <a:schemeClr val="bg1"/>
                </a:solidFill>
                <a:latin typeface="Trebuchet MS" panose="020B0603020202020204" pitchFamily="34" charset="0"/>
              </a:rPr>
              <a:t> </a:t>
            </a:r>
            <a:r>
              <a:rPr lang="en-GB" sz="2400" b="0" baseline="0" noProof="0" dirty="0" smtClean="0">
                <a:solidFill>
                  <a:schemeClr val="bg1"/>
                </a:solidFill>
                <a:latin typeface="Trebuchet MS" panose="020B0603020202020204" pitchFamily="34" charset="0"/>
              </a:rPr>
              <a:t>European</a:t>
            </a:r>
            <a:r>
              <a:rPr lang="fr-CH" sz="2400" b="0" baseline="0" dirty="0" smtClean="0">
                <a:solidFill>
                  <a:schemeClr val="bg1"/>
                </a:solidFill>
                <a:latin typeface="Trebuchet MS" panose="020B0603020202020204" pitchFamily="34" charset="0"/>
              </a:rPr>
              <a:t> Infrastructures</a:t>
            </a:r>
          </a:p>
          <a:p>
            <a:pPr algn="r"/>
            <a:r>
              <a:rPr lang="fr-CH" sz="2400" b="0" baseline="0" dirty="0" smtClean="0">
                <a:solidFill>
                  <a:schemeClr val="bg1"/>
                </a:solidFill>
                <a:latin typeface="Trebuchet MS" panose="020B0603020202020204" pitchFamily="34" charset="0"/>
              </a:rPr>
              <a:t>for Detectors at Accelerators</a:t>
            </a:r>
            <a:endParaRPr lang="en-GB" sz="2400" b="0" dirty="0">
              <a:solidFill>
                <a:schemeClr val="bg1"/>
              </a:solidFill>
              <a:latin typeface="Trebuchet MS" panose="020B0603020202020204" pitchFamily="34" charset="0"/>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381000" y="5939374"/>
            <a:ext cx="531283" cy="354339"/>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BE937EF1-5E27-44A9-B871-6542F30F081F}" type="datetime3">
              <a:rPr lang="en-US" smtClean="0"/>
              <a:t>6 April 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32A87FC3-EAAE-4A3B-9314-DDE4FFBE0A1B}" type="datetime3">
              <a:rPr lang="en-US" smtClean="0"/>
              <a:t>6 April 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3747342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506583"/>
            <a:ext cx="8666018" cy="4670387"/>
          </a:xfrm>
        </p:spPr>
        <p:txBody>
          <a:bodyPr>
            <a:normAutofit/>
          </a:bodyPr>
          <a:lstStyle>
            <a:lvl1pPr>
              <a:buClr>
                <a:srgbClr val="F2B53C"/>
              </a:buClr>
              <a:defRPr sz="2400" b="0">
                <a:solidFill>
                  <a:srgbClr val="171A6C"/>
                </a:solidFill>
                <a:latin typeface="Trebuchet MS" panose="020B0603020202020204" pitchFamily="34" charset="0"/>
              </a:defRPr>
            </a:lvl1pPr>
            <a:lvl2pPr>
              <a:buClr>
                <a:srgbClr val="F2B53C"/>
              </a:buClr>
              <a:defRPr sz="2000" b="0">
                <a:solidFill>
                  <a:srgbClr val="171A6C"/>
                </a:solidFill>
                <a:latin typeface="Trebuchet MS" panose="020B0603020202020204" pitchFamily="34" charset="0"/>
              </a:defRPr>
            </a:lvl2pPr>
            <a:lvl3pPr>
              <a:buClr>
                <a:srgbClr val="F2B53C"/>
              </a:buClr>
              <a:defRPr sz="1600" b="0">
                <a:solidFill>
                  <a:srgbClr val="171A6C"/>
                </a:solidFill>
                <a:latin typeface="Trebuchet MS" panose="020B0603020202020204" pitchFamily="34" charset="0"/>
              </a:defRPr>
            </a:lvl3pPr>
            <a:lvl4pPr>
              <a:buClr>
                <a:srgbClr val="F2B53C"/>
              </a:buClr>
              <a:defRPr sz="1400" b="0">
                <a:solidFill>
                  <a:srgbClr val="171A6C"/>
                </a:solidFill>
                <a:latin typeface="Trebuchet MS" panose="020B0603020202020204" pitchFamily="34" charset="0"/>
              </a:defRPr>
            </a:lvl4pPr>
            <a:lvl5pPr>
              <a:buClr>
                <a:srgbClr val="F2B53C"/>
              </a:buClr>
              <a:defRPr sz="1400" b="0">
                <a:solidFill>
                  <a:srgbClr val="171A6C"/>
                </a:solidFill>
                <a:latin typeface="Trebuchet MS" panose="020B0603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lvl1pPr>
              <a:defRPr sz="1400">
                <a:latin typeface="Arial Narrow" panose="020B0606020202030204" pitchFamily="34" charset="0"/>
              </a:defRPr>
            </a:lvl1pPr>
          </a:lstStyle>
          <a:p>
            <a:endParaRPr lang="en-GB" dirty="0"/>
          </a:p>
        </p:txBody>
      </p:sp>
      <p:sp>
        <p:nvSpPr>
          <p:cNvPr id="4" name="Date Placeholder 3"/>
          <p:cNvSpPr>
            <a:spLocks noGrp="1"/>
          </p:cNvSpPr>
          <p:nvPr>
            <p:ph type="dt" sz="half" idx="10"/>
          </p:nvPr>
        </p:nvSpPr>
        <p:spPr>
          <a:xfrm>
            <a:off x="236914" y="6424612"/>
            <a:ext cx="1481819" cy="365125"/>
          </a:xfrm>
          <a:prstGeom prst="rect">
            <a:avLst/>
          </a:prstGeom>
          <a:ln>
            <a:noFill/>
          </a:ln>
        </p:spPr>
        <p:txBody>
          <a:bodyPr anchor="ctr"/>
          <a:lstStyle>
            <a:lvl1pPr>
              <a:defRPr sz="1200">
                <a:solidFill>
                  <a:srgbClr val="171A6C"/>
                </a:solidFill>
                <a:latin typeface="Arial Narrow" panose="020B0606020202030204" pitchFamily="34" charset="0"/>
              </a:defRPr>
            </a:lvl1pPr>
          </a:lstStyle>
          <a:p>
            <a:fld id="{B77521D4-B6A2-402E-A085-C880F30EB62E}" type="datetime3">
              <a:rPr lang="en-US" smtClean="0"/>
              <a:pPr/>
              <a:t>6 April 2017</a:t>
            </a:fld>
            <a:endParaRPr lang="en-GB" dirty="0"/>
          </a:p>
        </p:txBody>
      </p:sp>
      <p:sp>
        <p:nvSpPr>
          <p:cNvPr id="6" name="Slide Number Placeholder 5"/>
          <p:cNvSpPr>
            <a:spLocks noGrp="1"/>
          </p:cNvSpPr>
          <p:nvPr>
            <p:ph type="sldNum" sz="quarter" idx="12"/>
          </p:nvPr>
        </p:nvSpPr>
        <p:spPr/>
        <p:txBody>
          <a:bodyPr/>
          <a:lstStyle>
            <a:lvl1pPr>
              <a:defRPr sz="1400">
                <a:latin typeface="Arial Narrow" panose="020B0606020202030204" pitchFamily="34" charset="0"/>
              </a:defRPr>
            </a:lvl1pPr>
          </a:lstStyle>
          <a:p>
            <a:fld id="{FC4456CD-832E-41F2-9893-C7650CCC5376}" type="slidenum">
              <a:rPr lang="en-GB" smtClean="0"/>
              <a:pPr/>
              <a:t>‹#›</a:t>
            </a:fld>
            <a:endParaRPr lang="en-GB" dirty="0"/>
          </a:p>
        </p:txBody>
      </p:sp>
      <p:sp>
        <p:nvSpPr>
          <p:cNvPr id="11" name="Title 10"/>
          <p:cNvSpPr>
            <a:spLocks noGrp="1"/>
          </p:cNvSpPr>
          <p:nvPr>
            <p:ph type="title"/>
          </p:nvPr>
        </p:nvSpPr>
        <p:spPr>
          <a:xfrm>
            <a:off x="4033381" y="1"/>
            <a:ext cx="5005670" cy="1077238"/>
          </a:xfrm>
        </p:spPr>
        <p:txBody>
          <a:bodyPr>
            <a:normAutofit/>
          </a:bodyPr>
          <a:lstStyle>
            <a:lvl1pPr algn="ctr">
              <a:defRPr sz="3200" b="1">
                <a:solidFill>
                  <a:schemeClr val="bg1"/>
                </a:solidFill>
                <a:latin typeface="Trebuchet MS" panose="020B0603020202020204"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dirty="0" smtClean="0"/>
              <a:t>Click to edit Master title style</a:t>
            </a:r>
            <a:endParaRPr lang="en-GB" dirty="0"/>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E5C1A8A6-A55F-4F98-B7EB-13D47285A1FE}" type="datetime3">
              <a:rPr lang="en-US" smtClean="0"/>
              <a:t>6 April 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31AC57D9-8984-41BB-A9CE-EC121665631C}" type="datetime3">
              <a:rPr lang="en-US" smtClean="0"/>
              <a:t>6 April 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fld id="{CBD499CD-D135-4E2F-90DD-1CE571D7BCBA}" type="datetime3">
              <a:rPr lang="en-US" smtClean="0"/>
              <a:t>6 April 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fld id="{FD1F1141-94BA-4429-B2C2-BEA9DF9ABCCF}" type="datetime3">
              <a:rPr lang="en-US" smtClean="0"/>
              <a:t>6 April 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fld id="{D97F96FE-9481-49EA-9681-9A8F194179A8}" type="datetime3">
              <a:rPr lang="en-US" smtClean="0"/>
              <a:t>6 April 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Content Placeholder 2"/>
          <p:cNvSpPr>
            <a:spLocks noGrp="1"/>
          </p:cNvSpPr>
          <p:nvPr>
            <p:ph idx="1"/>
          </p:nvPr>
        </p:nvSpPr>
        <p:spPr>
          <a:xfrm>
            <a:off x="3887391" y="987434"/>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15604103-15D9-4C8A-AE7C-75C338439E56}" type="datetime3">
              <a:rPr lang="en-US" smtClean="0"/>
              <a:t>6 April 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GB"/>
          </a:p>
        </p:txBody>
      </p:sp>
      <p:sp>
        <p:nvSpPr>
          <p:cNvPr id="3" name="Picture Placeholder 2"/>
          <p:cNvSpPr>
            <a:spLocks noGrp="1"/>
          </p:cNvSpPr>
          <p:nvPr>
            <p:ph type="pic" idx="1"/>
          </p:nvPr>
        </p:nvSpPr>
        <p:spPr>
          <a:xfrm>
            <a:off x="3887391" y="987434"/>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D57C27AA-62AC-464F-AD69-9F162FDFBA42}" type="datetime3">
              <a:rPr lang="en-US" smtClean="0"/>
              <a:t>6 April 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2A2A7F"/>
              </a:gs>
              <a:gs pos="100000">
                <a:srgbClr val="2A2A7F"/>
              </a:gs>
            </a:gsLst>
            <a:lin ang="0" scaled="0"/>
          </a:gradFill>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4" y="0"/>
            <a:ext cx="9143996" cy="1165397"/>
          </a:xfrm>
          <a:prstGeom prst="rect">
            <a:avLst/>
          </a:prstGeom>
          <a:gradFill>
            <a:gsLst>
              <a:gs pos="2000">
                <a:schemeClr val="bg1"/>
              </a:gs>
              <a:gs pos="64000">
                <a:srgbClr val="2A2A7F"/>
              </a:gs>
              <a:gs pos="100000">
                <a:srgbClr val="2A2A7F"/>
              </a:gs>
            </a:gsLst>
            <a:lin ang="0" scaled="0"/>
          </a:gradFill>
        </p:spPr>
        <p:txBody>
          <a:bodyPr wrap="square" rtlCol="0">
            <a:spAutoFit/>
          </a:bodyPr>
          <a:lstStyle/>
          <a:p>
            <a:endParaRPr lang="en-GB" dirty="0"/>
          </a:p>
        </p:txBody>
      </p:sp>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6958" y="106507"/>
            <a:ext cx="3619047" cy="952381"/>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685783" rtl="0" eaLnBrk="1" latinLnBrk="0" hangingPunct="1">
        <a:lnSpc>
          <a:spcPct val="90000"/>
        </a:lnSpc>
        <a:spcBef>
          <a:spcPct val="0"/>
        </a:spcBef>
        <a:buNone/>
        <a:defRPr sz="3300" kern="1200">
          <a:solidFill>
            <a:schemeClr val="tx1"/>
          </a:solidFill>
          <a:latin typeface="Trebuchet MS" panose="020B0603020202020204" pitchFamily="34" charset="0"/>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Trebuchet MS" panose="020B0603020202020204" pitchFamily="34" charset="0"/>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Trebuchet MS" panose="020B0603020202020204" pitchFamily="34" charset="0"/>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Trebuchet MS" panose="020B0603020202020204" pitchFamily="34" charset="0"/>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Trebuchet MS" panose="020B0603020202020204" pitchFamily="34" charset="0"/>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AIDA-2020-comms@cern.ch"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Jennifer.Toes@cern.ch"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IDA-2020-comms@cern.ch"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881963"/>
            <a:ext cx="8780746" cy="1628000"/>
          </a:xfrm>
        </p:spPr>
        <p:txBody>
          <a:bodyPr/>
          <a:lstStyle/>
          <a:p>
            <a:r>
              <a:rPr lang="en-GB" dirty="0" smtClean="0"/>
              <a:t>AIDA-2020 Communication</a:t>
            </a:r>
            <a:endParaRPr lang="en-GB" dirty="0"/>
          </a:p>
        </p:txBody>
      </p:sp>
      <p:sp>
        <p:nvSpPr>
          <p:cNvPr id="3" name="Subtitle 2"/>
          <p:cNvSpPr>
            <a:spLocks noGrp="1"/>
          </p:cNvSpPr>
          <p:nvPr>
            <p:ph type="subTitle" idx="1"/>
          </p:nvPr>
        </p:nvSpPr>
        <p:spPr/>
        <p:txBody>
          <a:bodyPr/>
          <a:lstStyle/>
          <a:p>
            <a:r>
              <a:rPr lang="en-GB" dirty="0" smtClean="0"/>
              <a:t>Jennifer Toes, CERN</a:t>
            </a:r>
          </a:p>
          <a:p>
            <a:endParaRPr lang="en-GB" dirty="0" smtClean="0"/>
          </a:p>
          <a:p>
            <a:r>
              <a:rPr lang="en-GB" sz="1800" dirty="0" smtClean="0"/>
              <a:t>AIDA-2020 2</a:t>
            </a:r>
            <a:r>
              <a:rPr lang="en-GB" sz="1800" baseline="30000" dirty="0" smtClean="0"/>
              <a:t>nd</a:t>
            </a:r>
            <a:r>
              <a:rPr lang="en-GB" sz="1800" dirty="0" smtClean="0"/>
              <a:t> Annual Meeting, 3-7</a:t>
            </a:r>
            <a:r>
              <a:rPr lang="en-GB" sz="1800" baseline="30000" dirty="0" smtClean="0"/>
              <a:t>th</a:t>
            </a:r>
            <a:r>
              <a:rPr lang="en-GB" sz="1800" dirty="0" smtClean="0"/>
              <a:t> April 2017</a:t>
            </a:r>
            <a:endParaRPr lang="en-GB" sz="1800" dirty="0"/>
          </a:p>
        </p:txBody>
      </p:sp>
    </p:spTree>
    <p:extLst>
      <p:ext uri="{BB962C8B-B14F-4D97-AF65-F5344CB8AC3E}">
        <p14:creationId xmlns:p14="http://schemas.microsoft.com/office/powerpoint/2010/main" val="2582906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0994" y="1457093"/>
            <a:ext cx="4745840" cy="4830994"/>
          </a:xfrm>
        </p:spPr>
        <p:txBody>
          <a:bodyPr>
            <a:normAutofit fontScale="92500" lnSpcReduction="20000"/>
          </a:bodyPr>
          <a:lstStyle/>
          <a:p>
            <a:r>
              <a:rPr lang="en-GB" dirty="0" smtClean="0"/>
              <a:t>Informational video series for the 10 facilities available via the TA programme</a:t>
            </a:r>
          </a:p>
          <a:p>
            <a:endParaRPr lang="en-GB" dirty="0"/>
          </a:p>
          <a:p>
            <a:r>
              <a:rPr lang="en-GB" dirty="0" smtClean="0"/>
              <a:t>8 out of 10 videos completed &amp; published</a:t>
            </a:r>
          </a:p>
          <a:p>
            <a:endParaRPr lang="en-GB" dirty="0"/>
          </a:p>
          <a:p>
            <a:r>
              <a:rPr lang="en-GB" dirty="0" smtClean="0"/>
              <a:t>2 out of 10 videos are in final approval stage</a:t>
            </a:r>
          </a:p>
          <a:p>
            <a:pPr lvl="1"/>
            <a:r>
              <a:rPr lang="en-GB" dirty="0" smtClean="0"/>
              <a:t>Once published, series can be further publicised.</a:t>
            </a:r>
          </a:p>
          <a:p>
            <a:endParaRPr lang="en-GB" dirty="0"/>
          </a:p>
          <a:p>
            <a:r>
              <a:rPr lang="en-GB" dirty="0" smtClean="0"/>
              <a:t>Dedicated AIDA-2020 YouTube channel set up </a:t>
            </a:r>
            <a:r>
              <a:rPr lang="en-GB" dirty="0" smtClean="0"/>
              <a:t/>
            </a:r>
            <a:br>
              <a:rPr lang="en-GB" dirty="0" smtClean="0"/>
            </a:br>
            <a:endParaRPr lang="en-GB" dirty="0" smtClean="0"/>
          </a:p>
          <a:p>
            <a:r>
              <a:rPr lang="fr-CH" dirty="0" smtClean="0"/>
              <a:t>Future -&gt; to </a:t>
            </a:r>
            <a:r>
              <a:rPr lang="fr-CH" dirty="0" err="1" smtClean="0"/>
              <a:t>get</a:t>
            </a:r>
            <a:r>
              <a:rPr lang="fr-CH" dirty="0" smtClean="0"/>
              <a:t> feedback, </a:t>
            </a:r>
            <a:r>
              <a:rPr lang="fr-CH" dirty="0" err="1" smtClean="0"/>
              <a:t>assess</a:t>
            </a:r>
            <a:r>
              <a:rPr lang="fr-CH" dirty="0" smtClean="0"/>
              <a:t> use of </a:t>
            </a:r>
            <a:r>
              <a:rPr lang="fr-CH" dirty="0" err="1" smtClean="0"/>
              <a:t>videos</a:t>
            </a:r>
            <a:endParaRPr lang="en-GB" dirty="0"/>
          </a:p>
          <a:p>
            <a:pPr lvl="1"/>
            <a:endParaRPr lang="en-GB" sz="2000" dirty="0" smtClean="0"/>
          </a:p>
          <a:p>
            <a:endParaRPr lang="en-GB" dirty="0"/>
          </a:p>
          <a:p>
            <a:pPr marL="0" indent="0">
              <a:buNone/>
            </a:pPr>
            <a:endParaRPr lang="en-GB" dirty="0"/>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10</a:t>
            </a:fld>
            <a:endParaRPr lang="en-GB"/>
          </a:p>
        </p:txBody>
      </p:sp>
      <p:sp>
        <p:nvSpPr>
          <p:cNvPr id="6" name="Title 5"/>
          <p:cNvSpPr>
            <a:spLocks noGrp="1"/>
          </p:cNvSpPr>
          <p:nvPr>
            <p:ph type="title"/>
          </p:nvPr>
        </p:nvSpPr>
        <p:spPr/>
        <p:txBody>
          <a:bodyPr/>
          <a:lstStyle/>
          <a:p>
            <a:pPr algn="ctr"/>
            <a:r>
              <a:rPr lang="en-GB" dirty="0" smtClean="0"/>
              <a:t>Transnational Access videos</a:t>
            </a:r>
            <a:endParaRPr lang="en-GB" dirty="0"/>
          </a:p>
        </p:txBody>
      </p:sp>
      <p:pic>
        <p:nvPicPr>
          <p:cNvPr id="7" name="Picture 6"/>
          <p:cNvPicPr>
            <a:picLocks noChangeAspect="1"/>
          </p:cNvPicPr>
          <p:nvPr/>
        </p:nvPicPr>
        <p:blipFill>
          <a:blip r:embed="rId3"/>
          <a:stretch>
            <a:fillRect/>
          </a:stretch>
        </p:blipFill>
        <p:spPr>
          <a:xfrm>
            <a:off x="5086834" y="2522217"/>
            <a:ext cx="3801053" cy="2304964"/>
          </a:xfrm>
          <a:prstGeom prst="rect">
            <a:avLst/>
          </a:prstGeom>
          <a:ln>
            <a:noFill/>
          </a:ln>
          <a:effectLst>
            <a:outerShdw blurRad="190500" algn="tl" rotWithShape="0">
              <a:srgbClr val="000000">
                <a:alpha val="70000"/>
              </a:srgbClr>
            </a:outerShdw>
          </a:effectLst>
        </p:spPr>
      </p:pic>
      <p:sp>
        <p:nvSpPr>
          <p:cNvPr id="8" name="TextBox 7"/>
          <p:cNvSpPr txBox="1"/>
          <p:nvPr/>
        </p:nvSpPr>
        <p:spPr>
          <a:xfrm>
            <a:off x="5401337" y="5006990"/>
            <a:ext cx="3172045" cy="584775"/>
          </a:xfrm>
          <a:prstGeom prst="rect">
            <a:avLst/>
          </a:prstGeom>
          <a:noFill/>
        </p:spPr>
        <p:txBody>
          <a:bodyPr wrap="square" rtlCol="0">
            <a:spAutoFit/>
          </a:bodyPr>
          <a:lstStyle/>
          <a:p>
            <a:pPr algn="ctr"/>
            <a:r>
              <a:rPr lang="en-GB" sz="1600" dirty="0" smtClean="0">
                <a:solidFill>
                  <a:schemeClr val="accent3">
                    <a:lumMod val="50000"/>
                  </a:schemeClr>
                </a:solidFill>
              </a:rPr>
              <a:t>Screenshot of the IRRAD facility video (ft. Federico Ravotti)</a:t>
            </a:r>
            <a:endParaRPr lang="en-GB" sz="1600" dirty="0">
              <a:solidFill>
                <a:schemeClr val="accent3">
                  <a:lumMod val="50000"/>
                </a:schemeClr>
              </a:solidFill>
            </a:endParaRPr>
          </a:p>
        </p:txBody>
      </p:sp>
    </p:spTree>
    <p:extLst>
      <p:ext uri="{BB962C8B-B14F-4D97-AF65-F5344CB8AC3E}">
        <p14:creationId xmlns:p14="http://schemas.microsoft.com/office/powerpoint/2010/main" val="204554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11</a:t>
            </a:fld>
            <a:endParaRPr lang="en-GB"/>
          </a:p>
        </p:txBody>
      </p:sp>
      <p:sp>
        <p:nvSpPr>
          <p:cNvPr id="6" name="Title 5"/>
          <p:cNvSpPr>
            <a:spLocks noGrp="1"/>
          </p:cNvSpPr>
          <p:nvPr>
            <p:ph type="title"/>
          </p:nvPr>
        </p:nvSpPr>
        <p:spPr/>
        <p:txBody>
          <a:bodyPr/>
          <a:lstStyle/>
          <a:p>
            <a:r>
              <a:rPr lang="en-GB" dirty="0" smtClean="0"/>
              <a:t>Event posters</a:t>
            </a:r>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7394" y="2110161"/>
            <a:ext cx="2877644" cy="4069554"/>
          </a:xfrm>
          <a:prstGeom prst="rect">
            <a:avLst/>
          </a:prstGeom>
          <a:ln>
            <a:noFill/>
          </a:ln>
          <a:effectLst>
            <a:outerShdw blurRad="190500" algn="tl" rotWithShape="0">
              <a:srgbClr val="000000">
                <a:alpha val="70000"/>
              </a:srgbClr>
            </a:outerShdw>
          </a:effectLst>
        </p:spPr>
      </p:pic>
      <p:pic>
        <p:nvPicPr>
          <p:cNvPr id="2050" name="Picture 2" descr="http://aida2020.web.cern.ch/sites/aida2020.web.cern.ch/files/Newsletter/On%20Track%20Pictures/Issue%204/AIDA-poster-Paris-small.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0246" y="2110161"/>
            <a:ext cx="2879402" cy="406955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402455" y="1333703"/>
            <a:ext cx="2754983" cy="646331"/>
          </a:xfrm>
          <a:prstGeom prst="rect">
            <a:avLst/>
          </a:prstGeom>
          <a:noFill/>
        </p:spPr>
        <p:txBody>
          <a:bodyPr wrap="square" rtlCol="0">
            <a:spAutoFit/>
          </a:bodyPr>
          <a:lstStyle/>
          <a:p>
            <a:pPr algn="ctr"/>
            <a:r>
              <a:rPr lang="en-GB" b="1" u="sng" dirty="0" smtClean="0">
                <a:latin typeface="Trebuchet MS" panose="020B0603020202020204" pitchFamily="34" charset="0"/>
              </a:rPr>
              <a:t>2</a:t>
            </a:r>
            <a:r>
              <a:rPr lang="en-GB" b="1" u="sng" baseline="30000" dirty="0" smtClean="0">
                <a:latin typeface="Trebuchet MS" panose="020B0603020202020204" pitchFamily="34" charset="0"/>
              </a:rPr>
              <a:t>nd</a:t>
            </a:r>
            <a:r>
              <a:rPr lang="en-GB" b="1" u="sng" dirty="0" smtClean="0">
                <a:latin typeface="Trebuchet MS" panose="020B0603020202020204" pitchFamily="34" charset="0"/>
              </a:rPr>
              <a:t> Annual </a:t>
            </a:r>
            <a:br>
              <a:rPr lang="en-GB" b="1" u="sng" dirty="0" smtClean="0">
                <a:latin typeface="Trebuchet MS" panose="020B0603020202020204" pitchFamily="34" charset="0"/>
              </a:rPr>
            </a:br>
            <a:r>
              <a:rPr lang="en-GB" b="1" u="sng" dirty="0" smtClean="0">
                <a:latin typeface="Trebuchet MS" panose="020B0603020202020204" pitchFamily="34" charset="0"/>
              </a:rPr>
              <a:t>Meeting poster</a:t>
            </a:r>
            <a:endParaRPr lang="en-GB" b="1" u="sng" dirty="0">
              <a:latin typeface="Trebuchet MS" panose="020B0603020202020204" pitchFamily="34" charset="0"/>
            </a:endParaRPr>
          </a:p>
        </p:txBody>
      </p:sp>
      <p:sp>
        <p:nvSpPr>
          <p:cNvPr id="11" name="TextBox 10"/>
          <p:cNvSpPr txBox="1"/>
          <p:nvPr/>
        </p:nvSpPr>
        <p:spPr>
          <a:xfrm>
            <a:off x="5097394" y="1313093"/>
            <a:ext cx="2877644" cy="646331"/>
          </a:xfrm>
          <a:prstGeom prst="rect">
            <a:avLst/>
          </a:prstGeom>
          <a:noFill/>
        </p:spPr>
        <p:txBody>
          <a:bodyPr wrap="square" rtlCol="0">
            <a:spAutoFit/>
          </a:bodyPr>
          <a:lstStyle/>
          <a:p>
            <a:pPr algn="ctr"/>
            <a:r>
              <a:rPr lang="en-GB" b="1" u="sng" dirty="0" smtClean="0">
                <a:latin typeface="Trebuchet MS" panose="020B0603020202020204" pitchFamily="34" charset="0"/>
              </a:rPr>
              <a:t>Academia meets Industry event poster</a:t>
            </a:r>
            <a:endParaRPr lang="en-GB" b="1" u="sng" dirty="0">
              <a:latin typeface="Trebuchet MS" panose="020B0603020202020204" pitchFamily="34" charset="0"/>
            </a:endParaRPr>
          </a:p>
        </p:txBody>
      </p:sp>
    </p:spTree>
    <p:extLst>
      <p:ext uri="{BB962C8B-B14F-4D97-AF65-F5344CB8AC3E}">
        <p14:creationId xmlns:p14="http://schemas.microsoft.com/office/powerpoint/2010/main" val="1597348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12</a:t>
            </a:fld>
            <a:endParaRPr lang="en-GB" dirty="0"/>
          </a:p>
        </p:txBody>
      </p:sp>
      <p:sp>
        <p:nvSpPr>
          <p:cNvPr id="6" name="Title 5"/>
          <p:cNvSpPr>
            <a:spLocks noGrp="1"/>
          </p:cNvSpPr>
          <p:nvPr>
            <p:ph type="title"/>
          </p:nvPr>
        </p:nvSpPr>
        <p:spPr/>
        <p:txBody>
          <a:bodyPr/>
          <a:lstStyle/>
          <a:p>
            <a:r>
              <a:rPr lang="en-GB" dirty="0" smtClean="0"/>
              <a:t>Academia Meets Industry event advertising</a:t>
            </a:r>
            <a:endParaRPr lang="en-GB" dirty="0"/>
          </a:p>
        </p:txBody>
      </p:sp>
      <p:sp>
        <p:nvSpPr>
          <p:cNvPr id="7" name="Content Placeholder 1"/>
          <p:cNvSpPr>
            <a:spLocks noGrp="1"/>
          </p:cNvSpPr>
          <p:nvPr>
            <p:ph idx="1"/>
          </p:nvPr>
        </p:nvSpPr>
        <p:spPr>
          <a:xfrm>
            <a:off x="236914" y="1381601"/>
            <a:ext cx="5026202" cy="4670387"/>
          </a:xfrm>
        </p:spPr>
        <p:txBody>
          <a:bodyPr>
            <a:noAutofit/>
          </a:bodyPr>
          <a:lstStyle/>
          <a:p>
            <a:pPr marL="0" indent="0">
              <a:buNone/>
            </a:pPr>
            <a:r>
              <a:rPr lang="en-GB" sz="1800" dirty="0" smtClean="0"/>
              <a:t>Posters</a:t>
            </a:r>
          </a:p>
          <a:p>
            <a:pPr lvl="1"/>
            <a:r>
              <a:rPr lang="en-GB" sz="1800" dirty="0" smtClean="0"/>
              <a:t>Around CERN</a:t>
            </a:r>
          </a:p>
          <a:p>
            <a:pPr lvl="1"/>
            <a:r>
              <a:rPr lang="en-GB" sz="1800" dirty="0" smtClean="0"/>
              <a:t>At Trento workshop</a:t>
            </a:r>
            <a:r>
              <a:rPr lang="en-GB" sz="1800" dirty="0" smtClean="0">
                <a:solidFill>
                  <a:srgbClr val="FF0000"/>
                </a:solidFill>
              </a:rPr>
              <a:t/>
            </a:r>
            <a:br>
              <a:rPr lang="en-GB" sz="1800" dirty="0" smtClean="0">
                <a:solidFill>
                  <a:srgbClr val="FF0000"/>
                </a:solidFill>
              </a:rPr>
            </a:br>
            <a:endParaRPr lang="en-GB" sz="1800" dirty="0" smtClean="0">
              <a:solidFill>
                <a:srgbClr val="FF0000"/>
              </a:solidFill>
            </a:endParaRPr>
          </a:p>
          <a:p>
            <a:pPr marL="0" indent="0">
              <a:buNone/>
            </a:pPr>
            <a:r>
              <a:rPr lang="en-GB" sz="1800" dirty="0" smtClean="0"/>
              <a:t>Presentation slide</a:t>
            </a:r>
          </a:p>
          <a:p>
            <a:pPr lvl="1"/>
            <a:r>
              <a:rPr lang="en-GB" sz="1800" dirty="0" smtClean="0"/>
              <a:t>At Trento workshop</a:t>
            </a:r>
          </a:p>
          <a:p>
            <a:pPr lvl="1"/>
            <a:endParaRPr lang="en-GB" sz="1800" dirty="0"/>
          </a:p>
          <a:p>
            <a:pPr marL="0" indent="0">
              <a:buNone/>
            </a:pPr>
            <a:r>
              <a:rPr lang="en-GB" sz="1800" dirty="0" smtClean="0"/>
              <a:t>Websites</a:t>
            </a:r>
          </a:p>
          <a:p>
            <a:pPr lvl="1"/>
            <a:r>
              <a:rPr lang="en-GB" sz="1800" dirty="0" smtClean="0"/>
              <a:t>AIDA-2020 &amp; On Track</a:t>
            </a:r>
          </a:p>
          <a:p>
            <a:pPr lvl="1"/>
            <a:r>
              <a:rPr lang="en-GB" sz="1800" dirty="0" smtClean="0"/>
              <a:t>CERN KT</a:t>
            </a:r>
          </a:p>
          <a:p>
            <a:pPr lvl="1"/>
            <a:r>
              <a:rPr lang="en-GB" sz="1800" dirty="0" err="1"/>
              <a:t>Université</a:t>
            </a:r>
            <a:r>
              <a:rPr lang="en-GB" sz="1800" dirty="0"/>
              <a:t> Paris </a:t>
            </a:r>
            <a:r>
              <a:rPr lang="en-GB" sz="1800" dirty="0" smtClean="0"/>
              <a:t>Diderot</a:t>
            </a:r>
          </a:p>
          <a:p>
            <a:pPr lvl="1"/>
            <a:r>
              <a:rPr lang="en-GB" sz="1800" dirty="0" err="1" smtClean="0"/>
              <a:t>Scintacor</a:t>
            </a:r>
            <a:r>
              <a:rPr lang="en-GB" sz="1800" dirty="0" smtClean="0"/>
              <a:t/>
            </a:r>
            <a:br>
              <a:rPr lang="en-GB" sz="1800" dirty="0" smtClean="0"/>
            </a:br>
            <a:endParaRPr lang="en-GB" sz="1800" dirty="0"/>
          </a:p>
          <a:p>
            <a:pPr marL="0" indent="0">
              <a:buNone/>
            </a:pPr>
            <a:r>
              <a:rPr lang="en-GB" sz="1800" dirty="0" smtClean="0"/>
              <a:t>Social media</a:t>
            </a:r>
          </a:p>
          <a:p>
            <a:pPr lvl="1"/>
            <a:r>
              <a:rPr lang="en-GB" sz="1800" dirty="0" smtClean="0"/>
              <a:t>CERN LinkedIn account (to 55k followers)</a:t>
            </a:r>
          </a:p>
          <a:p>
            <a:pPr lvl="1"/>
            <a:r>
              <a:rPr lang="en-GB" sz="1800" dirty="0" smtClean="0"/>
              <a:t>Personal LinkedIn accounts (of KT staff)</a:t>
            </a:r>
          </a:p>
        </p:txBody>
      </p:sp>
      <p:pic>
        <p:nvPicPr>
          <p:cNvPr id="8" name="Picture 7"/>
          <p:cNvPicPr>
            <a:picLocks noChangeAspect="1"/>
          </p:cNvPicPr>
          <p:nvPr/>
        </p:nvPicPr>
        <p:blipFill>
          <a:blip r:embed="rId3"/>
          <a:stretch>
            <a:fillRect/>
          </a:stretch>
        </p:blipFill>
        <p:spPr>
          <a:xfrm>
            <a:off x="4167963" y="1381601"/>
            <a:ext cx="4485903" cy="392391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01242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392809"/>
            <a:ext cx="6629396" cy="5124949"/>
          </a:xfrm>
        </p:spPr>
        <p:txBody>
          <a:bodyPr>
            <a:normAutofit/>
          </a:bodyPr>
          <a:lstStyle/>
          <a:p>
            <a:pPr marL="0" indent="0">
              <a:buNone/>
            </a:pPr>
            <a:r>
              <a:rPr lang="en-GB" b="1" u="sng" dirty="0" smtClean="0">
                <a:solidFill>
                  <a:schemeClr val="tx1"/>
                </a:solidFill>
              </a:rPr>
              <a:t>Target</a:t>
            </a:r>
            <a:r>
              <a:rPr lang="en-GB" dirty="0" smtClean="0">
                <a:solidFill>
                  <a:schemeClr val="tx1"/>
                </a:solidFill>
              </a:rPr>
              <a:t> = 180 publications (</a:t>
            </a:r>
            <a:r>
              <a:rPr lang="en-GB" dirty="0" smtClean="0">
                <a:solidFill>
                  <a:schemeClr val="tx1"/>
                </a:solidFill>
              </a:rPr>
              <a:t>over </a:t>
            </a:r>
            <a:r>
              <a:rPr lang="en-GB" dirty="0" smtClean="0">
                <a:solidFill>
                  <a:schemeClr val="tx1"/>
                </a:solidFill>
              </a:rPr>
              <a:t>duration)</a:t>
            </a:r>
          </a:p>
          <a:p>
            <a:pPr lvl="1"/>
            <a:r>
              <a:rPr lang="en-GB" dirty="0" smtClean="0">
                <a:solidFill>
                  <a:schemeClr val="tx1"/>
                </a:solidFill>
              </a:rPr>
              <a:t>Incl. </a:t>
            </a:r>
            <a:r>
              <a:rPr lang="en-GB" dirty="0" smtClean="0">
                <a:solidFill>
                  <a:schemeClr val="tx1"/>
                </a:solidFill>
              </a:rPr>
              <a:t>60 </a:t>
            </a:r>
            <a:r>
              <a:rPr lang="en-GB" dirty="0" smtClean="0">
                <a:solidFill>
                  <a:schemeClr val="tx1"/>
                </a:solidFill>
              </a:rPr>
              <a:t>journal </a:t>
            </a:r>
            <a:r>
              <a:rPr lang="en-GB" dirty="0" smtClean="0">
                <a:solidFill>
                  <a:schemeClr val="tx1"/>
                </a:solidFill>
              </a:rPr>
              <a:t>+ 50 conference proceedings</a:t>
            </a:r>
          </a:p>
          <a:p>
            <a:pPr marL="0" indent="0">
              <a:buNone/>
            </a:pPr>
            <a:endParaRPr lang="en-GB" dirty="0" smtClean="0">
              <a:solidFill>
                <a:schemeClr val="tx1"/>
              </a:solidFill>
            </a:endParaRPr>
          </a:p>
          <a:p>
            <a:pPr marL="0" indent="0">
              <a:buNone/>
            </a:pPr>
            <a:r>
              <a:rPr lang="en-GB" b="1" u="sng" dirty="0" smtClean="0">
                <a:solidFill>
                  <a:schemeClr val="tx1"/>
                </a:solidFill>
              </a:rPr>
              <a:t>Current</a:t>
            </a:r>
            <a:r>
              <a:rPr lang="en-GB" dirty="0" smtClean="0">
                <a:solidFill>
                  <a:schemeClr val="tx1"/>
                </a:solidFill>
              </a:rPr>
              <a:t> = </a:t>
            </a:r>
            <a:r>
              <a:rPr lang="en-GB" dirty="0">
                <a:solidFill>
                  <a:schemeClr val="tx1"/>
                </a:solidFill>
              </a:rPr>
              <a:t>7</a:t>
            </a:r>
            <a:r>
              <a:rPr lang="en-GB" dirty="0" smtClean="0">
                <a:solidFill>
                  <a:schemeClr val="tx1"/>
                </a:solidFill>
              </a:rPr>
              <a:t>8 </a:t>
            </a:r>
            <a:r>
              <a:rPr lang="en-GB" dirty="0" smtClean="0">
                <a:solidFill>
                  <a:schemeClr val="tx1"/>
                </a:solidFill>
              </a:rPr>
              <a:t>publications</a:t>
            </a:r>
          </a:p>
          <a:p>
            <a:pPr lvl="1"/>
            <a:r>
              <a:rPr lang="en-GB" dirty="0" smtClean="0">
                <a:solidFill>
                  <a:schemeClr val="tx1"/>
                </a:solidFill>
              </a:rPr>
              <a:t>Incl. 17 journal </a:t>
            </a:r>
            <a:r>
              <a:rPr lang="en-GB" dirty="0" smtClean="0">
                <a:solidFill>
                  <a:schemeClr val="tx1"/>
                </a:solidFill>
              </a:rPr>
              <a:t>(</a:t>
            </a:r>
            <a:r>
              <a:rPr lang="en-GB" dirty="0" smtClean="0">
                <a:solidFill>
                  <a:schemeClr val="tx1"/>
                </a:solidFill>
              </a:rPr>
              <a:t>28%) </a:t>
            </a:r>
            <a:r>
              <a:rPr lang="en-GB" dirty="0" smtClean="0">
                <a:solidFill>
                  <a:schemeClr val="tx1"/>
                </a:solidFill>
              </a:rPr>
              <a:t>&amp; </a:t>
            </a:r>
            <a:r>
              <a:rPr lang="en-GB" dirty="0" smtClean="0">
                <a:solidFill>
                  <a:schemeClr val="tx1"/>
                </a:solidFill>
              </a:rPr>
              <a:t>12 </a:t>
            </a:r>
            <a:r>
              <a:rPr lang="en-GB" dirty="0" smtClean="0">
                <a:solidFill>
                  <a:schemeClr val="tx1"/>
                </a:solidFill>
              </a:rPr>
              <a:t>conference </a:t>
            </a:r>
            <a:r>
              <a:rPr lang="en-GB" dirty="0" smtClean="0">
                <a:solidFill>
                  <a:schemeClr val="tx1"/>
                </a:solidFill>
              </a:rPr>
              <a:t>papers (</a:t>
            </a:r>
            <a:r>
              <a:rPr lang="en-GB" dirty="0" smtClean="0">
                <a:solidFill>
                  <a:schemeClr val="tx1"/>
                </a:solidFill>
              </a:rPr>
              <a:t>24%</a:t>
            </a:r>
            <a:r>
              <a:rPr lang="en-GB" dirty="0" smtClean="0">
                <a:solidFill>
                  <a:schemeClr val="tx1"/>
                </a:solidFill>
              </a:rPr>
              <a:t>)</a:t>
            </a:r>
            <a:endParaRPr lang="en-GB" dirty="0" smtClean="0">
              <a:solidFill>
                <a:schemeClr val="tx1"/>
              </a:solidFill>
            </a:endParaRPr>
          </a:p>
          <a:p>
            <a:pPr marL="0" indent="0">
              <a:buNone/>
            </a:pPr>
            <a:endParaRPr lang="en-GB" dirty="0" smtClean="0">
              <a:solidFill>
                <a:schemeClr val="tx1"/>
              </a:solidFill>
            </a:endParaRPr>
          </a:p>
          <a:p>
            <a:pPr marL="0" indent="0">
              <a:buNone/>
            </a:pPr>
            <a:r>
              <a:rPr lang="en-GB" sz="3600" dirty="0">
                <a:solidFill>
                  <a:schemeClr val="tx1"/>
                </a:solidFill>
              </a:rPr>
              <a:t>7</a:t>
            </a:r>
            <a:r>
              <a:rPr lang="en-GB" sz="3600" dirty="0" smtClean="0">
                <a:solidFill>
                  <a:schemeClr val="tx1"/>
                </a:solidFill>
              </a:rPr>
              <a:t>8/180 </a:t>
            </a:r>
            <a:r>
              <a:rPr lang="en-GB" sz="3600" b="1" dirty="0" smtClean="0">
                <a:solidFill>
                  <a:schemeClr val="tx1"/>
                </a:solidFill>
              </a:rPr>
              <a:t>= </a:t>
            </a:r>
            <a:r>
              <a:rPr lang="en-GB" sz="3600" b="1" u="sng" dirty="0" smtClean="0">
                <a:solidFill>
                  <a:schemeClr val="accent5"/>
                </a:solidFill>
              </a:rPr>
              <a:t>43</a:t>
            </a:r>
            <a:r>
              <a:rPr lang="en-GB" sz="3600" b="1" u="sng" dirty="0" smtClean="0">
                <a:solidFill>
                  <a:schemeClr val="accent5"/>
                </a:solidFill>
              </a:rPr>
              <a:t>%</a:t>
            </a:r>
            <a:endParaRPr lang="en-GB" sz="3600" b="1" u="sng" dirty="0" smtClean="0">
              <a:solidFill>
                <a:schemeClr val="accent5"/>
              </a:solidFill>
            </a:endParaRPr>
          </a:p>
          <a:p>
            <a:pPr marL="0" indent="0">
              <a:buNone/>
            </a:pPr>
            <a:r>
              <a:rPr lang="en-GB" dirty="0" smtClean="0">
                <a:solidFill>
                  <a:schemeClr val="tx1"/>
                </a:solidFill>
              </a:rPr>
              <a:t/>
            </a:r>
            <a:br>
              <a:rPr lang="en-GB" dirty="0" smtClean="0">
                <a:solidFill>
                  <a:schemeClr val="tx1"/>
                </a:solidFill>
              </a:rPr>
            </a:br>
            <a:r>
              <a:rPr lang="en-GB" dirty="0" smtClean="0">
                <a:solidFill>
                  <a:schemeClr val="tx1"/>
                </a:solidFill>
              </a:rPr>
              <a:t>To be expected - many publications will</a:t>
            </a:r>
            <a:br>
              <a:rPr lang="en-GB" dirty="0" smtClean="0">
                <a:solidFill>
                  <a:schemeClr val="tx1"/>
                </a:solidFill>
              </a:rPr>
            </a:br>
            <a:r>
              <a:rPr lang="en-GB" dirty="0" smtClean="0">
                <a:solidFill>
                  <a:schemeClr val="tx1"/>
                </a:solidFill>
              </a:rPr>
              <a:t>come at the end of the project.</a:t>
            </a:r>
            <a:endParaRPr lang="en-GB" dirty="0" smtClean="0">
              <a:solidFill>
                <a:schemeClr val="tx1"/>
              </a:solidFill>
            </a:endParaRPr>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13</a:t>
            </a:fld>
            <a:endParaRPr lang="en-GB" dirty="0"/>
          </a:p>
        </p:txBody>
      </p:sp>
      <p:sp>
        <p:nvSpPr>
          <p:cNvPr id="6" name="Title 5"/>
          <p:cNvSpPr>
            <a:spLocks noGrp="1"/>
          </p:cNvSpPr>
          <p:nvPr>
            <p:ph type="title"/>
          </p:nvPr>
        </p:nvSpPr>
        <p:spPr/>
        <p:txBody>
          <a:bodyPr/>
          <a:lstStyle/>
          <a:p>
            <a:r>
              <a:rPr lang="en-GB" dirty="0" smtClean="0"/>
              <a:t>Publications </a:t>
            </a:r>
            <a:endParaRPr lang="en-GB" dirty="0"/>
          </a:p>
        </p:txBody>
      </p:sp>
      <p:graphicFrame>
        <p:nvGraphicFramePr>
          <p:cNvPr id="9" name="Chart 8"/>
          <p:cNvGraphicFramePr>
            <a:graphicFrameLocks/>
          </p:cNvGraphicFramePr>
          <p:nvPr>
            <p:extLst>
              <p:ext uri="{D42A27DB-BD31-4B8C-83A1-F6EECF244321}">
                <p14:modId xmlns:p14="http://schemas.microsoft.com/office/powerpoint/2010/main" val="3478176648"/>
              </p:ext>
            </p:extLst>
          </p:nvPr>
        </p:nvGraphicFramePr>
        <p:xfrm>
          <a:off x="6866309" y="1531620"/>
          <a:ext cx="2172742" cy="4509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47689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690577"/>
            <a:ext cx="8666018" cy="4486393"/>
          </a:xfrm>
        </p:spPr>
        <p:txBody>
          <a:bodyPr>
            <a:normAutofit/>
          </a:bodyPr>
          <a:lstStyle/>
          <a:p>
            <a:pPr>
              <a:lnSpc>
                <a:spcPct val="150000"/>
              </a:lnSpc>
            </a:pPr>
            <a:r>
              <a:rPr lang="en-GB" sz="2800" dirty="0" smtClean="0"/>
              <a:t>Publish final 2 TA videos + publicise </a:t>
            </a:r>
            <a:r>
              <a:rPr lang="en-GB" sz="2800" dirty="0" smtClean="0"/>
              <a:t>elsewhere</a:t>
            </a:r>
            <a:endParaRPr lang="en-GB" sz="2800" dirty="0" smtClean="0"/>
          </a:p>
          <a:p>
            <a:pPr>
              <a:lnSpc>
                <a:spcPct val="150000"/>
              </a:lnSpc>
            </a:pPr>
            <a:r>
              <a:rPr lang="en-GB" sz="2800" dirty="0" smtClean="0"/>
              <a:t>More articles in external outlets (</a:t>
            </a:r>
            <a:r>
              <a:rPr lang="en-GB" sz="2800" dirty="0" err="1" smtClean="0"/>
              <a:t>ie</a:t>
            </a:r>
            <a:r>
              <a:rPr lang="en-GB" sz="2800" dirty="0" smtClean="0"/>
              <a:t>. CERN Courier)</a:t>
            </a:r>
          </a:p>
          <a:p>
            <a:pPr>
              <a:lnSpc>
                <a:spcPct val="150000"/>
              </a:lnSpc>
            </a:pPr>
            <a:r>
              <a:rPr lang="en-GB" sz="2800" dirty="0" smtClean="0"/>
              <a:t>Educational resources – to be defined in Y3</a:t>
            </a:r>
          </a:p>
          <a:p>
            <a:pPr lvl="1">
              <a:lnSpc>
                <a:spcPct val="150000"/>
              </a:lnSpc>
            </a:pPr>
            <a:r>
              <a:rPr lang="en-GB" sz="2400" dirty="0" smtClean="0"/>
              <a:t>Please share your own resources with us -&gt; </a:t>
            </a:r>
            <a:r>
              <a:rPr lang="en-GB" sz="2400" dirty="0" smtClean="0">
                <a:hlinkClick r:id="rId3"/>
              </a:rPr>
              <a:t>AIDA-2020-comms@cern.ch</a:t>
            </a:r>
            <a:r>
              <a:rPr lang="en-GB" sz="2400" dirty="0" smtClean="0"/>
              <a:t> </a:t>
            </a:r>
          </a:p>
          <a:p>
            <a:pPr>
              <a:lnSpc>
                <a:spcPct val="150000"/>
              </a:lnSpc>
            </a:pPr>
            <a:r>
              <a:rPr lang="en-GB" sz="2800" dirty="0" smtClean="0"/>
              <a:t>At least 4 issues of ‘On Track’ in 2017</a:t>
            </a:r>
          </a:p>
          <a:p>
            <a:endParaRPr lang="en-GB" dirty="0"/>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14</a:t>
            </a:fld>
            <a:endParaRPr lang="en-GB" dirty="0"/>
          </a:p>
        </p:txBody>
      </p:sp>
      <p:sp>
        <p:nvSpPr>
          <p:cNvPr id="6" name="Title 5"/>
          <p:cNvSpPr>
            <a:spLocks noGrp="1"/>
          </p:cNvSpPr>
          <p:nvPr>
            <p:ph type="title"/>
          </p:nvPr>
        </p:nvSpPr>
        <p:spPr/>
        <p:txBody>
          <a:bodyPr/>
          <a:lstStyle/>
          <a:p>
            <a:r>
              <a:rPr lang="en-GB" dirty="0" smtClean="0"/>
              <a:t>Future plans</a:t>
            </a:r>
            <a:endParaRPr lang="en-GB" dirty="0"/>
          </a:p>
        </p:txBody>
      </p:sp>
    </p:spTree>
    <p:extLst>
      <p:ext uri="{BB962C8B-B14F-4D97-AF65-F5344CB8AC3E}">
        <p14:creationId xmlns:p14="http://schemas.microsoft.com/office/powerpoint/2010/main" val="4548367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normAutofit/>
          </a:bodyPr>
          <a:lstStyle/>
          <a:p>
            <a:pPr marL="0" indent="0" algn="ctr">
              <a:buNone/>
            </a:pPr>
            <a:r>
              <a:rPr lang="en-GB" sz="4800" dirty="0" smtClean="0"/>
              <a:t>Thank you for listening</a:t>
            </a:r>
          </a:p>
          <a:p>
            <a:pPr marL="0" indent="0" algn="ctr">
              <a:buNone/>
            </a:pPr>
            <a:endParaRPr lang="en-GB" sz="4800" dirty="0"/>
          </a:p>
          <a:p>
            <a:pPr marL="0" indent="0" algn="ctr">
              <a:buNone/>
            </a:pPr>
            <a:endParaRPr lang="en-GB" sz="1800" dirty="0" smtClean="0">
              <a:hlinkClick r:id="rId3"/>
            </a:endParaRPr>
          </a:p>
          <a:p>
            <a:pPr marL="0" indent="0" algn="ctr">
              <a:buNone/>
            </a:pPr>
            <a:endParaRPr lang="en-GB" sz="1800" dirty="0">
              <a:hlinkClick r:id="rId3"/>
            </a:endParaRPr>
          </a:p>
          <a:p>
            <a:pPr marL="0" indent="0" algn="ctr">
              <a:buNone/>
            </a:pPr>
            <a:r>
              <a:rPr lang="en-GB" sz="1800" dirty="0" smtClean="0">
                <a:hlinkClick r:id="rId3"/>
              </a:rPr>
              <a:t>Contact: Jennifer.Toes@cern.ch</a:t>
            </a:r>
            <a:r>
              <a:rPr lang="en-GB" sz="1800" dirty="0" smtClean="0"/>
              <a:t> </a:t>
            </a:r>
            <a:endParaRPr lang="en-GB" sz="1800" dirty="0"/>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15</a:t>
            </a:fld>
            <a:endParaRPr lang="en-GB" dirty="0"/>
          </a:p>
        </p:txBody>
      </p:sp>
    </p:spTree>
    <p:extLst>
      <p:ext uri="{BB962C8B-B14F-4D97-AF65-F5344CB8AC3E}">
        <p14:creationId xmlns:p14="http://schemas.microsoft.com/office/powerpoint/2010/main" val="424465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1" y="6337024"/>
            <a:ext cx="9143999" cy="501650"/>
          </a:xfrm>
        </p:spPr>
        <p:txBody>
          <a:bodyPr/>
          <a:lstStyle/>
          <a:p>
            <a:r>
              <a:rPr lang="en-GB" dirty="0" smtClean="0"/>
              <a:t>AIDA-2020 2</a:t>
            </a:r>
            <a:r>
              <a:rPr lang="en-GB" baseline="30000" dirty="0" smtClean="0"/>
              <a:t>nd</a:t>
            </a:r>
            <a:r>
              <a:rPr lang="en-GB" dirty="0" smtClean="0"/>
              <a:t> Annual Meeting</a:t>
            </a:r>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t>2</a:t>
            </a:fld>
            <a:endParaRPr lang="en-GB"/>
          </a:p>
        </p:txBody>
      </p:sp>
      <p:sp>
        <p:nvSpPr>
          <p:cNvPr id="5" name="Title 4"/>
          <p:cNvSpPr>
            <a:spLocks noGrp="1"/>
          </p:cNvSpPr>
          <p:nvPr>
            <p:ph type="title"/>
          </p:nvPr>
        </p:nvSpPr>
        <p:spPr>
          <a:xfrm>
            <a:off x="3888060" y="1"/>
            <a:ext cx="5255940" cy="1077238"/>
          </a:xfrm>
        </p:spPr>
        <p:txBody>
          <a:bodyPr>
            <a:normAutofit/>
          </a:bodyPr>
          <a:lstStyle/>
          <a:p>
            <a:r>
              <a:rPr lang="en-GB" dirty="0" smtClean="0"/>
              <a:t>Highlights</a:t>
            </a:r>
            <a:endParaRPr lang="en-GB" sz="2800" dirty="0"/>
          </a:p>
        </p:txBody>
      </p:sp>
      <p:sp>
        <p:nvSpPr>
          <p:cNvPr id="6" name="Date Placeholder 5"/>
          <p:cNvSpPr>
            <a:spLocks noGrp="1"/>
          </p:cNvSpPr>
          <p:nvPr>
            <p:ph type="dt" sz="half" idx="10"/>
          </p:nvPr>
        </p:nvSpPr>
        <p:spPr>
          <a:xfrm>
            <a:off x="236913" y="6424612"/>
            <a:ext cx="973819" cy="365125"/>
          </a:xfrm>
        </p:spPr>
        <p:txBody>
          <a:bodyPr anchor="ctr"/>
          <a:lstStyle/>
          <a:p>
            <a:fld id="{34378CA6-008A-4B95-87F2-5A5ECC18892C}" type="datetime3">
              <a:rPr lang="en-US" sz="1100" smtClean="0"/>
              <a:t>6 April 2017</a:t>
            </a:fld>
            <a:endParaRPr lang="en-GB" sz="1400" dirty="0"/>
          </a:p>
        </p:txBody>
      </p:sp>
      <p:sp>
        <p:nvSpPr>
          <p:cNvPr id="11" name="Content Placeholder 1"/>
          <p:cNvSpPr txBox="1">
            <a:spLocks/>
          </p:cNvSpPr>
          <p:nvPr/>
        </p:nvSpPr>
        <p:spPr>
          <a:xfrm>
            <a:off x="3739325" y="934295"/>
            <a:ext cx="5192024" cy="5150991"/>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260000"/>
              </a:lnSpc>
              <a:buNone/>
            </a:pPr>
            <a:r>
              <a:rPr lang="en-GB" sz="2400" b="1" dirty="0" smtClean="0">
                <a:latin typeface="Trebuchet MS" panose="020B0603020202020204" pitchFamily="34" charset="0"/>
              </a:rPr>
              <a:t>4 newsletter issues </a:t>
            </a:r>
          </a:p>
          <a:p>
            <a:pPr marL="0" indent="0">
              <a:lnSpc>
                <a:spcPct val="260000"/>
              </a:lnSpc>
              <a:buNone/>
            </a:pPr>
            <a:r>
              <a:rPr lang="en-GB" sz="2400" b="1" dirty="0" smtClean="0">
                <a:solidFill>
                  <a:schemeClr val="accent5"/>
                </a:solidFill>
                <a:latin typeface="Trebuchet MS" panose="020B0603020202020204" pitchFamily="34" charset="0"/>
              </a:rPr>
              <a:t>483 newsletter subscribers</a:t>
            </a:r>
          </a:p>
          <a:p>
            <a:pPr marL="0" indent="0">
              <a:lnSpc>
                <a:spcPct val="260000"/>
              </a:lnSpc>
              <a:buNone/>
            </a:pPr>
            <a:r>
              <a:rPr lang="en-GB" sz="2400" b="1" dirty="0" smtClean="0">
                <a:solidFill>
                  <a:schemeClr val="accent1"/>
                </a:solidFill>
                <a:latin typeface="Trebuchet MS" panose="020B0603020202020204" pitchFamily="34" charset="0"/>
              </a:rPr>
              <a:t>13,500+</a:t>
            </a:r>
            <a:r>
              <a:rPr lang="en-GB" sz="2400" b="1" dirty="0" smtClean="0">
                <a:latin typeface="Trebuchet MS" panose="020B0603020202020204" pitchFamily="34" charset="0"/>
              </a:rPr>
              <a:t> website visitors </a:t>
            </a:r>
            <a:endParaRPr lang="en-GB" sz="2400" b="1" dirty="0">
              <a:solidFill>
                <a:schemeClr val="accent6">
                  <a:lumMod val="75000"/>
                </a:schemeClr>
              </a:solidFill>
              <a:latin typeface="Trebuchet MS" panose="020B0603020202020204" pitchFamily="34" charset="0"/>
            </a:endParaRPr>
          </a:p>
          <a:p>
            <a:pPr marL="0" indent="0">
              <a:lnSpc>
                <a:spcPct val="260000"/>
              </a:lnSpc>
              <a:buNone/>
            </a:pPr>
            <a:r>
              <a:rPr lang="en-GB" sz="2400" b="1" dirty="0" smtClean="0">
                <a:solidFill>
                  <a:schemeClr val="accent5"/>
                </a:solidFill>
                <a:latin typeface="Trebuchet MS" panose="020B0603020202020204" pitchFamily="34" charset="0"/>
              </a:rPr>
              <a:t>600,000 website hits </a:t>
            </a:r>
          </a:p>
          <a:p>
            <a:pPr marL="0" indent="0">
              <a:lnSpc>
                <a:spcPct val="260000"/>
              </a:lnSpc>
              <a:buNone/>
            </a:pPr>
            <a:r>
              <a:rPr lang="en-GB" sz="2400" b="1" dirty="0" smtClean="0">
                <a:solidFill>
                  <a:schemeClr val="accent1"/>
                </a:solidFill>
                <a:latin typeface="Trebuchet MS" panose="020B0603020202020204" pitchFamily="34" charset="0"/>
              </a:rPr>
              <a:t>8/10 TA videos published </a:t>
            </a:r>
            <a:endParaRPr lang="en-GB" sz="2400" b="1" dirty="0" smtClean="0">
              <a:solidFill>
                <a:schemeClr val="accent6">
                  <a:lumMod val="75000"/>
                </a:schemeClr>
              </a:solidFill>
              <a:latin typeface="Trebuchet MS" panose="020B0603020202020204" pitchFamily="34" charset="0"/>
            </a:endParaRPr>
          </a:p>
        </p:txBody>
      </p:sp>
      <p:pic>
        <p:nvPicPr>
          <p:cNvPr id="1032" name="Picture 8" descr="Image result for newsletter icon blac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5777" y="1334725"/>
            <a:ext cx="653147" cy="65314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subscribe icon black"/>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3596" r="22451"/>
          <a:stretch/>
        </p:blipFill>
        <p:spPr bwMode="auto">
          <a:xfrm>
            <a:off x="2797170" y="2270721"/>
            <a:ext cx="630325" cy="67905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cursor icon blac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1099291">
            <a:off x="2946888" y="4421884"/>
            <a:ext cx="410833" cy="545868"/>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Related ima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6692"/>
          <a:stretch/>
        </p:blipFill>
        <p:spPr bwMode="auto">
          <a:xfrm>
            <a:off x="2885686" y="3347929"/>
            <a:ext cx="533238" cy="648881"/>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descr="https://image.freepik.com/free-icon/video-camera_318-50337.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38114" y="5426392"/>
            <a:ext cx="653147" cy="653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6024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nSpc>
                <a:spcPct val="150000"/>
              </a:lnSpc>
              <a:buNone/>
            </a:pPr>
            <a:r>
              <a:rPr lang="en-GB" sz="2200" b="1" u="sng" dirty="0" smtClean="0"/>
              <a:t>Task 2.2 Objectives:</a:t>
            </a:r>
          </a:p>
          <a:p>
            <a:pPr>
              <a:lnSpc>
                <a:spcPct val="150000"/>
              </a:lnSpc>
            </a:pPr>
            <a:r>
              <a:rPr lang="en-GB" sz="2200" dirty="0" smtClean="0"/>
              <a:t>Plan </a:t>
            </a:r>
            <a:r>
              <a:rPr lang="en-GB" sz="2200" dirty="0"/>
              <a:t>and implement project communication strategy</a:t>
            </a:r>
          </a:p>
          <a:p>
            <a:pPr>
              <a:lnSpc>
                <a:spcPct val="150000"/>
              </a:lnSpc>
            </a:pPr>
            <a:r>
              <a:rPr lang="en-GB" sz="2200" dirty="0" smtClean="0"/>
              <a:t>Establish &amp; </a:t>
            </a:r>
            <a:r>
              <a:rPr lang="en-GB" sz="2200" dirty="0"/>
              <a:t>integrate communication commitment into all WPs</a:t>
            </a:r>
          </a:p>
          <a:p>
            <a:pPr>
              <a:lnSpc>
                <a:spcPct val="150000"/>
              </a:lnSpc>
            </a:pPr>
            <a:r>
              <a:rPr lang="en-GB" sz="2200" dirty="0" smtClean="0"/>
              <a:t>Ensure </a:t>
            </a:r>
            <a:r>
              <a:rPr lang="en-GB" sz="2200" dirty="0"/>
              <a:t>the flow of information within the project (internal)</a:t>
            </a:r>
          </a:p>
          <a:p>
            <a:pPr>
              <a:lnSpc>
                <a:spcPct val="150000"/>
              </a:lnSpc>
            </a:pPr>
            <a:r>
              <a:rPr lang="en-GB" sz="2200" dirty="0" smtClean="0"/>
              <a:t>Report </a:t>
            </a:r>
            <a:r>
              <a:rPr lang="en-GB" sz="2200" dirty="0"/>
              <a:t>the results of the project to a wider audience (</a:t>
            </a:r>
            <a:r>
              <a:rPr lang="en-GB" sz="2200" dirty="0" smtClean="0"/>
              <a:t>external)</a:t>
            </a:r>
          </a:p>
          <a:p>
            <a:pPr>
              <a:lnSpc>
                <a:spcPct val="150000"/>
              </a:lnSpc>
            </a:pPr>
            <a:r>
              <a:rPr lang="en-GB" sz="2200" dirty="0" smtClean="0"/>
              <a:t>Create </a:t>
            </a:r>
            <a:r>
              <a:rPr lang="en-GB" sz="2200" dirty="0"/>
              <a:t>engagement materials for industry and public</a:t>
            </a:r>
          </a:p>
          <a:p>
            <a:pPr>
              <a:lnSpc>
                <a:spcPct val="150000"/>
              </a:lnSpc>
            </a:pPr>
            <a:r>
              <a:rPr lang="en-GB" sz="2200" dirty="0" smtClean="0"/>
              <a:t>Establish </a:t>
            </a:r>
            <a:r>
              <a:rPr lang="en-GB" sz="2200" dirty="0"/>
              <a:t>links with new detector communities </a:t>
            </a:r>
            <a:r>
              <a:rPr lang="en-GB" sz="2200" dirty="0" smtClean="0"/>
              <a:t>within/beyond </a:t>
            </a:r>
            <a:r>
              <a:rPr lang="en-GB" sz="2200" dirty="0"/>
              <a:t>HEP</a:t>
            </a:r>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Meeting</a:t>
            </a:r>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a:t>
            </a:fld>
            <a:endParaRPr lang="en-GB"/>
          </a:p>
        </p:txBody>
      </p:sp>
      <p:sp>
        <p:nvSpPr>
          <p:cNvPr id="6" name="Title 5"/>
          <p:cNvSpPr>
            <a:spLocks noGrp="1"/>
          </p:cNvSpPr>
          <p:nvPr>
            <p:ph type="title"/>
          </p:nvPr>
        </p:nvSpPr>
        <p:spPr/>
        <p:txBody>
          <a:bodyPr>
            <a:noAutofit/>
          </a:bodyPr>
          <a:lstStyle/>
          <a:p>
            <a:r>
              <a:rPr lang="en-GB" sz="3000" dirty="0" smtClean="0"/>
              <a:t>Task 2.2 – Communication, Dissemination &amp; Outreach</a:t>
            </a:r>
            <a:endParaRPr lang="en-GB" sz="3000" dirty="0"/>
          </a:p>
        </p:txBody>
      </p:sp>
    </p:spTree>
    <p:extLst>
      <p:ext uri="{BB962C8B-B14F-4D97-AF65-F5344CB8AC3E}">
        <p14:creationId xmlns:p14="http://schemas.microsoft.com/office/powerpoint/2010/main" val="745402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4</a:t>
            </a:fld>
            <a:endParaRPr lang="en-GB" dirty="0"/>
          </a:p>
        </p:txBody>
      </p:sp>
      <p:sp>
        <p:nvSpPr>
          <p:cNvPr id="6" name="Title 5"/>
          <p:cNvSpPr>
            <a:spLocks noGrp="1"/>
          </p:cNvSpPr>
          <p:nvPr>
            <p:ph type="title"/>
          </p:nvPr>
        </p:nvSpPr>
        <p:spPr/>
        <p:txBody>
          <a:bodyPr/>
          <a:lstStyle/>
          <a:p>
            <a:r>
              <a:rPr lang="en-GB" dirty="0" smtClean="0"/>
              <a:t>Communication actions</a:t>
            </a:r>
            <a:endParaRPr lang="en-GB" dirty="0"/>
          </a:p>
        </p:txBody>
      </p:sp>
      <p:pic>
        <p:nvPicPr>
          <p:cNvPr id="13" name="Picture 2" descr="Image result for green tic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84732">
            <a:off x="8403758" y="1481563"/>
            <a:ext cx="513622" cy="58788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9941" y="4374434"/>
            <a:ext cx="635761" cy="706401"/>
          </a:xfrm>
          <a:prstGeom prst="rect">
            <a:avLst/>
          </a:prstGeom>
        </p:spPr>
      </p:pic>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8175" y="1374363"/>
            <a:ext cx="635761" cy="706401"/>
          </a:xfrm>
          <a:prstGeom prst="rect">
            <a:avLst/>
          </a:prstGeom>
        </p:spPr>
      </p:pic>
      <p:graphicFrame>
        <p:nvGraphicFramePr>
          <p:cNvPr id="26" name="Content Placeholder 10"/>
          <p:cNvGraphicFramePr>
            <a:graphicFrameLocks/>
          </p:cNvGraphicFramePr>
          <p:nvPr>
            <p:extLst>
              <p:ext uri="{D42A27DB-BD31-4B8C-83A1-F6EECF244321}">
                <p14:modId xmlns:p14="http://schemas.microsoft.com/office/powerpoint/2010/main" val="175617187"/>
              </p:ext>
            </p:extLst>
          </p:nvPr>
        </p:nvGraphicFramePr>
        <p:xfrm>
          <a:off x="332871" y="1442334"/>
          <a:ext cx="7950155" cy="4795520"/>
        </p:xfrm>
        <a:graphic>
          <a:graphicData uri="http://schemas.openxmlformats.org/drawingml/2006/table">
            <a:tbl>
              <a:tblPr firstRow="1" bandRow="1">
                <a:tableStyleId>{5C22544A-7EE6-4342-B048-85BDC9FD1C3A}</a:tableStyleId>
              </a:tblPr>
              <a:tblGrid>
                <a:gridCol w="1708843">
                  <a:extLst>
                    <a:ext uri="{9D8B030D-6E8A-4147-A177-3AD203B41FA5}">
                      <a16:colId xmlns:a16="http://schemas.microsoft.com/office/drawing/2014/main" val="20000"/>
                    </a:ext>
                  </a:extLst>
                </a:gridCol>
                <a:gridCol w="2254102">
                  <a:extLst>
                    <a:ext uri="{9D8B030D-6E8A-4147-A177-3AD203B41FA5}">
                      <a16:colId xmlns:a16="http://schemas.microsoft.com/office/drawing/2014/main" val="20001"/>
                    </a:ext>
                  </a:extLst>
                </a:gridCol>
                <a:gridCol w="1967024">
                  <a:extLst>
                    <a:ext uri="{9D8B030D-6E8A-4147-A177-3AD203B41FA5}">
                      <a16:colId xmlns:a16="http://schemas.microsoft.com/office/drawing/2014/main" val="20002"/>
                    </a:ext>
                  </a:extLst>
                </a:gridCol>
                <a:gridCol w="2020186">
                  <a:extLst>
                    <a:ext uri="{9D8B030D-6E8A-4147-A177-3AD203B41FA5}">
                      <a16:colId xmlns:a16="http://schemas.microsoft.com/office/drawing/2014/main" val="20003"/>
                    </a:ext>
                  </a:extLst>
                </a:gridCol>
              </a:tblGrid>
              <a:tr h="0">
                <a:tc>
                  <a:txBody>
                    <a:bodyPr/>
                    <a:lstStyle/>
                    <a:p>
                      <a:r>
                        <a:rPr lang="en-GB" sz="1400" dirty="0" smtClean="0">
                          <a:latin typeface="Arial" panose="020B0604020202020204" pitchFamily="34" charset="0"/>
                          <a:cs typeface="Arial" panose="020B0604020202020204" pitchFamily="34" charset="0"/>
                        </a:rPr>
                        <a:t>Product</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When</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Responsible</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Status</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r>
                        <a:rPr lang="en-GB" sz="1400" b="1" dirty="0" smtClean="0">
                          <a:latin typeface="Arial" panose="020B0604020202020204" pitchFamily="34" charset="0"/>
                          <a:cs typeface="Arial" panose="020B0604020202020204" pitchFamily="34" charset="0"/>
                        </a:rPr>
                        <a:t>Logo</a:t>
                      </a:r>
                      <a:endParaRPr lang="en-GB" sz="1400" b="1"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February</a:t>
                      </a:r>
                      <a:r>
                        <a:rPr lang="en-GB" sz="1400" baseline="0" dirty="0" smtClean="0">
                          <a:latin typeface="Arial" panose="020B0604020202020204" pitchFamily="34" charset="0"/>
                          <a:cs typeface="Arial" panose="020B0604020202020204" pitchFamily="34" charset="0"/>
                        </a:rPr>
                        <a:t> 2015</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CERN</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Completed</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370840">
                <a:tc>
                  <a:txBody>
                    <a:bodyPr/>
                    <a:lstStyle/>
                    <a:p>
                      <a:r>
                        <a:rPr lang="en-GB" sz="1400" b="1" smtClean="0">
                          <a:latin typeface="Arial" panose="020B0604020202020204" pitchFamily="34" charset="0"/>
                          <a:cs typeface="Arial" panose="020B0604020202020204" pitchFamily="34" charset="0"/>
                        </a:rPr>
                        <a:t>Website</a:t>
                      </a:r>
                      <a:endParaRPr lang="en-GB" sz="1400" b="1"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March 2015</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CERN</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Completed</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GB" sz="1400" b="1" dirty="0" smtClean="0">
                          <a:latin typeface="Arial" panose="020B0604020202020204" pitchFamily="34" charset="0"/>
                          <a:cs typeface="Arial" panose="020B0604020202020204" pitchFamily="34" charset="0"/>
                        </a:rPr>
                        <a:t>Newsletter</a:t>
                      </a:r>
                      <a:endParaRPr lang="en-GB" sz="1400" b="1"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Reuse LC platform, then in Q4 or 2</a:t>
                      </a:r>
                      <a:r>
                        <a:rPr lang="en-GB" sz="1400" kern="1200" baseline="30000" dirty="0" smtClean="0">
                          <a:solidFill>
                            <a:schemeClr val="dk1"/>
                          </a:solidFill>
                          <a:effectLst/>
                          <a:latin typeface="Arial" panose="020B0604020202020204" pitchFamily="34" charset="0"/>
                          <a:ea typeface="+mn-ea"/>
                          <a:cs typeface="Arial" panose="020B0604020202020204" pitchFamily="34" charset="0"/>
                        </a:rPr>
                        <a:t>nd</a:t>
                      </a:r>
                      <a:r>
                        <a:rPr lang="en-GB" sz="1400" kern="1200" dirty="0" smtClean="0">
                          <a:solidFill>
                            <a:schemeClr val="dk1"/>
                          </a:solidFill>
                          <a:effectLst/>
                          <a:latin typeface="Arial" panose="020B0604020202020204" pitchFamily="34" charset="0"/>
                          <a:ea typeface="+mn-ea"/>
                          <a:cs typeface="Arial" panose="020B0604020202020204" pitchFamily="34" charset="0"/>
                        </a:rPr>
                        <a:t> year Q1 start own newsletter</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CERN + DESY</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Completed</a:t>
                      </a:r>
                      <a:r>
                        <a:rPr lang="en-GB" sz="1400" baseline="0" dirty="0" smtClean="0">
                          <a:latin typeface="Arial" panose="020B0604020202020204" pitchFamily="34" charset="0"/>
                          <a:cs typeface="Arial" panose="020B0604020202020204" pitchFamily="34" charset="0"/>
                        </a:rPr>
                        <a:t> – Launched May 2016</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370840">
                <a:tc>
                  <a:txBody>
                    <a:bodyPr/>
                    <a:lstStyle/>
                    <a:p>
                      <a:r>
                        <a:rPr lang="en-GB" sz="1400" b="1" dirty="0" smtClean="0">
                          <a:latin typeface="Arial" panose="020B0604020202020204" pitchFamily="34" charset="0"/>
                          <a:cs typeface="Arial" panose="020B0604020202020204" pitchFamily="34" charset="0"/>
                        </a:rPr>
                        <a:t>LHC Experiments media channels</a:t>
                      </a:r>
                      <a:endParaRPr lang="en-GB" sz="1400" b="1"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After start of the project</a:t>
                      </a:r>
                      <a:endParaRPr lang="en-GB" sz="1400"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Coordinator and Deputy Coordinators </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Ongoing</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370840">
                <a:tc>
                  <a:txBody>
                    <a:bodyPr/>
                    <a:lstStyle/>
                    <a:p>
                      <a:r>
                        <a:rPr lang="en-GB" sz="1400" b="1" kern="1200" dirty="0" smtClean="0">
                          <a:solidFill>
                            <a:schemeClr val="dk1"/>
                          </a:solidFill>
                          <a:effectLst/>
                          <a:latin typeface="Arial" panose="020B0604020202020204" pitchFamily="34" charset="0"/>
                          <a:ea typeface="+mn-ea"/>
                          <a:cs typeface="Arial" panose="020B0604020202020204" pitchFamily="34" charset="0"/>
                        </a:rPr>
                        <a:t>Social media</a:t>
                      </a:r>
                      <a:endParaRPr lang="en-GB" sz="1400" b="1"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When triggered by article, newsletter, big AIDA-2020 event</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DESY</a:t>
                      </a:r>
                      <a:endParaRPr lang="en-GB" sz="1400" dirty="0">
                        <a:latin typeface="Arial" panose="020B0604020202020204" pitchFamily="34" charset="0"/>
                        <a:cs typeface="Arial" panose="020B0604020202020204" pitchFamily="34" charset="0"/>
                      </a:endParaRPr>
                    </a:p>
                  </a:txBody>
                  <a:tcPr/>
                </a:tc>
                <a:tc>
                  <a: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1400" dirty="0" smtClean="0">
                          <a:latin typeface="Arial" panose="020B0604020202020204" pitchFamily="34" charset="0"/>
                          <a:cs typeface="Arial" panose="020B0604020202020204" pitchFamily="34" charset="0"/>
                        </a:rPr>
                        <a:t>Ongoing – Reuse</a:t>
                      </a:r>
                      <a:r>
                        <a:rPr lang="en-GB" sz="1400" baseline="0" dirty="0" smtClean="0">
                          <a:latin typeface="Arial" panose="020B0604020202020204" pitchFamily="34" charset="0"/>
                          <a:cs typeface="Arial" panose="020B0604020202020204" pitchFamily="34" charset="0"/>
                        </a:rPr>
                        <a:t> existing channels as needed</a:t>
                      </a:r>
                      <a:endParaRPr lang="en-GB" sz="14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370840">
                <a:tc>
                  <a:txBody>
                    <a:bodyPr/>
                    <a:lstStyle/>
                    <a:p>
                      <a:r>
                        <a:rPr lang="en-GB" sz="1400" b="1" kern="1200" dirty="0" smtClean="0">
                          <a:solidFill>
                            <a:schemeClr val="dk1"/>
                          </a:solidFill>
                          <a:effectLst/>
                          <a:latin typeface="Arial" panose="020B0604020202020204" pitchFamily="34" charset="0"/>
                          <a:ea typeface="+mn-ea"/>
                          <a:cs typeface="Arial" panose="020B0604020202020204" pitchFamily="34" charset="0"/>
                        </a:rPr>
                        <a:t>Educational resources</a:t>
                      </a:r>
                      <a:endParaRPr lang="en-GB" sz="1400" b="1"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In Y2/Y3</a:t>
                      </a:r>
                      <a:endParaRPr lang="en-GB" sz="1400"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With the help of the communication working group, </a:t>
                      </a:r>
                      <a:r>
                        <a:rPr lang="en-GB" sz="1400" kern="1200" dirty="0" err="1" smtClean="0">
                          <a:solidFill>
                            <a:schemeClr val="dk1"/>
                          </a:solidFill>
                          <a:effectLst/>
                          <a:latin typeface="Arial" panose="020B0604020202020204" pitchFamily="34" charset="0"/>
                          <a:ea typeface="+mn-ea"/>
                          <a:cs typeface="Arial" panose="020B0604020202020204" pitchFamily="34" charset="0"/>
                        </a:rPr>
                        <a:t>tbd</a:t>
                      </a:r>
                      <a:endParaRPr lang="en-GB" sz="1400" dirty="0">
                        <a:latin typeface="Arial" panose="020B0604020202020204" pitchFamily="34" charset="0"/>
                        <a:cs typeface="Arial" panose="020B0604020202020204" pitchFamily="34" charset="0"/>
                      </a:endParaRPr>
                    </a:p>
                  </a:txBody>
                  <a:tcPr/>
                </a:tc>
                <a:tc>
                  <a: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1400" dirty="0" smtClean="0">
                          <a:latin typeface="Arial" panose="020B0604020202020204" pitchFamily="34" charset="0"/>
                          <a:cs typeface="Arial" panose="020B0604020202020204" pitchFamily="34" charset="0"/>
                        </a:rPr>
                        <a:t>Ongoing – future goal to be achieved in Y2/Y3.</a:t>
                      </a:r>
                    </a:p>
                  </a:txBody>
                  <a:tcPr/>
                </a:tc>
                <a:extLst>
                  <a:ext uri="{0D108BD9-81ED-4DB2-BD59-A6C34878D82A}">
                    <a16:rowId xmlns:a16="http://schemas.microsoft.com/office/drawing/2014/main" val="10006"/>
                  </a:ext>
                </a:extLst>
              </a:tr>
              <a:tr h="370840">
                <a:tc>
                  <a:txBody>
                    <a:bodyPr/>
                    <a:lstStyle/>
                    <a:p>
                      <a:r>
                        <a:rPr lang="en-GB" sz="1400" b="1" kern="1200" dirty="0" smtClean="0">
                          <a:solidFill>
                            <a:schemeClr val="dk1"/>
                          </a:solidFill>
                          <a:effectLst/>
                          <a:latin typeface="Arial" panose="020B0604020202020204" pitchFamily="34" charset="0"/>
                          <a:ea typeface="+mn-ea"/>
                          <a:cs typeface="Arial" panose="020B0604020202020204" pitchFamily="34" charset="0"/>
                        </a:rPr>
                        <a:t>TA videos</a:t>
                      </a:r>
                      <a:endParaRPr lang="en-GB" sz="1400" b="1"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Expected for the 1st annual meeting</a:t>
                      </a:r>
                      <a:endParaRPr lang="en-GB" sz="1400"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CERN with in-kind contribution from INFN</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Ongoing</a:t>
                      </a:r>
                      <a:r>
                        <a:rPr lang="en-GB" sz="1400" baseline="0" dirty="0" smtClean="0">
                          <a:latin typeface="Arial" panose="020B0604020202020204" pitchFamily="34" charset="0"/>
                          <a:cs typeface="Arial" panose="020B0604020202020204" pitchFamily="34" charset="0"/>
                        </a:rPr>
                        <a:t> – 8/10 videos published</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r h="370840">
                <a:tc>
                  <a:txBody>
                    <a:bodyPr/>
                    <a:lstStyle/>
                    <a:p>
                      <a:r>
                        <a:rPr lang="en-GB" sz="1400" b="1" kern="1200" dirty="0" smtClean="0">
                          <a:solidFill>
                            <a:schemeClr val="dk1"/>
                          </a:solidFill>
                          <a:effectLst/>
                          <a:latin typeface="Arial" panose="020B0604020202020204" pitchFamily="34" charset="0"/>
                          <a:ea typeface="+mn-ea"/>
                          <a:cs typeface="Arial" panose="020B0604020202020204" pitchFamily="34" charset="0"/>
                        </a:rPr>
                        <a:t>Industrial forums</a:t>
                      </a:r>
                      <a:endParaRPr lang="en-GB" sz="1400" b="1" dirty="0">
                        <a:latin typeface="Arial" panose="020B0604020202020204" pitchFamily="34" charset="0"/>
                        <a:cs typeface="Arial" panose="020B0604020202020204" pitchFamily="34" charset="0"/>
                      </a:endParaRPr>
                    </a:p>
                  </a:txBody>
                  <a:tcPr/>
                </a:tc>
                <a:tc>
                  <a:txBody>
                    <a:bodyPr/>
                    <a:lstStyle/>
                    <a:p>
                      <a:r>
                        <a:rPr lang="en-GB" sz="1400" kern="1200" dirty="0" smtClean="0">
                          <a:solidFill>
                            <a:schemeClr val="dk1"/>
                          </a:solidFill>
                          <a:effectLst/>
                          <a:latin typeface="Arial" panose="020B0604020202020204" pitchFamily="34" charset="0"/>
                          <a:ea typeface="+mn-ea"/>
                          <a:cs typeface="Arial" panose="020B0604020202020204" pitchFamily="34" charset="0"/>
                        </a:rPr>
                        <a:t>Represent AIDA-2020 at industrial fairs</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CERN KTT (TTN)</a:t>
                      </a:r>
                      <a:endParaRPr lang="en-GB" sz="1400" dirty="0">
                        <a:latin typeface="Arial" panose="020B0604020202020204" pitchFamily="34" charset="0"/>
                        <a:cs typeface="Arial" panose="020B0604020202020204" pitchFamily="34" charset="0"/>
                      </a:endParaRPr>
                    </a:p>
                  </a:txBody>
                  <a:tcPr/>
                </a:tc>
                <a:tc>
                  <a:txBody>
                    <a:bodyPr/>
                    <a:lstStyle/>
                    <a:p>
                      <a:pPr marL="0" marR="0" indent="0" algn="l" defTabSz="685783" rtl="0" eaLnBrk="1" fontAlgn="auto" latinLnBrk="0" hangingPunct="1">
                        <a:lnSpc>
                          <a:spcPct val="100000"/>
                        </a:lnSpc>
                        <a:spcBef>
                          <a:spcPts val="0"/>
                        </a:spcBef>
                        <a:spcAft>
                          <a:spcPts val="0"/>
                        </a:spcAft>
                        <a:buClrTx/>
                        <a:buSzTx/>
                        <a:buFontTx/>
                        <a:buNone/>
                        <a:tabLst/>
                        <a:defRPr/>
                      </a:pPr>
                      <a:r>
                        <a:rPr lang="en-GB" sz="1400" dirty="0" smtClean="0">
                          <a:latin typeface="Arial" panose="020B0604020202020204" pitchFamily="34" charset="0"/>
                          <a:cs typeface="Arial" panose="020B0604020202020204" pitchFamily="34" charset="0"/>
                        </a:rPr>
                        <a:t>Ongoing</a:t>
                      </a:r>
                    </a:p>
                    <a:p>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8"/>
                  </a:ext>
                </a:extLst>
              </a:tr>
            </a:tbl>
          </a:graphicData>
        </a:graphic>
      </p:graphicFrame>
      <p:pic>
        <p:nvPicPr>
          <p:cNvPr id="27" name="Picture 2" descr="Image result for green tic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84732">
            <a:off x="8403758" y="1933229"/>
            <a:ext cx="513622" cy="58788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Image result for green tic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84732">
            <a:off x="8373719" y="2494830"/>
            <a:ext cx="513622" cy="58788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Image result for green tic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84732">
            <a:off x="8373719" y="3089685"/>
            <a:ext cx="513622" cy="58788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Image result for green tick 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84732">
            <a:off x="8432848" y="3770345"/>
            <a:ext cx="513622" cy="58788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38903" y="4979553"/>
            <a:ext cx="635761" cy="706401"/>
          </a:xfrm>
          <a:prstGeom prst="rect">
            <a:avLst/>
          </a:prstGeom>
        </p:spPr>
      </p:pic>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4298" y="5509741"/>
            <a:ext cx="635761" cy="706401"/>
          </a:xfrm>
          <a:prstGeom prst="rect">
            <a:avLst/>
          </a:prstGeom>
        </p:spPr>
      </p:pic>
    </p:spTree>
    <p:extLst>
      <p:ext uri="{BB962C8B-B14F-4D97-AF65-F5344CB8AC3E}">
        <p14:creationId xmlns:p14="http://schemas.microsoft.com/office/powerpoint/2010/main" val="30486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5</a:t>
            </a:fld>
            <a:endParaRPr lang="en-GB" dirty="0"/>
          </a:p>
        </p:txBody>
      </p:sp>
      <p:sp>
        <p:nvSpPr>
          <p:cNvPr id="6" name="Title 5"/>
          <p:cNvSpPr>
            <a:spLocks noGrp="1"/>
          </p:cNvSpPr>
          <p:nvPr>
            <p:ph type="title"/>
          </p:nvPr>
        </p:nvSpPr>
        <p:spPr/>
        <p:txBody>
          <a:bodyPr/>
          <a:lstStyle/>
          <a:p>
            <a:r>
              <a:rPr lang="en-GB" dirty="0" smtClean="0"/>
              <a:t>Website</a:t>
            </a:r>
            <a:endParaRPr lang="en-GB" dirty="0"/>
          </a:p>
        </p:txBody>
      </p:sp>
      <p:pic>
        <p:nvPicPr>
          <p:cNvPr id="7" name="Content Placeholder 6"/>
          <p:cNvPicPr>
            <a:picLocks noGrp="1" noChangeAspect="1"/>
          </p:cNvPicPr>
          <p:nvPr>
            <p:ph idx="1"/>
          </p:nvPr>
        </p:nvPicPr>
        <p:blipFill>
          <a:blip r:embed="rId3"/>
          <a:stretch>
            <a:fillRect/>
          </a:stretch>
        </p:blipFill>
        <p:spPr>
          <a:xfrm>
            <a:off x="2083980" y="1389580"/>
            <a:ext cx="5624764" cy="45869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241757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7364815" y="4971922"/>
            <a:ext cx="1598427" cy="78758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smtClean="0">
                <a:latin typeface="Trebuchet MS" panose="020B0603020202020204" pitchFamily="34" charset="0"/>
              </a:rPr>
              <a:t>26k/month</a:t>
            </a:r>
            <a:endParaRPr lang="en-GB" sz="2000" dirty="0">
              <a:latin typeface="Trebuchet MS" panose="020B0603020202020204" pitchFamily="34" charset="0"/>
            </a:endParaRPr>
          </a:p>
        </p:txBody>
      </p:sp>
      <p:sp>
        <p:nvSpPr>
          <p:cNvPr id="14" name="Rounded Rectangle 13"/>
          <p:cNvSpPr/>
          <p:nvPr/>
        </p:nvSpPr>
        <p:spPr>
          <a:xfrm>
            <a:off x="7364815" y="2736346"/>
            <a:ext cx="1598427" cy="78758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2000" dirty="0" smtClean="0">
                <a:latin typeface="Trebuchet MS" panose="020B0603020202020204" pitchFamily="34" charset="0"/>
              </a:rPr>
              <a:t>593/month</a:t>
            </a:r>
            <a:endParaRPr lang="en-GB" sz="2000" dirty="0">
              <a:latin typeface="Trebuchet MS" panose="020B0603020202020204" pitchFamily="34" charset="0"/>
            </a:endParaRPr>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6</a:t>
            </a:fld>
            <a:endParaRPr lang="en-GB"/>
          </a:p>
        </p:txBody>
      </p:sp>
      <p:sp>
        <p:nvSpPr>
          <p:cNvPr id="6" name="Title 5"/>
          <p:cNvSpPr>
            <a:spLocks noGrp="1"/>
          </p:cNvSpPr>
          <p:nvPr>
            <p:ph type="title"/>
          </p:nvPr>
        </p:nvSpPr>
        <p:spPr/>
        <p:txBody>
          <a:bodyPr/>
          <a:lstStyle/>
          <a:p>
            <a:pPr algn="ctr"/>
            <a:r>
              <a:rPr lang="en-GB" dirty="0" smtClean="0"/>
              <a:t>Website stats</a:t>
            </a:r>
            <a:endParaRPr lang="en-GB" dirty="0"/>
          </a:p>
        </p:txBody>
      </p:sp>
      <p:sp>
        <p:nvSpPr>
          <p:cNvPr id="7" name="Rounded Rectangle 6"/>
          <p:cNvSpPr/>
          <p:nvPr/>
        </p:nvSpPr>
        <p:spPr>
          <a:xfrm>
            <a:off x="7364815" y="1798346"/>
            <a:ext cx="1598427" cy="1070963"/>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000" dirty="0" smtClean="0">
                <a:latin typeface="Trebuchet MS" panose="020B0603020202020204" pitchFamily="34" charset="0"/>
              </a:rPr>
              <a:t>13.5k unique visitors</a:t>
            </a:r>
            <a:endParaRPr lang="en-GB" sz="2000" dirty="0">
              <a:latin typeface="Trebuchet MS" panose="020B0603020202020204" pitchFamily="34" charset="0"/>
            </a:endParaRPr>
          </a:p>
        </p:txBody>
      </p:sp>
      <p:sp>
        <p:nvSpPr>
          <p:cNvPr id="13" name="Rounded Rectangle 12"/>
          <p:cNvSpPr/>
          <p:nvPr/>
        </p:nvSpPr>
        <p:spPr>
          <a:xfrm>
            <a:off x="7364815" y="4136690"/>
            <a:ext cx="1598427" cy="94629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2000" dirty="0" smtClean="0">
                <a:latin typeface="Trebuchet MS" panose="020B0603020202020204" pitchFamily="34" charset="0"/>
              </a:rPr>
              <a:t>600k website hits</a:t>
            </a:r>
            <a:endParaRPr lang="en-GB" sz="2000" dirty="0">
              <a:latin typeface="Trebuchet MS" panose="020B0603020202020204" pitchFamily="34" charset="0"/>
            </a:endParaRPr>
          </a:p>
        </p:txBody>
      </p:sp>
      <p:graphicFrame>
        <p:nvGraphicFramePr>
          <p:cNvPr id="17" name="Content Placeholder 16"/>
          <p:cNvGraphicFramePr>
            <a:graphicFrameLocks noGrp="1"/>
          </p:cNvGraphicFramePr>
          <p:nvPr>
            <p:ph idx="1"/>
            <p:extLst>
              <p:ext uri="{D42A27DB-BD31-4B8C-83A1-F6EECF244321}">
                <p14:modId xmlns:p14="http://schemas.microsoft.com/office/powerpoint/2010/main" val="3573068293"/>
              </p:ext>
            </p:extLst>
          </p:nvPr>
        </p:nvGraphicFramePr>
        <p:xfrm>
          <a:off x="127592" y="1339702"/>
          <a:ext cx="7091916" cy="494838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19873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7</a:t>
            </a:fld>
            <a:endParaRPr lang="en-GB" dirty="0"/>
          </a:p>
        </p:txBody>
      </p:sp>
      <p:sp>
        <p:nvSpPr>
          <p:cNvPr id="7" name="Title 5"/>
          <p:cNvSpPr>
            <a:spLocks noGrp="1"/>
          </p:cNvSpPr>
          <p:nvPr>
            <p:ph type="title"/>
          </p:nvPr>
        </p:nvSpPr>
        <p:spPr/>
        <p:txBody>
          <a:bodyPr/>
          <a:lstStyle/>
          <a:p>
            <a:pPr algn="ctr"/>
            <a:r>
              <a:rPr lang="en-GB" dirty="0" smtClean="0"/>
              <a:t>Unique visitor stats by month</a:t>
            </a:r>
            <a:endParaRPr lang="en-GB"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430086115"/>
              </p:ext>
            </p:extLst>
          </p:nvPr>
        </p:nvGraphicFramePr>
        <p:xfrm>
          <a:off x="236538" y="1506538"/>
          <a:ext cx="8666162" cy="46704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5102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424764"/>
            <a:ext cx="4994305" cy="4710222"/>
          </a:xfrm>
        </p:spPr>
        <p:txBody>
          <a:bodyPr>
            <a:normAutofit lnSpcReduction="10000"/>
          </a:bodyPr>
          <a:lstStyle/>
          <a:p>
            <a:pPr marL="0" indent="0">
              <a:lnSpc>
                <a:spcPct val="150000"/>
              </a:lnSpc>
              <a:buNone/>
            </a:pPr>
            <a:r>
              <a:rPr lang="en-GB" sz="2000" b="1" u="sng" dirty="0" smtClean="0"/>
              <a:t>Project newsletter “On Track:</a:t>
            </a:r>
          </a:p>
          <a:p>
            <a:pPr>
              <a:lnSpc>
                <a:spcPct val="150000"/>
              </a:lnSpc>
            </a:pPr>
            <a:r>
              <a:rPr lang="en-GB" sz="1800" dirty="0" smtClean="0"/>
              <a:t>Initially bi-annually publication, aiming to increase frequency to quarterly (at least)</a:t>
            </a:r>
          </a:p>
          <a:p>
            <a:pPr>
              <a:lnSpc>
                <a:spcPct val="150000"/>
              </a:lnSpc>
            </a:pPr>
            <a:r>
              <a:rPr lang="en-GB" sz="1800" dirty="0" smtClean="0"/>
              <a:t>Topics: AIDA-2020 news, events, announcements + highlights from the detector community</a:t>
            </a:r>
          </a:p>
          <a:p>
            <a:pPr>
              <a:lnSpc>
                <a:spcPct val="150000"/>
              </a:lnSpc>
            </a:pPr>
            <a:r>
              <a:rPr lang="en-GB" sz="1800" dirty="0" smtClean="0"/>
              <a:t>4 issues published to date</a:t>
            </a:r>
          </a:p>
          <a:p>
            <a:pPr>
              <a:lnSpc>
                <a:spcPct val="150000"/>
              </a:lnSpc>
            </a:pPr>
            <a:r>
              <a:rPr lang="en-GB" sz="1800" dirty="0" smtClean="0"/>
              <a:t>483 subscribers (+7 since P1)</a:t>
            </a:r>
          </a:p>
          <a:p>
            <a:pPr>
              <a:lnSpc>
                <a:spcPct val="150000"/>
              </a:lnSpc>
            </a:pPr>
            <a:r>
              <a:rPr lang="en-GB" sz="1800" dirty="0" smtClean="0"/>
              <a:t>Updated layout/design of website and </a:t>
            </a:r>
            <a:br>
              <a:rPr lang="en-GB" sz="1800" dirty="0" smtClean="0"/>
            </a:br>
            <a:r>
              <a:rPr lang="en-GB" sz="1800" dirty="0" smtClean="0"/>
              <a:t>email since launch</a:t>
            </a:r>
          </a:p>
          <a:p>
            <a:endParaRPr lang="en-GB" dirty="0" smtClean="0"/>
          </a:p>
          <a:p>
            <a:endParaRPr lang="en-GB" dirty="0"/>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8</a:t>
            </a:fld>
            <a:endParaRPr lang="en-GB"/>
          </a:p>
        </p:txBody>
      </p:sp>
      <p:sp>
        <p:nvSpPr>
          <p:cNvPr id="6" name="Title 5"/>
          <p:cNvSpPr>
            <a:spLocks noGrp="1"/>
          </p:cNvSpPr>
          <p:nvPr>
            <p:ph type="title"/>
          </p:nvPr>
        </p:nvSpPr>
        <p:spPr/>
        <p:txBody>
          <a:bodyPr/>
          <a:lstStyle/>
          <a:p>
            <a:pPr algn="ctr"/>
            <a:r>
              <a:rPr lang="en-GB" dirty="0" smtClean="0"/>
              <a:t>Newsletter</a:t>
            </a:r>
            <a:endParaRPr lang="en-GB" dirty="0"/>
          </a:p>
        </p:txBody>
      </p:sp>
      <p:pic>
        <p:nvPicPr>
          <p:cNvPr id="8" name="Picture 7"/>
          <p:cNvPicPr>
            <a:picLocks noChangeAspect="1"/>
          </p:cNvPicPr>
          <p:nvPr/>
        </p:nvPicPr>
        <p:blipFill rotWithShape="1">
          <a:blip r:embed="rId3"/>
          <a:srcRect l="21628" t="3800" r="3061"/>
          <a:stretch/>
        </p:blipFill>
        <p:spPr>
          <a:xfrm>
            <a:off x="5415514" y="1913861"/>
            <a:ext cx="3370522" cy="333902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31399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5" y="1506583"/>
            <a:ext cx="5440872" cy="4670387"/>
          </a:xfrm>
        </p:spPr>
        <p:txBody>
          <a:bodyPr>
            <a:normAutofit lnSpcReduction="10000"/>
          </a:bodyPr>
          <a:lstStyle/>
          <a:p>
            <a:pPr>
              <a:lnSpc>
                <a:spcPct val="150000"/>
              </a:lnSpc>
            </a:pPr>
            <a:r>
              <a:rPr lang="en-GB" sz="2200" dirty="0"/>
              <a:t>E</a:t>
            </a:r>
            <a:r>
              <a:rPr lang="en-GB" sz="2200" dirty="0" smtClean="0"/>
              <a:t>ditorial team of two – Jennifer Toes (CERN) &amp; Barbara Warmbein (DESY)</a:t>
            </a:r>
          </a:p>
          <a:p>
            <a:pPr>
              <a:lnSpc>
                <a:spcPct val="150000"/>
              </a:lnSpc>
            </a:pPr>
            <a:r>
              <a:rPr lang="en-GB" sz="2200" dirty="0" smtClean="0"/>
              <a:t>Editors source, research, write and publish stories about AIDA-2020 and related research</a:t>
            </a:r>
          </a:p>
          <a:p>
            <a:pPr>
              <a:lnSpc>
                <a:spcPct val="150000"/>
              </a:lnSpc>
            </a:pPr>
            <a:r>
              <a:rPr lang="en-GB" sz="2200" dirty="0" smtClean="0"/>
              <a:t>Article pitches are always welcome!</a:t>
            </a:r>
          </a:p>
          <a:p>
            <a:pPr lvl="1">
              <a:lnSpc>
                <a:spcPct val="150000"/>
              </a:lnSpc>
            </a:pPr>
            <a:r>
              <a:rPr lang="en-GB" sz="1800" dirty="0" smtClean="0">
                <a:solidFill>
                  <a:schemeClr val="accent5"/>
                </a:solidFill>
                <a:hlinkClick r:id="rId3"/>
              </a:rPr>
              <a:t>AIDA-2020-newsletter-editor@cern.ch</a:t>
            </a:r>
            <a:r>
              <a:rPr lang="en-GB" sz="1800" dirty="0" smtClean="0">
                <a:solidFill>
                  <a:schemeClr val="accent5"/>
                </a:solidFill>
              </a:rPr>
              <a:t> </a:t>
            </a:r>
          </a:p>
          <a:p>
            <a:pPr>
              <a:lnSpc>
                <a:spcPct val="150000"/>
              </a:lnSpc>
            </a:pPr>
            <a:r>
              <a:rPr lang="en-GB" sz="2200" dirty="0" smtClean="0"/>
              <a:t>Article submissions accepted - JT &amp; BW will provide editorial support</a:t>
            </a:r>
          </a:p>
          <a:p>
            <a:endParaRPr lang="en-GB" dirty="0" smtClean="0"/>
          </a:p>
        </p:txBody>
      </p:sp>
      <p:sp>
        <p:nvSpPr>
          <p:cNvPr id="3" name="Footer Placeholder 2"/>
          <p:cNvSpPr>
            <a:spLocks noGrp="1"/>
          </p:cNvSpPr>
          <p:nvPr>
            <p:ph type="ftr" sz="quarter" idx="11"/>
          </p:nvPr>
        </p:nvSpPr>
        <p:spPr/>
        <p:txBody>
          <a:bodyPr/>
          <a:lstStyle/>
          <a:p>
            <a:r>
              <a:rPr lang="en-GB" dirty="0"/>
              <a:t>AIDA-2020 2</a:t>
            </a:r>
            <a:r>
              <a:rPr lang="en-GB" baseline="30000" dirty="0"/>
              <a:t>nd</a:t>
            </a:r>
            <a:r>
              <a:rPr lang="en-GB" dirty="0"/>
              <a:t> Annual </a:t>
            </a:r>
            <a:r>
              <a:rPr lang="en-GB" dirty="0" smtClean="0"/>
              <a:t>Meeting</a:t>
            </a:r>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6 April 2017</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pPr/>
              <a:t>9</a:t>
            </a:fld>
            <a:endParaRPr lang="en-GB" dirty="0"/>
          </a:p>
        </p:txBody>
      </p:sp>
      <p:sp>
        <p:nvSpPr>
          <p:cNvPr id="6" name="Title 5"/>
          <p:cNvSpPr>
            <a:spLocks noGrp="1"/>
          </p:cNvSpPr>
          <p:nvPr>
            <p:ph type="title"/>
          </p:nvPr>
        </p:nvSpPr>
        <p:spPr/>
        <p:txBody>
          <a:bodyPr/>
          <a:lstStyle/>
          <a:p>
            <a:r>
              <a:rPr lang="en-GB" dirty="0" smtClean="0"/>
              <a:t>Newsletter</a:t>
            </a:r>
            <a:endParaRPr lang="en-GB"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7787" y="1506583"/>
            <a:ext cx="3098841" cy="418727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167629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AIDA-2020_PowerPoint template-master file</Template>
  <TotalTime>580</TotalTime>
  <Words>1245</Words>
  <Application>Microsoft Office PowerPoint</Application>
  <PresentationFormat>On-screen Show (4:3)</PresentationFormat>
  <Paragraphs>254</Paragraphs>
  <Slides>15</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Narrow</vt:lpstr>
      <vt:lpstr>Calibri</vt:lpstr>
      <vt:lpstr>Trebuchet MS</vt:lpstr>
      <vt:lpstr>Office Theme</vt:lpstr>
      <vt:lpstr>AIDA-2020 Communication</vt:lpstr>
      <vt:lpstr>Highlights</vt:lpstr>
      <vt:lpstr>Task 2.2 – Communication, Dissemination &amp; Outreach</vt:lpstr>
      <vt:lpstr>Communication actions</vt:lpstr>
      <vt:lpstr>Website</vt:lpstr>
      <vt:lpstr>Website stats</vt:lpstr>
      <vt:lpstr>Unique visitor stats by month</vt:lpstr>
      <vt:lpstr>Newsletter</vt:lpstr>
      <vt:lpstr>Newsletter</vt:lpstr>
      <vt:lpstr>Transnational Access videos</vt:lpstr>
      <vt:lpstr>Event posters</vt:lpstr>
      <vt:lpstr>Academia Meets Industry event advertising</vt:lpstr>
      <vt:lpstr>Publications </vt:lpstr>
      <vt:lpstr>Future plans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Aurelie Pezous</cp:lastModifiedBy>
  <cp:revision>95</cp:revision>
  <dcterms:created xsi:type="dcterms:W3CDTF">2016-05-09T08:38:51Z</dcterms:created>
  <dcterms:modified xsi:type="dcterms:W3CDTF">2017-04-06T09:22:09Z</dcterms:modified>
</cp:coreProperties>
</file>