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6" r:id="rId4"/>
    <p:sldId id="256" r:id="rId5"/>
    <p:sldId id="277" r:id="rId6"/>
    <p:sldId id="278" r:id="rId7"/>
    <p:sldId id="280" r:id="rId8"/>
    <p:sldId id="279" r:id="rId9"/>
    <p:sldId id="281" r:id="rId10"/>
    <p:sldId id="282" r:id="rId11"/>
    <p:sldId id="283" r:id="rId12"/>
    <p:sldId id="284" r:id="rId13"/>
    <p:sldId id="285" r:id="rId14"/>
    <p:sldId id="286" r:id="rId15"/>
    <p:sldId id="300" r:id="rId16"/>
    <p:sldId id="297" r:id="rId17"/>
    <p:sldId id="303" r:id="rId18"/>
    <p:sldId id="298" r:id="rId19"/>
    <p:sldId id="287" r:id="rId20"/>
    <p:sldId id="289" r:id="rId21"/>
    <p:sldId id="288" r:id="rId22"/>
    <p:sldId id="292" r:id="rId23"/>
    <p:sldId id="291" r:id="rId24"/>
    <p:sldId id="299" r:id="rId25"/>
    <p:sldId id="293" r:id="rId26"/>
    <p:sldId id="294" r:id="rId27"/>
    <p:sldId id="295" r:id="rId28"/>
    <p:sldId id="296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9683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912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3634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647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134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7148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620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296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5279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694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D913-F4F4-41FB-A0D8-7C4B3AE69524}" type="datetimeFigureOut">
              <a:rPr lang="fr-CH" smtClean="0"/>
              <a:t>24.11.2016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26C14-5D3A-4BB9-A080-53AD415C43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251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61178"/>
            <a:ext cx="12192000" cy="2189602"/>
          </a:xfrm>
        </p:spPr>
        <p:txBody>
          <a:bodyPr>
            <a:normAutofit/>
          </a:bodyPr>
          <a:lstStyle/>
          <a:p>
            <a:pPr algn="ctr"/>
            <a:r>
              <a:rPr lang="fr-CH" sz="4400" dirty="0" err="1" smtClean="0">
                <a:solidFill>
                  <a:srgbClr val="00B0F0"/>
                </a:solidFill>
              </a:rPr>
              <a:t>Integration</a:t>
            </a:r>
            <a:r>
              <a:rPr lang="fr-CH" sz="4400" dirty="0" smtClean="0">
                <a:solidFill>
                  <a:srgbClr val="00B0F0"/>
                </a:solidFill>
              </a:rPr>
              <a:t>, SPS </a:t>
            </a:r>
            <a:r>
              <a:rPr lang="fr-CH" sz="4400" dirty="0" err="1" smtClean="0">
                <a:solidFill>
                  <a:srgbClr val="00B0F0"/>
                </a:solidFill>
              </a:rPr>
              <a:t>Crab</a:t>
            </a:r>
            <a:r>
              <a:rPr lang="fr-CH" sz="4400" dirty="0" smtClean="0">
                <a:solidFill>
                  <a:srgbClr val="00B0F0"/>
                </a:solidFill>
              </a:rPr>
              <a:t> </a:t>
            </a:r>
            <a:r>
              <a:rPr lang="fr-CH" sz="4400" dirty="0" err="1" smtClean="0">
                <a:solidFill>
                  <a:srgbClr val="00B0F0"/>
                </a:solidFill>
              </a:rPr>
              <a:t>Cavity</a:t>
            </a:r>
            <a:r>
              <a:rPr lang="fr-CH" sz="4400" dirty="0">
                <a:solidFill>
                  <a:srgbClr val="00B0F0"/>
                </a:solidFill>
              </a:rPr>
              <a:t> </a:t>
            </a:r>
            <a:r>
              <a:rPr lang="fr-CH" sz="4400" dirty="0" smtClean="0">
                <a:solidFill>
                  <a:srgbClr val="00B0F0"/>
                </a:solidFill>
              </a:rPr>
              <a:t>test stand</a:t>
            </a:r>
            <a:br>
              <a:rPr lang="fr-CH" sz="4400" dirty="0" smtClean="0">
                <a:solidFill>
                  <a:srgbClr val="00B0F0"/>
                </a:solidFill>
              </a:rPr>
            </a:br>
            <a:r>
              <a:rPr lang="fr-CH" sz="4400" dirty="0" smtClean="0">
                <a:solidFill>
                  <a:srgbClr val="00B0F0"/>
                </a:solidFill>
              </a:rPr>
              <a:t/>
            </a:r>
            <a:br>
              <a:rPr lang="fr-CH" sz="4400" dirty="0" smtClean="0">
                <a:solidFill>
                  <a:srgbClr val="00B0F0"/>
                </a:solidFill>
              </a:rPr>
            </a:br>
            <a:r>
              <a:rPr lang="fr-CH" sz="4400" dirty="0" smtClean="0">
                <a:solidFill>
                  <a:srgbClr val="00B0F0"/>
                </a:solidFill>
              </a:rPr>
              <a:t>ACTIONS EYETS</a:t>
            </a:r>
            <a:endParaRPr lang="fr-CH" sz="44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76930"/>
            <a:ext cx="12192001" cy="29819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fr-CH" dirty="0" smtClean="0"/>
              <a:t>S.Mehanneche_20161115</a:t>
            </a:r>
            <a:endParaRPr lang="fr-CH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3350780"/>
            <a:ext cx="12192000" cy="10070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400" dirty="0" smtClean="0"/>
              <a:t>Réunion du 15.10.2016</a:t>
            </a:r>
          </a:p>
          <a:p>
            <a:pPr algn="ctr"/>
            <a:r>
              <a:rPr lang="fr-CH" sz="1400" dirty="0" smtClean="0"/>
              <a:t>Participants: </a:t>
            </a:r>
            <a:r>
              <a:rPr lang="en-GB" sz="1400" dirty="0" err="1"/>
              <a:t>S.Mehanneche</a:t>
            </a:r>
            <a:r>
              <a:rPr lang="en-GB" sz="1400" dirty="0"/>
              <a:t>, </a:t>
            </a:r>
            <a:r>
              <a:rPr lang="en-GB" sz="1400" dirty="0" err="1"/>
              <a:t>C.Bertone</a:t>
            </a:r>
            <a:r>
              <a:rPr lang="en-GB" sz="1400" dirty="0"/>
              <a:t>, </a:t>
            </a:r>
            <a:r>
              <a:rPr lang="en-GB" sz="1400" dirty="0" err="1"/>
              <a:t>F.Teixeira</a:t>
            </a:r>
            <a:r>
              <a:rPr lang="en-GB" sz="1400" dirty="0"/>
              <a:t>, </a:t>
            </a:r>
            <a:r>
              <a:rPr lang="en-GB" sz="1400" dirty="0" err="1"/>
              <a:t>Ch.Boccard</a:t>
            </a:r>
            <a:r>
              <a:rPr lang="en-GB" sz="1400" dirty="0"/>
              <a:t>, </a:t>
            </a:r>
            <a:r>
              <a:rPr lang="en-GB" sz="1400" dirty="0" err="1"/>
              <a:t>S.Calvo</a:t>
            </a:r>
            <a:r>
              <a:rPr lang="en-GB" sz="1400" dirty="0"/>
              <a:t>, </a:t>
            </a:r>
            <a:r>
              <a:rPr lang="en-GB" sz="1400" dirty="0" err="1"/>
              <a:t>J.Swieszek</a:t>
            </a:r>
            <a:r>
              <a:rPr lang="en-GB" sz="1400" dirty="0"/>
              <a:t>, </a:t>
            </a:r>
            <a:r>
              <a:rPr lang="en-GB" sz="1400" dirty="0" err="1"/>
              <a:t>G.Vandoni</a:t>
            </a:r>
            <a:r>
              <a:rPr lang="en-GB" sz="1400" dirty="0"/>
              <a:t>, </a:t>
            </a:r>
            <a:r>
              <a:rPr lang="en-GB" sz="1400" dirty="0" err="1"/>
              <a:t>K.Artoos</a:t>
            </a:r>
            <a:r>
              <a:rPr lang="en-GB" sz="1400" dirty="0"/>
              <a:t>, </a:t>
            </a:r>
            <a:r>
              <a:rPr lang="en-GB" sz="1400" dirty="0" err="1"/>
              <a:t>F.Killing</a:t>
            </a:r>
            <a:r>
              <a:rPr lang="en-GB" sz="1400" dirty="0"/>
              <a:t>, </a:t>
            </a:r>
            <a:r>
              <a:rPr lang="en-GB" sz="1400" dirty="0" err="1"/>
              <a:t>T.Dijoud</a:t>
            </a:r>
            <a:r>
              <a:rPr lang="en-GB" sz="1400" dirty="0"/>
              <a:t>, </a:t>
            </a:r>
            <a:r>
              <a:rPr lang="en-GB" sz="1400" dirty="0" err="1"/>
              <a:t>J.Metselaar</a:t>
            </a:r>
            <a:r>
              <a:rPr lang="en-GB" sz="1400" dirty="0"/>
              <a:t>, </a:t>
            </a:r>
            <a:r>
              <a:rPr lang="en-GB" sz="1400" dirty="0" err="1"/>
              <a:t>A.Martinez</a:t>
            </a:r>
            <a:r>
              <a:rPr lang="en-GB" sz="1400" dirty="0"/>
              <a:t> Selles, </a:t>
            </a:r>
            <a:r>
              <a:rPr lang="en-GB" sz="1400" dirty="0" err="1"/>
              <a:t>F.Galleazzi</a:t>
            </a:r>
            <a:r>
              <a:rPr lang="en-GB" sz="1400" dirty="0"/>
              <a:t>, </a:t>
            </a:r>
            <a:r>
              <a:rPr lang="en-GB" sz="1400" dirty="0" err="1"/>
              <a:t>Q.Deliege</a:t>
            </a:r>
            <a:r>
              <a:rPr lang="en-GB" sz="1400" dirty="0"/>
              <a:t>, </a:t>
            </a:r>
            <a:r>
              <a:rPr lang="en-GB" sz="1400" dirty="0" err="1"/>
              <a:t>P.Pepinster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23663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4. Équipements au sol. </a:t>
            </a:r>
            <a:r>
              <a:rPr lang="fr-FR" sz="2000" dirty="0" smtClean="0">
                <a:solidFill>
                  <a:srgbClr val="0070C0"/>
                </a:solidFill>
              </a:rPr>
              <a:t>Sur </a:t>
            </a:r>
            <a:r>
              <a:rPr lang="fr-FR" sz="2000" dirty="0">
                <a:solidFill>
                  <a:srgbClr val="0070C0"/>
                </a:solidFill>
              </a:rPr>
              <a:t>la barrière noire </a:t>
            </a:r>
            <a:r>
              <a:rPr lang="fr-FR" sz="2000" dirty="0" smtClean="0">
                <a:solidFill>
                  <a:srgbClr val="0070C0"/>
                </a:solidFill>
              </a:rPr>
              <a:t>2 coffrets appartenant a TE/VSC. Ils vont être replaces au même temps que la vanne. </a:t>
            </a:r>
            <a:r>
              <a:rPr lang="fr-FR" sz="2000" b="1" dirty="0">
                <a:solidFill>
                  <a:srgbClr val="0070C0"/>
                </a:solidFill>
              </a:rPr>
              <a:t>Action </a:t>
            </a:r>
            <a:r>
              <a:rPr lang="fr-FR" sz="2000" b="1" dirty="0" smtClean="0">
                <a:solidFill>
                  <a:srgbClr val="0070C0"/>
                </a:solidFill>
              </a:rPr>
              <a:t>TE/VSC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28" r="4010"/>
          <a:stretch/>
        </p:blipFill>
        <p:spPr>
          <a:xfrm>
            <a:off x="705683" y="1706805"/>
            <a:ext cx="10200616" cy="429853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438470" y="3566160"/>
            <a:ext cx="790089" cy="20709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73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Cheminement tuyauterie. Couper le double U au plafond, substituer avec une partie droite. </a:t>
            </a:r>
            <a:r>
              <a:rPr lang="fr-FR" sz="2000" b="1" dirty="0">
                <a:solidFill>
                  <a:srgbClr val="0070C0"/>
                </a:solidFill>
              </a:rPr>
              <a:t>Action </a:t>
            </a:r>
            <a:r>
              <a:rPr lang="fr-FR" sz="2000" b="1" dirty="0" smtClean="0">
                <a:solidFill>
                  <a:srgbClr val="0070C0"/>
                </a:solidFill>
              </a:rPr>
              <a:t>EN/ECV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141" y="1888259"/>
            <a:ext cx="9479713" cy="381158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494196" y="2921786"/>
            <a:ext cx="2437973" cy="149489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48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658" y="1529542"/>
            <a:ext cx="10495087" cy="509570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982693" y="2586990"/>
            <a:ext cx="1393701" cy="1103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Oval 12"/>
          <p:cNvSpPr/>
          <p:nvPr/>
        </p:nvSpPr>
        <p:spPr>
          <a:xfrm>
            <a:off x="6724770" y="3012287"/>
            <a:ext cx="1393701" cy="1103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Conflit palan / Echelle à câbles. Modifier l’échelle a câbles, ou en enlever un segment. </a:t>
            </a:r>
            <a:r>
              <a:rPr lang="fr-CH" sz="2000" b="1" dirty="0" smtClean="0">
                <a:solidFill>
                  <a:srgbClr val="0070C0"/>
                </a:solidFill>
              </a:rPr>
              <a:t>Action EN/EL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1288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Alignement FSI. </a:t>
            </a:r>
            <a:r>
              <a:rPr lang="fr-FR" sz="2000" dirty="0" smtClean="0">
                <a:solidFill>
                  <a:srgbClr val="0070C0"/>
                </a:solidFill>
              </a:rPr>
              <a:t>Pour installation temporaire en </a:t>
            </a:r>
            <a:r>
              <a:rPr lang="fr-FR" sz="2000" dirty="0">
                <a:solidFill>
                  <a:srgbClr val="0070C0"/>
                </a:solidFill>
              </a:rPr>
              <a:t>zone de transport </a:t>
            </a:r>
            <a:r>
              <a:rPr lang="fr-FR" sz="2000" dirty="0" smtClean="0">
                <a:solidFill>
                  <a:srgbClr val="0070C0"/>
                </a:solidFill>
              </a:rPr>
              <a:t>d’un laser </a:t>
            </a:r>
            <a:r>
              <a:rPr lang="fr-FR" sz="2000" dirty="0" err="1" smtClean="0">
                <a:solidFill>
                  <a:srgbClr val="0070C0"/>
                </a:solidFill>
              </a:rPr>
              <a:t>tracker</a:t>
            </a:r>
            <a:r>
              <a:rPr lang="fr-FR" sz="2000" dirty="0" smtClean="0">
                <a:solidFill>
                  <a:srgbClr val="0070C0"/>
                </a:solidFill>
              </a:rPr>
              <a:t>. </a:t>
            </a:r>
            <a:r>
              <a:rPr lang="fr-FR" sz="2000" dirty="0" err="1" smtClean="0">
                <a:solidFill>
                  <a:srgbClr val="0070C0"/>
                </a:solidFill>
              </a:rPr>
              <a:t>Tranchees</a:t>
            </a:r>
            <a:r>
              <a:rPr lang="fr-FR" sz="2000" dirty="0" smtClean="0">
                <a:solidFill>
                  <a:srgbClr val="0070C0"/>
                </a:solidFill>
              </a:rPr>
              <a:t> cylindriques, avec un couvercle </a:t>
            </a:r>
            <a:r>
              <a:rPr lang="fr-FR" sz="2000" dirty="0">
                <a:solidFill>
                  <a:srgbClr val="0070C0"/>
                </a:solidFill>
              </a:rPr>
              <a:t>a ras du sol pour éviter de </a:t>
            </a:r>
            <a:r>
              <a:rPr lang="fr-FR" sz="2000" dirty="0" smtClean="0">
                <a:solidFill>
                  <a:srgbClr val="0070C0"/>
                </a:solidFill>
              </a:rPr>
              <a:t>salir l’embase. </a:t>
            </a:r>
            <a:r>
              <a:rPr lang="fr-CH" sz="2000" b="1" dirty="0">
                <a:solidFill>
                  <a:srgbClr val="0070C0"/>
                </a:solidFill>
              </a:rPr>
              <a:t>Perçages au sol par SMB/SE.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058" y="1687024"/>
            <a:ext cx="3865942" cy="2244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220" y="1687024"/>
            <a:ext cx="1542014" cy="2257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256" y="4444311"/>
            <a:ext cx="2881941" cy="17428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372" y="4363149"/>
            <a:ext cx="3343314" cy="190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Préparation du sol sous la table de transfert, </a:t>
            </a:r>
            <a:r>
              <a:rPr lang="fr-CH" sz="2000" b="1" dirty="0" smtClean="0">
                <a:solidFill>
                  <a:srgbClr val="0070C0"/>
                </a:solidFill>
              </a:rPr>
              <a:t>Action SMB/SE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119" y="1326378"/>
            <a:ext cx="9796172" cy="516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1460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Ligne faisceau: position des trous de fixation </a:t>
            </a:r>
            <a:r>
              <a:rPr lang="fr-FR" sz="2000" dirty="0" smtClean="0">
                <a:solidFill>
                  <a:srgbClr val="0070C0"/>
                </a:solidFill>
              </a:rPr>
              <a:t>pour </a:t>
            </a:r>
            <a:r>
              <a:rPr lang="fr-FR" sz="2000" dirty="0">
                <a:solidFill>
                  <a:srgbClr val="0070C0"/>
                </a:solidFill>
              </a:rPr>
              <a:t>le support de pompe, </a:t>
            </a:r>
            <a:r>
              <a:rPr lang="fr-FR" sz="2000" b="1" dirty="0">
                <a:solidFill>
                  <a:srgbClr val="0070C0"/>
                </a:solidFill>
              </a:rPr>
              <a:t>Scharif</a:t>
            </a:r>
            <a:r>
              <a:rPr lang="fr-FR" sz="2000" dirty="0">
                <a:solidFill>
                  <a:srgbClr val="0070C0"/>
                </a:solidFill>
              </a:rPr>
              <a:t> </a:t>
            </a:r>
            <a:r>
              <a:rPr lang="fr-FR" sz="2000" dirty="0" smtClean="0">
                <a:solidFill>
                  <a:srgbClr val="0070C0"/>
                </a:solidFill>
              </a:rPr>
              <a:t>envoie </a:t>
            </a:r>
            <a:r>
              <a:rPr lang="fr-FR" sz="2000" dirty="0">
                <a:solidFill>
                  <a:srgbClr val="0070C0"/>
                </a:solidFill>
              </a:rPr>
              <a:t>les infos </a:t>
            </a:r>
            <a:r>
              <a:rPr lang="fr-FR" sz="2000" dirty="0" smtClean="0">
                <a:solidFill>
                  <a:srgbClr val="0070C0"/>
                </a:solidFill>
              </a:rPr>
              <a:t>à TE/VSC 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119" y="1326378"/>
            <a:ext cx="9796172" cy="51658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296" y="1795024"/>
            <a:ext cx="5602478" cy="319261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999649" y="5058793"/>
            <a:ext cx="739500" cy="10446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Oval 13"/>
          <p:cNvSpPr/>
          <p:nvPr/>
        </p:nvSpPr>
        <p:spPr>
          <a:xfrm>
            <a:off x="6785057" y="3733013"/>
            <a:ext cx="1702237" cy="9387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5036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2223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tunnel</a:t>
            </a:r>
          </a:p>
          <a:p>
            <a:pPr algn="ctr"/>
            <a:r>
              <a:rPr lang="fr-FR" sz="2000" dirty="0">
                <a:solidFill>
                  <a:srgbClr val="0070C0"/>
                </a:solidFill>
              </a:rPr>
              <a:t>Donner à Jos la dimension des rails </a:t>
            </a:r>
            <a:r>
              <a:rPr lang="fr-FR" sz="2000" dirty="0" err="1" smtClean="0">
                <a:solidFill>
                  <a:srgbClr val="0070C0"/>
                </a:solidFill>
              </a:rPr>
              <a:t>Halfen</a:t>
            </a:r>
            <a:r>
              <a:rPr lang="fr-FR" sz="2000" dirty="0">
                <a:solidFill>
                  <a:srgbClr val="0070C0"/>
                </a:solidFill>
              </a:rPr>
              <a:t>, capacité de charge, positions. </a:t>
            </a:r>
            <a:r>
              <a:rPr lang="fr-FR" sz="2000" b="1" dirty="0" smtClean="0">
                <a:solidFill>
                  <a:srgbClr val="0070C0"/>
                </a:solidFill>
              </a:rPr>
              <a:t>Action SMB/SE</a:t>
            </a:r>
          </a:p>
          <a:p>
            <a:pPr algn="ctr"/>
            <a:r>
              <a:rPr lang="fr-FR" sz="2000" dirty="0">
                <a:solidFill>
                  <a:srgbClr val="0070C0"/>
                </a:solidFill>
              </a:rPr>
              <a:t>Entrée du tunnel, boitiers de </a:t>
            </a:r>
            <a:r>
              <a:rPr lang="fr-FR" sz="2000" dirty="0" smtClean="0">
                <a:solidFill>
                  <a:srgbClr val="0070C0"/>
                </a:solidFill>
              </a:rPr>
              <a:t>compensation de </a:t>
            </a:r>
            <a:r>
              <a:rPr lang="fr-FR" sz="2000" dirty="0">
                <a:solidFill>
                  <a:srgbClr val="0070C0"/>
                </a:solidFill>
              </a:rPr>
              <a:t>la </a:t>
            </a:r>
            <a:r>
              <a:rPr lang="fr-FR" sz="2000" dirty="0" smtClean="0">
                <a:solidFill>
                  <a:srgbClr val="0070C0"/>
                </a:solidFill>
              </a:rPr>
              <a:t>ligne cryogénique. Interférence avec la zone transport, ligne a modifier. </a:t>
            </a:r>
            <a:r>
              <a:rPr lang="fr-FR" sz="2000" dirty="0">
                <a:solidFill>
                  <a:srgbClr val="0070C0"/>
                </a:solidFill>
              </a:rPr>
              <a:t>Plans </a:t>
            </a:r>
            <a:r>
              <a:rPr lang="fr-FR" sz="2000" dirty="0" smtClean="0">
                <a:solidFill>
                  <a:srgbClr val="0070C0"/>
                </a:solidFill>
              </a:rPr>
              <a:t>détailles </a:t>
            </a:r>
            <a:r>
              <a:rPr lang="fr-FR" sz="2000" dirty="0">
                <a:solidFill>
                  <a:srgbClr val="0070C0"/>
                </a:solidFill>
              </a:rPr>
              <a:t>de la ligne vers fin </a:t>
            </a:r>
            <a:r>
              <a:rPr lang="fr-FR" sz="2000" dirty="0" smtClean="0">
                <a:solidFill>
                  <a:srgbClr val="0070C0"/>
                </a:solidFill>
              </a:rPr>
              <a:t>novembre </a:t>
            </a:r>
            <a:r>
              <a:rPr lang="fr-FR" sz="2000" b="1" dirty="0" smtClean="0">
                <a:solidFill>
                  <a:srgbClr val="0070C0"/>
                </a:solidFill>
              </a:rPr>
              <a:t>action TE/CRG</a:t>
            </a:r>
            <a:endParaRPr lang="fr-CH" sz="2000" b="1" dirty="0">
              <a:solidFill>
                <a:srgbClr val="0070C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3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TA6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Tuyaux à modifier</a:t>
            </a:r>
            <a:r>
              <a:rPr lang="fr-FR" sz="2000" dirty="0" smtClean="0">
                <a:solidFill>
                  <a:srgbClr val="0070C0"/>
                </a:solidFill>
              </a:rPr>
              <a:t>, </a:t>
            </a:r>
            <a:r>
              <a:rPr lang="fr-FR" sz="2000" b="1" dirty="0" smtClean="0">
                <a:solidFill>
                  <a:srgbClr val="0070C0"/>
                </a:solidFill>
              </a:rPr>
              <a:t>Action EN/CV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772" y="2049165"/>
            <a:ext cx="6571480" cy="374480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577840" y="3009207"/>
            <a:ext cx="3250276" cy="12552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9870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196" y="1715888"/>
            <a:ext cx="7593945" cy="432746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TA6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Supports </a:t>
            </a:r>
            <a:r>
              <a:rPr lang="fr-CH" sz="2000" dirty="0" smtClean="0">
                <a:solidFill>
                  <a:srgbClr val="0070C0"/>
                </a:solidFill>
              </a:rPr>
              <a:t>à modifier, action </a:t>
            </a:r>
            <a:r>
              <a:rPr lang="fr-CH" sz="2000" b="1" dirty="0" smtClean="0">
                <a:solidFill>
                  <a:srgbClr val="0070C0"/>
                </a:solidFill>
              </a:rPr>
              <a:t>TE/CRG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829695" y="3208713"/>
            <a:ext cx="2302625" cy="18703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03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431" y="1745888"/>
            <a:ext cx="8518530" cy="485434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0" y="113245"/>
            <a:ext cx="11864339" cy="17340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TA6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2000" dirty="0" smtClean="0">
                <a:solidFill>
                  <a:srgbClr val="0070C0"/>
                </a:solidFill>
              </a:rPr>
              <a:t>Ligne Cryogénique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000" dirty="0">
                <a:solidFill>
                  <a:srgbClr val="0070C0"/>
                </a:solidFill>
              </a:rPr>
              <a:t>Cold box plus large en diamètre</a:t>
            </a:r>
            <a:r>
              <a:rPr lang="fr-FR" sz="2000" dirty="0" smtClean="0">
                <a:solidFill>
                  <a:srgbClr val="0070C0"/>
                </a:solidFill>
              </a:rPr>
              <a:t>, mais elle ne changera pas en hauteur. Si </a:t>
            </a:r>
            <a:r>
              <a:rPr lang="fr-FR" sz="2000" dirty="0">
                <a:solidFill>
                  <a:srgbClr val="0070C0"/>
                </a:solidFill>
              </a:rPr>
              <a:t>la hauteur change, </a:t>
            </a:r>
            <a:r>
              <a:rPr lang="fr-FR" sz="2000" dirty="0" smtClean="0">
                <a:solidFill>
                  <a:srgbClr val="0070C0"/>
                </a:solidFill>
              </a:rPr>
              <a:t>les échelles </a:t>
            </a:r>
            <a:r>
              <a:rPr lang="fr-FR" sz="2000" dirty="0">
                <a:solidFill>
                  <a:srgbClr val="0070C0"/>
                </a:solidFill>
              </a:rPr>
              <a:t>a </a:t>
            </a:r>
            <a:r>
              <a:rPr lang="fr-FR" sz="2000" dirty="0" smtClean="0">
                <a:solidFill>
                  <a:srgbClr val="0070C0"/>
                </a:solidFill>
              </a:rPr>
              <a:t>câbles risqueraient d’ être trop basses. Réponse dans 1 semaine, </a:t>
            </a:r>
            <a:r>
              <a:rPr lang="fr-FR" sz="2000" dirty="0">
                <a:solidFill>
                  <a:srgbClr val="0070C0"/>
                </a:solidFill>
              </a:rPr>
              <a:t>avec </a:t>
            </a:r>
            <a:r>
              <a:rPr lang="fr-FR" sz="2000" dirty="0" smtClean="0">
                <a:solidFill>
                  <a:srgbClr val="0070C0"/>
                </a:solidFill>
              </a:rPr>
              <a:t>une maquette </a:t>
            </a:r>
            <a:r>
              <a:rPr lang="fr-FR" sz="2000" dirty="0">
                <a:solidFill>
                  <a:srgbClr val="0070C0"/>
                </a:solidFill>
              </a:rPr>
              <a:t>simplifiée pour </a:t>
            </a:r>
            <a:r>
              <a:rPr lang="fr-FR" sz="2000" dirty="0" smtClean="0">
                <a:solidFill>
                  <a:srgbClr val="0070C0"/>
                </a:solidFill>
              </a:rPr>
              <a:t>intégration, </a:t>
            </a:r>
            <a:r>
              <a:rPr lang="fr-FR" sz="2000" b="1" dirty="0" smtClean="0">
                <a:solidFill>
                  <a:srgbClr val="0070C0"/>
                </a:solidFill>
              </a:rPr>
              <a:t>action TE/CRG</a:t>
            </a:r>
            <a:endParaRPr lang="fr-CH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8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564" y="1105564"/>
            <a:ext cx="4175908" cy="417590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653145" y="4069129"/>
            <a:ext cx="278745" cy="153030"/>
          </a:xfrm>
          <a:prstGeom prst="rect">
            <a:avLst/>
          </a:prstGeom>
          <a:solidFill>
            <a:srgbClr val="7F7F7F">
              <a:alpha val="30980"/>
            </a:srgbClr>
          </a:solidFill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dirty="0" smtClean="0"/>
              <a:t>BA6</a:t>
            </a:r>
            <a:endParaRPr lang="en-US" sz="1000" dirty="0"/>
          </a:p>
        </p:txBody>
      </p:sp>
      <p:sp>
        <p:nvSpPr>
          <p:cNvPr id="9" name="Oval 8"/>
          <p:cNvSpPr/>
          <p:nvPr/>
        </p:nvSpPr>
        <p:spPr>
          <a:xfrm>
            <a:off x="2553586" y="4330789"/>
            <a:ext cx="275339" cy="280684"/>
          </a:xfrm>
          <a:prstGeom prst="ellipse">
            <a:avLst/>
          </a:prstGeom>
          <a:solidFill>
            <a:srgbClr val="FF0000">
              <a:alpha val="69804"/>
            </a:srgb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9527" y="1105565"/>
            <a:ext cx="4176000" cy="41540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8013794" y="2563751"/>
            <a:ext cx="378304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dirty="0" smtClean="0"/>
              <a:t> PA6</a:t>
            </a:r>
            <a:endParaRPr lang="en-US" sz="1000" dirty="0"/>
          </a:p>
        </p:txBody>
      </p:sp>
      <p:sp>
        <p:nvSpPr>
          <p:cNvPr id="13" name="Oval 12"/>
          <p:cNvSpPr/>
          <p:nvPr/>
        </p:nvSpPr>
        <p:spPr>
          <a:xfrm>
            <a:off x="8013793" y="2825840"/>
            <a:ext cx="275339" cy="280684"/>
          </a:xfrm>
          <a:prstGeom prst="ellipse">
            <a:avLst/>
          </a:prstGeom>
          <a:solidFill>
            <a:srgbClr val="FF0000">
              <a:alpha val="69804"/>
            </a:srgb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334145"/>
            <a:ext cx="11864339" cy="484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Situation</a:t>
            </a:r>
            <a:endParaRPr lang="fr-CH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TA6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Nouvelle position de la bombonne à air comprimé. Les filtres restent a leur place originale. Le support de la bombonne ne serait </a:t>
            </a:r>
            <a:r>
              <a:rPr lang="fr-CH" sz="2000" dirty="0">
                <a:solidFill>
                  <a:srgbClr val="0070C0"/>
                </a:solidFill>
              </a:rPr>
              <a:t>pas modifié.  </a:t>
            </a:r>
            <a:r>
              <a:rPr lang="fr-CH" sz="2000" b="1" dirty="0" smtClean="0">
                <a:solidFill>
                  <a:srgbClr val="0070C0"/>
                </a:solidFill>
              </a:rPr>
              <a:t>Action EN/CV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494" y="1589366"/>
            <a:ext cx="8165351" cy="465308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 rot="20850255">
            <a:off x="4126810" y="1864635"/>
            <a:ext cx="1145655" cy="20239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16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12722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PA6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Echelles à câble à enlever. </a:t>
            </a:r>
            <a:r>
              <a:rPr lang="fr-FR" sz="2000" dirty="0" smtClean="0">
                <a:solidFill>
                  <a:srgbClr val="0070C0"/>
                </a:solidFill>
              </a:rPr>
              <a:t>Des câbles </a:t>
            </a:r>
            <a:r>
              <a:rPr lang="fr-FR" sz="2000" dirty="0">
                <a:solidFill>
                  <a:srgbClr val="0070C0"/>
                </a:solidFill>
              </a:rPr>
              <a:t>rouges et </a:t>
            </a:r>
            <a:r>
              <a:rPr lang="fr-FR" sz="2000" dirty="0" smtClean="0">
                <a:solidFill>
                  <a:srgbClr val="0070C0"/>
                </a:solidFill>
              </a:rPr>
              <a:t>noirs ont été </a:t>
            </a:r>
            <a:r>
              <a:rPr lang="fr-FR" sz="2000" dirty="0">
                <a:solidFill>
                  <a:srgbClr val="0070C0"/>
                </a:solidFill>
              </a:rPr>
              <a:t>coupés au 1er </a:t>
            </a:r>
            <a:r>
              <a:rPr lang="fr-FR" sz="2000" dirty="0" smtClean="0">
                <a:solidFill>
                  <a:srgbClr val="0070C0"/>
                </a:solidFill>
              </a:rPr>
              <a:t>étage. Le reliquat gêne: </a:t>
            </a:r>
            <a:r>
              <a:rPr lang="fr-FR" sz="2000" dirty="0">
                <a:solidFill>
                  <a:srgbClr val="0070C0"/>
                </a:solidFill>
              </a:rPr>
              <a:t>peut on les </a:t>
            </a:r>
            <a:r>
              <a:rPr lang="fr-FR" sz="2000" dirty="0" smtClean="0">
                <a:solidFill>
                  <a:srgbClr val="0070C0"/>
                </a:solidFill>
              </a:rPr>
              <a:t>enlever, y compris </a:t>
            </a:r>
            <a:r>
              <a:rPr lang="fr-FR" sz="2000" dirty="0">
                <a:solidFill>
                  <a:srgbClr val="0070C0"/>
                </a:solidFill>
              </a:rPr>
              <a:t>l’échelle à </a:t>
            </a:r>
            <a:r>
              <a:rPr lang="fr-FR" sz="2000" dirty="0" smtClean="0">
                <a:solidFill>
                  <a:srgbClr val="0070C0"/>
                </a:solidFill>
              </a:rPr>
              <a:t>câbles ? </a:t>
            </a:r>
            <a:r>
              <a:rPr lang="fr-FR" sz="2000" b="1" dirty="0" smtClean="0">
                <a:solidFill>
                  <a:srgbClr val="0070C0"/>
                </a:solidFill>
              </a:rPr>
              <a:t>Action EN/EL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494" y="1806433"/>
            <a:ext cx="3469802" cy="4511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98" y="2410597"/>
            <a:ext cx="5776933" cy="329202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686530" y="2465710"/>
            <a:ext cx="958761" cy="16505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/>
          <p:cNvSpPr/>
          <p:nvPr/>
        </p:nvSpPr>
        <p:spPr>
          <a:xfrm>
            <a:off x="8188014" y="3290978"/>
            <a:ext cx="958761" cy="25356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5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PA6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Conflit Ligne Cryogénique / sprinklers. Action </a:t>
            </a:r>
            <a:r>
              <a:rPr lang="fr-CH" sz="2000" b="1" dirty="0" smtClean="0">
                <a:solidFill>
                  <a:srgbClr val="0070C0"/>
                </a:solidFill>
              </a:rPr>
              <a:t>EN/ACE</a:t>
            </a:r>
            <a:r>
              <a:rPr lang="fr-CH" sz="2000" dirty="0" smtClean="0">
                <a:solidFill>
                  <a:srgbClr val="0070C0"/>
                </a:solidFill>
              </a:rPr>
              <a:t> avec les pompiers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733" y="4436450"/>
            <a:ext cx="3041631" cy="20835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895" y="4218165"/>
            <a:ext cx="1912480" cy="2301833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716561" y="4914536"/>
            <a:ext cx="561011" cy="5636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661" y="1551034"/>
            <a:ext cx="2902927" cy="12622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995" y="1543330"/>
            <a:ext cx="3192562" cy="23774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699" y="1551034"/>
            <a:ext cx="1783080" cy="23774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991" y="4216583"/>
            <a:ext cx="2826113" cy="23034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661" y="3000292"/>
            <a:ext cx="2902927" cy="122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4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18406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BA6</a:t>
            </a:r>
          </a:p>
          <a:p>
            <a:pPr algn="ctr"/>
            <a:r>
              <a:rPr lang="fr-CH" sz="1800" dirty="0">
                <a:solidFill>
                  <a:srgbClr val="0070C0"/>
                </a:solidFill>
              </a:rPr>
              <a:t>Ligne </a:t>
            </a:r>
            <a:r>
              <a:rPr lang="fr-CH" sz="1800" dirty="0" smtClean="0">
                <a:solidFill>
                  <a:srgbClr val="0070C0"/>
                </a:solidFill>
              </a:rPr>
              <a:t>Cryogénique, </a:t>
            </a:r>
            <a:r>
              <a:rPr lang="fr-FR" sz="1800" dirty="0" err="1" smtClean="0">
                <a:solidFill>
                  <a:srgbClr val="0070C0"/>
                </a:solidFill>
              </a:rPr>
              <a:t>coax</a:t>
            </a:r>
            <a:r>
              <a:rPr lang="fr-FR" sz="1800" dirty="0" smtClean="0">
                <a:solidFill>
                  <a:srgbClr val="0070C0"/>
                </a:solidFill>
              </a:rPr>
              <a:t> </a:t>
            </a:r>
            <a:r>
              <a:rPr lang="fr-FR" sz="1800" dirty="0">
                <a:solidFill>
                  <a:srgbClr val="0070C0"/>
                </a:solidFill>
              </a:rPr>
              <a:t>RF, </a:t>
            </a:r>
            <a:r>
              <a:rPr lang="fr-FR" sz="1800" dirty="0" smtClean="0">
                <a:solidFill>
                  <a:srgbClr val="0070C0"/>
                </a:solidFill>
              </a:rPr>
              <a:t>ligne d’eau CV. Sur la maquette, il </a:t>
            </a:r>
            <a:r>
              <a:rPr lang="fr-FR" sz="1800" dirty="0">
                <a:solidFill>
                  <a:srgbClr val="0070C0"/>
                </a:solidFill>
              </a:rPr>
              <a:t>manque la ligne </a:t>
            </a:r>
            <a:r>
              <a:rPr lang="fr-FR" sz="1800" dirty="0" smtClean="0">
                <a:solidFill>
                  <a:srgbClr val="0070C0"/>
                </a:solidFill>
              </a:rPr>
              <a:t>CV, </a:t>
            </a:r>
            <a:r>
              <a:rPr lang="fr-FR" sz="1800" dirty="0">
                <a:solidFill>
                  <a:srgbClr val="0070C0"/>
                </a:solidFill>
              </a:rPr>
              <a:t>qui suit </a:t>
            </a:r>
            <a:r>
              <a:rPr lang="fr-FR" sz="1800" dirty="0" smtClean="0">
                <a:solidFill>
                  <a:srgbClr val="0070C0"/>
                </a:solidFill>
              </a:rPr>
              <a:t>le tuyau </a:t>
            </a:r>
            <a:r>
              <a:rPr lang="fr-FR" sz="1800" dirty="0">
                <a:solidFill>
                  <a:srgbClr val="0070C0"/>
                </a:solidFill>
              </a:rPr>
              <a:t>bleu </a:t>
            </a:r>
            <a:r>
              <a:rPr lang="fr-FR" sz="1800" dirty="0" smtClean="0">
                <a:solidFill>
                  <a:srgbClr val="0070C0"/>
                </a:solidFill>
              </a:rPr>
              <a:t>foncé </a:t>
            </a:r>
            <a:r>
              <a:rPr lang="fr-FR" sz="1800" dirty="0">
                <a:solidFill>
                  <a:srgbClr val="0070C0"/>
                </a:solidFill>
              </a:rPr>
              <a:t>à gauche de </a:t>
            </a:r>
            <a:r>
              <a:rPr lang="fr-FR" sz="1800" dirty="0" smtClean="0">
                <a:solidFill>
                  <a:srgbClr val="0070C0"/>
                </a:solidFill>
              </a:rPr>
              <a:t>celui-ci. Zone </a:t>
            </a:r>
            <a:r>
              <a:rPr lang="fr-FR" sz="1800" dirty="0">
                <a:solidFill>
                  <a:srgbClr val="0070C0"/>
                </a:solidFill>
              </a:rPr>
              <a:t>à</a:t>
            </a:r>
            <a:r>
              <a:rPr lang="fr-FR" sz="1800" dirty="0" smtClean="0">
                <a:solidFill>
                  <a:srgbClr val="0070C0"/>
                </a:solidFill>
              </a:rPr>
              <a:t> clarifier avec </a:t>
            </a:r>
            <a:r>
              <a:rPr lang="fr-FR" sz="1800" dirty="0">
                <a:solidFill>
                  <a:srgbClr val="0070C0"/>
                </a:solidFill>
              </a:rPr>
              <a:t>une réunion séparée. Le décalage entre GC et scan a été réglé entre temps. Selon </a:t>
            </a:r>
            <a:r>
              <a:rPr lang="fr-FR" sz="1800" dirty="0" smtClean="0">
                <a:solidFill>
                  <a:srgbClr val="0070C0"/>
                </a:solidFill>
              </a:rPr>
              <a:t>Alejandro </a:t>
            </a:r>
            <a:r>
              <a:rPr lang="fr-FR" sz="1800" dirty="0">
                <a:solidFill>
                  <a:srgbClr val="0070C0"/>
                </a:solidFill>
              </a:rPr>
              <a:t>il y a des zones </a:t>
            </a:r>
            <a:r>
              <a:rPr lang="fr-FR" sz="1800" dirty="0" smtClean="0">
                <a:solidFill>
                  <a:srgbClr val="0070C0"/>
                </a:solidFill>
              </a:rPr>
              <a:t>à renforcer dans cet environnement. </a:t>
            </a:r>
            <a:r>
              <a:rPr lang="fr-FR" sz="1800" dirty="0">
                <a:solidFill>
                  <a:srgbClr val="0070C0"/>
                </a:solidFill>
              </a:rPr>
              <a:t>Le </a:t>
            </a:r>
            <a:r>
              <a:rPr lang="fr-FR" sz="1800" dirty="0" smtClean="0">
                <a:solidFill>
                  <a:srgbClr val="0070C0"/>
                </a:solidFill>
              </a:rPr>
              <a:t>renforcement </a:t>
            </a:r>
            <a:r>
              <a:rPr lang="fr-FR" sz="1800" dirty="0">
                <a:solidFill>
                  <a:srgbClr val="0070C0"/>
                </a:solidFill>
              </a:rPr>
              <a:t>est fait a partir du 16 </a:t>
            </a:r>
            <a:r>
              <a:rPr lang="fr-FR" sz="1800" dirty="0" smtClean="0">
                <a:solidFill>
                  <a:srgbClr val="0070C0"/>
                </a:solidFill>
              </a:rPr>
              <a:t>décembre; installation  d’étais</a:t>
            </a:r>
            <a:r>
              <a:rPr lang="fr-FR" sz="1800" dirty="0">
                <a:solidFill>
                  <a:srgbClr val="0070C0"/>
                </a:solidFill>
              </a:rPr>
              <a:t>, 1 étai par poutre. Cela n’entravera par </a:t>
            </a:r>
            <a:r>
              <a:rPr lang="fr-FR" sz="1800" dirty="0" smtClean="0">
                <a:solidFill>
                  <a:srgbClr val="0070C0"/>
                </a:solidFill>
              </a:rPr>
              <a:t>l’intégration </a:t>
            </a:r>
            <a:r>
              <a:rPr lang="fr-FR" sz="1800" dirty="0">
                <a:solidFill>
                  <a:srgbClr val="0070C0"/>
                </a:solidFill>
              </a:rPr>
              <a:t>des lignes.</a:t>
            </a:r>
            <a:endParaRPr lang="fr-CH" sz="18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188" y="2302626"/>
            <a:ext cx="7993888" cy="455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22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BA6</a:t>
            </a:r>
          </a:p>
          <a:p>
            <a:pPr algn="ctr"/>
            <a:r>
              <a:rPr lang="fr-CH" sz="2000" dirty="0">
                <a:solidFill>
                  <a:srgbClr val="0070C0"/>
                </a:solidFill>
              </a:rPr>
              <a:t>Ligne </a:t>
            </a:r>
            <a:r>
              <a:rPr lang="fr-CH" sz="2000" dirty="0" smtClean="0">
                <a:solidFill>
                  <a:srgbClr val="0070C0"/>
                </a:solidFill>
              </a:rPr>
              <a:t>Cryogénique : Carottages pour évents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942" y="1255221"/>
            <a:ext cx="8688453" cy="495117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932168" y="2610196"/>
            <a:ext cx="1158588" cy="20962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64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BA6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Vue générale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685" y="1465683"/>
            <a:ext cx="8928101" cy="508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6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907"/>
            <a:ext cx="11864339" cy="1321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BA6</a:t>
            </a:r>
          </a:p>
          <a:p>
            <a:pPr algn="ctr"/>
            <a:r>
              <a:rPr lang="fr-CH" sz="2000" dirty="0" err="1" smtClean="0">
                <a:solidFill>
                  <a:srgbClr val="0070C0"/>
                </a:solidFill>
              </a:rPr>
              <a:t>Exterieur</a:t>
            </a:r>
            <a:r>
              <a:rPr lang="fr-CH" sz="2000" dirty="0" smtClean="0">
                <a:solidFill>
                  <a:srgbClr val="0070C0"/>
                </a:solidFill>
              </a:rPr>
              <a:t> : Dewar N</a:t>
            </a:r>
            <a:r>
              <a:rPr lang="fr-CH" sz="2000" baseline="-25000" dirty="0" smtClean="0">
                <a:solidFill>
                  <a:srgbClr val="0070C0"/>
                </a:solidFill>
              </a:rPr>
              <a:t>2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FR" sz="2000" dirty="0" smtClean="0">
                <a:solidFill>
                  <a:srgbClr val="0070C0"/>
                </a:solidFill>
              </a:rPr>
              <a:t>(azote) </a:t>
            </a:r>
            <a:r>
              <a:rPr lang="fr-FR" sz="2000" dirty="0">
                <a:solidFill>
                  <a:srgbClr val="0070C0"/>
                </a:solidFill>
              </a:rPr>
              <a:t>: </a:t>
            </a:r>
            <a:r>
              <a:rPr lang="fr-FR" sz="2000" dirty="0" smtClean="0">
                <a:solidFill>
                  <a:srgbClr val="0070C0"/>
                </a:solidFill>
              </a:rPr>
              <a:t>une nouvelle </a:t>
            </a:r>
            <a:r>
              <a:rPr lang="fr-FR" sz="2000" dirty="0">
                <a:solidFill>
                  <a:srgbClr val="0070C0"/>
                </a:solidFill>
              </a:rPr>
              <a:t>proposition de Scharif pour traverser la dalle et </a:t>
            </a:r>
            <a:r>
              <a:rPr lang="fr-FR" sz="2000" dirty="0" smtClean="0">
                <a:solidFill>
                  <a:srgbClr val="0070C0"/>
                </a:solidFill>
              </a:rPr>
              <a:t>ressortir </a:t>
            </a:r>
            <a:r>
              <a:rPr lang="fr-FR" sz="2000" dirty="0">
                <a:solidFill>
                  <a:srgbClr val="0070C0"/>
                </a:solidFill>
              </a:rPr>
              <a:t>directement par un passage vide. </a:t>
            </a:r>
            <a:r>
              <a:rPr lang="fr-FR" sz="2000" dirty="0" smtClean="0">
                <a:solidFill>
                  <a:srgbClr val="0070C0"/>
                </a:solidFill>
              </a:rPr>
              <a:t>Récupérer </a:t>
            </a:r>
            <a:r>
              <a:rPr lang="fr-FR" sz="2000" dirty="0">
                <a:solidFill>
                  <a:srgbClr val="0070C0"/>
                </a:solidFill>
              </a:rPr>
              <a:t>les infos du GC sur la galerie qui apparait sur les vieilles maquettes</a:t>
            </a:r>
            <a:r>
              <a:rPr lang="fr-FR" sz="2000" dirty="0" smtClean="0">
                <a:solidFill>
                  <a:srgbClr val="0070C0"/>
                </a:solidFill>
              </a:rPr>
              <a:t>. Action EN/ACE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362838" y="4077659"/>
            <a:ext cx="4752241" cy="24839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756" y="4083420"/>
            <a:ext cx="3147784" cy="234322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8174648" y="5084295"/>
            <a:ext cx="1214332" cy="8768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756" y="1670193"/>
            <a:ext cx="3147784" cy="236542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262514" y="4610922"/>
            <a:ext cx="1669705" cy="1288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3211" y="1670193"/>
            <a:ext cx="2831494" cy="221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BA6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Extérieur : position transformateur </a:t>
            </a:r>
            <a:r>
              <a:rPr lang="fr-FR" sz="2000" dirty="0">
                <a:solidFill>
                  <a:srgbClr val="0070C0"/>
                </a:solidFill>
              </a:rPr>
              <a:t>à</a:t>
            </a:r>
            <a:r>
              <a:rPr lang="fr-CH" sz="2000" dirty="0" smtClean="0">
                <a:solidFill>
                  <a:srgbClr val="0070C0"/>
                </a:solidFill>
              </a:rPr>
              <a:t> définir. Action EN/ACE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124" y="1497370"/>
            <a:ext cx="8342091" cy="475380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 rot="20572670">
            <a:off x="4796308" y="3965102"/>
            <a:ext cx="3653489" cy="14537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4272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>
                <a:solidFill>
                  <a:srgbClr val="0070C0"/>
                </a:solidFill>
              </a:rPr>
              <a:t>P</a:t>
            </a:r>
            <a:r>
              <a:rPr lang="fr-CH" sz="2000" dirty="0" smtClean="0">
                <a:solidFill>
                  <a:srgbClr val="0070C0"/>
                </a:solidFill>
              </a:rPr>
              <a:t>osition Boitier de commande table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1981" y="2036826"/>
            <a:ext cx="6541692" cy="437228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817110" y="4354970"/>
            <a:ext cx="789035" cy="17881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147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00" y="590339"/>
            <a:ext cx="9080181" cy="51076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86420" y="3175326"/>
            <a:ext cx="1560042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ZONE CRAB CAVITY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473159" y="1075117"/>
            <a:ext cx="452368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BA6</a:t>
            </a:r>
            <a:endParaRPr lang="en-US" sz="110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6791784" y="1205922"/>
            <a:ext cx="681375" cy="66175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44365" y="4824161"/>
            <a:ext cx="530915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LSS6</a:t>
            </a: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 flipV="1">
            <a:off x="2975280" y="4333826"/>
            <a:ext cx="665199" cy="6211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632154" y="4706151"/>
            <a:ext cx="452367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PA6</a:t>
            </a:r>
          </a:p>
        </p:txBody>
      </p:sp>
      <p:cxnSp>
        <p:nvCxnSpPr>
          <p:cNvPr id="31" name="Straight Arrow Connector 30"/>
          <p:cNvCxnSpPr>
            <a:stCxn id="30" idx="3"/>
          </p:cNvCxnSpPr>
          <p:nvPr/>
        </p:nvCxnSpPr>
        <p:spPr>
          <a:xfrm flipV="1">
            <a:off x="5084521" y="4215816"/>
            <a:ext cx="704472" cy="6211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746462" y="3306131"/>
            <a:ext cx="624689" cy="61560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323723" y="4724276"/>
            <a:ext cx="444352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TA6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6700196" y="4246772"/>
            <a:ext cx="623527" cy="59018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 txBox="1">
            <a:spLocks/>
          </p:cNvSpPr>
          <p:nvPr/>
        </p:nvSpPr>
        <p:spPr>
          <a:xfrm>
            <a:off x="0" y="334145"/>
            <a:ext cx="11864339" cy="484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Situation</a:t>
            </a:r>
            <a:endParaRPr lang="fr-CH" sz="2800" dirty="0">
              <a:solidFill>
                <a:srgbClr val="FF0000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04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FR" sz="2000" dirty="0" smtClean="0">
                <a:solidFill>
                  <a:srgbClr val="0070C0"/>
                </a:solidFill>
              </a:rPr>
              <a:t>Positionnement </a:t>
            </a:r>
            <a:r>
              <a:rPr lang="fr-FR" sz="2000" dirty="0">
                <a:solidFill>
                  <a:srgbClr val="0070C0"/>
                </a:solidFill>
              </a:rPr>
              <a:t>des pompes à </a:t>
            </a:r>
            <a:r>
              <a:rPr lang="fr-FR" sz="2000" dirty="0" smtClean="0">
                <a:solidFill>
                  <a:srgbClr val="0070C0"/>
                </a:solidFill>
              </a:rPr>
              <a:t>hélium pour </a:t>
            </a:r>
            <a:r>
              <a:rPr lang="fr-FR" sz="2000" dirty="0" err="1" smtClean="0">
                <a:solidFill>
                  <a:srgbClr val="0070C0"/>
                </a:solidFill>
              </a:rPr>
              <a:t>cryogenie</a:t>
            </a:r>
            <a:r>
              <a:rPr lang="fr-FR" sz="2000" dirty="0" smtClean="0">
                <a:solidFill>
                  <a:srgbClr val="0070C0"/>
                </a:solidFill>
              </a:rPr>
              <a:t>. </a:t>
            </a:r>
            <a:r>
              <a:rPr lang="fr-FR" sz="2000" dirty="0">
                <a:solidFill>
                  <a:srgbClr val="0070C0"/>
                </a:solidFill>
              </a:rPr>
              <a:t>Piquages d’eau </a:t>
            </a:r>
            <a:r>
              <a:rPr lang="fr-FR" sz="2000" dirty="0" smtClean="0">
                <a:solidFill>
                  <a:srgbClr val="0070C0"/>
                </a:solidFill>
              </a:rPr>
              <a:t>brute. </a:t>
            </a:r>
            <a:r>
              <a:rPr lang="fr-FR" sz="2000" b="1" dirty="0" smtClean="0">
                <a:solidFill>
                  <a:srgbClr val="0070C0"/>
                </a:solidFill>
              </a:rPr>
              <a:t>Action EN/CV</a:t>
            </a:r>
            <a:endParaRPr lang="fr-FR" sz="2000" b="1" dirty="0"/>
          </a:p>
          <a:p>
            <a:pPr algn="ctr"/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27" r="6817"/>
          <a:stretch/>
        </p:blipFill>
        <p:spPr>
          <a:xfrm>
            <a:off x="190742" y="1827868"/>
            <a:ext cx="11052379" cy="310989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215678" y="2800716"/>
            <a:ext cx="767530" cy="24259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345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Pilier Géomètres a démonter, derrière et en amont du QDA61710.</a:t>
            </a:r>
            <a:r>
              <a:rPr lang="fr-FR" sz="2000" dirty="0" smtClean="0">
                <a:solidFill>
                  <a:srgbClr val="0070C0"/>
                </a:solidFill>
              </a:rPr>
              <a:t> </a:t>
            </a:r>
            <a:r>
              <a:rPr lang="fr-FR" sz="2000" b="1" dirty="0">
                <a:solidFill>
                  <a:srgbClr val="0070C0"/>
                </a:solidFill>
              </a:rPr>
              <a:t>Action </a:t>
            </a:r>
            <a:r>
              <a:rPr lang="fr-FR" sz="2000" b="1" dirty="0" smtClean="0">
                <a:solidFill>
                  <a:srgbClr val="0070C0"/>
                </a:solidFill>
              </a:rPr>
              <a:t>EN/ACE/SU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18" y="1978145"/>
            <a:ext cx="7294687" cy="415693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731817" y="3810909"/>
            <a:ext cx="514312" cy="12603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575" y="1978145"/>
            <a:ext cx="2603218" cy="301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12475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Plaque rouge en acier, au sol, couvrant une tranchée inutilisée: peut-on y installer le futur réchauffeur d’hélium? </a:t>
            </a:r>
            <a:r>
              <a:rPr lang="fr-CH" sz="2000" b="1" dirty="0" smtClean="0">
                <a:solidFill>
                  <a:srgbClr val="0070C0"/>
                </a:solidFill>
              </a:rPr>
              <a:t>Réponse SMB/SE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111" y="1820222"/>
            <a:ext cx="8708794" cy="419369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942705" y="3158957"/>
            <a:ext cx="6026728" cy="23025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80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Plusieurs équipements électriques a démonter pour l’installation. 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1. Coffret coté </a:t>
            </a:r>
            <a:r>
              <a:rPr lang="fr-CH" sz="2000" dirty="0" err="1" smtClean="0">
                <a:solidFill>
                  <a:srgbClr val="0070C0"/>
                </a:solidFill>
              </a:rPr>
              <a:t>girder</a:t>
            </a:r>
            <a:r>
              <a:rPr lang="fr-CH" sz="2000" dirty="0">
                <a:solidFill>
                  <a:srgbClr val="0070C0"/>
                </a:solidFill>
              </a:rPr>
              <a:t>.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FR" sz="2000" b="1" dirty="0">
                <a:solidFill>
                  <a:srgbClr val="0070C0"/>
                </a:solidFill>
              </a:rPr>
              <a:t>Action </a:t>
            </a:r>
            <a:r>
              <a:rPr lang="fr-FR" sz="2000" b="1" dirty="0" smtClean="0">
                <a:solidFill>
                  <a:srgbClr val="0070C0"/>
                </a:solidFill>
              </a:rPr>
              <a:t>EN/EL</a:t>
            </a:r>
            <a:endParaRPr lang="fr-CH" sz="2000" b="1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37" y="1895340"/>
            <a:ext cx="10403465" cy="340904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865958" y="3446593"/>
            <a:ext cx="1292632" cy="1727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71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>
                <a:solidFill>
                  <a:srgbClr val="0070C0"/>
                </a:solidFill>
              </a:rPr>
              <a:t>Plusieurs équipements électriques a démonter pour l’installation. </a:t>
            </a:r>
            <a:endParaRPr lang="fr-CH" sz="20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2. Coffret </a:t>
            </a:r>
            <a:r>
              <a:rPr lang="fr-CH" sz="2000" dirty="0">
                <a:solidFill>
                  <a:srgbClr val="0070C0"/>
                </a:solidFill>
              </a:rPr>
              <a:t>coté </a:t>
            </a:r>
            <a:r>
              <a:rPr lang="fr-CH" sz="2000" dirty="0" smtClean="0">
                <a:solidFill>
                  <a:srgbClr val="0070C0"/>
                </a:solidFill>
              </a:rPr>
              <a:t>TPSG. </a:t>
            </a:r>
            <a:r>
              <a:rPr lang="fr-FR" sz="2000" b="1" dirty="0">
                <a:solidFill>
                  <a:srgbClr val="0070C0"/>
                </a:solidFill>
              </a:rPr>
              <a:t>Action EN/EL</a:t>
            </a:r>
            <a:endParaRPr lang="fr-CH" sz="2000" b="1" dirty="0">
              <a:solidFill>
                <a:srgbClr val="FF0000"/>
              </a:solidFill>
            </a:endParaRPr>
          </a:p>
          <a:p>
            <a:pPr algn="ctr"/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0" r="4292"/>
          <a:stretch/>
        </p:blipFill>
        <p:spPr>
          <a:xfrm>
            <a:off x="629822" y="1775790"/>
            <a:ext cx="10442732" cy="414243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814122" y="3847009"/>
            <a:ext cx="1314832" cy="18177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55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334144"/>
            <a:ext cx="11864339" cy="921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400" dirty="0" smtClean="0">
                <a:solidFill>
                  <a:srgbClr val="0070C0"/>
                </a:solidFill>
              </a:rPr>
              <a:t>Zone </a:t>
            </a:r>
            <a:r>
              <a:rPr lang="fr-CH" sz="2400" dirty="0" err="1" smtClean="0">
                <a:solidFill>
                  <a:srgbClr val="0070C0"/>
                </a:solidFill>
              </a:rPr>
              <a:t>Crab</a:t>
            </a:r>
            <a:r>
              <a:rPr lang="fr-CH" sz="2400" dirty="0" smtClean="0">
                <a:solidFill>
                  <a:srgbClr val="0070C0"/>
                </a:solidFill>
              </a:rPr>
              <a:t> </a:t>
            </a:r>
            <a:r>
              <a:rPr lang="fr-CH" sz="2400" dirty="0" err="1" smtClean="0">
                <a:solidFill>
                  <a:srgbClr val="0070C0"/>
                </a:solidFill>
              </a:rPr>
              <a:t>Cavity</a:t>
            </a:r>
            <a:endParaRPr lang="fr-CH" sz="2400" dirty="0" smtClean="0">
              <a:solidFill>
                <a:srgbClr val="0070C0"/>
              </a:solidFill>
            </a:endParaRPr>
          </a:p>
          <a:p>
            <a:pPr algn="ctr"/>
            <a:r>
              <a:rPr lang="fr-CH" sz="2000" dirty="0">
                <a:solidFill>
                  <a:srgbClr val="0070C0"/>
                </a:solidFill>
              </a:rPr>
              <a:t>Plusieurs équipements électriques a démonter pour l’installation. 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CH" sz="2000" dirty="0" smtClean="0">
                <a:solidFill>
                  <a:srgbClr val="0070C0"/>
                </a:solidFill>
              </a:rPr>
              <a:t>3. Échelle a câbles, a démonter puis repositionner selon la nouvelle position de la vanne. </a:t>
            </a:r>
            <a:r>
              <a:rPr lang="fr-FR" sz="2000" b="1" dirty="0" smtClean="0">
                <a:solidFill>
                  <a:srgbClr val="0070C0"/>
                </a:solidFill>
              </a:rPr>
              <a:t>Action </a:t>
            </a:r>
            <a:r>
              <a:rPr lang="fr-FR" sz="2000" b="1" dirty="0">
                <a:solidFill>
                  <a:srgbClr val="0070C0"/>
                </a:solidFill>
              </a:rPr>
              <a:t>EN/EL</a:t>
            </a:r>
            <a:endParaRPr lang="fr-CH" sz="2000" b="1" dirty="0">
              <a:solidFill>
                <a:srgbClr val="FF0000"/>
              </a:solidFill>
            </a:endParaRPr>
          </a:p>
          <a:p>
            <a:pPr algn="ctr"/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8598066" y="3266273"/>
            <a:ext cx="6858000" cy="32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dirty="0" smtClean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  <a:endParaRPr lang="fr-CH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28" r="4010"/>
          <a:stretch/>
        </p:blipFill>
        <p:spPr>
          <a:xfrm>
            <a:off x="705683" y="1706805"/>
            <a:ext cx="10200616" cy="429853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367444">
            <a:off x="2807981" y="3448379"/>
            <a:ext cx="3539794" cy="10751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468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726</Words>
  <Application>Microsoft Office PowerPoint</Application>
  <PresentationFormat>Widescreen</PresentationFormat>
  <Paragraphs>95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Integration, SPS Crab Cavity test stand  ACTIONS EYETS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Scharif Mehanneche</dc:creator>
  <cp:lastModifiedBy>Giovanna Vandoni</cp:lastModifiedBy>
  <cp:revision>55</cp:revision>
  <dcterms:created xsi:type="dcterms:W3CDTF">2016-10-24T08:22:44Z</dcterms:created>
  <dcterms:modified xsi:type="dcterms:W3CDTF">2016-11-24T07:57:42Z</dcterms:modified>
</cp:coreProperties>
</file>