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470" r:id="rId2"/>
    <p:sldId id="472" r:id="rId3"/>
    <p:sldId id="440" r:id="rId4"/>
    <p:sldId id="473" r:id="rId5"/>
    <p:sldId id="466" r:id="rId6"/>
    <p:sldId id="423" r:id="rId7"/>
    <p:sldId id="433" r:id="rId8"/>
    <p:sldId id="438" r:id="rId9"/>
    <p:sldId id="427" r:id="rId10"/>
    <p:sldId id="474" r:id="rId11"/>
    <p:sldId id="439" r:id="rId12"/>
    <p:sldId id="434" r:id="rId13"/>
    <p:sldId id="425" r:id="rId14"/>
    <p:sldId id="442" r:id="rId15"/>
    <p:sldId id="444" r:id="rId16"/>
    <p:sldId id="475" r:id="rId17"/>
    <p:sldId id="469" r:id="rId18"/>
    <p:sldId id="441" r:id="rId19"/>
    <p:sldId id="446" r:id="rId20"/>
    <p:sldId id="447" r:id="rId21"/>
    <p:sldId id="467" r:id="rId22"/>
    <p:sldId id="445" r:id="rId23"/>
    <p:sldId id="448" r:id="rId24"/>
    <p:sldId id="465" r:id="rId25"/>
    <p:sldId id="455" r:id="rId26"/>
    <p:sldId id="454" r:id="rId27"/>
    <p:sldId id="459" r:id="rId28"/>
    <p:sldId id="458" r:id="rId29"/>
    <p:sldId id="462" r:id="rId30"/>
    <p:sldId id="461" r:id="rId31"/>
    <p:sldId id="464" r:id="rId32"/>
    <p:sldId id="463" r:id="rId33"/>
    <p:sldId id="456" r:id="rId34"/>
    <p:sldId id="471" r:id="rId35"/>
    <p:sldId id="460" r:id="rId36"/>
    <p:sldId id="451" r:id="rId37"/>
    <p:sldId id="452" r:id="rId38"/>
    <p:sldId id="476" r:id="rId3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8E00"/>
    <a:srgbClr val="CC9900"/>
    <a:srgbClr val="0066FF"/>
    <a:srgbClr val="FF6600"/>
    <a:srgbClr val="00FFFF"/>
    <a:srgbClr val="009999"/>
    <a:srgbClr val="FFFFCC"/>
    <a:srgbClr val="FFFF99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912" autoAdjust="0"/>
    <p:restoredTop sz="93695" autoAdjust="0"/>
  </p:normalViewPr>
  <p:slideViewPr>
    <p:cSldViewPr>
      <p:cViewPr varScale="1">
        <p:scale>
          <a:sx n="101" d="100"/>
          <a:sy n="101" d="100"/>
        </p:scale>
        <p:origin x="126" y="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C17EC-7407-413D-82A0-13E394F581B8}" type="datetimeFigureOut">
              <a:rPr lang="fr-CH" smtClean="0"/>
              <a:t>30.11.2016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520E8-0D88-4D14-8B72-BC7B22F9200A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07310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633093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37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09650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38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36090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46951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85225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142936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33285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12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97677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42170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14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03438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59090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67458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2943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4146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580533"/>
            <a:ext cx="5725616" cy="273477"/>
          </a:xfrm>
        </p:spPr>
        <p:txBody>
          <a:bodyPr/>
          <a:lstStyle/>
          <a:p>
            <a:r>
              <a:rPr lang="en-GB" dirty="0" smtClean="0"/>
              <a:t>EDMS 1738907 - Planning of the SPS crab-cavity test stand activities in EYETS2016-2017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73616" y="6580533"/>
            <a:ext cx="370384" cy="273476"/>
          </a:xfrm>
        </p:spPr>
        <p:txBody>
          <a:bodyPr/>
          <a:lstStyle/>
          <a:p>
            <a:fld id="{5BCF4FCD-A0DC-450A-9E80-A9219F6EB00C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608008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46725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361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8411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95361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72564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7107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01180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83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80533"/>
            <a:ext cx="2133600" cy="2805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9974" y="6580533"/>
            <a:ext cx="5725616" cy="277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EDMS 1738907 - Planning of the SPS crab-cavity test stand activities in EYETS2016-2017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52775" y="6580533"/>
            <a:ext cx="370384" cy="2643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F4FCD-A0DC-450A-9E80-A9219F6EB00C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8703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1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BA6 </a:t>
            </a:r>
            <a:r>
              <a:rPr lang="en-GB" cap="none" dirty="0" smtClean="0"/>
              <a:t>Crab cavity test-stand </a:t>
            </a:r>
            <a:br>
              <a:rPr lang="en-GB" cap="none" dirty="0" smtClean="0"/>
            </a:br>
            <a:r>
              <a:rPr lang="en-GB" dirty="0" smtClean="0"/>
              <a:t>EYETS sequencing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EDMS 1738907 </a:t>
            </a:r>
            <a:r>
              <a:rPr lang="en-GB" dirty="0" smtClean="0"/>
              <a:t> </a:t>
            </a:r>
          </a:p>
          <a:p>
            <a:r>
              <a:rPr lang="en-GB" dirty="0" smtClean="0"/>
              <a:t>Planning </a:t>
            </a:r>
            <a:r>
              <a:rPr lang="en-GB" dirty="0"/>
              <a:t>of the SPS crab-cavity test stand activities in EYETS2016-2017</a:t>
            </a:r>
            <a:endParaRPr lang="fr-CH" dirty="0"/>
          </a:p>
          <a:p>
            <a:r>
              <a:rPr lang="en-GB" dirty="0" smtClean="0"/>
              <a:t>Giovanna Vandoni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5912296" cy="365125"/>
          </a:xfrm>
        </p:spPr>
        <p:txBody>
          <a:bodyPr/>
          <a:lstStyle/>
          <a:p>
            <a:r>
              <a:rPr lang="en-GB" dirty="0" smtClean="0"/>
              <a:t>EDMS 1738907 - Planning of the SPS crab-cavity test stand activities in EYETS2016-2017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43764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0391" t="52602" r="10227" b="2280"/>
          <a:stretch/>
        </p:blipFill>
        <p:spPr>
          <a:xfrm>
            <a:off x="1403648" y="1340768"/>
            <a:ext cx="7085181" cy="44644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8940" t="74096" r="12589" b="20535"/>
          <a:stretch/>
        </p:blipFill>
        <p:spPr>
          <a:xfrm>
            <a:off x="683568" y="6381328"/>
            <a:ext cx="7128792" cy="3600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391" t="17182" r="16224" b="76938"/>
          <a:stretch/>
        </p:blipFill>
        <p:spPr>
          <a:xfrm>
            <a:off x="1331640" y="620688"/>
            <a:ext cx="6006254" cy="58184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52203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8760" y="2038812"/>
            <a:ext cx="1199413" cy="23117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39" b="54249"/>
          <a:stretch/>
        </p:blipFill>
        <p:spPr>
          <a:xfrm>
            <a:off x="35496" y="692695"/>
            <a:ext cx="9144000" cy="136815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7504" y="171655"/>
            <a:ext cx="5417531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TUNNEL, </a:t>
            </a:r>
            <a:r>
              <a:rPr lang="fr-CH" sz="3200" dirty="0" err="1" smtClean="0"/>
              <a:t>after</a:t>
            </a:r>
            <a:r>
              <a:rPr lang="fr-CH" sz="3200" dirty="0" smtClean="0"/>
              <a:t> </a:t>
            </a:r>
            <a:r>
              <a:rPr lang="fr-CH" sz="3200" dirty="0" err="1" smtClean="0"/>
              <a:t>Xmas</a:t>
            </a:r>
            <a:r>
              <a:rPr lang="fr-CH" sz="3200" dirty="0" smtClean="0"/>
              <a:t> break</a:t>
            </a:r>
            <a:endParaRPr lang="fr-CH" sz="3200" dirty="0"/>
          </a:p>
        </p:txBody>
      </p:sp>
      <p:sp>
        <p:nvSpPr>
          <p:cNvPr id="7" name="Rectangle 6"/>
          <p:cNvSpPr/>
          <p:nvPr/>
        </p:nvSpPr>
        <p:spPr>
          <a:xfrm>
            <a:off x="1043608" y="1124744"/>
            <a:ext cx="1656184" cy="576064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884368" y="2053588"/>
            <a:ext cx="1080120" cy="20954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574956"/>
              </p:ext>
            </p:extLst>
          </p:nvPr>
        </p:nvGraphicFramePr>
        <p:xfrm>
          <a:off x="16240" y="4437112"/>
          <a:ext cx="9144000" cy="206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584"/>
                <a:gridCol w="5688632"/>
                <a:gridCol w="720080"/>
                <a:gridCol w="19077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ACE/SU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 </a:t>
                      </a:r>
                      <a:r>
                        <a:rPr lang="en-GB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dcum</a:t>
                      </a: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(1m) </a:t>
                      </a:r>
                      <a:r>
                        <a:rPr lang="fr-FR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fr-FR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QDA61710 to BL61771 </a:t>
                      </a: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EN/EL campaign </a:t>
                      </a:r>
                      <a:endParaRPr lang="en-GB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Volume of work?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EN/EA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Scaffold in</a:t>
                      </a:r>
                      <a:r>
                        <a:rPr lang="en-GB" sz="1600" baseline="0" dirty="0" smtClean="0"/>
                        <a:t> the crab-cavity zone alone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VIC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EN/EL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Uncabling</a:t>
                      </a: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red cables, removal of yellow supports &amp; cable tray at vault and tunnel wall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Need</a:t>
                      </a:r>
                      <a:r>
                        <a:rPr lang="en-GB" sz="1600" baseline="0" dirty="0" smtClean="0"/>
                        <a:t> scaffold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EN/CV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remove the U’s and </a:t>
                      </a:r>
                      <a:r>
                        <a:rPr lang="en-GB" sz="16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reweld</a:t>
                      </a:r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 straight pieces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Need</a:t>
                      </a:r>
                      <a:r>
                        <a:rPr lang="en-GB" sz="1600" baseline="0" dirty="0" smtClean="0"/>
                        <a:t> scaffold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-508" y="1196752"/>
            <a:ext cx="612068" cy="288032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187624" y="1340768"/>
            <a:ext cx="1368152" cy="216024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344668" y="1944562"/>
            <a:ext cx="58115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  <a:r>
              <a:rPr lang="en-GB" dirty="0" smtClean="0"/>
              <a:t>ctivity for Survey before scaffold is set up, to prepare for </a:t>
            </a:r>
            <a:r>
              <a:rPr lang="en-GB" dirty="0"/>
              <a:t>the installation of the </a:t>
            </a:r>
            <a:r>
              <a:rPr lang="en-GB" dirty="0" err="1"/>
              <a:t>cryoline</a:t>
            </a:r>
            <a:r>
              <a:rPr lang="en-GB" dirty="0"/>
              <a:t> (</a:t>
            </a:r>
            <a:r>
              <a:rPr lang="en-GB" dirty="0" err="1"/>
              <a:t>Cryotech</a:t>
            </a:r>
            <a:r>
              <a:rPr lang="en-GB" dirty="0" smtClean="0"/>
              <a:t>) and the cabling campaign</a:t>
            </a:r>
          </a:p>
          <a:p>
            <a:endParaRPr lang="en-GB" dirty="0"/>
          </a:p>
          <a:p>
            <a:r>
              <a:rPr lang="en-GB" dirty="0" smtClean="0"/>
              <a:t>Day 1 	ACE/SU mark </a:t>
            </a:r>
            <a:r>
              <a:rPr lang="en-GB" dirty="0" err="1" smtClean="0"/>
              <a:t>dcum</a:t>
            </a:r>
            <a:endParaRPr lang="en-GB" dirty="0" smtClean="0"/>
          </a:p>
          <a:p>
            <a:r>
              <a:rPr lang="en-GB" dirty="0" smtClean="0"/>
              <a:t>Day 2-3	Scaffold</a:t>
            </a:r>
          </a:p>
          <a:p>
            <a:r>
              <a:rPr lang="en-GB" dirty="0" smtClean="0"/>
              <a:t>Day 4-5	EN/EL </a:t>
            </a:r>
            <a:r>
              <a:rPr lang="en-GB" dirty="0" err="1" smtClean="0"/>
              <a:t>uncabling</a:t>
            </a:r>
            <a:endParaRPr lang="en-GB" dirty="0" smtClean="0"/>
          </a:p>
          <a:p>
            <a:r>
              <a:rPr lang="en-GB" dirty="0" smtClean="0"/>
              <a:t>Day 6-8	EN/CV works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3152369"/>
            <a:ext cx="2918460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Flexibility of 1 day between scaffold installation and survey, right after Xmas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11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0571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682"/>
            <a:ext cx="9144000" cy="627263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MAGNET CAMPAIGN</a:t>
            </a:r>
            <a:endParaRPr lang="fr-CH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3821260"/>
            <a:ext cx="1908346" cy="180633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2564904"/>
            <a:ext cx="7668344" cy="318633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012160" y="2883537"/>
            <a:ext cx="1656184" cy="277948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68344" y="2605589"/>
            <a:ext cx="1475656" cy="277948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3528" y="1049692"/>
            <a:ext cx="51457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Magnets transit through BA6: from 9</a:t>
            </a:r>
            <a:r>
              <a:rPr lang="en-GB" baseline="30000" dirty="0" smtClean="0"/>
              <a:t>th</a:t>
            </a:r>
            <a:r>
              <a:rPr lang="en-GB" dirty="0" smtClean="0"/>
              <a:t> Jan to 13</a:t>
            </a:r>
            <a:r>
              <a:rPr lang="en-GB" baseline="30000" dirty="0" smtClean="0"/>
              <a:t>th</a:t>
            </a:r>
            <a:r>
              <a:rPr lang="en-GB" dirty="0" smtClean="0"/>
              <a:t> Jan</a:t>
            </a:r>
          </a:p>
          <a:p>
            <a:r>
              <a:rPr lang="en-GB" dirty="0" smtClean="0"/>
              <a:t>TIDVG removal: end February</a:t>
            </a:r>
          </a:p>
          <a:p>
            <a:r>
              <a:rPr lang="en-GB" dirty="0" smtClean="0"/>
              <a:t>TIDVG installation: 13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845653" y="3942426"/>
            <a:ext cx="936104" cy="121476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6840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TUNNEL, </a:t>
            </a:r>
            <a:r>
              <a:rPr lang="fr-CH" sz="3200" dirty="0" err="1" smtClean="0"/>
              <a:t>before</a:t>
            </a:r>
            <a:r>
              <a:rPr lang="fr-CH" sz="3200" dirty="0" smtClean="0"/>
              <a:t> </a:t>
            </a:r>
            <a:r>
              <a:rPr lang="fr-CH" sz="3200" dirty="0" err="1" smtClean="0"/>
              <a:t>scaffold</a:t>
            </a:r>
            <a:r>
              <a:rPr lang="fr-CH" sz="3200" dirty="0" smtClean="0"/>
              <a:t> installation</a:t>
            </a:r>
            <a:endParaRPr lang="fr-CH" sz="32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22" r="20075" b="52017"/>
          <a:stretch/>
        </p:blipFill>
        <p:spPr>
          <a:xfrm>
            <a:off x="0" y="633685"/>
            <a:ext cx="7308304" cy="164099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627784" y="1166150"/>
            <a:ext cx="3600400" cy="606665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928671"/>
              </p:ext>
            </p:extLst>
          </p:nvPr>
        </p:nvGraphicFramePr>
        <p:xfrm>
          <a:off x="0" y="3722429"/>
          <a:ext cx="9144000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584"/>
                <a:gridCol w="6048672"/>
                <a:gridCol w="720080"/>
                <a:gridCol w="154766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Removal of RP lights from the MST/MSE zone to free for scaffolding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0.5d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Before</a:t>
                      </a:r>
                      <a:r>
                        <a:rPr lang="en-GB" sz="1600" baseline="0" dirty="0" smtClean="0"/>
                        <a:t> 16/1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TE/ABT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Preparation of the MST/MSE for scaffolding: removal of delicate equipment, cables etc.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Before</a:t>
                      </a:r>
                      <a:r>
                        <a:rPr lang="en-GB" sz="1600" baseline="0" dirty="0" smtClean="0"/>
                        <a:t> 16/1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923940" y="1524470"/>
            <a:ext cx="1056761" cy="3024336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5940153" y="2887639"/>
            <a:ext cx="3024336" cy="61336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7812360" y="2074627"/>
            <a:ext cx="108866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000" dirty="0" smtClean="0"/>
              <a:t>DATES</a:t>
            </a:r>
            <a:endParaRPr lang="fr-CH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1331640" y="5412335"/>
            <a:ext cx="6777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Minor work, but must be finished before 16</a:t>
            </a:r>
            <a:r>
              <a:rPr lang="en-GB" baseline="30000" dirty="0" smtClean="0"/>
              <a:t>th</a:t>
            </a:r>
            <a:r>
              <a:rPr lang="en-GB" dirty="0" smtClean="0"/>
              <a:t> Jan (scaffold installation)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1187624" y="1412776"/>
            <a:ext cx="1368152" cy="216024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13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8759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TUNNEL, </a:t>
            </a:r>
            <a:r>
              <a:rPr lang="fr-CH" sz="3200" dirty="0" err="1" smtClean="0"/>
              <a:t>scaffold</a:t>
            </a:r>
            <a:endParaRPr lang="fr-CH" sz="32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22" r="20075" b="52017"/>
          <a:stretch/>
        </p:blipFill>
        <p:spPr>
          <a:xfrm>
            <a:off x="0" y="633685"/>
            <a:ext cx="7308304" cy="164099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627784" y="1166150"/>
            <a:ext cx="4333970" cy="606665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278940"/>
              </p:ext>
            </p:extLst>
          </p:nvPr>
        </p:nvGraphicFramePr>
        <p:xfrm>
          <a:off x="0" y="3722429"/>
          <a:ext cx="914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584"/>
                <a:gridCol w="6048672"/>
                <a:gridCol w="720080"/>
                <a:gridCol w="154766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EN/EA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Scaffold over LSS6, 40m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VIC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908720"/>
            <a:ext cx="1578789" cy="1244967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7469038" y="952057"/>
            <a:ext cx="927489" cy="8207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627784" y="1367411"/>
            <a:ext cx="3548632" cy="261389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097658" y="904761"/>
            <a:ext cx="720080" cy="261389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073312" y="1844824"/>
            <a:ext cx="514912" cy="193687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068128" y="868355"/>
            <a:ext cx="893626" cy="297796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041841" y="1772815"/>
            <a:ext cx="893626" cy="265696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187624" y="1412776"/>
            <a:ext cx="1368152" cy="216024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882485" y="4869160"/>
            <a:ext cx="4140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See next slides for scaffold use regulations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14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1860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000" dirty="0" smtClean="0"/>
              <a:t>SCAFFOLD USE AND REGULATIONS</a:t>
            </a:r>
            <a:endParaRPr lang="fr-CH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93933" y="-209756"/>
            <a:ext cx="3966427" cy="54833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637" y="524942"/>
            <a:ext cx="3305363" cy="46850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5442186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If </a:t>
            </a:r>
            <a:r>
              <a:rPr lang="fr-FR" dirty="0" err="1" smtClean="0"/>
              <a:t>during</a:t>
            </a:r>
            <a:r>
              <a:rPr lang="fr-FR" dirty="0" smtClean="0"/>
              <a:t> the </a:t>
            </a:r>
            <a:r>
              <a:rPr lang="fr-FR" dirty="0" err="1" smtClean="0"/>
              <a:t>activity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becomes</a:t>
            </a:r>
            <a:r>
              <a:rPr lang="fr-FR" dirty="0" smtClean="0"/>
              <a:t> </a:t>
            </a:r>
            <a:r>
              <a:rPr lang="fr-FR" dirty="0" err="1" smtClean="0"/>
              <a:t>necessary</a:t>
            </a:r>
            <a:r>
              <a:rPr lang="fr-FR" dirty="0" smtClean="0"/>
              <a:t> to </a:t>
            </a:r>
            <a:r>
              <a:rPr lang="fr-FR" dirty="0" err="1" smtClean="0"/>
              <a:t>modify</a:t>
            </a:r>
            <a:r>
              <a:rPr lang="fr-FR" dirty="0" smtClean="0"/>
              <a:t> the </a:t>
            </a:r>
            <a:r>
              <a:rPr lang="fr-FR" dirty="0" err="1" smtClean="0"/>
              <a:t>scaffold</a:t>
            </a:r>
            <a:r>
              <a:rPr lang="fr-FR" dirty="0" smtClean="0"/>
              <a:t>, (</a:t>
            </a:r>
            <a:r>
              <a:rPr lang="fr-FR" dirty="0" err="1" smtClean="0"/>
              <a:t>e.g</a:t>
            </a:r>
            <a:r>
              <a:rPr lang="fr-FR" dirty="0" smtClean="0"/>
              <a:t>. </a:t>
            </a:r>
            <a:r>
              <a:rPr lang="fr-FR" dirty="0" err="1" smtClean="0"/>
              <a:t>dimount</a:t>
            </a:r>
            <a:r>
              <a:rPr lang="fr-FR" dirty="0" smtClean="0"/>
              <a:t> </a:t>
            </a:r>
            <a:r>
              <a:rPr lang="fr-FR" dirty="0" err="1" smtClean="0"/>
              <a:t>partially</a:t>
            </a:r>
            <a:r>
              <a:rPr lang="fr-FR" dirty="0" smtClean="0"/>
              <a:t> a </a:t>
            </a:r>
            <a:r>
              <a:rPr lang="fr-FR" dirty="0" err="1" smtClean="0"/>
              <a:t>barrier</a:t>
            </a:r>
            <a:r>
              <a:rPr lang="fr-FR" dirty="0" smtClean="0"/>
              <a:t>), the </a:t>
            </a:r>
            <a:r>
              <a:rPr lang="fr-FR" dirty="0" err="1" smtClean="0"/>
              <a:t>mdification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done</a:t>
            </a:r>
            <a:r>
              <a:rPr lang="fr-FR" dirty="0" smtClean="0"/>
              <a:t> by </a:t>
            </a:r>
            <a:r>
              <a:rPr lang="fr-FR" dirty="0" err="1" smtClean="0"/>
              <a:t>Ouvaroff</a:t>
            </a:r>
            <a:r>
              <a:rPr lang="fr-FR" dirty="0" smtClean="0"/>
              <a:t>. One </a:t>
            </a:r>
            <a:r>
              <a:rPr lang="fr-FR" dirty="0" err="1" smtClean="0"/>
              <a:t>week</a:t>
            </a:r>
            <a:r>
              <a:rPr lang="fr-FR" dirty="0" smtClean="0"/>
              <a:t> notice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sufficient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1637060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C00000"/>
                </a:solidFill>
              </a:rPr>
              <a:t>250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933056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C00000"/>
                </a:solidFill>
              </a:rPr>
              <a:t>G.Vandoni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728979"/>
            <a:ext cx="16471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C00000"/>
                </a:solidFill>
              </a:rPr>
              <a:t>Ouvaroff</a:t>
            </a:r>
            <a:r>
              <a:rPr lang="fr-FR" sz="1200" dirty="0" smtClean="0">
                <a:solidFill>
                  <a:srgbClr val="C00000"/>
                </a:solidFill>
              </a:rPr>
              <a:t> (</a:t>
            </a:r>
            <a:r>
              <a:rPr lang="fr-FR" sz="1200" dirty="0" err="1" smtClean="0">
                <a:solidFill>
                  <a:srgbClr val="C00000"/>
                </a:solidFill>
              </a:rPr>
              <a:t>C.Ruby</a:t>
            </a:r>
            <a:r>
              <a:rPr lang="fr-FR" sz="1200" dirty="0" smtClean="0">
                <a:solidFill>
                  <a:srgbClr val="C00000"/>
                </a:solidFill>
              </a:rPr>
              <a:t>)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8" y="1235226"/>
            <a:ext cx="100811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C00000"/>
                </a:solidFill>
              </a:rPr>
              <a:t>Cryotech</a:t>
            </a:r>
            <a:endParaRPr lang="fr-FR" sz="1200" dirty="0" smtClean="0">
              <a:solidFill>
                <a:srgbClr val="C00000"/>
              </a:solidFill>
            </a:endParaRPr>
          </a:p>
          <a:p>
            <a:r>
              <a:rPr lang="fr-FR" sz="1200" dirty="0" smtClean="0">
                <a:solidFill>
                  <a:srgbClr val="C00000"/>
                </a:solidFill>
              </a:rPr>
              <a:t>TE/CRG</a:t>
            </a:r>
          </a:p>
          <a:p>
            <a:r>
              <a:rPr lang="fr-FR" sz="1200" dirty="0" smtClean="0">
                <a:solidFill>
                  <a:srgbClr val="C00000"/>
                </a:solidFill>
              </a:rPr>
              <a:t>EN/EL</a:t>
            </a:r>
          </a:p>
          <a:p>
            <a:r>
              <a:rPr lang="fr-FR" sz="1200" dirty="0" smtClean="0">
                <a:solidFill>
                  <a:srgbClr val="C00000"/>
                </a:solidFill>
              </a:rPr>
              <a:t>EN/CV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29227" y="2775015"/>
            <a:ext cx="100811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C00000"/>
                </a:solidFill>
              </a:rPr>
              <a:t>Cryotech</a:t>
            </a:r>
            <a:endParaRPr lang="fr-FR" sz="1200" dirty="0" smtClean="0">
              <a:solidFill>
                <a:srgbClr val="C00000"/>
              </a:solidFill>
            </a:endParaRPr>
          </a:p>
          <a:p>
            <a:r>
              <a:rPr lang="fr-FR" sz="1200" dirty="0" smtClean="0">
                <a:solidFill>
                  <a:srgbClr val="C00000"/>
                </a:solidFill>
              </a:rPr>
              <a:t>TE/CRG</a:t>
            </a:r>
          </a:p>
          <a:p>
            <a:r>
              <a:rPr lang="fr-FR" sz="1200" dirty="0" smtClean="0">
                <a:solidFill>
                  <a:srgbClr val="C00000"/>
                </a:solidFill>
              </a:rPr>
              <a:t>EN/EL</a:t>
            </a:r>
          </a:p>
          <a:p>
            <a:r>
              <a:rPr lang="fr-FR" sz="1200" dirty="0" smtClean="0">
                <a:solidFill>
                  <a:srgbClr val="C00000"/>
                </a:solidFill>
              </a:rPr>
              <a:t>EN/CV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12732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TUNNEL, </a:t>
            </a:r>
            <a:r>
              <a:rPr lang="fr-CH" sz="3200" dirty="0" err="1" smtClean="0"/>
              <a:t>with</a:t>
            </a:r>
            <a:r>
              <a:rPr lang="fr-CH" sz="3200" dirty="0" smtClean="0"/>
              <a:t> </a:t>
            </a:r>
            <a:r>
              <a:rPr lang="fr-CH" sz="3200" dirty="0" err="1" smtClean="0"/>
              <a:t>scaffold</a:t>
            </a:r>
            <a:endParaRPr lang="fr-CH" sz="32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22" r="20075" b="52017"/>
          <a:stretch/>
        </p:blipFill>
        <p:spPr>
          <a:xfrm>
            <a:off x="0" y="633685"/>
            <a:ext cx="7308304" cy="164099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2627784" y="1166150"/>
            <a:ext cx="4333970" cy="606665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028719"/>
              </p:ext>
            </p:extLst>
          </p:nvPr>
        </p:nvGraphicFramePr>
        <p:xfrm>
          <a:off x="0" y="3722429"/>
          <a:ext cx="9144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584"/>
                <a:gridCol w="6048672"/>
                <a:gridCol w="720080"/>
                <a:gridCol w="154766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EN/EL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Uncabling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VIC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Removal of cable tray and yellow supports at the vault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BE/RF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Coaxial cables installation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2320" y="908720"/>
            <a:ext cx="1578789" cy="1244967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7469038" y="952057"/>
            <a:ext cx="927489" cy="8207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627784" y="1367411"/>
            <a:ext cx="3548632" cy="261389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097658" y="904761"/>
            <a:ext cx="720080" cy="261389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073312" y="1844824"/>
            <a:ext cx="514912" cy="193687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068128" y="868355"/>
            <a:ext cx="893626" cy="297796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041841" y="1772815"/>
            <a:ext cx="893626" cy="265696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187624" y="1412776"/>
            <a:ext cx="1368152" cy="216024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16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6400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4257" t="8590" r="11408" b="2280"/>
          <a:stretch/>
        </p:blipFill>
        <p:spPr>
          <a:xfrm>
            <a:off x="1835696" y="688380"/>
            <a:ext cx="6624736" cy="59766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33213" t="17182" r="19086" b="76375"/>
          <a:stretch/>
        </p:blipFill>
        <p:spPr>
          <a:xfrm>
            <a:off x="1835696" y="188640"/>
            <a:ext cx="5466758" cy="4061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60749" t="26079" r="33767" b="14859"/>
          <a:stretch/>
        </p:blipFill>
        <p:spPr>
          <a:xfrm>
            <a:off x="251520" y="738775"/>
            <a:ext cx="936104" cy="554461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34144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39" b="3738"/>
          <a:stretch/>
        </p:blipFill>
        <p:spPr>
          <a:xfrm>
            <a:off x="35496" y="692695"/>
            <a:ext cx="9144000" cy="453650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0352" y="2132856"/>
            <a:ext cx="1233233" cy="41248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94794" y="5857643"/>
            <a:ext cx="108866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000" dirty="0" smtClean="0"/>
              <a:t>DATES</a:t>
            </a:r>
            <a:endParaRPr lang="fr-CH" sz="2000" dirty="0"/>
          </a:p>
        </p:txBody>
      </p:sp>
      <p:sp>
        <p:nvSpPr>
          <p:cNvPr id="5" name="Rectangle 4"/>
          <p:cNvSpPr/>
          <p:nvPr/>
        </p:nvSpPr>
        <p:spPr>
          <a:xfrm>
            <a:off x="1043608" y="1124744"/>
            <a:ext cx="1584176" cy="576064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854134" y="2132857"/>
            <a:ext cx="713802" cy="412489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2724273">
            <a:off x="4948210" y="1557086"/>
            <a:ext cx="559099" cy="3943821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187624" y="1340768"/>
            <a:ext cx="1368152" cy="216024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627784" y="1299362"/>
            <a:ext cx="3548632" cy="261389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097658" y="836712"/>
            <a:ext cx="720080" cy="261389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073312" y="1776775"/>
            <a:ext cx="514912" cy="193687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627784" y="1166150"/>
            <a:ext cx="4333970" cy="606665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068128" y="868355"/>
            <a:ext cx="893626" cy="297796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041841" y="1772815"/>
            <a:ext cx="893626" cy="265696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CRYOGENIC DISTRIBUTION LINE</a:t>
            </a:r>
            <a:endParaRPr lang="fr-CH" sz="3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878872"/>
            <a:ext cx="3332323" cy="18983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90723"/>
            <a:ext cx="3332323" cy="189831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569303" y="4934313"/>
            <a:ext cx="24608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Delivery 23-27 Jan</a:t>
            </a:r>
          </a:p>
          <a:p>
            <a:r>
              <a:rPr lang="fr-FR" dirty="0" smtClean="0"/>
              <a:t>Installation 30/1 to 10/3</a:t>
            </a:r>
          </a:p>
          <a:p>
            <a:r>
              <a:rPr lang="fr-FR" dirty="0" smtClean="0"/>
              <a:t>Pressure test 15/3 </a:t>
            </a:r>
            <a:r>
              <a:rPr lang="fr-FR" dirty="0" err="1" smtClean="0"/>
              <a:t>latest</a:t>
            </a:r>
            <a:endParaRPr lang="fr-FR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451807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39" b="3738"/>
          <a:stretch/>
        </p:blipFill>
        <p:spPr>
          <a:xfrm>
            <a:off x="35496" y="548680"/>
            <a:ext cx="9144000" cy="453650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0352" y="2132856"/>
            <a:ext cx="1233233" cy="41248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94794" y="5857643"/>
            <a:ext cx="108866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000" dirty="0" smtClean="0"/>
              <a:t>DATES</a:t>
            </a:r>
            <a:endParaRPr lang="fr-CH" sz="2000" dirty="0"/>
          </a:p>
        </p:txBody>
      </p:sp>
      <p:sp>
        <p:nvSpPr>
          <p:cNvPr id="5" name="Rectangle 4"/>
          <p:cNvSpPr/>
          <p:nvPr/>
        </p:nvSpPr>
        <p:spPr>
          <a:xfrm>
            <a:off x="1043608" y="980729"/>
            <a:ext cx="1584176" cy="576064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854134" y="2132857"/>
            <a:ext cx="713802" cy="412489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2724273">
            <a:off x="4948210" y="1413071"/>
            <a:ext cx="559099" cy="3943821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187624" y="1196753"/>
            <a:ext cx="1368152" cy="216024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627784" y="1155347"/>
            <a:ext cx="3548632" cy="261389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097658" y="692697"/>
            <a:ext cx="720080" cy="261389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073312" y="1632760"/>
            <a:ext cx="514912" cy="193687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627784" y="1022135"/>
            <a:ext cx="4333970" cy="606665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068128" y="724340"/>
            <a:ext cx="893626" cy="297796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041841" y="1628800"/>
            <a:ext cx="893626" cy="265696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CRYOGENIC DISTRIBUTION LINE</a:t>
            </a:r>
            <a:endParaRPr lang="fr-CH" sz="3200" dirty="0"/>
          </a:p>
        </p:txBody>
      </p:sp>
      <p:sp>
        <p:nvSpPr>
          <p:cNvPr id="6" name="Rectangle 5"/>
          <p:cNvSpPr/>
          <p:nvPr/>
        </p:nvSpPr>
        <p:spPr>
          <a:xfrm>
            <a:off x="4249272" y="2996952"/>
            <a:ext cx="1287575" cy="235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3393327" y="4005064"/>
            <a:ext cx="855946" cy="285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1039" y="1797487"/>
            <a:ext cx="56166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 smtClean="0"/>
              <a:t>Mask training,  VIC</a:t>
            </a:r>
          </a:p>
          <a:p>
            <a:pPr lvl="0"/>
            <a:r>
              <a:rPr lang="en-GB" dirty="0" smtClean="0"/>
              <a:t>Temporary storage of segments in TA6</a:t>
            </a:r>
          </a:p>
          <a:p>
            <a:pPr lvl="0"/>
            <a:r>
              <a:rPr lang="en-GB" dirty="0" smtClean="0"/>
              <a:t>Installation of supports at the ceiling</a:t>
            </a:r>
          </a:p>
          <a:p>
            <a:pPr lvl="0"/>
            <a:r>
              <a:rPr lang="en-GB" dirty="0" smtClean="0"/>
              <a:t>Positioning of segments on the supports at the ceiling</a:t>
            </a:r>
          </a:p>
          <a:p>
            <a:pPr lvl="0"/>
            <a:r>
              <a:rPr lang="en-GB" dirty="0" smtClean="0"/>
              <a:t>Welding of internal lines (in the tunnel, TA6, compensator boxes)</a:t>
            </a:r>
          </a:p>
          <a:p>
            <a:pPr lvl="0"/>
            <a:r>
              <a:rPr lang="en-GB" dirty="0" smtClean="0"/>
              <a:t>	X-rays</a:t>
            </a:r>
          </a:p>
          <a:p>
            <a:pPr lvl="0"/>
            <a:r>
              <a:rPr lang="en-GB" dirty="0" smtClean="0"/>
              <a:t>	Leak test internal lines</a:t>
            </a:r>
          </a:p>
          <a:p>
            <a:pPr lvl="0"/>
            <a:r>
              <a:rPr lang="en-GB" dirty="0" smtClean="0"/>
              <a:t>Welding external vacuum envelope (tunnel)</a:t>
            </a:r>
          </a:p>
          <a:p>
            <a:pPr lvl="0"/>
            <a:r>
              <a:rPr lang="en-GB" dirty="0" smtClean="0"/>
              <a:t>(Scaffold removal)</a:t>
            </a:r>
          </a:p>
          <a:p>
            <a:pPr lvl="0"/>
            <a:r>
              <a:rPr lang="en-GB" dirty="0" smtClean="0"/>
              <a:t>Pressure test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7504" y="5127405"/>
            <a:ext cx="6592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Scaffold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removed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r>
              <a:rPr lang="fr-FR" dirty="0" smtClean="0"/>
              <a:t> the tunnel segments are </a:t>
            </a:r>
            <a:r>
              <a:rPr lang="fr-FR" dirty="0" err="1" smtClean="0"/>
              <a:t>welded</a:t>
            </a:r>
            <a:r>
              <a:rPr lang="fr-FR" dirty="0" smtClean="0"/>
              <a:t>, </a:t>
            </a:r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working</a:t>
            </a:r>
            <a:r>
              <a:rPr lang="fr-FR" dirty="0" smtClean="0"/>
              <a:t> on the TA6 part and </a:t>
            </a:r>
            <a:r>
              <a:rPr lang="fr-FR" dirty="0" err="1" smtClean="0"/>
              <a:t>compensator</a:t>
            </a:r>
            <a:r>
              <a:rPr lang="fr-FR" dirty="0" smtClean="0"/>
              <a:t> boxes</a:t>
            </a:r>
            <a:endParaRPr lang="fr-FR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51316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825" y="1300004"/>
            <a:ext cx="6810136" cy="383070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41818" y="3238745"/>
            <a:ext cx="1166025" cy="1962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825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ZONE CRAB CAVITY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605070" y="1663588"/>
            <a:ext cx="338875" cy="1962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825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BA6</a:t>
            </a: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5093839" y="1761692"/>
            <a:ext cx="511231" cy="49631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7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833274" y="4475371"/>
            <a:ext cx="398187" cy="1962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825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LSS6</a:t>
            </a:r>
          </a:p>
        </p:txBody>
      </p:sp>
      <p:cxnSp>
        <p:nvCxnSpPr>
          <p:cNvPr id="20" name="Straight Arrow Connector 19"/>
          <p:cNvCxnSpPr>
            <a:stCxn id="19" idx="3"/>
          </p:cNvCxnSpPr>
          <p:nvPr/>
        </p:nvCxnSpPr>
        <p:spPr>
          <a:xfrm flipV="1">
            <a:off x="2231461" y="4107620"/>
            <a:ext cx="498899" cy="465855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7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3474316" y="4386864"/>
            <a:ext cx="338875" cy="1962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825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PA6</a:t>
            </a:r>
          </a:p>
        </p:txBody>
      </p:sp>
      <p:cxnSp>
        <p:nvCxnSpPr>
          <p:cNvPr id="31" name="Straight Arrow Connector 30"/>
          <p:cNvCxnSpPr>
            <a:stCxn id="30" idx="3"/>
          </p:cNvCxnSpPr>
          <p:nvPr/>
        </p:nvCxnSpPr>
        <p:spPr>
          <a:xfrm flipV="1">
            <a:off x="3813191" y="4019112"/>
            <a:ext cx="528554" cy="465856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7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809847" y="3336849"/>
            <a:ext cx="468517" cy="46170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7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5493193" y="4400458"/>
            <a:ext cx="332463" cy="19620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825" dirty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TA6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5025148" y="4042329"/>
            <a:ext cx="467645" cy="442638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75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ubtitle 2"/>
          <p:cNvSpPr txBox="1">
            <a:spLocks/>
          </p:cNvSpPr>
          <p:nvPr/>
        </p:nvSpPr>
        <p:spPr>
          <a:xfrm rot="16200000">
            <a:off x="6448550" y="3306955"/>
            <a:ext cx="5143500" cy="244090"/>
          </a:xfrm>
          <a:prstGeom prst="rect">
            <a:avLst/>
          </a:prstGeom>
        </p:spPr>
        <p:txBody>
          <a:bodyPr vert="horz" lIns="68580" tIns="34290" rIns="68580" bIns="34290" rtlCol="0">
            <a:normAutofit fontScale="55000" lnSpcReduction="2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350" dirty="0" err="1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sz="1350" dirty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50870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39" b="3738"/>
          <a:stretch/>
        </p:blipFill>
        <p:spPr>
          <a:xfrm>
            <a:off x="35496" y="692695"/>
            <a:ext cx="9144000" cy="453650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496" y="1124744"/>
            <a:ext cx="2592288" cy="576064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2724273">
            <a:off x="4948210" y="1557086"/>
            <a:ext cx="559099" cy="3943821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187624" y="1340768"/>
            <a:ext cx="1368152" cy="216024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627784" y="1299362"/>
            <a:ext cx="3548632" cy="261389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097658" y="836712"/>
            <a:ext cx="720080" cy="261389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073312" y="1776775"/>
            <a:ext cx="514912" cy="193687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627784" y="1166150"/>
            <a:ext cx="4333970" cy="606665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068128" y="868355"/>
            <a:ext cx="893626" cy="297796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041841" y="1772815"/>
            <a:ext cx="893626" cy="265696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EN/EL CABLING CAMPAIGN</a:t>
            </a:r>
            <a:endParaRPr lang="fr-CH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035" y="1772815"/>
            <a:ext cx="810634" cy="489154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250686" y="1772814"/>
            <a:ext cx="713802" cy="489154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41817" y="2492896"/>
            <a:ext cx="299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Overall duration: 8 weeks (+1)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5122058"/>
            <a:ext cx="404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Work in the technical gallery</a:t>
            </a:r>
          </a:p>
          <a:p>
            <a:r>
              <a:rPr lang="en-GB" dirty="0" smtClean="0"/>
              <a:t>BE/RF coaxial cables are pulled in parallel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42939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8564" t="9879" r="13168" b="1530"/>
          <a:stretch/>
        </p:blipFill>
        <p:spPr>
          <a:xfrm>
            <a:off x="5868144" y="656794"/>
            <a:ext cx="1008134" cy="594055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631" t="9999" r="55704" b="2017"/>
          <a:stretch/>
        </p:blipFill>
        <p:spPr>
          <a:xfrm>
            <a:off x="1777182" y="656794"/>
            <a:ext cx="4104456" cy="58998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60749" t="26079" r="33767" b="14859"/>
          <a:stretch/>
        </p:blipFill>
        <p:spPr>
          <a:xfrm>
            <a:off x="7956376" y="798771"/>
            <a:ext cx="936104" cy="55446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TA6 </a:t>
            </a:r>
            <a:r>
              <a:rPr lang="fr-CH" sz="3200" dirty="0" err="1" smtClean="0"/>
              <a:t>alcove</a:t>
            </a:r>
            <a:r>
              <a:rPr lang="fr-CH" sz="3200" dirty="0" smtClean="0"/>
              <a:t>, PA6 </a:t>
            </a:r>
            <a:r>
              <a:rPr lang="fr-CH" sz="3200" dirty="0" err="1" smtClean="0"/>
              <a:t>shaft</a:t>
            </a:r>
            <a:r>
              <a:rPr lang="fr-CH" sz="3200" dirty="0" smtClean="0"/>
              <a:t>, BA6 – </a:t>
            </a:r>
            <a:r>
              <a:rPr lang="fr-CH" sz="3200" dirty="0" err="1" smtClean="0"/>
              <a:t>before</a:t>
            </a:r>
            <a:r>
              <a:rPr lang="fr-CH" sz="3200" dirty="0" smtClean="0"/>
              <a:t> </a:t>
            </a:r>
            <a:r>
              <a:rPr lang="fr-CH" sz="3200" dirty="0" err="1" smtClean="0"/>
              <a:t>cabling</a:t>
            </a:r>
            <a:endParaRPr lang="fr-CH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21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3662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63" t="54935" r="18100" b="3738"/>
          <a:stretch/>
        </p:blipFill>
        <p:spPr>
          <a:xfrm>
            <a:off x="70620" y="220395"/>
            <a:ext cx="4392488" cy="259228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TA6 ALCOVE, EYETS </a:t>
            </a:r>
            <a:r>
              <a:rPr lang="fr-CH" sz="3200" dirty="0" err="1" smtClean="0"/>
              <a:t>activities</a:t>
            </a:r>
            <a:r>
              <a:rPr lang="fr-CH" sz="3200" dirty="0" smtClean="0"/>
              <a:t>	</a:t>
            </a:r>
            <a:endParaRPr lang="fr-CH" sz="3200" dirty="0"/>
          </a:p>
        </p:txBody>
      </p:sp>
      <p:sp>
        <p:nvSpPr>
          <p:cNvPr id="20" name="Rectangle 19"/>
          <p:cNvSpPr/>
          <p:nvPr/>
        </p:nvSpPr>
        <p:spPr>
          <a:xfrm rot="2724273">
            <a:off x="753413" y="1721528"/>
            <a:ext cx="612068" cy="856724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811216"/>
              </p:ext>
            </p:extLst>
          </p:nvPr>
        </p:nvGraphicFramePr>
        <p:xfrm>
          <a:off x="59408" y="2708920"/>
          <a:ext cx="9144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584"/>
                <a:gridCol w="5197176"/>
                <a:gridCol w="1211536"/>
                <a:gridCol w="19077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EN/ACE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Removal of blue structure</a:t>
                      </a:r>
                      <a:endParaRPr lang="en-GB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2dd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M.Arnaud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EN/HE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Removal of 0.5 ton handling rail</a:t>
                      </a:r>
                      <a:endParaRPr lang="en-GB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3dd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G.Roche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EN/CV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Displacement of compressed air tank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P.Pepinster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EN/HE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handling equipment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2wk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C.Bertone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Load</a:t>
                      </a:r>
                      <a:r>
                        <a:rPr lang="en-GB" sz="1600" baseline="0" dirty="0" smtClean="0"/>
                        <a:t> test of new rail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25/1</a:t>
                      </a:r>
                      <a:endParaRPr lang="en-GB" sz="1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L.Colly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ACE/SU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 positions for EN/EL campaign </a:t>
                      </a:r>
                      <a:endParaRPr lang="en-GB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EN/EL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Installation of new cable trays</a:t>
                      </a:r>
                      <a:endParaRPr lang="en-GB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8wks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Cabling campaign</a:t>
                      </a:r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TE/CRG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Cryogenic distribution line installation, welding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 </a:t>
                      </a:r>
                      <a:r>
                        <a:rPr lang="en-GB" sz="1600" dirty="0" err="1" smtClean="0"/>
                        <a:t>wks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Pressure test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15/3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22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303417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14" y="3573016"/>
            <a:ext cx="5184576" cy="30589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14" y="476672"/>
            <a:ext cx="5112940" cy="29113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486470"/>
            <a:ext cx="3477034" cy="522949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23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1236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 rot="16200000">
            <a:off x="6448550" y="3306955"/>
            <a:ext cx="5143500" cy="244090"/>
          </a:xfrm>
          <a:prstGeom prst="rect">
            <a:avLst/>
          </a:prstGeom>
        </p:spPr>
        <p:txBody>
          <a:bodyPr vert="horz" lIns="68580" tIns="34290" rIns="68580" bIns="34290" rtlCol="0">
            <a:normAutofit fontScale="55000" lnSpcReduction="2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350" dirty="0" err="1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sz="1350" dirty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31" y="1340768"/>
            <a:ext cx="8592581" cy="48965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BA6 and </a:t>
            </a:r>
            <a:r>
              <a:rPr lang="fr-CH" sz="3200" dirty="0" err="1" smtClean="0"/>
              <a:t>shaft</a:t>
            </a:r>
            <a:endParaRPr lang="fr-CH" sz="3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24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6150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BA6, PREPARATORY WORK</a:t>
            </a:r>
            <a:endParaRPr lang="fr-CH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675467"/>
              </p:ext>
            </p:extLst>
          </p:nvPr>
        </p:nvGraphicFramePr>
        <p:xfrm>
          <a:off x="0" y="4825960"/>
          <a:ext cx="9144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1600"/>
                <a:gridCol w="5544616"/>
                <a:gridCol w="720080"/>
                <a:gridCol w="19077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EN/EL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Removal of cable coil at Faraday cage position</a:t>
                      </a:r>
                      <a:endParaRPr lang="en-GB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2dd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Owner??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Removal of unused cable trays</a:t>
                      </a:r>
                      <a:endParaRPr lang="en-GB" sz="16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2dd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EN/CV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Removal of unused “</a:t>
                      </a:r>
                      <a:r>
                        <a:rPr lang="en-GB" sz="1600" dirty="0" err="1" smtClean="0"/>
                        <a:t>clarinettes</a:t>
                      </a:r>
                      <a:r>
                        <a:rPr lang="en-GB" sz="1600" dirty="0" smtClean="0"/>
                        <a:t>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SMB/SE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Consolidation</a:t>
                      </a:r>
                      <a:r>
                        <a:rPr lang="en-GB" sz="1600" baseline="0" dirty="0" smtClean="0"/>
                        <a:t> of BA6 false floor supporting structure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16 </a:t>
                      </a:r>
                      <a:r>
                        <a:rPr lang="en-GB" sz="1600" dirty="0" err="1" smtClean="0"/>
                        <a:t>december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0" t="7359" r="12043" b="12641"/>
          <a:stretch/>
        </p:blipFill>
        <p:spPr>
          <a:xfrm>
            <a:off x="2078236" y="484882"/>
            <a:ext cx="4149948" cy="25713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721"/>
          <a:stretch/>
        </p:blipFill>
        <p:spPr>
          <a:xfrm>
            <a:off x="5961049" y="476908"/>
            <a:ext cx="2997151" cy="233024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V="1">
            <a:off x="5564498" y="1340768"/>
            <a:ext cx="936104" cy="143480"/>
          </a:xfrm>
          <a:prstGeom prst="line">
            <a:avLst/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806" y="2926965"/>
            <a:ext cx="2005832" cy="115808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520" y="1630784"/>
            <a:ext cx="1802334" cy="1875223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4268354" y="1340768"/>
            <a:ext cx="360040" cy="1723402"/>
          </a:xfrm>
          <a:prstGeom prst="line">
            <a:avLst/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532050" y="1340768"/>
            <a:ext cx="2278756" cy="576064"/>
          </a:xfrm>
          <a:prstGeom prst="line">
            <a:avLst/>
          </a:prstGeom>
          <a:ln w="28575">
            <a:solidFill>
              <a:srgbClr val="FFC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10201" y="2815129"/>
            <a:ext cx="1300138" cy="168729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3532" y="1306206"/>
            <a:ext cx="1168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clarinettes</a:t>
            </a:r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3577034" y="908720"/>
            <a:ext cx="864096" cy="684076"/>
          </a:xfrm>
          <a:prstGeom prst="ellipse">
            <a:avLst/>
          </a:prstGeom>
          <a:noFill/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4898678" y="1196752"/>
            <a:ext cx="567296" cy="478786"/>
          </a:xfrm>
          <a:prstGeom prst="ellipse">
            <a:avLst/>
          </a:prstGeom>
          <a:noFill/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25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4546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BA6 CIVIL ENGINEERING</a:t>
            </a:r>
            <a:endParaRPr lang="fr-CH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954167"/>
              </p:ext>
            </p:extLst>
          </p:nvPr>
        </p:nvGraphicFramePr>
        <p:xfrm>
          <a:off x="29243" y="4797152"/>
          <a:ext cx="914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592"/>
                <a:gridCol w="5616624"/>
                <a:gridCol w="720080"/>
                <a:gridCol w="19077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SMB/SE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Consolidation</a:t>
                      </a:r>
                      <a:r>
                        <a:rPr lang="en-GB" sz="1600" baseline="0" dirty="0" smtClean="0"/>
                        <a:t> of BA6 false floor supporting structure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16/12/2016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2" y="809329"/>
            <a:ext cx="3783239" cy="369979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289491" y="863987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Intervention to consolidate the false floor structure before work underneath is possible</a:t>
            </a:r>
          </a:p>
          <a:p>
            <a:r>
              <a:rPr lang="en-GB" dirty="0" smtClean="0"/>
              <a:t>16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december</a:t>
            </a:r>
            <a:endParaRPr lang="en-GB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0" t="7359" r="12043" b="12641"/>
          <a:stretch/>
        </p:blipFill>
        <p:spPr>
          <a:xfrm>
            <a:off x="4518265" y="2166644"/>
            <a:ext cx="4149948" cy="2571314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5843169" y="2590482"/>
            <a:ext cx="864096" cy="684076"/>
          </a:xfrm>
          <a:prstGeom prst="ellipse">
            <a:avLst/>
          </a:prstGeom>
          <a:noFill/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7164813" y="2878514"/>
            <a:ext cx="567296" cy="478786"/>
          </a:xfrm>
          <a:prstGeom prst="ellipse">
            <a:avLst/>
          </a:prstGeom>
          <a:noFill/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012160" y="3520978"/>
            <a:ext cx="432048" cy="378868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6593239" y="3521452"/>
            <a:ext cx="432048" cy="771644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7025288" y="3996680"/>
            <a:ext cx="706822" cy="296416"/>
          </a:xfrm>
          <a:prstGeom prst="rect">
            <a:avLst/>
          </a:prstGeom>
          <a:noFill/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26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5884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BA6 CIVIL ENGINEERING</a:t>
            </a:r>
            <a:endParaRPr lang="fr-CH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029527"/>
              </p:ext>
            </p:extLst>
          </p:nvPr>
        </p:nvGraphicFramePr>
        <p:xfrm>
          <a:off x="10418" y="4115913"/>
          <a:ext cx="9144000" cy="203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592"/>
                <a:gridCol w="4814118"/>
                <a:gridCol w="1008112"/>
                <a:gridCol w="242217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SMB/SE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Installation of supporting structures for</a:t>
                      </a:r>
                      <a:r>
                        <a:rPr lang="en-GB" sz="1600" baseline="0" dirty="0" smtClean="0"/>
                        <a:t>                    IOTs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 weeks</a:t>
                      </a:r>
                    </a:p>
                  </a:txBody>
                  <a:tcPr/>
                </a:tc>
              </a:tr>
              <a:tr h="3384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Faraday</a:t>
                      </a:r>
                      <a:r>
                        <a:rPr lang="en-GB" sz="1600" baseline="0" dirty="0" smtClean="0"/>
                        <a:t> cage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TGBT Tableau General </a:t>
                      </a:r>
                      <a:r>
                        <a:rPr lang="en-GB" sz="1600" dirty="0" err="1" smtClean="0"/>
                        <a:t>Basse</a:t>
                      </a:r>
                      <a:r>
                        <a:rPr lang="en-GB" sz="1600" dirty="0" smtClean="0"/>
                        <a:t> Tension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Cryo</a:t>
                      </a:r>
                      <a:r>
                        <a:rPr lang="en-GB" sz="1600" dirty="0" smtClean="0"/>
                        <a:t> compressor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Position</a:t>
                      </a:r>
                      <a:r>
                        <a:rPr lang="en-GB" sz="1600" baseline="0" dirty="0" smtClean="0"/>
                        <a:t> and supports not yet defined</a:t>
                      </a:r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0" t="7359" r="12043" b="12641"/>
          <a:stretch/>
        </p:blipFill>
        <p:spPr>
          <a:xfrm>
            <a:off x="50354" y="692696"/>
            <a:ext cx="4764882" cy="2952328"/>
          </a:xfrm>
          <a:prstGeom prst="rect">
            <a:avLst/>
          </a:prstGeom>
        </p:spPr>
      </p:pic>
      <p:pic>
        <p:nvPicPr>
          <p:cNvPr id="1026" name="Picture 7" descr="image0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1"/>
          <a:stretch/>
        </p:blipFill>
        <p:spPr bwMode="auto">
          <a:xfrm>
            <a:off x="5004048" y="980729"/>
            <a:ext cx="4039293" cy="2684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Oval 22"/>
          <p:cNvSpPr/>
          <p:nvPr/>
        </p:nvSpPr>
        <p:spPr>
          <a:xfrm>
            <a:off x="5292080" y="1916832"/>
            <a:ext cx="1296144" cy="67767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7092280" y="2780928"/>
            <a:ext cx="1080120" cy="79208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5292080" y="2780928"/>
            <a:ext cx="1611388" cy="648071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7524328" y="1712956"/>
            <a:ext cx="360040" cy="1332207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27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6804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PA6 SHAFT, PREPARATORY WORK</a:t>
            </a:r>
            <a:endParaRPr lang="fr-CH" sz="3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6630235"/>
              </p:ext>
            </p:extLst>
          </p:nvPr>
        </p:nvGraphicFramePr>
        <p:xfrm>
          <a:off x="0" y="3501008"/>
          <a:ext cx="9144000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7584"/>
                <a:gridCol w="5688632"/>
                <a:gridCol w="720080"/>
                <a:gridCol w="19077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BE/ICS?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Removal of sprinklers in PA6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shaft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EN/HE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Removal</a:t>
                      </a:r>
                      <a:r>
                        <a:rPr lang="en-GB" sz="1600" baseline="0" dirty="0" smtClean="0"/>
                        <a:t> of old “</a:t>
                      </a:r>
                      <a:r>
                        <a:rPr lang="en-GB" sz="1600" baseline="0" dirty="0" err="1" smtClean="0"/>
                        <a:t>palan</a:t>
                      </a:r>
                      <a:r>
                        <a:rPr lang="en-GB" sz="1600" baseline="0" dirty="0" smtClean="0"/>
                        <a:t>”</a:t>
                      </a:r>
                      <a:endParaRPr lang="en-GB" sz="160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5dd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sz="1600" dirty="0" smtClean="0"/>
                        <a:t>Large slot, to be arranged</a:t>
                      </a:r>
                      <a:r>
                        <a:rPr lang="en-GB" sz="1600" baseline="0" dirty="0" smtClean="0"/>
                        <a:t> with BE/ICS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Connection of new “</a:t>
                      </a:r>
                      <a:r>
                        <a:rPr lang="en-GB" sz="1600" dirty="0" err="1" smtClean="0"/>
                        <a:t>palan</a:t>
                      </a:r>
                      <a:r>
                        <a:rPr lang="en-GB" sz="1600" dirty="0" smtClean="0"/>
                        <a:t>”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C00000"/>
                          </a:solidFill>
                        </a:rPr>
                        <a:t>Load test (Laurent </a:t>
                      </a:r>
                      <a:r>
                        <a:rPr lang="en-GB" sz="1600" dirty="0" err="1" smtClean="0">
                          <a:solidFill>
                            <a:srgbClr val="C00000"/>
                          </a:solidFill>
                        </a:rPr>
                        <a:t>Colly</a:t>
                      </a:r>
                      <a:r>
                        <a:rPr lang="en-GB" sz="1600" dirty="0" smtClean="0">
                          <a:solidFill>
                            <a:srgbClr val="C0000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C00000"/>
                          </a:solidFill>
                        </a:rPr>
                        <a:t>0.5d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C00000"/>
                          </a:solidFill>
                        </a:rPr>
                        <a:t>20/12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9"/>
          <a:stretch/>
        </p:blipFill>
        <p:spPr>
          <a:xfrm>
            <a:off x="323528" y="908720"/>
            <a:ext cx="4090740" cy="22172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32040" y="1847058"/>
            <a:ext cx="37512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EN/HE</a:t>
            </a:r>
          </a:p>
          <a:p>
            <a:r>
              <a:rPr lang="en-GB" dirty="0" smtClean="0"/>
              <a:t>Old “</a:t>
            </a:r>
            <a:r>
              <a:rPr lang="en-GB" dirty="0" err="1" smtClean="0"/>
              <a:t>palan</a:t>
            </a:r>
            <a:r>
              <a:rPr lang="en-GB" dirty="0" smtClean="0"/>
              <a:t>” removal</a:t>
            </a:r>
          </a:p>
          <a:p>
            <a:r>
              <a:rPr lang="en-GB" dirty="0" smtClean="0"/>
              <a:t>New “</a:t>
            </a:r>
            <a:r>
              <a:rPr lang="en-GB" dirty="0" err="1" smtClean="0"/>
              <a:t>palan</a:t>
            </a:r>
            <a:r>
              <a:rPr lang="en-GB" dirty="0" smtClean="0"/>
              <a:t>” connection and load test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310716"/>
            <a:ext cx="1300138" cy="16872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8756" y="5733256"/>
            <a:ext cx="6867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Removal of the sprinklers? Same team as </a:t>
            </a:r>
            <a:r>
              <a:rPr lang="en-GB" dirty="0" err="1" smtClean="0"/>
              <a:t>cryo</a:t>
            </a:r>
            <a:r>
              <a:rPr lang="en-GB" dirty="0" smtClean="0"/>
              <a:t> warm pipework (</a:t>
            </a:r>
            <a:r>
              <a:rPr lang="en-GB" dirty="0" err="1" smtClean="0"/>
              <a:t>P.Cruz</a:t>
            </a:r>
            <a:r>
              <a:rPr lang="en-GB" dirty="0" smtClean="0"/>
              <a:t>)?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28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754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-35276" y="8682"/>
            <a:ext cx="8898254" cy="690808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None/>
              <a:defRPr sz="2200" kern="1200" spc="1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None/>
              <a:defRPr sz="20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800" dirty="0">
                <a:solidFill>
                  <a:srgbClr val="0070C0"/>
                </a:solidFill>
              </a:rPr>
              <a:t>Zone PA6</a:t>
            </a:r>
          </a:p>
          <a:p>
            <a:pPr algn="ctr"/>
            <a:r>
              <a:rPr lang="fr-CH" sz="1500" dirty="0" err="1" smtClean="0">
                <a:solidFill>
                  <a:srgbClr val="0070C0"/>
                </a:solidFill>
              </a:rPr>
              <a:t>Integration</a:t>
            </a:r>
            <a:r>
              <a:rPr lang="fr-CH" sz="1500" dirty="0" smtClean="0">
                <a:solidFill>
                  <a:srgbClr val="0070C0"/>
                </a:solidFill>
              </a:rPr>
              <a:t> conflit : warm </a:t>
            </a:r>
            <a:r>
              <a:rPr lang="fr-CH" sz="1500" dirty="0" err="1" smtClean="0">
                <a:solidFill>
                  <a:srgbClr val="0070C0"/>
                </a:solidFill>
              </a:rPr>
              <a:t>cryo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pipework</a:t>
            </a:r>
            <a:r>
              <a:rPr lang="fr-CH" sz="1500" dirty="0" smtClean="0">
                <a:solidFill>
                  <a:srgbClr val="0070C0"/>
                </a:solidFill>
              </a:rPr>
              <a:t> 	/ sprinklers</a:t>
            </a:r>
          </a:p>
          <a:p>
            <a:pPr algn="ctr"/>
            <a:r>
              <a:rPr lang="fr-CH" sz="1500" dirty="0" smtClean="0">
                <a:solidFill>
                  <a:srgbClr val="0070C0"/>
                </a:solidFill>
              </a:rPr>
              <a:t>				/ </a:t>
            </a:r>
            <a:r>
              <a:rPr lang="fr-CH" sz="1500" dirty="0" err="1" smtClean="0">
                <a:solidFill>
                  <a:srgbClr val="0070C0"/>
                </a:solidFill>
              </a:rPr>
              <a:t>cable</a:t>
            </a:r>
            <a:r>
              <a:rPr lang="fr-CH" sz="1500" dirty="0" smtClean="0">
                <a:solidFill>
                  <a:srgbClr val="0070C0"/>
                </a:solidFill>
              </a:rPr>
              <a:t> </a:t>
            </a:r>
            <a:r>
              <a:rPr lang="fr-CH" sz="1500" dirty="0" err="1" smtClean="0">
                <a:solidFill>
                  <a:srgbClr val="0070C0"/>
                </a:solidFill>
              </a:rPr>
              <a:t>tray</a:t>
            </a:r>
            <a:endParaRPr lang="fr-CH" sz="1500" dirty="0">
              <a:solidFill>
                <a:srgbClr val="FF0000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 rot="16200000">
            <a:off x="6448550" y="3306955"/>
            <a:ext cx="5143500" cy="244090"/>
          </a:xfrm>
          <a:prstGeom prst="rect">
            <a:avLst/>
          </a:prstGeom>
        </p:spPr>
        <p:txBody>
          <a:bodyPr vert="horz" lIns="68580" tIns="34290" rIns="68580" bIns="34290" rtlCol="0">
            <a:normAutofit fontScale="55000" lnSpcReduction="2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350" dirty="0" err="1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sz="1350" dirty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1"/>
          <a:stretch/>
        </p:blipFill>
        <p:spPr>
          <a:xfrm>
            <a:off x="836050" y="4184588"/>
            <a:ext cx="2281223" cy="15626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6671" y="4020874"/>
            <a:ext cx="1434360" cy="172637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287421" y="4543152"/>
            <a:ext cx="420758" cy="42276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29795" b="12104"/>
          <a:stretch/>
        </p:blipFill>
        <p:spPr>
          <a:xfrm>
            <a:off x="835996" y="2020526"/>
            <a:ext cx="2177195" cy="94670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2996" y="2014748"/>
            <a:ext cx="2394422" cy="17830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9274" y="2020526"/>
            <a:ext cx="1337310" cy="17830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1744" y="4019688"/>
            <a:ext cx="2119585" cy="17275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/>
          <a:srcRect t="19859"/>
          <a:stretch/>
        </p:blipFill>
        <p:spPr>
          <a:xfrm>
            <a:off x="835996" y="3107469"/>
            <a:ext cx="2177195" cy="91587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29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5628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4624"/>
            <a:ext cx="370790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GENERAL DATES</a:t>
            </a:r>
            <a:endParaRPr lang="fr-CH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93555"/>
              </p:ext>
            </p:extLst>
          </p:nvPr>
        </p:nvGraphicFramePr>
        <p:xfrm>
          <a:off x="107504" y="836712"/>
          <a:ext cx="9001000" cy="572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864096"/>
                <a:gridCol w="116840"/>
                <a:gridCol w="531232"/>
                <a:gridCol w="1800200"/>
                <a:gridCol w="288032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Activity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Start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End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Duration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EYETS access in tunnel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15/12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24/3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12.4 weeks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More</a:t>
                      </a:r>
                      <a:r>
                        <a:rPr lang="en-GB" sz="1600" baseline="0" dirty="0" smtClean="0"/>
                        <a:t> time under the false floors?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Magnet campaign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9/1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13/1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week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Magnets through BA6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Cabling campaign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23/1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24/3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Cryoline</a:t>
                      </a:r>
                      <a:r>
                        <a:rPr lang="en-GB" sz="1600" dirty="0" smtClean="0"/>
                        <a:t> installation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23/1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10/3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(4</a:t>
                      </a:r>
                      <a:r>
                        <a:rPr lang="en-GB" sz="1600" baseline="0" dirty="0" smtClean="0"/>
                        <a:t> weeks in tunnel, 7 weeks total)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Pressure test 15/3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Scaffold installation (crab zone)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5/1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6/1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If </a:t>
                      </a:r>
                      <a:r>
                        <a:rPr lang="en-GB" sz="1600" dirty="0" err="1" smtClean="0"/>
                        <a:t>Cryotech</a:t>
                      </a:r>
                      <a:r>
                        <a:rPr lang="en-GB" sz="1600" baseline="0" dirty="0" smtClean="0"/>
                        <a:t> is not ready, scaffold may be installed on the crab zone with some days delay to ease the other activities here.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Scaffold installation (tunnel)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Reduction of transport lane to 1.4m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16/1 earliest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20/1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7 weeks of presence of scaffold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If </a:t>
                      </a:r>
                      <a:r>
                        <a:rPr lang="en-GB" sz="1600" dirty="0" err="1" smtClean="0"/>
                        <a:t>Cryotech</a:t>
                      </a:r>
                      <a:r>
                        <a:rPr lang="en-GB" sz="1600" dirty="0" smtClean="0"/>
                        <a:t> is not ready, scaffolding installation in the tunnel may be delayed by 1 week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Scaffold removal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3/3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 weeks before EYETS ends</a:t>
                      </a:r>
                      <a:r>
                        <a:rPr lang="en-GB" sz="1600" baseline="0" dirty="0" smtClean="0"/>
                        <a:t>, precaution for TPSG </a:t>
                      </a:r>
                      <a:r>
                        <a:rPr lang="en-GB" sz="1600" baseline="0" dirty="0" err="1" smtClean="0"/>
                        <a:t>bakeout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TIDVG removal</a:t>
                      </a:r>
                      <a:endParaRPr lang="en-GB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1600" dirty="0" smtClean="0"/>
                        <a:t>End Feb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day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Scaffold in place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TIDVG reinstallation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1600" dirty="0" smtClean="0"/>
                        <a:t>13/3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 day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“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783767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PA6 SHAFT, INTEGRATION CONFLICT</a:t>
            </a:r>
            <a:endParaRPr lang="fr-CH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1"/>
          <a:stretch/>
        </p:blipFill>
        <p:spPr>
          <a:xfrm>
            <a:off x="934418" y="1361652"/>
            <a:ext cx="3438460" cy="235538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619672" y="1844824"/>
            <a:ext cx="577960" cy="6372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1196752"/>
            <a:ext cx="3194825" cy="26039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40812" y="4326916"/>
            <a:ext cx="4462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 be solved out of this meeting but urgently!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30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056933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 rot="16200000">
            <a:off x="6448550" y="3306955"/>
            <a:ext cx="5143500" cy="244090"/>
          </a:xfrm>
          <a:prstGeom prst="rect">
            <a:avLst/>
          </a:prstGeom>
        </p:spPr>
        <p:txBody>
          <a:bodyPr vert="horz" lIns="68580" tIns="34290" rIns="68580" bIns="34290" rtlCol="0">
            <a:normAutofit fontScale="55000" lnSpcReduction="2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350" dirty="0" err="1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sz="1350" dirty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957" y="1798666"/>
            <a:ext cx="6516340" cy="3713383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4449126" y="2814897"/>
            <a:ext cx="868941" cy="15721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350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PA6 SHAFT, «carottage» for </a:t>
            </a:r>
            <a:r>
              <a:rPr lang="fr-CH" sz="3200" dirty="0" err="1" smtClean="0"/>
              <a:t>cryogenic</a:t>
            </a:r>
            <a:r>
              <a:rPr lang="fr-CH" sz="3200" dirty="0" smtClean="0"/>
              <a:t> vent</a:t>
            </a:r>
            <a:endParaRPr lang="fr-CH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4448456" y="1093175"/>
            <a:ext cx="33755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Has this been asked to SMB?</a:t>
            </a:r>
          </a:p>
          <a:p>
            <a:r>
              <a:rPr lang="en-GB" dirty="0" smtClean="0"/>
              <a:t>Is it acceptable for RP and EN/CV?</a:t>
            </a:r>
          </a:p>
          <a:p>
            <a:pPr algn="r"/>
            <a:r>
              <a:rPr lang="en-GB" dirty="0" smtClean="0"/>
              <a:t>…to go in the ECR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31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551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 rot="16200000">
            <a:off x="6448550" y="3306955"/>
            <a:ext cx="5143500" cy="244090"/>
          </a:xfrm>
          <a:prstGeom prst="rect">
            <a:avLst/>
          </a:prstGeom>
        </p:spPr>
        <p:txBody>
          <a:bodyPr vert="horz" lIns="68580" tIns="34290" rIns="68580" bIns="34290" rtlCol="0">
            <a:normAutofit fontScale="55000" lnSpcReduction="2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350" dirty="0" err="1">
                <a:solidFill>
                  <a:schemeClr val="bg1">
                    <a:lumMod val="65000"/>
                  </a:schemeClr>
                </a:solidFill>
              </a:rPr>
              <a:t>S.Mehanneche</a:t>
            </a:r>
            <a:r>
              <a:rPr lang="fr-CH" sz="1350" dirty="0">
                <a:solidFill>
                  <a:schemeClr val="bg1">
                    <a:lumMod val="65000"/>
                  </a:schemeClr>
                </a:solidFill>
              </a:rPr>
              <a:t>			    		     20161115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7737680" cy="44093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BA6 CRYOGENIC (and CV) WARM PIPEWORK</a:t>
            </a:r>
            <a:endParaRPr lang="fr-CH" sz="32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32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3463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BA6 CRYOGENIC (and CV) WARM PIPEWORK</a:t>
            </a:r>
            <a:endParaRPr lang="fr-CH" sz="3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0" t="7359" r="12043" b="12641"/>
          <a:stretch/>
        </p:blipFill>
        <p:spPr>
          <a:xfrm>
            <a:off x="7938" y="692696"/>
            <a:ext cx="4764882" cy="29523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2040" y="122203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SHAFT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873056" y="1222030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BA6 compressor zone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964955" y="1968592"/>
            <a:ext cx="720080" cy="36004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 week</a:t>
            </a:r>
            <a:endParaRPr lang="en-GB" sz="1400" dirty="0"/>
          </a:p>
        </p:txBody>
      </p:sp>
      <p:sp>
        <p:nvSpPr>
          <p:cNvPr id="16" name="Rectangle 15"/>
          <p:cNvSpPr/>
          <p:nvPr/>
        </p:nvSpPr>
        <p:spPr>
          <a:xfrm>
            <a:off x="4964955" y="2341332"/>
            <a:ext cx="720080" cy="36004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 week</a:t>
            </a:r>
            <a:endParaRPr lang="en-GB" sz="1400" dirty="0"/>
          </a:p>
        </p:txBody>
      </p:sp>
      <p:sp>
        <p:nvSpPr>
          <p:cNvPr id="18" name="Rectangle 17"/>
          <p:cNvSpPr/>
          <p:nvPr/>
        </p:nvSpPr>
        <p:spPr>
          <a:xfrm>
            <a:off x="4964955" y="2710830"/>
            <a:ext cx="720080" cy="36004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 week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5864944" y="1222030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Shaft exit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5924947" y="2341332"/>
            <a:ext cx="720080" cy="36004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 week</a:t>
            </a:r>
            <a:endParaRPr lang="en-GB" sz="1400" dirty="0"/>
          </a:p>
        </p:txBody>
      </p:sp>
      <p:sp>
        <p:nvSpPr>
          <p:cNvPr id="28" name="Rectangle 27"/>
          <p:cNvSpPr/>
          <p:nvPr/>
        </p:nvSpPr>
        <p:spPr>
          <a:xfrm>
            <a:off x="7018672" y="2735364"/>
            <a:ext cx="720080" cy="36004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 week</a:t>
            </a:r>
            <a:endParaRPr lang="en-GB" sz="1400" dirty="0"/>
          </a:p>
        </p:txBody>
      </p:sp>
      <p:sp>
        <p:nvSpPr>
          <p:cNvPr id="29" name="Rectangle 28"/>
          <p:cNvSpPr/>
          <p:nvPr/>
        </p:nvSpPr>
        <p:spPr>
          <a:xfrm>
            <a:off x="7018672" y="3118585"/>
            <a:ext cx="720080" cy="360040"/>
          </a:xfrm>
          <a:prstGeom prst="rect">
            <a:avLst/>
          </a:prstGeom>
          <a:solidFill>
            <a:srgbClr val="0099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 week</a:t>
            </a:r>
            <a:endParaRPr lang="en-GB" sz="1400" dirty="0"/>
          </a:p>
        </p:txBody>
      </p:sp>
      <p:sp>
        <p:nvSpPr>
          <p:cNvPr id="6" name="Oval 5"/>
          <p:cNvSpPr/>
          <p:nvPr/>
        </p:nvSpPr>
        <p:spPr>
          <a:xfrm>
            <a:off x="605148" y="3600698"/>
            <a:ext cx="72008" cy="72008"/>
          </a:xfrm>
          <a:prstGeom prst="ellipse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641152" y="2492896"/>
            <a:ext cx="0" cy="1080120"/>
          </a:xfrm>
          <a:prstGeom prst="line">
            <a:avLst/>
          </a:prstGeom>
          <a:ln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41152" y="2492896"/>
            <a:ext cx="1152128" cy="0"/>
          </a:xfrm>
          <a:prstGeom prst="line">
            <a:avLst/>
          </a:prstGeom>
          <a:ln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1793280" y="1556792"/>
            <a:ext cx="0" cy="936104"/>
          </a:xfrm>
          <a:prstGeom prst="line">
            <a:avLst/>
          </a:prstGeom>
          <a:ln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81274" y="2519442"/>
            <a:ext cx="0" cy="108012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77156" y="2519442"/>
            <a:ext cx="3276364" cy="0"/>
          </a:xfrm>
          <a:prstGeom prst="line">
            <a:avLst/>
          </a:prstGeom>
          <a:ln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8152060" y="2735467"/>
            <a:ext cx="720080" cy="360040"/>
          </a:xfrm>
          <a:prstGeom prst="rect">
            <a:avLst/>
          </a:prstGeom>
          <a:solidFill>
            <a:srgbClr val="C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 week</a:t>
            </a:r>
            <a:endParaRPr lang="en-GB" sz="1400" dirty="0"/>
          </a:p>
        </p:txBody>
      </p:sp>
      <p:sp>
        <p:nvSpPr>
          <p:cNvPr id="36" name="Rectangle 35"/>
          <p:cNvSpPr/>
          <p:nvPr/>
        </p:nvSpPr>
        <p:spPr>
          <a:xfrm>
            <a:off x="5940152" y="2735364"/>
            <a:ext cx="720080" cy="360040"/>
          </a:xfrm>
          <a:prstGeom prst="rect">
            <a:avLst/>
          </a:prstGeom>
          <a:solidFill>
            <a:srgbClr val="C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 week</a:t>
            </a:r>
            <a:endParaRPr lang="en-GB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8097192" y="1222030"/>
            <a:ext cx="864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 EN/CV zone</a:t>
            </a:r>
            <a:endParaRPr lang="en-GB" dirty="0"/>
          </a:p>
        </p:txBody>
      </p:sp>
      <p:sp>
        <p:nvSpPr>
          <p:cNvPr id="38" name="Rectangle 37"/>
          <p:cNvSpPr/>
          <p:nvPr/>
        </p:nvSpPr>
        <p:spPr>
          <a:xfrm>
            <a:off x="8152060" y="3104965"/>
            <a:ext cx="720080" cy="360040"/>
          </a:xfrm>
          <a:prstGeom prst="rect">
            <a:avLst/>
          </a:prstGeom>
          <a:solidFill>
            <a:srgbClr val="C08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1 week</a:t>
            </a:r>
            <a:endParaRPr lang="en-GB" sz="1400" dirty="0"/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362098"/>
              </p:ext>
            </p:extLst>
          </p:nvPr>
        </p:nvGraphicFramePr>
        <p:xfrm>
          <a:off x="7938" y="4077072"/>
          <a:ext cx="9144000" cy="182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592"/>
                <a:gridCol w="5616624"/>
                <a:gridCol w="720080"/>
                <a:gridCol w="19077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TE/CRG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Pipework in the shaft,</a:t>
                      </a:r>
                      <a:r>
                        <a:rPr lang="en-GB" sz="1600" baseline="0" dirty="0" smtClean="0"/>
                        <a:t> welds, handling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3wks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</a:tr>
              <a:tr h="3384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Pipework at the exit of the shaft, welds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1wk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Pipework to the compressor zone, welds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2wks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EN/CV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Pipework (DN80) from the exit of the shaft to the EN/CV zone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2wks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 smtClean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0" name="Straight Connector 39"/>
          <p:cNvCxnSpPr/>
          <p:nvPr/>
        </p:nvCxnSpPr>
        <p:spPr>
          <a:xfrm>
            <a:off x="5796136" y="1320351"/>
            <a:ext cx="0" cy="250469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732240" y="1320351"/>
            <a:ext cx="0" cy="250469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8100392" y="1320351"/>
            <a:ext cx="0" cy="250469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35522" y="6005048"/>
            <a:ext cx="6688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Is there a possibility to mutualize the common zone (same supplier?)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33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0625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0631" t="8590" r="54523" b="2280"/>
          <a:stretch/>
        </p:blipFill>
        <p:spPr>
          <a:xfrm>
            <a:off x="395536" y="692696"/>
            <a:ext cx="4248472" cy="59766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1068" t="8590" r="11408" b="2280"/>
          <a:stretch/>
        </p:blipFill>
        <p:spPr>
          <a:xfrm>
            <a:off x="4716016" y="672108"/>
            <a:ext cx="917376" cy="59766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0593" t="17182" r="52336" b="76375"/>
          <a:stretch/>
        </p:blipFill>
        <p:spPr>
          <a:xfrm>
            <a:off x="539552" y="188640"/>
            <a:ext cx="4248472" cy="4061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60749" t="26079" r="33767" b="14859"/>
          <a:stretch/>
        </p:blipFill>
        <p:spPr>
          <a:xfrm>
            <a:off x="7956376" y="908720"/>
            <a:ext cx="936104" cy="554461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34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01076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BA6 - EN/EL CABLING CAMPAIGN</a:t>
            </a:r>
            <a:endParaRPr lang="fr-CH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557" t="3761" r="2590" b="12117"/>
          <a:stretch/>
        </p:blipFill>
        <p:spPr>
          <a:xfrm>
            <a:off x="-36512" y="1124744"/>
            <a:ext cx="9010299" cy="46754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15616" y="2204864"/>
            <a:ext cx="1800200" cy="79208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4730750" y="2063750"/>
            <a:ext cx="3099255" cy="2526352"/>
          </a:xfrm>
          <a:custGeom>
            <a:avLst/>
            <a:gdLst>
              <a:gd name="connsiteX0" fmla="*/ 1663700 w 3099255"/>
              <a:gd name="connsiteY0" fmla="*/ 63500 h 2526352"/>
              <a:gd name="connsiteX1" fmla="*/ 1606550 w 3099255"/>
              <a:gd name="connsiteY1" fmla="*/ 25400 h 2526352"/>
              <a:gd name="connsiteX2" fmla="*/ 1587500 w 3099255"/>
              <a:gd name="connsiteY2" fmla="*/ 12700 h 2526352"/>
              <a:gd name="connsiteX3" fmla="*/ 1549400 w 3099255"/>
              <a:gd name="connsiteY3" fmla="*/ 6350 h 2526352"/>
              <a:gd name="connsiteX4" fmla="*/ 1485900 w 3099255"/>
              <a:gd name="connsiteY4" fmla="*/ 0 h 2526352"/>
              <a:gd name="connsiteX5" fmla="*/ 1403350 w 3099255"/>
              <a:gd name="connsiteY5" fmla="*/ 19050 h 2526352"/>
              <a:gd name="connsiteX6" fmla="*/ 1384300 w 3099255"/>
              <a:gd name="connsiteY6" fmla="*/ 38100 h 2526352"/>
              <a:gd name="connsiteX7" fmla="*/ 1346200 w 3099255"/>
              <a:gd name="connsiteY7" fmla="*/ 50800 h 2526352"/>
              <a:gd name="connsiteX8" fmla="*/ 1289050 w 3099255"/>
              <a:gd name="connsiteY8" fmla="*/ 88900 h 2526352"/>
              <a:gd name="connsiteX9" fmla="*/ 1270000 w 3099255"/>
              <a:gd name="connsiteY9" fmla="*/ 101600 h 2526352"/>
              <a:gd name="connsiteX10" fmla="*/ 1250950 w 3099255"/>
              <a:gd name="connsiteY10" fmla="*/ 114300 h 2526352"/>
              <a:gd name="connsiteX11" fmla="*/ 1231900 w 3099255"/>
              <a:gd name="connsiteY11" fmla="*/ 133350 h 2526352"/>
              <a:gd name="connsiteX12" fmla="*/ 1200150 w 3099255"/>
              <a:gd name="connsiteY12" fmla="*/ 190500 h 2526352"/>
              <a:gd name="connsiteX13" fmla="*/ 1187450 w 3099255"/>
              <a:gd name="connsiteY13" fmla="*/ 209550 h 2526352"/>
              <a:gd name="connsiteX14" fmla="*/ 1181100 w 3099255"/>
              <a:gd name="connsiteY14" fmla="*/ 234950 h 2526352"/>
              <a:gd name="connsiteX15" fmla="*/ 1174750 w 3099255"/>
              <a:gd name="connsiteY15" fmla="*/ 254000 h 2526352"/>
              <a:gd name="connsiteX16" fmla="*/ 1162050 w 3099255"/>
              <a:gd name="connsiteY16" fmla="*/ 311150 h 2526352"/>
              <a:gd name="connsiteX17" fmla="*/ 1155700 w 3099255"/>
              <a:gd name="connsiteY17" fmla="*/ 374650 h 2526352"/>
              <a:gd name="connsiteX18" fmla="*/ 1162050 w 3099255"/>
              <a:gd name="connsiteY18" fmla="*/ 558800 h 2526352"/>
              <a:gd name="connsiteX19" fmla="*/ 1162050 w 3099255"/>
              <a:gd name="connsiteY19" fmla="*/ 774700 h 2526352"/>
              <a:gd name="connsiteX20" fmla="*/ 1149350 w 3099255"/>
              <a:gd name="connsiteY20" fmla="*/ 812800 h 2526352"/>
              <a:gd name="connsiteX21" fmla="*/ 1143000 w 3099255"/>
              <a:gd name="connsiteY21" fmla="*/ 831850 h 2526352"/>
              <a:gd name="connsiteX22" fmla="*/ 1130300 w 3099255"/>
              <a:gd name="connsiteY22" fmla="*/ 850900 h 2526352"/>
              <a:gd name="connsiteX23" fmla="*/ 1123950 w 3099255"/>
              <a:gd name="connsiteY23" fmla="*/ 869950 h 2526352"/>
              <a:gd name="connsiteX24" fmla="*/ 1098550 w 3099255"/>
              <a:gd name="connsiteY24" fmla="*/ 908050 h 2526352"/>
              <a:gd name="connsiteX25" fmla="*/ 1085850 w 3099255"/>
              <a:gd name="connsiteY25" fmla="*/ 946150 h 2526352"/>
              <a:gd name="connsiteX26" fmla="*/ 1079500 w 3099255"/>
              <a:gd name="connsiteY26" fmla="*/ 965200 h 2526352"/>
              <a:gd name="connsiteX27" fmla="*/ 1073150 w 3099255"/>
              <a:gd name="connsiteY27" fmla="*/ 1073150 h 2526352"/>
              <a:gd name="connsiteX28" fmla="*/ 1066800 w 3099255"/>
              <a:gd name="connsiteY28" fmla="*/ 1098550 h 2526352"/>
              <a:gd name="connsiteX29" fmla="*/ 1016000 w 3099255"/>
              <a:gd name="connsiteY29" fmla="*/ 1143000 h 2526352"/>
              <a:gd name="connsiteX30" fmla="*/ 996950 w 3099255"/>
              <a:gd name="connsiteY30" fmla="*/ 1149350 h 2526352"/>
              <a:gd name="connsiteX31" fmla="*/ 920750 w 3099255"/>
              <a:gd name="connsiteY31" fmla="*/ 1143000 h 2526352"/>
              <a:gd name="connsiteX32" fmla="*/ 825500 w 3099255"/>
              <a:gd name="connsiteY32" fmla="*/ 1136650 h 2526352"/>
              <a:gd name="connsiteX33" fmla="*/ 806450 w 3099255"/>
              <a:gd name="connsiteY33" fmla="*/ 1130300 h 2526352"/>
              <a:gd name="connsiteX34" fmla="*/ 736600 w 3099255"/>
              <a:gd name="connsiteY34" fmla="*/ 1111250 h 2526352"/>
              <a:gd name="connsiteX35" fmla="*/ 647700 w 3099255"/>
              <a:gd name="connsiteY35" fmla="*/ 1117600 h 2526352"/>
              <a:gd name="connsiteX36" fmla="*/ 590550 w 3099255"/>
              <a:gd name="connsiteY36" fmla="*/ 1143000 h 2526352"/>
              <a:gd name="connsiteX37" fmla="*/ 539750 w 3099255"/>
              <a:gd name="connsiteY37" fmla="*/ 1155700 h 2526352"/>
              <a:gd name="connsiteX38" fmla="*/ 463550 w 3099255"/>
              <a:gd name="connsiteY38" fmla="*/ 1181100 h 2526352"/>
              <a:gd name="connsiteX39" fmla="*/ 406400 w 3099255"/>
              <a:gd name="connsiteY39" fmla="*/ 1212850 h 2526352"/>
              <a:gd name="connsiteX40" fmla="*/ 387350 w 3099255"/>
              <a:gd name="connsiteY40" fmla="*/ 1231900 h 2526352"/>
              <a:gd name="connsiteX41" fmla="*/ 349250 w 3099255"/>
              <a:gd name="connsiteY41" fmla="*/ 1257300 h 2526352"/>
              <a:gd name="connsiteX42" fmla="*/ 317500 w 3099255"/>
              <a:gd name="connsiteY42" fmla="*/ 1289050 h 2526352"/>
              <a:gd name="connsiteX43" fmla="*/ 304800 w 3099255"/>
              <a:gd name="connsiteY43" fmla="*/ 1308100 h 2526352"/>
              <a:gd name="connsiteX44" fmla="*/ 266700 w 3099255"/>
              <a:gd name="connsiteY44" fmla="*/ 1333500 h 2526352"/>
              <a:gd name="connsiteX45" fmla="*/ 254000 w 3099255"/>
              <a:gd name="connsiteY45" fmla="*/ 1352550 h 2526352"/>
              <a:gd name="connsiteX46" fmla="*/ 196850 w 3099255"/>
              <a:gd name="connsiteY46" fmla="*/ 1403350 h 2526352"/>
              <a:gd name="connsiteX47" fmla="*/ 165100 w 3099255"/>
              <a:gd name="connsiteY47" fmla="*/ 1447800 h 2526352"/>
              <a:gd name="connsiteX48" fmla="*/ 152400 w 3099255"/>
              <a:gd name="connsiteY48" fmla="*/ 1466850 h 2526352"/>
              <a:gd name="connsiteX49" fmla="*/ 120650 w 3099255"/>
              <a:gd name="connsiteY49" fmla="*/ 1504950 h 2526352"/>
              <a:gd name="connsiteX50" fmla="*/ 101600 w 3099255"/>
              <a:gd name="connsiteY50" fmla="*/ 1555750 h 2526352"/>
              <a:gd name="connsiteX51" fmla="*/ 88900 w 3099255"/>
              <a:gd name="connsiteY51" fmla="*/ 1587500 h 2526352"/>
              <a:gd name="connsiteX52" fmla="*/ 82550 w 3099255"/>
              <a:gd name="connsiteY52" fmla="*/ 1612900 h 2526352"/>
              <a:gd name="connsiteX53" fmla="*/ 57150 w 3099255"/>
              <a:gd name="connsiteY53" fmla="*/ 1682750 h 2526352"/>
              <a:gd name="connsiteX54" fmla="*/ 50800 w 3099255"/>
              <a:gd name="connsiteY54" fmla="*/ 1727200 h 2526352"/>
              <a:gd name="connsiteX55" fmla="*/ 31750 w 3099255"/>
              <a:gd name="connsiteY55" fmla="*/ 1771650 h 2526352"/>
              <a:gd name="connsiteX56" fmla="*/ 25400 w 3099255"/>
              <a:gd name="connsiteY56" fmla="*/ 1803400 h 2526352"/>
              <a:gd name="connsiteX57" fmla="*/ 19050 w 3099255"/>
              <a:gd name="connsiteY57" fmla="*/ 1841500 h 2526352"/>
              <a:gd name="connsiteX58" fmla="*/ 6350 w 3099255"/>
              <a:gd name="connsiteY58" fmla="*/ 1879600 h 2526352"/>
              <a:gd name="connsiteX59" fmla="*/ 0 w 3099255"/>
              <a:gd name="connsiteY59" fmla="*/ 1905000 h 2526352"/>
              <a:gd name="connsiteX60" fmla="*/ 6350 w 3099255"/>
              <a:gd name="connsiteY60" fmla="*/ 2032000 h 2526352"/>
              <a:gd name="connsiteX61" fmla="*/ 19050 w 3099255"/>
              <a:gd name="connsiteY61" fmla="*/ 2070100 h 2526352"/>
              <a:gd name="connsiteX62" fmla="*/ 31750 w 3099255"/>
              <a:gd name="connsiteY62" fmla="*/ 2114550 h 2526352"/>
              <a:gd name="connsiteX63" fmla="*/ 44450 w 3099255"/>
              <a:gd name="connsiteY63" fmla="*/ 2133600 h 2526352"/>
              <a:gd name="connsiteX64" fmla="*/ 57150 w 3099255"/>
              <a:gd name="connsiteY64" fmla="*/ 2178050 h 2526352"/>
              <a:gd name="connsiteX65" fmla="*/ 69850 w 3099255"/>
              <a:gd name="connsiteY65" fmla="*/ 2203450 h 2526352"/>
              <a:gd name="connsiteX66" fmla="*/ 82550 w 3099255"/>
              <a:gd name="connsiteY66" fmla="*/ 2241550 h 2526352"/>
              <a:gd name="connsiteX67" fmla="*/ 88900 w 3099255"/>
              <a:gd name="connsiteY67" fmla="*/ 2260600 h 2526352"/>
              <a:gd name="connsiteX68" fmla="*/ 101600 w 3099255"/>
              <a:gd name="connsiteY68" fmla="*/ 2286000 h 2526352"/>
              <a:gd name="connsiteX69" fmla="*/ 127000 w 3099255"/>
              <a:gd name="connsiteY69" fmla="*/ 2324100 h 2526352"/>
              <a:gd name="connsiteX70" fmla="*/ 165100 w 3099255"/>
              <a:gd name="connsiteY70" fmla="*/ 2362200 h 2526352"/>
              <a:gd name="connsiteX71" fmla="*/ 196850 w 3099255"/>
              <a:gd name="connsiteY71" fmla="*/ 2393950 h 2526352"/>
              <a:gd name="connsiteX72" fmla="*/ 209550 w 3099255"/>
              <a:gd name="connsiteY72" fmla="*/ 2413000 h 2526352"/>
              <a:gd name="connsiteX73" fmla="*/ 228600 w 3099255"/>
              <a:gd name="connsiteY73" fmla="*/ 2425700 h 2526352"/>
              <a:gd name="connsiteX74" fmla="*/ 234950 w 3099255"/>
              <a:gd name="connsiteY74" fmla="*/ 2444750 h 2526352"/>
              <a:gd name="connsiteX75" fmla="*/ 254000 w 3099255"/>
              <a:gd name="connsiteY75" fmla="*/ 2451100 h 2526352"/>
              <a:gd name="connsiteX76" fmla="*/ 292100 w 3099255"/>
              <a:gd name="connsiteY76" fmla="*/ 2476500 h 2526352"/>
              <a:gd name="connsiteX77" fmla="*/ 342900 w 3099255"/>
              <a:gd name="connsiteY77" fmla="*/ 2489200 h 2526352"/>
              <a:gd name="connsiteX78" fmla="*/ 361950 w 3099255"/>
              <a:gd name="connsiteY78" fmla="*/ 2495550 h 2526352"/>
              <a:gd name="connsiteX79" fmla="*/ 387350 w 3099255"/>
              <a:gd name="connsiteY79" fmla="*/ 2501900 h 2526352"/>
              <a:gd name="connsiteX80" fmla="*/ 406400 w 3099255"/>
              <a:gd name="connsiteY80" fmla="*/ 2508250 h 2526352"/>
              <a:gd name="connsiteX81" fmla="*/ 457200 w 3099255"/>
              <a:gd name="connsiteY81" fmla="*/ 2514600 h 2526352"/>
              <a:gd name="connsiteX82" fmla="*/ 615950 w 3099255"/>
              <a:gd name="connsiteY82" fmla="*/ 2514600 h 2526352"/>
              <a:gd name="connsiteX83" fmla="*/ 673100 w 3099255"/>
              <a:gd name="connsiteY83" fmla="*/ 2501900 h 2526352"/>
              <a:gd name="connsiteX84" fmla="*/ 717550 w 3099255"/>
              <a:gd name="connsiteY84" fmla="*/ 2470150 h 2526352"/>
              <a:gd name="connsiteX85" fmla="*/ 736600 w 3099255"/>
              <a:gd name="connsiteY85" fmla="*/ 2463800 h 2526352"/>
              <a:gd name="connsiteX86" fmla="*/ 793750 w 3099255"/>
              <a:gd name="connsiteY86" fmla="*/ 2419350 h 2526352"/>
              <a:gd name="connsiteX87" fmla="*/ 850900 w 3099255"/>
              <a:gd name="connsiteY87" fmla="*/ 2374900 h 2526352"/>
              <a:gd name="connsiteX88" fmla="*/ 889000 w 3099255"/>
              <a:gd name="connsiteY88" fmla="*/ 2355850 h 2526352"/>
              <a:gd name="connsiteX89" fmla="*/ 927100 w 3099255"/>
              <a:gd name="connsiteY89" fmla="*/ 2317750 h 2526352"/>
              <a:gd name="connsiteX90" fmla="*/ 939800 w 3099255"/>
              <a:gd name="connsiteY90" fmla="*/ 2298700 h 2526352"/>
              <a:gd name="connsiteX91" fmla="*/ 996950 w 3099255"/>
              <a:gd name="connsiteY91" fmla="*/ 2247900 h 2526352"/>
              <a:gd name="connsiteX92" fmla="*/ 1009650 w 3099255"/>
              <a:gd name="connsiteY92" fmla="*/ 2228850 h 2526352"/>
              <a:gd name="connsiteX93" fmla="*/ 1016000 w 3099255"/>
              <a:gd name="connsiteY93" fmla="*/ 2209800 h 2526352"/>
              <a:gd name="connsiteX94" fmla="*/ 1035050 w 3099255"/>
              <a:gd name="connsiteY94" fmla="*/ 2190750 h 2526352"/>
              <a:gd name="connsiteX95" fmla="*/ 1054100 w 3099255"/>
              <a:gd name="connsiteY95" fmla="*/ 2152650 h 2526352"/>
              <a:gd name="connsiteX96" fmla="*/ 1066800 w 3099255"/>
              <a:gd name="connsiteY96" fmla="*/ 2133600 h 2526352"/>
              <a:gd name="connsiteX97" fmla="*/ 1085850 w 3099255"/>
              <a:gd name="connsiteY97" fmla="*/ 2076450 h 2526352"/>
              <a:gd name="connsiteX98" fmla="*/ 1123950 w 3099255"/>
              <a:gd name="connsiteY98" fmla="*/ 1962150 h 2526352"/>
              <a:gd name="connsiteX99" fmla="*/ 1130300 w 3099255"/>
              <a:gd name="connsiteY99" fmla="*/ 1943100 h 2526352"/>
              <a:gd name="connsiteX100" fmla="*/ 1136650 w 3099255"/>
              <a:gd name="connsiteY100" fmla="*/ 1917700 h 2526352"/>
              <a:gd name="connsiteX101" fmla="*/ 1162050 w 3099255"/>
              <a:gd name="connsiteY101" fmla="*/ 1866900 h 2526352"/>
              <a:gd name="connsiteX102" fmla="*/ 1187450 w 3099255"/>
              <a:gd name="connsiteY102" fmla="*/ 1822450 h 2526352"/>
              <a:gd name="connsiteX103" fmla="*/ 1200150 w 3099255"/>
              <a:gd name="connsiteY103" fmla="*/ 1784350 h 2526352"/>
              <a:gd name="connsiteX104" fmla="*/ 1206500 w 3099255"/>
              <a:gd name="connsiteY104" fmla="*/ 1758950 h 2526352"/>
              <a:gd name="connsiteX105" fmla="*/ 1238250 w 3099255"/>
              <a:gd name="connsiteY105" fmla="*/ 1708150 h 2526352"/>
              <a:gd name="connsiteX106" fmla="*/ 1263650 w 3099255"/>
              <a:gd name="connsiteY106" fmla="*/ 1651000 h 2526352"/>
              <a:gd name="connsiteX107" fmla="*/ 1270000 w 3099255"/>
              <a:gd name="connsiteY107" fmla="*/ 1625600 h 2526352"/>
              <a:gd name="connsiteX108" fmla="*/ 1282700 w 3099255"/>
              <a:gd name="connsiteY108" fmla="*/ 1587500 h 2526352"/>
              <a:gd name="connsiteX109" fmla="*/ 1289050 w 3099255"/>
              <a:gd name="connsiteY109" fmla="*/ 1555750 h 2526352"/>
              <a:gd name="connsiteX110" fmla="*/ 1295400 w 3099255"/>
              <a:gd name="connsiteY110" fmla="*/ 1517650 h 2526352"/>
              <a:gd name="connsiteX111" fmla="*/ 1301750 w 3099255"/>
              <a:gd name="connsiteY111" fmla="*/ 1498600 h 2526352"/>
              <a:gd name="connsiteX112" fmla="*/ 1308100 w 3099255"/>
              <a:gd name="connsiteY112" fmla="*/ 1466850 h 2526352"/>
              <a:gd name="connsiteX113" fmla="*/ 1333500 w 3099255"/>
              <a:gd name="connsiteY113" fmla="*/ 1403350 h 2526352"/>
              <a:gd name="connsiteX114" fmla="*/ 1339850 w 3099255"/>
              <a:gd name="connsiteY114" fmla="*/ 1384300 h 2526352"/>
              <a:gd name="connsiteX115" fmla="*/ 1352550 w 3099255"/>
              <a:gd name="connsiteY115" fmla="*/ 1333500 h 2526352"/>
              <a:gd name="connsiteX116" fmla="*/ 1365250 w 3099255"/>
              <a:gd name="connsiteY116" fmla="*/ 1314450 h 2526352"/>
              <a:gd name="connsiteX117" fmla="*/ 1377950 w 3099255"/>
              <a:gd name="connsiteY117" fmla="*/ 1250950 h 2526352"/>
              <a:gd name="connsiteX118" fmla="*/ 1397000 w 3099255"/>
              <a:gd name="connsiteY118" fmla="*/ 1238250 h 2526352"/>
              <a:gd name="connsiteX119" fmla="*/ 1409700 w 3099255"/>
              <a:gd name="connsiteY119" fmla="*/ 1219200 h 2526352"/>
              <a:gd name="connsiteX120" fmla="*/ 1416050 w 3099255"/>
              <a:gd name="connsiteY120" fmla="*/ 1200150 h 2526352"/>
              <a:gd name="connsiteX121" fmla="*/ 1454150 w 3099255"/>
              <a:gd name="connsiteY121" fmla="*/ 1162050 h 2526352"/>
              <a:gd name="connsiteX122" fmla="*/ 1466850 w 3099255"/>
              <a:gd name="connsiteY122" fmla="*/ 1143000 h 2526352"/>
              <a:gd name="connsiteX123" fmla="*/ 1485900 w 3099255"/>
              <a:gd name="connsiteY123" fmla="*/ 1136650 h 2526352"/>
              <a:gd name="connsiteX124" fmla="*/ 1524000 w 3099255"/>
              <a:gd name="connsiteY124" fmla="*/ 1111250 h 2526352"/>
              <a:gd name="connsiteX125" fmla="*/ 1543050 w 3099255"/>
              <a:gd name="connsiteY125" fmla="*/ 1098550 h 2526352"/>
              <a:gd name="connsiteX126" fmla="*/ 1568450 w 3099255"/>
              <a:gd name="connsiteY126" fmla="*/ 1092200 h 2526352"/>
              <a:gd name="connsiteX127" fmla="*/ 1638300 w 3099255"/>
              <a:gd name="connsiteY127" fmla="*/ 1098550 h 2526352"/>
              <a:gd name="connsiteX128" fmla="*/ 1657350 w 3099255"/>
              <a:gd name="connsiteY128" fmla="*/ 1104900 h 2526352"/>
              <a:gd name="connsiteX129" fmla="*/ 1682750 w 3099255"/>
              <a:gd name="connsiteY129" fmla="*/ 1111250 h 2526352"/>
              <a:gd name="connsiteX130" fmla="*/ 1746250 w 3099255"/>
              <a:gd name="connsiteY130" fmla="*/ 1098550 h 2526352"/>
              <a:gd name="connsiteX131" fmla="*/ 1765300 w 3099255"/>
              <a:gd name="connsiteY131" fmla="*/ 1079500 h 2526352"/>
              <a:gd name="connsiteX132" fmla="*/ 1784350 w 3099255"/>
              <a:gd name="connsiteY132" fmla="*/ 1066800 h 2526352"/>
              <a:gd name="connsiteX133" fmla="*/ 1816100 w 3099255"/>
              <a:gd name="connsiteY133" fmla="*/ 1028700 h 2526352"/>
              <a:gd name="connsiteX134" fmla="*/ 1835150 w 3099255"/>
              <a:gd name="connsiteY134" fmla="*/ 1016000 h 2526352"/>
              <a:gd name="connsiteX135" fmla="*/ 1866900 w 3099255"/>
              <a:gd name="connsiteY135" fmla="*/ 984250 h 2526352"/>
              <a:gd name="connsiteX136" fmla="*/ 1885950 w 3099255"/>
              <a:gd name="connsiteY136" fmla="*/ 965200 h 2526352"/>
              <a:gd name="connsiteX137" fmla="*/ 1905000 w 3099255"/>
              <a:gd name="connsiteY137" fmla="*/ 958850 h 2526352"/>
              <a:gd name="connsiteX138" fmla="*/ 1955800 w 3099255"/>
              <a:gd name="connsiteY138" fmla="*/ 946150 h 2526352"/>
              <a:gd name="connsiteX139" fmla="*/ 1987550 w 3099255"/>
              <a:gd name="connsiteY139" fmla="*/ 939800 h 2526352"/>
              <a:gd name="connsiteX140" fmla="*/ 2057400 w 3099255"/>
              <a:gd name="connsiteY140" fmla="*/ 920750 h 2526352"/>
              <a:gd name="connsiteX141" fmla="*/ 2101850 w 3099255"/>
              <a:gd name="connsiteY141" fmla="*/ 914400 h 2526352"/>
              <a:gd name="connsiteX142" fmla="*/ 2216150 w 3099255"/>
              <a:gd name="connsiteY142" fmla="*/ 920750 h 2526352"/>
              <a:gd name="connsiteX143" fmla="*/ 2241550 w 3099255"/>
              <a:gd name="connsiteY143" fmla="*/ 927100 h 2526352"/>
              <a:gd name="connsiteX144" fmla="*/ 2368550 w 3099255"/>
              <a:gd name="connsiteY144" fmla="*/ 933450 h 2526352"/>
              <a:gd name="connsiteX145" fmla="*/ 2724150 w 3099255"/>
              <a:gd name="connsiteY145" fmla="*/ 933450 h 2526352"/>
              <a:gd name="connsiteX146" fmla="*/ 2908300 w 3099255"/>
              <a:gd name="connsiteY146" fmla="*/ 927100 h 2526352"/>
              <a:gd name="connsiteX147" fmla="*/ 2927350 w 3099255"/>
              <a:gd name="connsiteY147" fmla="*/ 914400 h 2526352"/>
              <a:gd name="connsiteX148" fmla="*/ 2952750 w 3099255"/>
              <a:gd name="connsiteY148" fmla="*/ 908050 h 2526352"/>
              <a:gd name="connsiteX149" fmla="*/ 2984500 w 3099255"/>
              <a:gd name="connsiteY149" fmla="*/ 882650 h 2526352"/>
              <a:gd name="connsiteX150" fmla="*/ 3022600 w 3099255"/>
              <a:gd name="connsiteY150" fmla="*/ 844550 h 2526352"/>
              <a:gd name="connsiteX151" fmla="*/ 3041650 w 3099255"/>
              <a:gd name="connsiteY151" fmla="*/ 825500 h 2526352"/>
              <a:gd name="connsiteX152" fmla="*/ 3079750 w 3099255"/>
              <a:gd name="connsiteY152" fmla="*/ 781050 h 2526352"/>
              <a:gd name="connsiteX153" fmla="*/ 3086100 w 3099255"/>
              <a:gd name="connsiteY153" fmla="*/ 755650 h 2526352"/>
              <a:gd name="connsiteX154" fmla="*/ 3098800 w 3099255"/>
              <a:gd name="connsiteY154" fmla="*/ 736600 h 2526352"/>
              <a:gd name="connsiteX155" fmla="*/ 3092450 w 3099255"/>
              <a:gd name="connsiteY155" fmla="*/ 450850 h 2526352"/>
              <a:gd name="connsiteX156" fmla="*/ 3079750 w 3099255"/>
              <a:gd name="connsiteY156" fmla="*/ 361950 h 2526352"/>
              <a:gd name="connsiteX157" fmla="*/ 3067050 w 3099255"/>
              <a:gd name="connsiteY157" fmla="*/ 298450 h 2526352"/>
              <a:gd name="connsiteX158" fmla="*/ 3060700 w 3099255"/>
              <a:gd name="connsiteY158" fmla="*/ 279400 h 2526352"/>
              <a:gd name="connsiteX159" fmla="*/ 3048000 w 3099255"/>
              <a:gd name="connsiteY159" fmla="*/ 260350 h 2526352"/>
              <a:gd name="connsiteX160" fmla="*/ 3035300 w 3099255"/>
              <a:gd name="connsiteY160" fmla="*/ 222250 h 2526352"/>
              <a:gd name="connsiteX161" fmla="*/ 3022600 w 3099255"/>
              <a:gd name="connsiteY161" fmla="*/ 203200 h 2526352"/>
              <a:gd name="connsiteX162" fmla="*/ 3009900 w 3099255"/>
              <a:gd name="connsiteY162" fmla="*/ 165100 h 2526352"/>
              <a:gd name="connsiteX163" fmla="*/ 2978150 w 3099255"/>
              <a:gd name="connsiteY163" fmla="*/ 120650 h 2526352"/>
              <a:gd name="connsiteX164" fmla="*/ 2959100 w 3099255"/>
              <a:gd name="connsiteY164" fmla="*/ 101600 h 2526352"/>
              <a:gd name="connsiteX165" fmla="*/ 2946400 w 3099255"/>
              <a:gd name="connsiteY165" fmla="*/ 82550 h 2526352"/>
              <a:gd name="connsiteX166" fmla="*/ 2927350 w 3099255"/>
              <a:gd name="connsiteY166" fmla="*/ 69850 h 2526352"/>
              <a:gd name="connsiteX167" fmla="*/ 2908300 w 3099255"/>
              <a:gd name="connsiteY167" fmla="*/ 50800 h 2526352"/>
              <a:gd name="connsiteX168" fmla="*/ 2882900 w 3099255"/>
              <a:gd name="connsiteY168" fmla="*/ 44450 h 2526352"/>
              <a:gd name="connsiteX169" fmla="*/ 2774950 w 3099255"/>
              <a:gd name="connsiteY169" fmla="*/ 25400 h 2526352"/>
              <a:gd name="connsiteX170" fmla="*/ 2660650 w 3099255"/>
              <a:gd name="connsiteY170" fmla="*/ 12700 h 2526352"/>
              <a:gd name="connsiteX171" fmla="*/ 2597150 w 3099255"/>
              <a:gd name="connsiteY171" fmla="*/ 6350 h 2526352"/>
              <a:gd name="connsiteX172" fmla="*/ 2559050 w 3099255"/>
              <a:gd name="connsiteY172" fmla="*/ 0 h 2526352"/>
              <a:gd name="connsiteX173" fmla="*/ 2438400 w 3099255"/>
              <a:gd name="connsiteY173" fmla="*/ 6350 h 2526352"/>
              <a:gd name="connsiteX174" fmla="*/ 2381250 w 3099255"/>
              <a:gd name="connsiteY174" fmla="*/ 12700 h 2526352"/>
              <a:gd name="connsiteX175" fmla="*/ 2247900 w 3099255"/>
              <a:gd name="connsiteY175" fmla="*/ 19050 h 2526352"/>
              <a:gd name="connsiteX176" fmla="*/ 2228850 w 3099255"/>
              <a:gd name="connsiteY176" fmla="*/ 25400 h 2526352"/>
              <a:gd name="connsiteX177" fmla="*/ 2171700 w 3099255"/>
              <a:gd name="connsiteY177" fmla="*/ 31750 h 2526352"/>
              <a:gd name="connsiteX178" fmla="*/ 2120900 w 3099255"/>
              <a:gd name="connsiteY178" fmla="*/ 38100 h 2526352"/>
              <a:gd name="connsiteX179" fmla="*/ 2057400 w 3099255"/>
              <a:gd name="connsiteY179" fmla="*/ 50800 h 2526352"/>
              <a:gd name="connsiteX180" fmla="*/ 1962150 w 3099255"/>
              <a:gd name="connsiteY180" fmla="*/ 57150 h 2526352"/>
              <a:gd name="connsiteX181" fmla="*/ 1784350 w 3099255"/>
              <a:gd name="connsiteY181" fmla="*/ 44450 h 2526352"/>
              <a:gd name="connsiteX182" fmla="*/ 1758950 w 3099255"/>
              <a:gd name="connsiteY182" fmla="*/ 38100 h 2526352"/>
              <a:gd name="connsiteX183" fmla="*/ 1727200 w 3099255"/>
              <a:gd name="connsiteY183" fmla="*/ 31750 h 2526352"/>
              <a:gd name="connsiteX184" fmla="*/ 1663700 w 3099255"/>
              <a:gd name="connsiteY184" fmla="*/ 63500 h 2526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3099255" h="2526352">
                <a:moveTo>
                  <a:pt x="1663700" y="63500"/>
                </a:moveTo>
                <a:cubicBezTo>
                  <a:pt x="1643592" y="62442"/>
                  <a:pt x="1625600" y="38100"/>
                  <a:pt x="1606550" y="25400"/>
                </a:cubicBezTo>
                <a:cubicBezTo>
                  <a:pt x="1600200" y="21167"/>
                  <a:pt x="1595028" y="13955"/>
                  <a:pt x="1587500" y="12700"/>
                </a:cubicBezTo>
                <a:cubicBezTo>
                  <a:pt x="1574800" y="10583"/>
                  <a:pt x="1562176" y="7947"/>
                  <a:pt x="1549400" y="6350"/>
                </a:cubicBezTo>
                <a:cubicBezTo>
                  <a:pt x="1528292" y="3712"/>
                  <a:pt x="1507067" y="2117"/>
                  <a:pt x="1485900" y="0"/>
                </a:cubicBezTo>
                <a:cubicBezTo>
                  <a:pt x="1438086" y="4781"/>
                  <a:pt x="1431747" y="-4614"/>
                  <a:pt x="1403350" y="19050"/>
                </a:cubicBezTo>
                <a:cubicBezTo>
                  <a:pt x="1396451" y="24799"/>
                  <a:pt x="1392150" y="33739"/>
                  <a:pt x="1384300" y="38100"/>
                </a:cubicBezTo>
                <a:cubicBezTo>
                  <a:pt x="1372598" y="44601"/>
                  <a:pt x="1357339" y="43374"/>
                  <a:pt x="1346200" y="50800"/>
                </a:cubicBezTo>
                <a:lnTo>
                  <a:pt x="1289050" y="88900"/>
                </a:lnTo>
                <a:lnTo>
                  <a:pt x="1270000" y="101600"/>
                </a:lnTo>
                <a:cubicBezTo>
                  <a:pt x="1263650" y="105833"/>
                  <a:pt x="1256346" y="108904"/>
                  <a:pt x="1250950" y="114300"/>
                </a:cubicBezTo>
                <a:lnTo>
                  <a:pt x="1231900" y="133350"/>
                </a:lnTo>
                <a:cubicBezTo>
                  <a:pt x="1220723" y="166880"/>
                  <a:pt x="1229263" y="146831"/>
                  <a:pt x="1200150" y="190500"/>
                </a:cubicBezTo>
                <a:lnTo>
                  <a:pt x="1187450" y="209550"/>
                </a:lnTo>
                <a:cubicBezTo>
                  <a:pt x="1185333" y="218017"/>
                  <a:pt x="1183498" y="226559"/>
                  <a:pt x="1181100" y="234950"/>
                </a:cubicBezTo>
                <a:cubicBezTo>
                  <a:pt x="1179261" y="241386"/>
                  <a:pt x="1176589" y="247564"/>
                  <a:pt x="1174750" y="254000"/>
                </a:cubicBezTo>
                <a:cubicBezTo>
                  <a:pt x="1170977" y="267204"/>
                  <a:pt x="1163687" y="298874"/>
                  <a:pt x="1162050" y="311150"/>
                </a:cubicBezTo>
                <a:cubicBezTo>
                  <a:pt x="1159239" y="332236"/>
                  <a:pt x="1157817" y="353483"/>
                  <a:pt x="1155700" y="374650"/>
                </a:cubicBezTo>
                <a:cubicBezTo>
                  <a:pt x="1157817" y="436033"/>
                  <a:pt x="1158983" y="497457"/>
                  <a:pt x="1162050" y="558800"/>
                </a:cubicBezTo>
                <a:cubicBezTo>
                  <a:pt x="1167959" y="676974"/>
                  <a:pt x="1179531" y="605720"/>
                  <a:pt x="1162050" y="774700"/>
                </a:cubicBezTo>
                <a:cubicBezTo>
                  <a:pt x="1160672" y="788016"/>
                  <a:pt x="1153583" y="800100"/>
                  <a:pt x="1149350" y="812800"/>
                </a:cubicBezTo>
                <a:cubicBezTo>
                  <a:pt x="1147233" y="819150"/>
                  <a:pt x="1146713" y="826281"/>
                  <a:pt x="1143000" y="831850"/>
                </a:cubicBezTo>
                <a:cubicBezTo>
                  <a:pt x="1138767" y="838200"/>
                  <a:pt x="1133713" y="844074"/>
                  <a:pt x="1130300" y="850900"/>
                </a:cubicBezTo>
                <a:cubicBezTo>
                  <a:pt x="1127307" y="856887"/>
                  <a:pt x="1127201" y="864099"/>
                  <a:pt x="1123950" y="869950"/>
                </a:cubicBezTo>
                <a:cubicBezTo>
                  <a:pt x="1116537" y="883293"/>
                  <a:pt x="1103377" y="893570"/>
                  <a:pt x="1098550" y="908050"/>
                </a:cubicBezTo>
                <a:lnTo>
                  <a:pt x="1085850" y="946150"/>
                </a:lnTo>
                <a:lnTo>
                  <a:pt x="1079500" y="965200"/>
                </a:lnTo>
                <a:cubicBezTo>
                  <a:pt x="1077383" y="1001183"/>
                  <a:pt x="1076567" y="1037267"/>
                  <a:pt x="1073150" y="1073150"/>
                </a:cubicBezTo>
                <a:cubicBezTo>
                  <a:pt x="1072323" y="1081838"/>
                  <a:pt x="1070238" y="1090528"/>
                  <a:pt x="1066800" y="1098550"/>
                </a:cubicBezTo>
                <a:cubicBezTo>
                  <a:pt x="1058157" y="1118717"/>
                  <a:pt x="1035403" y="1136532"/>
                  <a:pt x="1016000" y="1143000"/>
                </a:cubicBezTo>
                <a:lnTo>
                  <a:pt x="996950" y="1149350"/>
                </a:lnTo>
                <a:lnTo>
                  <a:pt x="920750" y="1143000"/>
                </a:lnTo>
                <a:cubicBezTo>
                  <a:pt x="889016" y="1140649"/>
                  <a:pt x="857126" y="1140164"/>
                  <a:pt x="825500" y="1136650"/>
                </a:cubicBezTo>
                <a:cubicBezTo>
                  <a:pt x="818847" y="1135911"/>
                  <a:pt x="812908" y="1132061"/>
                  <a:pt x="806450" y="1130300"/>
                </a:cubicBezTo>
                <a:cubicBezTo>
                  <a:pt x="727671" y="1108815"/>
                  <a:pt x="780448" y="1125866"/>
                  <a:pt x="736600" y="1111250"/>
                </a:cubicBezTo>
                <a:cubicBezTo>
                  <a:pt x="706967" y="1113367"/>
                  <a:pt x="677080" y="1113193"/>
                  <a:pt x="647700" y="1117600"/>
                </a:cubicBezTo>
                <a:cubicBezTo>
                  <a:pt x="566156" y="1129832"/>
                  <a:pt x="641378" y="1124517"/>
                  <a:pt x="590550" y="1143000"/>
                </a:cubicBezTo>
                <a:cubicBezTo>
                  <a:pt x="574146" y="1148965"/>
                  <a:pt x="556309" y="1150180"/>
                  <a:pt x="539750" y="1155700"/>
                </a:cubicBezTo>
                <a:lnTo>
                  <a:pt x="463550" y="1181100"/>
                </a:lnTo>
                <a:cubicBezTo>
                  <a:pt x="439595" y="1189085"/>
                  <a:pt x="428235" y="1191015"/>
                  <a:pt x="406400" y="1212850"/>
                </a:cubicBezTo>
                <a:cubicBezTo>
                  <a:pt x="400050" y="1219200"/>
                  <a:pt x="394439" y="1226387"/>
                  <a:pt x="387350" y="1231900"/>
                </a:cubicBezTo>
                <a:cubicBezTo>
                  <a:pt x="375302" y="1241271"/>
                  <a:pt x="349250" y="1257300"/>
                  <a:pt x="349250" y="1257300"/>
                </a:cubicBezTo>
                <a:cubicBezTo>
                  <a:pt x="315383" y="1308100"/>
                  <a:pt x="359833" y="1246717"/>
                  <a:pt x="317500" y="1289050"/>
                </a:cubicBezTo>
                <a:cubicBezTo>
                  <a:pt x="312104" y="1294446"/>
                  <a:pt x="310543" y="1303074"/>
                  <a:pt x="304800" y="1308100"/>
                </a:cubicBezTo>
                <a:cubicBezTo>
                  <a:pt x="293313" y="1318151"/>
                  <a:pt x="266700" y="1333500"/>
                  <a:pt x="266700" y="1333500"/>
                </a:cubicBezTo>
                <a:cubicBezTo>
                  <a:pt x="262467" y="1339850"/>
                  <a:pt x="259396" y="1347154"/>
                  <a:pt x="254000" y="1352550"/>
                </a:cubicBezTo>
                <a:cubicBezTo>
                  <a:pt x="227157" y="1379393"/>
                  <a:pt x="223517" y="1350016"/>
                  <a:pt x="196850" y="1403350"/>
                </a:cubicBezTo>
                <a:cubicBezTo>
                  <a:pt x="173350" y="1450350"/>
                  <a:pt x="197279" y="1409185"/>
                  <a:pt x="165100" y="1447800"/>
                </a:cubicBezTo>
                <a:cubicBezTo>
                  <a:pt x="160214" y="1453663"/>
                  <a:pt x="157286" y="1460987"/>
                  <a:pt x="152400" y="1466850"/>
                </a:cubicBezTo>
                <a:cubicBezTo>
                  <a:pt x="128521" y="1495505"/>
                  <a:pt x="137849" y="1474852"/>
                  <a:pt x="120650" y="1504950"/>
                </a:cubicBezTo>
                <a:cubicBezTo>
                  <a:pt x="99865" y="1541323"/>
                  <a:pt x="114101" y="1518247"/>
                  <a:pt x="101600" y="1555750"/>
                </a:cubicBezTo>
                <a:cubicBezTo>
                  <a:pt x="97995" y="1566564"/>
                  <a:pt x="92505" y="1576686"/>
                  <a:pt x="88900" y="1587500"/>
                </a:cubicBezTo>
                <a:cubicBezTo>
                  <a:pt x="86140" y="1595779"/>
                  <a:pt x="85058" y="1604541"/>
                  <a:pt x="82550" y="1612900"/>
                </a:cubicBezTo>
                <a:cubicBezTo>
                  <a:pt x="72767" y="1645509"/>
                  <a:pt x="69269" y="1652453"/>
                  <a:pt x="57150" y="1682750"/>
                </a:cubicBezTo>
                <a:cubicBezTo>
                  <a:pt x="55033" y="1697567"/>
                  <a:pt x="53735" y="1712524"/>
                  <a:pt x="50800" y="1727200"/>
                </a:cubicBezTo>
                <a:cubicBezTo>
                  <a:pt x="47686" y="1742772"/>
                  <a:pt x="38634" y="1757881"/>
                  <a:pt x="31750" y="1771650"/>
                </a:cubicBezTo>
                <a:cubicBezTo>
                  <a:pt x="29633" y="1782233"/>
                  <a:pt x="27331" y="1792781"/>
                  <a:pt x="25400" y="1803400"/>
                </a:cubicBezTo>
                <a:cubicBezTo>
                  <a:pt x="23097" y="1816068"/>
                  <a:pt x="22173" y="1829009"/>
                  <a:pt x="19050" y="1841500"/>
                </a:cubicBezTo>
                <a:cubicBezTo>
                  <a:pt x="15803" y="1854487"/>
                  <a:pt x="9597" y="1866613"/>
                  <a:pt x="6350" y="1879600"/>
                </a:cubicBezTo>
                <a:lnTo>
                  <a:pt x="0" y="1905000"/>
                </a:lnTo>
                <a:cubicBezTo>
                  <a:pt x="2117" y="1947333"/>
                  <a:pt x="1492" y="1989893"/>
                  <a:pt x="6350" y="2032000"/>
                </a:cubicBezTo>
                <a:cubicBezTo>
                  <a:pt x="7884" y="2045299"/>
                  <a:pt x="15803" y="2057113"/>
                  <a:pt x="19050" y="2070100"/>
                </a:cubicBezTo>
                <a:cubicBezTo>
                  <a:pt x="21085" y="2078238"/>
                  <a:pt x="27195" y="2105440"/>
                  <a:pt x="31750" y="2114550"/>
                </a:cubicBezTo>
                <a:cubicBezTo>
                  <a:pt x="35163" y="2121376"/>
                  <a:pt x="40217" y="2127250"/>
                  <a:pt x="44450" y="2133600"/>
                </a:cubicBezTo>
                <a:cubicBezTo>
                  <a:pt x="47672" y="2146489"/>
                  <a:pt x="51684" y="2165296"/>
                  <a:pt x="57150" y="2178050"/>
                </a:cubicBezTo>
                <a:cubicBezTo>
                  <a:pt x="60879" y="2186751"/>
                  <a:pt x="66334" y="2194661"/>
                  <a:pt x="69850" y="2203450"/>
                </a:cubicBezTo>
                <a:cubicBezTo>
                  <a:pt x="74822" y="2215879"/>
                  <a:pt x="78317" y="2228850"/>
                  <a:pt x="82550" y="2241550"/>
                </a:cubicBezTo>
                <a:cubicBezTo>
                  <a:pt x="84667" y="2247900"/>
                  <a:pt x="85907" y="2254613"/>
                  <a:pt x="88900" y="2260600"/>
                </a:cubicBezTo>
                <a:cubicBezTo>
                  <a:pt x="93133" y="2269067"/>
                  <a:pt x="96730" y="2277883"/>
                  <a:pt x="101600" y="2286000"/>
                </a:cubicBezTo>
                <a:cubicBezTo>
                  <a:pt x="109453" y="2299088"/>
                  <a:pt x="116207" y="2313307"/>
                  <a:pt x="127000" y="2324100"/>
                </a:cubicBezTo>
                <a:cubicBezTo>
                  <a:pt x="139700" y="2336800"/>
                  <a:pt x="155137" y="2347256"/>
                  <a:pt x="165100" y="2362200"/>
                </a:cubicBezTo>
                <a:cubicBezTo>
                  <a:pt x="182033" y="2387600"/>
                  <a:pt x="171450" y="2377017"/>
                  <a:pt x="196850" y="2393950"/>
                </a:cubicBezTo>
                <a:cubicBezTo>
                  <a:pt x="201083" y="2400300"/>
                  <a:pt x="204154" y="2407604"/>
                  <a:pt x="209550" y="2413000"/>
                </a:cubicBezTo>
                <a:cubicBezTo>
                  <a:pt x="214946" y="2418396"/>
                  <a:pt x="223832" y="2419741"/>
                  <a:pt x="228600" y="2425700"/>
                </a:cubicBezTo>
                <a:cubicBezTo>
                  <a:pt x="232781" y="2430927"/>
                  <a:pt x="230217" y="2440017"/>
                  <a:pt x="234950" y="2444750"/>
                </a:cubicBezTo>
                <a:cubicBezTo>
                  <a:pt x="239683" y="2449483"/>
                  <a:pt x="248149" y="2447849"/>
                  <a:pt x="254000" y="2451100"/>
                </a:cubicBezTo>
                <a:cubicBezTo>
                  <a:pt x="267343" y="2458513"/>
                  <a:pt x="277620" y="2471673"/>
                  <a:pt x="292100" y="2476500"/>
                </a:cubicBezTo>
                <a:cubicBezTo>
                  <a:pt x="335646" y="2491015"/>
                  <a:pt x="281598" y="2473875"/>
                  <a:pt x="342900" y="2489200"/>
                </a:cubicBezTo>
                <a:cubicBezTo>
                  <a:pt x="349394" y="2490823"/>
                  <a:pt x="355514" y="2493711"/>
                  <a:pt x="361950" y="2495550"/>
                </a:cubicBezTo>
                <a:cubicBezTo>
                  <a:pt x="370341" y="2497948"/>
                  <a:pt x="378959" y="2499502"/>
                  <a:pt x="387350" y="2501900"/>
                </a:cubicBezTo>
                <a:cubicBezTo>
                  <a:pt x="393786" y="2503739"/>
                  <a:pt x="399814" y="2507053"/>
                  <a:pt x="406400" y="2508250"/>
                </a:cubicBezTo>
                <a:cubicBezTo>
                  <a:pt x="423190" y="2511303"/>
                  <a:pt x="440267" y="2512483"/>
                  <a:pt x="457200" y="2514600"/>
                </a:cubicBezTo>
                <a:cubicBezTo>
                  <a:pt x="519124" y="2535241"/>
                  <a:pt x="478957" y="2524385"/>
                  <a:pt x="615950" y="2514600"/>
                </a:cubicBezTo>
                <a:cubicBezTo>
                  <a:pt x="627331" y="2513787"/>
                  <a:pt x="659158" y="2508871"/>
                  <a:pt x="673100" y="2501900"/>
                </a:cubicBezTo>
                <a:cubicBezTo>
                  <a:pt x="692756" y="2492072"/>
                  <a:pt x="697416" y="2481655"/>
                  <a:pt x="717550" y="2470150"/>
                </a:cubicBezTo>
                <a:cubicBezTo>
                  <a:pt x="723362" y="2466829"/>
                  <a:pt x="730250" y="2465917"/>
                  <a:pt x="736600" y="2463800"/>
                </a:cubicBezTo>
                <a:cubicBezTo>
                  <a:pt x="779433" y="2420967"/>
                  <a:pt x="757661" y="2431380"/>
                  <a:pt x="793750" y="2419350"/>
                </a:cubicBezTo>
                <a:cubicBezTo>
                  <a:pt x="823593" y="2389507"/>
                  <a:pt x="805328" y="2405281"/>
                  <a:pt x="850900" y="2374900"/>
                </a:cubicBezTo>
                <a:cubicBezTo>
                  <a:pt x="875519" y="2358487"/>
                  <a:pt x="862710" y="2364613"/>
                  <a:pt x="889000" y="2355850"/>
                </a:cubicBezTo>
                <a:cubicBezTo>
                  <a:pt x="918930" y="2310955"/>
                  <a:pt x="879842" y="2365008"/>
                  <a:pt x="927100" y="2317750"/>
                </a:cubicBezTo>
                <a:cubicBezTo>
                  <a:pt x="932496" y="2312354"/>
                  <a:pt x="934404" y="2304096"/>
                  <a:pt x="939800" y="2298700"/>
                </a:cubicBezTo>
                <a:cubicBezTo>
                  <a:pt x="977974" y="2260526"/>
                  <a:pt x="943616" y="2327901"/>
                  <a:pt x="996950" y="2247900"/>
                </a:cubicBezTo>
                <a:cubicBezTo>
                  <a:pt x="1001183" y="2241550"/>
                  <a:pt x="1006237" y="2235676"/>
                  <a:pt x="1009650" y="2228850"/>
                </a:cubicBezTo>
                <a:cubicBezTo>
                  <a:pt x="1012643" y="2222863"/>
                  <a:pt x="1012287" y="2215369"/>
                  <a:pt x="1016000" y="2209800"/>
                </a:cubicBezTo>
                <a:cubicBezTo>
                  <a:pt x="1020981" y="2202328"/>
                  <a:pt x="1029301" y="2197649"/>
                  <a:pt x="1035050" y="2190750"/>
                </a:cubicBezTo>
                <a:cubicBezTo>
                  <a:pt x="1057798" y="2163453"/>
                  <a:pt x="1039781" y="2181289"/>
                  <a:pt x="1054100" y="2152650"/>
                </a:cubicBezTo>
                <a:cubicBezTo>
                  <a:pt x="1057513" y="2145824"/>
                  <a:pt x="1063700" y="2140574"/>
                  <a:pt x="1066800" y="2133600"/>
                </a:cubicBezTo>
                <a:lnTo>
                  <a:pt x="1085850" y="2076450"/>
                </a:lnTo>
                <a:lnTo>
                  <a:pt x="1123950" y="1962150"/>
                </a:lnTo>
                <a:cubicBezTo>
                  <a:pt x="1126067" y="1955800"/>
                  <a:pt x="1128677" y="1949594"/>
                  <a:pt x="1130300" y="1943100"/>
                </a:cubicBezTo>
                <a:cubicBezTo>
                  <a:pt x="1132417" y="1934633"/>
                  <a:pt x="1133293" y="1925756"/>
                  <a:pt x="1136650" y="1917700"/>
                </a:cubicBezTo>
                <a:cubicBezTo>
                  <a:pt x="1143932" y="1900224"/>
                  <a:pt x="1151548" y="1882652"/>
                  <a:pt x="1162050" y="1866900"/>
                </a:cubicBezTo>
                <a:cubicBezTo>
                  <a:pt x="1173505" y="1849717"/>
                  <a:pt x="1179393" y="1842591"/>
                  <a:pt x="1187450" y="1822450"/>
                </a:cubicBezTo>
                <a:cubicBezTo>
                  <a:pt x="1192422" y="1810021"/>
                  <a:pt x="1196903" y="1797337"/>
                  <a:pt x="1200150" y="1784350"/>
                </a:cubicBezTo>
                <a:cubicBezTo>
                  <a:pt x="1202267" y="1775883"/>
                  <a:pt x="1203436" y="1767122"/>
                  <a:pt x="1206500" y="1758950"/>
                </a:cubicBezTo>
                <a:cubicBezTo>
                  <a:pt x="1215217" y="1735706"/>
                  <a:pt x="1223266" y="1728129"/>
                  <a:pt x="1238250" y="1708150"/>
                </a:cubicBezTo>
                <a:cubicBezTo>
                  <a:pt x="1253363" y="1662810"/>
                  <a:pt x="1243524" y="1681189"/>
                  <a:pt x="1263650" y="1651000"/>
                </a:cubicBezTo>
                <a:cubicBezTo>
                  <a:pt x="1265767" y="1642533"/>
                  <a:pt x="1267492" y="1633959"/>
                  <a:pt x="1270000" y="1625600"/>
                </a:cubicBezTo>
                <a:cubicBezTo>
                  <a:pt x="1273847" y="1612778"/>
                  <a:pt x="1280075" y="1600627"/>
                  <a:pt x="1282700" y="1587500"/>
                </a:cubicBezTo>
                <a:cubicBezTo>
                  <a:pt x="1284817" y="1576917"/>
                  <a:pt x="1287119" y="1566369"/>
                  <a:pt x="1289050" y="1555750"/>
                </a:cubicBezTo>
                <a:cubicBezTo>
                  <a:pt x="1291353" y="1543082"/>
                  <a:pt x="1292607" y="1530219"/>
                  <a:pt x="1295400" y="1517650"/>
                </a:cubicBezTo>
                <a:cubicBezTo>
                  <a:pt x="1296852" y="1511116"/>
                  <a:pt x="1300127" y="1505094"/>
                  <a:pt x="1301750" y="1498600"/>
                </a:cubicBezTo>
                <a:cubicBezTo>
                  <a:pt x="1304368" y="1488129"/>
                  <a:pt x="1305260" y="1477263"/>
                  <a:pt x="1308100" y="1466850"/>
                </a:cubicBezTo>
                <a:cubicBezTo>
                  <a:pt x="1322554" y="1413854"/>
                  <a:pt x="1315690" y="1444907"/>
                  <a:pt x="1333500" y="1403350"/>
                </a:cubicBezTo>
                <a:cubicBezTo>
                  <a:pt x="1336137" y="1397198"/>
                  <a:pt x="1338089" y="1390758"/>
                  <a:pt x="1339850" y="1384300"/>
                </a:cubicBezTo>
                <a:cubicBezTo>
                  <a:pt x="1344443" y="1367461"/>
                  <a:pt x="1342868" y="1348023"/>
                  <a:pt x="1352550" y="1333500"/>
                </a:cubicBezTo>
                <a:lnTo>
                  <a:pt x="1365250" y="1314450"/>
                </a:lnTo>
                <a:cubicBezTo>
                  <a:pt x="1365271" y="1314325"/>
                  <a:pt x="1373740" y="1257265"/>
                  <a:pt x="1377950" y="1250950"/>
                </a:cubicBezTo>
                <a:cubicBezTo>
                  <a:pt x="1382183" y="1244600"/>
                  <a:pt x="1390650" y="1242483"/>
                  <a:pt x="1397000" y="1238250"/>
                </a:cubicBezTo>
                <a:cubicBezTo>
                  <a:pt x="1401233" y="1231900"/>
                  <a:pt x="1406287" y="1226026"/>
                  <a:pt x="1409700" y="1219200"/>
                </a:cubicBezTo>
                <a:cubicBezTo>
                  <a:pt x="1412693" y="1213213"/>
                  <a:pt x="1411941" y="1205434"/>
                  <a:pt x="1416050" y="1200150"/>
                </a:cubicBezTo>
                <a:cubicBezTo>
                  <a:pt x="1427077" y="1185973"/>
                  <a:pt x="1444187" y="1176994"/>
                  <a:pt x="1454150" y="1162050"/>
                </a:cubicBezTo>
                <a:cubicBezTo>
                  <a:pt x="1458383" y="1155700"/>
                  <a:pt x="1460891" y="1147768"/>
                  <a:pt x="1466850" y="1143000"/>
                </a:cubicBezTo>
                <a:cubicBezTo>
                  <a:pt x="1472077" y="1138819"/>
                  <a:pt x="1480049" y="1139901"/>
                  <a:pt x="1485900" y="1136650"/>
                </a:cubicBezTo>
                <a:cubicBezTo>
                  <a:pt x="1499243" y="1129237"/>
                  <a:pt x="1511300" y="1119717"/>
                  <a:pt x="1524000" y="1111250"/>
                </a:cubicBezTo>
                <a:cubicBezTo>
                  <a:pt x="1530350" y="1107017"/>
                  <a:pt x="1535646" y="1100401"/>
                  <a:pt x="1543050" y="1098550"/>
                </a:cubicBezTo>
                <a:lnTo>
                  <a:pt x="1568450" y="1092200"/>
                </a:lnTo>
                <a:cubicBezTo>
                  <a:pt x="1591733" y="1094317"/>
                  <a:pt x="1615156" y="1095244"/>
                  <a:pt x="1638300" y="1098550"/>
                </a:cubicBezTo>
                <a:cubicBezTo>
                  <a:pt x="1644926" y="1099497"/>
                  <a:pt x="1650914" y="1103061"/>
                  <a:pt x="1657350" y="1104900"/>
                </a:cubicBezTo>
                <a:cubicBezTo>
                  <a:pt x="1665741" y="1107298"/>
                  <a:pt x="1674283" y="1109133"/>
                  <a:pt x="1682750" y="1111250"/>
                </a:cubicBezTo>
                <a:cubicBezTo>
                  <a:pt x="1686514" y="1110712"/>
                  <a:pt x="1734159" y="1106610"/>
                  <a:pt x="1746250" y="1098550"/>
                </a:cubicBezTo>
                <a:cubicBezTo>
                  <a:pt x="1753722" y="1093569"/>
                  <a:pt x="1758401" y="1085249"/>
                  <a:pt x="1765300" y="1079500"/>
                </a:cubicBezTo>
                <a:cubicBezTo>
                  <a:pt x="1771163" y="1074614"/>
                  <a:pt x="1778487" y="1071686"/>
                  <a:pt x="1784350" y="1066800"/>
                </a:cubicBezTo>
                <a:cubicBezTo>
                  <a:pt x="1846767" y="1014786"/>
                  <a:pt x="1766150" y="1078650"/>
                  <a:pt x="1816100" y="1028700"/>
                </a:cubicBezTo>
                <a:cubicBezTo>
                  <a:pt x="1821496" y="1023304"/>
                  <a:pt x="1828800" y="1020233"/>
                  <a:pt x="1835150" y="1016000"/>
                </a:cubicBezTo>
                <a:cubicBezTo>
                  <a:pt x="1858433" y="981075"/>
                  <a:pt x="1835150" y="1010708"/>
                  <a:pt x="1866900" y="984250"/>
                </a:cubicBezTo>
                <a:cubicBezTo>
                  <a:pt x="1873799" y="978501"/>
                  <a:pt x="1878478" y="970181"/>
                  <a:pt x="1885950" y="965200"/>
                </a:cubicBezTo>
                <a:cubicBezTo>
                  <a:pt x="1891519" y="961487"/>
                  <a:pt x="1898542" y="960611"/>
                  <a:pt x="1905000" y="958850"/>
                </a:cubicBezTo>
                <a:cubicBezTo>
                  <a:pt x="1921839" y="954257"/>
                  <a:pt x="1938684" y="949573"/>
                  <a:pt x="1955800" y="946150"/>
                </a:cubicBezTo>
                <a:cubicBezTo>
                  <a:pt x="1966383" y="944033"/>
                  <a:pt x="1977079" y="942418"/>
                  <a:pt x="1987550" y="939800"/>
                </a:cubicBezTo>
                <a:cubicBezTo>
                  <a:pt x="2028883" y="929467"/>
                  <a:pt x="1985178" y="931067"/>
                  <a:pt x="2057400" y="920750"/>
                </a:cubicBezTo>
                <a:lnTo>
                  <a:pt x="2101850" y="914400"/>
                </a:lnTo>
                <a:cubicBezTo>
                  <a:pt x="2139950" y="916517"/>
                  <a:pt x="2178148" y="917295"/>
                  <a:pt x="2216150" y="920750"/>
                </a:cubicBezTo>
                <a:cubicBezTo>
                  <a:pt x="2224841" y="921540"/>
                  <a:pt x="2232853" y="926375"/>
                  <a:pt x="2241550" y="927100"/>
                </a:cubicBezTo>
                <a:cubicBezTo>
                  <a:pt x="2283790" y="930620"/>
                  <a:pt x="2326217" y="931333"/>
                  <a:pt x="2368550" y="933450"/>
                </a:cubicBezTo>
                <a:cubicBezTo>
                  <a:pt x="2514234" y="954262"/>
                  <a:pt x="2408164" y="941552"/>
                  <a:pt x="2724150" y="933450"/>
                </a:cubicBezTo>
                <a:lnTo>
                  <a:pt x="2908300" y="927100"/>
                </a:lnTo>
                <a:cubicBezTo>
                  <a:pt x="2914650" y="922867"/>
                  <a:pt x="2920335" y="917406"/>
                  <a:pt x="2927350" y="914400"/>
                </a:cubicBezTo>
                <a:cubicBezTo>
                  <a:pt x="2935372" y="910962"/>
                  <a:pt x="2945488" y="912891"/>
                  <a:pt x="2952750" y="908050"/>
                </a:cubicBezTo>
                <a:cubicBezTo>
                  <a:pt x="3010195" y="869753"/>
                  <a:pt x="2922222" y="903409"/>
                  <a:pt x="2984500" y="882650"/>
                </a:cubicBezTo>
                <a:lnTo>
                  <a:pt x="3022600" y="844550"/>
                </a:lnTo>
                <a:cubicBezTo>
                  <a:pt x="3028950" y="838200"/>
                  <a:pt x="3036669" y="832972"/>
                  <a:pt x="3041650" y="825500"/>
                </a:cubicBezTo>
                <a:cubicBezTo>
                  <a:pt x="3060992" y="796487"/>
                  <a:pt x="3048954" y="811846"/>
                  <a:pt x="3079750" y="781050"/>
                </a:cubicBezTo>
                <a:cubicBezTo>
                  <a:pt x="3081867" y="772583"/>
                  <a:pt x="3082662" y="763672"/>
                  <a:pt x="3086100" y="755650"/>
                </a:cubicBezTo>
                <a:cubicBezTo>
                  <a:pt x="3089106" y="748635"/>
                  <a:pt x="3098641" y="744230"/>
                  <a:pt x="3098800" y="736600"/>
                </a:cubicBezTo>
                <a:cubicBezTo>
                  <a:pt x="3100784" y="641347"/>
                  <a:pt x="3095850" y="546063"/>
                  <a:pt x="3092450" y="450850"/>
                </a:cubicBezTo>
                <a:cubicBezTo>
                  <a:pt x="3087462" y="311186"/>
                  <a:pt x="3092930" y="421259"/>
                  <a:pt x="3079750" y="361950"/>
                </a:cubicBezTo>
                <a:cubicBezTo>
                  <a:pt x="3067276" y="305815"/>
                  <a:pt x="3079702" y="342730"/>
                  <a:pt x="3067050" y="298450"/>
                </a:cubicBezTo>
                <a:cubicBezTo>
                  <a:pt x="3065211" y="292014"/>
                  <a:pt x="3063693" y="285387"/>
                  <a:pt x="3060700" y="279400"/>
                </a:cubicBezTo>
                <a:cubicBezTo>
                  <a:pt x="3057287" y="272574"/>
                  <a:pt x="3051100" y="267324"/>
                  <a:pt x="3048000" y="260350"/>
                </a:cubicBezTo>
                <a:cubicBezTo>
                  <a:pt x="3042563" y="248117"/>
                  <a:pt x="3042726" y="233389"/>
                  <a:pt x="3035300" y="222250"/>
                </a:cubicBezTo>
                <a:cubicBezTo>
                  <a:pt x="3031067" y="215900"/>
                  <a:pt x="3025700" y="210174"/>
                  <a:pt x="3022600" y="203200"/>
                </a:cubicBezTo>
                <a:cubicBezTo>
                  <a:pt x="3017163" y="190967"/>
                  <a:pt x="3017326" y="176239"/>
                  <a:pt x="3009900" y="165100"/>
                </a:cubicBezTo>
                <a:cubicBezTo>
                  <a:pt x="2999849" y="150023"/>
                  <a:pt x="2989965" y="134434"/>
                  <a:pt x="2978150" y="120650"/>
                </a:cubicBezTo>
                <a:cubicBezTo>
                  <a:pt x="2972306" y="113832"/>
                  <a:pt x="2964849" y="108499"/>
                  <a:pt x="2959100" y="101600"/>
                </a:cubicBezTo>
                <a:cubicBezTo>
                  <a:pt x="2954214" y="95737"/>
                  <a:pt x="2951796" y="87946"/>
                  <a:pt x="2946400" y="82550"/>
                </a:cubicBezTo>
                <a:cubicBezTo>
                  <a:pt x="2941004" y="77154"/>
                  <a:pt x="2933213" y="74736"/>
                  <a:pt x="2927350" y="69850"/>
                </a:cubicBezTo>
                <a:cubicBezTo>
                  <a:pt x="2920451" y="64101"/>
                  <a:pt x="2916097" y="55255"/>
                  <a:pt x="2908300" y="50800"/>
                </a:cubicBezTo>
                <a:cubicBezTo>
                  <a:pt x="2900723" y="46470"/>
                  <a:pt x="2891473" y="46083"/>
                  <a:pt x="2882900" y="44450"/>
                </a:cubicBezTo>
                <a:cubicBezTo>
                  <a:pt x="2847006" y="37613"/>
                  <a:pt x="2811122" y="30567"/>
                  <a:pt x="2774950" y="25400"/>
                </a:cubicBezTo>
                <a:cubicBezTo>
                  <a:pt x="2737001" y="19979"/>
                  <a:pt x="2698766" y="16784"/>
                  <a:pt x="2660650" y="12700"/>
                </a:cubicBezTo>
                <a:cubicBezTo>
                  <a:pt x="2639499" y="10434"/>
                  <a:pt x="2618133" y="9847"/>
                  <a:pt x="2597150" y="6350"/>
                </a:cubicBezTo>
                <a:lnTo>
                  <a:pt x="2559050" y="0"/>
                </a:lnTo>
                <a:lnTo>
                  <a:pt x="2438400" y="6350"/>
                </a:lnTo>
                <a:cubicBezTo>
                  <a:pt x="2419281" y="7716"/>
                  <a:pt x="2400375" y="11425"/>
                  <a:pt x="2381250" y="12700"/>
                </a:cubicBezTo>
                <a:cubicBezTo>
                  <a:pt x="2336848" y="15660"/>
                  <a:pt x="2292350" y="16933"/>
                  <a:pt x="2247900" y="19050"/>
                </a:cubicBezTo>
                <a:cubicBezTo>
                  <a:pt x="2241550" y="21167"/>
                  <a:pt x="2235452" y="24300"/>
                  <a:pt x="2228850" y="25400"/>
                </a:cubicBezTo>
                <a:cubicBezTo>
                  <a:pt x="2209944" y="28551"/>
                  <a:pt x="2190736" y="29510"/>
                  <a:pt x="2171700" y="31750"/>
                </a:cubicBezTo>
                <a:cubicBezTo>
                  <a:pt x="2154752" y="33744"/>
                  <a:pt x="2137733" y="35295"/>
                  <a:pt x="2120900" y="38100"/>
                </a:cubicBezTo>
                <a:cubicBezTo>
                  <a:pt x="2070464" y="46506"/>
                  <a:pt x="2122616" y="44589"/>
                  <a:pt x="2057400" y="50800"/>
                </a:cubicBezTo>
                <a:cubicBezTo>
                  <a:pt x="2025723" y="53817"/>
                  <a:pt x="1993900" y="55033"/>
                  <a:pt x="1962150" y="57150"/>
                </a:cubicBezTo>
                <a:cubicBezTo>
                  <a:pt x="1900478" y="54066"/>
                  <a:pt x="1844045" y="54399"/>
                  <a:pt x="1784350" y="44450"/>
                </a:cubicBezTo>
                <a:cubicBezTo>
                  <a:pt x="1775742" y="43015"/>
                  <a:pt x="1767469" y="39993"/>
                  <a:pt x="1758950" y="38100"/>
                </a:cubicBezTo>
                <a:cubicBezTo>
                  <a:pt x="1748414" y="35759"/>
                  <a:pt x="1737783" y="33867"/>
                  <a:pt x="1727200" y="31750"/>
                </a:cubicBezTo>
                <a:cubicBezTo>
                  <a:pt x="1636189" y="38251"/>
                  <a:pt x="1683808" y="64558"/>
                  <a:pt x="1663700" y="63500"/>
                </a:cubicBezTo>
                <a:close/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35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650123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4928" t="8590" r="11408" b="2280"/>
          <a:stretch/>
        </p:blipFill>
        <p:spPr>
          <a:xfrm>
            <a:off x="1691680" y="622565"/>
            <a:ext cx="4104456" cy="59766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48292" t="17182" r="19086" b="76375"/>
          <a:stretch/>
        </p:blipFill>
        <p:spPr>
          <a:xfrm>
            <a:off x="1043608" y="116632"/>
            <a:ext cx="3738566" cy="4061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60749" t="26079" r="33767" b="14859"/>
          <a:stretch/>
        </p:blipFill>
        <p:spPr>
          <a:xfrm>
            <a:off x="251520" y="738775"/>
            <a:ext cx="936104" cy="55446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68144" y="200166"/>
            <a:ext cx="3024336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TUNNEL, end of EYETS</a:t>
            </a:r>
            <a:endParaRPr lang="fr-CH" sz="3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36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580564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TUNNEL, end of EYETS</a:t>
            </a:r>
            <a:endParaRPr lang="fr-CH" sz="3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424202"/>
              </p:ext>
            </p:extLst>
          </p:nvPr>
        </p:nvGraphicFramePr>
        <p:xfrm>
          <a:off x="251519" y="3789040"/>
          <a:ext cx="8640961" cy="291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4176465"/>
                <a:gridCol w="648072"/>
                <a:gridCol w="288032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Team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Action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Days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Comment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EN/EA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Scaffold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removal</a:t>
                      </a:r>
                      <a:r>
                        <a:rPr lang="fr-FR" sz="1600" dirty="0" smtClean="0"/>
                        <a:t>, first on </a:t>
                      </a:r>
                      <a:r>
                        <a:rPr lang="fr-FR" sz="1600" dirty="0" err="1" smtClean="0"/>
                        <a:t>crab</a:t>
                      </a:r>
                      <a:r>
                        <a:rPr lang="fr-FR" sz="1600" dirty="0" smtClean="0"/>
                        <a:t> zone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5d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(EN/CV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Piquages</a:t>
                      </a:r>
                      <a:r>
                        <a:rPr lang="fr-FR" sz="1600" baseline="0" dirty="0" smtClean="0"/>
                        <a:t> for He </a:t>
                      </a:r>
                      <a:r>
                        <a:rPr lang="fr-FR" sz="1600" baseline="0" dirty="0" err="1" smtClean="0"/>
                        <a:t>pumps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2d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Only</a:t>
                      </a:r>
                      <a:r>
                        <a:rPr lang="fr-FR" sz="1600" baseline="0" dirty="0" smtClean="0"/>
                        <a:t> contraint: </a:t>
                      </a:r>
                      <a:r>
                        <a:rPr lang="fr-FR" sz="1600" baseline="0" dirty="0" err="1" smtClean="0"/>
                        <a:t>before</a:t>
                      </a:r>
                      <a:r>
                        <a:rPr lang="fr-FR" sz="1600" baseline="0" dirty="0" smtClean="0"/>
                        <a:t> He </a:t>
                      </a:r>
                      <a:r>
                        <a:rPr lang="fr-FR" sz="1600" baseline="0" dirty="0" err="1" smtClean="0"/>
                        <a:t>pump</a:t>
                      </a:r>
                      <a:r>
                        <a:rPr lang="fr-FR" sz="1600" baseline="0" dirty="0" smtClean="0"/>
                        <a:t> installation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TE/VSC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Check of vacuum in MST/MSE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EN/HE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Installation of new handling rail on top of the crab cavity zone, with load test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2wks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Nothing </a:t>
                      </a:r>
                      <a:r>
                        <a:rPr lang="fr-FR" sz="1600" dirty="0" err="1" smtClean="0"/>
                        <a:t>underneath</a:t>
                      </a:r>
                      <a:endParaRPr lang="fr-FR" sz="16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VIC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TE/VSC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Closure</a:t>
                      </a:r>
                      <a:r>
                        <a:rPr lang="fr-FR" sz="1600" dirty="0" smtClean="0"/>
                        <a:t> of vacuum on </a:t>
                      </a:r>
                      <a:r>
                        <a:rPr lang="fr-FR" sz="1600" dirty="0" err="1" smtClean="0"/>
                        <a:t>crab</a:t>
                      </a:r>
                      <a:r>
                        <a:rPr lang="fr-FR" sz="1600" dirty="0" smtClean="0"/>
                        <a:t> zone, </a:t>
                      </a:r>
                      <a:r>
                        <a:rPr lang="fr-FR" sz="1600" dirty="0" err="1" smtClean="0"/>
                        <a:t>pumpdown</a:t>
                      </a:r>
                      <a:r>
                        <a:rPr lang="fr-FR" sz="1600" dirty="0" smtClean="0"/>
                        <a:t>, </a:t>
                      </a:r>
                      <a:r>
                        <a:rPr lang="fr-FR" sz="1600" dirty="0" err="1" smtClean="0"/>
                        <a:t>leak</a:t>
                      </a:r>
                      <a:r>
                        <a:rPr lang="fr-FR" sz="1600" dirty="0" smtClean="0"/>
                        <a:t> check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6"/>
          <a:stretch/>
        </p:blipFill>
        <p:spPr bwMode="auto">
          <a:xfrm>
            <a:off x="251519" y="584775"/>
            <a:ext cx="4456037" cy="32042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37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031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err="1" smtClean="0"/>
              <a:t>Helium</a:t>
            </a:r>
            <a:r>
              <a:rPr lang="fr-CH" sz="3200" dirty="0" smtClean="0"/>
              <a:t> PUMPS ZONE</a:t>
            </a:r>
            <a:endParaRPr lang="fr-CH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686183"/>
            <a:ext cx="2055446" cy="2382777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944678"/>
              </p:ext>
            </p:extLst>
          </p:nvPr>
        </p:nvGraphicFramePr>
        <p:xfrm>
          <a:off x="251519" y="3140968"/>
          <a:ext cx="8640961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4176465"/>
                <a:gridCol w="1296143"/>
                <a:gridCol w="2232249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Team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Action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Duration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Comment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ACE/SU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Removal</a:t>
                      </a:r>
                      <a:r>
                        <a:rPr lang="fr-FR" sz="1600" dirty="0" smtClean="0"/>
                        <a:t> of </a:t>
                      </a:r>
                      <a:r>
                        <a:rPr lang="fr-FR" sz="1600" dirty="0" err="1" smtClean="0"/>
                        <a:t>yellow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pillar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1d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Mark </a:t>
                      </a:r>
                      <a:r>
                        <a:rPr lang="fr-FR" sz="1600" dirty="0" err="1" smtClean="0"/>
                        <a:t>dcum</a:t>
                      </a:r>
                      <a:r>
                        <a:rPr lang="fr-FR" sz="1600" dirty="0" smtClean="0"/>
                        <a:t> at the </a:t>
                      </a:r>
                      <a:r>
                        <a:rPr lang="fr-FR" sz="1600" dirty="0" err="1" smtClean="0"/>
                        <a:t>floor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1d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EN/CV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Piquages</a:t>
                      </a:r>
                      <a:r>
                        <a:rPr lang="fr-FR" sz="1600" baseline="0" dirty="0" smtClean="0"/>
                        <a:t> for He </a:t>
                      </a:r>
                      <a:r>
                        <a:rPr lang="fr-FR" sz="1600" baseline="0" dirty="0" err="1" smtClean="0"/>
                        <a:t>pumps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2d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TE/VSC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Removal</a:t>
                      </a:r>
                      <a:r>
                        <a:rPr lang="fr-FR" sz="1600" dirty="0" smtClean="0"/>
                        <a:t> of vacuum </a:t>
                      </a:r>
                      <a:r>
                        <a:rPr lang="fr-FR" sz="1600" dirty="0" err="1" smtClean="0"/>
                        <a:t>chambers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upstream</a:t>
                      </a:r>
                      <a:r>
                        <a:rPr lang="fr-FR" sz="1600" dirty="0" smtClean="0"/>
                        <a:t> of QDA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5dd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TE/CRG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Positioning</a:t>
                      </a:r>
                      <a:r>
                        <a:rPr lang="fr-FR" sz="1600" dirty="0" smtClean="0"/>
                        <a:t> of He </a:t>
                      </a:r>
                      <a:r>
                        <a:rPr lang="fr-FR" sz="1600" dirty="0" err="1" smtClean="0"/>
                        <a:t>pumps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5dd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TE/VSC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Closure</a:t>
                      </a:r>
                      <a:r>
                        <a:rPr lang="fr-FR" sz="1600" dirty="0" smtClean="0"/>
                        <a:t> of vacuum </a:t>
                      </a:r>
                      <a:r>
                        <a:rPr lang="fr-FR" sz="1600" dirty="0" err="1" smtClean="0"/>
                        <a:t>chambers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upstream</a:t>
                      </a:r>
                      <a:r>
                        <a:rPr lang="fr-FR" sz="1600" dirty="0" smtClean="0"/>
                        <a:t> of QDA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5dd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" r="75210" b="70963"/>
          <a:stretch/>
        </p:blipFill>
        <p:spPr>
          <a:xfrm>
            <a:off x="2549684" y="686183"/>
            <a:ext cx="2779471" cy="1991326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686183"/>
            <a:ext cx="3003143" cy="2205755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38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3263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397" t="17182" r="10227" b="2280"/>
          <a:stretch/>
        </p:blipFill>
        <p:spPr>
          <a:xfrm>
            <a:off x="127289" y="404664"/>
            <a:ext cx="9006045" cy="529254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8940" t="74096" r="12589" b="20535"/>
          <a:stretch/>
        </p:blipFill>
        <p:spPr>
          <a:xfrm>
            <a:off x="683568" y="6381328"/>
            <a:ext cx="7128792" cy="3600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32707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9032" t="9879" r="13168" b="1530"/>
          <a:stretch/>
        </p:blipFill>
        <p:spPr>
          <a:xfrm>
            <a:off x="467544" y="260648"/>
            <a:ext cx="4968552" cy="64046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0749" t="26079" r="33767" b="14859"/>
          <a:stretch/>
        </p:blipFill>
        <p:spPr>
          <a:xfrm>
            <a:off x="7956376" y="690657"/>
            <a:ext cx="936104" cy="554461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395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22" r="20075" b="52017"/>
          <a:stretch/>
        </p:blipFill>
        <p:spPr>
          <a:xfrm>
            <a:off x="0" y="633685"/>
            <a:ext cx="7308304" cy="164099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140" y="172499"/>
            <a:ext cx="476945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TUNNEL, </a:t>
            </a:r>
            <a:r>
              <a:rPr lang="fr-CH" sz="3200" dirty="0" err="1" smtClean="0"/>
              <a:t>before</a:t>
            </a:r>
            <a:r>
              <a:rPr lang="fr-CH" sz="3200" dirty="0" smtClean="0"/>
              <a:t> </a:t>
            </a:r>
            <a:r>
              <a:rPr lang="fr-CH" sz="3200" dirty="0" err="1" smtClean="0"/>
              <a:t>Xmas</a:t>
            </a:r>
            <a:endParaRPr lang="fr-CH" sz="3200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8110" y="633685"/>
            <a:ext cx="1205841" cy="184017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7740352" y="192299"/>
            <a:ext cx="108866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000" dirty="0" smtClean="0"/>
              <a:t>DATES</a:t>
            </a:r>
            <a:endParaRPr lang="fr-CH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63748"/>
              </p:ext>
            </p:extLst>
          </p:nvPr>
        </p:nvGraphicFramePr>
        <p:xfrm>
          <a:off x="0" y="2443480"/>
          <a:ext cx="9144000" cy="441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568"/>
                <a:gridCol w="5832648"/>
                <a:gridCol w="720080"/>
                <a:gridCol w="19077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VSC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 smtClean="0"/>
                        <a:t>removal of vacuum pipe, installation of new valves.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TPSG and following sectors under N2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 smtClean="0"/>
                        <a:t>QDA and preceding, under vacuum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 VIC</a:t>
                      </a:r>
                    </a:p>
                    <a:p>
                      <a:r>
                        <a:rPr lang="en-GB" sz="1600" dirty="0" smtClean="0"/>
                        <a:t>Team</a:t>
                      </a:r>
                      <a:r>
                        <a:rPr lang="en-GB" sz="1600" baseline="0" dirty="0" smtClean="0"/>
                        <a:t> of 3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EN/EL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Uncabling</a:t>
                      </a:r>
                      <a:r>
                        <a:rPr lang="en-GB" sz="1600" dirty="0" smtClean="0"/>
                        <a:t> black cables, tunnel wall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r>
                        <a:rPr lang="en-GB" sz="1600" baseline="0" dirty="0" smtClean="0"/>
                        <a:t> of 2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Removal of cable tray and smaller connection boxes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2d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SU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 smtClean="0"/>
                        <a:t>Marking position of the AT401 pillars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600" dirty="0" smtClean="0"/>
                        <a:t>Inspection, marking positions for wall fiducial holes at crab area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r>
                        <a:rPr lang="en-GB" sz="1600" baseline="0" dirty="0" smtClean="0"/>
                        <a:t> of 2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drilling holes and gluing fiducials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measurement of metrology network at crab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No coactivity  0.5d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marking on the floor details of movable table supporting plates, holes for plates threaded rods, </a:t>
                      </a:r>
                      <a:r>
                        <a:rPr lang="en-GB" sz="1600" dirty="0" err="1" smtClean="0"/>
                        <a:t>etc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SMB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DIMENSIONE: drilling the AT401 pillar holes and installing</a:t>
                      </a:r>
                      <a:r>
                        <a:rPr lang="en-GB" sz="1600" baseline="0" dirty="0" smtClean="0"/>
                        <a:t> the anchors and covers. </a:t>
                      </a:r>
                      <a:r>
                        <a:rPr lang="en-GB" sz="16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VIC</a:t>
                      </a:r>
                      <a:endParaRPr lang="en-GB" sz="16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17:00-20:00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043608" y="1196752"/>
            <a:ext cx="1656184" cy="576064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638110" y="1054565"/>
            <a:ext cx="534290" cy="93427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6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8561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6902203" cy="3892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04664"/>
            <a:ext cx="61433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Marking position of the AT401 </a:t>
            </a:r>
            <a:r>
              <a:rPr lang="en-GB" dirty="0" smtClean="0"/>
              <a:t>pillars</a:t>
            </a:r>
          </a:p>
          <a:p>
            <a:r>
              <a:rPr lang="en-GB" dirty="0"/>
              <a:t>Inspection, marking positions for wall fiducial holes at crab </a:t>
            </a:r>
            <a:r>
              <a:rPr lang="en-GB" dirty="0" smtClean="0"/>
              <a:t>area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42171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22" r="20075" b="52017"/>
          <a:stretch/>
        </p:blipFill>
        <p:spPr>
          <a:xfrm>
            <a:off x="0" y="633685"/>
            <a:ext cx="7308304" cy="164099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-18132" y="78117"/>
            <a:ext cx="576064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TUNNEL, </a:t>
            </a:r>
            <a:r>
              <a:rPr lang="fr-CH" sz="3200" dirty="0" err="1" smtClean="0"/>
              <a:t>during</a:t>
            </a:r>
            <a:r>
              <a:rPr lang="fr-CH" sz="3200" dirty="0" smtClean="0"/>
              <a:t> </a:t>
            </a:r>
            <a:r>
              <a:rPr lang="fr-CH" sz="3200" dirty="0" err="1" smtClean="0"/>
              <a:t>Xmas</a:t>
            </a:r>
            <a:r>
              <a:rPr lang="fr-CH" sz="3200" dirty="0" smtClean="0"/>
              <a:t> break</a:t>
            </a:r>
            <a:endParaRPr lang="fr-CH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7740352" y="192299"/>
            <a:ext cx="108866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000" dirty="0" smtClean="0"/>
              <a:t>DATES</a:t>
            </a:r>
            <a:endParaRPr lang="fr-CH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002937"/>
              </p:ext>
            </p:extLst>
          </p:nvPr>
        </p:nvGraphicFramePr>
        <p:xfrm>
          <a:off x="-18132" y="3140968"/>
          <a:ext cx="9144000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568"/>
                <a:gridCol w="5832648"/>
                <a:gridCol w="720080"/>
                <a:gridCol w="190770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Task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Days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Comments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SMB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PREZIOSO</a:t>
                      </a:r>
                      <a:r>
                        <a:rPr lang="en-GB" sz="1600" baseline="0" dirty="0" smtClean="0"/>
                        <a:t> LINJEBIGG,  22/12 and 23/12 and 2/1 - 5/1</a:t>
                      </a:r>
                    </a:p>
                    <a:p>
                      <a:r>
                        <a:rPr lang="en-GB" sz="1600" baseline="0" dirty="0" smtClean="0"/>
                        <a:t>6 persons max, accessing tunnel during Xmas break</a:t>
                      </a:r>
                    </a:p>
                    <a:p>
                      <a:r>
                        <a:rPr lang="en-GB" sz="1600" baseline="0" dirty="0" smtClean="0"/>
                        <a:t>Preparation of the floor for the transfer table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VIC</a:t>
                      </a:r>
                      <a:endParaRPr lang="en-GB" sz="1600" dirty="0" smtClean="0"/>
                    </a:p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043608" y="1196752"/>
            <a:ext cx="1656184" cy="576064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7740352" y="706297"/>
            <a:ext cx="1121533" cy="2133038"/>
            <a:chOff x="7740352" y="706297"/>
            <a:chExt cx="1121533" cy="213303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95497" y="706297"/>
              <a:ext cx="1066388" cy="213303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7740352" y="980728"/>
              <a:ext cx="936104" cy="21602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740352" y="2082577"/>
              <a:ext cx="936104" cy="39078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475656" y="4817713"/>
            <a:ext cx="5460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Reason for work during X-mas break:  drying of the resin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8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68443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2682"/>
            <a:ext cx="9144000" cy="627263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/>
              <a:t>PREPARATION OF THE FLOOR</a:t>
            </a:r>
            <a:endParaRPr lang="fr-CH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515085" y="4653136"/>
            <a:ext cx="684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/>
              <a:t>QDA 61910</a:t>
            </a:r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 flipH="1">
            <a:off x="857276" y="5114801"/>
            <a:ext cx="1" cy="5783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25430" y="3995191"/>
            <a:ext cx="639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TA6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42930" y="4471048"/>
            <a:ext cx="639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PA6</a:t>
            </a:r>
          </a:p>
        </p:txBody>
      </p:sp>
      <p:sp>
        <p:nvSpPr>
          <p:cNvPr id="4" name="Rectangle 3"/>
          <p:cNvSpPr/>
          <p:nvPr/>
        </p:nvSpPr>
        <p:spPr>
          <a:xfrm>
            <a:off x="1475656" y="3170588"/>
            <a:ext cx="7581212" cy="31393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Filling in the big cracks and holes (if any) with a suitable cement-based mortar. The micro-cracks cannot be filled in.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Installation of a reinforcing mesh (40 cm X 40 cm) fixed to the existing concrete by using screws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 in the mesh of a Resin </a:t>
            </a:r>
            <a:r>
              <a:rPr lang="en-GB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Sikafloor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156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 of a grout </a:t>
            </a:r>
            <a:r>
              <a:rPr lang="en-GB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Sikafloor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156 to cover the heads of the screws.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the top of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that,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application of the thick resin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usually used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tunnel </a:t>
            </a: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(Primer </a:t>
            </a:r>
            <a:r>
              <a:rPr lang="en-GB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Sikafloor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161 and two layers of </a:t>
            </a:r>
            <a:r>
              <a:rPr lang="en-GB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Sikafloor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263)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thickness of all the layers together is about 5 mm.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6744" y="3432660"/>
            <a:ext cx="108866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000" dirty="0" smtClean="0"/>
              <a:t>DATES</a:t>
            </a:r>
            <a:endParaRPr lang="fr-CH" sz="20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296744" y="3946658"/>
            <a:ext cx="1121533" cy="2133038"/>
            <a:chOff x="7740352" y="706297"/>
            <a:chExt cx="1121533" cy="2133038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95497" y="706297"/>
              <a:ext cx="1066388" cy="2133038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7740352" y="980728"/>
              <a:ext cx="936104" cy="216024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740352" y="2082577"/>
              <a:ext cx="936104" cy="39078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1043608" y="2243244"/>
            <a:ext cx="1656184" cy="576064"/>
          </a:xfrm>
          <a:prstGeom prst="rect">
            <a:avLst/>
          </a:prstGeom>
          <a:solidFill>
            <a:srgbClr val="FFC0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62588" y="1268088"/>
            <a:ext cx="5209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Activity by PREZIOSO LINJEBYGG for SMB/SE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436096" y="836712"/>
            <a:ext cx="1929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CERN supervision?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25.11.2016</a:t>
            </a:r>
            <a:endParaRPr lang="fr-CH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EDMS 1738907 - Planning of the SPS crab-cavity test stand activities in EYETS2016-2017</a:t>
            </a:r>
            <a:endParaRPr lang="fr-C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9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2878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22002</TotalTime>
  <Words>1928</Words>
  <Application>Microsoft Office PowerPoint</Application>
  <PresentationFormat>On-screen Show (4:3)</PresentationFormat>
  <Paragraphs>537</Paragraphs>
  <Slides>38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Symbol</vt:lpstr>
      <vt:lpstr>Times New Roman</vt:lpstr>
      <vt:lpstr>Office Theme</vt:lpstr>
      <vt:lpstr>BA6 Crab cavity test-stand  EYETS sequencing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Frederic Galleazzi</dc:creator>
  <cp:lastModifiedBy>Giovanna Vandoni</cp:lastModifiedBy>
  <cp:revision>459</cp:revision>
  <dcterms:created xsi:type="dcterms:W3CDTF">2014-02-06T07:19:56Z</dcterms:created>
  <dcterms:modified xsi:type="dcterms:W3CDTF">2016-11-30T07:34:01Z</dcterms:modified>
</cp:coreProperties>
</file>