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8" r:id="rId2"/>
    <p:sldId id="259" r:id="rId3"/>
    <p:sldId id="264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DFFDD"/>
    <a:srgbClr val="006600"/>
    <a:srgbClr val="FFEEE1"/>
    <a:srgbClr val="104282"/>
    <a:srgbClr val="FF9900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-4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BD1D0-BAAD-8045-A899-714D3ABABC91}" type="datetimeFigureOut">
              <a:rPr lang="en-US" smtClean="0"/>
              <a:t>28/11/16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E547E-F96B-3740-875B-C68312541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11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27B6B-E551-46F6-B232-4BDE94BE3948}" type="datetimeFigureOut">
              <a:rPr lang="en-GB" smtClean="0"/>
              <a:t>28/11/16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9A646-5922-4DE5-B98D-987B0C2577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836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29A646-5922-4DE5-B98D-987B0C2577F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705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37C10-EC81-5543-BF29-5640647304C1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AE6DC-05A4-044E-A022-15225C69A24A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7E075-FC7B-5D49-91A3-9545C6C0E81D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EB7AB-45F5-AE41-B832-44FE8F4A2EFD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CBC03-24E5-FF45-B1A6-2D47B8BF884D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FC87B-A57C-1C4A-8066-DEE81E905EBB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381A2-A1A8-1F47-AD35-03984B19657B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6692B-AFD2-4D44-B675-43A899D46E82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E6454B-8841-1544-AB0D-83DB528DE13A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209550" y="46567"/>
            <a:ext cx="8477250" cy="9413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200" dirty="0" smtClean="0">
                <a:solidFill>
                  <a:srgbClr val="C00000"/>
                </a:solidFill>
              </a:rPr>
              <a:t>H- beam hazard coming from LINAC4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209550" y="1145858"/>
            <a:ext cx="8838197" cy="1079984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/>
            <a:r>
              <a:rPr lang="en-GB" sz="1800" u="sng" dirty="0" smtClean="0">
                <a:solidFill>
                  <a:schemeClr val="accent1">
                    <a:lumMod val="10000"/>
                  </a:schemeClr>
                </a:solidFill>
              </a:rPr>
              <a:t>Objective</a:t>
            </a:r>
            <a:r>
              <a:rPr lang="en-GB" sz="1800" dirty="0" smtClean="0">
                <a:solidFill>
                  <a:schemeClr val="accent1">
                    <a:lumMod val="10000"/>
                  </a:schemeClr>
                </a:solidFill>
              </a:rPr>
              <a:t> : personnel protection for the PSB zone </a:t>
            </a:r>
          </a:p>
          <a:p>
            <a:pPr marL="733806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Assign the EIS-beam of the LN4 transfer line (L4T.TDISA.740 &amp; L4T.MBH.250) </a:t>
            </a:r>
          </a:p>
          <a:p>
            <a:pPr marL="733806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Remove the two existing beam stoppers (BI.STP FA &amp; BI.STP SW)</a:t>
            </a:r>
          </a:p>
        </p:txBody>
      </p:sp>
      <p:sp>
        <p:nvSpPr>
          <p:cNvPr id="2" name="Down Arrow 1"/>
          <p:cNvSpPr/>
          <p:nvPr/>
        </p:nvSpPr>
        <p:spPr>
          <a:xfrm>
            <a:off x="4488398" y="2315357"/>
            <a:ext cx="515311" cy="571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9558" y="2981250"/>
            <a:ext cx="5110274" cy="2585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/>
              <a:t>Operation constraints</a:t>
            </a:r>
          </a:p>
          <a:p>
            <a:pPr algn="ctr"/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H- </a:t>
            </a:r>
            <a:r>
              <a:rPr lang="en-GB" dirty="0"/>
              <a:t>beam operation </a:t>
            </a:r>
            <a:r>
              <a:rPr lang="en-GB" dirty="0" smtClean="0"/>
              <a:t>(from LN4</a:t>
            </a:r>
            <a:r>
              <a:rPr lang="en-GB" dirty="0"/>
              <a:t>), only when </a:t>
            </a:r>
            <a:r>
              <a:rPr lang="en-GB" dirty="0" smtClean="0"/>
              <a:t>both areas, PSB </a:t>
            </a:r>
            <a:r>
              <a:rPr lang="en-GB" dirty="0"/>
              <a:t>and </a:t>
            </a:r>
            <a:r>
              <a:rPr lang="en-GB" dirty="0" smtClean="0"/>
              <a:t>SWY, </a:t>
            </a:r>
            <a:r>
              <a:rPr lang="en-GB" dirty="0"/>
              <a:t>are switched in BEAM </a:t>
            </a:r>
            <a:r>
              <a:rPr lang="en-GB" dirty="0" smtClean="0"/>
              <a:t>mode;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no measurements in LBE with H- so long as PSB is in access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LN4 becomes the upstream zone for both PSB &amp; SWY (intrusion </a:t>
            </a:r>
            <a:r>
              <a:rPr lang="en-GB" dirty="0" smtClean="0">
                <a:sym typeface="Wingdings" panose="05000000000000000000" pitchFamily="2" charset="2"/>
              </a:rPr>
              <a:t> LN4 beam cut off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118" y="2656486"/>
            <a:ext cx="3521363" cy="370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458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D0AA2D-7EC4-7B42-B85F-2A77A3037657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209550" y="46567"/>
            <a:ext cx="8477250" cy="9413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200" dirty="0" smtClean="0">
                <a:solidFill>
                  <a:srgbClr val="C00000"/>
                </a:solidFill>
              </a:rPr>
              <a:t>H- beam hazard coming from LINAC4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628876" y="957205"/>
            <a:ext cx="7556500" cy="40989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dirty="0" smtClean="0">
                <a:solidFill>
                  <a:schemeClr val="accent1">
                    <a:lumMod val="10000"/>
                  </a:schemeClr>
                </a:solidFill>
              </a:rPr>
              <a:t>INTEGRATION OF EIS-b IN THE ACCESS SAFETY SYSTEM</a:t>
            </a:r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141251" y="1499496"/>
            <a:ext cx="4207771" cy="1080134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u="sng" dirty="0" smtClean="0">
                <a:solidFill>
                  <a:schemeClr val="accent6"/>
                </a:solidFill>
              </a:rPr>
              <a:t>SOLUTION 1</a:t>
            </a:r>
          </a:p>
          <a:p>
            <a:pPr marL="448056" lvl="1" indent="0"/>
            <a:r>
              <a:rPr lang="en-US" sz="1800" dirty="0" smtClean="0">
                <a:solidFill>
                  <a:srgbClr val="800000"/>
                </a:solidFill>
              </a:rPr>
              <a:t>Management of EIS-b by both PPS : Switch-Yard  &amp; Booster</a:t>
            </a:r>
            <a:endParaRPr lang="en-GB" sz="1800" dirty="0" smtClean="0">
              <a:solidFill>
                <a:srgbClr val="80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1740406" y="2579630"/>
            <a:ext cx="515311" cy="571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1007188" y="3373380"/>
            <a:ext cx="1188682" cy="444500"/>
            <a:chOff x="875068" y="3730627"/>
            <a:chExt cx="1188682" cy="444500"/>
          </a:xfrm>
        </p:grpSpPr>
        <p:sp>
          <p:nvSpPr>
            <p:cNvPr id="9" name="Rounded Rectangle 8"/>
            <p:cNvSpPr/>
            <p:nvPr/>
          </p:nvSpPr>
          <p:spPr>
            <a:xfrm>
              <a:off x="93468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5068" y="3818104"/>
              <a:ext cx="1188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L4T.TDISA.</a:t>
              </a:r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740</a:t>
              </a:r>
              <a:endParaRPr lang="en-US" sz="1000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154550" y="3373380"/>
            <a:ext cx="1010959" cy="444500"/>
            <a:chOff x="2408543" y="3730627"/>
            <a:chExt cx="1010959" cy="444500"/>
          </a:xfrm>
        </p:grpSpPr>
        <p:sp>
          <p:nvSpPr>
            <p:cNvPr id="22" name="Rounded Rectangle 21"/>
            <p:cNvSpPr/>
            <p:nvPr/>
          </p:nvSpPr>
          <p:spPr>
            <a:xfrm>
              <a:off x="240854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08543" y="3849856"/>
              <a:ext cx="10109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4D4D4D"/>
                  </a:solidFill>
                </a:rPr>
                <a:t>L4T.MBH.250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26431" y="4742528"/>
            <a:ext cx="1533475" cy="1000125"/>
            <a:chOff x="519642" y="5099774"/>
            <a:chExt cx="1533475" cy="1000125"/>
          </a:xfrm>
        </p:grpSpPr>
        <p:sp>
          <p:nvSpPr>
            <p:cNvPr id="32" name="Frame 31"/>
            <p:cNvSpPr/>
            <p:nvPr/>
          </p:nvSpPr>
          <p:spPr>
            <a:xfrm>
              <a:off x="519642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8243" y="5284454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Switch-Yard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154550" y="4742528"/>
            <a:ext cx="1533475" cy="1000125"/>
            <a:chOff x="2247761" y="5099774"/>
            <a:chExt cx="1533475" cy="1000125"/>
          </a:xfrm>
        </p:grpSpPr>
        <p:sp>
          <p:nvSpPr>
            <p:cNvPr id="35" name="Frame 34"/>
            <p:cNvSpPr/>
            <p:nvPr/>
          </p:nvSpPr>
          <p:spPr>
            <a:xfrm>
              <a:off x="2247761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28339" y="5313617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Booster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cxnSp>
        <p:nvCxnSpPr>
          <p:cNvPr id="71" name="Elbow Connector 70"/>
          <p:cNvCxnSpPr/>
          <p:nvPr/>
        </p:nvCxnSpPr>
        <p:spPr>
          <a:xfrm rot="16200000" flipH="1">
            <a:off x="1632047" y="3843642"/>
            <a:ext cx="924649" cy="87312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/>
          <p:nvPr/>
        </p:nvCxnSpPr>
        <p:spPr>
          <a:xfrm rot="5400000">
            <a:off x="1525504" y="3834291"/>
            <a:ext cx="924649" cy="891828"/>
          </a:xfrm>
          <a:prstGeom prst="bentConnector3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5"/>
          <p:cNvSpPr txBox="1">
            <a:spLocks/>
          </p:cNvSpPr>
          <p:nvPr/>
        </p:nvSpPr>
        <p:spPr>
          <a:xfrm>
            <a:off x="4349022" y="5441874"/>
            <a:ext cx="4489886" cy="60155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/>
            <a:r>
              <a:rPr lang="en-GB" sz="1400" dirty="0" smtClean="0">
                <a:solidFill>
                  <a:schemeClr val="accent6"/>
                </a:solidFill>
              </a:rPr>
              <a:t>Add sensors &amp; veto for  wiring EIS-b of both areas (SWY &amp; PSB) ?   </a:t>
            </a:r>
            <a:r>
              <a:rPr lang="en-GB" sz="1400" dirty="0" smtClean="0">
                <a:solidFill>
                  <a:srgbClr val="FF0000"/>
                </a:solidFill>
              </a:rPr>
              <a:t>Not conceivable</a:t>
            </a:r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48870"/>
              </p:ext>
            </p:extLst>
          </p:nvPr>
        </p:nvGraphicFramePr>
        <p:xfrm>
          <a:off x="3902751" y="1372381"/>
          <a:ext cx="5097480" cy="3445268"/>
        </p:xfrm>
        <a:graphic>
          <a:graphicData uri="http://schemas.openxmlformats.org/drawingml/2006/table">
            <a:tbl>
              <a:tblPr/>
              <a:tblGrid>
                <a:gridCol w="142631"/>
                <a:gridCol w="582924"/>
                <a:gridCol w="582924"/>
                <a:gridCol w="799969"/>
                <a:gridCol w="396885"/>
                <a:gridCol w="161235"/>
                <a:gridCol w="241851"/>
                <a:gridCol w="837176"/>
                <a:gridCol w="837176"/>
                <a:gridCol w="396885"/>
                <a:gridCol w="117824"/>
              </a:tblGrid>
              <a:tr h="119014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Interface signals for 1 EIS-b with the PASS :   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378" marR="11378" marT="11378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78" marR="11378" marT="11378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6934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sk-SK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78" marR="11378" marT="11378" marB="0" vert="vert27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NE12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a-DK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CABLE (A)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78" marR="11378" marT="1137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NE12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a-DK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CABLE (B)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sk-SK" sz="11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SAFE_1          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[from EIS to PLC]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(NO)  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SAFE_2          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[from </a:t>
                      </a:r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EIS to PLC]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(NC)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"out of Beam"     (Beam stopper)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[from EIS to PLC]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 (or NO)  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SAFE                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[from EIS to </a:t>
                      </a:r>
                      <a:r>
                        <a:rPr lang="en-US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redundant System]</a:t>
                      </a:r>
                      <a:endParaRPr lang="en-US" sz="10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0 (or NO)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7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VETO_1        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[from PLC to EIS]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(NO)  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VETO_2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[from redundant System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to EIS 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(NO)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7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output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6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F.B. VETO_1   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[from EIS to PLC]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(NC)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de-DE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F. B. VETO_2     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[from EIS to </a:t>
                      </a:r>
                      <a:r>
                        <a:rPr lang="en-US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redundant  system]</a:t>
                      </a:r>
                      <a:endParaRPr lang="en-US" sz="10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0 (or NO)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spare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 connected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(NC)  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cable connected  </a:t>
                      </a:r>
                    </a:p>
                  </a:txBody>
                  <a:tcPr marL="11378" marR="11378" marT="11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(NC)  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31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1378" marR="11378" marT="113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11378" marR="11378" marT="1137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041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1378" marR="11378" marT="11378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" name="Down Arrow 27"/>
          <p:cNvSpPr/>
          <p:nvPr/>
        </p:nvSpPr>
        <p:spPr>
          <a:xfrm>
            <a:off x="6324041" y="4927208"/>
            <a:ext cx="353518" cy="3758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36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D218A2-97BA-2242-B9F5-0225EA2BFCA1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209550" y="46567"/>
            <a:ext cx="8477250" cy="9413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200" dirty="0" smtClean="0">
                <a:solidFill>
                  <a:srgbClr val="C00000"/>
                </a:solidFill>
              </a:rPr>
              <a:t>H- beam hazard coming from LINAC4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628876" y="957205"/>
            <a:ext cx="7556500" cy="40989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dirty="0" smtClean="0">
                <a:solidFill>
                  <a:schemeClr val="accent1">
                    <a:lumMod val="10000"/>
                  </a:schemeClr>
                </a:solidFill>
              </a:rPr>
              <a:t>INTEGRATION OF EIS-b IN THE ACCESS SAFETY SYSTEM</a:t>
            </a:r>
          </a:p>
        </p:txBody>
      </p:sp>
      <p:sp>
        <p:nvSpPr>
          <p:cNvPr id="13" name="Text Placeholder 5"/>
          <p:cNvSpPr txBox="1">
            <a:spLocks/>
          </p:cNvSpPr>
          <p:nvPr/>
        </p:nvSpPr>
        <p:spPr>
          <a:xfrm>
            <a:off x="141251" y="1499496"/>
            <a:ext cx="7410722" cy="1080134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u="sng" dirty="0" smtClean="0">
                <a:solidFill>
                  <a:schemeClr val="accent6"/>
                </a:solidFill>
              </a:rPr>
              <a:t>SOLUTION 1</a:t>
            </a:r>
          </a:p>
          <a:p>
            <a:pPr marL="448056" lvl="1" indent="0"/>
            <a:r>
              <a:rPr lang="en-US" sz="1800" dirty="0" smtClean="0">
                <a:solidFill>
                  <a:srgbClr val="800000"/>
                </a:solidFill>
              </a:rPr>
              <a:t>Management of EIS-b by both PPS : Switch-Yard  &amp; Booster</a:t>
            </a:r>
            <a:endParaRPr lang="en-GB" sz="1800" dirty="0" smtClean="0">
              <a:solidFill>
                <a:srgbClr val="80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1740406" y="2358464"/>
            <a:ext cx="515311" cy="7929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1007188" y="3373380"/>
            <a:ext cx="1188682" cy="444500"/>
            <a:chOff x="875068" y="3730627"/>
            <a:chExt cx="1188682" cy="444500"/>
          </a:xfrm>
        </p:grpSpPr>
        <p:sp>
          <p:nvSpPr>
            <p:cNvPr id="9" name="Rounded Rectangle 8"/>
            <p:cNvSpPr/>
            <p:nvPr/>
          </p:nvSpPr>
          <p:spPr>
            <a:xfrm>
              <a:off x="93468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5068" y="3818104"/>
              <a:ext cx="1188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L4T.TDISA.</a:t>
              </a:r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740</a:t>
              </a:r>
              <a:endParaRPr lang="en-US" sz="1000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154550" y="3373380"/>
            <a:ext cx="1010959" cy="444500"/>
            <a:chOff x="2408543" y="3730627"/>
            <a:chExt cx="1010959" cy="444500"/>
          </a:xfrm>
        </p:grpSpPr>
        <p:sp>
          <p:nvSpPr>
            <p:cNvPr id="22" name="Rounded Rectangle 21"/>
            <p:cNvSpPr/>
            <p:nvPr/>
          </p:nvSpPr>
          <p:spPr>
            <a:xfrm>
              <a:off x="240854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08543" y="3849856"/>
              <a:ext cx="10109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4D4D4D"/>
                  </a:solidFill>
                </a:rPr>
                <a:t>L4T.MBH.250</a:t>
              </a: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426431" y="4742528"/>
            <a:ext cx="1533475" cy="1000125"/>
            <a:chOff x="519642" y="5099774"/>
            <a:chExt cx="1533475" cy="1000125"/>
          </a:xfrm>
        </p:grpSpPr>
        <p:sp>
          <p:nvSpPr>
            <p:cNvPr id="32" name="Frame 31"/>
            <p:cNvSpPr/>
            <p:nvPr/>
          </p:nvSpPr>
          <p:spPr>
            <a:xfrm>
              <a:off x="519642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8243" y="5284454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Switch-Yard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154550" y="4742528"/>
            <a:ext cx="1533475" cy="1000125"/>
            <a:chOff x="2247761" y="5099774"/>
            <a:chExt cx="1533475" cy="1000125"/>
          </a:xfrm>
        </p:grpSpPr>
        <p:sp>
          <p:nvSpPr>
            <p:cNvPr id="35" name="Frame 34"/>
            <p:cNvSpPr/>
            <p:nvPr/>
          </p:nvSpPr>
          <p:spPr>
            <a:xfrm>
              <a:off x="2247761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28339" y="5313617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Booster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cxnSp>
        <p:nvCxnSpPr>
          <p:cNvPr id="71" name="Elbow Connector 70"/>
          <p:cNvCxnSpPr/>
          <p:nvPr/>
        </p:nvCxnSpPr>
        <p:spPr>
          <a:xfrm rot="16200000" flipH="1">
            <a:off x="1632047" y="3843642"/>
            <a:ext cx="924649" cy="87312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/>
          <p:nvPr/>
        </p:nvCxnSpPr>
        <p:spPr>
          <a:xfrm rot="5400000">
            <a:off x="1525504" y="3834291"/>
            <a:ext cx="924649" cy="891828"/>
          </a:xfrm>
          <a:prstGeom prst="bentConnector3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Placeholder 5"/>
          <p:cNvSpPr txBox="1">
            <a:spLocks/>
          </p:cNvSpPr>
          <p:nvPr/>
        </p:nvSpPr>
        <p:spPr>
          <a:xfrm>
            <a:off x="3338778" y="2594262"/>
            <a:ext cx="5452797" cy="35200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/>
            <a:r>
              <a:rPr lang="en-GB" sz="1400" dirty="0" smtClean="0">
                <a:solidFill>
                  <a:srgbClr val="800000"/>
                </a:solidFill>
              </a:rPr>
              <a:t>Need to add relays for signal duplication (2 PPS sub-systems)</a:t>
            </a:r>
          </a:p>
        </p:txBody>
      </p:sp>
      <p:sp>
        <p:nvSpPr>
          <p:cNvPr id="6" name="Oval 5"/>
          <p:cNvSpPr/>
          <p:nvPr/>
        </p:nvSpPr>
        <p:spPr>
          <a:xfrm>
            <a:off x="1872262" y="4150809"/>
            <a:ext cx="310647" cy="323426"/>
          </a:xfrm>
          <a:prstGeom prst="ellips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051053" y="3817880"/>
            <a:ext cx="1942389" cy="4900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310" y="3373380"/>
            <a:ext cx="3008422" cy="1701297"/>
          </a:xfrm>
          <a:prstGeom prst="rect">
            <a:avLst/>
          </a:prstGeom>
        </p:spPr>
      </p:pic>
      <p:sp>
        <p:nvSpPr>
          <p:cNvPr id="27" name="Down Arrow 26"/>
          <p:cNvSpPr/>
          <p:nvPr/>
        </p:nvSpPr>
        <p:spPr>
          <a:xfrm>
            <a:off x="5399880" y="3059894"/>
            <a:ext cx="434249" cy="31348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9C54E1C-C64B-324D-840B-1D6E32CB34FE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111675" y="57038"/>
            <a:ext cx="8477250" cy="1495035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700" u="sng" dirty="0" smtClean="0">
                <a:solidFill>
                  <a:srgbClr val="C00000"/>
                </a:solidFill>
              </a:rPr>
              <a:t>Solution 1 </a:t>
            </a:r>
            <a:r>
              <a:rPr lang="en-GB" sz="2200" dirty="0" smtClean="0">
                <a:solidFill>
                  <a:srgbClr val="C00000"/>
                </a:solidFill>
              </a:rPr>
              <a:t>: </a:t>
            </a:r>
            <a:r>
              <a:rPr lang="en-GB" sz="2000" dirty="0" smtClean="0">
                <a:solidFill>
                  <a:srgbClr val="C00000"/>
                </a:solidFill>
              </a:rPr>
              <a:t>add </a:t>
            </a:r>
            <a:r>
              <a:rPr lang="en-GB" sz="2000" dirty="0">
                <a:solidFill>
                  <a:srgbClr val="C00000"/>
                </a:solidFill>
              </a:rPr>
              <a:t>relays between EIS-b et PPS </a:t>
            </a:r>
            <a:r>
              <a:rPr lang="en-GB" sz="2000" dirty="0" smtClean="0">
                <a:solidFill>
                  <a:srgbClr val="C00000"/>
                </a:solidFill>
              </a:rPr>
              <a:t>for connection of both areas</a:t>
            </a:r>
            <a:br>
              <a:rPr lang="en-GB" sz="2000" dirty="0" smtClean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>(duplication of contacts)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9905" y="1676871"/>
            <a:ext cx="4487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Difficulties </a:t>
            </a:r>
            <a:r>
              <a:rPr lang="en-GB" sz="2000" dirty="0"/>
              <a:t>to tackle (pros and cons)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56" y="2321673"/>
            <a:ext cx="1065001" cy="10650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090" y="2208294"/>
            <a:ext cx="1408935" cy="11626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8105" y="3435496"/>
            <a:ext cx="4183599" cy="2862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Avoid a hidden common mode (relays)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M</a:t>
            </a:r>
            <a:r>
              <a:rPr lang="en-GB" dirty="0" smtClean="0"/>
              <a:t>anage </a:t>
            </a:r>
            <a:r>
              <a:rPr lang="en-GB" dirty="0"/>
              <a:t>the veto </a:t>
            </a:r>
            <a:r>
              <a:rPr lang="en-GB" dirty="0" smtClean="0"/>
              <a:t>discrepancies </a:t>
            </a:r>
            <a:r>
              <a:rPr lang="en-GB" dirty="0"/>
              <a:t>(according </a:t>
            </a:r>
            <a:r>
              <a:rPr lang="en-GB" dirty="0" smtClean="0"/>
              <a:t>to operation modes </a:t>
            </a:r>
            <a:r>
              <a:rPr lang="en-GB" dirty="0"/>
              <a:t>of </a:t>
            </a:r>
            <a:r>
              <a:rPr lang="en-GB" dirty="0" smtClean="0"/>
              <a:t>both machines</a:t>
            </a:r>
            <a:r>
              <a:rPr lang="en-GB" dirty="0"/>
              <a:t>) 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EIS- b test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PSR-SWY </a:t>
            </a:r>
            <a:r>
              <a:rPr lang="en-GB" dirty="0"/>
              <a:t>and PSB in test </a:t>
            </a:r>
            <a:r>
              <a:rPr lang="en-GB" dirty="0" smtClean="0"/>
              <a:t>mode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Technical </a:t>
            </a:r>
            <a:r>
              <a:rPr lang="en-GB" dirty="0"/>
              <a:t>implementation more difficult </a:t>
            </a:r>
            <a:r>
              <a:rPr lang="en-GB" dirty="0" smtClean="0"/>
              <a:t>(main </a:t>
            </a:r>
            <a:r>
              <a:rPr lang="en-GB" dirty="0"/>
              <a:t>&amp; </a:t>
            </a:r>
            <a:r>
              <a:rPr lang="en-GB" dirty="0" smtClean="0"/>
              <a:t>redundant </a:t>
            </a:r>
            <a:r>
              <a:rPr lang="en-GB" dirty="0"/>
              <a:t>system) and never carried </a:t>
            </a:r>
            <a:r>
              <a:rPr lang="en-GB" dirty="0" smtClean="0"/>
              <a:t>out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98661" y="3435496"/>
            <a:ext cx="3976897" cy="923330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PSB and SWY can </a:t>
            </a:r>
            <a:r>
              <a:rPr lang="en-GB" dirty="0"/>
              <a:t>be </a:t>
            </a:r>
            <a:r>
              <a:rPr lang="en-GB" dirty="0" smtClean="0"/>
              <a:t>independently switched to beam mode </a:t>
            </a:r>
            <a:r>
              <a:rPr lang="en-GB" dirty="0" smtClean="0">
                <a:solidFill>
                  <a:srgbClr val="C00000"/>
                </a:solidFill>
              </a:rPr>
              <a:t>(but H-beam requires both)</a:t>
            </a:r>
          </a:p>
        </p:txBody>
      </p:sp>
    </p:spTree>
    <p:extLst>
      <p:ext uri="{BB962C8B-B14F-4D97-AF65-F5344CB8AC3E}">
        <p14:creationId xmlns:p14="http://schemas.microsoft.com/office/powerpoint/2010/main" val="30489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201C9C-1F9A-A549-9624-6E2412970602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209550" y="46567"/>
            <a:ext cx="8477250" cy="9413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200" dirty="0" smtClean="0">
                <a:solidFill>
                  <a:srgbClr val="C00000"/>
                </a:solidFill>
              </a:rPr>
              <a:t>H- beam hazard coming from LINAC4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628876" y="1116966"/>
            <a:ext cx="7556500" cy="40989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dirty="0" smtClean="0">
                <a:solidFill>
                  <a:schemeClr val="accent1">
                    <a:lumMod val="10000"/>
                  </a:schemeClr>
                </a:solidFill>
              </a:rPr>
              <a:t>INTEGRATION OF EIS-b IN THE ACCESS SAFETY SYSTEM</a:t>
            </a:r>
          </a:p>
        </p:txBody>
      </p:sp>
      <p:sp>
        <p:nvSpPr>
          <p:cNvPr id="14" name="Text Placeholder 5"/>
          <p:cNvSpPr txBox="1">
            <a:spLocks/>
          </p:cNvSpPr>
          <p:nvPr/>
        </p:nvSpPr>
        <p:spPr>
          <a:xfrm>
            <a:off x="1622491" y="1526858"/>
            <a:ext cx="5722823" cy="843162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 algn="ctr"/>
            <a:r>
              <a:rPr lang="en-GB" sz="1800" u="sng" dirty="0" smtClean="0">
                <a:solidFill>
                  <a:schemeClr val="accent1">
                    <a:lumMod val="10000"/>
                  </a:schemeClr>
                </a:solidFill>
              </a:rPr>
              <a:t>SOLUTION 2</a:t>
            </a:r>
          </a:p>
          <a:p>
            <a:pPr marL="448056" lvl="1" indent="0"/>
            <a:r>
              <a:rPr lang="en-GB" sz="1800" dirty="0" smtClean="0">
                <a:solidFill>
                  <a:srgbClr val="006600"/>
                </a:solidFill>
              </a:rPr>
              <a:t>Management of EIS-b only by the Booster PPS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4252317" y="2260371"/>
            <a:ext cx="515311" cy="571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3298963" y="3075665"/>
            <a:ext cx="1188682" cy="444500"/>
            <a:chOff x="875068" y="3730627"/>
            <a:chExt cx="1188682" cy="444500"/>
          </a:xfrm>
        </p:grpSpPr>
        <p:sp>
          <p:nvSpPr>
            <p:cNvPr id="27" name="Rounded Rectangle 26"/>
            <p:cNvSpPr/>
            <p:nvPr/>
          </p:nvSpPr>
          <p:spPr>
            <a:xfrm>
              <a:off x="93468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75068" y="3818104"/>
              <a:ext cx="11886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L4T.TDISA.</a:t>
              </a:r>
              <a:r>
                <a:rPr lang="en-US" sz="1000" b="1" dirty="0" smtClean="0">
                  <a:solidFill>
                    <a:schemeClr val="accent6">
                      <a:lumMod val="50000"/>
                    </a:schemeClr>
                  </a:solidFill>
                </a:rPr>
                <a:t>740</a:t>
              </a:r>
              <a:endParaRPr lang="en-US" sz="1000" b="1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463878" y="3075665"/>
            <a:ext cx="1010959" cy="444500"/>
            <a:chOff x="2408543" y="3730627"/>
            <a:chExt cx="1010959" cy="444500"/>
          </a:xfrm>
        </p:grpSpPr>
        <p:sp>
          <p:nvSpPr>
            <p:cNvPr id="30" name="Rounded Rectangle 29"/>
            <p:cNvSpPr/>
            <p:nvPr/>
          </p:nvSpPr>
          <p:spPr>
            <a:xfrm>
              <a:off x="2408543" y="3730627"/>
              <a:ext cx="984250" cy="444500"/>
            </a:xfrm>
            <a:prstGeom prst="roundRect">
              <a:avLst/>
            </a:prstGeom>
            <a:solidFill>
              <a:srgbClr val="FFEEE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08543" y="3849856"/>
              <a:ext cx="10109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4D4D4D"/>
                  </a:solidFill>
                </a:rPr>
                <a:t>L4T.MBH.250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1765488" y="4231080"/>
            <a:ext cx="1533475" cy="1000125"/>
            <a:chOff x="519642" y="5099774"/>
            <a:chExt cx="1533475" cy="1000125"/>
          </a:xfrm>
        </p:grpSpPr>
        <p:sp>
          <p:nvSpPr>
            <p:cNvPr id="100" name="Frame 99"/>
            <p:cNvSpPr/>
            <p:nvPr/>
          </p:nvSpPr>
          <p:spPr>
            <a:xfrm>
              <a:off x="519642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18243" y="5284454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Switch-Yard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697140" y="4211068"/>
            <a:ext cx="1533475" cy="1000125"/>
            <a:chOff x="2247761" y="5099774"/>
            <a:chExt cx="1533475" cy="1000125"/>
          </a:xfrm>
        </p:grpSpPr>
        <p:sp>
          <p:nvSpPr>
            <p:cNvPr id="103" name="Frame 102"/>
            <p:cNvSpPr/>
            <p:nvPr/>
          </p:nvSpPr>
          <p:spPr>
            <a:xfrm>
              <a:off x="2247761" y="5099774"/>
              <a:ext cx="1533475" cy="1000125"/>
            </a:xfrm>
            <a:prstGeom prst="fram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328339" y="5313617"/>
              <a:ext cx="128199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Booster</a:t>
              </a:r>
            </a:p>
            <a:p>
              <a:pPr algn="ctr"/>
              <a:r>
                <a:rPr lang="en-US" sz="1600" dirty="0" smtClean="0"/>
                <a:t> PPS</a:t>
              </a:r>
              <a:endParaRPr lang="en-US" sz="1600" dirty="0"/>
            </a:p>
          </p:txBody>
        </p:sp>
      </p:grpSp>
      <p:cxnSp>
        <p:nvCxnSpPr>
          <p:cNvPr id="106" name="Straight Arrow Connector 105"/>
          <p:cNvCxnSpPr/>
          <p:nvPr/>
        </p:nvCxnSpPr>
        <p:spPr>
          <a:xfrm>
            <a:off x="4011526" y="3520165"/>
            <a:ext cx="12829" cy="690903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4766897" y="3540177"/>
            <a:ext cx="12829" cy="690903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ight Arrow 107"/>
          <p:cNvSpPr/>
          <p:nvPr/>
        </p:nvSpPr>
        <p:spPr>
          <a:xfrm>
            <a:off x="3298963" y="4726082"/>
            <a:ext cx="398177" cy="179588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90007" y="5371793"/>
            <a:ext cx="6414883" cy="8002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chemeClr val="bg2">
                    <a:lumMod val="10000"/>
                  </a:schemeClr>
                </a:solidFill>
              </a:rPr>
              <a:t>Safety condition </a:t>
            </a: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1400" dirty="0" smtClean="0">
                <a:solidFill>
                  <a:srgbClr val="800000"/>
                </a:solidFill>
              </a:rPr>
              <a:t>Switch Yard shall be under “Beam ON” mode  in order to enable and maintain “Beam ON” mode for the Booster </a:t>
            </a:r>
            <a:endParaRPr lang="en-US" sz="1400" dirty="0">
              <a:solidFill>
                <a:srgbClr val="8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495898" y="5009687"/>
            <a:ext cx="0" cy="362106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3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6D5890-246D-FE4F-85EB-A523F65888F5}" type="datetime5">
              <a:rPr lang="en-US" smtClean="0"/>
              <a:t>28-Nov-16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EDMS No 1737735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5"/>
          <p:cNvSpPr txBox="1">
            <a:spLocks noGrp="1"/>
          </p:cNvSpPr>
          <p:nvPr>
            <p:ph type="title"/>
          </p:nvPr>
        </p:nvSpPr>
        <p:spPr>
          <a:xfrm>
            <a:off x="111675" y="57038"/>
            <a:ext cx="8477250" cy="157149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LN4 connection</a:t>
            </a:r>
            <a:br>
              <a:rPr lang="en-GB" sz="3200" dirty="0" smtClean="0"/>
            </a:br>
            <a:r>
              <a:rPr lang="en-GB" sz="2700" u="sng" dirty="0" smtClean="0">
                <a:solidFill>
                  <a:srgbClr val="C00000"/>
                </a:solidFill>
              </a:rPr>
              <a:t>Solution 2 </a:t>
            </a:r>
            <a:r>
              <a:rPr lang="en-GB" sz="2200" dirty="0" smtClean="0">
                <a:solidFill>
                  <a:srgbClr val="C00000"/>
                </a:solidFill>
              </a:rPr>
              <a:t>: </a:t>
            </a:r>
            <a:r>
              <a:rPr lang="en-GB" sz="2000" dirty="0" smtClean="0">
                <a:solidFill>
                  <a:srgbClr val="C00000"/>
                </a:solidFill>
              </a:rPr>
              <a:t>EIS-b managed only by the PSB </a:t>
            </a:r>
            <a:br>
              <a:rPr lang="en-GB" sz="2000" dirty="0" smtClean="0">
                <a:solidFill>
                  <a:srgbClr val="C00000"/>
                </a:solidFill>
              </a:rPr>
            </a:br>
            <a:r>
              <a:rPr lang="en-GB" sz="2000" dirty="0" smtClean="0">
                <a:solidFill>
                  <a:srgbClr val="C00000"/>
                </a:solidFill>
              </a:rPr>
              <a:t>(additional safety condition for PSB)</a:t>
            </a:r>
            <a:endParaRPr lang="en-GB" sz="2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6094" y="2292337"/>
            <a:ext cx="2568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 </a:t>
            </a:r>
            <a:r>
              <a:rPr lang="en-GB" sz="2000" dirty="0" smtClean="0"/>
              <a:t>  </a:t>
            </a:r>
            <a:r>
              <a:rPr lang="en-GB" sz="2000" dirty="0"/>
              <a:t>P</a:t>
            </a:r>
            <a:r>
              <a:rPr lang="en-GB" sz="2000" dirty="0" smtClean="0"/>
              <a:t>ros </a:t>
            </a:r>
            <a:r>
              <a:rPr lang="en-GB" sz="2000" dirty="0"/>
              <a:t>and </a:t>
            </a:r>
            <a:r>
              <a:rPr lang="en-GB" sz="2000" dirty="0" smtClean="0"/>
              <a:t>cons </a:t>
            </a: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556" y="2257114"/>
            <a:ext cx="1065001" cy="10650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8105" y="3435496"/>
            <a:ext cx="428054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“Beam ON” mode of PSB depends on “Beam ON” mode of SWY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43451" y="3435496"/>
            <a:ext cx="4232108" cy="230832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EIS- b test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PSB </a:t>
            </a:r>
            <a:r>
              <a:rPr lang="en-GB" dirty="0"/>
              <a:t>in test </a:t>
            </a:r>
            <a:r>
              <a:rPr lang="en-GB" dirty="0" smtClean="0"/>
              <a:t>mode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ion beam injection possible for LEIR</a:t>
            </a: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Separation of PPS sub systems (PLC &amp; logic wired)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No </a:t>
            </a:r>
            <a:r>
              <a:rPr lang="en-GB" dirty="0"/>
              <a:t>duplication of </a:t>
            </a:r>
            <a:r>
              <a:rPr lang="en-GB" dirty="0" smtClean="0"/>
              <a:t>objects (GUI)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Technical implementation easier and already achieved (AD)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015" y="2162175"/>
            <a:ext cx="1067429" cy="11578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97017" y="1613727"/>
            <a:ext cx="2683265" cy="369332"/>
          </a:xfrm>
          <a:prstGeom prst="rect">
            <a:avLst/>
          </a:prstGeom>
          <a:solidFill>
            <a:srgbClr val="DDFFDD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6600"/>
                </a:solidFill>
              </a:rPr>
              <a:t>recommended solution</a:t>
            </a:r>
            <a:endParaRPr lang="en-GB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2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19586</TotalTime>
  <Words>640</Words>
  <Application>Microsoft Macintosh PowerPoint</Application>
  <PresentationFormat>On-screen Show (4:3)</PresentationFormat>
  <Paragraphs>155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CERNCorporate4-3</vt:lpstr>
      <vt:lpstr>LN4 connection H- beam hazard coming from LINAC4</vt:lpstr>
      <vt:lpstr>LN4 connection H- beam hazard coming from LINAC4</vt:lpstr>
      <vt:lpstr>LN4 connection H- beam hazard coming from LINAC4</vt:lpstr>
      <vt:lpstr>LN4 connection Solution 1 : add relays between EIS-b et PPS for connection of both areas (duplication of contacts)</vt:lpstr>
      <vt:lpstr>LN4 connection H- beam hazard coming from LINAC4</vt:lpstr>
      <vt:lpstr>LN4 connection Solution 2 : EIS-b managed only by the PSB  (additional safety condition for PSB)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 Hammouti</dc:creator>
  <cp:lastModifiedBy>Louis  Hammouti</cp:lastModifiedBy>
  <cp:revision>220</cp:revision>
  <cp:lastPrinted>2016-08-20T11:36:48Z</cp:lastPrinted>
  <dcterms:created xsi:type="dcterms:W3CDTF">2016-08-08T07:43:41Z</dcterms:created>
  <dcterms:modified xsi:type="dcterms:W3CDTF">2016-11-28T08:58:37Z</dcterms:modified>
</cp:coreProperties>
</file>