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58"/>
  </p:notesMasterIdLst>
  <p:sldIdLst>
    <p:sldId id="256" r:id="rId12"/>
    <p:sldId id="257" r:id="rId13"/>
    <p:sldId id="258" r:id="rId14"/>
    <p:sldId id="259" r:id="rId15"/>
    <p:sldId id="260" r:id="rId16"/>
    <p:sldId id="261" r:id="rId17"/>
    <p:sldId id="262" r:id="rId18"/>
    <p:sldId id="263" r:id="rId19"/>
    <p:sldId id="298" r:id="rId20"/>
    <p:sldId id="289" r:id="rId21"/>
    <p:sldId id="302" r:id="rId22"/>
    <p:sldId id="300" r:id="rId23"/>
    <p:sldId id="265" r:id="rId24"/>
    <p:sldId id="276" r:id="rId25"/>
    <p:sldId id="266" r:id="rId26"/>
    <p:sldId id="267" r:id="rId27"/>
    <p:sldId id="299" r:id="rId28"/>
    <p:sldId id="268" r:id="rId29"/>
    <p:sldId id="269" r:id="rId30"/>
    <p:sldId id="272" r:id="rId31"/>
    <p:sldId id="270" r:id="rId32"/>
    <p:sldId id="271" r:id="rId33"/>
    <p:sldId id="264" r:id="rId34"/>
    <p:sldId id="277" r:id="rId35"/>
    <p:sldId id="291" r:id="rId36"/>
    <p:sldId id="293" r:id="rId37"/>
    <p:sldId id="295" r:id="rId38"/>
    <p:sldId id="296" r:id="rId39"/>
    <p:sldId id="297" r:id="rId40"/>
    <p:sldId id="303" r:id="rId41"/>
    <p:sldId id="304" r:id="rId42"/>
    <p:sldId id="305" r:id="rId43"/>
    <p:sldId id="292" r:id="rId44"/>
    <p:sldId id="273" r:id="rId45"/>
    <p:sldId id="274" r:id="rId46"/>
    <p:sldId id="301" r:id="rId47"/>
    <p:sldId id="279" r:id="rId48"/>
    <p:sldId id="280" r:id="rId49"/>
    <p:sldId id="281" r:id="rId50"/>
    <p:sldId id="282" r:id="rId51"/>
    <p:sldId id="283" r:id="rId52"/>
    <p:sldId id="284" r:id="rId53"/>
    <p:sldId id="285" r:id="rId54"/>
    <p:sldId id="286" r:id="rId55"/>
    <p:sldId id="287" r:id="rId56"/>
    <p:sldId id="290" r:id="rId57"/>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824" y="-112"/>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63" Type="http://schemas.openxmlformats.org/officeDocument/2006/relationships/tableStyles" Target="tableStyles.xml"/><Relationship Id="rId50" Type="http://schemas.openxmlformats.org/officeDocument/2006/relationships/slide" Target="slides/slide39.xml"/><Relationship Id="rId51" Type="http://schemas.openxmlformats.org/officeDocument/2006/relationships/slide" Target="slides/slide40.xml"/><Relationship Id="rId52" Type="http://schemas.openxmlformats.org/officeDocument/2006/relationships/slide" Target="slides/slide41.xml"/><Relationship Id="rId53" Type="http://schemas.openxmlformats.org/officeDocument/2006/relationships/slide" Target="slides/slide42.xml"/><Relationship Id="rId54" Type="http://schemas.openxmlformats.org/officeDocument/2006/relationships/slide" Target="slides/slide43.xml"/><Relationship Id="rId55" Type="http://schemas.openxmlformats.org/officeDocument/2006/relationships/slide" Target="slides/slide44.xml"/><Relationship Id="rId56" Type="http://schemas.openxmlformats.org/officeDocument/2006/relationships/slide" Target="slides/slide45.xml"/><Relationship Id="rId57" Type="http://schemas.openxmlformats.org/officeDocument/2006/relationships/slide" Target="slides/slide46.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29.xml"/><Relationship Id="rId41" Type="http://schemas.openxmlformats.org/officeDocument/2006/relationships/slide" Target="slides/slide30.xml"/><Relationship Id="rId42" Type="http://schemas.openxmlformats.org/officeDocument/2006/relationships/slide" Target="slides/slide31.xml"/><Relationship Id="rId43" Type="http://schemas.openxmlformats.org/officeDocument/2006/relationships/slide" Target="slides/slide32.xml"/><Relationship Id="rId44" Type="http://schemas.openxmlformats.org/officeDocument/2006/relationships/slide" Target="slides/slide33.xml"/><Relationship Id="rId45" Type="http://schemas.openxmlformats.org/officeDocument/2006/relationships/slide" Target="slides/slide34.xml"/><Relationship Id="rId46" Type="http://schemas.openxmlformats.org/officeDocument/2006/relationships/slide" Target="slides/slide35.xml"/><Relationship Id="rId47" Type="http://schemas.openxmlformats.org/officeDocument/2006/relationships/slide" Target="slides/slide36.xml"/><Relationship Id="rId48" Type="http://schemas.openxmlformats.org/officeDocument/2006/relationships/slide" Target="slides/slide37.xml"/><Relationship Id="rId49" Type="http://schemas.openxmlformats.org/officeDocument/2006/relationships/slide" Target="slides/slide3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slide" Target="slides/slide24.xml"/><Relationship Id="rId36" Type="http://schemas.openxmlformats.org/officeDocument/2006/relationships/slide" Target="slides/slide25.xml"/><Relationship Id="rId37" Type="http://schemas.openxmlformats.org/officeDocument/2006/relationships/slide" Target="slides/slide26.xml"/><Relationship Id="rId38" Type="http://schemas.openxmlformats.org/officeDocument/2006/relationships/slide" Target="slides/slide27.xml"/><Relationship Id="rId39" Type="http://schemas.openxmlformats.org/officeDocument/2006/relationships/slide" Target="slides/slide28.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10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11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13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14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14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15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This slide only works on PC. It uses a “flash” animation with a plug-in that can be found at:  http://members.fortunecity.com/birbilis/QT4Delphi</a:t>
            </a:r>
          </a:p>
          <a:p>
            <a:pPr eaLnBrk="1" hangingPunct="1">
              <a:spcBef>
                <a:spcPts val="450"/>
              </a:spcBef>
              <a:buClrTx/>
              <a:buFontTx/>
              <a:buNone/>
            </a:pPr>
            <a:r>
              <a:rPr lang="en-US">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15</a:t>
            </a:fld>
            <a:endParaRPr lang="en-US" sz="120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16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17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18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19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20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This presentation is aimed at 14-18 year olds and is therefore rather basic. </a:t>
            </a:r>
          </a:p>
          <a:p>
            <a:pPr eaLnBrk="1" hangingPunct="1">
              <a:spcBef>
                <a:spcPts val="450"/>
              </a:spcBef>
              <a:buClrTx/>
              <a:buFontTx/>
              <a:buNone/>
            </a:pPr>
            <a:r>
              <a:rPr lang="en-US">
                <a:latin typeface="Calibri" charset="0"/>
                <a:cs typeface="ＭＳ Ｐゴシック" charset="0"/>
              </a:rPr>
              <a:t>Indeed it can also be easily adapted for younger audiences (e.g. 10-11) by omitting slides 14, 17, 18, 19, 26, 32 and 35</a:t>
            </a:r>
          </a:p>
          <a:p>
            <a:pPr eaLnBrk="1" hangingPunct="1">
              <a:spcBef>
                <a:spcPts val="450"/>
              </a:spcBef>
              <a:buClrTx/>
              <a:buFontTx/>
              <a:buNone/>
            </a:pPr>
            <a:endParaRPr lang="en-US">
              <a:latin typeface="Calibri" charset="0"/>
              <a:cs typeface="ＭＳ Ｐゴシック" charset="0"/>
            </a:endParaRPr>
          </a:p>
          <a:p>
            <a:pPr eaLnBrk="1" hangingPunct="1">
              <a:spcBef>
                <a:spcPts val="450"/>
              </a:spcBef>
              <a:buClrTx/>
              <a:buFontTx/>
              <a:buNone/>
            </a:pPr>
            <a:r>
              <a:rPr lang="en-US">
                <a:latin typeface="Calibri" charset="0"/>
                <a:cs typeface="ＭＳ Ｐゴシック" charset="0"/>
              </a:rPr>
              <a:t>Start by asking the audience the above question and trying to get them to think “simple”! Most often someone says something exactly as written on slide 2!</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21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22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23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24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26</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27</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28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29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34</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35</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36</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37</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38</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39</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40</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9830696E-7676-044B-8C50-A1E77F4AAB75}" type="slidenum">
              <a:rPr lang="en-US"/>
              <a:pPr/>
              <a:t>41</a:t>
            </a:fld>
            <a:endParaRPr lang="en-US"/>
          </a:p>
        </p:txBody>
      </p:sp>
      <p:sp>
        <p:nvSpPr>
          <p:cNvPr id="77825"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98150802-6ECE-344F-AB40-34510BE68352}" type="slidenum">
              <a:rPr lang="en-US" sz="1200"/>
              <a:pPr algn="r">
                <a:buClrTx/>
                <a:buFontTx/>
                <a:buNone/>
              </a:pPr>
              <a:t>41</a:t>
            </a:fld>
            <a:endParaRPr lang="en-US" sz="1200"/>
          </a:p>
        </p:txBody>
      </p:sp>
      <p:sp>
        <p:nvSpPr>
          <p:cNvPr id="77826"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7827" name="Text Box 3"/>
          <p:cNvSpPr txBox="1">
            <a:spLocks noGrp="1" noChangeArrowheads="1"/>
          </p:cNvSpPr>
          <p:nvPr>
            <p:ph type="body" idx="1"/>
          </p:nvPr>
        </p:nvSpPr>
        <p:spPr bwMode="auto">
          <a:xfrm>
            <a:off x="914400" y="4341813"/>
            <a:ext cx="5029200" cy="4114800"/>
          </a:xfrm>
          <a:prstGeom prst="rect">
            <a:avLst/>
          </a:prstGeom>
          <a:solidFill>
            <a:srgbClr val="FFFFFF"/>
          </a:solidFill>
          <a:ln w="9360">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E19DEB44-65D1-DE49-AC1A-198BA993D76E}" type="slidenum">
              <a:rPr lang="en-US"/>
              <a:pPr/>
              <a:t>42</a:t>
            </a:fld>
            <a:endParaRPr lang="en-US"/>
          </a:p>
        </p:txBody>
      </p:sp>
      <p:sp>
        <p:nvSpPr>
          <p:cNvPr id="78849"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8E3C7009-AE11-954E-A052-2BB8C8D42AE1}" type="slidenum">
              <a:rPr lang="en-US" sz="1200"/>
              <a:pPr algn="r">
                <a:buClrTx/>
                <a:buFontTx/>
                <a:buNone/>
              </a:pPr>
              <a:t>42</a:t>
            </a:fld>
            <a:endParaRPr lang="en-US" sz="1200"/>
          </a:p>
        </p:txBody>
      </p:sp>
      <p:sp>
        <p:nvSpPr>
          <p:cNvPr id="78850"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8851" name="Text Box 3"/>
          <p:cNvSpPr txBox="1">
            <a:spLocks noGrp="1" noChangeArrowheads="1"/>
          </p:cNvSpPr>
          <p:nvPr>
            <p:ph type="body" idx="1"/>
          </p:nvPr>
        </p:nvSpPr>
        <p:spPr bwMode="auto">
          <a:xfrm>
            <a:off x="914400" y="4341813"/>
            <a:ext cx="5029200" cy="4114800"/>
          </a:xfrm>
          <a:prstGeom prst="rect">
            <a:avLst/>
          </a:prstGeom>
          <a:solidFill>
            <a:srgbClr val="FFFFFF"/>
          </a:solidFill>
          <a:ln w="9360">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A great cartoon, found by Archana Sharma.</a:t>
            </a:r>
          </a:p>
          <a:p>
            <a:pPr eaLnBrk="1" hangingPunct="1">
              <a:spcBef>
                <a:spcPts val="450"/>
              </a:spcBef>
              <a:buClrTx/>
              <a:buFontTx/>
              <a:buNone/>
            </a:pPr>
            <a:r>
              <a:rPr lang="en-US">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7D312E53-83AE-824B-8992-E6D90598E7A9}" type="slidenum">
              <a:rPr lang="en-US"/>
              <a:pPr/>
              <a:t>43</a:t>
            </a:fld>
            <a:endParaRPr lang="en-US"/>
          </a:p>
        </p:txBody>
      </p:sp>
      <p:sp>
        <p:nvSpPr>
          <p:cNvPr id="79873"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481E0EFE-F84D-264E-B9FC-62EEAD6C9C68}" type="slidenum">
              <a:rPr lang="en-US" sz="1200"/>
              <a:pPr algn="r">
                <a:buClrTx/>
                <a:buFontTx/>
                <a:buNone/>
              </a:pPr>
              <a:t>43</a:t>
            </a:fld>
            <a:endParaRPr lang="en-US" sz="1200"/>
          </a:p>
        </p:txBody>
      </p:sp>
      <p:sp>
        <p:nvSpPr>
          <p:cNvPr id="79874"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9875" name="Text Box 3"/>
          <p:cNvSpPr txBox="1">
            <a:spLocks noGrp="1" noChangeArrowheads="1"/>
          </p:cNvSpPr>
          <p:nvPr>
            <p:ph type="body" idx="1"/>
          </p:nvPr>
        </p:nvSpPr>
        <p:spPr bwMode="auto">
          <a:xfrm>
            <a:off x="914400" y="4341813"/>
            <a:ext cx="5029200" cy="4114800"/>
          </a:xfrm>
          <a:prstGeom prst="rect">
            <a:avLst/>
          </a:prstGeom>
          <a:solidFill>
            <a:srgbClr val="FFFFFF"/>
          </a:solidFill>
          <a:ln w="9360">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A1D0F47B-AC41-0B49-AE9D-DC3A2B61A985}" type="slidenum">
              <a:rPr lang="en-US"/>
              <a:pPr/>
              <a:t>44</a:t>
            </a:fld>
            <a:endParaRPr lang="en-US"/>
          </a:p>
        </p:txBody>
      </p:sp>
      <p:sp>
        <p:nvSpPr>
          <p:cNvPr id="8089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3DE5AB82-6415-4444-A92D-BCDFA7168874}" type="slidenum">
              <a:rPr lang="en-US" sz="1200"/>
              <a:pPr algn="r">
                <a:buClrTx/>
                <a:buFontTx/>
                <a:buNone/>
              </a:pPr>
              <a:t>44</a:t>
            </a:fld>
            <a:endParaRPr lang="en-US" sz="1200"/>
          </a:p>
        </p:txBody>
      </p:sp>
      <p:sp>
        <p:nvSpPr>
          <p:cNvPr id="8089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0899" name="Text Box 3"/>
          <p:cNvSpPr txBox="1">
            <a:spLocks noGrp="1" noChangeArrowheads="1"/>
          </p:cNvSpPr>
          <p:nvPr>
            <p:ph type="body" idx="1"/>
          </p:nvPr>
        </p:nvSpPr>
        <p:spPr bwMode="auto">
          <a:xfrm>
            <a:off x="914400" y="4341813"/>
            <a:ext cx="5029200" cy="4114800"/>
          </a:xfrm>
          <a:prstGeom prst="rect">
            <a:avLst/>
          </a:prstGeom>
          <a:solidFill>
            <a:srgbClr val="FFFFFF"/>
          </a:solidFill>
          <a:ln w="9360">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232DB39-A08C-B74E-A725-FB335294FCB1}" type="slidenum">
              <a:rPr lang="en-US"/>
              <a:pPr/>
              <a:t>45</a:t>
            </a:fld>
            <a:endParaRPr lang="en-US"/>
          </a:p>
        </p:txBody>
      </p:sp>
      <p:sp>
        <p:nvSpPr>
          <p:cNvPr id="81921"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0555BB63-2508-974F-85CD-124254F7F1AE}" type="slidenum">
              <a:rPr lang="en-US" sz="1200"/>
              <a:pPr algn="r">
                <a:buClrTx/>
                <a:buFontTx/>
                <a:buNone/>
              </a:pPr>
              <a:t>45</a:t>
            </a:fld>
            <a:endParaRPr lang="en-US" sz="1200"/>
          </a:p>
        </p:txBody>
      </p:sp>
      <p:sp>
        <p:nvSpPr>
          <p:cNvPr id="81922"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1923" name="Text Box 3"/>
          <p:cNvSpPr txBox="1">
            <a:spLocks noGrp="1" noChangeArrowheads="1"/>
          </p:cNvSpPr>
          <p:nvPr>
            <p:ph type="body" idx="1"/>
          </p:nvPr>
        </p:nvSpPr>
        <p:spPr bwMode="auto">
          <a:xfrm>
            <a:off x="914400" y="4341813"/>
            <a:ext cx="5029200" cy="4114800"/>
          </a:xfrm>
          <a:prstGeom prst="rect">
            <a:avLst/>
          </a:prstGeom>
          <a:solidFill>
            <a:srgbClr val="FFFFFF"/>
          </a:solidFill>
          <a:ln w="9360">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46</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In fact the reality is much more exciting - a summary of some of the most exciting facts about CERN. Speed is 10km/h less than the speed of light. Many younger audiences will not know that light has a speed – so bringing in the fact that light takes about 8 minutes to get from the sun to earth is useful.</a:t>
            </a:r>
          </a:p>
          <a:p>
            <a:pPr eaLnBrk="1" hangingPunct="1">
              <a:spcBef>
                <a:spcPts val="450"/>
              </a:spcBef>
              <a:buClrTx/>
              <a:buFontTx/>
              <a:buNone/>
            </a:pPr>
            <a:r>
              <a:rPr lang="en-US">
                <a:latin typeface="Calibri" charset="0"/>
                <a:cs typeface="ＭＳ Ｐゴシック" charset="0"/>
              </a:rPr>
              <a:t>27km is the circumference of the “circle line” on the London underground (metro) system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7</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8</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9</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smtClean="0"/>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smtClean="0"/>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smtClean="0"/>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smtClean="0"/>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1.xml"/><Relationship Id="rId12" Type="http://schemas.openxmlformats.org/officeDocument/2006/relationships/theme" Target="../theme/theme10.xml"/><Relationship Id="rId1" Type="http://schemas.openxmlformats.org/officeDocument/2006/relationships/slideLayout" Target="../slideLayouts/slideLayout101.xml"/><Relationship Id="rId2" Type="http://schemas.openxmlformats.org/officeDocument/2006/relationships/slideLayout" Target="../slideLayouts/slideLayout102.xml"/><Relationship Id="rId3" Type="http://schemas.openxmlformats.org/officeDocument/2006/relationships/slideLayout" Target="../slideLayouts/slideLayout103.xml"/><Relationship Id="rId4" Type="http://schemas.openxmlformats.org/officeDocument/2006/relationships/slideLayout" Target="../slideLayouts/slideLayout104.xml"/><Relationship Id="rId5" Type="http://schemas.openxmlformats.org/officeDocument/2006/relationships/slideLayout" Target="../slideLayouts/slideLayout105.xml"/><Relationship Id="rId6" Type="http://schemas.openxmlformats.org/officeDocument/2006/relationships/slideLayout" Target="../slideLayouts/slideLayout106.xml"/><Relationship Id="rId7" Type="http://schemas.openxmlformats.org/officeDocument/2006/relationships/slideLayout" Target="../slideLayouts/slideLayout107.xml"/><Relationship Id="rId8" Type="http://schemas.openxmlformats.org/officeDocument/2006/relationships/slideLayout" Target="../slideLayouts/slideLayout108.xml"/><Relationship Id="rId9" Type="http://schemas.openxmlformats.org/officeDocument/2006/relationships/slideLayout" Target="../slideLayouts/slideLayout109.xml"/><Relationship Id="rId10" Type="http://schemas.openxmlformats.org/officeDocument/2006/relationships/slideLayout" Target="../slideLayouts/slideLayout110.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2.xml"/><Relationship Id="rId12" Type="http://schemas.openxmlformats.org/officeDocument/2006/relationships/theme" Target="../theme/theme11.xml"/><Relationship Id="rId1" Type="http://schemas.openxmlformats.org/officeDocument/2006/relationships/slideLayout" Target="../slideLayouts/slideLayout112.xml"/><Relationship Id="rId2" Type="http://schemas.openxmlformats.org/officeDocument/2006/relationships/slideLayout" Target="../slideLayouts/slideLayout113.xml"/><Relationship Id="rId3" Type="http://schemas.openxmlformats.org/officeDocument/2006/relationships/slideLayout" Target="../slideLayouts/slideLayout114.xml"/><Relationship Id="rId4" Type="http://schemas.openxmlformats.org/officeDocument/2006/relationships/slideLayout" Target="../slideLayouts/slideLayout115.xml"/><Relationship Id="rId5" Type="http://schemas.openxmlformats.org/officeDocument/2006/relationships/slideLayout" Target="../slideLayouts/slideLayout116.xml"/><Relationship Id="rId6" Type="http://schemas.openxmlformats.org/officeDocument/2006/relationships/slideLayout" Target="../slideLayouts/slideLayout117.xml"/><Relationship Id="rId7" Type="http://schemas.openxmlformats.org/officeDocument/2006/relationships/slideLayout" Target="../slideLayouts/slideLayout118.xml"/><Relationship Id="rId8" Type="http://schemas.openxmlformats.org/officeDocument/2006/relationships/slideLayout" Target="../slideLayouts/slideLayout119.xml"/><Relationship Id="rId9" Type="http://schemas.openxmlformats.org/officeDocument/2006/relationships/slideLayout" Target="../slideLayouts/slideLayout120.xml"/><Relationship Id="rId10" Type="http://schemas.openxmlformats.org/officeDocument/2006/relationships/slideLayout" Target="../slideLayouts/slideLayout12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4.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theme" Target="../theme/theme5.xml"/><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7.xml"/><Relationship Id="rId12" Type="http://schemas.openxmlformats.org/officeDocument/2006/relationships/theme" Target="../theme/theme6.xml"/><Relationship Id="rId1" Type="http://schemas.openxmlformats.org/officeDocument/2006/relationships/slideLayout" Target="../slideLayouts/slideLayout57.xml"/><Relationship Id="rId2" Type="http://schemas.openxmlformats.org/officeDocument/2006/relationships/slideLayout" Target="../slideLayouts/slideLayout58.xml"/><Relationship Id="rId3" Type="http://schemas.openxmlformats.org/officeDocument/2006/relationships/slideLayout" Target="../slideLayouts/slideLayout59.xml"/><Relationship Id="rId4" Type="http://schemas.openxmlformats.org/officeDocument/2006/relationships/slideLayout" Target="../slideLayouts/slideLayout60.xml"/><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9" Type="http://schemas.openxmlformats.org/officeDocument/2006/relationships/slideLayout" Target="../slideLayouts/slideLayout65.xml"/><Relationship Id="rId10"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8.xml"/><Relationship Id="rId12" Type="http://schemas.openxmlformats.org/officeDocument/2006/relationships/theme" Target="../theme/theme7.xml"/><Relationship Id="rId1" Type="http://schemas.openxmlformats.org/officeDocument/2006/relationships/slideLayout" Target="../slideLayouts/slideLayout68.xml"/><Relationship Id="rId2" Type="http://schemas.openxmlformats.org/officeDocument/2006/relationships/slideLayout" Target="../slideLayouts/slideLayout69.xml"/><Relationship Id="rId3" Type="http://schemas.openxmlformats.org/officeDocument/2006/relationships/slideLayout" Target="../slideLayouts/slideLayout70.xml"/><Relationship Id="rId4" Type="http://schemas.openxmlformats.org/officeDocument/2006/relationships/slideLayout" Target="../slideLayouts/slideLayout71.xml"/><Relationship Id="rId5" Type="http://schemas.openxmlformats.org/officeDocument/2006/relationships/slideLayout" Target="../slideLayouts/slideLayout72.xml"/><Relationship Id="rId6" Type="http://schemas.openxmlformats.org/officeDocument/2006/relationships/slideLayout" Target="../slideLayouts/slideLayout73.xml"/><Relationship Id="rId7" Type="http://schemas.openxmlformats.org/officeDocument/2006/relationships/slideLayout" Target="../slideLayouts/slideLayout74.xml"/><Relationship Id="rId8" Type="http://schemas.openxmlformats.org/officeDocument/2006/relationships/slideLayout" Target="../slideLayouts/slideLayout75.xml"/><Relationship Id="rId9" Type="http://schemas.openxmlformats.org/officeDocument/2006/relationships/slideLayout" Target="../slideLayouts/slideLayout76.xml"/><Relationship Id="rId10" Type="http://schemas.openxmlformats.org/officeDocument/2006/relationships/slideLayout" Target="../slideLayouts/slideLayout77.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9.xml"/><Relationship Id="rId12" Type="http://schemas.openxmlformats.org/officeDocument/2006/relationships/theme" Target="../theme/theme8.xml"/><Relationship Id="rId1" Type="http://schemas.openxmlformats.org/officeDocument/2006/relationships/slideLayout" Target="../slideLayouts/slideLayout79.xml"/><Relationship Id="rId2" Type="http://schemas.openxmlformats.org/officeDocument/2006/relationships/slideLayout" Target="../slideLayouts/slideLayout80.xml"/><Relationship Id="rId3" Type="http://schemas.openxmlformats.org/officeDocument/2006/relationships/slideLayout" Target="../slideLayouts/slideLayout81.xml"/><Relationship Id="rId4" Type="http://schemas.openxmlformats.org/officeDocument/2006/relationships/slideLayout" Target="../slideLayouts/slideLayout82.xml"/><Relationship Id="rId5" Type="http://schemas.openxmlformats.org/officeDocument/2006/relationships/slideLayout" Target="../slideLayouts/slideLayout83.xml"/><Relationship Id="rId6" Type="http://schemas.openxmlformats.org/officeDocument/2006/relationships/slideLayout" Target="../slideLayouts/slideLayout84.xml"/><Relationship Id="rId7" Type="http://schemas.openxmlformats.org/officeDocument/2006/relationships/slideLayout" Target="../slideLayouts/slideLayout85.xml"/><Relationship Id="rId8" Type="http://schemas.openxmlformats.org/officeDocument/2006/relationships/slideLayout" Target="../slideLayouts/slideLayout86.xml"/><Relationship Id="rId9" Type="http://schemas.openxmlformats.org/officeDocument/2006/relationships/slideLayout" Target="../slideLayouts/slideLayout87.xml"/><Relationship Id="rId10" Type="http://schemas.openxmlformats.org/officeDocument/2006/relationships/slideLayout" Target="../slideLayouts/slideLayout88.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0.xml"/><Relationship Id="rId12" Type="http://schemas.openxmlformats.org/officeDocument/2006/relationships/theme" Target="../theme/theme9.xml"/><Relationship Id="rId1" Type="http://schemas.openxmlformats.org/officeDocument/2006/relationships/slideLayout" Target="../slideLayouts/slideLayout90.xml"/><Relationship Id="rId2" Type="http://schemas.openxmlformats.org/officeDocument/2006/relationships/slideLayout" Target="../slideLayouts/slideLayout91.xml"/><Relationship Id="rId3" Type="http://schemas.openxmlformats.org/officeDocument/2006/relationships/slideLayout" Target="../slideLayouts/slideLayout92.xml"/><Relationship Id="rId4" Type="http://schemas.openxmlformats.org/officeDocument/2006/relationships/slideLayout" Target="../slideLayouts/slideLayout93.xml"/><Relationship Id="rId5" Type="http://schemas.openxmlformats.org/officeDocument/2006/relationships/slideLayout" Target="../slideLayouts/slideLayout94.xml"/><Relationship Id="rId6" Type="http://schemas.openxmlformats.org/officeDocument/2006/relationships/slideLayout" Target="../slideLayouts/slideLayout95.xml"/><Relationship Id="rId7" Type="http://schemas.openxmlformats.org/officeDocument/2006/relationships/slideLayout" Target="../slideLayouts/slideLayout96.xml"/><Relationship Id="rId8" Type="http://schemas.openxmlformats.org/officeDocument/2006/relationships/slideLayout" Target="../slideLayouts/slideLayout97.xml"/><Relationship Id="rId9" Type="http://schemas.openxmlformats.org/officeDocument/2006/relationships/slideLayout" Target="../slideLayouts/slideLayout98.xml"/><Relationship Id="rId10"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2.xml"/><Relationship Id="rId3"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jpeg"/><Relationship Id="rId1" Type="http://schemas.openxmlformats.org/officeDocument/2006/relationships/slideLayout" Target="../slideLayouts/slideLayout18.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 Id="rId3" Type="http://schemas.openxmlformats.org/officeDocument/2006/relationships/image" Target="../media/image2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5.xml"/><Relationship Id="rId3"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6.xml"/><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1" Type="http://schemas.openxmlformats.org/officeDocument/2006/relationships/slideLayout" Target="../slideLayouts/slideLayout63.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png"/><Relationship Id="rId1" Type="http://schemas.openxmlformats.org/officeDocument/2006/relationships/slideLayout" Target="../slideLayouts/slideLayout63.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63.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image" Target="../media/image3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jpe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 Id="rId3" Type="http://schemas.openxmlformats.org/officeDocument/2006/relationships/image" Target="../media/image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s>
</file>

<file path=ppt/slides/_rels/slide41.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18.xml"/><Relationship Id="rId2"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image" Target="../media/image49.jpeg"/><Relationship Id="rId4" Type="http://schemas.openxmlformats.org/officeDocument/2006/relationships/image" Target="../media/image48.png"/><Relationship Id="rId1" Type="http://schemas.openxmlformats.org/officeDocument/2006/relationships/slideLayout" Target="../slideLayouts/slideLayout18.xml"/><Relationship Id="rId2" Type="http://schemas.openxmlformats.org/officeDocument/2006/relationships/notesSlide" Target="../notesSlides/notesSlide39.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48.png"/><Relationship Id="rId5" Type="http://schemas.openxmlformats.org/officeDocument/2006/relationships/image" Target="../media/image51.png"/><Relationship Id="rId1" Type="http://schemas.openxmlformats.org/officeDocument/2006/relationships/slideLayout" Target="../slideLayouts/slideLayout18.xml"/><Relationship Id="rId2"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1.xml"/><Relationship Id="rId3"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2.png"/><Relationship Id="rId5" Type="http://schemas.openxmlformats.org/officeDocument/2006/relationships/image" Target="../media/image54.png"/><Relationship Id="rId1" Type="http://schemas.openxmlformats.org/officeDocument/2006/relationships/slideLayout" Target="../slideLayouts/slideLayout18.xml"/><Relationship Id="rId2"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6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1997968"/>
            <a:ext cx="8640960" cy="1143000"/>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smtClean="0">
                <a:effectLst>
                  <a:outerShdw blurRad="38100" dist="38100" dir="2700000" algn="tl">
                    <a:srgbClr val="000000"/>
                  </a:outerShdw>
                </a:effectLst>
              </a:rPr>
              <a:t>Tervetuloa</a:t>
            </a:r>
            <a:br>
              <a:rPr lang="fr-CH" sz="4000" dirty="0" smtClean="0">
                <a:effectLst>
                  <a:outerShdw blurRad="38100" dist="38100" dir="2700000" algn="tl">
                    <a:srgbClr val="000000"/>
                  </a:outerShdw>
                </a:effectLst>
              </a:rPr>
            </a:br>
            <a:r>
              <a:rPr lang="fr-CH" sz="4000" dirty="0" smtClean="0">
                <a:effectLst>
                  <a:outerShdw blurRad="38100" dist="38100" dir="2700000" algn="tl">
                    <a:srgbClr val="000000"/>
                  </a:outerShdw>
                </a:effectLst>
              </a:rPr>
              <a:t>Pohjois-Tapiolan, Tapiolan ja Viherlaakson lukiot</a:t>
            </a:r>
            <a:br>
              <a:rPr lang="fr-CH" sz="4000" dirty="0" smtClean="0">
                <a:effectLst>
                  <a:outerShdw blurRad="38100" dist="38100" dir="2700000" algn="tl">
                    <a:srgbClr val="000000"/>
                  </a:outerShdw>
                </a:effectLst>
              </a:rPr>
            </a:br>
            <a:r>
              <a:rPr lang="fr-CH" sz="4000" dirty="0" smtClean="0">
                <a:effectLst>
                  <a:outerShdw blurRad="38100" dist="38100" dir="2700000" algn="tl">
                    <a:srgbClr val="000000"/>
                  </a:outerShdw>
                </a:effectLst>
              </a:rPr>
              <a:t>12.10.2016</a:t>
            </a:r>
            <a:endParaRPr lang="fr-CH" sz="4000" dirty="0">
              <a:effectLst>
                <a:outerShdw blurRad="38100" dist="38100" dir="2700000" algn="tl">
                  <a:srgbClr val="000000"/>
                </a:outerShdw>
              </a:effectLst>
            </a:endParaRP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smtClean="0">
                <a:solidFill>
                  <a:srgbClr val="FFCC66"/>
                </a:solidFill>
                <a:effectLst>
                  <a:outerShdw blurRad="38100" dist="38100" dir="2700000" algn="tl">
                    <a:srgbClr val="000000"/>
                  </a:outerShdw>
                </a:effectLst>
                <a:latin typeface="Arial" charset="0"/>
              </a:rPr>
              <a:t>Tutkimuskohde</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Higgs:in</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smtClean="0">
                <a:solidFill>
                  <a:srgbClr val="FFCC66"/>
                </a:solidFill>
                <a:effectLst>
                  <a:outerShdw blurRad="38100" dist="38100" dir="2700000" algn="tl">
                    <a:srgbClr val="000000"/>
                  </a:outerShdw>
                </a:effectLst>
                <a:latin typeface="Arial" charset="0"/>
              </a:rPr>
              <a:t>Todistettava</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smtClean="0">
                <a:latin typeface="Arial" charset="0"/>
              </a:rPr>
              <a:t>Löydetty</a:t>
            </a:r>
            <a:r>
              <a:rPr lang="en-GB" dirty="0" smtClean="0">
                <a:latin typeface="Arial" charset="0"/>
              </a:rPr>
              <a:t> 2012 </a:t>
            </a:r>
            <a:r>
              <a:rPr lang="en-GB" dirty="0" err="1" smtClean="0">
                <a:latin typeface="Arial" charset="0"/>
              </a:rPr>
              <a:t>CERNissä</a:t>
            </a:r>
            <a:r>
              <a:rPr lang="en-GB" dirty="0" smtClean="0">
                <a:latin typeface="Arial" charset="0"/>
              </a:rPr>
              <a:t>!</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smtClean="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smtClean="0">
                <a:latin typeface="+mj-lt"/>
              </a:rPr>
              <a:t>Standardimalli =</a:t>
            </a:r>
            <a:r>
              <a:rPr lang="fr-CH" sz="2000" dirty="0">
                <a:latin typeface="+mj-lt"/>
              </a:rPr>
              <a:t> </a:t>
            </a:r>
            <a:r>
              <a:rPr lang="fr-CH" sz="2000" dirty="0" smtClean="0">
                <a:latin typeface="+mj-lt"/>
              </a:rPr>
              <a:t>sähköheikkoteoria + kvanttiväridynamiikka (QCD)</a:t>
            </a:r>
          </a:p>
          <a:p>
            <a:pPr>
              <a:lnSpc>
                <a:spcPct val="80000"/>
              </a:lnSpc>
              <a:spcBef>
                <a:spcPts val="600"/>
              </a:spcBef>
              <a:buClr>
                <a:srgbClr val="FFCC66"/>
              </a:buClr>
              <a:buSzPct val="75000"/>
              <a:buFont typeface="Wingdings" charset="0"/>
              <a:buChar char=""/>
            </a:pPr>
            <a:r>
              <a:rPr lang="fr-CH" sz="2000" dirty="0" smtClean="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smtClean="0">
                <a:solidFill>
                  <a:srgbClr val="FFFFFF"/>
                </a:solidFill>
                <a:latin typeface="+mj-lt"/>
              </a:rPr>
              <a:t>"</a:t>
            </a:r>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a:t>
            </a:r>
            <a:r>
              <a:rPr lang="en-US" sz="1800" i="1" kern="1200" dirty="0" smtClean="0">
                <a:solidFill>
                  <a:srgbClr val="FFFFFF"/>
                </a:solidFill>
                <a:latin typeface="+mj-lt"/>
              </a:rPr>
              <a:t>Collider”</a:t>
            </a:r>
            <a:r>
              <a:rPr lang="en-US" sz="1800" i="1" kern="1200" dirty="0" smtClean="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smtClean="0">
                <a:solidFill>
                  <a:srgbClr val="FFCC66"/>
                </a:solidFill>
                <a:effectLst>
                  <a:outerShdw blurRad="38100" dist="38100" dir="2700000" algn="tl">
                    <a:srgbClr val="000000"/>
                  </a:outerShdw>
                </a:effectLst>
                <a:latin typeface="Arial" charset="0"/>
              </a:rPr>
              <a:t>Nobel 2013: </a:t>
            </a:r>
            <a:r>
              <a:rPr lang="en-US" sz="4000" dirty="0" err="1" smtClean="0">
                <a:solidFill>
                  <a:srgbClr val="FFCC66"/>
                </a:solidFill>
                <a:effectLst>
                  <a:outerShdw blurRad="38100" dist="38100" dir="2700000" algn="tl">
                    <a:srgbClr val="000000"/>
                  </a:outerShdw>
                </a:effectLst>
                <a:latin typeface="Arial" charset="0"/>
              </a:rPr>
              <a:t>Englert</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ja</a:t>
            </a:r>
            <a:r>
              <a:rPr lang="en-US" sz="4000" dirty="0" smtClean="0">
                <a:solidFill>
                  <a:srgbClr val="FFCC66"/>
                </a:solidFill>
                <a:effectLst>
                  <a:outerShdw blurRad="38100" dist="38100" dir="2700000" algn="tl">
                    <a:srgbClr val="000000"/>
                  </a:outerShdw>
                </a:effectLst>
                <a:latin typeface="Arial" charset="0"/>
              </a:rPr>
              <a:t> Higgs</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517769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smtClean="0">
                <a:latin typeface="Arial" charset="0"/>
              </a:rPr>
              <a:t>Havaitakseen</a:t>
            </a:r>
            <a:r>
              <a:rPr lang="en-GB" dirty="0" smtClean="0">
                <a:latin typeface="Arial" charset="0"/>
              </a:rPr>
              <a:t> </a:t>
            </a:r>
            <a:r>
              <a:rPr lang="en-GB" dirty="0" err="1" smtClean="0">
                <a:latin typeface="Arial" charset="0"/>
              </a:rPr>
              <a:t>ja</a:t>
            </a:r>
            <a:r>
              <a:rPr lang="en-GB" dirty="0" smtClean="0">
                <a:latin typeface="Arial" charset="0"/>
              </a:rPr>
              <a:t> </a:t>
            </a:r>
            <a:r>
              <a:rPr lang="en-GB" dirty="0" err="1" smtClean="0">
                <a:latin typeface="Arial" charset="0"/>
              </a:rPr>
              <a:t>tallentaakseen</a:t>
            </a:r>
            <a:r>
              <a:rPr lang="en-GB" dirty="0" smtClean="0">
                <a:latin typeface="Arial" charset="0"/>
              </a:rPr>
              <a:t> </a:t>
            </a:r>
            <a:r>
              <a:rPr lang="en-GB" dirty="0" err="1" smtClean="0">
                <a:latin typeface="Arial" charset="0"/>
              </a:rPr>
              <a:t>signaaleja</a:t>
            </a:r>
            <a:r>
              <a:rPr lang="en-GB" dirty="0" smtClean="0">
                <a:latin typeface="Arial" charset="0"/>
              </a:rPr>
              <a:t> 600 </a:t>
            </a:r>
            <a:r>
              <a:rPr lang="en-GB" dirty="0" err="1" smtClean="0">
                <a:latin typeface="Arial" charset="0"/>
              </a:rPr>
              <a:t>miljoonasta</a:t>
            </a:r>
            <a:r>
              <a:rPr lang="en-GB" dirty="0" smtClean="0">
                <a:latin typeface="Arial" charset="0"/>
              </a:rPr>
              <a:t> </a:t>
            </a:r>
            <a:r>
              <a:rPr lang="en-GB" dirty="0" err="1" smtClean="0">
                <a:latin typeface="Arial" charset="0"/>
              </a:rPr>
              <a:t>protonitörmäyksestä</a:t>
            </a:r>
            <a:r>
              <a:rPr lang="en-GB" dirty="0" smtClean="0">
                <a:latin typeface="Arial" charset="0"/>
              </a:rPr>
              <a:t> </a:t>
            </a:r>
            <a:r>
              <a:rPr lang="en-GB" dirty="0" err="1" smtClean="0">
                <a:latin typeface="Arial" charset="0"/>
              </a:rPr>
              <a:t>sekunnissa</a:t>
            </a:r>
            <a:r>
              <a:rPr lang="en-GB" dirty="0" smtClean="0">
                <a:latin typeface="Arial" charset="0"/>
              </a:rPr>
              <a:t>, </a:t>
            </a:r>
            <a:r>
              <a:rPr lang="en-GB" dirty="0" err="1" smtClean="0">
                <a:latin typeface="Arial" charset="0"/>
              </a:rPr>
              <a:t>CERNin</a:t>
            </a:r>
            <a:r>
              <a:rPr lang="en-GB" dirty="0" smtClean="0">
                <a:latin typeface="Arial" charset="0"/>
              </a:rPr>
              <a:t> </a:t>
            </a:r>
            <a:r>
              <a:rPr lang="en-GB" dirty="0" err="1" smtClean="0">
                <a:latin typeface="Arial" charset="0"/>
              </a:rPr>
              <a:t>tutkijat</a:t>
            </a:r>
            <a:r>
              <a:rPr lang="en-GB" dirty="0" smtClean="0">
                <a:latin typeface="Arial" charset="0"/>
              </a:rPr>
              <a:t> </a:t>
            </a:r>
            <a:r>
              <a:rPr lang="en-GB" dirty="0" err="1" smtClean="0">
                <a:latin typeface="Arial" charset="0"/>
              </a:rPr>
              <a:t>rakentavat</a:t>
            </a:r>
            <a:r>
              <a:rPr lang="en-GB" dirty="0" smtClean="0">
                <a:latin typeface="Arial" charset="0"/>
              </a:rPr>
              <a:t> </a:t>
            </a:r>
            <a:r>
              <a:rPr lang="en-GB" dirty="0" err="1" smtClean="0">
                <a:latin typeface="Arial" charset="0"/>
              </a:rPr>
              <a:t>valtavia</a:t>
            </a:r>
            <a:r>
              <a:rPr lang="en-GB" dirty="0" smtClean="0">
                <a:latin typeface="Arial" charset="0"/>
              </a:rPr>
              <a:t> </a:t>
            </a:r>
            <a:r>
              <a:rPr lang="en-GB" dirty="0" err="1" smtClean="0">
                <a:latin typeface="Arial" charset="0"/>
              </a:rPr>
              <a:t>ilmaisia</a:t>
            </a:r>
            <a:r>
              <a:rPr lang="en-GB" dirty="0" smtClean="0">
                <a:latin typeface="Arial" charset="0"/>
              </a:rPr>
              <a:t>, </a:t>
            </a:r>
            <a:r>
              <a:rPr lang="en-GB" dirty="0" err="1" smtClean="0">
                <a:latin typeface="Arial" charset="0"/>
              </a:rPr>
              <a:t>jotka</a:t>
            </a:r>
            <a:r>
              <a:rPr lang="en-GB" dirty="0" smtClean="0">
                <a:latin typeface="Arial" charset="0"/>
              </a:rPr>
              <a:t> </a:t>
            </a:r>
            <a:r>
              <a:rPr lang="en-GB" dirty="0" err="1" smtClean="0">
                <a:latin typeface="Arial" charset="0"/>
              </a:rPr>
              <a:t>kykenevät</a:t>
            </a:r>
            <a:r>
              <a:rPr lang="en-GB" dirty="0" smtClean="0">
                <a:latin typeface="Arial" charset="0"/>
              </a:rPr>
              <a:t> </a:t>
            </a:r>
            <a:r>
              <a:rPr lang="en-GB" dirty="0" err="1" smtClean="0">
                <a:latin typeface="Arial" charset="0"/>
              </a:rPr>
              <a:t>mittaamaan</a:t>
            </a:r>
            <a:r>
              <a:rPr lang="en-GB" dirty="0" smtClean="0">
                <a:latin typeface="Arial" charset="0"/>
              </a:rPr>
              <a:t> </a:t>
            </a:r>
            <a:r>
              <a:rPr lang="en-GB" dirty="0" err="1" smtClean="0">
                <a:latin typeface="Arial" charset="0"/>
              </a:rPr>
              <a:t>minimaalisen</a:t>
            </a:r>
            <a:r>
              <a:rPr lang="en-GB" dirty="0" smtClean="0">
                <a:latin typeface="Arial" charset="0"/>
              </a:rPr>
              <a:t> </a:t>
            </a:r>
            <a:r>
              <a:rPr lang="en-GB" dirty="0" err="1" smtClean="0">
                <a:latin typeface="Arial" charset="0"/>
              </a:rPr>
              <a:t>pieniä</a:t>
            </a:r>
            <a:r>
              <a:rPr lang="en-GB" dirty="0" smtClean="0">
                <a:latin typeface="Arial" charset="0"/>
              </a:rPr>
              <a:t> </a:t>
            </a:r>
            <a:r>
              <a:rPr lang="en-GB" dirty="0" err="1" smtClean="0">
                <a:latin typeface="Arial" charset="0"/>
              </a:rPr>
              <a:t>hiukkasia</a:t>
            </a:r>
            <a:r>
              <a:rPr lang="en-GB" dirty="0" smtClean="0">
                <a:latin typeface="Arial" charset="0"/>
              </a:rPr>
              <a:t> </a:t>
            </a:r>
            <a:r>
              <a:rPr lang="en-GB" dirty="0" err="1" smtClean="0">
                <a:latin typeface="Arial" charset="0"/>
              </a:rPr>
              <a:t>suurenmoisella</a:t>
            </a:r>
            <a:r>
              <a:rPr lang="en-GB" dirty="0" smtClean="0">
                <a:latin typeface="Arial" charset="0"/>
              </a:rPr>
              <a:t> </a:t>
            </a:r>
            <a:r>
              <a:rPr lang="en-GB" dirty="0" err="1" smtClean="0">
                <a:latin typeface="Arial" charset="0"/>
              </a:rPr>
              <a:t>tarkkuudella</a:t>
            </a:r>
            <a:r>
              <a:rPr lang="en-GB" dirty="0" smtClean="0">
                <a:latin typeface="Arial" charset="0"/>
              </a:rPr>
              <a:t>.</a:t>
            </a:r>
            <a:endParaRPr lang="en-GB" dirty="0">
              <a:latin typeface="Arial" charset="0"/>
            </a:endParaRP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smtClean="0">
                <a:solidFill>
                  <a:srgbClr val="FFCC66"/>
                </a:solidFill>
                <a:effectLst>
                  <a:outerShdw blurRad="38100" dist="38100" dir="2700000" algn="tl">
                    <a:srgbClr val="000000"/>
                  </a:outerShdw>
                </a:effectLst>
                <a:latin typeface="Arial" charset="0"/>
              </a:rPr>
              <a:t>CERNin</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tutkimus</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tehdään</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kaikkien</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aikojen</a:t>
            </a:r>
            <a:r>
              <a:rPr lang="en-US" sz="3600" dirty="0" smtClean="0">
                <a:solidFill>
                  <a:srgbClr val="FFCC66"/>
                </a:solidFill>
                <a:effectLst>
                  <a:outerShdw blurRad="38100" dist="38100" dir="2700000" algn="tl">
                    <a:srgbClr val="000000"/>
                  </a:outerShdw>
                </a:effectLst>
                <a:latin typeface="Arial" charset="0"/>
              </a:rPr>
              <a:t> </a:t>
            </a:r>
            <a:r>
              <a:rPr lang="en-US" sz="3600" b="1" dirty="0" err="1" smtClean="0">
                <a:effectLst>
                  <a:outerShdw blurRad="38100" dist="38100" dir="2700000" algn="tl">
                    <a:srgbClr val="000000"/>
                  </a:outerShdw>
                </a:effectLst>
                <a:latin typeface="Arial" charset="0"/>
              </a:rPr>
              <a:t>kookkaimmilla</a:t>
            </a:r>
            <a:r>
              <a:rPr lang="en-US" sz="3600" b="1" dirty="0" smtClean="0">
                <a:effectLst>
                  <a:outerShdw blurRad="38100" dist="38100" dir="2700000" algn="tl">
                    <a:srgbClr val="000000"/>
                  </a:outerShdw>
                </a:effectLst>
                <a:latin typeface="Arial" charset="0"/>
              </a:rPr>
              <a:t> </a:t>
            </a:r>
            <a:r>
              <a:rPr lang="en-US" sz="3600" b="1" dirty="0" err="1" smtClean="0">
                <a:effectLst>
                  <a:outerShdw blurRad="38100" dist="38100" dir="2700000" algn="tl">
                    <a:srgbClr val="000000"/>
                  </a:outerShdw>
                </a:effectLst>
                <a:latin typeface="Arial" charset="0"/>
              </a:rPr>
              <a:t>ja</a:t>
            </a:r>
            <a:r>
              <a:rPr lang="en-US" sz="3600" b="1" dirty="0" smtClean="0">
                <a:effectLst>
                  <a:outerShdw blurRad="38100" dist="38100" dir="2700000" algn="tl">
                    <a:srgbClr val="000000"/>
                  </a:outerShdw>
                </a:effectLst>
                <a:latin typeface="Arial" charset="0"/>
              </a:rPr>
              <a:t> </a:t>
            </a:r>
            <a:r>
              <a:rPr lang="en-US" sz="3600" b="1" dirty="0" err="1" smtClean="0">
                <a:effectLst>
                  <a:outerShdw blurRad="38100" dist="38100" dir="2700000" algn="tl">
                    <a:srgbClr val="000000"/>
                  </a:outerShdw>
                </a:effectLst>
                <a:latin typeface="Arial" charset="0"/>
              </a:rPr>
              <a:t>monimutkaisimmilla</a:t>
            </a:r>
            <a:r>
              <a:rPr lang="en-US" sz="3600" b="1" dirty="0" smtClean="0">
                <a:effectLst>
                  <a:outerShdw blurRad="38100" dist="38100" dir="2700000" algn="tl">
                    <a:srgbClr val="000000"/>
                  </a:outerShdw>
                </a:effectLst>
                <a:latin typeface="Arial" charset="0"/>
              </a:rPr>
              <a:t> </a:t>
            </a:r>
            <a:r>
              <a:rPr lang="en-US" sz="3600" b="1" dirty="0" err="1" smtClean="0">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14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smtClean="0">
                <a:solidFill>
                  <a:srgbClr val="FFCC66"/>
                </a:solidFill>
                <a:effectLst>
                  <a:outerShdw blurRad="38100" dist="38100" dir="2700000" algn="tl">
                    <a:srgbClr val="000000"/>
                  </a:outerShdw>
                </a:effectLst>
                <a:latin typeface="+mj-lt"/>
                <a:ea typeface="+mj-ea"/>
                <a:cs typeface="+mj-cs"/>
              </a:rPr>
              <a:t>Neljä</a:t>
            </a:r>
            <a:r>
              <a:rPr lang="en-US" sz="4400" dirty="0" smtClean="0">
                <a:solidFill>
                  <a:srgbClr val="FFCC66"/>
                </a:solidFill>
                <a:effectLst>
                  <a:outerShdw blurRad="38100" dist="38100" dir="2700000" algn="tl">
                    <a:srgbClr val="000000"/>
                  </a:outerShdw>
                </a:effectLst>
                <a:latin typeface="+mj-lt"/>
                <a:ea typeface="+mj-ea"/>
                <a:cs typeface="+mj-cs"/>
              </a:rPr>
              <a:t> </a:t>
            </a:r>
            <a:r>
              <a:rPr lang="en-US" sz="4400" dirty="0" err="1" smtClean="0">
                <a:solidFill>
                  <a:srgbClr val="FFCC66"/>
                </a:solidFill>
                <a:effectLst>
                  <a:outerShdw blurRad="38100" dist="38100" dir="2700000" algn="tl">
                    <a:srgbClr val="000000"/>
                  </a:outerShdw>
                </a:effectLst>
                <a:latin typeface="+mj-lt"/>
                <a:ea typeface="+mj-ea"/>
                <a:cs typeface="+mj-cs"/>
              </a:rPr>
              <a:t>suurta</a:t>
            </a:r>
            <a:r>
              <a:rPr lang="en-US" sz="4400" dirty="0" smtClean="0">
                <a:solidFill>
                  <a:srgbClr val="FFCC66"/>
                </a:solidFill>
                <a:effectLst>
                  <a:outerShdw blurRad="38100" dist="38100" dir="2700000" algn="tl">
                    <a:srgbClr val="000000"/>
                  </a:outerShdw>
                </a:effectLst>
                <a:latin typeface="+mj-lt"/>
                <a:ea typeface="+mj-ea"/>
                <a:cs typeface="+mj-cs"/>
              </a:rPr>
              <a:t> LHC-</a:t>
            </a:r>
            <a:r>
              <a:rPr lang="en-US" sz="4400" dirty="0" err="1" smtClean="0">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smtClean="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smtClean="0">
                <a:latin typeface="+mj-lt"/>
              </a:rPr>
              <a:t>Myon</a:t>
            </a:r>
            <a:r>
              <a:rPr lang="en-US" sz="1400" dirty="0" smtClean="0">
                <a:latin typeface="+mj-lt"/>
              </a:rPr>
              <a:t> </a:t>
            </a:r>
            <a:r>
              <a:rPr lang="en-US" sz="1400" dirty="0">
                <a:latin typeface="+mj-lt"/>
              </a:rPr>
              <a:t>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smtClean="0">
                <a:solidFill>
                  <a:srgbClr val="FFCC66"/>
                </a:solidFill>
                <a:effectLst>
                  <a:outerShdw blurRad="38100" dist="38100" dir="2700000" algn="tl">
                    <a:srgbClr val="000000"/>
                  </a:outerShdw>
                </a:effectLst>
                <a:latin typeface="Arial" charset="0"/>
              </a:rPr>
              <a:t>Esimerkki: </a:t>
            </a:r>
            <a:r>
              <a:rPr lang="fr-CH" sz="4400" dirty="0">
                <a:solidFill>
                  <a:srgbClr val="FFCC66"/>
                </a:solidFill>
                <a:effectLst>
                  <a:outerShdw blurRad="38100" dist="38100" dir="2700000" algn="tl">
                    <a:srgbClr val="000000"/>
                  </a:outerShdw>
                </a:effectLst>
                <a:latin typeface="Arial" charset="0"/>
              </a:rPr>
              <a:t>CMS </a:t>
            </a:r>
            <a:r>
              <a:rPr lang="fr-CH" sz="4400" dirty="0" smtClean="0">
                <a:solidFill>
                  <a:srgbClr val="FFCC66"/>
                </a:solidFill>
                <a:effectLst>
                  <a:outerShdw blurRad="38100" dist="38100" dir="2700000" algn="tl">
                    <a:srgbClr val="000000"/>
                  </a:outerShdw>
                </a:effectLst>
                <a:latin typeface="Arial" charset="0"/>
              </a:rPr>
              <a:t>ilmaisin</a:t>
            </a:r>
            <a:endParaRPr lang="fr-CH" sz="4400" dirty="0">
              <a:solidFill>
                <a:srgbClr val="FFCC66"/>
              </a:solidFill>
              <a:effectLst>
                <a:outerShdw blurRad="38100" dist="38100" dir="2700000" algn="tl">
                  <a:srgbClr val="000000"/>
                </a:outerShdw>
              </a:effectLst>
              <a:latin typeface="Arial" charset="0"/>
            </a:endParaRP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smtClean="0">
                <a:latin typeface="+mj-lt"/>
              </a:rPr>
              <a:t>Suunnittelu ja rakentaminen vaati n. 2000 tutkijalta ja insinööriltä yli 20 vuotta</a:t>
            </a:r>
            <a:endParaRPr lang="fr-CH" sz="2000" dirty="0">
              <a:latin typeface="+mj-lt"/>
            </a:endParaRPr>
          </a:p>
          <a:p>
            <a:pPr>
              <a:lnSpc>
                <a:spcPct val="80000"/>
              </a:lnSpc>
              <a:spcBef>
                <a:spcPts val="600"/>
              </a:spcBef>
              <a:buClr>
                <a:srgbClr val="FFCC66"/>
              </a:buClr>
              <a:buSzPct val="75000"/>
              <a:buFont typeface="Wingdings" charset="0"/>
              <a:buChar char=""/>
            </a:pPr>
            <a:r>
              <a:rPr lang="fr-CH" sz="2000" dirty="0" smtClean="0">
                <a:latin typeface="+mj-lt"/>
              </a:rPr>
              <a:t>Halkaisija n. 15m ja pituus 29m</a:t>
            </a:r>
            <a:endParaRPr lang="fr-CH" sz="2000" dirty="0">
              <a:latin typeface="+mj-lt"/>
            </a:endParaRPr>
          </a:p>
          <a:p>
            <a:pPr>
              <a:lnSpc>
                <a:spcPct val="80000"/>
              </a:lnSpc>
              <a:spcBef>
                <a:spcPts val="600"/>
              </a:spcBef>
              <a:buClr>
                <a:srgbClr val="FFCC66"/>
              </a:buClr>
              <a:buSzPct val="75000"/>
              <a:buFont typeface="Wingdings" charset="0"/>
              <a:buChar char=""/>
            </a:pPr>
            <a:r>
              <a:rPr lang="fr-CH" sz="2000" dirty="0" smtClean="0">
                <a:latin typeface="+mj-lt"/>
              </a:rPr>
              <a:t>Painaa 14000 tonnia eli n. kaksi kertaa niin paljon kuin Eiffel-torni</a:t>
            </a:r>
            <a:endParaRPr lang="fr-CH" sz="2000" dirty="0">
              <a:latin typeface="+mj-lt"/>
            </a:endParaRPr>
          </a:p>
          <a:p>
            <a:pPr>
              <a:lnSpc>
                <a:spcPct val="80000"/>
              </a:lnSpc>
              <a:spcBef>
                <a:spcPts val="600"/>
              </a:spcBef>
              <a:buClr>
                <a:srgbClr val="FFCC66"/>
              </a:buClr>
              <a:buSzPct val="75000"/>
              <a:buFont typeface="Wingdings" charset="0"/>
              <a:buChar char=""/>
            </a:pPr>
            <a:r>
              <a:rPr lang="fr-CH" sz="2000" dirty="0" smtClean="0">
                <a:latin typeface="+mj-lt"/>
              </a:rPr>
              <a:t>CMS:n solenoidi-magneetti on suurin ja voimakkain koskaan rakennettu</a:t>
            </a:r>
            <a:endParaRPr lang="fr-CH" sz="2000" dirty="0">
              <a:latin typeface="+mj-lt"/>
            </a:endParaRP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smtClean="0">
                <a:solidFill>
                  <a:srgbClr val="FFCC66"/>
                </a:solidFill>
                <a:effectLst>
                  <a:outerShdw blurRad="38100" dist="38100" dir="2700000" algn="tl">
                    <a:srgbClr val="000000"/>
                  </a:outerShdw>
                </a:effectLst>
                <a:latin typeface="Arial" charset="0"/>
              </a:rPr>
              <a:t>…rakennettu hämmästyttävällä </a:t>
            </a:r>
            <a:r>
              <a:rPr lang="fr-CH" sz="4000" b="1" dirty="0" smtClean="0">
                <a:effectLst>
                  <a:outerShdw blurRad="38100" dist="38100" dir="2700000" algn="tl">
                    <a:srgbClr val="000000"/>
                  </a:outerShdw>
                </a:effectLst>
                <a:latin typeface="Arial" charset="0"/>
              </a:rPr>
              <a:t>tarkkuudella…</a:t>
            </a:r>
            <a:endParaRPr lang="fr-CH" sz="4000" b="1" dirty="0">
              <a:effectLst>
                <a:outerShdw blurRad="38100" dist="38100" dir="2700000" algn="tl">
                  <a:srgbClr val="000000"/>
                </a:outerShdw>
              </a:effectLst>
              <a:latin typeface="Arial" charset="0"/>
            </a:endParaRP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smtClean="0">
                <a:latin typeface="+mj-lt"/>
              </a:rPr>
              <a:t>CMS-ilmaisin on kuin 75 miljoonan pikselin 3-ulotteinen kamera, joka ottaa </a:t>
            </a:r>
            <a:r>
              <a:rPr lang="fr-CH" sz="2800" dirty="0">
                <a:latin typeface="+mj-lt"/>
              </a:rPr>
              <a:t>40 </a:t>
            </a:r>
            <a:r>
              <a:rPr lang="fr-CH" sz="2800" dirty="0" smtClean="0">
                <a:latin typeface="+mj-lt"/>
              </a:rPr>
              <a:t>miljoonaa kuvaa sekunnissa</a:t>
            </a:r>
            <a:endParaRPr lang="fr-CH" sz="2800" dirty="0">
              <a:latin typeface="+mj-lt"/>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smtClean="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53975"/>
            <a:ext cx="8080375" cy="1250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a:t>
            </a:r>
            <a:r>
              <a:rPr lang="fr-CH" sz="4400" dirty="0" smtClean="0">
                <a:solidFill>
                  <a:srgbClr val="FFCC66"/>
                </a:solidFill>
                <a:effectLst>
                  <a:outerShdw blurRad="38100" dist="38100" dir="2700000" algn="tl">
                    <a:srgbClr val="000000"/>
                  </a:outerShdw>
                </a:effectLst>
                <a:latin typeface="Arial" charset="0"/>
              </a:rPr>
              <a:t>lmaisimen kontrollihuone</a:t>
            </a:r>
            <a:r>
              <a:rPr lang="fr-CH" sz="4400" dirty="0">
                <a:solidFill>
                  <a:srgbClr val="FFCC66"/>
                </a:solidFill>
                <a:effectLst>
                  <a:outerShdw blurRad="38100" dist="38100" dir="2700000" algn="tl">
                    <a:srgbClr val="000000"/>
                  </a:outerShdw>
                </a:effectLst>
                <a:latin typeface="Arial" charset="0"/>
              </a:rPr>
              <a:t/>
            </a:r>
            <a:br>
              <a:rPr lang="fr-CH" sz="4400" dirty="0">
                <a:solidFill>
                  <a:srgbClr val="FFCC66"/>
                </a:solidFill>
                <a:effectLst>
                  <a:outerShdw blurRad="38100" dist="38100" dir="2700000" algn="tl">
                    <a:srgbClr val="000000"/>
                  </a:outerShdw>
                </a:effectLst>
                <a:latin typeface="Arial" charset="0"/>
              </a:rPr>
            </a:br>
            <a:r>
              <a:rPr lang="fr-CH" sz="3200" dirty="0" smtClean="0">
                <a:solidFill>
                  <a:srgbClr val="FFCC66"/>
                </a:solidFill>
                <a:effectLst>
                  <a:outerShdw blurRad="38100" dist="38100" dir="2700000" algn="tl">
                    <a:srgbClr val="000000"/>
                  </a:outerShdw>
                </a:effectLst>
                <a:latin typeface="Arial" charset="0"/>
              </a:rPr>
              <a:t>ajon aikana miehitys </a:t>
            </a:r>
            <a:r>
              <a:rPr lang="fr-CH" sz="3200" dirty="0">
                <a:solidFill>
                  <a:srgbClr val="FFCC66"/>
                </a:solidFill>
                <a:effectLst>
                  <a:outerShdw blurRad="38100" dist="38100" dir="2700000" algn="tl">
                    <a:srgbClr val="000000"/>
                  </a:outerShdw>
                </a:effectLst>
                <a:latin typeface="Arial" charset="0"/>
              </a:rPr>
              <a:t>24/</a:t>
            </a:r>
            <a:r>
              <a:rPr lang="fr-CH" sz="3200" dirty="0" smtClean="0">
                <a:solidFill>
                  <a:srgbClr val="FFCC66"/>
                </a:solidFill>
                <a:effectLst>
                  <a:outerShdw blurRad="38100" dist="38100" dir="2700000" algn="tl">
                    <a:srgbClr val="000000"/>
                  </a:outerShdw>
                </a:effectLst>
                <a:latin typeface="Arial" charset="0"/>
              </a:rPr>
              <a:t>7</a:t>
            </a:r>
            <a:endParaRPr lang="fr-CH" sz="3200" dirty="0">
              <a:solidFill>
                <a:srgbClr val="FFCC66"/>
              </a:solidFill>
              <a:effectLst>
                <a:outerShdw blurRad="38100" dist="38100" dir="2700000" algn="tl">
                  <a:srgbClr val="000000"/>
                </a:outerShdw>
              </a:effectLst>
              <a:latin typeface="Arial" charset="0"/>
            </a:endParaRP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smtClean="0">
                <a:solidFill>
                  <a:srgbClr val="FFCC66"/>
                </a:solidFill>
                <a:effectLst>
                  <a:outerShdw blurRad="38100" dist="38100" dir="2700000" algn="tl">
                    <a:srgbClr val="000000"/>
                  </a:outerShdw>
                </a:effectLst>
                <a:latin typeface="Arial" charset="0"/>
              </a:rPr>
              <a:t>Hieman yleistietoa CERNistä</a:t>
            </a:r>
            <a:endParaRPr lang="fr-CH" sz="44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smtClean="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smtClean="0">
                <a:solidFill>
                  <a:srgbClr val="FFCC66"/>
                </a:solidFill>
                <a:effectLst>
                  <a:outerShdw blurRad="38100" dist="38100" dir="2700000" algn="tl">
                    <a:srgbClr val="000000"/>
                  </a:outerShdw>
                </a:effectLst>
                <a:latin typeface="Arial" charset="0"/>
              </a:rPr>
              <a:t>Mikä CERN on ja mitä täällä tehdään?</a:t>
            </a:r>
            <a:endParaRPr lang="fr-CH" sz="4400" dirty="0">
              <a:solidFill>
                <a:srgbClr val="FFCC66"/>
              </a:solidFill>
              <a:effectLst>
                <a:outerShdw blurRad="38100" dist="38100" dir="2700000" algn="tl">
                  <a:srgbClr val="000000"/>
                </a:outerShdw>
              </a:effectLst>
              <a:latin typeface="Arial" charset="0"/>
            </a:endParaRP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smtClean="0">
                <a:latin typeface="+mj-lt"/>
              </a:rPr>
              <a:t>Timo Hakulinen</a:t>
            </a:r>
          </a:p>
          <a:p>
            <a:pPr algn="ctr">
              <a:lnSpc>
                <a:spcPct val="70000"/>
              </a:lnSpc>
              <a:spcBef>
                <a:spcPts val="800"/>
              </a:spcBef>
              <a:buClrTx/>
              <a:buSzPct val="75000"/>
              <a:buFontTx/>
              <a:buNone/>
            </a:pPr>
            <a:endParaRPr lang="fr-CH" sz="3200" dirty="0" smtClean="0">
              <a:latin typeface="+mj-lt"/>
            </a:endParaRPr>
          </a:p>
          <a:p>
            <a:pPr algn="ctr">
              <a:lnSpc>
                <a:spcPct val="70000"/>
              </a:lnSpc>
              <a:spcBef>
                <a:spcPts val="800"/>
              </a:spcBef>
              <a:buClrTx/>
              <a:buSzPct val="75000"/>
              <a:buFontTx/>
              <a:buNone/>
            </a:pPr>
            <a:r>
              <a:rPr lang="fr-CH" sz="3200" dirty="0" smtClean="0">
                <a:latin typeface="+mj-lt"/>
              </a:rPr>
              <a:t>BE/ICS</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a:t>
            </a:r>
            <a:r>
              <a:rPr lang="fr-CH" dirty="0" smtClean="0">
                <a:effectLst>
                  <a:outerShdw blurRad="38100" dist="38100" dir="2700000" algn="tl">
                    <a:srgbClr val="000000"/>
                  </a:outerShdw>
                </a:effectLst>
              </a:rPr>
              <a:t>2016) </a:t>
            </a:r>
            <a:endParaRPr lang="fr-CH" dirty="0">
              <a:effectLst>
                <a:outerShdw blurRad="38100" dist="38100" dir="2700000" algn="tl">
                  <a:srgbClr val="000000"/>
                </a:outerShdw>
              </a:effectLst>
            </a:endParaRPr>
          </a:p>
        </p:txBody>
      </p:sp>
      <p:sp>
        <p:nvSpPr>
          <p:cNvPr id="30722" name="Rectangle 2"/>
          <p:cNvSpPr>
            <a:spLocks noGrp="1" noChangeArrowheads="1"/>
          </p:cNvSpPr>
          <p:nvPr>
            <p:ph type="body" idx="4294967295"/>
          </p:nvPr>
        </p:nvSpPr>
        <p:spPr>
          <a:xfrm>
            <a:off x="687388" y="1511300"/>
            <a:ext cx="7772400" cy="515143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Budjetti: 1127,9 miljoonaa </a:t>
            </a:r>
            <a:r>
              <a:rPr lang="fr-CH" sz="2400" dirty="0">
                <a:latin typeface="+mj-lt"/>
              </a:rPr>
              <a:t>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22 jäsenmaata:</a:t>
            </a:r>
            <a:endParaRPr lang="fr-CH" sz="2400" dirty="0">
              <a:latin typeface="+mj-lt"/>
            </a:endParaRP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smtClean="0">
                <a:latin typeface="+mj-lt"/>
              </a:rPr>
              <a:t>Alankomaat, Belgia, </a:t>
            </a:r>
            <a:r>
              <a:rPr lang="fr-CH" sz="2200" dirty="0">
                <a:latin typeface="+mj-lt"/>
              </a:rPr>
              <a:t>Bulgaria, </a:t>
            </a:r>
            <a:r>
              <a:rPr lang="fr-CH" sz="2200" dirty="0" smtClean="0">
                <a:latin typeface="+mj-lt"/>
              </a:rPr>
              <a:t>Espanja, Iso-Britannia, Israel, Italia, Itävalta, Kreikka, Norja, Portugali, Puola, Ranska, Romania, Ruotsi, Saksa, Slovakia, Suomi, Sveitsi, Tanska, Tsekki, Unkari</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Liitännäisjäsenet: Kypros, Pakistan, Serbia, Turkki, Ukraina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smtClean="0">
                <a:latin typeface="+mj-lt"/>
              </a:rPr>
              <a:t>Euroopan Komissio, Intia</a:t>
            </a:r>
            <a:r>
              <a:rPr lang="fr-CH" sz="2200" dirty="0">
                <a:latin typeface="+mj-lt"/>
              </a:rPr>
              <a:t>, </a:t>
            </a:r>
            <a:r>
              <a:rPr lang="fr-CH" sz="2200" dirty="0" smtClean="0">
                <a:latin typeface="+mj-lt"/>
              </a:rPr>
              <a:t>Japani, Turkki, UNESCO, Venäjä, Yhdysvallat</a:t>
            </a:r>
            <a:endParaRPr lang="fr-CH" sz="2200" dirty="0">
              <a:latin typeface="+mj-lt"/>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Palvelulaitos: </a:t>
            </a:r>
            <a:endParaRPr lang="fr-CH" sz="2400" dirty="0">
              <a:latin typeface="+mj-lt"/>
            </a:endParaRP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a:t>
            </a:r>
            <a:r>
              <a:rPr lang="fr-CH" sz="2400" dirty="0" smtClean="0">
                <a:latin typeface="+mj-lt"/>
              </a:rPr>
              <a:t>CERNin tutkimusfyysikoita on alle </a:t>
            </a:r>
            <a:r>
              <a:rPr lang="fr-CH" sz="2400" dirty="0">
                <a:latin typeface="+mj-lt"/>
              </a:rPr>
              <a:t>sata </a:t>
            </a:r>
            <a:r>
              <a:rPr lang="fr-CH" sz="2400" dirty="0" smtClean="0">
                <a:latin typeface="+mj-lt"/>
              </a:rPr>
              <a:t>kokonaishenkilökunnasta </a:t>
            </a:r>
            <a:r>
              <a:rPr lang="fr-CH" sz="2400" dirty="0">
                <a:latin typeface="+mj-lt"/>
              </a:rPr>
              <a:t>(tot. 2500).</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r>
              <a:rPr lang="fr-CH" sz="2400" dirty="0" smtClean="0">
                <a:latin typeface="+mj-lt"/>
              </a:rPr>
              <a:t>)</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10000 tutkijaa tekee tutkimustyötä CERNissä, oleskellen siellä viikosta vuosiin projektin tilanteen ja edistymisen mukaan</a:t>
            </a:r>
            <a:r>
              <a:rPr lang="fr-CH" sz="2400" dirty="0" smtClean="0">
                <a:latin typeface="+mj-lt"/>
              </a:rPr>
              <a:t>. Rahoitus </a:t>
            </a:r>
            <a:r>
              <a:rPr lang="fr-CH" sz="2400" dirty="0">
                <a:latin typeface="+mj-lt"/>
              </a:rPr>
              <a:t>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smtClean="0">
                <a:latin typeface="Arial" charset="0"/>
              </a:rPr>
              <a:t>Joukossa</a:t>
            </a:r>
            <a:r>
              <a:rPr lang="en-GB" dirty="0" smtClean="0">
                <a:latin typeface="Arial" charset="0"/>
              </a:rPr>
              <a:t> </a:t>
            </a:r>
            <a:r>
              <a:rPr lang="en-GB" dirty="0" err="1" smtClean="0">
                <a:latin typeface="Arial" charset="0"/>
              </a:rPr>
              <a:t>fyysikkoja</a:t>
            </a:r>
            <a:r>
              <a:rPr lang="en-GB" dirty="0" smtClean="0">
                <a:latin typeface="Arial" charset="0"/>
              </a:rPr>
              <a:t>, </a:t>
            </a:r>
            <a:r>
              <a:rPr lang="en-GB" dirty="0" err="1" smtClean="0">
                <a:latin typeface="Arial" charset="0"/>
              </a:rPr>
              <a:t>insinöörejä</a:t>
            </a:r>
            <a:r>
              <a:rPr lang="en-GB" dirty="0" smtClean="0">
                <a:latin typeface="Arial" charset="0"/>
              </a:rPr>
              <a:t>, </a:t>
            </a:r>
            <a:r>
              <a:rPr lang="en-GB" dirty="0" err="1" smtClean="0">
                <a:latin typeface="Arial" charset="0"/>
              </a:rPr>
              <a:t>teknikkoja</a:t>
            </a:r>
            <a:r>
              <a:rPr lang="en-GB" dirty="0" smtClean="0">
                <a:latin typeface="Arial" charset="0"/>
              </a:rPr>
              <a:t>, </a:t>
            </a:r>
            <a:r>
              <a:rPr lang="en-GB" dirty="0" err="1" smtClean="0">
                <a:latin typeface="Arial" charset="0"/>
              </a:rPr>
              <a:t>asentajia</a:t>
            </a:r>
            <a:r>
              <a:rPr lang="en-GB" dirty="0" smtClean="0">
                <a:latin typeface="Arial" charset="0"/>
              </a:rPr>
              <a:t>, </a:t>
            </a:r>
            <a:r>
              <a:rPr lang="en-GB" dirty="0" err="1" smtClean="0">
                <a:latin typeface="Arial" charset="0"/>
              </a:rPr>
              <a:t>hallintohenkilökuntaa</a:t>
            </a:r>
            <a:r>
              <a:rPr lang="en-GB" dirty="0" smtClean="0">
                <a:latin typeface="Arial" charset="0"/>
              </a:rPr>
              <a:t>…</a:t>
            </a:r>
            <a:endParaRPr lang="en-GB" dirty="0">
              <a:latin typeface="Arial" charset="0"/>
            </a:endParaRP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smtClean="0">
                <a:solidFill>
                  <a:srgbClr val="FFCC66"/>
                </a:solidFill>
                <a:effectLst>
                  <a:outerShdw blurRad="38100" dist="38100" dir="2700000" algn="tl">
                    <a:srgbClr val="000000"/>
                  </a:outerShdw>
                </a:effectLst>
                <a:latin typeface="Arial" charset="0"/>
              </a:rPr>
              <a:t>Jokaisena</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arkipäivänä</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yli</a:t>
            </a:r>
            <a:r>
              <a:rPr lang="en-US" sz="4000" dirty="0" smtClean="0">
                <a:solidFill>
                  <a:srgbClr val="FFCC66"/>
                </a:solidFill>
                <a:effectLst>
                  <a:outerShdw blurRad="38100" dist="38100" dir="2700000" algn="tl">
                    <a:srgbClr val="000000"/>
                  </a:outerShdw>
                </a:effectLst>
                <a:latin typeface="Arial" charset="0"/>
              </a:rPr>
              <a:t> </a:t>
            </a:r>
            <a:r>
              <a:rPr lang="en-US" sz="4000" b="1" dirty="0" smtClean="0">
                <a:effectLst>
                  <a:outerShdw blurRad="38100" dist="38100" dir="2700000" algn="tl">
                    <a:srgbClr val="000000"/>
                  </a:outerShdw>
                </a:effectLst>
                <a:latin typeface="Arial" charset="0"/>
              </a:rPr>
              <a:t>10000 </a:t>
            </a:r>
            <a:r>
              <a:rPr lang="en-US" sz="4000" b="1" dirty="0" err="1" smtClean="0">
                <a:effectLst>
                  <a:outerShdw blurRad="38100" dist="38100" dir="2700000" algn="tl">
                    <a:srgbClr val="000000"/>
                  </a:outerShdw>
                </a:effectLst>
                <a:latin typeface="Arial" charset="0"/>
              </a:rPr>
              <a:t>henkeä</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tulee</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CERNiin</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smtClean="0">
                <a:solidFill>
                  <a:srgbClr val="FFCC66"/>
                </a:solidFill>
                <a:effectLst>
                  <a:outerShdw blurRad="38100" dist="38100" dir="2700000" algn="tl">
                    <a:srgbClr val="000000"/>
                  </a:outerShdw>
                </a:effectLst>
                <a:latin typeface="Arial" charset="0"/>
              </a:rPr>
              <a:t>CERNin henkilökunta</a:t>
            </a:r>
            <a:endParaRPr lang="fr-CH" sz="4400" dirty="0">
              <a:solidFill>
                <a:srgbClr val="FFCC66"/>
              </a:solidFill>
              <a:effectLst>
                <a:outerShdw blurRad="38100" dist="38100" dir="2700000" algn="tl">
                  <a:srgbClr val="000000"/>
                </a:outerShdw>
              </a:effectLst>
              <a:latin typeface="Arial" charset="0"/>
            </a:endParaRP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a:blipFill dpi="0" rotWithShape="0">
                  <a:blip/>
                  <a:srcRect l="5008" t="10043" r="45071" b="10043"/>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a:blipFill dpi="0" rotWithShape="0">
                  <a:blip/>
                  <a:srcRect l="5008" t="10043" r="45071" b="10043"/>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World_users_by_Nat_2016.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3636" y="980728"/>
            <a:ext cx="8324828" cy="5688632"/>
          </a:xfrm>
          <a:prstGeom prst="rect">
            <a:avLst/>
          </a:prstGeom>
        </p:spPr>
      </p:pic>
      <p:grpSp>
        <p:nvGrpSpPr>
          <p:cNvPr id="4" name="Group 3"/>
          <p:cNvGrpSpPr/>
          <p:nvPr/>
        </p:nvGrpSpPr>
        <p:grpSpPr>
          <a:xfrm>
            <a:off x="1691680" y="2708920"/>
            <a:ext cx="6870612" cy="461356"/>
            <a:chOff x="2133600" y="5289930"/>
            <a:chExt cx="6147673"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43280"/>
              <a:ext cx="6105431" cy="355634"/>
            </a:xfrm>
            <a:prstGeom prst="rect">
              <a:avLst/>
            </a:prstGeom>
            <a:noFill/>
          </p:spPr>
          <p:txBody>
            <a:bodyPr wrap="none" rtlCol="0">
              <a:spAutoFit/>
            </a:bodyPr>
            <a:lstStyle/>
            <a:p>
              <a:r>
                <a:rPr lang="en-GB" sz="1600" kern="1200" dirty="0" err="1" smtClean="0">
                  <a:solidFill>
                    <a:srgbClr val="FFFFFF"/>
                  </a:solidFill>
                  <a:effectLst>
                    <a:outerShdw blurRad="38100" dist="38100" dir="2700000">
                      <a:srgbClr val="000000"/>
                    </a:outerShdw>
                  </a:effectLst>
                </a:rPr>
                <a:t>CERNin</a:t>
              </a:r>
              <a:r>
                <a:rPr lang="en-GB" sz="1600" kern="1200" dirty="0" smtClean="0">
                  <a:solidFill>
                    <a:srgbClr val="FFFFFF"/>
                  </a:solidFill>
                  <a:effectLst>
                    <a:outerShdw blurRad="38100" dist="38100" dir="2700000">
                      <a:srgbClr val="000000"/>
                    </a:outerShdw>
                  </a:effectLst>
                </a:rPr>
                <a:t> </a:t>
              </a:r>
              <a:r>
                <a:rPr lang="en-GB" sz="1600" kern="1200" dirty="0" err="1" smtClean="0">
                  <a:solidFill>
                    <a:srgbClr val="FFFFFF"/>
                  </a:solidFill>
                  <a:effectLst>
                    <a:outerShdw blurRad="38100" dist="38100" dir="2700000">
                      <a:srgbClr val="000000"/>
                    </a:outerShdw>
                  </a:effectLst>
                </a:rPr>
                <a:t>henkil</a:t>
              </a:r>
              <a:r>
                <a:rPr lang="en-GB" sz="1600" dirty="0" err="1" smtClean="0">
                  <a:solidFill>
                    <a:srgbClr val="FFFFFF"/>
                  </a:solidFill>
                  <a:effectLst>
                    <a:outerShdw blurRad="38100" dist="38100" dir="2700000">
                      <a:srgbClr val="000000"/>
                    </a:outerShdw>
                  </a:effectLst>
                </a:rPr>
                <a:t>ökunta</a:t>
              </a:r>
              <a:r>
                <a:rPr lang="en-GB" sz="1600" kern="1200" dirty="0" smtClean="0">
                  <a:solidFill>
                    <a:srgbClr val="FFFFFF"/>
                  </a:solidFill>
                  <a:effectLst>
                    <a:outerShdw blurRad="38100" dist="38100" dir="2700000">
                      <a:srgbClr val="000000"/>
                    </a:outerShdw>
                  </a:effectLst>
                </a:rPr>
                <a:t>: 28 staff, 10 fellow, 4 </a:t>
              </a:r>
              <a:r>
                <a:rPr lang="en-GB" sz="1600" dirty="0" smtClean="0">
                  <a:solidFill>
                    <a:srgbClr val="FFFFFF"/>
                  </a:solidFill>
                  <a:effectLst>
                    <a:outerShdw blurRad="38100" dist="38100" dir="2700000">
                      <a:srgbClr val="000000"/>
                    </a:outerShdw>
                  </a:effectLst>
                </a:rPr>
                <a:t>doctoral student,</a:t>
              </a:r>
              <a:r>
                <a:rPr lang="en-GB" sz="1600" kern="1200" dirty="0" smtClean="0">
                  <a:solidFill>
                    <a:srgbClr val="FFFFFF"/>
                  </a:solidFill>
                  <a:effectLst>
                    <a:outerShdw blurRad="38100" dist="38100" dir="2700000">
                      <a:srgbClr val="000000"/>
                    </a:outerShdw>
                  </a:effectLst>
                </a:rPr>
                <a:t> 4 technical student</a:t>
              </a:r>
              <a:endParaRPr lang="en-GB" sz="1600" kern="1200" dirty="0">
                <a:solidFill>
                  <a:srgbClr val="FFFFFF"/>
                </a:solidFill>
                <a:effectLst>
                  <a:outerShdw blurRad="38100" dist="38100" dir="2700000">
                    <a:srgbClr val="000000"/>
                  </a:outerShdw>
                </a:effectLst>
              </a:endParaRP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smtClean="0">
                <a:solidFill>
                  <a:srgbClr val="FFCC66"/>
                </a:solidFill>
                <a:effectLst>
                  <a:outerShdw blurRad="38100" dist="38100" dir="2700000" algn="tl">
                    <a:srgbClr val="000000"/>
                  </a:outerShdw>
                </a:effectLst>
                <a:latin typeface="Arial" charset="0"/>
              </a:rPr>
              <a:t>CERNin</a:t>
            </a:r>
            <a:r>
              <a:rPr lang="en-US" sz="3200" dirty="0" smtClean="0">
                <a:solidFill>
                  <a:srgbClr val="FFCC66"/>
                </a:solidFill>
                <a:effectLst>
                  <a:outerShdw blurRad="38100" dist="38100" dir="2700000" algn="tl">
                    <a:srgbClr val="000000"/>
                  </a:outerShdw>
                </a:effectLst>
                <a:latin typeface="Arial" charset="0"/>
              </a:rPr>
              <a:t> </a:t>
            </a:r>
            <a:r>
              <a:rPr lang="en-US" sz="3200" b="1" dirty="0" err="1" smtClean="0">
                <a:solidFill>
                  <a:srgbClr val="FFFFFF"/>
                </a:solidFill>
                <a:effectLst>
                  <a:outerShdw blurRad="38100" dist="38100" dir="2700000" algn="tl">
                    <a:srgbClr val="000000"/>
                  </a:outerShdw>
                </a:effectLst>
                <a:latin typeface="Arial" charset="0"/>
              </a:rPr>
              <a:t>käyttäjät</a:t>
            </a:r>
            <a:r>
              <a:rPr lang="en-US" sz="3200" dirty="0" smtClean="0">
                <a:solidFill>
                  <a:srgbClr val="FFFFFF"/>
                </a:solidFill>
                <a:effectLst>
                  <a:outerShdw blurRad="38100" dist="38100" dir="2700000" algn="tl">
                    <a:srgbClr val="000000"/>
                  </a:outerShdw>
                </a:effectLst>
                <a:latin typeface="Arial" charset="0"/>
              </a:rPr>
              <a:t> </a:t>
            </a:r>
            <a:r>
              <a:rPr lang="en-US" sz="3200" dirty="0" err="1" smtClean="0">
                <a:solidFill>
                  <a:srgbClr val="FFCC66"/>
                </a:solidFill>
                <a:effectLst>
                  <a:outerShdw blurRad="38100" dist="38100" dir="2700000" algn="tl">
                    <a:srgbClr val="000000"/>
                  </a:outerShdw>
                </a:effectLst>
                <a:latin typeface="Arial" charset="0"/>
              </a:rPr>
              <a:t>tulevat</a:t>
            </a:r>
            <a:r>
              <a:rPr lang="en-US" sz="3200" dirty="0" smtClean="0">
                <a:solidFill>
                  <a:srgbClr val="FFCC66"/>
                </a:solidFill>
                <a:effectLst>
                  <a:outerShdw blurRad="38100" dist="38100" dir="2700000" algn="tl">
                    <a:srgbClr val="000000"/>
                  </a:outerShdw>
                </a:effectLst>
                <a:latin typeface="Arial" charset="0"/>
              </a:rPr>
              <a:t> </a:t>
            </a:r>
            <a:r>
              <a:rPr lang="en-US" sz="3200" dirty="0" err="1" smtClean="0">
                <a:solidFill>
                  <a:srgbClr val="FFCC66"/>
                </a:solidFill>
                <a:effectLst>
                  <a:outerShdw blurRad="38100" dist="38100" dir="2700000" algn="tl">
                    <a:srgbClr val="000000"/>
                  </a:outerShdw>
                </a:effectLst>
                <a:latin typeface="Arial" charset="0"/>
              </a:rPr>
              <a:t>kaikkialta</a:t>
            </a:r>
            <a:r>
              <a:rPr lang="en-US" sz="3200" dirty="0" smtClean="0">
                <a:solidFill>
                  <a:srgbClr val="FFCC66"/>
                </a:solidFill>
                <a:effectLst>
                  <a:outerShdw blurRad="38100" dist="38100" dir="2700000" algn="tl">
                    <a:srgbClr val="000000"/>
                  </a:outerShdw>
                </a:effectLst>
                <a:latin typeface="Arial" charset="0"/>
              </a:rPr>
              <a:t> </a:t>
            </a:r>
            <a:r>
              <a:rPr lang="en-US" sz="3200" dirty="0" err="1" smtClean="0">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a:t>
            </a:r>
            <a:r>
              <a:rPr lang="fr-CH" dirty="0" smtClean="0">
                <a:effectLst>
                  <a:outerShdw blurRad="38100" dist="38100" dir="2700000" algn="tl">
                    <a:srgbClr val="000000"/>
                  </a:outerShdw>
                </a:effectLst>
              </a:rPr>
              <a:t>lyhyt historia – idea</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1949: Ehdotus Eurooppalaisen tutkimuslaitoksen perustamisesta – Louis de Broglie</a:t>
            </a:r>
            <a:endParaRPr lang="fr-CH" sz="2400" dirty="0">
              <a:latin typeface="+mj-lt"/>
            </a:endParaRP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Edistettävä rauhan säilymistä Euroopassa</a:t>
            </a:r>
            <a:endParaRPr lang="fr-CH" sz="2400" dirty="0">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a:t>
            </a:r>
            <a:r>
              <a:rPr lang="fr-CH" dirty="0" smtClean="0">
                <a:effectLst>
                  <a:outerShdw blurRad="38100" dist="38100" dir="2700000" algn="tl">
                    <a:srgbClr val="000000"/>
                  </a:outerShdw>
                </a:effectLst>
              </a:rPr>
              <a:t>lyhyt historia – perustaminen</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1950-1951: Diplomaattista taustatyötä – Isidor Rabi, Pierre Auger,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a:t>
            </a:r>
            <a:r>
              <a:rPr lang="fr-CH" dirty="0" smtClean="0">
                <a:effectLst>
                  <a:outerShdw blurRad="38100" dist="38100" dir="2700000" algn="tl">
                    <a:srgbClr val="000000"/>
                  </a:outerShdw>
                </a:effectLst>
              </a:rPr>
              <a:t>lyhyt historia –</a:t>
            </a:r>
            <a:br>
              <a:rPr lang="fr-CH" dirty="0" smtClean="0">
                <a:effectLst>
                  <a:outerShdw blurRad="38100" dist="38100" dir="2700000" algn="tl">
                    <a:srgbClr val="000000"/>
                  </a:outerShdw>
                </a:effectLst>
              </a:rPr>
            </a:br>
            <a:r>
              <a:rPr lang="fr-CH" dirty="0" smtClean="0">
                <a:effectLst>
                  <a:outerShdw blurRad="38100" dist="38100" dir="2700000" algn="tl">
                    <a:srgbClr val="000000"/>
                  </a:outerShdw>
                </a:effectLst>
              </a:rPr>
              <a:t>paikka ja aika</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1954: Rakentaminen alkaa toukokuussa, 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9592" y="4149080"/>
            <a:ext cx="2025896" cy="1765424"/>
          </a:xfrm>
          <a:prstGeom prst="rect">
            <a:avLst/>
          </a:prstGeom>
        </p:spPr>
      </p:pic>
    </p:spTree>
    <p:extLst>
      <p:ext uri="{BB962C8B-B14F-4D97-AF65-F5344CB8AC3E}">
        <p14:creationId xmlns:p14="http://schemas.microsoft.com/office/powerpoint/2010/main" val="414517983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a:t>
            </a:r>
            <a:r>
              <a:rPr lang="fr-CH" dirty="0" smtClean="0">
                <a:effectLst>
                  <a:outerShdw blurRad="38100" dist="38100" dir="2700000" algn="tl">
                    <a:srgbClr val="000000"/>
                  </a:outerShdw>
                </a:effectLst>
              </a:rPr>
              <a:t>lyhyt historia – laitteisto</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Tulevaisuus?: HL-LHC, CLIC, FCC, …</a:t>
            </a:r>
            <a:endParaRPr lang="fr-CH" sz="2400" dirty="0">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smtClean="0">
                <a:solidFill>
                  <a:srgbClr val="FFCC66"/>
                </a:solidFill>
                <a:effectLst>
                  <a:outerShdw blurRad="38100" dist="38100" dir="2700000" algn="tl">
                    <a:srgbClr val="000000"/>
                  </a:outerShdw>
                </a:effectLst>
                <a:latin typeface="Arial" charset="0"/>
              </a:rPr>
              <a:t>Lyhyt Intro: mistä on kysymys</a:t>
            </a:r>
            <a:endParaRPr lang="fr-CH" sz="44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a:t>
            </a:r>
            <a:r>
              <a:rPr lang="fr-CH" dirty="0" smtClean="0">
                <a:effectLst>
                  <a:outerShdw blurRad="38100" dist="38100" dir="2700000" algn="tl">
                    <a:srgbClr val="000000"/>
                  </a:outerShdw>
                </a:effectLst>
              </a:rPr>
              <a:t>lyhyt historia – tärkeimpiä löytöjä ja saavutuksia</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smtClean="0">
                <a:latin typeface="+mj-lt"/>
              </a:rPr>
              <a:t>1968: Monilankaverrannollisuuskammio </a:t>
            </a:r>
            <a:r>
              <a:rPr lang="fr-CH" sz="2400" dirty="0" smtClean="0">
                <a:latin typeface="+mj-lt"/>
              </a:rPr>
              <a:t>– Nobel 1992, </a:t>
            </a:r>
            <a:r>
              <a:rPr lang="fr-CH" sz="2400" i="1" dirty="0" smtClean="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smtClean="0">
                <a:latin typeface="+mj-lt"/>
              </a:rPr>
              <a:t>1972: Stokastinen jäähdytys </a:t>
            </a:r>
            <a:r>
              <a:rPr lang="fr-CH" sz="2400" dirty="0" smtClean="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smtClean="0">
                <a:latin typeface="+mj-lt"/>
              </a:rPr>
              <a:t>1973: Neutraalit virrat </a:t>
            </a:r>
            <a:r>
              <a:rPr lang="fr-CH" sz="2400" dirty="0" smtClean="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smtClean="0">
                <a:latin typeface="+mj-lt"/>
              </a:rPr>
              <a:t>1983: W- ja Z-hiukkaset </a:t>
            </a:r>
            <a:r>
              <a:rPr lang="fr-CH" sz="2400" dirty="0" smtClean="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smtClean="0">
                <a:latin typeface="+mj-lt"/>
              </a:rPr>
              <a:t>1989: World Wide Web </a:t>
            </a:r>
            <a:r>
              <a:rPr lang="fr-CH" sz="2400" dirty="0" smtClean="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smtClean="0">
                <a:latin typeface="+mj-lt"/>
              </a:rPr>
              <a:t>1995: Ensimmäiset atomit antiainetta </a:t>
            </a:r>
            <a:r>
              <a:rPr lang="fr-CH" sz="2400" dirty="0" smtClean="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smtClean="0">
                <a:latin typeface="+mj-lt"/>
              </a:rPr>
              <a:t>2012: Higgs:in-hiukkanen </a:t>
            </a:r>
            <a:r>
              <a:rPr lang="fr-CH" sz="2400" dirty="0" smtClean="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smtClean="0">
                <a:effectLst>
                  <a:outerShdw blurRad="38100" dist="38100" dir="2700000" algn="tl">
                    <a:srgbClr val="000000"/>
                  </a:outerShdw>
                </a:effectLst>
              </a:rPr>
              <a:t>Tieteen arkea: uusia löytöjä?</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0" y="1628800"/>
            <a:ext cx="3923928" cy="468052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000" dirty="0" smtClean="0">
                <a:latin typeface="+mj-lt"/>
              </a:rPr>
              <a:t>Vuoden 2015 lopulla sekä Atlas ja CMS ilmoittivat näkevänsä heikon signaalin di-fotonikanavassa n. 750 GeV:n alueella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000" dirty="0" smtClean="0">
                <a:latin typeface="+mj-lt"/>
              </a:rPr>
              <a:t>Merkitsevyydet silloin vielä selvästi alle löytöön tarvitavan 5σ</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000" dirty="0" smtClean="0">
                <a:latin typeface="+mj-lt"/>
              </a:rPr>
              <a:t>Mahdollisuuksia:</a:t>
            </a:r>
          </a:p>
          <a:p>
            <a:pPr marL="741363" lvl="1"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smtClean="0">
                <a:latin typeface="+mj-lt"/>
              </a:rPr>
              <a:t>Toinen Higgs?</a:t>
            </a:r>
          </a:p>
          <a:p>
            <a:pPr marL="741363" lvl="1"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smtClean="0">
                <a:latin typeface="+mj-lt"/>
              </a:rPr>
              <a:t>Jotain muuta?</a:t>
            </a:r>
          </a:p>
          <a:p>
            <a:pPr marL="741363" lvl="1"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smtClean="0">
                <a:latin typeface="+mj-lt"/>
              </a:rPr>
              <a:t>Ei mitään?</a:t>
            </a:r>
          </a:p>
        </p:txBody>
      </p:sp>
      <p:pic>
        <p:nvPicPr>
          <p:cNvPr id="2" name="Picture 1" descr="CWRuI2oWIAAT7o5 .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340768"/>
            <a:ext cx="2633772" cy="2386856"/>
          </a:xfrm>
          <a:prstGeom prst="rect">
            <a:avLst/>
          </a:prstGeom>
        </p:spPr>
      </p:pic>
      <p:pic>
        <p:nvPicPr>
          <p:cNvPr id="3" name="Picture 2" descr="thumb_fig_03.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16216" y="1556792"/>
            <a:ext cx="2559293" cy="1844824"/>
          </a:xfrm>
          <a:prstGeom prst="rect">
            <a:avLst/>
          </a:prstGeom>
        </p:spPr>
      </p:pic>
      <p:pic>
        <p:nvPicPr>
          <p:cNvPr id="4" name="Picture 3" descr="CMS-PAS-EXO-15-004_Figure_006-a-thumb.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32240" y="4149080"/>
            <a:ext cx="2304256" cy="1891080"/>
          </a:xfrm>
          <a:prstGeom prst="rect">
            <a:avLst/>
          </a:prstGeom>
        </p:spPr>
      </p:pic>
      <p:pic>
        <p:nvPicPr>
          <p:cNvPr id="5" name="Picture 4" descr="diphoton_v2.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63888" y="4221088"/>
            <a:ext cx="3048000" cy="1549400"/>
          </a:xfrm>
          <a:prstGeom prst="rect">
            <a:avLst/>
          </a:prstGeom>
        </p:spPr>
      </p:pic>
    </p:spTree>
    <p:extLst>
      <p:ext uri="{BB962C8B-B14F-4D97-AF65-F5344CB8AC3E}">
        <p14:creationId xmlns:p14="http://schemas.microsoft.com/office/powerpoint/2010/main" val="1605402721"/>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smtClean="0">
                <a:effectLst>
                  <a:outerShdw blurRad="38100" dist="38100" dir="2700000" algn="tl">
                    <a:srgbClr val="000000"/>
                  </a:outerShdw>
                </a:effectLst>
              </a:rPr>
              <a:t>Tieteen arkea: uusia löytöjä?</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0" y="1628800"/>
            <a:ext cx="3923928" cy="468052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000" dirty="0" smtClean="0">
                <a:latin typeface="+mj-lt"/>
              </a:rPr>
              <a:t>Vuoden 2015 lopulla sekä Atlas ja CMS ilmoittivat näkevänsä heikon signaalin di-fotonikanavassa n. 750 GeV:n alueella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000" dirty="0" smtClean="0">
                <a:latin typeface="+mj-lt"/>
              </a:rPr>
              <a:t>Merkitsevyydet silloin vielä selvästi alle löytöön tarvitavan 5σ</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000" dirty="0" smtClean="0">
                <a:latin typeface="+mj-lt"/>
              </a:rPr>
              <a:t>Mahdollisuuksia:</a:t>
            </a:r>
          </a:p>
          <a:p>
            <a:pPr marL="741363" lvl="1"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smtClean="0">
                <a:latin typeface="+mj-lt"/>
              </a:rPr>
              <a:t>Toinen Higgs?</a:t>
            </a:r>
          </a:p>
          <a:p>
            <a:pPr marL="741363" lvl="1"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smtClean="0">
                <a:latin typeface="+mj-lt"/>
              </a:rPr>
              <a:t>Jotain muuta?</a:t>
            </a:r>
          </a:p>
          <a:p>
            <a:pPr marL="741363" lvl="1"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smtClean="0">
                <a:latin typeface="+mj-lt"/>
              </a:rPr>
              <a:t>Ei mitään?</a:t>
            </a:r>
          </a:p>
        </p:txBody>
      </p:sp>
      <p:pic>
        <p:nvPicPr>
          <p:cNvPr id="2" name="Picture 1" descr="CWRuI2oWIAAT7o5 .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340768"/>
            <a:ext cx="2633772" cy="2386856"/>
          </a:xfrm>
          <a:prstGeom prst="rect">
            <a:avLst/>
          </a:prstGeom>
        </p:spPr>
      </p:pic>
      <p:pic>
        <p:nvPicPr>
          <p:cNvPr id="3" name="Picture 2" descr="thumb_fig_03.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16216" y="1556792"/>
            <a:ext cx="2559293" cy="1844824"/>
          </a:xfrm>
          <a:prstGeom prst="rect">
            <a:avLst/>
          </a:prstGeom>
        </p:spPr>
      </p:pic>
      <p:pic>
        <p:nvPicPr>
          <p:cNvPr id="4" name="Picture 3" descr="CMS-PAS-EXO-15-004_Figure_006-a-thumb.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32240" y="4149080"/>
            <a:ext cx="2304256" cy="1891080"/>
          </a:xfrm>
          <a:prstGeom prst="rect">
            <a:avLst/>
          </a:prstGeom>
        </p:spPr>
      </p:pic>
      <p:pic>
        <p:nvPicPr>
          <p:cNvPr id="5" name="Picture 4" descr="diphoton_v2.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563888" y="4221088"/>
            <a:ext cx="3048000" cy="1549400"/>
          </a:xfrm>
          <a:prstGeom prst="rect">
            <a:avLst/>
          </a:prstGeom>
        </p:spPr>
      </p:pic>
      <p:sp>
        <p:nvSpPr>
          <p:cNvPr id="7" name="Oval 6"/>
          <p:cNvSpPr/>
          <p:nvPr/>
        </p:nvSpPr>
        <p:spPr bwMode="auto">
          <a:xfrm>
            <a:off x="683568" y="5013176"/>
            <a:ext cx="1512168" cy="576064"/>
          </a:xfrm>
          <a:prstGeom prst="ellipse">
            <a:avLst/>
          </a:prstGeom>
          <a:noFill/>
          <a:ln w="698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Times New Roman" charset="0"/>
              <a:ea typeface="ＭＳ Ｐゴシック" charset="0"/>
              <a:cs typeface="ＭＳ Ｐゴシック" charset="0"/>
            </a:endParaRPr>
          </a:p>
        </p:txBody>
      </p:sp>
      <p:cxnSp>
        <p:nvCxnSpPr>
          <p:cNvPr id="9" name="Straight Connector 8"/>
          <p:cNvCxnSpPr/>
          <p:nvPr/>
        </p:nvCxnSpPr>
        <p:spPr bwMode="auto">
          <a:xfrm flipH="1">
            <a:off x="3635896" y="1196752"/>
            <a:ext cx="5112568" cy="5040560"/>
          </a:xfrm>
          <a:prstGeom prst="line">
            <a:avLst/>
          </a:prstGeom>
          <a:solidFill>
            <a:srgbClr val="00B8FF"/>
          </a:solidFill>
          <a:ln w="698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Connector 11"/>
          <p:cNvCxnSpPr/>
          <p:nvPr/>
        </p:nvCxnSpPr>
        <p:spPr bwMode="auto">
          <a:xfrm>
            <a:off x="3635896" y="1196752"/>
            <a:ext cx="5112568" cy="5040560"/>
          </a:xfrm>
          <a:prstGeom prst="line">
            <a:avLst/>
          </a:prstGeom>
          <a:solidFill>
            <a:srgbClr val="00B8FF"/>
          </a:solidFill>
          <a:ln w="698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5" name="Straight Connector 14"/>
          <p:cNvCxnSpPr/>
          <p:nvPr/>
        </p:nvCxnSpPr>
        <p:spPr bwMode="auto">
          <a:xfrm flipH="1">
            <a:off x="4788024" y="476672"/>
            <a:ext cx="3384376" cy="576064"/>
          </a:xfrm>
          <a:prstGeom prst="line">
            <a:avLst/>
          </a:prstGeom>
          <a:solidFill>
            <a:srgbClr val="00B8FF"/>
          </a:solidFill>
          <a:ln w="698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8" name="Straight Connector 17"/>
          <p:cNvCxnSpPr/>
          <p:nvPr/>
        </p:nvCxnSpPr>
        <p:spPr bwMode="auto">
          <a:xfrm>
            <a:off x="4788024" y="476672"/>
            <a:ext cx="3384376" cy="648072"/>
          </a:xfrm>
          <a:prstGeom prst="line">
            <a:avLst/>
          </a:prstGeom>
          <a:solidFill>
            <a:srgbClr val="00B8FF"/>
          </a:solidFill>
          <a:ln w="698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74710786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smtClean="0">
                <a:effectLst>
                  <a:outerShdw blurRad="38100" dist="38100" dir="2700000" algn="tl">
                    <a:srgbClr val="000000"/>
                  </a:outerShdw>
                </a:effectLst>
              </a:rPr>
              <a:t>CERNin kiihdytinsuihkut ja kokeet</a:t>
            </a:r>
            <a:endParaRPr lang="fr-CH" sz="4000" dirty="0">
              <a:effectLst>
                <a:outerShdw blurRad="38100" dist="38100" dir="2700000" algn="tl">
                  <a:srgbClr val="000000"/>
                </a:outerShdw>
              </a:effectLst>
            </a:endParaRPr>
          </a:p>
        </p:txBody>
      </p:sp>
      <p:pic>
        <p:nvPicPr>
          <p:cNvPr id="2" name="Picture 1" descr="CERN's accelerator complex2015bis.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96000" y="1267200"/>
            <a:ext cx="6537600" cy="5403600"/>
          </a:xfrm>
          <a:prstGeom prst="rect">
            <a:avLst/>
          </a:prstGeom>
        </p:spPr>
      </p:pic>
    </p:spTree>
    <p:extLst>
      <p:ext uri="{BB962C8B-B14F-4D97-AF65-F5344CB8AC3E}">
        <p14:creationId xmlns:p14="http://schemas.microsoft.com/office/powerpoint/2010/main" val="38431809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smtClean="0">
                <a:effectLst>
                  <a:outerShdw blurRad="38100" dist="38100" dir="2700000" algn="tl">
                    <a:srgbClr val="000000"/>
                  </a:outerShdw>
                </a:effectLst>
              </a:rPr>
              <a:t>CERNin kiihdyttimet</a:t>
            </a:r>
            <a:endParaRPr lang="fr-CH" dirty="0">
              <a:effectLst>
                <a:outerShdw blurRad="38100" dist="38100" dir="2700000" algn="tl">
                  <a:srgbClr val="000000"/>
                </a:outerShdw>
              </a:effectLst>
            </a:endParaRPr>
          </a:p>
        </p:txBody>
      </p:sp>
      <p:sp>
        <p:nvSpPr>
          <p:cNvPr id="31746" name="Rectangle 2"/>
          <p:cNvSpPr>
            <a:spLocks noGrp="1" noChangeArrowheads="1"/>
          </p:cNvSpPr>
          <p:nvPr>
            <p:ph type="body" idx="4294967295"/>
          </p:nvPr>
        </p:nvSpPr>
        <p:spPr>
          <a:xfrm>
            <a:off x="251520" y="1511300"/>
            <a:ext cx="864096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a:t>
            </a:r>
            <a:r>
              <a:rPr lang="fr-CH" sz="2400" b="1" dirty="0">
                <a:latin typeface="+mj-lt"/>
              </a:rPr>
              <a:t>: 	</a:t>
            </a:r>
            <a:r>
              <a:rPr lang="fr-CH" sz="2400" b="1" dirty="0" smtClean="0">
                <a:latin typeface="+mj-lt"/>
              </a:rPr>
              <a:t>	</a:t>
            </a:r>
            <a:r>
              <a:rPr lang="fr-CH" sz="2400" dirty="0" smtClean="0">
                <a:latin typeface="+mj-lt"/>
              </a:rPr>
              <a:t>7</a:t>
            </a:r>
            <a:r>
              <a:rPr lang="fr-CH" sz="2400" dirty="0">
                <a:latin typeface="+mj-lt"/>
              </a:rPr>
              <a:t>+7 TeV Large Hadron Collider, </a:t>
            </a:r>
            <a:r>
              <a:rPr lang="fr-CH" sz="2400" dirty="0" smtClean="0">
                <a:latin typeface="+mj-lt"/>
              </a:rPr>
              <a:t>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SPS</a:t>
            </a:r>
            <a:r>
              <a:rPr lang="fr-CH" sz="2400" b="1" dirty="0" smtClean="0">
                <a:latin typeface="+mj-lt"/>
              </a:rPr>
              <a:t>:</a:t>
            </a:r>
            <a:r>
              <a:rPr lang="fr-CH" sz="2400" dirty="0" smtClean="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PS</a:t>
            </a:r>
            <a:r>
              <a:rPr lang="fr-CH" sz="2400" dirty="0">
                <a:latin typeface="+mj-lt"/>
              </a:rPr>
              <a:t>: 	</a:t>
            </a:r>
            <a:r>
              <a:rPr lang="fr-CH" sz="2400" dirty="0" smtClean="0">
                <a:latin typeface="+mj-lt"/>
              </a:rPr>
              <a:t>	28 </a:t>
            </a:r>
            <a:r>
              <a:rPr lang="fr-CH" sz="2400" dirty="0">
                <a:latin typeface="+mj-lt"/>
              </a:rPr>
              <a:t>GeV Proton </a:t>
            </a:r>
            <a:r>
              <a:rPr lang="fr-CH" sz="2400" dirty="0" smtClean="0">
                <a:latin typeface="+mj-lt"/>
              </a:rPr>
              <a:t>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LINAC-2, 3, 4:	Injektorit suuremmille kiihdyttimille, 			joissa hiukkassuihkut synnytetään</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a:t>
            </a:r>
            <a:r>
              <a:rPr lang="fr-CH" sz="2400" dirty="0" smtClean="0">
                <a:latin typeface="+mj-lt"/>
              </a:rPr>
              <a:t>	Booster</a:t>
            </a:r>
            <a:r>
              <a:rPr lang="fr-CH" sz="2400" dirty="0">
                <a:latin typeface="+mj-lt"/>
              </a:rPr>
              <a:t>-ISOLDE </a:t>
            </a:r>
            <a:r>
              <a:rPr lang="fr-CH" sz="2400" dirty="0" smtClean="0">
                <a:latin typeface="+mj-lt"/>
              </a:rPr>
              <a:t>isotooppiseparaattori</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a:t>
            </a:r>
            <a:r>
              <a:rPr lang="fr-CH" sz="2400" dirty="0" smtClean="0">
                <a:latin typeface="+mj-lt"/>
              </a:rPr>
              <a:t>	100 </a:t>
            </a:r>
            <a:r>
              <a:rPr lang="fr-CH" sz="2400" dirty="0">
                <a:latin typeface="+mj-lt"/>
              </a:rPr>
              <a:t>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CTF3:	</a:t>
            </a:r>
            <a:r>
              <a:rPr lang="fr-CH" sz="2400" dirty="0" smtClean="0">
                <a:latin typeface="+mj-lt"/>
              </a:rPr>
              <a:t>	150 </a:t>
            </a:r>
            <a:r>
              <a:rPr lang="fr-CH" sz="2400" dirty="0">
                <a:latin typeface="+mj-lt"/>
              </a:rPr>
              <a:t>MeV CLIC </a:t>
            </a:r>
            <a:r>
              <a:rPr lang="fr-CH" sz="2400" dirty="0" smtClean="0">
                <a:latin typeface="+mj-lt"/>
              </a:rPr>
              <a:t>Test-Facility, 			elektronisuihku</a:t>
            </a:r>
            <a:endParaRPr lang="fr-CH" sz="2400" dirty="0">
              <a:latin typeface="+mj-lt"/>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smtClean="0">
                <a:effectLst>
                  <a:outerShdw blurRad="38100" dist="38100" dir="2700000" algn="tl">
                    <a:srgbClr val="000000"/>
                  </a:outerShdw>
                </a:effectLst>
              </a:rPr>
              <a:t>CERNin kokeet</a:t>
            </a:r>
            <a:endParaRPr lang="fr-CH" dirty="0">
              <a:effectLst>
                <a:outerShdw blurRad="38100" dist="38100" dir="2700000" algn="tl">
                  <a:srgbClr val="000000"/>
                </a:outerShdw>
              </a:effectLst>
            </a:endParaRPr>
          </a:p>
        </p:txBody>
      </p:sp>
      <p:sp>
        <p:nvSpPr>
          <p:cNvPr id="32770" name="Rectangle 2"/>
          <p:cNvSpPr>
            <a:spLocks noGrp="1" noChangeArrowheads="1"/>
          </p:cNvSpPr>
          <p:nvPr>
            <p:ph type="body" idx="4294967295"/>
          </p:nvPr>
        </p:nvSpPr>
        <p:spPr>
          <a:xfrm>
            <a:off x="467544" y="1365945"/>
            <a:ext cx="8208912"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LHC, </a:t>
            </a:r>
            <a:r>
              <a:rPr lang="fr-CH" sz="2400" dirty="0">
                <a:latin typeface="+mj-lt"/>
              </a:rPr>
              <a:t>7 </a:t>
            </a:r>
            <a:r>
              <a:rPr lang="fr-CH" sz="2400" dirty="0" smtClean="0">
                <a:latin typeface="+mj-lt"/>
              </a:rPr>
              <a:t>aktiivista: </a:t>
            </a:r>
            <a:r>
              <a:rPr lang="fr-CH" sz="2400" dirty="0">
                <a:latin typeface="+mj-lt"/>
              </a:rPr>
              <a:t>	ALICE, ATLAS, CMS, LHCb, LHCf, 			</a:t>
            </a:r>
            <a:r>
              <a:rPr lang="fr-CH" sz="2400" dirty="0" smtClean="0">
                <a:latin typeface="+mj-lt"/>
              </a:rPr>
              <a:t>MoEDAL, </a:t>
            </a:r>
            <a:r>
              <a:rPr lang="fr-CH" sz="2400" dirty="0">
                <a:latin typeface="+mj-lt"/>
              </a:rPr>
              <a:t>TOTEM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SPS, </a:t>
            </a:r>
            <a:r>
              <a:rPr lang="fr-CH" sz="2400" dirty="0">
                <a:latin typeface="+mj-lt"/>
              </a:rPr>
              <a:t>5 </a:t>
            </a:r>
            <a:r>
              <a:rPr lang="fr-CH" sz="2400" dirty="0" smtClean="0">
                <a:latin typeface="+mj-lt"/>
              </a:rPr>
              <a:t>aktiivista: </a:t>
            </a:r>
            <a:r>
              <a:rPr lang="fr-CH" sz="2400" dirty="0">
                <a:latin typeface="+mj-lt"/>
              </a:rPr>
              <a:t>	COMPASS, NA61/SHINE, </a:t>
            </a:r>
            <a:r>
              <a:rPr lang="fr-CH" sz="2400" dirty="0" smtClean="0">
                <a:latin typeface="+mj-lt"/>
              </a:rPr>
              <a:t>NA62, 			NA63</a:t>
            </a:r>
            <a:r>
              <a:rPr lang="fr-CH" sz="2400" dirty="0">
                <a:latin typeface="+mj-lt"/>
              </a:rPr>
              <a:t>, </a:t>
            </a:r>
            <a:r>
              <a:rPr lang="fr-CH" sz="2400" dirty="0" smtClean="0">
                <a:latin typeface="+mj-lt"/>
              </a:rPr>
              <a:t>OPERA, ICARUS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PS, 5 aktiivista: </a:t>
            </a:r>
            <a:r>
              <a:rPr lang="fr-CH" sz="2400" dirty="0">
                <a:latin typeface="+mj-lt"/>
              </a:rPr>
              <a:t>	</a:t>
            </a:r>
            <a:r>
              <a:rPr lang="fr-CH" sz="2400" dirty="0" smtClean="0">
                <a:latin typeface="+mj-lt"/>
              </a:rPr>
              <a:t>CLOUD, DIRAC, n_TOF,                                </a:t>
            </a:r>
            <a:r>
              <a:rPr lang="fr-CH" sz="2400" dirty="0">
                <a:latin typeface="+mj-lt"/>
              </a:rPr>
              <a:t>			2 </a:t>
            </a:r>
            <a:r>
              <a:rPr lang="fr-CH" sz="2400" dirty="0" smtClean="0">
                <a:latin typeface="+mj-lt"/>
              </a:rPr>
              <a:t>jotka eivät tarvitse suihkua:  </a:t>
            </a:r>
            <a:r>
              <a:rPr lang="fr-CH" sz="2400" dirty="0">
                <a:latin typeface="+mj-lt"/>
              </a:rPr>
              <a:t>				</a:t>
            </a:r>
            <a:r>
              <a:rPr lang="fr-CH" sz="2400" dirty="0" smtClean="0">
                <a:latin typeface="+mj-lt"/>
              </a:rPr>
              <a:t>CAST, </a:t>
            </a:r>
            <a:r>
              <a:rPr lang="fr-CH" sz="2400" dirty="0">
                <a:latin typeface="+mj-lt"/>
              </a:rPr>
              <a:t>OSQAR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AD, 6 aktiivista: </a:t>
            </a:r>
            <a:r>
              <a:rPr lang="fr-CH" sz="2400" dirty="0">
                <a:latin typeface="+mj-lt"/>
              </a:rPr>
              <a:t>	ACE, </a:t>
            </a:r>
            <a:r>
              <a:rPr lang="fr-CH" sz="2400" dirty="0" smtClean="0">
                <a:latin typeface="+mj-lt"/>
              </a:rPr>
              <a:t>AEgIS, ALPHA</a:t>
            </a:r>
            <a:r>
              <a:rPr lang="fr-CH" sz="2400" dirty="0">
                <a:latin typeface="+mj-lt"/>
              </a:rPr>
              <a:t>, </a:t>
            </a:r>
            <a:r>
              <a:rPr lang="fr-CH" sz="2400" dirty="0" smtClean="0">
                <a:latin typeface="+mj-lt"/>
              </a:rPr>
              <a:t>ASACUSA, </a:t>
            </a:r>
            <a:r>
              <a:rPr lang="fr-CH" sz="2400" dirty="0">
                <a:latin typeface="+mj-lt"/>
              </a:rPr>
              <a:t>			</a:t>
            </a:r>
            <a:r>
              <a:rPr lang="fr-CH" sz="2400" dirty="0" smtClean="0">
                <a:latin typeface="+mj-lt"/>
              </a:rPr>
              <a:t>ATRAP, BASE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ISOLDE</a:t>
            </a:r>
            <a:r>
              <a:rPr lang="fr-CH" sz="2400" dirty="0">
                <a:latin typeface="+mj-lt"/>
              </a:rPr>
              <a:t>:		</a:t>
            </a:r>
            <a:r>
              <a:rPr lang="fr-CH" sz="2400" dirty="0" smtClean="0">
                <a:latin typeface="+mj-lt"/>
              </a:rPr>
              <a:t>68 aktiivista, 57 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CTF3: </a:t>
            </a:r>
            <a:r>
              <a:rPr lang="fr-CH" sz="2400" dirty="0">
                <a:latin typeface="+mj-lt"/>
              </a:rPr>
              <a:t>	</a:t>
            </a:r>
            <a:r>
              <a:rPr lang="fr-CH" sz="2400" dirty="0" smtClean="0">
                <a:latin typeface="+mj-lt"/>
              </a:rPr>
              <a:t>	R</a:t>
            </a:r>
            <a:r>
              <a:rPr lang="fr-CH" sz="2400" dirty="0">
                <a:latin typeface="+mj-lt"/>
              </a:rPr>
              <a:t>&amp;D </a:t>
            </a:r>
            <a:r>
              <a:rPr lang="fr-CH" sz="2400" dirty="0" smtClean="0">
                <a:latin typeface="+mj-lt"/>
              </a:rPr>
              <a:t>tulevaisuuden lineaarikiihdytintä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AMS:		Asennettu ISS:lle, kontrolli CERNistä</a:t>
            </a:r>
            <a:endParaRPr lang="fr-CH" sz="2400" dirty="0">
              <a:latin typeface="+mj-lt"/>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a:t>
            </a:r>
            <a:r>
              <a:rPr lang="fr-CH" dirty="0" smtClean="0">
                <a:effectLst>
                  <a:outerShdw blurRad="38100" dist="38100" dir="2700000" algn="tl">
                    <a:srgbClr val="000000"/>
                  </a:outerShdw>
                </a:effectLst>
              </a:rPr>
              <a:t>tulevaisuus? – Think Big!</a:t>
            </a:r>
            <a:endParaRPr lang="fr-CH" dirty="0">
              <a:effectLst>
                <a:outerShdw blurRad="38100" dist="38100" dir="2700000" algn="tl">
                  <a:srgbClr val="000000"/>
                </a:outerShdw>
              </a:effectLst>
            </a:endParaRP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Compact Linear Collider (CLIC)</a:t>
            </a:r>
            <a:endParaRPr lang="fr-CH" sz="2400" dirty="0">
              <a:latin typeface="+mj-lt"/>
            </a:endParaRP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Future Circular Collider (FCC)</a:t>
            </a:r>
            <a:endParaRPr lang="fr-CH" sz="2400" dirty="0">
              <a:latin typeface="+mj-lt"/>
            </a:endParaRPr>
          </a:p>
        </p:txBody>
      </p:sp>
    </p:spTree>
    <p:extLst>
      <p:ext uri="{BB962C8B-B14F-4D97-AF65-F5344CB8AC3E}">
        <p14:creationId xmlns:p14="http://schemas.microsoft.com/office/powerpoint/2010/main" val="2788869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a:t>
            </a:r>
            <a:r>
              <a:rPr lang="fr-CH" sz="4400" dirty="0" smtClean="0">
                <a:solidFill>
                  <a:srgbClr val="FFCC66"/>
                </a:solidFill>
                <a:effectLst>
                  <a:outerShdw blurRad="38100" dist="38100" dir="2700000" algn="tl">
                    <a:srgbClr val="000000"/>
                  </a:outerShdw>
                </a:effectLst>
                <a:latin typeface="Arial" charset="0"/>
              </a:rPr>
              <a:t>ja CERN</a:t>
            </a:r>
            <a:endParaRPr lang="fr-CH" sz="44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a:t>
            </a:r>
            <a:r>
              <a:rPr lang="fr-CH" kern="1200" dirty="0" smtClean="0">
                <a:effectLst>
                  <a:outerShdw blurRad="38100" dist="38100" dir="2700000" algn="tl">
                    <a:srgbClr val="000000"/>
                  </a:outerShdw>
                </a:effectLst>
              </a:rPr>
              <a:t>CERNissä</a:t>
            </a:r>
            <a:endParaRPr lang="fr-CH" kern="1200" dirty="0">
              <a:effectLst>
                <a:outerShdw blurRad="38100" dist="38100" dir="2700000" algn="tl">
                  <a:srgbClr val="000000"/>
                </a:outerShdw>
              </a:effectLst>
            </a:endParaRP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smtClean="0">
                <a:latin typeface="+mj-lt"/>
              </a:rPr>
              <a:t>tämänhetkinen jäsenmaksu n</a:t>
            </a:r>
            <a:r>
              <a:rPr lang="fr-CH" sz="2400" dirty="0">
                <a:latin typeface="+mj-lt"/>
              </a:rPr>
              <a:t>. </a:t>
            </a:r>
            <a:r>
              <a:rPr lang="fr-CH" sz="2400" dirty="0" smtClean="0">
                <a:latin typeface="+mj-lt"/>
              </a:rPr>
              <a:t>14 </a:t>
            </a:r>
            <a:r>
              <a:rPr lang="fr-CH" sz="2400" dirty="0">
                <a:latin typeface="+mj-lt"/>
              </a:rPr>
              <a:t>milj. </a:t>
            </a:r>
            <a:r>
              <a:rPr lang="fr-CH" sz="2400" dirty="0" smtClean="0">
                <a:latin typeface="+mj-lt"/>
              </a:rPr>
              <a:t>EUR (1,36% kokonaisbudjetista)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smtClean="0">
                <a:latin typeface="+mj-lt"/>
              </a:rPr>
              <a:t>Fysiikan </a:t>
            </a:r>
            <a:r>
              <a:rPr lang="fr-CH" sz="2400" dirty="0">
                <a:latin typeface="+mj-lt"/>
              </a:rPr>
              <a:t>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a:t>
            </a:r>
            <a:r>
              <a:rPr lang="fr-CH" sz="2400" dirty="0" smtClean="0">
                <a:latin typeface="+mj-lt"/>
              </a:rPr>
              <a:t>CERNissä </a:t>
            </a:r>
            <a:r>
              <a:rPr lang="fr-CH" sz="2400" dirty="0">
                <a:latin typeface="+mj-lt"/>
              </a:rPr>
              <a:t>n. </a:t>
            </a:r>
            <a:r>
              <a:rPr lang="fr-CH" sz="2400" dirty="0" smtClean="0">
                <a:latin typeface="+mj-lt"/>
              </a:rPr>
              <a:t>65, joista n. 2/3 </a:t>
            </a:r>
            <a:r>
              <a:rPr lang="fr-CH" sz="2400" dirty="0">
                <a:latin typeface="+mj-lt"/>
              </a:rPr>
              <a:t>CERNin palkoilla, muut muutamaa poikkeusta lukuunottamatta HIPin palkkaamia.</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smtClean="0">
                <a:solidFill>
                  <a:srgbClr val="FFCC66"/>
                </a:solidFill>
                <a:effectLst>
                  <a:outerShdw blurRad="38100" dist="38100" dir="2700000" algn="tl">
                    <a:srgbClr val="000000"/>
                  </a:outerShdw>
                </a:effectLst>
                <a:latin typeface="Arial" charset="0"/>
              </a:rPr>
              <a:t>Paikka</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jossa</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paiskataan</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tavaraa</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vastakkain</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ja</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katsotaan</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mitä</a:t>
            </a:r>
            <a:r>
              <a:rPr lang="en-US" sz="3600" dirty="0" smtClean="0">
                <a:solidFill>
                  <a:srgbClr val="FFCC66"/>
                </a:solidFill>
                <a:effectLst>
                  <a:outerShdw blurRad="38100" dist="38100" dir="2700000" algn="tl">
                    <a:srgbClr val="000000"/>
                  </a:outerShdw>
                </a:effectLst>
                <a:latin typeface="Arial" charset="0"/>
              </a:rPr>
              <a:t> </a:t>
            </a:r>
            <a:r>
              <a:rPr lang="en-US" sz="3600" dirty="0" err="1" smtClean="0">
                <a:solidFill>
                  <a:srgbClr val="FFCC66"/>
                </a:solidFill>
                <a:effectLst>
                  <a:outerShdw blurRad="38100" dist="38100" dir="2700000" algn="tl">
                    <a:srgbClr val="000000"/>
                  </a:outerShdw>
                </a:effectLst>
                <a:latin typeface="Arial" charset="0"/>
              </a:rPr>
              <a:t>tapahtuu</a:t>
            </a:r>
            <a:r>
              <a:rPr lang="en-US" sz="3600" dirty="0" smtClean="0">
                <a:solidFill>
                  <a:srgbClr val="FFCC66"/>
                </a:solidFill>
                <a:effectLst>
                  <a:outerShdw blurRad="38100" dist="38100" dir="2700000" algn="tl">
                    <a:srgbClr val="000000"/>
                  </a:outerShdw>
                </a:effectLst>
                <a:latin typeface="Arial" charset="0"/>
              </a:rPr>
              <a:t>!</a:t>
            </a:r>
            <a:endParaRPr lang="en-US" sz="3600" dirty="0">
              <a:solidFill>
                <a:srgbClr val="FFCC66"/>
              </a:solidFill>
              <a:effectLst>
                <a:outerShdw blurRad="38100" dist="38100" dir="2700000" algn="tl">
                  <a:srgbClr val="000000"/>
                </a:outerShdw>
              </a:effectLst>
              <a:latin typeface="Arial" charset="0"/>
            </a:endParaRP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a:t>
            </a:r>
            <a:r>
              <a:rPr lang="fr-CH" sz="2800" dirty="0" smtClean="0">
                <a:latin typeface="+mj-lt"/>
              </a:rPr>
              <a:t>kehitystyö, CLOUD-koe</a:t>
            </a:r>
            <a:endParaRPr lang="fr-CH" sz="28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smtClean="0">
                <a:latin typeface="+mj-lt"/>
              </a:rPr>
              <a:t>Lukioiden </a:t>
            </a:r>
            <a:r>
              <a:rPr lang="fr-CH" sz="2800" dirty="0">
                <a:latin typeface="+mj-lt"/>
              </a:rPr>
              <a:t>leirikoulujen järjestäminen, opettajien täydennyskoulutus </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1985" name="Text Box 1"/>
          <p:cNvSpPr txBox="1">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986" name="Text Box 2"/>
          <p:cNvSpPr txBox="1">
            <a:spLocks noChangeArrowheads="1"/>
          </p:cNvSpPr>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987" name="Text Box 3"/>
          <p:cNvSpPr txBox="1">
            <a:spLocks noChangeArrowheads="1"/>
          </p:cNvSpPr>
          <p:nvPr/>
        </p:nvSpPr>
        <p:spPr bwMode="auto">
          <a:xfrm>
            <a:off x="1979613" y="457200"/>
            <a:ext cx="5334000" cy="1066800"/>
          </a:xfrm>
          <a:prstGeom prst="rect">
            <a:avLst/>
          </a:prstGeom>
          <a:solidFill>
            <a:srgbClr val="00FFFF">
              <a:alpha val="48000"/>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fi-FI" sz="4400">
                <a:solidFill>
                  <a:srgbClr val="000000"/>
                </a:solidFill>
                <a:latin typeface="Arial Rounded MT Bold" charset="0"/>
              </a:rPr>
              <a:t>CMS-koe</a:t>
            </a:r>
          </a:p>
        </p:txBody>
      </p:sp>
      <p:sp>
        <p:nvSpPr>
          <p:cNvPr id="41988" name="Text Box 4"/>
          <p:cNvSpPr txBox="1">
            <a:spLocks noChangeArrowheads="1"/>
          </p:cNvSpPr>
          <p:nvPr/>
        </p:nvSpPr>
        <p:spPr bwMode="auto">
          <a:xfrm>
            <a:off x="815975" y="1979613"/>
            <a:ext cx="5124177" cy="438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600"/>
              </a:spcBef>
              <a:buClrTx/>
              <a:buFontTx/>
              <a:buNone/>
            </a:pPr>
            <a:r>
              <a:rPr lang="fi-FI" dirty="0">
                <a:latin typeface="+mj-lt"/>
              </a:rPr>
              <a:t>Protoni-protoni-törmäysten </a:t>
            </a:r>
          </a:p>
          <a:p>
            <a:pPr>
              <a:spcBef>
                <a:spcPts val="600"/>
              </a:spcBef>
              <a:buClrTx/>
              <a:buFontTx/>
              <a:buNone/>
            </a:pPr>
            <a:r>
              <a:rPr lang="fi-FI" dirty="0" smtClean="0">
                <a:latin typeface="+mj-lt"/>
              </a:rPr>
              <a:t>Tutkiminen 14 </a:t>
            </a:r>
            <a:r>
              <a:rPr lang="fi-FI" dirty="0" err="1">
                <a:latin typeface="+mj-lt"/>
              </a:rPr>
              <a:t>TeV:n</a:t>
            </a:r>
            <a:r>
              <a:rPr lang="fi-FI" dirty="0">
                <a:latin typeface="+mj-lt"/>
              </a:rPr>
              <a:t> energialla</a:t>
            </a:r>
          </a:p>
          <a:p>
            <a:pPr>
              <a:spcBef>
                <a:spcPts val="500"/>
              </a:spcBef>
              <a:buClrTx/>
              <a:buFontTx/>
              <a:buNone/>
            </a:pPr>
            <a:endParaRPr lang="fi-FI" sz="2000" dirty="0">
              <a:latin typeface="+mj-lt"/>
            </a:endParaRPr>
          </a:p>
          <a:p>
            <a:pPr>
              <a:spcBef>
                <a:spcPts val="500"/>
              </a:spcBef>
              <a:buClrTx/>
              <a:buFontTx/>
              <a:buNone/>
            </a:pPr>
            <a:r>
              <a:rPr lang="fi-FI" sz="2000" b="1" i="1" dirty="0">
                <a:latin typeface="+mj-lt"/>
              </a:rPr>
              <a:t>Tieteellinen tavoite</a:t>
            </a:r>
            <a:r>
              <a:rPr lang="fi-FI" sz="2000" b="1" dirty="0">
                <a:latin typeface="+mj-lt"/>
              </a:rPr>
              <a:t>:</a:t>
            </a:r>
          </a:p>
          <a:p>
            <a:pPr>
              <a:spcBef>
                <a:spcPts val="500"/>
              </a:spcBef>
              <a:buClrTx/>
              <a:buFontTx/>
              <a:buNone/>
            </a:pPr>
            <a:r>
              <a:rPr lang="fi-FI" sz="2000" dirty="0">
                <a:latin typeface="+mj-lt"/>
              </a:rPr>
              <a:t>Aineen perusrakenteen ja </a:t>
            </a:r>
          </a:p>
          <a:p>
            <a:pPr>
              <a:spcBef>
                <a:spcPts val="500"/>
              </a:spcBef>
              <a:buClrTx/>
              <a:buFontTx/>
              <a:buNone/>
            </a:pPr>
            <a:r>
              <a:rPr lang="fi-FI" sz="2000" dirty="0">
                <a:latin typeface="+mj-lt"/>
              </a:rPr>
              <a:t>Maailmankaikkeuden alkuhetkien</a:t>
            </a:r>
          </a:p>
          <a:p>
            <a:pPr>
              <a:spcBef>
                <a:spcPts val="500"/>
              </a:spcBef>
              <a:buClrTx/>
              <a:buFontTx/>
              <a:buNone/>
            </a:pPr>
            <a:r>
              <a:rPr lang="fi-FI" sz="2000" dirty="0">
                <a:latin typeface="+mj-lt"/>
              </a:rPr>
              <a:t> rakenteen selvittäminen  :</a:t>
            </a:r>
          </a:p>
          <a:p>
            <a:pPr marL="457200" indent="-457200">
              <a:spcBef>
                <a:spcPts val="500"/>
              </a:spcBef>
              <a:buClrTx/>
              <a:buFont typeface="+mj-lt"/>
              <a:buAutoNum type="arabicPeriod"/>
            </a:pPr>
            <a:r>
              <a:rPr lang="fi-FI" sz="2000" dirty="0" err="1" smtClean="0">
                <a:latin typeface="+mj-lt"/>
              </a:rPr>
              <a:t>Higgsin</a:t>
            </a:r>
            <a:r>
              <a:rPr lang="fi-FI" sz="2000" dirty="0" smtClean="0">
                <a:latin typeface="+mj-lt"/>
              </a:rPr>
              <a:t> </a:t>
            </a:r>
            <a:r>
              <a:rPr lang="fi-FI" sz="2000" dirty="0">
                <a:latin typeface="+mj-lt"/>
              </a:rPr>
              <a:t>bosonien </a:t>
            </a:r>
            <a:r>
              <a:rPr lang="fi-FI" sz="2000" dirty="0" smtClean="0">
                <a:latin typeface="+mj-lt"/>
              </a:rPr>
              <a:t>etsintä (vuoteen 2012…) ja mittaus</a:t>
            </a:r>
            <a:endParaRPr lang="fi-FI" sz="2000" dirty="0">
              <a:latin typeface="+mj-lt"/>
            </a:endParaRPr>
          </a:p>
          <a:p>
            <a:pPr marL="457200" indent="-457200">
              <a:spcBef>
                <a:spcPts val="500"/>
              </a:spcBef>
              <a:buClrTx/>
              <a:buFont typeface="+mj-lt"/>
              <a:buAutoNum type="arabicPeriod"/>
            </a:pPr>
            <a:r>
              <a:rPr lang="fi-FI" sz="2000" dirty="0" smtClean="0">
                <a:latin typeface="+mj-lt"/>
              </a:rPr>
              <a:t>”</a:t>
            </a:r>
            <a:r>
              <a:rPr lang="fi-FI" sz="2000" dirty="0">
                <a:latin typeface="+mj-lt"/>
              </a:rPr>
              <a:t>Uuden fysiikan” etsintä (supersymmetria, </a:t>
            </a:r>
            <a:r>
              <a:rPr lang="fi-FI" sz="2000" dirty="0" smtClean="0">
                <a:latin typeface="+mj-lt"/>
              </a:rPr>
              <a:t>ylimääräiset </a:t>
            </a:r>
            <a:r>
              <a:rPr lang="fi-FI" sz="2000" dirty="0">
                <a:latin typeface="+mj-lt"/>
              </a:rPr>
              <a:t>ulottuvuudet …)</a:t>
            </a:r>
          </a:p>
        </p:txBody>
      </p:sp>
      <p:pic>
        <p:nvPicPr>
          <p:cNvPr id="41989"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8200" y="381000"/>
            <a:ext cx="914400" cy="914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0"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943600" y="1981200"/>
            <a:ext cx="3055938" cy="30559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1991"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96200" y="457200"/>
            <a:ext cx="1063625" cy="990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3009" name="Text Box 1"/>
          <p:cNvSpPr txBox="1">
            <a:spLocks noChangeArrowheads="1"/>
          </p:cNvSpPr>
          <p:nvPr/>
        </p:nvSpPr>
        <p:spPr bwMode="auto">
          <a:xfrm>
            <a:off x="762000" y="533400"/>
            <a:ext cx="6324600" cy="1143000"/>
          </a:xfrm>
          <a:prstGeom prst="rect">
            <a:avLst/>
          </a:prstGeom>
          <a:solidFill>
            <a:srgbClr val="99CCFF">
              <a:alpha val="53000"/>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fi-FI" sz="4400">
                <a:solidFill>
                  <a:srgbClr val="000000"/>
                </a:solidFill>
                <a:latin typeface="Arial" charset="0"/>
              </a:rPr>
              <a:t>TOTEM - koe</a:t>
            </a:r>
          </a:p>
        </p:txBody>
      </p:sp>
      <p:sp>
        <p:nvSpPr>
          <p:cNvPr id="43010" name="Text Box 2"/>
          <p:cNvSpPr txBox="1">
            <a:spLocks noChangeArrowheads="1"/>
          </p:cNvSpPr>
          <p:nvPr/>
        </p:nvSpPr>
        <p:spPr bwMode="auto">
          <a:xfrm>
            <a:off x="836613" y="2133600"/>
            <a:ext cx="7162800" cy="3948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700"/>
              </a:spcBef>
              <a:buClrTx/>
              <a:buFontTx/>
              <a:buNone/>
            </a:pPr>
            <a:r>
              <a:rPr lang="fi-FI" b="1" i="1" dirty="0">
                <a:latin typeface="+mj-lt"/>
              </a:rPr>
              <a:t>Protoni-protoni-sironnan vaikutusalan mittaus.</a:t>
            </a:r>
          </a:p>
          <a:p>
            <a:pPr>
              <a:spcBef>
                <a:spcPts val="700"/>
              </a:spcBef>
              <a:buClrTx/>
              <a:buFontTx/>
              <a:buNone/>
            </a:pPr>
            <a:r>
              <a:rPr lang="fi-FI" b="1" i="1" dirty="0">
                <a:latin typeface="+mj-lt"/>
              </a:rPr>
              <a:t>Etusuunnan (</a:t>
            </a:r>
            <a:r>
              <a:rPr lang="fi-FI" b="1" i="1" dirty="0" err="1">
                <a:latin typeface="+mj-lt"/>
              </a:rPr>
              <a:t>diffraktiivisen</a:t>
            </a:r>
            <a:r>
              <a:rPr lang="fi-FI" b="1" i="1" dirty="0">
                <a:latin typeface="+mj-lt"/>
              </a:rPr>
              <a:t>) sironnan</a:t>
            </a:r>
            <a:r>
              <a:rPr lang="fi-FI" dirty="0">
                <a:latin typeface="+mj-lt"/>
              </a:rPr>
              <a:t> tutkimus. Täydentää</a:t>
            </a:r>
          </a:p>
          <a:p>
            <a:pPr>
              <a:spcBef>
                <a:spcPts val="700"/>
              </a:spcBef>
              <a:buClrTx/>
              <a:buFontTx/>
              <a:buNone/>
            </a:pPr>
            <a:r>
              <a:rPr lang="fi-FI" dirty="0" err="1" smtClean="0">
                <a:latin typeface="+mj-lt"/>
              </a:rPr>
              <a:t>CMS</a:t>
            </a:r>
            <a:r>
              <a:rPr lang="fi-FI" dirty="0" err="1">
                <a:latin typeface="+mj-lt"/>
              </a:rPr>
              <a:t>-koetta</a:t>
            </a:r>
            <a:r>
              <a:rPr lang="fi-FI" dirty="0">
                <a:latin typeface="+mj-lt"/>
              </a:rPr>
              <a:t>.</a:t>
            </a:r>
            <a:r>
              <a:rPr lang="fi-FI" b="1" i="1" dirty="0">
                <a:latin typeface="+mj-lt"/>
              </a:rPr>
              <a:t> </a:t>
            </a:r>
          </a:p>
          <a:p>
            <a:pPr>
              <a:spcBef>
                <a:spcPts val="700"/>
              </a:spcBef>
              <a:buClrTx/>
              <a:buFontTx/>
              <a:buNone/>
            </a:pPr>
            <a:r>
              <a:rPr lang="fi-FI" b="1" i="1" dirty="0">
                <a:latin typeface="+mj-lt"/>
              </a:rPr>
              <a:t>Tutkimustavoite: </a:t>
            </a:r>
          </a:p>
          <a:p>
            <a:pPr>
              <a:spcBef>
                <a:spcPts val="700"/>
              </a:spcBef>
              <a:buClrTx/>
              <a:buFontTx/>
              <a:buNone/>
            </a:pPr>
            <a:r>
              <a:rPr lang="fi-FI" dirty="0" smtClean="0">
                <a:latin typeface="+mj-lt"/>
              </a:rPr>
              <a:t>Protonin </a:t>
            </a:r>
            <a:r>
              <a:rPr lang="fi-FI" dirty="0">
                <a:latin typeface="+mj-lt"/>
              </a:rPr>
              <a:t>rakenteen </a:t>
            </a:r>
          </a:p>
          <a:p>
            <a:pPr>
              <a:spcBef>
                <a:spcPts val="700"/>
              </a:spcBef>
              <a:buClrTx/>
              <a:buFontTx/>
              <a:buNone/>
            </a:pPr>
            <a:r>
              <a:rPr lang="fi-FI" dirty="0">
                <a:latin typeface="+mj-lt"/>
              </a:rPr>
              <a:t>tutkimus</a:t>
            </a:r>
          </a:p>
        </p:txBody>
      </p:sp>
      <p:pic>
        <p:nvPicPr>
          <p:cNvPr id="4301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91000" y="3581400"/>
            <a:ext cx="2257425" cy="2257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301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67600" y="533400"/>
            <a:ext cx="1063625" cy="990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fill="hold" nodeType="clickEffect">
                                  <p:stCondLst>
                                    <p:cond delay="0"/>
                                  </p:stCondLst>
                                  <p:childTnLst>
                                    <p:set>
                                      <p:cBhvr additive="repl">
                                        <p:cTn id="6" dur="1" fill="hold">
                                          <p:stCondLst>
                                            <p:cond delay="0"/>
                                          </p:stCondLst>
                                        </p:cTn>
                                        <p:tgtEl>
                                          <p:spTgt spid="43011"/>
                                        </p:tgtEl>
                                        <p:attrNameLst>
                                          <p:attrName>style.visibility</p:attrName>
                                        </p:attrNameLst>
                                      </p:cBhvr>
                                      <p:to>
                                        <p:strVal val="visible"/>
                                      </p:to>
                                    </p:set>
                                    <p:animEffect transition="in" filter="dissolve">
                                      <p:cBhvr additive="repl">
                                        <p:cTn id="7" dur="500"/>
                                        <p:tgtEl>
                                          <p:spTgt spid="43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4033" name="Text Box 1"/>
          <p:cNvSpPr txBox="1">
            <a:spLocks noChangeArrowheads="1"/>
          </p:cNvSpPr>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4034" name="Text Box 2"/>
          <p:cNvSpPr txBox="1">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4035" name="Text Box 3"/>
          <p:cNvSpPr txBox="1">
            <a:spLocks noChangeArrowheads="1"/>
          </p:cNvSpPr>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4036" name="Text Box 4"/>
          <p:cNvSpPr txBox="1">
            <a:spLocks noChangeArrowheads="1"/>
          </p:cNvSpPr>
          <p:nvPr/>
        </p:nvSpPr>
        <p:spPr bwMode="auto">
          <a:xfrm>
            <a:off x="1371600" y="379413"/>
            <a:ext cx="6172200" cy="1143000"/>
          </a:xfrm>
          <a:prstGeom prst="rect">
            <a:avLst/>
          </a:prstGeom>
          <a:solidFill>
            <a:srgbClr val="83CAFF">
              <a:alpha val="51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fi-FI" sz="4400">
                <a:solidFill>
                  <a:srgbClr val="000000"/>
                </a:solidFill>
                <a:latin typeface="Arial" charset="0"/>
              </a:rPr>
              <a:t>ALICE</a:t>
            </a:r>
          </a:p>
        </p:txBody>
      </p:sp>
      <p:pic>
        <p:nvPicPr>
          <p:cNvPr id="44037"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09800" y="1492250"/>
            <a:ext cx="4572000" cy="27876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4038" name="Text Box 6"/>
          <p:cNvSpPr txBox="1">
            <a:spLocks noChangeArrowheads="1"/>
          </p:cNvSpPr>
          <p:nvPr/>
        </p:nvSpPr>
        <p:spPr bwMode="auto">
          <a:xfrm>
            <a:off x="1066800" y="4265613"/>
            <a:ext cx="7848600" cy="235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fi-FI" b="1" i="1" dirty="0">
                <a:latin typeface="+mj-lt"/>
              </a:rPr>
              <a:t>Tutkii</a:t>
            </a:r>
            <a:r>
              <a:rPr lang="fi-FI" dirty="0">
                <a:latin typeface="+mj-lt"/>
              </a:rPr>
              <a:t> raskaitten ionien (</a:t>
            </a:r>
            <a:r>
              <a:rPr lang="fi-FI" dirty="0" err="1">
                <a:latin typeface="+mj-lt"/>
              </a:rPr>
              <a:t>Pb</a:t>
            </a:r>
            <a:r>
              <a:rPr lang="fi-FI" dirty="0">
                <a:latin typeface="+mj-lt"/>
              </a:rPr>
              <a:t>, </a:t>
            </a:r>
            <a:r>
              <a:rPr lang="fi-FI" dirty="0" err="1">
                <a:latin typeface="+mj-lt"/>
              </a:rPr>
              <a:t>Ca</a:t>
            </a:r>
            <a:r>
              <a:rPr lang="fi-FI" dirty="0">
                <a:latin typeface="+mj-lt"/>
              </a:rPr>
              <a:t>) törmäyksiä</a:t>
            </a:r>
          </a:p>
          <a:p>
            <a:pPr>
              <a:spcBef>
                <a:spcPts val="1500"/>
              </a:spcBef>
              <a:buClrTx/>
              <a:buFontTx/>
              <a:buNone/>
            </a:pPr>
            <a:r>
              <a:rPr lang="fi-FI" b="1" i="1" dirty="0">
                <a:latin typeface="+mj-lt"/>
              </a:rPr>
              <a:t>Tavoite:</a:t>
            </a:r>
            <a:r>
              <a:rPr lang="fi-FI" dirty="0">
                <a:latin typeface="+mj-lt"/>
              </a:rPr>
              <a:t> Ydinaineen ominaisuuksien tutkimus,</a:t>
            </a:r>
          </a:p>
          <a:p>
            <a:pPr>
              <a:spcBef>
                <a:spcPts val="1500"/>
              </a:spcBef>
              <a:buClrTx/>
              <a:buFontTx/>
              <a:buNone/>
            </a:pPr>
            <a:r>
              <a:rPr lang="fi-FI" dirty="0">
                <a:latin typeface="+mj-lt"/>
              </a:rPr>
              <a:t>Kvarkki-gluoniplasman synnyttäminen ja tutkimus, varhaisen maailmankaikkeuden olosuhteitten simulointi</a:t>
            </a:r>
          </a:p>
          <a:p>
            <a:pPr>
              <a:spcBef>
                <a:spcPts val="1125"/>
              </a:spcBef>
              <a:buClrTx/>
              <a:buFontTx/>
              <a:buNone/>
            </a:pPr>
            <a:r>
              <a:rPr lang="fi-FI" sz="1800" dirty="0"/>
              <a:t> </a:t>
            </a:r>
          </a:p>
        </p:txBody>
      </p:sp>
      <p:pic>
        <p:nvPicPr>
          <p:cNvPr id="44039" name="Picture 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20000" y="457200"/>
            <a:ext cx="1063625" cy="990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4040" name="Picture 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28600" y="457200"/>
            <a:ext cx="993775" cy="100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5057" name="Text Box 1"/>
          <p:cNvSpPr txBox="1">
            <a:spLocks noChangeArrowheads="1"/>
          </p:cNvSpPr>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5058" name="Text Box 2"/>
          <p:cNvSpPr txBox="1">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fi-FI" sz="1400"/>
          </a:p>
          <a:p>
            <a:pPr>
              <a:buClrTx/>
              <a:buFontTx/>
              <a:buNone/>
            </a:pPr>
            <a:endParaRPr lang="fi-FI" sz="1400"/>
          </a:p>
        </p:txBody>
      </p:sp>
      <p:sp>
        <p:nvSpPr>
          <p:cNvPr id="45059" name="Text Box 3"/>
          <p:cNvSpPr txBox="1">
            <a:spLocks noChangeArrowheads="1"/>
          </p:cNvSpPr>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5060" name="Text Box 4"/>
          <p:cNvSpPr txBox="1">
            <a:spLocks noChangeArrowheads="1"/>
          </p:cNvSpPr>
          <p:nvPr/>
        </p:nvSpPr>
        <p:spPr bwMode="auto">
          <a:xfrm>
            <a:off x="1371600" y="762000"/>
            <a:ext cx="5181600" cy="1143000"/>
          </a:xfrm>
          <a:prstGeom prst="rect">
            <a:avLst/>
          </a:prstGeom>
          <a:solidFill>
            <a:srgbClr val="99CCFF">
              <a:alpha val="45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fi-FI" sz="4400">
                <a:solidFill>
                  <a:srgbClr val="000000"/>
                </a:solidFill>
                <a:latin typeface="Arial" charset="0"/>
              </a:rPr>
              <a:t>ISOLDE</a:t>
            </a:r>
          </a:p>
        </p:txBody>
      </p:sp>
      <p:sp>
        <p:nvSpPr>
          <p:cNvPr id="45061" name="Text Box 5"/>
          <p:cNvSpPr txBox="1">
            <a:spLocks noChangeArrowheads="1"/>
          </p:cNvSpPr>
          <p:nvPr/>
        </p:nvSpPr>
        <p:spPr bwMode="auto">
          <a:xfrm>
            <a:off x="1066800" y="2208213"/>
            <a:ext cx="69342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700"/>
              </a:spcBef>
              <a:buClrTx/>
              <a:buFontTx/>
              <a:buNone/>
            </a:pPr>
            <a:r>
              <a:rPr lang="fi-FI" sz="2800" b="1" i="1" dirty="0">
                <a:latin typeface="+mj-lt"/>
              </a:rPr>
              <a:t>Hiukkasuihkujen käsittelylaitteisto</a:t>
            </a:r>
            <a:r>
              <a:rPr lang="fi-FI" sz="2800" dirty="0">
                <a:latin typeface="+mj-lt"/>
              </a:rPr>
              <a:t> lyhytikäisten ytimien tutkimusta varten</a:t>
            </a:r>
          </a:p>
          <a:p>
            <a:pPr>
              <a:spcBef>
                <a:spcPts val="700"/>
              </a:spcBef>
              <a:buClrTx/>
              <a:buFontTx/>
              <a:buNone/>
            </a:pPr>
            <a:r>
              <a:rPr lang="fi-FI" sz="2800" b="1" i="1" dirty="0">
                <a:latin typeface="+mj-lt"/>
              </a:rPr>
              <a:t>Tavoite</a:t>
            </a:r>
            <a:r>
              <a:rPr lang="fi-FI" sz="2800" b="1" dirty="0">
                <a:latin typeface="+mj-lt"/>
              </a:rPr>
              <a:t>:</a:t>
            </a:r>
            <a:r>
              <a:rPr lang="fi-FI" sz="2800" dirty="0">
                <a:latin typeface="+mj-lt"/>
              </a:rPr>
              <a:t> ytimien rakenteen tutkimus, astrofysiikan ilmiöiden tutkimus, </a:t>
            </a:r>
            <a:r>
              <a:rPr lang="fi-FI" sz="2800" dirty="0" err="1">
                <a:latin typeface="+mj-lt"/>
              </a:rPr>
              <a:t>materiaalifysikan</a:t>
            </a:r>
            <a:r>
              <a:rPr lang="fi-FI" sz="2800" dirty="0">
                <a:latin typeface="+mj-lt"/>
              </a:rPr>
              <a:t> tutkimus</a:t>
            </a:r>
          </a:p>
          <a:p>
            <a:pPr>
              <a:spcBef>
                <a:spcPts val="700"/>
              </a:spcBef>
              <a:buClrTx/>
              <a:buFontTx/>
              <a:buNone/>
            </a:pPr>
            <a:r>
              <a:rPr lang="fi-FI" sz="2800" dirty="0">
                <a:latin typeface="+mj-lt"/>
              </a:rPr>
              <a:t>Suomessa Jyväskylän yliopisto aktiivinen </a:t>
            </a:r>
            <a:r>
              <a:rPr lang="fi-FI" sz="2800" dirty="0" err="1">
                <a:latin typeface="+mj-lt"/>
              </a:rPr>
              <a:t>ISOLDElla</a:t>
            </a:r>
            <a:r>
              <a:rPr lang="fi-FI" sz="2800" dirty="0">
                <a:latin typeface="+mj-lt"/>
              </a:rPr>
              <a:t>.</a:t>
            </a:r>
          </a:p>
        </p:txBody>
      </p:sp>
      <p:pic>
        <p:nvPicPr>
          <p:cNvPr id="45062"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91400" y="762000"/>
            <a:ext cx="1219200" cy="1220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46081" name="Text Box 1"/>
          <p:cNvSpPr txBox="1">
            <a:spLocks noChangeArrowheads="1"/>
          </p:cNvSpPr>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6082" name="Text Box 2"/>
          <p:cNvSpPr txBox="1">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6083" name="Text Box 3"/>
          <p:cNvSpPr txBox="1">
            <a:spLocks noChangeArrowheads="1"/>
          </p:cNvSpPr>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6084" name="Text Box 4"/>
          <p:cNvSpPr txBox="1">
            <a:spLocks noChangeArrowheads="1"/>
          </p:cNvSpPr>
          <p:nvPr/>
        </p:nvSpPr>
        <p:spPr bwMode="auto">
          <a:xfrm>
            <a:off x="2514600" y="379413"/>
            <a:ext cx="4953000" cy="1143000"/>
          </a:xfrm>
          <a:prstGeom prst="rect">
            <a:avLst/>
          </a:prstGeom>
          <a:solidFill>
            <a:srgbClr val="3366FF">
              <a:alpha val="48000"/>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fi-FI" sz="4000">
                <a:solidFill>
                  <a:srgbClr val="000000"/>
                </a:solidFill>
                <a:latin typeface="Arial" charset="0"/>
              </a:rPr>
              <a:t>CLOUD - projekti</a:t>
            </a:r>
          </a:p>
        </p:txBody>
      </p:sp>
      <p:sp>
        <p:nvSpPr>
          <p:cNvPr id="46085" name="Text Box 5"/>
          <p:cNvSpPr txBox="1">
            <a:spLocks noChangeArrowheads="1"/>
          </p:cNvSpPr>
          <p:nvPr/>
        </p:nvSpPr>
        <p:spPr bwMode="auto">
          <a:xfrm>
            <a:off x="685800" y="1905000"/>
            <a:ext cx="7086600" cy="3762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500"/>
              </a:spcBef>
              <a:buClrTx/>
              <a:buFontTx/>
              <a:buNone/>
            </a:pPr>
            <a:r>
              <a:rPr lang="fi-FI" sz="2000" b="1" i="1" dirty="0">
                <a:latin typeface="+mj-lt"/>
              </a:rPr>
              <a:t>Tutkii</a:t>
            </a:r>
            <a:r>
              <a:rPr lang="fi-FI" sz="2000" dirty="0">
                <a:latin typeface="+mj-lt"/>
              </a:rPr>
              <a:t> kosmisen säteilyn vaikutusta pilvien muodostumiseen laboratoriokokein</a:t>
            </a:r>
          </a:p>
          <a:p>
            <a:pPr>
              <a:spcBef>
                <a:spcPts val="500"/>
              </a:spcBef>
              <a:buClrTx/>
              <a:buFontTx/>
              <a:buNone/>
            </a:pPr>
            <a:r>
              <a:rPr lang="fi-FI" sz="2000" b="1" i="1" dirty="0">
                <a:latin typeface="+mj-lt"/>
              </a:rPr>
              <a:t>Tavoit</a:t>
            </a:r>
            <a:r>
              <a:rPr lang="fi-FI" sz="2000" b="1" i="1" dirty="0">
                <a:solidFill>
                  <a:schemeClr val="bg1"/>
                </a:solidFill>
                <a:latin typeface="+mj-lt"/>
              </a:rPr>
              <a:t>e:</a:t>
            </a:r>
            <a:r>
              <a:rPr lang="fi-FI" sz="2000" dirty="0">
                <a:solidFill>
                  <a:schemeClr val="bg1"/>
                </a:solidFill>
                <a:latin typeface="+mj-lt"/>
              </a:rPr>
              <a:t> </a:t>
            </a:r>
            <a:r>
              <a:rPr lang="fi-FI" sz="2000" i="1" dirty="0">
                <a:solidFill>
                  <a:srgbClr val="FF0000"/>
                </a:solidFill>
                <a:latin typeface="+mj-lt"/>
              </a:rPr>
              <a:t>kosmisen säteilyn merkityksen selvittäminen ilmaston muutoksessa.</a:t>
            </a:r>
          </a:p>
          <a:p>
            <a:pPr>
              <a:spcBef>
                <a:spcPts val="500"/>
              </a:spcBef>
              <a:buClrTx/>
              <a:buFontTx/>
              <a:buNone/>
            </a:pPr>
            <a:r>
              <a:rPr lang="fi-FI" sz="2000" dirty="0" smtClean="0">
                <a:latin typeface="+mj-lt"/>
              </a:rPr>
              <a:t>Käyttää </a:t>
            </a:r>
            <a:r>
              <a:rPr lang="fi-FI" sz="2000" dirty="0" err="1">
                <a:latin typeface="+mj-lt"/>
              </a:rPr>
              <a:t>CERNin</a:t>
            </a:r>
            <a:r>
              <a:rPr lang="fi-FI" sz="2000" dirty="0">
                <a:latin typeface="+mj-lt"/>
              </a:rPr>
              <a:t> kiihdyttimillä aikaansaatuja  hiukkasuihkuja kosmisten säteiden simulointiin. Hiukkaset ammutaan sumukammioon, jossa jäljitellään maapallon  yläilmakehän olosuhteita.</a:t>
            </a:r>
          </a:p>
          <a:p>
            <a:pPr>
              <a:spcBef>
                <a:spcPts val="500"/>
              </a:spcBef>
              <a:buClrTx/>
              <a:buFontTx/>
              <a:buNone/>
            </a:pPr>
            <a:r>
              <a:rPr lang="fi-FI" sz="2000" dirty="0">
                <a:latin typeface="+mj-lt"/>
              </a:rPr>
              <a:t>Kansainvälinen projekti, jossa Helsingin</a:t>
            </a:r>
          </a:p>
          <a:p>
            <a:pPr>
              <a:spcBef>
                <a:spcPts val="500"/>
              </a:spcBef>
              <a:buClrTx/>
              <a:buFontTx/>
              <a:buNone/>
            </a:pPr>
            <a:r>
              <a:rPr lang="fi-FI" sz="2000" dirty="0" smtClean="0">
                <a:latin typeface="+mj-lt"/>
              </a:rPr>
              <a:t>yliopiston </a:t>
            </a:r>
            <a:r>
              <a:rPr lang="fi-FI" sz="2000" dirty="0">
                <a:latin typeface="+mj-lt"/>
              </a:rPr>
              <a:t>Fysiikan laitos on mukana.</a:t>
            </a:r>
          </a:p>
          <a:p>
            <a:pPr>
              <a:spcBef>
                <a:spcPts val="500"/>
              </a:spcBef>
              <a:buClrTx/>
              <a:buFontTx/>
              <a:buNone/>
            </a:pPr>
            <a:r>
              <a:rPr lang="fi-FI" sz="2000" dirty="0">
                <a:latin typeface="+mj-lt"/>
              </a:rPr>
              <a:t>(Prof. Markku Kulmalan ryhmä)</a:t>
            </a:r>
          </a:p>
        </p:txBody>
      </p:sp>
      <p:pic>
        <p:nvPicPr>
          <p:cNvPr id="46086"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457200"/>
            <a:ext cx="2124075" cy="11652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6087"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696200" y="304800"/>
            <a:ext cx="1219200" cy="1220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6088" name="Picture 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86400" y="4267200"/>
            <a:ext cx="2559050" cy="23114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6089" name="Line 9"/>
          <p:cNvSpPr>
            <a:spLocks noChangeShapeType="1"/>
          </p:cNvSpPr>
          <p:nvPr/>
        </p:nvSpPr>
        <p:spPr bwMode="auto">
          <a:xfrm flipH="1">
            <a:off x="8075613" y="4953000"/>
            <a:ext cx="688975" cy="1588"/>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fr-FR"/>
          </a:p>
        </p:txBody>
      </p:sp>
      <p:sp>
        <p:nvSpPr>
          <p:cNvPr id="46090" name="Text Box 10"/>
          <p:cNvSpPr txBox="1">
            <a:spLocks noChangeArrowheads="1"/>
          </p:cNvSpPr>
          <p:nvPr/>
        </p:nvSpPr>
        <p:spPr bwMode="auto">
          <a:xfrm>
            <a:off x="8053388" y="4648200"/>
            <a:ext cx="1096972" cy="279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200" dirty="0" err="1">
                <a:latin typeface="+mj-lt"/>
              </a:rPr>
              <a:t>Hiukkasuihku</a:t>
            </a:r>
            <a:endParaRPr lang="en-US" sz="1200" dirty="0">
              <a:latin typeface="+mj-lt"/>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smtClean="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smtClean="0">
              <a:solidFill>
                <a:srgbClr val="FFCC66"/>
              </a:solidFill>
              <a:effectLst>
                <a:outerShdw blurRad="38100" dist="38100" dir="2700000" algn="tl">
                  <a:srgbClr val="000000"/>
                </a:outerShdw>
              </a:effectLst>
              <a:latin typeface="Arial" charset="0"/>
            </a:endParaRPr>
          </a:p>
          <a:p>
            <a:pPr algn="ctr">
              <a:buClrTx/>
              <a:buFontTx/>
              <a:buNone/>
            </a:pPr>
            <a:r>
              <a:rPr lang="fr-CH" sz="4400" dirty="0" smtClean="0">
                <a:solidFill>
                  <a:srgbClr val="FFCC66"/>
                </a:solidFill>
                <a:effectLst>
                  <a:outerShdw blurRad="38100" dist="38100" dir="2700000" algn="tl">
                    <a:srgbClr val="000000"/>
                  </a:outerShdw>
                </a:effectLst>
                <a:latin typeface="Arial" charset="0"/>
              </a:rPr>
              <a:t>Jos on, niin kiitos tarkkaavaisuudesta!</a:t>
            </a:r>
            <a:endParaRPr lang="fr-CH" sz="44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smtClean="0">
                <a:solidFill>
                  <a:srgbClr val="FFCC66"/>
                </a:solidFill>
                <a:effectLst>
                  <a:outerShdw blurRad="38100" dist="38100" dir="2700000" algn="tl">
                    <a:srgbClr val="000000"/>
                  </a:outerShdw>
                </a:effectLst>
                <a:latin typeface="Arial" charset="0"/>
              </a:rPr>
              <a:t>Ja miten se tehdään oikeasti?</a:t>
            </a:r>
            <a:endParaRPr lang="fr-CH" sz="44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9459"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smtClean="0">
                <a:latin typeface="Arial" charset="0"/>
              </a:rPr>
              <a:t>Yli</a:t>
            </a:r>
            <a:r>
              <a:rPr lang="en-US" dirty="0" smtClean="0">
                <a:latin typeface="Arial" charset="0"/>
              </a:rPr>
              <a:t> 600 </a:t>
            </a:r>
            <a:r>
              <a:rPr lang="en-US" dirty="0" err="1" smtClean="0">
                <a:latin typeface="Arial" charset="0"/>
              </a:rPr>
              <a:t>biljoonaa</a:t>
            </a:r>
            <a:r>
              <a:rPr lang="en-US" dirty="0" smtClean="0">
                <a:latin typeface="Arial" charset="0"/>
              </a:rPr>
              <a:t> </a:t>
            </a:r>
            <a:r>
              <a:rPr lang="en-US" dirty="0" err="1" smtClean="0">
                <a:latin typeface="Arial" charset="0"/>
              </a:rPr>
              <a:t>protonia</a:t>
            </a:r>
            <a:r>
              <a:rPr lang="en-US" dirty="0" smtClean="0">
                <a:latin typeface="Arial" charset="0"/>
              </a:rPr>
              <a:t>, </a:t>
            </a:r>
            <a:r>
              <a:rPr lang="en-US" dirty="0" err="1" smtClean="0">
                <a:latin typeface="Arial" charset="0"/>
              </a:rPr>
              <a:t>jotka</a:t>
            </a:r>
            <a:r>
              <a:rPr lang="en-US" dirty="0" smtClean="0">
                <a:latin typeface="Arial" charset="0"/>
              </a:rPr>
              <a:t> </a:t>
            </a:r>
            <a:r>
              <a:rPr lang="en-US" dirty="0" err="1" smtClean="0">
                <a:latin typeface="Arial" charset="0"/>
              </a:rPr>
              <a:t>kulkevat</a:t>
            </a:r>
            <a:r>
              <a:rPr lang="en-US" dirty="0" smtClean="0">
                <a:latin typeface="Arial" charset="0"/>
              </a:rPr>
              <a:t> </a:t>
            </a:r>
            <a:r>
              <a:rPr lang="en-US" dirty="0" err="1" smtClean="0">
                <a:latin typeface="Arial" charset="0"/>
              </a:rPr>
              <a:t>nopeudella</a:t>
            </a:r>
            <a:r>
              <a:rPr lang="en-US" dirty="0" smtClean="0">
                <a:latin typeface="Arial" charset="0"/>
              </a:rPr>
              <a:t> 99,9999991</a:t>
            </a:r>
            <a:r>
              <a:rPr lang="en-US" dirty="0">
                <a:latin typeface="Arial" charset="0"/>
              </a:rPr>
              <a:t>% </a:t>
            </a:r>
            <a:r>
              <a:rPr lang="en-US" dirty="0" err="1" smtClean="0">
                <a:latin typeface="Arial" charset="0"/>
              </a:rPr>
              <a:t>valon</a:t>
            </a:r>
            <a:r>
              <a:rPr lang="en-US" dirty="0" smtClean="0">
                <a:latin typeface="Arial" charset="0"/>
              </a:rPr>
              <a:t> </a:t>
            </a:r>
            <a:r>
              <a:rPr lang="en-US" dirty="0" err="1" smtClean="0">
                <a:latin typeface="Arial" charset="0"/>
              </a:rPr>
              <a:t>nopeudesta</a:t>
            </a:r>
            <a:r>
              <a:rPr lang="en-US" dirty="0" smtClean="0">
                <a:latin typeface="Arial" charset="0"/>
              </a:rPr>
              <a:t>, </a:t>
            </a:r>
            <a:r>
              <a:rPr lang="en-US" dirty="0" err="1" smtClean="0">
                <a:latin typeface="Arial" charset="0"/>
              </a:rPr>
              <a:t>kiertää</a:t>
            </a:r>
            <a:r>
              <a:rPr lang="en-US" dirty="0" smtClean="0">
                <a:latin typeface="Arial" charset="0"/>
              </a:rPr>
              <a:t> 27km:n </a:t>
            </a:r>
            <a:r>
              <a:rPr lang="en-US" dirty="0" err="1" smtClean="0">
                <a:latin typeface="Arial" charset="0"/>
              </a:rPr>
              <a:t>mittaisen</a:t>
            </a:r>
            <a:r>
              <a:rPr lang="en-US" dirty="0" smtClean="0">
                <a:latin typeface="Arial" charset="0"/>
              </a:rPr>
              <a:t> LHC </a:t>
            </a:r>
            <a:r>
              <a:rPr lang="en-US" dirty="0" err="1" smtClean="0">
                <a:latin typeface="Arial" charset="0"/>
              </a:rPr>
              <a:t>renkaan</a:t>
            </a:r>
            <a:r>
              <a:rPr lang="en-US" dirty="0" smtClean="0">
                <a:latin typeface="Arial" charset="0"/>
              </a:rPr>
              <a:t> </a:t>
            </a:r>
            <a:r>
              <a:rPr lang="en-US" dirty="0" err="1" smtClean="0">
                <a:latin typeface="Arial" charset="0"/>
              </a:rPr>
              <a:t>ympäri</a:t>
            </a:r>
            <a:r>
              <a:rPr lang="en-US" dirty="0" smtClean="0">
                <a:latin typeface="Arial" charset="0"/>
              </a:rPr>
              <a:t> </a:t>
            </a:r>
            <a:r>
              <a:rPr lang="en-US" dirty="0" err="1" smtClean="0">
                <a:latin typeface="Arial" charset="0"/>
              </a:rPr>
              <a:t>yli</a:t>
            </a:r>
            <a:r>
              <a:rPr lang="en-US" dirty="0">
                <a:latin typeface="Arial" charset="0"/>
              </a:rPr>
              <a:t> </a:t>
            </a:r>
            <a:r>
              <a:rPr lang="en-US" dirty="0" smtClean="0">
                <a:latin typeface="Arial" charset="0"/>
              </a:rPr>
              <a:t>11000 </a:t>
            </a:r>
            <a:r>
              <a:rPr lang="en-US" dirty="0" err="1" smtClean="0">
                <a:latin typeface="Arial" charset="0"/>
              </a:rPr>
              <a:t>kertaa</a:t>
            </a:r>
            <a:r>
              <a:rPr lang="en-US" dirty="0" smtClean="0">
                <a:latin typeface="Arial" charset="0"/>
              </a:rPr>
              <a:t> </a:t>
            </a:r>
            <a:r>
              <a:rPr lang="en-US" dirty="0" err="1" smtClean="0">
                <a:latin typeface="Arial" charset="0"/>
              </a:rPr>
              <a:t>sekunnissa</a:t>
            </a:r>
            <a:r>
              <a:rPr lang="en-US" dirty="0" smtClean="0">
                <a:latin typeface="Arial" charset="0"/>
              </a:rPr>
              <a:t>!</a:t>
            </a:r>
            <a:endParaRPr lang="en-US" dirty="0">
              <a:latin typeface="Arial" charset="0"/>
            </a:endParaRP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smtClean="0">
                <a:solidFill>
                  <a:srgbClr val="FFCC66"/>
                </a:solidFill>
                <a:effectLst>
                  <a:outerShdw blurRad="38100" dist="38100" dir="2700000" algn="tl">
                    <a:srgbClr val="000000"/>
                  </a:outerShdw>
                </a:effectLst>
                <a:latin typeface="Arial" charset="0"/>
              </a:rPr>
              <a:t>Maailman</a:t>
            </a:r>
            <a:r>
              <a:rPr lang="en-US" sz="4000" dirty="0" smtClean="0">
                <a:solidFill>
                  <a:srgbClr val="FFCC66"/>
                </a:solidFill>
                <a:effectLst>
                  <a:outerShdw blurRad="38100" dist="38100" dir="2700000" algn="tl">
                    <a:srgbClr val="000000"/>
                  </a:outerShdw>
                </a:effectLst>
                <a:latin typeface="Arial" charset="0"/>
              </a:rPr>
              <a:t> </a:t>
            </a:r>
            <a:r>
              <a:rPr lang="en-US" sz="4000" b="1" dirty="0" err="1" smtClean="0">
                <a:effectLst>
                  <a:outerShdw blurRad="38100" dist="38100" dir="2700000" algn="tl">
                    <a:srgbClr val="000000"/>
                  </a:outerShdw>
                </a:effectLst>
                <a:latin typeface="Arial" charset="0"/>
              </a:rPr>
              <a:t>nopein</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kilparata</a:t>
            </a:r>
            <a:r>
              <a:rPr lang="en-US" sz="4000" dirty="0" smtClean="0">
                <a:solidFill>
                  <a:srgbClr val="FFCC66"/>
                </a:solidFill>
                <a:effectLst>
                  <a:outerShdw blurRad="38100" dist="38100" dir="2700000" algn="tl">
                    <a:srgbClr val="000000"/>
                  </a:outerShdw>
                </a:effectLst>
                <a:latin typeface="Arial" charset="0"/>
              </a:rPr>
              <a:t>” –</a:t>
            </a:r>
          </a:p>
          <a:p>
            <a:pPr algn="ctr">
              <a:buClrTx/>
              <a:buFontTx/>
              <a:buNone/>
            </a:pPr>
            <a:r>
              <a:rPr lang="en-US" sz="4000" b="1" dirty="0" smtClean="0">
                <a:solidFill>
                  <a:srgbClr val="FFCC66"/>
                </a:solidFill>
                <a:effectLst>
                  <a:outerShdw blurRad="38100" dist="38100" dir="2700000" algn="tl">
                    <a:srgbClr val="000000"/>
                  </a:outerShdw>
                </a:effectLst>
                <a:latin typeface="Arial" charset="0"/>
              </a:rPr>
              <a:t>L</a:t>
            </a:r>
            <a:r>
              <a:rPr lang="en-US" sz="4000" dirty="0" smtClean="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withEffect">
                                  <p:stCondLst>
                                    <p:cond delay="0"/>
                                  </p:stCondLst>
                                  <p:childTnLst>
                                    <p:set>
                                      <p:cBhvr additive="repl">
                                        <p:cTn id="6" dur="1" fill="hold">
                                          <p:stCondLst>
                                            <p:cond delay="0"/>
                                          </p:stCondLst>
                                        </p:cTn>
                                        <p:tgtEl>
                                          <p:spTgt spid="194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1945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19459"/>
                                        </p:tgtEl>
                                        <p:attrNameLst>
                                          <p:attrName>style.visibility</p:attrName>
                                        </p:attrNameLst>
                                      </p:cBhvr>
                                      <p:to>
                                        <p:strVal val="visible"/>
                                      </p:to>
                                    </p:set>
                                  </p:childTnLst>
                                </p:cTn>
                              </p:par>
                              <p:par>
                                <p:cTn id="15" presetID="1" presetClass="exit" fill="hold" nodeType="withEffect">
                                  <p:stCondLst>
                                    <p:cond delay="0"/>
                                  </p:stCondLst>
                                  <p:childTnLst>
                                    <p:set>
                                      <p:cBhvr additive="repl">
                                        <p:cTn id="16" dur="1" fill="hold">
                                          <p:stCondLst>
                                            <p:cond delay="0"/>
                                          </p:stCondLst>
                                        </p:cTn>
                                        <p:tgtEl>
                                          <p:spTgt spid="19458"/>
                                        </p:tgtEl>
                                        <p:attrNameLst>
                                          <p:attrName>style.visibility</p:attrName>
                                        </p:attrNameLst>
                                      </p:cBhvr>
                                      <p:to>
                                        <p:strVal val="hidden"/>
                                      </p:to>
                                    </p:set>
                                  </p:childTnLst>
                                </p:cTn>
                              </p:par>
                              <p:par>
                                <p:cTn id="17" presetID="1" presetClass="exit" fill="hold" nodeType="withEffect">
                                  <p:stCondLst>
                                    <p:cond delay="0"/>
                                  </p:stCondLst>
                                  <p:childTnLst>
                                    <p:set>
                                      <p:cBhvr additive="repl">
                                        <p:cTn id="18" dur="1" fill="hold">
                                          <p:stCondLst>
                                            <p:cond delay="0"/>
                                          </p:stCondLst>
                                        </p:cTn>
                                        <p:tgtEl>
                                          <p:spTgt spid="19457"/>
                                        </p:tgtEl>
                                        <p:attrNameLst>
                                          <p:attrName>style.visibility</p:attrName>
                                        </p:attrNameLst>
                                      </p:cBhvr>
                                      <p:to>
                                        <p:strVal val="hidden"/>
                                      </p:to>
                                    </p:set>
                                  </p:childTnLst>
                                </p:cTn>
                              </p:par>
                              <p:par>
                                <p:cTn id="19" presetID="23" presetClass="entr" presetSubtype="528" fill="hold" nodeType="withEffect">
                                  <p:stCondLst>
                                    <p:cond delay="0"/>
                                  </p:stCondLst>
                                  <p:childTnLst>
                                    <p:set>
                                      <p:cBhvr additive="repl">
                                        <p:cTn id="20" dur="1" fill="hold">
                                          <p:stCondLst>
                                            <p:cond delay="0"/>
                                          </p:stCondLst>
                                        </p:cTn>
                                        <p:tgtEl>
                                          <p:spTgt spid="19460"/>
                                        </p:tgtEl>
                                        <p:attrNameLst>
                                          <p:attrName>style.visibility</p:attrName>
                                        </p:attrNameLst>
                                      </p:cBhvr>
                                      <p:to>
                                        <p:strVal val="visible"/>
                                      </p:to>
                                    </p:set>
                                    <p:anim calcmode="lin" valueType="num">
                                      <p:cBhvr additive="repl">
                                        <p:cTn id="21" dur="500" fill="hold"/>
                                        <p:tgtEl>
                                          <p:spTgt spid="19460"/>
                                        </p:tgtEl>
                                        <p:attrNameLst>
                                          <p:attrName>ppt_w</p:attrName>
                                        </p:attrNameLst>
                                      </p:cBhvr>
                                      <p:tavLst>
                                        <p:tav tm="100000">
                                          <p:val>
                                            <p:strVal val="0"/>
                                          </p:val>
                                        </p:tav>
                                        <p:tav>
                                          <p:val>
                                            <p:strVal val="#ppt_w"/>
                                          </p:val>
                                        </p:tav>
                                      </p:tavLst>
                                    </p:anim>
                                    <p:anim calcmode="lin" valueType="num">
                                      <p:cBhvr additive="repl">
                                        <p:cTn id="22" dur="500" fill="hold"/>
                                        <p:tgtEl>
                                          <p:spTgt spid="19460"/>
                                        </p:tgtEl>
                                        <p:attrNameLst>
                                          <p:attrName>ppt_h</p:attrName>
                                        </p:attrNameLst>
                                      </p:cBhvr>
                                      <p:tavLst>
                                        <p:tav tm="100000">
                                          <p:val>
                                            <p:strVal val="0"/>
                                          </p:val>
                                        </p:tav>
                                        <p:tav>
                                          <p:val>
                                            <p:strVal val="#ppt_h"/>
                                          </p:val>
                                        </p:tav>
                                      </p:tavLst>
                                    </p:anim>
                                    <p:anim calcmode="lin" valueType="num">
                                      <p:cBhvr additive="repl">
                                        <p:cTn id="23" dur="500" fill="hold"/>
                                        <p:tgtEl>
                                          <p:spTgt spid="19460"/>
                                        </p:tgtEl>
                                        <p:attrNameLst>
                                          <p:attrName>ppt_x</p:attrName>
                                        </p:attrNameLst>
                                      </p:cBhvr>
                                      <p:tavLst>
                                        <p:tav tm="100000">
                                          <p:val>
                                            <p:strVal val="0.5"/>
                                          </p:val>
                                        </p:tav>
                                        <p:tav>
                                          <p:val>
                                            <p:strVal val="#ppt_x"/>
                                          </p:val>
                                        </p:tav>
                                      </p:tavLst>
                                    </p:anim>
                                    <p:anim calcmode="lin" valueType="num">
                                      <p:cBhvr additive="repl">
                                        <p:cTn id="24" dur="500" fill="hold"/>
                                        <p:tgtEl>
                                          <p:spTgt spid="19460"/>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smtClean="0">
                <a:latin typeface="Arial" charset="0"/>
              </a:rPr>
              <a:t>Lämpötila</a:t>
            </a:r>
            <a:r>
              <a:rPr lang="en-GB" dirty="0" smtClean="0">
                <a:latin typeface="Arial" charset="0"/>
              </a:rPr>
              <a:t> -271 Celsius-</a:t>
            </a:r>
            <a:r>
              <a:rPr lang="en-GB" dirty="0" err="1" smtClean="0">
                <a:latin typeface="Arial" charset="0"/>
              </a:rPr>
              <a:t>astetta</a:t>
            </a:r>
            <a:r>
              <a:rPr lang="en-GB" dirty="0" smtClean="0">
                <a:latin typeface="Arial" charset="0"/>
              </a:rPr>
              <a:t>, </a:t>
            </a:r>
            <a:r>
              <a:rPr lang="en-GB" dirty="0" err="1" smtClean="0">
                <a:latin typeface="Arial" charset="0"/>
              </a:rPr>
              <a:t>ts</a:t>
            </a:r>
            <a:r>
              <a:rPr lang="en-GB" dirty="0" smtClean="0">
                <a:latin typeface="Arial" charset="0"/>
              </a:rPr>
              <a:t>. 1,9 </a:t>
            </a:r>
            <a:r>
              <a:rPr lang="en-GB" dirty="0" err="1" smtClean="0">
                <a:latin typeface="Arial" charset="0"/>
              </a:rPr>
              <a:t>astetta</a:t>
            </a:r>
            <a:r>
              <a:rPr lang="en-GB" dirty="0" smtClean="0">
                <a:latin typeface="Arial" charset="0"/>
              </a:rPr>
              <a:t> </a:t>
            </a:r>
            <a:r>
              <a:rPr lang="en-GB" dirty="0" err="1" smtClean="0">
                <a:latin typeface="Arial" charset="0"/>
              </a:rPr>
              <a:t>absoluuttisen</a:t>
            </a:r>
            <a:r>
              <a:rPr lang="en-GB" dirty="0" smtClean="0">
                <a:latin typeface="Arial" charset="0"/>
              </a:rPr>
              <a:t> </a:t>
            </a:r>
            <a:r>
              <a:rPr lang="en-GB" dirty="0" err="1" smtClean="0">
                <a:latin typeface="Arial" charset="0"/>
              </a:rPr>
              <a:t>nollapisteen</a:t>
            </a:r>
            <a:r>
              <a:rPr lang="en-GB" dirty="0" smtClean="0">
                <a:latin typeface="Arial" charset="0"/>
              </a:rPr>
              <a:t> </a:t>
            </a:r>
            <a:r>
              <a:rPr lang="en-GB" dirty="0" err="1" smtClean="0">
                <a:latin typeface="Arial" charset="0"/>
              </a:rPr>
              <a:t>yläpuolella</a:t>
            </a:r>
            <a:r>
              <a:rPr lang="en-GB" dirty="0" smtClean="0">
                <a:latin typeface="Arial" charset="0"/>
              </a:rPr>
              <a:t>, </a:t>
            </a:r>
            <a:r>
              <a:rPr lang="en-GB" dirty="0" err="1" smtClean="0">
                <a:latin typeface="Arial" charset="0"/>
              </a:rPr>
              <a:t>tekee</a:t>
            </a:r>
            <a:r>
              <a:rPr lang="en-GB" dirty="0" smtClean="0">
                <a:latin typeface="Arial" charset="0"/>
              </a:rPr>
              <a:t> </a:t>
            </a:r>
            <a:r>
              <a:rPr lang="en-GB" dirty="0" err="1" smtClean="0">
                <a:latin typeface="Arial" charset="0"/>
              </a:rPr>
              <a:t>LHC:n</a:t>
            </a:r>
            <a:r>
              <a:rPr lang="en-GB" dirty="0" smtClean="0">
                <a:latin typeface="Arial" charset="0"/>
              </a:rPr>
              <a:t> </a:t>
            </a:r>
            <a:r>
              <a:rPr lang="en-GB" dirty="0" err="1" smtClean="0">
                <a:latin typeface="Arial" charset="0"/>
              </a:rPr>
              <a:t>kryostaatista</a:t>
            </a:r>
            <a:r>
              <a:rPr lang="en-GB" dirty="0" smtClean="0">
                <a:latin typeface="Arial" charset="0"/>
              </a:rPr>
              <a:t> </a:t>
            </a:r>
            <a:r>
              <a:rPr lang="en-GB" dirty="0" err="1" smtClean="0">
                <a:latin typeface="Arial" charset="0"/>
              </a:rPr>
              <a:t>kylmemmän</a:t>
            </a:r>
            <a:r>
              <a:rPr lang="en-GB" dirty="0" smtClean="0">
                <a:latin typeface="Arial" charset="0"/>
              </a:rPr>
              <a:t> </a:t>
            </a:r>
            <a:r>
              <a:rPr lang="en-GB" dirty="0" err="1" smtClean="0">
                <a:latin typeface="Arial" charset="0"/>
              </a:rPr>
              <a:t>kuin</a:t>
            </a:r>
            <a:r>
              <a:rPr lang="en-GB" dirty="0" smtClean="0">
                <a:latin typeface="Arial" charset="0"/>
              </a:rPr>
              <a:t> </a:t>
            </a:r>
            <a:r>
              <a:rPr lang="en-GB" dirty="0" err="1" smtClean="0">
                <a:latin typeface="Arial" charset="0"/>
              </a:rPr>
              <a:t>ulkoavaruus</a:t>
            </a:r>
            <a:r>
              <a:rPr lang="en-GB" dirty="0" smtClean="0">
                <a:latin typeface="Arial" charset="0"/>
              </a:rPr>
              <a:t>.</a:t>
            </a:r>
            <a:endParaRPr lang="en-GB" dirty="0">
              <a:latin typeface="Arial" charset="0"/>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smtClean="0">
                <a:solidFill>
                  <a:srgbClr val="FFCC66"/>
                </a:solidFill>
                <a:effectLst>
                  <a:outerShdw blurRad="38100" dist="38100" dir="2700000" algn="tl">
                    <a:srgbClr val="000000"/>
                  </a:outerShdw>
                </a:effectLst>
                <a:latin typeface="Arial" charset="0"/>
              </a:rPr>
              <a:t>Yksi</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maailmankaikkeuden</a:t>
            </a:r>
            <a:r>
              <a:rPr lang="en-US" sz="4000" dirty="0" smtClean="0">
                <a:solidFill>
                  <a:srgbClr val="FFCC66"/>
                </a:solidFill>
                <a:effectLst>
                  <a:outerShdw blurRad="38100" dist="38100" dir="2700000" algn="tl">
                    <a:srgbClr val="000000"/>
                  </a:outerShdw>
                </a:effectLst>
                <a:latin typeface="Arial" charset="0"/>
              </a:rPr>
              <a:t> </a:t>
            </a:r>
            <a:r>
              <a:rPr lang="en-US" sz="4000" b="1" dirty="0" err="1" smtClean="0">
                <a:effectLst>
                  <a:outerShdw blurRad="38100" dist="38100" dir="2700000" algn="tl">
                    <a:srgbClr val="000000"/>
                  </a:outerShdw>
                </a:effectLst>
                <a:latin typeface="Arial" charset="0"/>
              </a:rPr>
              <a:t>kylmimmistä</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paikoista</a:t>
            </a:r>
            <a:r>
              <a:rPr lang="en-US" sz="4000" dirty="0" smtClean="0">
                <a:solidFill>
                  <a:srgbClr val="FFCC66"/>
                </a:solidFill>
                <a:effectLst>
                  <a:outerShdw blurRad="38100" dist="38100" dir="2700000" algn="tl">
                    <a:srgbClr val="000000"/>
                  </a:outerShdw>
                </a:effectLst>
                <a:latin typeface="Arial" charset="0"/>
              </a:rPr>
              <a:t>!</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smtClean="0">
                <a:latin typeface="Arial" charset="0"/>
              </a:rPr>
              <a:t>Kahden</a:t>
            </a:r>
            <a:r>
              <a:rPr lang="en-GB" dirty="0" smtClean="0">
                <a:latin typeface="Arial" charset="0"/>
              </a:rPr>
              <a:t> </a:t>
            </a:r>
            <a:r>
              <a:rPr lang="en-GB" dirty="0" err="1" smtClean="0">
                <a:latin typeface="Arial" charset="0"/>
              </a:rPr>
              <a:t>korkeaenergisen</a:t>
            </a:r>
            <a:r>
              <a:rPr lang="en-GB" dirty="0" smtClean="0">
                <a:latin typeface="Arial" charset="0"/>
              </a:rPr>
              <a:t> </a:t>
            </a:r>
            <a:r>
              <a:rPr lang="en-GB" dirty="0" err="1" smtClean="0">
                <a:latin typeface="Arial" charset="0"/>
              </a:rPr>
              <a:t>protonisuihkun</a:t>
            </a:r>
            <a:r>
              <a:rPr lang="en-GB" dirty="0" smtClean="0">
                <a:latin typeface="Arial" charset="0"/>
              </a:rPr>
              <a:t> </a:t>
            </a:r>
            <a:r>
              <a:rPr lang="en-GB" dirty="0" err="1" smtClean="0">
                <a:latin typeface="Arial" charset="0"/>
              </a:rPr>
              <a:t>törmäys</a:t>
            </a:r>
            <a:r>
              <a:rPr lang="en-GB" dirty="0" smtClean="0">
                <a:latin typeface="Arial" charset="0"/>
              </a:rPr>
              <a:t> </a:t>
            </a:r>
            <a:r>
              <a:rPr lang="en-GB" dirty="0" err="1" smtClean="0">
                <a:latin typeface="Arial" charset="0"/>
              </a:rPr>
              <a:t>luo</a:t>
            </a:r>
            <a:r>
              <a:rPr lang="en-GB" dirty="0" smtClean="0">
                <a:latin typeface="Arial" charset="0"/>
              </a:rPr>
              <a:t> </a:t>
            </a:r>
            <a:r>
              <a:rPr lang="en-GB" dirty="0" err="1" smtClean="0">
                <a:latin typeface="Arial" charset="0"/>
              </a:rPr>
              <a:t>äärimmäisen</a:t>
            </a:r>
            <a:r>
              <a:rPr lang="en-GB" dirty="0" smtClean="0">
                <a:latin typeface="Arial" charset="0"/>
              </a:rPr>
              <a:t> </a:t>
            </a:r>
            <a:r>
              <a:rPr lang="en-GB" dirty="0" err="1" smtClean="0">
                <a:latin typeface="Arial" charset="0"/>
              </a:rPr>
              <a:t>pieneen</a:t>
            </a:r>
            <a:r>
              <a:rPr lang="en-GB" dirty="0" smtClean="0">
                <a:latin typeface="Arial" charset="0"/>
              </a:rPr>
              <a:t> </a:t>
            </a:r>
            <a:r>
              <a:rPr lang="en-GB" dirty="0" err="1" smtClean="0">
                <a:latin typeface="Arial" charset="0"/>
              </a:rPr>
              <a:t>tilavuuteen</a:t>
            </a:r>
            <a:r>
              <a:rPr lang="en-GB" dirty="0" smtClean="0">
                <a:latin typeface="Arial" charset="0"/>
              </a:rPr>
              <a:t> </a:t>
            </a:r>
            <a:r>
              <a:rPr lang="en-GB" dirty="0" err="1" smtClean="0">
                <a:latin typeface="Arial" charset="0"/>
              </a:rPr>
              <a:t>ja</a:t>
            </a:r>
            <a:r>
              <a:rPr lang="en-GB" dirty="0" smtClean="0">
                <a:latin typeface="Arial" charset="0"/>
              </a:rPr>
              <a:t> </a:t>
            </a:r>
            <a:r>
              <a:rPr lang="en-GB" dirty="0" err="1" smtClean="0">
                <a:latin typeface="Arial" charset="0"/>
              </a:rPr>
              <a:t>hyvin</a:t>
            </a:r>
            <a:r>
              <a:rPr lang="en-GB" dirty="0" smtClean="0">
                <a:latin typeface="Arial" charset="0"/>
              </a:rPr>
              <a:t> </a:t>
            </a:r>
            <a:r>
              <a:rPr lang="en-GB" dirty="0" err="1" smtClean="0">
                <a:latin typeface="Arial" charset="0"/>
              </a:rPr>
              <a:t>lyhyeksi</a:t>
            </a:r>
            <a:r>
              <a:rPr lang="en-GB" dirty="0" smtClean="0">
                <a:latin typeface="Arial" charset="0"/>
              </a:rPr>
              <a:t> </a:t>
            </a:r>
            <a:r>
              <a:rPr lang="en-GB" dirty="0" err="1" smtClean="0">
                <a:latin typeface="Arial" charset="0"/>
              </a:rPr>
              <a:t>aikaa</a:t>
            </a:r>
            <a:r>
              <a:rPr lang="en-GB" dirty="0" smtClean="0">
                <a:latin typeface="Arial" charset="0"/>
              </a:rPr>
              <a:t> </a:t>
            </a:r>
            <a:r>
              <a:rPr lang="en-GB" dirty="0" err="1" smtClean="0">
                <a:latin typeface="Arial" charset="0"/>
              </a:rPr>
              <a:t>lämpötiloja</a:t>
            </a:r>
            <a:r>
              <a:rPr lang="en-GB" dirty="0" smtClean="0">
                <a:latin typeface="Arial" charset="0"/>
              </a:rPr>
              <a:t>, </a:t>
            </a:r>
            <a:r>
              <a:rPr lang="en-GB" dirty="0" err="1" smtClean="0">
                <a:latin typeface="Arial" charset="0"/>
              </a:rPr>
              <a:t>jotka</a:t>
            </a:r>
            <a:r>
              <a:rPr lang="en-GB" dirty="0" smtClean="0">
                <a:latin typeface="Arial" charset="0"/>
              </a:rPr>
              <a:t> </a:t>
            </a:r>
            <a:r>
              <a:rPr lang="en-GB" dirty="0" err="1" smtClean="0">
                <a:latin typeface="Arial" charset="0"/>
              </a:rPr>
              <a:t>ovat</a:t>
            </a:r>
            <a:r>
              <a:rPr lang="en-GB" dirty="0" smtClean="0">
                <a:latin typeface="Arial" charset="0"/>
              </a:rPr>
              <a:t> </a:t>
            </a:r>
            <a:r>
              <a:rPr lang="en-GB" dirty="0" err="1" smtClean="0">
                <a:latin typeface="Arial" charset="0"/>
              </a:rPr>
              <a:t>yli</a:t>
            </a:r>
            <a:r>
              <a:rPr lang="en-GB" dirty="0" smtClean="0">
                <a:latin typeface="Arial" charset="0"/>
              </a:rPr>
              <a:t> </a:t>
            </a:r>
            <a:r>
              <a:rPr lang="en-GB" dirty="0" err="1" smtClean="0">
                <a:latin typeface="Arial" charset="0"/>
              </a:rPr>
              <a:t>miljardi</a:t>
            </a:r>
            <a:r>
              <a:rPr lang="en-GB" dirty="0" smtClean="0">
                <a:latin typeface="Arial" charset="0"/>
              </a:rPr>
              <a:t> </a:t>
            </a:r>
            <a:r>
              <a:rPr lang="en-GB" dirty="0" err="1" smtClean="0">
                <a:latin typeface="Arial" charset="0"/>
              </a:rPr>
              <a:t>kertaa</a:t>
            </a:r>
            <a:r>
              <a:rPr lang="en-GB" dirty="0" smtClean="0">
                <a:latin typeface="Arial" charset="0"/>
              </a:rPr>
              <a:t> </a:t>
            </a:r>
            <a:r>
              <a:rPr lang="en-GB" dirty="0" err="1" smtClean="0">
                <a:latin typeface="Arial" charset="0"/>
              </a:rPr>
              <a:t>korkeampia</a:t>
            </a:r>
            <a:r>
              <a:rPr lang="en-GB" dirty="0" smtClean="0">
                <a:latin typeface="Arial" charset="0"/>
              </a:rPr>
              <a:t> </a:t>
            </a:r>
            <a:r>
              <a:rPr lang="en-GB" dirty="0" err="1" smtClean="0">
                <a:latin typeface="Arial" charset="0"/>
              </a:rPr>
              <a:t>kuin</a:t>
            </a:r>
            <a:r>
              <a:rPr lang="en-GB" dirty="0" smtClean="0">
                <a:latin typeface="Arial" charset="0"/>
              </a:rPr>
              <a:t> </a:t>
            </a:r>
            <a:r>
              <a:rPr lang="en-GB" dirty="0" err="1" smtClean="0">
                <a:latin typeface="Arial" charset="0"/>
              </a:rPr>
              <a:t>auringon</a:t>
            </a:r>
            <a:r>
              <a:rPr lang="en-GB" dirty="0" smtClean="0">
                <a:latin typeface="Arial" charset="0"/>
              </a:rPr>
              <a:t> </a:t>
            </a:r>
            <a:r>
              <a:rPr lang="en-GB" dirty="0" err="1" smtClean="0">
                <a:latin typeface="Arial" charset="0"/>
              </a:rPr>
              <a:t>ytimen</a:t>
            </a:r>
            <a:r>
              <a:rPr lang="en-GB" dirty="0" smtClean="0">
                <a:latin typeface="Arial" charset="0"/>
              </a:rPr>
              <a:t> </a:t>
            </a:r>
            <a:r>
              <a:rPr lang="en-GB" dirty="0" err="1" smtClean="0">
                <a:latin typeface="Arial" charset="0"/>
              </a:rPr>
              <a:t>lämpötila</a:t>
            </a:r>
            <a:r>
              <a:rPr lang="en-GB" dirty="0" smtClean="0">
                <a:latin typeface="Arial" charset="0"/>
              </a:rPr>
              <a:t>.</a:t>
            </a:r>
            <a:endParaRPr lang="en-GB" dirty="0">
              <a:latin typeface="Arial" charset="0"/>
            </a:endParaRP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smtClean="0">
                <a:solidFill>
                  <a:srgbClr val="FFCC66"/>
                </a:solidFill>
                <a:effectLst>
                  <a:outerShdw blurRad="38100" dist="38100" dir="2700000" algn="tl">
                    <a:srgbClr val="000000"/>
                  </a:outerShdw>
                </a:effectLst>
                <a:latin typeface="Arial" charset="0"/>
              </a:rPr>
              <a:t>Yksi</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maailmankaikkeuden</a:t>
            </a:r>
            <a:r>
              <a:rPr lang="en-US" sz="4000" dirty="0" smtClean="0">
                <a:solidFill>
                  <a:srgbClr val="FFCC66"/>
                </a:solidFill>
                <a:effectLst>
                  <a:outerShdw blurRad="38100" dist="38100" dir="2700000" algn="tl">
                    <a:srgbClr val="000000"/>
                  </a:outerShdw>
                </a:effectLst>
                <a:latin typeface="Arial" charset="0"/>
              </a:rPr>
              <a:t> </a:t>
            </a:r>
            <a:r>
              <a:rPr lang="en-US" sz="4000" b="1" dirty="0" err="1" smtClean="0">
                <a:effectLst>
                  <a:outerShdw blurRad="38100" dist="38100" dir="2700000" algn="tl">
                    <a:srgbClr val="000000"/>
                  </a:outerShdw>
                </a:effectLst>
                <a:latin typeface="Arial" charset="0"/>
              </a:rPr>
              <a:t>kuumimmista</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paikoista</a:t>
            </a:r>
            <a:r>
              <a:rPr lang="en-US" sz="4000" dirty="0" smtClean="0">
                <a:solidFill>
                  <a:srgbClr val="FFCC66"/>
                </a:solidFill>
                <a:effectLst>
                  <a:outerShdw blurRad="38100" dist="38100" dir="2700000" algn="tl">
                    <a:srgbClr val="000000"/>
                  </a:outerShdw>
                </a:effectLst>
                <a:latin typeface="Arial" charset="0"/>
              </a:rPr>
              <a:t>!!</a:t>
            </a:r>
            <a:endParaRPr lang="en-US" sz="4000" dirty="0">
              <a:solidFill>
                <a:srgbClr val="FFCC66"/>
              </a:solidFill>
              <a:effectLst>
                <a:outerShdw blurRad="38100" dist="38100" dir="2700000" algn="tl">
                  <a:srgbClr val="000000"/>
                </a:outerShdw>
              </a:effectLst>
              <a:latin typeface="Arial" charset="0"/>
            </a:endParaRP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smtClean="0">
                <a:solidFill>
                  <a:srgbClr val="FFCC66"/>
                </a:solidFill>
                <a:effectLst>
                  <a:outerShdw blurRad="38100" dist="38100" dir="2700000" algn="tl">
                    <a:srgbClr val="000000"/>
                  </a:outerShdw>
                </a:effectLst>
                <a:latin typeface="Arial" charset="0"/>
              </a:rPr>
              <a:t>Tutkimuskohde</a:t>
            </a:r>
            <a:r>
              <a:rPr lang="en-US" sz="4000" dirty="0" smtClean="0">
                <a:solidFill>
                  <a:srgbClr val="FFCC66"/>
                </a:solidFill>
                <a:effectLst>
                  <a:outerShdw blurRad="38100" dist="38100" dir="2700000" algn="tl">
                    <a:srgbClr val="000000"/>
                  </a:outerShdw>
                </a:effectLst>
                <a:latin typeface="Arial" charset="0"/>
              </a:rPr>
              <a:t>: Big Bang</a:t>
            </a:r>
            <a:endParaRPr lang="en-US" sz="4000" dirty="0">
              <a:solidFill>
                <a:srgbClr val="FFCC66"/>
              </a:solidFill>
              <a:effectLst>
                <a:outerShdw blurRad="38100" dist="38100" dir="2700000" algn="tl">
                  <a:srgbClr val="000000"/>
                </a:outerShdw>
              </a:effectLst>
              <a:latin typeface="Arial" charset="0"/>
            </a:endParaRP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smtClean="0">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39365</TotalTime>
  <Words>2020</Words>
  <Application>Microsoft Macintosh PowerPoint</Application>
  <PresentationFormat>On-screen Show (4:3)</PresentationFormat>
  <Paragraphs>295</Paragraphs>
  <Slides>46</Slides>
  <Notes>43</Notes>
  <HiddenSlides>5</HiddenSlides>
  <MMClips>0</MMClips>
  <ScaleCrop>false</ScaleCrop>
  <HeadingPairs>
    <vt:vector size="4" baseType="variant">
      <vt:variant>
        <vt:lpstr>Theme</vt:lpstr>
      </vt:variant>
      <vt:variant>
        <vt:i4>11</vt:i4>
      </vt:variant>
      <vt:variant>
        <vt:lpstr>Slide Titles</vt:lpstr>
      </vt:variant>
      <vt:variant>
        <vt:i4>46</vt:i4>
      </vt:variant>
    </vt:vector>
  </HeadingPairs>
  <TitlesOfParts>
    <vt:vector size="57" baseType="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Pohjois-Tapiolan, Tapiolan ja Viherlaakson lukiot 12.10.2016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(2016) </vt:lpstr>
      <vt:lpstr>CERNin mandaatti </vt:lpstr>
      <vt:lpstr>Tutkimustyö CERNissä </vt:lpstr>
      <vt:lpstr>PowerPoint Presentation</vt:lpstr>
      <vt:lpstr>PowerPoint Presentation</vt:lpstr>
      <vt:lpstr>PowerPoint Presentation</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Tieteen arkea: uusia löytöjä?</vt:lpstr>
      <vt:lpstr>Tieteen arkea: uusia löytöjä?</vt:lpstr>
      <vt:lpstr>CERNin kiihdytinsuihkut ja kokeet</vt:lpstr>
      <vt:lpstr>CERNin kiihdyttimet</vt:lpstr>
      <vt:lpstr>CERNin kokeet</vt:lpstr>
      <vt:lpstr>CERNin tulevaisuus? – Think Big!</vt:lpstr>
      <vt:lpstr>PowerPoint Presentation</vt:lpstr>
      <vt:lpstr>Suomi CERNissä</vt:lpstr>
      <vt:lpstr>Fysiikan tutkimuslaitos Helsinki Institute of Physics (HIP)</vt:lpstr>
      <vt:lpstr>Missä olemme mukana</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153</cp:revision>
  <cp:lastPrinted>1601-01-01T00:00:00Z</cp:lastPrinted>
  <dcterms:created xsi:type="dcterms:W3CDTF">2010-09-24T07:24:04Z</dcterms:created>
  <dcterms:modified xsi:type="dcterms:W3CDTF">2016-10-11T13:51:51Z</dcterms:modified>
</cp:coreProperties>
</file>