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60" r:id="rId4"/>
    <p:sldId id="265" r:id="rId5"/>
    <p:sldId id="258" r:id="rId6"/>
    <p:sldId id="259" r:id="rId7"/>
    <p:sldId id="294" r:id="rId8"/>
    <p:sldId id="295" r:id="rId9"/>
    <p:sldId id="296" r:id="rId10"/>
    <p:sldId id="280" r:id="rId11"/>
    <p:sldId id="263" r:id="rId12"/>
    <p:sldId id="264" r:id="rId13"/>
    <p:sldId id="270" r:id="rId14"/>
    <p:sldId id="267" r:id="rId15"/>
    <p:sldId id="285" r:id="rId16"/>
    <p:sldId id="269" r:id="rId17"/>
    <p:sldId id="293" r:id="rId18"/>
    <p:sldId id="297" r:id="rId19"/>
    <p:sldId id="278" r:id="rId20"/>
    <p:sldId id="279" r:id="rId21"/>
    <p:sldId id="290" r:id="rId22"/>
    <p:sldId id="291" r:id="rId23"/>
    <p:sldId id="292" r:id="rId24"/>
    <p:sldId id="272" r:id="rId25"/>
    <p:sldId id="283" r:id="rId26"/>
    <p:sldId id="284" r:id="rId27"/>
    <p:sldId id="273" r:id="rId28"/>
    <p:sldId id="299" r:id="rId29"/>
    <p:sldId id="275" r:id="rId30"/>
    <p:sldId id="298" r:id="rId31"/>
    <p:sldId id="289" r:id="rId3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p-Ps-Complex Safety" initials="R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8000"/>
    <a:srgbClr val="FF5050"/>
    <a:srgbClr val="FFFF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44" autoAdjust="0"/>
    <p:restoredTop sz="91148" autoAdjust="0"/>
  </p:normalViewPr>
  <p:slideViewPr>
    <p:cSldViewPr>
      <p:cViewPr varScale="1">
        <p:scale>
          <a:sx n="121" d="100"/>
          <a:sy n="121" d="100"/>
        </p:scale>
        <p:origin x="142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2" d="100"/>
          <a:sy n="102" d="100"/>
        </p:scale>
        <p:origin x="-3222" y="-96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://cern.ch/rp-vacuum-cleaners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85B81A-BBB7-4633-9B34-EFBD982BD603}" type="doc">
      <dgm:prSet loTypeId="urn:microsoft.com/office/officeart/2005/8/layout/cycle1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09EF4E5-38B1-4074-8ECA-C1FEF876D9E6}">
      <dgm:prSet phldrT="[Text]"/>
      <dgm:spPr/>
      <dgm:t>
        <a:bodyPr/>
        <a:lstStyle/>
        <a:p>
          <a:pPr algn="ctr"/>
          <a:r>
            <a:rPr lang="fr-FR" b="1">
              <a:solidFill>
                <a:schemeClr val="tx2"/>
              </a:solidFill>
            </a:rPr>
            <a:t>Avant l'accès</a:t>
          </a:r>
        </a:p>
      </dgm:t>
    </dgm:pt>
    <dgm:pt modelId="{F0561868-F5DB-4AD6-86A1-A05F89F41346}" type="parTrans" cxnId="{53380E4A-9C53-4287-8A4E-5E9E4D0D3E74}">
      <dgm:prSet/>
      <dgm:spPr/>
      <dgm:t>
        <a:bodyPr/>
        <a:lstStyle/>
        <a:p>
          <a:pPr algn="ctr"/>
          <a:endParaRPr lang="fr-FR"/>
        </a:p>
      </dgm:t>
    </dgm:pt>
    <dgm:pt modelId="{3B283C6B-8C16-436E-9828-B9B18DC28C90}" type="sibTrans" cxnId="{53380E4A-9C53-4287-8A4E-5E9E4D0D3E74}">
      <dgm:prSet/>
      <dgm:spPr/>
      <dgm:t>
        <a:bodyPr/>
        <a:lstStyle/>
        <a:p>
          <a:pPr algn="ctr"/>
          <a:endParaRPr lang="fr-FR" b="1">
            <a:solidFill>
              <a:schemeClr val="bg1"/>
            </a:solidFill>
          </a:endParaRPr>
        </a:p>
      </dgm:t>
    </dgm:pt>
    <dgm:pt modelId="{095BE1A5-A96E-4C1C-953A-9BD03524C8B1}">
      <dgm:prSet phldrT="[Text]"/>
      <dgm:spPr/>
      <dgm:t>
        <a:bodyPr/>
        <a:lstStyle/>
        <a:p>
          <a:pPr algn="ctr"/>
          <a:r>
            <a:rPr lang="fr-FR" b="1" dirty="0">
              <a:solidFill>
                <a:schemeClr val="tx2"/>
              </a:solidFill>
            </a:rPr>
            <a:t>Mise en marche</a:t>
          </a:r>
        </a:p>
      </dgm:t>
    </dgm:pt>
    <dgm:pt modelId="{EE8151EB-C556-463E-8E37-013D727D3C81}" type="parTrans" cxnId="{03038A25-0F62-44F5-A94F-87E50B23266C}">
      <dgm:prSet/>
      <dgm:spPr/>
      <dgm:t>
        <a:bodyPr/>
        <a:lstStyle/>
        <a:p>
          <a:pPr algn="ctr"/>
          <a:endParaRPr lang="fr-FR"/>
        </a:p>
      </dgm:t>
    </dgm:pt>
    <dgm:pt modelId="{22271D3D-E413-4134-81F0-96349A375238}" type="sibTrans" cxnId="{03038A25-0F62-44F5-A94F-87E50B23266C}">
      <dgm:prSet/>
      <dgm:spPr/>
      <dgm:t>
        <a:bodyPr/>
        <a:lstStyle/>
        <a:p>
          <a:pPr algn="ctr"/>
          <a:endParaRPr lang="fr-FR" b="1">
            <a:solidFill>
              <a:schemeClr val="tx2"/>
            </a:solidFill>
          </a:endParaRPr>
        </a:p>
      </dgm:t>
    </dgm:pt>
    <dgm:pt modelId="{4161C461-DB63-49E4-BCAD-C8498AD5B00E}">
      <dgm:prSet phldrT="[Text]"/>
      <dgm:spPr/>
      <dgm:t>
        <a:bodyPr/>
        <a:lstStyle/>
        <a:p>
          <a:pPr algn="ctr"/>
          <a:r>
            <a:rPr lang="fr-FR" b="1">
              <a:solidFill>
                <a:schemeClr val="tx2"/>
              </a:solidFill>
            </a:rPr>
            <a:t>Accès en zone</a:t>
          </a:r>
        </a:p>
      </dgm:t>
    </dgm:pt>
    <dgm:pt modelId="{95326236-12C3-4B12-9336-A98662A28CE2}" type="parTrans" cxnId="{307A4497-97FB-4ECB-9698-E2ABDC5D7D1D}">
      <dgm:prSet/>
      <dgm:spPr/>
      <dgm:t>
        <a:bodyPr/>
        <a:lstStyle/>
        <a:p>
          <a:pPr algn="ctr"/>
          <a:endParaRPr lang="fr-FR"/>
        </a:p>
      </dgm:t>
    </dgm:pt>
    <dgm:pt modelId="{36D96C65-5FCB-4E47-B7D5-3DCA9F63C080}" type="sibTrans" cxnId="{307A4497-97FB-4ECB-9698-E2ABDC5D7D1D}">
      <dgm:prSet/>
      <dgm:spPr/>
      <dgm:t>
        <a:bodyPr/>
        <a:lstStyle/>
        <a:p>
          <a:pPr algn="ctr"/>
          <a:endParaRPr lang="fr-FR" b="1">
            <a:solidFill>
              <a:schemeClr val="tx2"/>
            </a:solidFill>
          </a:endParaRPr>
        </a:p>
      </dgm:t>
    </dgm:pt>
    <dgm:pt modelId="{2C2A6C3E-6025-4973-86A4-5DDEF573F06B}">
      <dgm:prSet phldrT="[Text]"/>
      <dgm:spPr/>
      <dgm:t>
        <a:bodyPr/>
        <a:lstStyle/>
        <a:p>
          <a:pPr algn="ctr"/>
          <a:r>
            <a:rPr lang="fr-FR" b="1">
              <a:solidFill>
                <a:schemeClr val="tx2"/>
              </a:solidFill>
            </a:rPr>
            <a:t>Sortie de zone</a:t>
          </a:r>
        </a:p>
      </dgm:t>
    </dgm:pt>
    <dgm:pt modelId="{569012F1-61FB-4D63-A089-006F3EA5A07F}" type="parTrans" cxnId="{67DDD7C1-AD50-40A5-8507-522B178814FC}">
      <dgm:prSet/>
      <dgm:spPr/>
      <dgm:t>
        <a:bodyPr/>
        <a:lstStyle/>
        <a:p>
          <a:pPr algn="ctr"/>
          <a:endParaRPr lang="fr-FR"/>
        </a:p>
      </dgm:t>
    </dgm:pt>
    <dgm:pt modelId="{2527B02F-1495-4D95-AFCB-FC75FD378279}" type="sibTrans" cxnId="{67DDD7C1-AD50-40A5-8507-522B178814FC}">
      <dgm:prSet/>
      <dgm:spPr/>
      <dgm:t>
        <a:bodyPr/>
        <a:lstStyle/>
        <a:p>
          <a:pPr algn="ctr"/>
          <a:endParaRPr lang="fr-FR" b="1">
            <a:solidFill>
              <a:schemeClr val="tx2"/>
            </a:solidFill>
          </a:endParaRPr>
        </a:p>
      </dgm:t>
    </dgm:pt>
    <dgm:pt modelId="{9547D930-2041-4A65-B0B0-EF0C8BFE2FBD}">
      <dgm:prSet phldrT="[Text]"/>
      <dgm:spPr/>
      <dgm:t>
        <a:bodyPr/>
        <a:lstStyle/>
        <a:p>
          <a:pPr algn="ctr"/>
          <a:r>
            <a:rPr lang="fr-FR" b="1">
              <a:solidFill>
                <a:schemeClr val="tx2"/>
              </a:solidFill>
            </a:rPr>
            <a:t>Lecture</a:t>
          </a:r>
        </a:p>
      </dgm:t>
    </dgm:pt>
    <dgm:pt modelId="{D976A148-34AC-497B-92FF-5C4E9931E8B7}" type="parTrans" cxnId="{E3F3AA7E-969D-49AC-A8D6-95D18DEB96DE}">
      <dgm:prSet/>
      <dgm:spPr/>
      <dgm:t>
        <a:bodyPr/>
        <a:lstStyle/>
        <a:p>
          <a:pPr algn="ctr"/>
          <a:endParaRPr lang="fr-FR"/>
        </a:p>
      </dgm:t>
    </dgm:pt>
    <dgm:pt modelId="{942021DC-D742-4420-8F66-D94BACA1602E}" type="sibTrans" cxnId="{E3F3AA7E-969D-49AC-A8D6-95D18DEB96DE}">
      <dgm:prSet/>
      <dgm:spPr/>
      <dgm:t>
        <a:bodyPr/>
        <a:lstStyle/>
        <a:p>
          <a:pPr algn="ctr"/>
          <a:endParaRPr lang="fr-FR" b="1">
            <a:solidFill>
              <a:schemeClr val="tx2"/>
            </a:solidFill>
          </a:endParaRPr>
        </a:p>
      </dgm:t>
    </dgm:pt>
    <dgm:pt modelId="{D113ACCF-5B5B-45AD-BDEC-6F4A41CA892E}">
      <dgm:prSet/>
      <dgm:spPr/>
      <dgm:t>
        <a:bodyPr/>
        <a:lstStyle/>
        <a:p>
          <a:pPr algn="ctr"/>
          <a:r>
            <a:rPr lang="fr-FR" b="1">
              <a:solidFill>
                <a:srgbClr val="00B050"/>
              </a:solidFill>
            </a:rPr>
            <a:t>PAUSE</a:t>
          </a:r>
        </a:p>
      </dgm:t>
    </dgm:pt>
    <dgm:pt modelId="{A469349F-988E-4FBA-8BA9-AC8EAE638392}" type="parTrans" cxnId="{0FAF16B9-05E5-461F-AC85-2F4798D9FA35}">
      <dgm:prSet/>
      <dgm:spPr/>
      <dgm:t>
        <a:bodyPr/>
        <a:lstStyle/>
        <a:p>
          <a:pPr algn="ctr"/>
          <a:endParaRPr lang="fr-FR"/>
        </a:p>
      </dgm:t>
    </dgm:pt>
    <dgm:pt modelId="{941ED90C-1019-4A35-B0F3-A5C7815B240F}" type="sibTrans" cxnId="{0FAF16B9-05E5-461F-AC85-2F4798D9FA35}">
      <dgm:prSet/>
      <dgm:spPr/>
      <dgm:t>
        <a:bodyPr/>
        <a:lstStyle/>
        <a:p>
          <a:pPr algn="ctr"/>
          <a:endParaRPr lang="fr-FR" b="1">
            <a:solidFill>
              <a:schemeClr val="tx2"/>
            </a:solidFill>
          </a:endParaRPr>
        </a:p>
      </dgm:t>
    </dgm:pt>
    <dgm:pt modelId="{0283FC38-2D1F-41B6-88E6-F6BC56539E8C}">
      <dgm:prSet/>
      <dgm:spPr/>
      <dgm:t>
        <a:bodyPr/>
        <a:lstStyle/>
        <a:p>
          <a:pPr algn="ctr"/>
          <a:r>
            <a:rPr lang="fr-FR" b="1">
              <a:solidFill>
                <a:srgbClr val="00B050"/>
              </a:solidFill>
            </a:rPr>
            <a:t>DOSE</a:t>
          </a:r>
        </a:p>
      </dgm:t>
    </dgm:pt>
    <dgm:pt modelId="{B9CA0616-C07E-4E56-B8B9-0A46618B3230}" type="parTrans" cxnId="{A32D5D15-A53F-48FD-8079-CA8DFF494289}">
      <dgm:prSet/>
      <dgm:spPr/>
      <dgm:t>
        <a:bodyPr/>
        <a:lstStyle/>
        <a:p>
          <a:pPr algn="ctr"/>
          <a:endParaRPr lang="fr-FR"/>
        </a:p>
      </dgm:t>
    </dgm:pt>
    <dgm:pt modelId="{8A7587C1-DBEC-439D-9995-24DC10C60E90}" type="sibTrans" cxnId="{A32D5D15-A53F-48FD-8079-CA8DFF494289}">
      <dgm:prSet/>
      <dgm:spPr/>
      <dgm:t>
        <a:bodyPr/>
        <a:lstStyle/>
        <a:p>
          <a:pPr algn="ctr"/>
          <a:endParaRPr lang="fr-FR" b="1">
            <a:solidFill>
              <a:schemeClr val="tx2"/>
            </a:solidFill>
          </a:endParaRPr>
        </a:p>
      </dgm:t>
    </dgm:pt>
    <dgm:pt modelId="{190F752A-43FA-49C8-A09B-44BE72A49470}">
      <dgm:prSet/>
      <dgm:spPr/>
      <dgm:t>
        <a:bodyPr/>
        <a:lstStyle/>
        <a:p>
          <a:r>
            <a:rPr lang="fr-FR" b="1" dirty="0" smtClean="0">
              <a:solidFill>
                <a:srgbClr val="C00000"/>
              </a:solidFill>
            </a:rPr>
            <a:t>SAISIE:</a:t>
          </a:r>
        </a:p>
        <a:p>
          <a:r>
            <a:rPr lang="fr-FR" b="1" dirty="0" smtClean="0">
              <a:solidFill>
                <a:srgbClr val="C00000"/>
              </a:solidFill>
            </a:rPr>
            <a:t>Pool:  CERNID+IMPACT Nominatif: IMPACT</a:t>
          </a:r>
          <a:endParaRPr lang="fr-FR" b="1" dirty="0">
            <a:solidFill>
              <a:srgbClr val="C00000"/>
            </a:solidFill>
          </a:endParaRPr>
        </a:p>
      </dgm:t>
    </dgm:pt>
    <dgm:pt modelId="{07C19267-2FFA-415D-8BE5-E6D47FA4A3CB}" type="parTrans" cxnId="{23639B01-C35C-4099-AE86-9259BAB5B65C}">
      <dgm:prSet/>
      <dgm:spPr/>
      <dgm:t>
        <a:bodyPr/>
        <a:lstStyle/>
        <a:p>
          <a:endParaRPr lang="fr-FR"/>
        </a:p>
      </dgm:t>
    </dgm:pt>
    <dgm:pt modelId="{0C601790-19F8-4424-ADF0-C2FEBC84145E}" type="sibTrans" cxnId="{23639B01-C35C-4099-AE86-9259BAB5B65C}">
      <dgm:prSet/>
      <dgm:spPr/>
      <dgm:t>
        <a:bodyPr/>
        <a:lstStyle/>
        <a:p>
          <a:endParaRPr lang="fr-FR"/>
        </a:p>
      </dgm:t>
    </dgm:pt>
    <dgm:pt modelId="{FCE8E19C-76FE-40EA-9818-364DD2FCEE22}" type="pres">
      <dgm:prSet presAssocID="{CF85B81A-BBB7-4633-9B34-EFBD982BD60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27F4285B-4A79-4BF8-A2C8-FF15889E9624}" type="pres">
      <dgm:prSet presAssocID="{109EF4E5-38B1-4074-8ECA-C1FEF876D9E6}" presName="dummy" presStyleCnt="0"/>
      <dgm:spPr/>
    </dgm:pt>
    <dgm:pt modelId="{BBCD1F3B-AD5B-4575-A526-CDFFFFFB316E}" type="pres">
      <dgm:prSet presAssocID="{109EF4E5-38B1-4074-8ECA-C1FEF876D9E6}" presName="node" presStyleLbl="revTx" presStyleIdx="0" presStyleCnt="8" custScaleX="14422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FFDC8E4-E5E9-47AC-A107-05301318EE54}" type="pres">
      <dgm:prSet presAssocID="{3B283C6B-8C16-436E-9828-B9B18DC28C90}" presName="sibTrans" presStyleLbl="node1" presStyleIdx="0" presStyleCnt="8"/>
      <dgm:spPr/>
      <dgm:t>
        <a:bodyPr/>
        <a:lstStyle/>
        <a:p>
          <a:endParaRPr lang="fr-FR"/>
        </a:p>
      </dgm:t>
    </dgm:pt>
    <dgm:pt modelId="{EF7E2B06-B2DD-4D68-A451-646F155AF6F7}" type="pres">
      <dgm:prSet presAssocID="{095BE1A5-A96E-4C1C-953A-9BD03524C8B1}" presName="dummy" presStyleCnt="0"/>
      <dgm:spPr/>
    </dgm:pt>
    <dgm:pt modelId="{BC9918A6-2806-431A-9480-EC5C6EC7C933}" type="pres">
      <dgm:prSet presAssocID="{095BE1A5-A96E-4C1C-953A-9BD03524C8B1}" presName="node" presStyleLbl="revTx" presStyleIdx="1" presStyleCnt="8" custScaleX="144222" custRadScaleRad="98327" custRadScaleInc="1655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9D99D5C-3169-4A5B-995E-F35D86B09188}" type="pres">
      <dgm:prSet presAssocID="{22271D3D-E413-4134-81F0-96349A375238}" presName="sibTrans" presStyleLbl="node1" presStyleIdx="1" presStyleCnt="8"/>
      <dgm:spPr/>
      <dgm:t>
        <a:bodyPr/>
        <a:lstStyle/>
        <a:p>
          <a:endParaRPr lang="fr-FR"/>
        </a:p>
      </dgm:t>
    </dgm:pt>
    <dgm:pt modelId="{010E64FA-4209-4268-9CDF-0D770B74DD5A}" type="pres">
      <dgm:prSet presAssocID="{190F752A-43FA-49C8-A09B-44BE72A49470}" presName="dummy" presStyleCnt="0"/>
      <dgm:spPr/>
    </dgm:pt>
    <dgm:pt modelId="{EDA59321-B5A5-4993-9DC2-E992D687B5A8}" type="pres">
      <dgm:prSet presAssocID="{190F752A-43FA-49C8-A09B-44BE72A49470}" presName="node" presStyleLbl="revTx" presStyleIdx="2" presStyleCnt="8" custScaleX="280617" custRadScaleRad="105596" custRadScaleInc="-201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A2E4B53-AB26-468B-9BBA-C245332C2AE7}" type="pres">
      <dgm:prSet presAssocID="{0C601790-19F8-4424-ADF0-C2FEBC84145E}" presName="sibTrans" presStyleLbl="node1" presStyleIdx="2" presStyleCnt="8"/>
      <dgm:spPr/>
      <dgm:t>
        <a:bodyPr/>
        <a:lstStyle/>
        <a:p>
          <a:endParaRPr lang="fr-FR"/>
        </a:p>
      </dgm:t>
    </dgm:pt>
    <dgm:pt modelId="{68B6DFD5-B6ED-44B0-91CD-837BE068B4B8}" type="pres">
      <dgm:prSet presAssocID="{0283FC38-2D1F-41B6-88E6-F6BC56539E8C}" presName="dummy" presStyleCnt="0"/>
      <dgm:spPr/>
    </dgm:pt>
    <dgm:pt modelId="{9DA5A4FC-CD9A-4C29-A496-7C6E095942A7}" type="pres">
      <dgm:prSet presAssocID="{0283FC38-2D1F-41B6-88E6-F6BC56539E8C}" presName="node" presStyleLbl="revTx" presStyleIdx="3" presStyleCnt="8" custScaleX="144222" custScaleY="82244" custRadScaleRad="104276" custRadScaleInc="646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5B5F1F6-3C6F-4814-BC65-B51930160B19}" type="pres">
      <dgm:prSet presAssocID="{8A7587C1-DBEC-439D-9995-24DC10C60E90}" presName="sibTrans" presStyleLbl="node1" presStyleIdx="3" presStyleCnt="8"/>
      <dgm:spPr/>
      <dgm:t>
        <a:bodyPr/>
        <a:lstStyle/>
        <a:p>
          <a:endParaRPr lang="fr-FR"/>
        </a:p>
      </dgm:t>
    </dgm:pt>
    <dgm:pt modelId="{91263FAD-3FF7-4C58-8CCF-B398AF528646}" type="pres">
      <dgm:prSet presAssocID="{4161C461-DB63-49E4-BCAD-C8498AD5B00E}" presName="dummy" presStyleCnt="0"/>
      <dgm:spPr/>
    </dgm:pt>
    <dgm:pt modelId="{A2070816-0078-4AA9-8CD9-3125F1B44872}" type="pres">
      <dgm:prSet presAssocID="{4161C461-DB63-49E4-BCAD-C8498AD5B00E}" presName="node" presStyleLbl="revTx" presStyleIdx="4" presStyleCnt="8" custScaleX="144222" custRadScaleRad="100916" custRadScaleInc="-143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CB0C411-F4B6-4A3E-94E3-FE541B52392A}" type="pres">
      <dgm:prSet presAssocID="{36D96C65-5FCB-4E47-B7D5-3DCA9F63C080}" presName="sibTrans" presStyleLbl="node1" presStyleIdx="4" presStyleCnt="8"/>
      <dgm:spPr/>
      <dgm:t>
        <a:bodyPr/>
        <a:lstStyle/>
        <a:p>
          <a:endParaRPr lang="fr-FR"/>
        </a:p>
      </dgm:t>
    </dgm:pt>
    <dgm:pt modelId="{7378AD7E-6780-4C0A-944F-EB708E07073C}" type="pres">
      <dgm:prSet presAssocID="{2C2A6C3E-6025-4973-86A4-5DDEF573F06B}" presName="dummy" presStyleCnt="0"/>
      <dgm:spPr/>
    </dgm:pt>
    <dgm:pt modelId="{AA1A7BF5-DFE9-496C-8F70-5E855F47A285}" type="pres">
      <dgm:prSet presAssocID="{2C2A6C3E-6025-4973-86A4-5DDEF573F06B}" presName="node" presStyleLbl="revTx" presStyleIdx="5" presStyleCnt="8" custScaleX="144222" custRadScaleRad="101855" custRadScaleInc="-1598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343E22B-5DF5-45AC-AC37-2E513809CF68}" type="pres">
      <dgm:prSet presAssocID="{2527B02F-1495-4D95-AFCB-FC75FD378279}" presName="sibTrans" presStyleLbl="node1" presStyleIdx="5" presStyleCnt="8"/>
      <dgm:spPr/>
      <dgm:t>
        <a:bodyPr/>
        <a:lstStyle/>
        <a:p>
          <a:endParaRPr lang="fr-FR"/>
        </a:p>
      </dgm:t>
    </dgm:pt>
    <dgm:pt modelId="{ADB70228-935E-46E8-8057-E7366D92E1A8}" type="pres">
      <dgm:prSet presAssocID="{9547D930-2041-4A65-B0B0-EF0C8BFE2FBD}" presName="dummy" presStyleCnt="0"/>
      <dgm:spPr/>
    </dgm:pt>
    <dgm:pt modelId="{EE3AB664-0B12-49F6-BF2B-76ADA0AD1F13}" type="pres">
      <dgm:prSet presAssocID="{9547D930-2041-4A65-B0B0-EF0C8BFE2FBD}" presName="node" presStyleLbl="revTx" presStyleIdx="6" presStyleCnt="8" custScaleX="144222" custRadScaleRad="98327" custRadScaleInc="-1655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318EA43-8F33-4115-8340-ADD16F7E1AAE}" type="pres">
      <dgm:prSet presAssocID="{942021DC-D742-4420-8F66-D94BACA1602E}" presName="sibTrans" presStyleLbl="node1" presStyleIdx="6" presStyleCnt="8"/>
      <dgm:spPr/>
      <dgm:t>
        <a:bodyPr/>
        <a:lstStyle/>
        <a:p>
          <a:endParaRPr lang="fr-FR"/>
        </a:p>
      </dgm:t>
    </dgm:pt>
    <dgm:pt modelId="{8C29827C-DAB5-43AE-85E2-3FF009474344}" type="pres">
      <dgm:prSet presAssocID="{D113ACCF-5B5B-45AD-BDEC-6F4A41CA892E}" presName="dummy" presStyleCnt="0"/>
      <dgm:spPr/>
    </dgm:pt>
    <dgm:pt modelId="{D6F04939-5C67-44F0-9B3D-851F01349045}" type="pres">
      <dgm:prSet presAssocID="{D113ACCF-5B5B-45AD-BDEC-6F4A41CA892E}" presName="node" presStyleLbl="revTx" presStyleIdx="7" presStyleCnt="8" custScaleX="14422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2F5961E-7C71-497F-A227-A39CE0E5A77B}" type="pres">
      <dgm:prSet presAssocID="{941ED90C-1019-4A35-B0F3-A5C7815B240F}" presName="sibTrans" presStyleLbl="node1" presStyleIdx="7" presStyleCnt="8" custScaleY="97632"/>
      <dgm:spPr/>
      <dgm:t>
        <a:bodyPr/>
        <a:lstStyle/>
        <a:p>
          <a:endParaRPr lang="fr-FR"/>
        </a:p>
      </dgm:t>
    </dgm:pt>
  </dgm:ptLst>
  <dgm:cxnLst>
    <dgm:cxn modelId="{36653718-3727-4A21-9143-8CF462521C48}" type="presOf" srcId="{9547D930-2041-4A65-B0B0-EF0C8BFE2FBD}" destId="{EE3AB664-0B12-49F6-BF2B-76ADA0AD1F13}" srcOrd="0" destOrd="0" presId="urn:microsoft.com/office/officeart/2005/8/layout/cycle1"/>
    <dgm:cxn modelId="{7A86E9BC-B9EE-42B0-B7FC-D19F3AE17823}" type="presOf" srcId="{2527B02F-1495-4D95-AFCB-FC75FD378279}" destId="{1343E22B-5DF5-45AC-AC37-2E513809CF68}" srcOrd="0" destOrd="0" presId="urn:microsoft.com/office/officeart/2005/8/layout/cycle1"/>
    <dgm:cxn modelId="{B4498682-494D-4B7E-8A9E-653A30B1F88D}" type="presOf" srcId="{36D96C65-5FCB-4E47-B7D5-3DCA9F63C080}" destId="{0CB0C411-F4B6-4A3E-94E3-FE541B52392A}" srcOrd="0" destOrd="0" presId="urn:microsoft.com/office/officeart/2005/8/layout/cycle1"/>
    <dgm:cxn modelId="{63804478-B729-4E0F-819B-D1A0E8E69A98}" type="presOf" srcId="{0283FC38-2D1F-41B6-88E6-F6BC56539E8C}" destId="{9DA5A4FC-CD9A-4C29-A496-7C6E095942A7}" srcOrd="0" destOrd="0" presId="urn:microsoft.com/office/officeart/2005/8/layout/cycle1"/>
    <dgm:cxn modelId="{4BE11E59-C895-4EFE-B9B0-D603990A718E}" type="presOf" srcId="{109EF4E5-38B1-4074-8ECA-C1FEF876D9E6}" destId="{BBCD1F3B-AD5B-4575-A526-CDFFFFFB316E}" srcOrd="0" destOrd="0" presId="urn:microsoft.com/office/officeart/2005/8/layout/cycle1"/>
    <dgm:cxn modelId="{831AB2AC-5712-4F56-AA52-00AD5A250036}" type="presOf" srcId="{3B283C6B-8C16-436E-9828-B9B18DC28C90}" destId="{4FFDC8E4-E5E9-47AC-A107-05301318EE54}" srcOrd="0" destOrd="0" presId="urn:microsoft.com/office/officeart/2005/8/layout/cycle1"/>
    <dgm:cxn modelId="{67DDD7C1-AD50-40A5-8507-522B178814FC}" srcId="{CF85B81A-BBB7-4633-9B34-EFBD982BD603}" destId="{2C2A6C3E-6025-4973-86A4-5DDEF573F06B}" srcOrd="5" destOrd="0" parTransId="{569012F1-61FB-4D63-A089-006F3EA5A07F}" sibTransId="{2527B02F-1495-4D95-AFCB-FC75FD378279}"/>
    <dgm:cxn modelId="{45D96607-3001-44FE-85E9-5E3FCC75BD55}" type="presOf" srcId="{0C601790-19F8-4424-ADF0-C2FEBC84145E}" destId="{6A2E4B53-AB26-468B-9BBA-C245332C2AE7}" srcOrd="0" destOrd="0" presId="urn:microsoft.com/office/officeart/2005/8/layout/cycle1"/>
    <dgm:cxn modelId="{C636B7FC-6734-422D-801A-F8AE957BBD8A}" type="presOf" srcId="{942021DC-D742-4420-8F66-D94BACA1602E}" destId="{0318EA43-8F33-4115-8340-ADD16F7E1AAE}" srcOrd="0" destOrd="0" presId="urn:microsoft.com/office/officeart/2005/8/layout/cycle1"/>
    <dgm:cxn modelId="{E3F3AA7E-969D-49AC-A8D6-95D18DEB96DE}" srcId="{CF85B81A-BBB7-4633-9B34-EFBD982BD603}" destId="{9547D930-2041-4A65-B0B0-EF0C8BFE2FBD}" srcOrd="6" destOrd="0" parTransId="{D976A148-34AC-497B-92FF-5C4E9931E8B7}" sibTransId="{942021DC-D742-4420-8F66-D94BACA1602E}"/>
    <dgm:cxn modelId="{9EADABB1-2E52-46D9-89FE-7BA72EB88903}" type="presOf" srcId="{8A7587C1-DBEC-439D-9995-24DC10C60E90}" destId="{E5B5F1F6-3C6F-4814-BC65-B51930160B19}" srcOrd="0" destOrd="0" presId="urn:microsoft.com/office/officeart/2005/8/layout/cycle1"/>
    <dgm:cxn modelId="{31B2C7F6-234F-45C3-BF12-1F9A03A4876D}" type="presOf" srcId="{22271D3D-E413-4134-81F0-96349A375238}" destId="{09D99D5C-3169-4A5B-995E-F35D86B09188}" srcOrd="0" destOrd="0" presId="urn:microsoft.com/office/officeart/2005/8/layout/cycle1"/>
    <dgm:cxn modelId="{0FAF16B9-05E5-461F-AC85-2F4798D9FA35}" srcId="{CF85B81A-BBB7-4633-9B34-EFBD982BD603}" destId="{D113ACCF-5B5B-45AD-BDEC-6F4A41CA892E}" srcOrd="7" destOrd="0" parTransId="{A469349F-988E-4FBA-8BA9-AC8EAE638392}" sibTransId="{941ED90C-1019-4A35-B0F3-A5C7815B240F}"/>
    <dgm:cxn modelId="{7F238F7D-8558-491A-84CB-BA718E3100B3}" type="presOf" srcId="{CF85B81A-BBB7-4633-9B34-EFBD982BD603}" destId="{FCE8E19C-76FE-40EA-9818-364DD2FCEE22}" srcOrd="0" destOrd="0" presId="urn:microsoft.com/office/officeart/2005/8/layout/cycle1"/>
    <dgm:cxn modelId="{23639B01-C35C-4099-AE86-9259BAB5B65C}" srcId="{CF85B81A-BBB7-4633-9B34-EFBD982BD603}" destId="{190F752A-43FA-49C8-A09B-44BE72A49470}" srcOrd="2" destOrd="0" parTransId="{07C19267-2FFA-415D-8BE5-E6D47FA4A3CB}" sibTransId="{0C601790-19F8-4424-ADF0-C2FEBC84145E}"/>
    <dgm:cxn modelId="{A32D5D15-A53F-48FD-8079-CA8DFF494289}" srcId="{CF85B81A-BBB7-4633-9B34-EFBD982BD603}" destId="{0283FC38-2D1F-41B6-88E6-F6BC56539E8C}" srcOrd="3" destOrd="0" parTransId="{B9CA0616-C07E-4E56-B8B9-0A46618B3230}" sibTransId="{8A7587C1-DBEC-439D-9995-24DC10C60E90}"/>
    <dgm:cxn modelId="{307A4497-97FB-4ECB-9698-E2ABDC5D7D1D}" srcId="{CF85B81A-BBB7-4633-9B34-EFBD982BD603}" destId="{4161C461-DB63-49E4-BCAD-C8498AD5B00E}" srcOrd="4" destOrd="0" parTransId="{95326236-12C3-4B12-9336-A98662A28CE2}" sibTransId="{36D96C65-5FCB-4E47-B7D5-3DCA9F63C080}"/>
    <dgm:cxn modelId="{03038A25-0F62-44F5-A94F-87E50B23266C}" srcId="{CF85B81A-BBB7-4633-9B34-EFBD982BD603}" destId="{095BE1A5-A96E-4C1C-953A-9BD03524C8B1}" srcOrd="1" destOrd="0" parTransId="{EE8151EB-C556-463E-8E37-013D727D3C81}" sibTransId="{22271D3D-E413-4134-81F0-96349A375238}"/>
    <dgm:cxn modelId="{53380E4A-9C53-4287-8A4E-5E9E4D0D3E74}" srcId="{CF85B81A-BBB7-4633-9B34-EFBD982BD603}" destId="{109EF4E5-38B1-4074-8ECA-C1FEF876D9E6}" srcOrd="0" destOrd="0" parTransId="{F0561868-F5DB-4AD6-86A1-A05F89F41346}" sibTransId="{3B283C6B-8C16-436E-9828-B9B18DC28C90}"/>
    <dgm:cxn modelId="{2D59F466-0034-46A5-B946-59D50ABA7D7D}" type="presOf" srcId="{190F752A-43FA-49C8-A09B-44BE72A49470}" destId="{EDA59321-B5A5-4993-9DC2-E992D687B5A8}" srcOrd="0" destOrd="0" presId="urn:microsoft.com/office/officeart/2005/8/layout/cycle1"/>
    <dgm:cxn modelId="{F8ACAF8B-7CAA-47F8-A322-4386CDEAD6AB}" type="presOf" srcId="{941ED90C-1019-4A35-B0F3-A5C7815B240F}" destId="{D2F5961E-7C71-497F-A227-A39CE0E5A77B}" srcOrd="0" destOrd="0" presId="urn:microsoft.com/office/officeart/2005/8/layout/cycle1"/>
    <dgm:cxn modelId="{026D0E0C-DFCE-4E8B-8038-70ADFB480E7F}" type="presOf" srcId="{095BE1A5-A96E-4C1C-953A-9BD03524C8B1}" destId="{BC9918A6-2806-431A-9480-EC5C6EC7C933}" srcOrd="0" destOrd="0" presId="urn:microsoft.com/office/officeart/2005/8/layout/cycle1"/>
    <dgm:cxn modelId="{10E13203-E9DB-477F-9BEB-3F9BD913D111}" type="presOf" srcId="{4161C461-DB63-49E4-BCAD-C8498AD5B00E}" destId="{A2070816-0078-4AA9-8CD9-3125F1B44872}" srcOrd="0" destOrd="0" presId="urn:microsoft.com/office/officeart/2005/8/layout/cycle1"/>
    <dgm:cxn modelId="{40E880ED-D8F8-4522-B8E9-B1C81B7C58F2}" type="presOf" srcId="{2C2A6C3E-6025-4973-86A4-5DDEF573F06B}" destId="{AA1A7BF5-DFE9-496C-8F70-5E855F47A285}" srcOrd="0" destOrd="0" presId="urn:microsoft.com/office/officeart/2005/8/layout/cycle1"/>
    <dgm:cxn modelId="{38A8F534-FA87-4CF4-80D6-C5B0035CFD27}" type="presOf" srcId="{D113ACCF-5B5B-45AD-BDEC-6F4A41CA892E}" destId="{D6F04939-5C67-44F0-9B3D-851F01349045}" srcOrd="0" destOrd="0" presId="urn:microsoft.com/office/officeart/2005/8/layout/cycle1"/>
    <dgm:cxn modelId="{CA65F344-BA07-4612-9720-72097EC0D069}" type="presParOf" srcId="{FCE8E19C-76FE-40EA-9818-364DD2FCEE22}" destId="{27F4285B-4A79-4BF8-A2C8-FF15889E9624}" srcOrd="0" destOrd="0" presId="urn:microsoft.com/office/officeart/2005/8/layout/cycle1"/>
    <dgm:cxn modelId="{1CDD6673-D031-475C-958C-DA733D85D114}" type="presParOf" srcId="{FCE8E19C-76FE-40EA-9818-364DD2FCEE22}" destId="{BBCD1F3B-AD5B-4575-A526-CDFFFFFB316E}" srcOrd="1" destOrd="0" presId="urn:microsoft.com/office/officeart/2005/8/layout/cycle1"/>
    <dgm:cxn modelId="{F573F5B4-4540-4B06-BDE7-165B9D068E28}" type="presParOf" srcId="{FCE8E19C-76FE-40EA-9818-364DD2FCEE22}" destId="{4FFDC8E4-E5E9-47AC-A107-05301318EE54}" srcOrd="2" destOrd="0" presId="urn:microsoft.com/office/officeart/2005/8/layout/cycle1"/>
    <dgm:cxn modelId="{C0AB8196-C70F-4824-B448-9C5FBBB1FE06}" type="presParOf" srcId="{FCE8E19C-76FE-40EA-9818-364DD2FCEE22}" destId="{EF7E2B06-B2DD-4D68-A451-646F155AF6F7}" srcOrd="3" destOrd="0" presId="urn:microsoft.com/office/officeart/2005/8/layout/cycle1"/>
    <dgm:cxn modelId="{31A7DD1F-A376-404C-9466-74D262C35933}" type="presParOf" srcId="{FCE8E19C-76FE-40EA-9818-364DD2FCEE22}" destId="{BC9918A6-2806-431A-9480-EC5C6EC7C933}" srcOrd="4" destOrd="0" presId="urn:microsoft.com/office/officeart/2005/8/layout/cycle1"/>
    <dgm:cxn modelId="{A15D6C13-0098-4AAA-AC63-DA9277A49548}" type="presParOf" srcId="{FCE8E19C-76FE-40EA-9818-364DD2FCEE22}" destId="{09D99D5C-3169-4A5B-995E-F35D86B09188}" srcOrd="5" destOrd="0" presId="urn:microsoft.com/office/officeart/2005/8/layout/cycle1"/>
    <dgm:cxn modelId="{E68358A2-C245-42F4-A930-A4270C676BA6}" type="presParOf" srcId="{FCE8E19C-76FE-40EA-9818-364DD2FCEE22}" destId="{010E64FA-4209-4268-9CDF-0D770B74DD5A}" srcOrd="6" destOrd="0" presId="urn:microsoft.com/office/officeart/2005/8/layout/cycle1"/>
    <dgm:cxn modelId="{8AFE17A0-CAC0-49F8-BC94-FFEDE58506A2}" type="presParOf" srcId="{FCE8E19C-76FE-40EA-9818-364DD2FCEE22}" destId="{EDA59321-B5A5-4993-9DC2-E992D687B5A8}" srcOrd="7" destOrd="0" presId="urn:microsoft.com/office/officeart/2005/8/layout/cycle1"/>
    <dgm:cxn modelId="{FA27DE87-1B37-4D5B-B7FB-38C44B31EA42}" type="presParOf" srcId="{FCE8E19C-76FE-40EA-9818-364DD2FCEE22}" destId="{6A2E4B53-AB26-468B-9BBA-C245332C2AE7}" srcOrd="8" destOrd="0" presId="urn:microsoft.com/office/officeart/2005/8/layout/cycle1"/>
    <dgm:cxn modelId="{05381D7F-A532-42D6-8D42-080BCF9A03CF}" type="presParOf" srcId="{FCE8E19C-76FE-40EA-9818-364DD2FCEE22}" destId="{68B6DFD5-B6ED-44B0-91CD-837BE068B4B8}" srcOrd="9" destOrd="0" presId="urn:microsoft.com/office/officeart/2005/8/layout/cycle1"/>
    <dgm:cxn modelId="{07E991DA-B3A1-4748-B700-55D5161377F0}" type="presParOf" srcId="{FCE8E19C-76FE-40EA-9818-364DD2FCEE22}" destId="{9DA5A4FC-CD9A-4C29-A496-7C6E095942A7}" srcOrd="10" destOrd="0" presId="urn:microsoft.com/office/officeart/2005/8/layout/cycle1"/>
    <dgm:cxn modelId="{FB9F139C-DD46-4EA5-83DE-07307F67AB66}" type="presParOf" srcId="{FCE8E19C-76FE-40EA-9818-364DD2FCEE22}" destId="{E5B5F1F6-3C6F-4814-BC65-B51930160B19}" srcOrd="11" destOrd="0" presId="urn:microsoft.com/office/officeart/2005/8/layout/cycle1"/>
    <dgm:cxn modelId="{6E0291F9-C038-48D4-B4E2-1D3A3A55D0E0}" type="presParOf" srcId="{FCE8E19C-76FE-40EA-9818-364DD2FCEE22}" destId="{91263FAD-3FF7-4C58-8CCF-B398AF528646}" srcOrd="12" destOrd="0" presId="urn:microsoft.com/office/officeart/2005/8/layout/cycle1"/>
    <dgm:cxn modelId="{E2C7A229-430F-4BBA-8DB4-C91D6A574905}" type="presParOf" srcId="{FCE8E19C-76FE-40EA-9818-364DD2FCEE22}" destId="{A2070816-0078-4AA9-8CD9-3125F1B44872}" srcOrd="13" destOrd="0" presId="urn:microsoft.com/office/officeart/2005/8/layout/cycle1"/>
    <dgm:cxn modelId="{889CB4DB-D170-4056-9CAA-E7D9BF3FBE53}" type="presParOf" srcId="{FCE8E19C-76FE-40EA-9818-364DD2FCEE22}" destId="{0CB0C411-F4B6-4A3E-94E3-FE541B52392A}" srcOrd="14" destOrd="0" presId="urn:microsoft.com/office/officeart/2005/8/layout/cycle1"/>
    <dgm:cxn modelId="{382599E8-68D9-4D8B-AC3F-974E4DD71EB2}" type="presParOf" srcId="{FCE8E19C-76FE-40EA-9818-364DD2FCEE22}" destId="{7378AD7E-6780-4C0A-944F-EB708E07073C}" srcOrd="15" destOrd="0" presId="urn:microsoft.com/office/officeart/2005/8/layout/cycle1"/>
    <dgm:cxn modelId="{7F1BBAF4-761C-438E-B401-59D9B69B6F10}" type="presParOf" srcId="{FCE8E19C-76FE-40EA-9818-364DD2FCEE22}" destId="{AA1A7BF5-DFE9-496C-8F70-5E855F47A285}" srcOrd="16" destOrd="0" presId="urn:microsoft.com/office/officeart/2005/8/layout/cycle1"/>
    <dgm:cxn modelId="{C2031878-00B6-4F42-B04C-D43B342BA58E}" type="presParOf" srcId="{FCE8E19C-76FE-40EA-9818-364DD2FCEE22}" destId="{1343E22B-5DF5-45AC-AC37-2E513809CF68}" srcOrd="17" destOrd="0" presId="urn:microsoft.com/office/officeart/2005/8/layout/cycle1"/>
    <dgm:cxn modelId="{D3392680-7A23-44A7-8193-BBA60CF6F11F}" type="presParOf" srcId="{FCE8E19C-76FE-40EA-9818-364DD2FCEE22}" destId="{ADB70228-935E-46E8-8057-E7366D92E1A8}" srcOrd="18" destOrd="0" presId="urn:microsoft.com/office/officeart/2005/8/layout/cycle1"/>
    <dgm:cxn modelId="{2DF55871-A18A-4ABB-9890-EF5EEEA391B6}" type="presParOf" srcId="{FCE8E19C-76FE-40EA-9818-364DD2FCEE22}" destId="{EE3AB664-0B12-49F6-BF2B-76ADA0AD1F13}" srcOrd="19" destOrd="0" presId="urn:microsoft.com/office/officeart/2005/8/layout/cycle1"/>
    <dgm:cxn modelId="{0D5D7827-0165-47BC-BACC-7EAE47A75E99}" type="presParOf" srcId="{FCE8E19C-76FE-40EA-9818-364DD2FCEE22}" destId="{0318EA43-8F33-4115-8340-ADD16F7E1AAE}" srcOrd="20" destOrd="0" presId="urn:microsoft.com/office/officeart/2005/8/layout/cycle1"/>
    <dgm:cxn modelId="{35577BD2-9A8E-47DF-AA50-C1D7A9F5BF42}" type="presParOf" srcId="{FCE8E19C-76FE-40EA-9818-364DD2FCEE22}" destId="{8C29827C-DAB5-43AE-85E2-3FF009474344}" srcOrd="21" destOrd="0" presId="urn:microsoft.com/office/officeart/2005/8/layout/cycle1"/>
    <dgm:cxn modelId="{CB833C84-A107-4691-A853-6F532F9C07B8}" type="presParOf" srcId="{FCE8E19C-76FE-40EA-9818-364DD2FCEE22}" destId="{D6F04939-5C67-44F0-9B3D-851F01349045}" srcOrd="22" destOrd="0" presId="urn:microsoft.com/office/officeart/2005/8/layout/cycle1"/>
    <dgm:cxn modelId="{388F55CA-2536-4000-A472-3763E5FCDEFD}" type="presParOf" srcId="{FCE8E19C-76FE-40EA-9818-364DD2FCEE22}" destId="{D2F5961E-7C71-497F-A227-A39CE0E5A77B}" srcOrd="23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0D276C-CE86-457B-BD66-416E0987B24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2245BA7-1331-401A-B2E5-35496837D757}">
      <dgm:prSet phldrT="[Text]"/>
      <dgm:spPr/>
      <dgm:t>
        <a:bodyPr/>
        <a:lstStyle/>
        <a:p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DEMANDE</a:t>
          </a:r>
          <a:endParaRPr lang="fr-FR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200444-FDCC-410B-8D25-7C28F26BA39E}" type="parTrans" cxnId="{FB2F70DD-6E22-4176-800A-E7F1CFC0E08C}">
      <dgm:prSet/>
      <dgm:spPr/>
      <dgm:t>
        <a:bodyPr/>
        <a:lstStyle/>
        <a:p>
          <a:endParaRPr lang="fr-FR" noProof="0" dirty="0"/>
        </a:p>
      </dgm:t>
    </dgm:pt>
    <dgm:pt modelId="{F2D01943-4BBB-4EC6-8900-BA02F6439E00}" type="sibTrans" cxnId="{FB2F70DD-6E22-4176-800A-E7F1CFC0E08C}">
      <dgm:prSet/>
      <dgm:spPr/>
      <dgm:t>
        <a:bodyPr/>
        <a:lstStyle/>
        <a:p>
          <a:endParaRPr lang="fr-FR" noProof="0" dirty="0"/>
        </a:p>
      </dgm:t>
    </dgm:pt>
    <dgm:pt modelId="{BFD630AC-FE6C-4AF4-864C-75A8F2F7AA02}">
      <dgm:prSet phldrT="[Text]"/>
      <dgm:spPr/>
      <dgm:t>
        <a:bodyPr/>
        <a:lstStyle/>
        <a:p>
          <a:r>
            <a:rPr lang="fr-FR" b="1" noProof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Au moins 24H à l’avance</a:t>
          </a:r>
          <a:endParaRPr lang="fr-FR" noProof="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614983-9EB1-476F-A5EF-E49B53358B88}" type="parTrans" cxnId="{6C750675-5AAF-45F8-99F2-7433151FFC95}">
      <dgm:prSet/>
      <dgm:spPr/>
      <dgm:t>
        <a:bodyPr/>
        <a:lstStyle/>
        <a:p>
          <a:endParaRPr lang="fr-FR" noProof="0" dirty="0"/>
        </a:p>
      </dgm:t>
    </dgm:pt>
    <dgm:pt modelId="{A93301BF-D8A5-4920-AA4F-5BDED8C3B0E6}" type="sibTrans" cxnId="{6C750675-5AAF-45F8-99F2-7433151FFC95}">
      <dgm:prSet/>
      <dgm:spPr/>
      <dgm:t>
        <a:bodyPr/>
        <a:lstStyle/>
        <a:p>
          <a:endParaRPr lang="fr-FR" noProof="0" dirty="0"/>
        </a:p>
      </dgm:t>
    </dgm:pt>
    <dgm:pt modelId="{24562D13-BCB8-4959-8139-77959067352B}">
      <dgm:prSet phldrT="[Text]"/>
      <dgm:spPr/>
      <dgm:t>
        <a:bodyPr/>
        <a:lstStyle/>
        <a:p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MISE A DISPOSITION</a:t>
          </a:r>
          <a:endParaRPr lang="fr-FR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CC6A558-48DC-4305-9CE6-DD5A719D5BEE}" type="parTrans" cxnId="{6DECBF15-90B2-4912-89F4-BB563139BD71}">
      <dgm:prSet/>
      <dgm:spPr/>
      <dgm:t>
        <a:bodyPr/>
        <a:lstStyle/>
        <a:p>
          <a:endParaRPr lang="fr-FR" noProof="0" dirty="0"/>
        </a:p>
      </dgm:t>
    </dgm:pt>
    <dgm:pt modelId="{4FABB8D6-44B9-40EC-B996-D67625F7FB6C}" type="sibTrans" cxnId="{6DECBF15-90B2-4912-89F4-BB563139BD71}">
      <dgm:prSet/>
      <dgm:spPr/>
      <dgm:t>
        <a:bodyPr/>
        <a:lstStyle/>
        <a:p>
          <a:endParaRPr lang="fr-FR" noProof="0" dirty="0"/>
        </a:p>
      </dgm:t>
    </dgm:pt>
    <dgm:pt modelId="{D90A9C1A-9419-4012-856B-F1454474B346}">
      <dgm:prSet phldrT="[Text]"/>
      <dgm:spPr/>
      <dgm:t>
        <a:bodyPr/>
        <a:lstStyle/>
        <a:p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Mise à disposition en Buffer Zone </a:t>
          </a:r>
          <a:b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(ou au B.574 ou livraison en Zone Réglementée)</a:t>
          </a:r>
          <a:endParaRPr lang="fr-FR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74ED9B-0810-4BCC-B1DC-328BC903D2E7}" type="parTrans" cxnId="{DE8E3A6B-199D-4445-AA18-BCF6DE949FF1}">
      <dgm:prSet/>
      <dgm:spPr/>
      <dgm:t>
        <a:bodyPr/>
        <a:lstStyle/>
        <a:p>
          <a:endParaRPr lang="fr-FR" noProof="0" dirty="0"/>
        </a:p>
      </dgm:t>
    </dgm:pt>
    <dgm:pt modelId="{48F2125F-7E4F-4C8F-A06E-13A3EFD707A0}" type="sibTrans" cxnId="{DE8E3A6B-199D-4445-AA18-BCF6DE949FF1}">
      <dgm:prSet/>
      <dgm:spPr/>
      <dgm:t>
        <a:bodyPr/>
        <a:lstStyle/>
        <a:p>
          <a:endParaRPr lang="fr-FR" noProof="0" dirty="0"/>
        </a:p>
      </dgm:t>
    </dgm:pt>
    <dgm:pt modelId="{B85D867C-7E5B-4F88-BD28-1B52FA5D9F64}">
      <dgm:prSet phldrT="[Text]"/>
      <dgm:spPr/>
      <dgm:t>
        <a:bodyPr/>
        <a:lstStyle/>
        <a:p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UTILISATION</a:t>
          </a:r>
          <a:endParaRPr lang="fr-FR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35426C-246D-4EF0-B830-9083F2DF34C7}" type="parTrans" cxnId="{6324D469-240E-444A-A9FF-BDB41ADA4779}">
      <dgm:prSet/>
      <dgm:spPr/>
      <dgm:t>
        <a:bodyPr/>
        <a:lstStyle/>
        <a:p>
          <a:endParaRPr lang="fr-FR" noProof="0" dirty="0"/>
        </a:p>
      </dgm:t>
    </dgm:pt>
    <dgm:pt modelId="{91A156AC-7585-41BE-B851-13DAA896FCE4}" type="sibTrans" cxnId="{6324D469-240E-444A-A9FF-BDB41ADA4779}">
      <dgm:prSet/>
      <dgm:spPr/>
      <dgm:t>
        <a:bodyPr/>
        <a:lstStyle/>
        <a:p>
          <a:endParaRPr lang="fr-FR" noProof="0" dirty="0"/>
        </a:p>
      </dgm:t>
    </dgm:pt>
    <dgm:pt modelId="{CBA45AF6-102E-4E9F-9422-163495206B0A}">
      <dgm:prSet phldrT="[Text]"/>
      <dgm:spPr/>
      <dgm:t>
        <a:bodyPr/>
        <a:lstStyle/>
        <a:p>
          <a:r>
            <a:rPr lang="fr-FR" b="1" noProof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Déclaration d’utilisation TREC obligatoire avant toute utilisation</a:t>
          </a:r>
          <a:endParaRPr lang="fr-FR" b="1" noProof="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1FAFF0-C550-4683-BA88-E8B5197224F3}" type="parTrans" cxnId="{C61A6179-A89B-4C16-B2BE-D1BA397039BF}">
      <dgm:prSet/>
      <dgm:spPr/>
      <dgm:t>
        <a:bodyPr/>
        <a:lstStyle/>
        <a:p>
          <a:endParaRPr lang="fr-FR" noProof="0" dirty="0"/>
        </a:p>
      </dgm:t>
    </dgm:pt>
    <dgm:pt modelId="{47C94F59-F22F-41A5-8579-958B6229EE49}" type="sibTrans" cxnId="{C61A6179-A89B-4C16-B2BE-D1BA397039BF}">
      <dgm:prSet/>
      <dgm:spPr/>
      <dgm:t>
        <a:bodyPr/>
        <a:lstStyle/>
        <a:p>
          <a:endParaRPr lang="fr-FR" noProof="0" dirty="0"/>
        </a:p>
      </dgm:t>
    </dgm:pt>
    <dgm:pt modelId="{6ECC2644-F201-4F56-8630-63799CF4833C}">
      <dgm:prSet phldrT="[Text]"/>
      <dgm:spPr/>
      <dgm:t>
        <a:bodyPr/>
        <a:lstStyle/>
        <a:p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RETOUR</a:t>
          </a:r>
          <a:endParaRPr lang="fr-FR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78504C-2376-456E-B188-6704C982273B}" type="parTrans" cxnId="{59EDA744-5164-4249-A040-C2F26D6A9019}">
      <dgm:prSet/>
      <dgm:spPr/>
      <dgm:t>
        <a:bodyPr/>
        <a:lstStyle/>
        <a:p>
          <a:endParaRPr lang="fr-FR" noProof="0" dirty="0"/>
        </a:p>
      </dgm:t>
    </dgm:pt>
    <dgm:pt modelId="{5F6D78A6-A245-417D-AACE-4057C10D5B65}" type="sibTrans" cxnId="{59EDA744-5164-4249-A040-C2F26D6A9019}">
      <dgm:prSet/>
      <dgm:spPr/>
      <dgm:t>
        <a:bodyPr/>
        <a:lstStyle/>
        <a:p>
          <a:endParaRPr lang="fr-FR" noProof="0" dirty="0"/>
        </a:p>
      </dgm:t>
    </dgm:pt>
    <dgm:pt modelId="{64AEEBDD-BC35-4EE0-9340-A7F7CBDDE475}">
      <dgm:prSet/>
      <dgm:spPr/>
      <dgm:t>
        <a:bodyPr/>
        <a:lstStyle/>
        <a:p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Retour en Buffer Zone obligatoire</a:t>
          </a:r>
          <a:endParaRPr lang="fr-FR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F48B87-57CC-4474-8378-522C7A7DB20F}" type="parTrans" cxnId="{CE9F63A4-83E9-4BF6-957F-E3C17B70DF32}">
      <dgm:prSet/>
      <dgm:spPr/>
      <dgm:t>
        <a:bodyPr/>
        <a:lstStyle/>
        <a:p>
          <a:endParaRPr lang="fr-FR" noProof="0" dirty="0"/>
        </a:p>
      </dgm:t>
    </dgm:pt>
    <dgm:pt modelId="{4A825818-F27D-41F9-8438-41D6FF733DCD}" type="sibTrans" cxnId="{CE9F63A4-83E9-4BF6-957F-E3C17B70DF32}">
      <dgm:prSet/>
      <dgm:spPr/>
      <dgm:t>
        <a:bodyPr/>
        <a:lstStyle/>
        <a:p>
          <a:endParaRPr lang="fr-FR" noProof="0" dirty="0"/>
        </a:p>
      </dgm:t>
    </dgm:pt>
    <dgm:pt modelId="{E2F2FF6C-3C3F-4F8B-AD7B-0173C45EC39D}">
      <dgm:prSet phldrT="[Text]"/>
      <dgm:spPr/>
      <dgm:t>
        <a:bodyPr/>
        <a:lstStyle/>
        <a:p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Remplir le formulaire : </a:t>
          </a:r>
          <a:r>
            <a:rPr lang="fr-FR" noProof="0" dirty="0" smtClean="0">
              <a:solidFill>
                <a:srgbClr val="0070C0"/>
              </a:solidFill>
              <a:hlinkClick xmlns:r="http://schemas.openxmlformats.org/officeDocument/2006/relationships" r:id="rId1"/>
            </a:rPr>
            <a:t>http://cern.ch/rp-vacuum-cleaners</a:t>
          </a:r>
          <a:r>
            <a:rPr lang="fr-FR" noProof="0" dirty="0" smtClean="0">
              <a:solidFill>
                <a:srgbClr val="0070C0"/>
              </a:solidFill>
            </a:rPr>
            <a:t> </a:t>
          </a:r>
          <a:endParaRPr lang="fr-FR" b="1" noProof="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00B216-CF17-41BF-802D-CBB0F80573E4}" type="parTrans" cxnId="{C5558580-CFE8-44C4-BBA8-FA30D84B0F63}">
      <dgm:prSet/>
      <dgm:spPr/>
      <dgm:t>
        <a:bodyPr/>
        <a:lstStyle/>
        <a:p>
          <a:endParaRPr lang="fr-FR" noProof="0" dirty="0"/>
        </a:p>
      </dgm:t>
    </dgm:pt>
    <dgm:pt modelId="{E41E72C5-508B-47E8-9CA0-BFF63CA6F0AB}" type="sibTrans" cxnId="{C5558580-CFE8-44C4-BBA8-FA30D84B0F63}">
      <dgm:prSet/>
      <dgm:spPr/>
      <dgm:t>
        <a:bodyPr/>
        <a:lstStyle/>
        <a:p>
          <a:endParaRPr lang="fr-FR" noProof="0" dirty="0"/>
        </a:p>
      </dgm:t>
    </dgm:pt>
    <dgm:pt modelId="{347A5A38-EEBB-40DC-A0FA-B88CFD455653}">
      <dgm:prSet phldrT="[Text]"/>
      <dgm:spPr/>
      <dgm:t>
        <a:bodyPr/>
        <a:lstStyle/>
        <a:p>
          <a:r>
            <a:rPr lang="fr-FR" noProof="0" dirty="0" smtClean="0">
              <a:latin typeface="Arial" panose="020B0604020202020204" pitchFamily="34" charset="0"/>
              <a:cs typeface="Arial" panose="020B0604020202020204" pitchFamily="34" charset="0"/>
            </a:rPr>
            <a:t>Email automatique de confirmation (demandeur, responsable, utilisateur)</a:t>
          </a:r>
          <a:endParaRPr lang="fr-FR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2E8FC7-610D-4FB5-A1B5-168A7A1D5D97}" type="parTrans" cxnId="{518204B8-C488-48D2-8990-2DAFFDAE2F96}">
      <dgm:prSet/>
      <dgm:spPr/>
      <dgm:t>
        <a:bodyPr/>
        <a:lstStyle/>
        <a:p>
          <a:endParaRPr lang="fr-FR" noProof="0" dirty="0"/>
        </a:p>
      </dgm:t>
    </dgm:pt>
    <dgm:pt modelId="{D6FAB3A1-F4A8-4A96-A5D7-FE26F8EC409D}" type="sibTrans" cxnId="{518204B8-C488-48D2-8990-2DAFFDAE2F96}">
      <dgm:prSet/>
      <dgm:spPr/>
      <dgm:t>
        <a:bodyPr/>
        <a:lstStyle/>
        <a:p>
          <a:endParaRPr lang="fr-FR" noProof="0" dirty="0"/>
        </a:p>
      </dgm:t>
    </dgm:pt>
    <dgm:pt modelId="{6D1EB6CB-475E-4B84-83E1-BE688B1E3541}">
      <dgm:prSet phldrT="[Text]"/>
      <dgm:spPr/>
      <dgm:t>
        <a:bodyPr/>
        <a:lstStyle/>
        <a:p>
          <a:r>
            <a:rPr lang="fr-FR" b="1" noProof="0" dirty="0" smtClean="0">
              <a:latin typeface="Arial" panose="020B0604020202020204" pitchFamily="34" charset="0"/>
              <a:cs typeface="Arial" panose="020B0604020202020204" pitchFamily="34" charset="0"/>
            </a:rPr>
            <a:t>L’utilisateur devient alors responsable de l’aspirateur</a:t>
          </a:r>
          <a:endParaRPr lang="fr-FR" b="1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820AEC-0A9C-4147-A5F3-729A1A93F858}" type="parTrans" cxnId="{99097882-BFDF-4702-88C6-9A4CE6485B0F}">
      <dgm:prSet/>
      <dgm:spPr/>
      <dgm:t>
        <a:bodyPr/>
        <a:lstStyle/>
        <a:p>
          <a:endParaRPr lang="fr-FR" noProof="0" dirty="0"/>
        </a:p>
      </dgm:t>
    </dgm:pt>
    <dgm:pt modelId="{D20FABDE-5545-4A69-BC4A-A9A573686075}" type="sibTrans" cxnId="{99097882-BFDF-4702-88C6-9A4CE6485B0F}">
      <dgm:prSet/>
      <dgm:spPr/>
      <dgm:t>
        <a:bodyPr/>
        <a:lstStyle/>
        <a:p>
          <a:endParaRPr lang="fr-FR" noProof="0" dirty="0"/>
        </a:p>
      </dgm:t>
    </dgm:pt>
    <dgm:pt modelId="{690DA100-9BBF-4903-B2D1-AA4C3762A21A}">
      <dgm:prSet/>
      <dgm:spPr/>
      <dgm:t>
        <a:bodyPr/>
        <a:lstStyle/>
        <a:p>
          <a:r>
            <a:rPr lang="fr-FR" b="0" noProof="0" dirty="0" smtClean="0">
              <a:latin typeface="Arial" panose="020B0604020202020204" pitchFamily="34" charset="0"/>
              <a:cs typeface="Arial" panose="020B0604020202020204" pitchFamily="34" charset="0"/>
            </a:rPr>
            <a:t>Déclaration de fin d’utilisation via TREC</a:t>
          </a:r>
          <a:endParaRPr lang="fr-FR" b="0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DC9D34-6446-444B-89A8-1EA01FC530C7}" type="parTrans" cxnId="{D6141C13-2390-4784-A783-EFA78E97C2E5}">
      <dgm:prSet/>
      <dgm:spPr/>
      <dgm:t>
        <a:bodyPr/>
        <a:lstStyle/>
        <a:p>
          <a:endParaRPr lang="fr-FR" noProof="0" dirty="0"/>
        </a:p>
      </dgm:t>
    </dgm:pt>
    <dgm:pt modelId="{68711541-F1F4-4167-883B-852E0EC51391}" type="sibTrans" cxnId="{D6141C13-2390-4784-A783-EFA78E97C2E5}">
      <dgm:prSet/>
      <dgm:spPr/>
      <dgm:t>
        <a:bodyPr/>
        <a:lstStyle/>
        <a:p>
          <a:endParaRPr lang="fr-FR" noProof="0" dirty="0"/>
        </a:p>
      </dgm:t>
    </dgm:pt>
    <dgm:pt modelId="{C09D7DE9-75AC-4170-958E-17503AD65173}">
      <dgm:prSet phldrT="[Text]"/>
      <dgm:spPr/>
      <dgm:t>
        <a:bodyPr/>
        <a:lstStyle/>
        <a:p>
          <a:r>
            <a:rPr lang="fr-FR" b="0" noProof="0" dirty="0" smtClean="0">
              <a:latin typeface="Arial" panose="020B0604020202020204" pitchFamily="34" charset="0"/>
              <a:cs typeface="Arial" panose="020B0604020202020204" pitchFamily="34" charset="0"/>
            </a:rPr>
            <a:t>Demande de déplacement, ou de vidange via TREC</a:t>
          </a:r>
          <a:endParaRPr lang="fr-FR" b="0" noProof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034E71-9C56-4B11-903E-A61EDF342E75}" type="parTrans" cxnId="{9F5923A9-0E4D-43F8-A67A-97E2FD1616A8}">
      <dgm:prSet/>
      <dgm:spPr/>
      <dgm:t>
        <a:bodyPr/>
        <a:lstStyle/>
        <a:p>
          <a:endParaRPr lang="fr-FR" noProof="0" dirty="0"/>
        </a:p>
      </dgm:t>
    </dgm:pt>
    <dgm:pt modelId="{9E00C3A4-FDB8-4825-AEA5-DF47D0C69FC3}" type="sibTrans" cxnId="{9F5923A9-0E4D-43F8-A67A-97E2FD1616A8}">
      <dgm:prSet/>
      <dgm:spPr/>
      <dgm:t>
        <a:bodyPr/>
        <a:lstStyle/>
        <a:p>
          <a:endParaRPr lang="fr-FR" noProof="0" dirty="0"/>
        </a:p>
      </dgm:t>
    </dgm:pt>
    <dgm:pt modelId="{2EC7D019-8340-409A-9EEC-B9B6F0697978}" type="pres">
      <dgm:prSet presAssocID="{EB0D276C-CE86-457B-BD66-416E0987B24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7CC14D2-A391-46D5-83E4-89384F461696}" type="pres">
      <dgm:prSet presAssocID="{42245BA7-1331-401A-B2E5-35496837D757}" presName="composite" presStyleCnt="0"/>
      <dgm:spPr/>
    </dgm:pt>
    <dgm:pt modelId="{866E805F-D3F5-406C-92F6-0FDBEF3B1761}" type="pres">
      <dgm:prSet presAssocID="{42245BA7-1331-401A-B2E5-35496837D757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71794F-E1CD-4C27-8E25-A4CAD5E70CF9}" type="pres">
      <dgm:prSet presAssocID="{42245BA7-1331-401A-B2E5-35496837D757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A615F8-FD5B-4B52-A348-35A0BE068F6E}" type="pres">
      <dgm:prSet presAssocID="{F2D01943-4BBB-4EC6-8900-BA02F6439E00}" presName="sp" presStyleCnt="0"/>
      <dgm:spPr/>
    </dgm:pt>
    <dgm:pt modelId="{FB660BE2-2AEF-4EA4-AF66-3D1EA8387CA1}" type="pres">
      <dgm:prSet presAssocID="{24562D13-BCB8-4959-8139-77959067352B}" presName="composite" presStyleCnt="0"/>
      <dgm:spPr/>
    </dgm:pt>
    <dgm:pt modelId="{17629B28-CB57-4F54-A299-9350EE810D9A}" type="pres">
      <dgm:prSet presAssocID="{24562D13-BCB8-4959-8139-77959067352B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3F547E3-885E-4E65-8A7B-92785016C3B8}" type="pres">
      <dgm:prSet presAssocID="{24562D13-BCB8-4959-8139-77959067352B}" presName="descendantText" presStyleLbl="alignAcc1" presStyleIdx="1" presStyleCnt="4" custLinFactNeighborX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B1C494-5852-4568-9FB3-ECBAB1A32C81}" type="pres">
      <dgm:prSet presAssocID="{4FABB8D6-44B9-40EC-B996-D67625F7FB6C}" presName="sp" presStyleCnt="0"/>
      <dgm:spPr/>
    </dgm:pt>
    <dgm:pt modelId="{B4A348C0-3056-4A3B-A0F2-B192DCA4949C}" type="pres">
      <dgm:prSet presAssocID="{B85D867C-7E5B-4F88-BD28-1B52FA5D9F64}" presName="composite" presStyleCnt="0"/>
      <dgm:spPr/>
    </dgm:pt>
    <dgm:pt modelId="{80890FB1-7B26-40B1-A384-DE019F729C77}" type="pres">
      <dgm:prSet presAssocID="{B85D867C-7E5B-4F88-BD28-1B52FA5D9F64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562F01-8709-4818-8E6C-E0F267252DA2}" type="pres">
      <dgm:prSet presAssocID="{B85D867C-7E5B-4F88-BD28-1B52FA5D9F64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9F26D0-7A0E-41E5-91EE-E255CD5ACA73}" type="pres">
      <dgm:prSet presAssocID="{91A156AC-7585-41BE-B851-13DAA896FCE4}" presName="sp" presStyleCnt="0"/>
      <dgm:spPr/>
    </dgm:pt>
    <dgm:pt modelId="{A7AFE600-496F-4010-8193-EA4872A1ED4C}" type="pres">
      <dgm:prSet presAssocID="{6ECC2644-F201-4F56-8630-63799CF4833C}" presName="composite" presStyleCnt="0"/>
      <dgm:spPr/>
    </dgm:pt>
    <dgm:pt modelId="{71928A25-5165-4AE8-9C52-8B4BCAE6973C}" type="pres">
      <dgm:prSet presAssocID="{6ECC2644-F201-4F56-8630-63799CF4833C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D4DE16-B4A3-4D1E-93B8-CB73845C0DCA}" type="pres">
      <dgm:prSet presAssocID="{6ECC2644-F201-4F56-8630-63799CF4833C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F5923A9-0E4D-43F8-A67A-97E2FD1616A8}" srcId="{B85D867C-7E5B-4F88-BD28-1B52FA5D9F64}" destId="{C09D7DE9-75AC-4170-958E-17503AD65173}" srcOrd="2" destOrd="0" parTransId="{09034E71-9C56-4B11-903E-A61EDF342E75}" sibTransId="{9E00C3A4-FDB8-4825-AEA5-DF47D0C69FC3}"/>
    <dgm:cxn modelId="{C5558580-CFE8-44C4-BBA8-FA30D84B0F63}" srcId="{42245BA7-1331-401A-B2E5-35496837D757}" destId="{E2F2FF6C-3C3F-4F8B-AD7B-0173C45EC39D}" srcOrd="1" destOrd="0" parTransId="{5200B216-CF17-41BF-802D-CBB0F80573E4}" sibTransId="{E41E72C5-508B-47E8-9CA0-BFF63CA6F0AB}"/>
    <dgm:cxn modelId="{02E57E00-0C91-499C-B0A1-A05FE98916A1}" type="presOf" srcId="{6D1EB6CB-475E-4B84-83E1-BE688B1E3541}" destId="{30562F01-8709-4818-8E6C-E0F267252DA2}" srcOrd="0" destOrd="1" presId="urn:microsoft.com/office/officeart/2005/8/layout/chevron2"/>
    <dgm:cxn modelId="{518204B8-C488-48D2-8990-2DAFFDAE2F96}" srcId="{24562D13-BCB8-4959-8139-77959067352B}" destId="{347A5A38-EEBB-40DC-A0FA-B88CFD455653}" srcOrd="1" destOrd="0" parTransId="{922E8FC7-610D-4FB5-A1B5-168A7A1D5D97}" sibTransId="{D6FAB3A1-F4A8-4A96-A5D7-FE26F8EC409D}"/>
    <dgm:cxn modelId="{401E316F-3765-4DC5-AC34-57897AD6FDA5}" type="presOf" srcId="{E2F2FF6C-3C3F-4F8B-AD7B-0173C45EC39D}" destId="{1A71794F-E1CD-4C27-8E25-A4CAD5E70CF9}" srcOrd="0" destOrd="1" presId="urn:microsoft.com/office/officeart/2005/8/layout/chevron2"/>
    <dgm:cxn modelId="{D6141C13-2390-4784-A783-EFA78E97C2E5}" srcId="{6ECC2644-F201-4F56-8630-63799CF4833C}" destId="{690DA100-9BBF-4903-B2D1-AA4C3762A21A}" srcOrd="1" destOrd="0" parTransId="{1EDC9D34-6446-444B-89A8-1EA01FC530C7}" sibTransId="{68711541-F1F4-4167-883B-852E0EC51391}"/>
    <dgm:cxn modelId="{6C750675-5AAF-45F8-99F2-7433151FFC95}" srcId="{42245BA7-1331-401A-B2E5-35496837D757}" destId="{BFD630AC-FE6C-4AF4-864C-75A8F2F7AA02}" srcOrd="0" destOrd="0" parTransId="{B1614983-9EB1-476F-A5EF-E49B53358B88}" sibTransId="{A93301BF-D8A5-4920-AA4F-5BDED8C3B0E6}"/>
    <dgm:cxn modelId="{97FE5DD8-88CB-40A7-8F06-91BF79FC586B}" type="presOf" srcId="{BFD630AC-FE6C-4AF4-864C-75A8F2F7AA02}" destId="{1A71794F-E1CD-4C27-8E25-A4CAD5E70CF9}" srcOrd="0" destOrd="0" presId="urn:microsoft.com/office/officeart/2005/8/layout/chevron2"/>
    <dgm:cxn modelId="{6DECBF15-90B2-4912-89F4-BB563139BD71}" srcId="{EB0D276C-CE86-457B-BD66-416E0987B244}" destId="{24562D13-BCB8-4959-8139-77959067352B}" srcOrd="1" destOrd="0" parTransId="{FCC6A558-48DC-4305-9CE6-DD5A719D5BEE}" sibTransId="{4FABB8D6-44B9-40EC-B996-D67625F7FB6C}"/>
    <dgm:cxn modelId="{59EDA744-5164-4249-A040-C2F26D6A9019}" srcId="{EB0D276C-CE86-457B-BD66-416E0987B244}" destId="{6ECC2644-F201-4F56-8630-63799CF4833C}" srcOrd="3" destOrd="0" parTransId="{FE78504C-2376-456E-B188-6704C982273B}" sibTransId="{5F6D78A6-A245-417D-AACE-4057C10D5B65}"/>
    <dgm:cxn modelId="{6ABF9816-ED2E-4FD4-9BBC-39A321DAD962}" type="presOf" srcId="{CBA45AF6-102E-4E9F-9422-163495206B0A}" destId="{30562F01-8709-4818-8E6C-E0F267252DA2}" srcOrd="0" destOrd="0" presId="urn:microsoft.com/office/officeart/2005/8/layout/chevron2"/>
    <dgm:cxn modelId="{6324D469-240E-444A-A9FF-BDB41ADA4779}" srcId="{EB0D276C-CE86-457B-BD66-416E0987B244}" destId="{B85D867C-7E5B-4F88-BD28-1B52FA5D9F64}" srcOrd="2" destOrd="0" parTransId="{4235426C-246D-4EF0-B830-9083F2DF34C7}" sibTransId="{91A156AC-7585-41BE-B851-13DAA896FCE4}"/>
    <dgm:cxn modelId="{2F67DE82-1CD5-4BB2-90E2-07A409D5C355}" type="presOf" srcId="{24562D13-BCB8-4959-8139-77959067352B}" destId="{17629B28-CB57-4F54-A299-9350EE810D9A}" srcOrd="0" destOrd="0" presId="urn:microsoft.com/office/officeart/2005/8/layout/chevron2"/>
    <dgm:cxn modelId="{FB2F70DD-6E22-4176-800A-E7F1CFC0E08C}" srcId="{EB0D276C-CE86-457B-BD66-416E0987B244}" destId="{42245BA7-1331-401A-B2E5-35496837D757}" srcOrd="0" destOrd="0" parTransId="{8A200444-FDCC-410B-8D25-7C28F26BA39E}" sibTransId="{F2D01943-4BBB-4EC6-8900-BA02F6439E00}"/>
    <dgm:cxn modelId="{D315B3B7-4EE6-4FC2-B680-DD6BF960C874}" type="presOf" srcId="{64AEEBDD-BC35-4EE0-9340-A7F7CBDDE475}" destId="{A1D4DE16-B4A3-4D1E-93B8-CB73845C0DCA}" srcOrd="0" destOrd="0" presId="urn:microsoft.com/office/officeart/2005/8/layout/chevron2"/>
    <dgm:cxn modelId="{8FE07A2E-0D63-4BB9-92B4-A109970669B2}" type="presOf" srcId="{6ECC2644-F201-4F56-8630-63799CF4833C}" destId="{71928A25-5165-4AE8-9C52-8B4BCAE6973C}" srcOrd="0" destOrd="0" presId="urn:microsoft.com/office/officeart/2005/8/layout/chevron2"/>
    <dgm:cxn modelId="{CE9F63A4-83E9-4BF6-957F-E3C17B70DF32}" srcId="{6ECC2644-F201-4F56-8630-63799CF4833C}" destId="{64AEEBDD-BC35-4EE0-9340-A7F7CBDDE475}" srcOrd="0" destOrd="0" parTransId="{D3F48B87-57CC-4474-8378-522C7A7DB20F}" sibTransId="{4A825818-F27D-41F9-8438-41D6FF733DCD}"/>
    <dgm:cxn modelId="{5175C705-F743-4996-9380-258231E44A6E}" type="presOf" srcId="{C09D7DE9-75AC-4170-958E-17503AD65173}" destId="{30562F01-8709-4818-8E6C-E0F267252DA2}" srcOrd="0" destOrd="2" presId="urn:microsoft.com/office/officeart/2005/8/layout/chevron2"/>
    <dgm:cxn modelId="{DE8E3A6B-199D-4445-AA18-BCF6DE949FF1}" srcId="{24562D13-BCB8-4959-8139-77959067352B}" destId="{D90A9C1A-9419-4012-856B-F1454474B346}" srcOrd="0" destOrd="0" parTransId="{4A74ED9B-0810-4BCC-B1DC-328BC903D2E7}" sibTransId="{48F2125F-7E4F-4C8F-A06E-13A3EFD707A0}"/>
    <dgm:cxn modelId="{51770DBA-83D6-4584-9BED-FE7C9DCDFB4B}" type="presOf" srcId="{347A5A38-EEBB-40DC-A0FA-B88CFD455653}" destId="{B3F547E3-885E-4E65-8A7B-92785016C3B8}" srcOrd="0" destOrd="1" presId="urn:microsoft.com/office/officeart/2005/8/layout/chevron2"/>
    <dgm:cxn modelId="{976AEDD9-F09E-4693-9C01-1F969FA28159}" type="presOf" srcId="{EB0D276C-CE86-457B-BD66-416E0987B244}" destId="{2EC7D019-8340-409A-9EEC-B9B6F0697978}" srcOrd="0" destOrd="0" presId="urn:microsoft.com/office/officeart/2005/8/layout/chevron2"/>
    <dgm:cxn modelId="{53E97F15-60AF-4D14-9990-B11318208237}" type="presOf" srcId="{B85D867C-7E5B-4F88-BD28-1B52FA5D9F64}" destId="{80890FB1-7B26-40B1-A384-DE019F729C77}" srcOrd="0" destOrd="0" presId="urn:microsoft.com/office/officeart/2005/8/layout/chevron2"/>
    <dgm:cxn modelId="{99097882-BFDF-4702-88C6-9A4CE6485B0F}" srcId="{B85D867C-7E5B-4F88-BD28-1B52FA5D9F64}" destId="{6D1EB6CB-475E-4B84-83E1-BE688B1E3541}" srcOrd="1" destOrd="0" parTransId="{8B820AEC-0A9C-4147-A5F3-729A1A93F858}" sibTransId="{D20FABDE-5545-4A69-BC4A-A9A573686075}"/>
    <dgm:cxn modelId="{D63BF6F2-B611-49AF-A2AE-99766ED45FCC}" type="presOf" srcId="{D90A9C1A-9419-4012-856B-F1454474B346}" destId="{B3F547E3-885E-4E65-8A7B-92785016C3B8}" srcOrd="0" destOrd="0" presId="urn:microsoft.com/office/officeart/2005/8/layout/chevron2"/>
    <dgm:cxn modelId="{C61A6179-A89B-4C16-B2BE-D1BA397039BF}" srcId="{B85D867C-7E5B-4F88-BD28-1B52FA5D9F64}" destId="{CBA45AF6-102E-4E9F-9422-163495206B0A}" srcOrd="0" destOrd="0" parTransId="{C21FAFF0-C550-4683-BA88-E8B5197224F3}" sibTransId="{47C94F59-F22F-41A5-8579-958B6229EE49}"/>
    <dgm:cxn modelId="{53386DE1-6027-4920-A4A3-2DD9F9EE31A1}" type="presOf" srcId="{42245BA7-1331-401A-B2E5-35496837D757}" destId="{866E805F-D3F5-406C-92F6-0FDBEF3B1761}" srcOrd="0" destOrd="0" presId="urn:microsoft.com/office/officeart/2005/8/layout/chevron2"/>
    <dgm:cxn modelId="{4FEB12F1-BEA9-4FB6-AB9C-2E7E072C9B33}" type="presOf" srcId="{690DA100-9BBF-4903-B2D1-AA4C3762A21A}" destId="{A1D4DE16-B4A3-4D1E-93B8-CB73845C0DCA}" srcOrd="0" destOrd="1" presId="urn:microsoft.com/office/officeart/2005/8/layout/chevron2"/>
    <dgm:cxn modelId="{A8B5CFBE-9E76-4A4F-AA82-384A673C9C1A}" type="presParOf" srcId="{2EC7D019-8340-409A-9EEC-B9B6F0697978}" destId="{27CC14D2-A391-46D5-83E4-89384F461696}" srcOrd="0" destOrd="0" presId="urn:microsoft.com/office/officeart/2005/8/layout/chevron2"/>
    <dgm:cxn modelId="{E1D23326-A9AE-4571-9DA7-B2068AE29BF7}" type="presParOf" srcId="{27CC14D2-A391-46D5-83E4-89384F461696}" destId="{866E805F-D3F5-406C-92F6-0FDBEF3B1761}" srcOrd="0" destOrd="0" presId="urn:microsoft.com/office/officeart/2005/8/layout/chevron2"/>
    <dgm:cxn modelId="{09879C00-E009-4E82-AC40-8DA7D74878AF}" type="presParOf" srcId="{27CC14D2-A391-46D5-83E4-89384F461696}" destId="{1A71794F-E1CD-4C27-8E25-A4CAD5E70CF9}" srcOrd="1" destOrd="0" presId="urn:microsoft.com/office/officeart/2005/8/layout/chevron2"/>
    <dgm:cxn modelId="{A5CA7BE6-455C-4C27-A4D9-34177FD3335D}" type="presParOf" srcId="{2EC7D019-8340-409A-9EEC-B9B6F0697978}" destId="{4FA615F8-FD5B-4B52-A348-35A0BE068F6E}" srcOrd="1" destOrd="0" presId="urn:microsoft.com/office/officeart/2005/8/layout/chevron2"/>
    <dgm:cxn modelId="{949F8372-76C1-4156-8D97-E8331EDD255B}" type="presParOf" srcId="{2EC7D019-8340-409A-9EEC-B9B6F0697978}" destId="{FB660BE2-2AEF-4EA4-AF66-3D1EA8387CA1}" srcOrd="2" destOrd="0" presId="urn:microsoft.com/office/officeart/2005/8/layout/chevron2"/>
    <dgm:cxn modelId="{30E84FC0-83EC-4781-873D-CB875DA3F7B5}" type="presParOf" srcId="{FB660BE2-2AEF-4EA4-AF66-3D1EA8387CA1}" destId="{17629B28-CB57-4F54-A299-9350EE810D9A}" srcOrd="0" destOrd="0" presId="urn:microsoft.com/office/officeart/2005/8/layout/chevron2"/>
    <dgm:cxn modelId="{0B270BDB-82C3-4204-9E92-A1A0AF50C71C}" type="presParOf" srcId="{FB660BE2-2AEF-4EA4-AF66-3D1EA8387CA1}" destId="{B3F547E3-885E-4E65-8A7B-92785016C3B8}" srcOrd="1" destOrd="0" presId="urn:microsoft.com/office/officeart/2005/8/layout/chevron2"/>
    <dgm:cxn modelId="{13822510-B670-425A-9128-4DE703EE680B}" type="presParOf" srcId="{2EC7D019-8340-409A-9EEC-B9B6F0697978}" destId="{B7B1C494-5852-4568-9FB3-ECBAB1A32C81}" srcOrd="3" destOrd="0" presId="urn:microsoft.com/office/officeart/2005/8/layout/chevron2"/>
    <dgm:cxn modelId="{6C0E8606-14FF-4EEF-B741-88DB02B40057}" type="presParOf" srcId="{2EC7D019-8340-409A-9EEC-B9B6F0697978}" destId="{B4A348C0-3056-4A3B-A0F2-B192DCA4949C}" srcOrd="4" destOrd="0" presId="urn:microsoft.com/office/officeart/2005/8/layout/chevron2"/>
    <dgm:cxn modelId="{F4F7300B-B7EA-47CD-BCFC-4EE56AB6E91D}" type="presParOf" srcId="{B4A348C0-3056-4A3B-A0F2-B192DCA4949C}" destId="{80890FB1-7B26-40B1-A384-DE019F729C77}" srcOrd="0" destOrd="0" presId="urn:microsoft.com/office/officeart/2005/8/layout/chevron2"/>
    <dgm:cxn modelId="{C9AEDD4A-4587-438E-B3DC-CC5370B5CA71}" type="presParOf" srcId="{B4A348C0-3056-4A3B-A0F2-B192DCA4949C}" destId="{30562F01-8709-4818-8E6C-E0F267252DA2}" srcOrd="1" destOrd="0" presId="urn:microsoft.com/office/officeart/2005/8/layout/chevron2"/>
    <dgm:cxn modelId="{EC4377B0-B106-40BE-A003-583A03DBD7C3}" type="presParOf" srcId="{2EC7D019-8340-409A-9EEC-B9B6F0697978}" destId="{D49F26D0-7A0E-41E5-91EE-E255CD5ACA73}" srcOrd="5" destOrd="0" presId="urn:microsoft.com/office/officeart/2005/8/layout/chevron2"/>
    <dgm:cxn modelId="{9F08D4F3-9461-496B-B07E-91BB44262B93}" type="presParOf" srcId="{2EC7D019-8340-409A-9EEC-B9B6F0697978}" destId="{A7AFE600-496F-4010-8193-EA4872A1ED4C}" srcOrd="6" destOrd="0" presId="urn:microsoft.com/office/officeart/2005/8/layout/chevron2"/>
    <dgm:cxn modelId="{D5FDBC8E-B60A-49A0-A297-82BE898A627F}" type="presParOf" srcId="{A7AFE600-496F-4010-8193-EA4872A1ED4C}" destId="{71928A25-5165-4AE8-9C52-8B4BCAE6973C}" srcOrd="0" destOrd="0" presId="urn:microsoft.com/office/officeart/2005/8/layout/chevron2"/>
    <dgm:cxn modelId="{4233BE83-B390-4EEB-94A6-597EE33F2DC6}" type="presParOf" srcId="{A7AFE600-496F-4010-8193-EA4872A1ED4C}" destId="{A1D4DE16-B4A3-4D1E-93B8-CB73845C0DC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CD1F3B-AD5B-4575-A526-CDFFFFFB316E}">
      <dsp:nvSpPr>
        <dsp:cNvPr id="0" name=""/>
        <dsp:cNvSpPr/>
      </dsp:nvSpPr>
      <dsp:spPr>
        <a:xfrm>
          <a:off x="2893679" y="505"/>
          <a:ext cx="609995" cy="422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1" kern="1200">
              <a:solidFill>
                <a:schemeClr val="tx2"/>
              </a:solidFill>
            </a:rPr>
            <a:t>Avant l'accès</a:t>
          </a:r>
        </a:p>
      </dsp:txBody>
      <dsp:txXfrm>
        <a:off x="2893679" y="505"/>
        <a:ext cx="609995" cy="422956"/>
      </dsp:txXfrm>
    </dsp:sp>
    <dsp:sp modelId="{4FFDC8E4-E5E9-47AC-A107-05301318EE54}">
      <dsp:nvSpPr>
        <dsp:cNvPr id="0" name=""/>
        <dsp:cNvSpPr/>
      </dsp:nvSpPr>
      <dsp:spPr>
        <a:xfrm>
          <a:off x="1555647" y="-6192"/>
          <a:ext cx="2355434" cy="2355434"/>
        </a:xfrm>
        <a:prstGeom prst="circularArrow">
          <a:avLst>
            <a:gd name="adj1" fmla="val 3502"/>
            <a:gd name="adj2" fmla="val 217130"/>
            <a:gd name="adj3" fmla="val 19627865"/>
            <a:gd name="adj4" fmla="val 18903210"/>
            <a:gd name="adj5" fmla="val 408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C9918A6-2806-431A-9480-EC5C6EC7C933}">
      <dsp:nvSpPr>
        <dsp:cNvPr id="0" name=""/>
        <dsp:cNvSpPr/>
      </dsp:nvSpPr>
      <dsp:spPr>
        <a:xfrm>
          <a:off x="3482695" y="639723"/>
          <a:ext cx="609995" cy="422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1" kern="1200" dirty="0">
              <a:solidFill>
                <a:schemeClr val="tx2"/>
              </a:solidFill>
            </a:rPr>
            <a:t>Mise en marche</a:t>
          </a:r>
        </a:p>
      </dsp:txBody>
      <dsp:txXfrm>
        <a:off x="3482695" y="639723"/>
        <a:ext cx="609995" cy="422956"/>
      </dsp:txXfrm>
    </dsp:sp>
    <dsp:sp modelId="{09D99D5C-3169-4A5B-995E-F35D86B09188}">
      <dsp:nvSpPr>
        <dsp:cNvPr id="0" name=""/>
        <dsp:cNvSpPr/>
      </dsp:nvSpPr>
      <dsp:spPr>
        <a:xfrm>
          <a:off x="1643580" y="265217"/>
          <a:ext cx="2355434" cy="2355434"/>
        </a:xfrm>
        <a:prstGeom prst="circularArrow">
          <a:avLst>
            <a:gd name="adj1" fmla="val 3502"/>
            <a:gd name="adj2" fmla="val 217130"/>
            <a:gd name="adj3" fmla="val 21374316"/>
            <a:gd name="adj4" fmla="val 20373035"/>
            <a:gd name="adj5" fmla="val 408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A59321-B5A5-4993-9DC2-E992D687B5A8}">
      <dsp:nvSpPr>
        <dsp:cNvPr id="0" name=""/>
        <dsp:cNvSpPr/>
      </dsp:nvSpPr>
      <dsp:spPr>
        <a:xfrm>
          <a:off x="3252828" y="1440226"/>
          <a:ext cx="1186887" cy="422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1" kern="1200" dirty="0" smtClean="0">
              <a:solidFill>
                <a:srgbClr val="C00000"/>
              </a:solidFill>
            </a:rPr>
            <a:t>SAISIE: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1" kern="1200" dirty="0" smtClean="0">
              <a:solidFill>
                <a:srgbClr val="C00000"/>
              </a:solidFill>
            </a:rPr>
            <a:t>Pool:  CERNID+IMPACT Nominatif: IMPACT</a:t>
          </a:r>
          <a:endParaRPr lang="fr-FR" sz="700" b="1" kern="1200" dirty="0">
            <a:solidFill>
              <a:srgbClr val="C00000"/>
            </a:solidFill>
          </a:endParaRPr>
        </a:p>
      </dsp:txBody>
      <dsp:txXfrm>
        <a:off x="3252828" y="1440226"/>
        <a:ext cx="1186887" cy="422956"/>
      </dsp:txXfrm>
    </dsp:sp>
    <dsp:sp modelId="{6A2E4B53-AB26-468B-9BBA-C245332C2AE7}">
      <dsp:nvSpPr>
        <dsp:cNvPr id="0" name=""/>
        <dsp:cNvSpPr/>
      </dsp:nvSpPr>
      <dsp:spPr>
        <a:xfrm>
          <a:off x="1700262" y="11961"/>
          <a:ext cx="2355434" cy="2355434"/>
        </a:xfrm>
        <a:prstGeom prst="circularArrow">
          <a:avLst>
            <a:gd name="adj1" fmla="val 3502"/>
            <a:gd name="adj2" fmla="val 217130"/>
            <a:gd name="adj3" fmla="val 3115779"/>
            <a:gd name="adj4" fmla="val 2293803"/>
            <a:gd name="adj5" fmla="val 408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A5A4FC-CD9A-4C29-A496-7C6E095942A7}">
      <dsp:nvSpPr>
        <dsp:cNvPr id="0" name=""/>
        <dsp:cNvSpPr/>
      </dsp:nvSpPr>
      <dsp:spPr>
        <a:xfrm>
          <a:off x="2893678" y="2087151"/>
          <a:ext cx="609995" cy="3478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1" kern="1200">
              <a:solidFill>
                <a:srgbClr val="00B050"/>
              </a:solidFill>
            </a:rPr>
            <a:t>DOSE</a:t>
          </a:r>
        </a:p>
      </dsp:txBody>
      <dsp:txXfrm>
        <a:off x="2893678" y="2087151"/>
        <a:ext cx="609995" cy="347856"/>
      </dsp:txXfrm>
    </dsp:sp>
    <dsp:sp modelId="{E5B5F1F6-3C6F-4814-BC65-B51930160B19}">
      <dsp:nvSpPr>
        <dsp:cNvPr id="0" name=""/>
        <dsp:cNvSpPr/>
      </dsp:nvSpPr>
      <dsp:spPr>
        <a:xfrm>
          <a:off x="1772132" y="70943"/>
          <a:ext cx="2355434" cy="2355434"/>
        </a:xfrm>
        <a:prstGeom prst="circularArrow">
          <a:avLst>
            <a:gd name="adj1" fmla="val 3502"/>
            <a:gd name="adj2" fmla="val 217130"/>
            <a:gd name="adj3" fmla="val 6074646"/>
            <a:gd name="adj4" fmla="val 5577502"/>
            <a:gd name="adj5" fmla="val 408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070816-0078-4AA9-8CD9-3125F1B44872}">
      <dsp:nvSpPr>
        <dsp:cNvPr id="0" name=""/>
        <dsp:cNvSpPr/>
      </dsp:nvSpPr>
      <dsp:spPr>
        <a:xfrm>
          <a:off x="2060678" y="2012051"/>
          <a:ext cx="609995" cy="422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1" kern="1200">
              <a:solidFill>
                <a:schemeClr val="tx2"/>
              </a:solidFill>
            </a:rPr>
            <a:t>Accès en zone</a:t>
          </a:r>
        </a:p>
      </dsp:txBody>
      <dsp:txXfrm>
        <a:off x="2060678" y="2012051"/>
        <a:ext cx="609995" cy="422956"/>
      </dsp:txXfrm>
    </dsp:sp>
    <dsp:sp modelId="{0CB0C411-F4B6-4A3E-94E3-FE541B52392A}">
      <dsp:nvSpPr>
        <dsp:cNvPr id="0" name=""/>
        <dsp:cNvSpPr/>
      </dsp:nvSpPr>
      <dsp:spPr>
        <a:xfrm>
          <a:off x="1522563" y="-25335"/>
          <a:ext cx="2355434" cy="2355434"/>
        </a:xfrm>
        <a:prstGeom prst="circularArrow">
          <a:avLst>
            <a:gd name="adj1" fmla="val 3502"/>
            <a:gd name="adj2" fmla="val 217130"/>
            <a:gd name="adj3" fmla="val 7998394"/>
            <a:gd name="adj4" fmla="val 7559513"/>
            <a:gd name="adj5" fmla="val 408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A1A7BF5-DFE9-496C-8F70-5E855F47A285}">
      <dsp:nvSpPr>
        <dsp:cNvPr id="0" name=""/>
        <dsp:cNvSpPr/>
      </dsp:nvSpPr>
      <dsp:spPr>
        <a:xfrm>
          <a:off x="1471649" y="1472725"/>
          <a:ext cx="609995" cy="422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1" kern="1200">
              <a:solidFill>
                <a:schemeClr val="tx2"/>
              </a:solidFill>
            </a:rPr>
            <a:t>Sortie de zone</a:t>
          </a:r>
        </a:p>
      </dsp:txBody>
      <dsp:txXfrm>
        <a:off x="1471649" y="1472725"/>
        <a:ext cx="609995" cy="422956"/>
      </dsp:txXfrm>
    </dsp:sp>
    <dsp:sp modelId="{1343E22B-5DF5-45AC-AC37-2E513809CF68}">
      <dsp:nvSpPr>
        <dsp:cNvPr id="0" name=""/>
        <dsp:cNvSpPr/>
      </dsp:nvSpPr>
      <dsp:spPr>
        <a:xfrm>
          <a:off x="1603203" y="141735"/>
          <a:ext cx="2355434" cy="2355434"/>
        </a:xfrm>
        <a:prstGeom prst="circularArrow">
          <a:avLst>
            <a:gd name="adj1" fmla="val 3502"/>
            <a:gd name="adj2" fmla="val 217130"/>
            <a:gd name="adj3" fmla="val 11401639"/>
            <a:gd name="adj4" fmla="val 10314254"/>
            <a:gd name="adj5" fmla="val 408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E3AB664-0B12-49F6-BF2B-76ADA0AD1F13}">
      <dsp:nvSpPr>
        <dsp:cNvPr id="0" name=""/>
        <dsp:cNvSpPr/>
      </dsp:nvSpPr>
      <dsp:spPr>
        <a:xfrm>
          <a:off x="1471662" y="639723"/>
          <a:ext cx="609995" cy="422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1" kern="1200">
              <a:solidFill>
                <a:schemeClr val="tx2"/>
              </a:solidFill>
            </a:rPr>
            <a:t>Lecture</a:t>
          </a:r>
        </a:p>
      </dsp:txBody>
      <dsp:txXfrm>
        <a:off x="1471662" y="639723"/>
        <a:ext cx="609995" cy="422956"/>
      </dsp:txXfrm>
    </dsp:sp>
    <dsp:sp modelId="{0318EA43-8F33-4115-8340-ADD16F7E1AAE}">
      <dsp:nvSpPr>
        <dsp:cNvPr id="0" name=""/>
        <dsp:cNvSpPr/>
      </dsp:nvSpPr>
      <dsp:spPr>
        <a:xfrm>
          <a:off x="1653272" y="-6192"/>
          <a:ext cx="2355434" cy="2355434"/>
        </a:xfrm>
        <a:prstGeom prst="circularArrow">
          <a:avLst>
            <a:gd name="adj1" fmla="val 3502"/>
            <a:gd name="adj2" fmla="val 217130"/>
            <a:gd name="adj3" fmla="val 13279661"/>
            <a:gd name="adj4" fmla="val 12555006"/>
            <a:gd name="adj5" fmla="val 408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6F04939-5C67-44F0-9B3D-851F01349045}">
      <dsp:nvSpPr>
        <dsp:cNvPr id="0" name=""/>
        <dsp:cNvSpPr/>
      </dsp:nvSpPr>
      <dsp:spPr>
        <a:xfrm>
          <a:off x="2060678" y="505"/>
          <a:ext cx="609995" cy="422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700" b="1" kern="1200">
              <a:solidFill>
                <a:srgbClr val="00B050"/>
              </a:solidFill>
            </a:rPr>
            <a:t>PAUSE</a:t>
          </a:r>
        </a:p>
      </dsp:txBody>
      <dsp:txXfrm>
        <a:off x="2060678" y="505"/>
        <a:ext cx="609995" cy="422956"/>
      </dsp:txXfrm>
    </dsp:sp>
    <dsp:sp modelId="{D2F5961E-7C71-497F-A227-A39CE0E5A77B}">
      <dsp:nvSpPr>
        <dsp:cNvPr id="0" name=""/>
        <dsp:cNvSpPr/>
      </dsp:nvSpPr>
      <dsp:spPr>
        <a:xfrm>
          <a:off x="1604459" y="67675"/>
          <a:ext cx="2355434" cy="2299657"/>
        </a:xfrm>
        <a:prstGeom prst="circularArrow">
          <a:avLst>
            <a:gd name="adj1" fmla="val 3502"/>
            <a:gd name="adj2" fmla="val 217130"/>
            <a:gd name="adj3" fmla="val 16335683"/>
            <a:gd name="adj4" fmla="val 15847187"/>
            <a:gd name="adj5" fmla="val 4085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C31B6D1-2C88-4700-8AFC-2A2527B007CE}" type="datetimeFigureOut">
              <a:rPr lang="en-US" smtClean="0"/>
              <a:pPr/>
              <a:t>11/25/2016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EC098D4-43BB-4A6B-BFF1-89679CA66B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407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585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626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7683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2824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5558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1252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3268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5966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6667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4560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788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9132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0516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8333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6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488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109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3777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8876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9937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99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855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340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73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000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8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2026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813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098D4-43BB-4A6B-BFF1-89679CA66B3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585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noProof="0" smtClean="0"/>
              <a:t>Click to edit Master subtitle style</a:t>
            </a:r>
            <a:endParaRPr kumimoji="0" lang="fr-FR" noProof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fr-FR" noProof="0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fr-FR" noProof="0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fr-FR" noProof="0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fr-FR" noProof="0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373" y="5132699"/>
            <a:ext cx="2560951" cy="518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EA7C8D44-3667-46F6-9772-CC52308E2A7F}" type="slidenum">
              <a:rPr kumimoji="0" lang="fr-FR" noProof="0" smtClean="0"/>
              <a:pPr algn="l" eaLnBrk="1" latinLnBrk="0" hangingPunct="1"/>
              <a:t>‹#›</a:t>
            </a:fld>
            <a:endParaRPr kumimoji="0" lang="fr-FR" sz="1600" noProof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2792" cy="2425824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44008" y="3717032"/>
            <a:ext cx="4029838" cy="243688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467544" y="3717032"/>
            <a:ext cx="4029838" cy="243688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4"/>
          </p:nvPr>
        </p:nvSpPr>
        <p:spPr>
          <a:xfrm>
            <a:off x="4644008" y="1227574"/>
            <a:ext cx="4029838" cy="243688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A7C8D44-3667-46F6-9772-CC52308E2A7F}" type="slidenum">
              <a:rPr lang="fr-FR" smtClean="0"/>
              <a:pPr/>
              <a:t>‹#›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556405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  <a:latin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noProof="0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  <a:latin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noProof="0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smtClean="0"/>
              <a:t>Click to edit Master text styles</a:t>
            </a:r>
          </a:p>
          <a:p>
            <a:pPr lvl="1" eaLnBrk="1" latinLnBrk="0" hangingPunct="1"/>
            <a:r>
              <a:rPr lang="fr-FR" noProof="0" smtClean="0"/>
              <a:t>Second level</a:t>
            </a:r>
          </a:p>
          <a:p>
            <a:pPr lvl="2" eaLnBrk="1" latinLnBrk="0" hangingPunct="1"/>
            <a:r>
              <a:rPr lang="fr-FR" noProof="0" smtClean="0"/>
              <a:t>Third level</a:t>
            </a:r>
          </a:p>
          <a:p>
            <a:pPr lvl="3" eaLnBrk="1" latinLnBrk="0" hangingPunct="1"/>
            <a:r>
              <a:rPr lang="fr-FR" noProof="0" smtClean="0"/>
              <a:t>Fourth level</a:t>
            </a:r>
          </a:p>
          <a:p>
            <a:pPr lvl="4" eaLnBrk="1" latinLnBrk="0" hangingPunct="1"/>
            <a:r>
              <a:rPr lang="fr-FR" noProof="0" smtClean="0"/>
              <a:t>Fifth level</a:t>
            </a:r>
            <a:endParaRPr kumimoji="0" lang="fr-FR" noProof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smtClean="0"/>
              <a:t>Click to edit Master text styles</a:t>
            </a:r>
          </a:p>
          <a:p>
            <a:pPr lvl="1" eaLnBrk="1" latinLnBrk="0" hangingPunct="1"/>
            <a:r>
              <a:rPr lang="fr-FR" noProof="0" smtClean="0"/>
              <a:t>Second level</a:t>
            </a:r>
          </a:p>
          <a:p>
            <a:pPr lvl="2" eaLnBrk="1" latinLnBrk="0" hangingPunct="1"/>
            <a:r>
              <a:rPr lang="fr-FR" noProof="0" smtClean="0"/>
              <a:t>Third level</a:t>
            </a:r>
          </a:p>
          <a:p>
            <a:pPr lvl="3" eaLnBrk="1" latinLnBrk="0" hangingPunct="1"/>
            <a:r>
              <a:rPr lang="fr-FR" noProof="0" smtClean="0"/>
              <a:t>Fourth level</a:t>
            </a:r>
          </a:p>
          <a:p>
            <a:pPr lvl="4" eaLnBrk="1" latinLnBrk="0" hangingPunct="1"/>
            <a:r>
              <a:rPr lang="fr-FR" noProof="0" smtClean="0"/>
              <a:t>Fifth level</a:t>
            </a:r>
            <a:endParaRPr kumimoji="0" lang="fr-FR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A7C8D44-3667-46F6-9772-CC52308E2A7F}" type="slidenum">
              <a:rPr lang="fr-FR" smtClean="0"/>
              <a:pPr/>
              <a:t>‹#›</a:t>
            </a:fld>
            <a:endParaRPr lang="fr-F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+comm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  <a:latin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noProof="0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  <a:latin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noProof="0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201548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201548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3"/>
          </p:nvPr>
        </p:nvSpPr>
        <p:spPr>
          <a:xfrm>
            <a:off x="467544" y="4221088"/>
            <a:ext cx="8208912" cy="1950368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smtClean="0"/>
              <a:t>Click to edit Master text styles</a:t>
            </a:r>
          </a:p>
          <a:p>
            <a:pPr lvl="1" eaLnBrk="1" latinLnBrk="0" hangingPunct="1"/>
            <a:r>
              <a:rPr lang="fr-FR" noProof="0" smtClean="0"/>
              <a:t>Second level</a:t>
            </a:r>
          </a:p>
          <a:p>
            <a:pPr lvl="2" eaLnBrk="1" latinLnBrk="0" hangingPunct="1"/>
            <a:r>
              <a:rPr lang="fr-FR" noProof="0" smtClean="0"/>
              <a:t>Third level</a:t>
            </a:r>
          </a:p>
          <a:p>
            <a:pPr lvl="3" eaLnBrk="1" latinLnBrk="0" hangingPunct="1"/>
            <a:r>
              <a:rPr lang="fr-FR" noProof="0" smtClean="0"/>
              <a:t>Fourth level</a:t>
            </a:r>
          </a:p>
          <a:p>
            <a:pPr lvl="4" eaLnBrk="1" latinLnBrk="0" hangingPunct="1"/>
            <a:r>
              <a:rPr lang="fr-FR" noProof="0" smtClean="0"/>
              <a:t>Fifth level</a:t>
            </a:r>
            <a:endParaRPr kumimoji="0" lang="fr-FR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A7C8D44-3667-46F6-9772-CC52308E2A7F}" type="slidenum">
              <a:rPr lang="fr-FR" smtClean="0"/>
              <a:pPr/>
              <a:t>‹#›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3555107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A7C8D44-3667-46F6-9772-CC52308E2A7F}" type="slidenum">
              <a:rPr lang="fr-FR" smtClean="0"/>
              <a:pPr/>
              <a:t>‹#›</a:t>
            </a:fld>
            <a:endParaRPr lang="fr-F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fr-FR" noProof="0">
              <a:latin typeface="Calibri" panose="020F0502020204030204" pitchFamily="34" charset="0"/>
            </a:endParaRPr>
          </a:p>
        </p:txBody>
      </p:sp>
      <p:sp>
        <p:nvSpPr>
          <p:cNvPr id="7" name="Isosceles Triangle 6"/>
          <p:cNvSpPr>
            <a:spLocks noChangeAspect="1"/>
          </p:cNvSpPr>
          <p:nvPr userDrawn="1"/>
        </p:nvSpPr>
        <p:spPr>
          <a:xfrm rot="5400000">
            <a:off x="2003276" y="6503760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fr-FR" noProof="0">
              <a:latin typeface="Calibri" panose="020F050202020403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6388586"/>
            <a:ext cx="1512167" cy="30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A7C8D44-3667-46F6-9772-CC52308E2A7F}" type="slidenum">
              <a:rPr lang="fr-FR" smtClean="0"/>
              <a:pPr/>
              <a:t>‹#›</a:t>
            </a:fld>
            <a:endParaRPr lang="fr-F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noProof="0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fr-FR" noProof="0">
              <a:latin typeface="Calibri" panose="020F0502020204030204" pitchFamily="34" charset="0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fr-FR" noProof="0">
              <a:latin typeface="Calibri" panose="020F0502020204030204" pitchFamily="34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smtClean="0"/>
              <a:t>Click to edit Master text styles</a:t>
            </a:r>
          </a:p>
          <a:p>
            <a:pPr lvl="1" eaLnBrk="1" latinLnBrk="0" hangingPunct="1"/>
            <a:r>
              <a:rPr lang="fr-FR" noProof="0" smtClean="0"/>
              <a:t>Second level</a:t>
            </a:r>
          </a:p>
          <a:p>
            <a:pPr lvl="2" eaLnBrk="1" latinLnBrk="0" hangingPunct="1"/>
            <a:r>
              <a:rPr lang="fr-FR" noProof="0" smtClean="0"/>
              <a:t>Third level</a:t>
            </a:r>
          </a:p>
          <a:p>
            <a:pPr lvl="3" eaLnBrk="1" latinLnBrk="0" hangingPunct="1"/>
            <a:r>
              <a:rPr lang="fr-FR" noProof="0" smtClean="0"/>
              <a:t>Fourth level</a:t>
            </a:r>
          </a:p>
          <a:p>
            <a:pPr lvl="4" eaLnBrk="1" latinLnBrk="0" hangingPunct="1"/>
            <a:r>
              <a:rPr lang="fr-FR" noProof="0" smtClean="0"/>
              <a:t>Fifth level</a:t>
            </a:r>
            <a:endParaRPr kumimoji="0" lang="fr-FR" noProof="0"/>
          </a:p>
        </p:txBody>
      </p:sp>
      <p:sp>
        <p:nvSpPr>
          <p:cNvPr id="11" name="Isosceles Triangle 10"/>
          <p:cNvSpPr>
            <a:spLocks noChangeAspect="1"/>
          </p:cNvSpPr>
          <p:nvPr userDrawn="1"/>
        </p:nvSpPr>
        <p:spPr>
          <a:xfrm rot="5400000">
            <a:off x="2003276" y="6503760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fr-FR" noProof="0">
              <a:latin typeface="Calibri" panose="020F050202020403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6388586"/>
            <a:ext cx="1512167" cy="30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A7C8D44-3667-46F6-9772-CC52308E2A7F}" type="slidenum">
              <a:rPr lang="fr-FR" smtClean="0"/>
              <a:pPr/>
              <a:t>‹#›</a:t>
            </a:fld>
            <a:endParaRPr lang="fr-F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smtClean="0"/>
              <a:t>Click to edit Master text styles</a:t>
            </a:r>
          </a:p>
          <a:p>
            <a:pPr lvl="1" eaLnBrk="1" latinLnBrk="0" hangingPunct="1"/>
            <a:r>
              <a:rPr lang="fr-FR" noProof="0" smtClean="0"/>
              <a:t>Second level</a:t>
            </a:r>
          </a:p>
          <a:p>
            <a:pPr lvl="2" eaLnBrk="1" latinLnBrk="0" hangingPunct="1"/>
            <a:r>
              <a:rPr lang="fr-FR" noProof="0" smtClean="0"/>
              <a:t>Third level</a:t>
            </a:r>
          </a:p>
          <a:p>
            <a:pPr lvl="3" eaLnBrk="1" latinLnBrk="0" hangingPunct="1"/>
            <a:r>
              <a:rPr lang="fr-FR" noProof="0" smtClean="0"/>
              <a:t>Fourth level</a:t>
            </a:r>
          </a:p>
          <a:p>
            <a:pPr lvl="4" eaLnBrk="1" latinLnBrk="0" hangingPunct="1"/>
            <a:r>
              <a:rPr lang="fr-FR" noProof="0" smtClean="0"/>
              <a:t>Fifth level</a:t>
            </a:r>
            <a:endParaRPr kumimoji="0" lang="fr-FR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A7C8D44-3667-46F6-9772-CC52308E2A7F}" type="slidenum">
              <a:rPr lang="fr-FR" smtClean="0"/>
              <a:pPr/>
              <a:t>‹#›</a:t>
            </a:fld>
            <a:endParaRPr lang="fr-F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smtClean="0"/>
              <a:t>Click to edit Master text styles</a:t>
            </a:r>
          </a:p>
          <a:p>
            <a:pPr lvl="1" eaLnBrk="1" latinLnBrk="0" hangingPunct="1"/>
            <a:r>
              <a:rPr lang="fr-FR" noProof="0" smtClean="0"/>
              <a:t>Second level</a:t>
            </a:r>
          </a:p>
          <a:p>
            <a:pPr lvl="2" eaLnBrk="1" latinLnBrk="0" hangingPunct="1"/>
            <a:r>
              <a:rPr lang="fr-FR" noProof="0" smtClean="0"/>
              <a:t>Third level</a:t>
            </a:r>
          </a:p>
          <a:p>
            <a:pPr lvl="3" eaLnBrk="1" latinLnBrk="0" hangingPunct="1"/>
            <a:r>
              <a:rPr lang="fr-FR" noProof="0" smtClean="0"/>
              <a:t>Fourth level</a:t>
            </a:r>
          </a:p>
          <a:p>
            <a:pPr lvl="4" eaLnBrk="1" latinLnBrk="0" hangingPunct="1"/>
            <a:r>
              <a:rPr lang="fr-FR" noProof="0" smtClean="0"/>
              <a:t>Fifth level</a:t>
            </a:r>
            <a:endParaRPr kumimoji="0" lang="fr-FR" noProof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fr-FR" noProof="0">
              <a:latin typeface="Calibri" panose="020F0502020204030204" pitchFamily="34" charset="0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fr-FR" noProof="0">
              <a:latin typeface="Calibri" panose="020F0502020204030204" pitchFamily="34" charset="0"/>
            </a:endParaRPr>
          </a:p>
        </p:txBody>
      </p:sp>
      <p:sp>
        <p:nvSpPr>
          <p:cNvPr id="10" name="Isosceles Triangle 9"/>
          <p:cNvSpPr>
            <a:spLocks noChangeAspect="1"/>
          </p:cNvSpPr>
          <p:nvPr userDrawn="1"/>
        </p:nvSpPr>
        <p:spPr>
          <a:xfrm rot="5400000">
            <a:off x="2003276" y="6503760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fr-FR" noProof="0">
              <a:latin typeface="Calibri" panose="020F050202020403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6388586"/>
            <a:ext cx="1512167" cy="30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A7C8D44-3667-46F6-9772-CC52308E2A7F}" type="slidenum">
              <a:rPr lang="fr-FR" smtClean="0"/>
              <a:pPr/>
              <a:t>‹#›</a:t>
            </a:fld>
            <a:endParaRPr lang="fr-F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smtClean="0"/>
              <a:t>Click to edit Master text styles</a:t>
            </a:r>
          </a:p>
          <a:p>
            <a:pPr lvl="1" eaLnBrk="1" latinLnBrk="0" hangingPunct="1"/>
            <a:r>
              <a:rPr lang="fr-FR" noProof="0" smtClean="0"/>
              <a:t>Second level</a:t>
            </a:r>
          </a:p>
          <a:p>
            <a:pPr lvl="2" eaLnBrk="1" latinLnBrk="0" hangingPunct="1"/>
            <a:r>
              <a:rPr lang="fr-FR" noProof="0" smtClean="0"/>
              <a:t>Third level</a:t>
            </a:r>
          </a:p>
          <a:p>
            <a:pPr lvl="3" eaLnBrk="1" latinLnBrk="0" hangingPunct="1"/>
            <a:r>
              <a:rPr lang="fr-FR" noProof="0" smtClean="0"/>
              <a:t>Fourth level</a:t>
            </a:r>
          </a:p>
          <a:p>
            <a:pPr lvl="4" eaLnBrk="1" latinLnBrk="0" hangingPunct="1"/>
            <a:r>
              <a:rPr lang="fr-FR" noProof="0" smtClean="0"/>
              <a:t>Fifth level</a:t>
            </a:r>
            <a:endParaRPr kumimoji="0" lang="fr-FR" noProof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A7C8D44-3667-46F6-9772-CC52308E2A7F}" type="slidenum">
              <a:rPr lang="fr-FR" smtClean="0"/>
              <a:pPr/>
              <a:t>‹#›</a:t>
            </a:fld>
            <a:endParaRPr lang="fr-F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itl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2060848"/>
            <a:ext cx="8229600" cy="4096112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smtClean="0"/>
              <a:t>Click to edit Master text styles</a:t>
            </a:r>
          </a:p>
          <a:p>
            <a:pPr lvl="1" eaLnBrk="1" latinLnBrk="0" hangingPunct="1"/>
            <a:r>
              <a:rPr lang="fr-FR" noProof="0" smtClean="0"/>
              <a:t>Second level</a:t>
            </a:r>
          </a:p>
          <a:p>
            <a:pPr lvl="2" eaLnBrk="1" latinLnBrk="0" hangingPunct="1"/>
            <a:r>
              <a:rPr lang="fr-FR" noProof="0" smtClean="0"/>
              <a:t>Third level</a:t>
            </a:r>
          </a:p>
          <a:p>
            <a:pPr lvl="3" eaLnBrk="1" latinLnBrk="0" hangingPunct="1"/>
            <a:r>
              <a:rPr lang="fr-FR" noProof="0" smtClean="0"/>
              <a:t>Fourth level</a:t>
            </a:r>
          </a:p>
          <a:p>
            <a:pPr lvl="4" eaLnBrk="1" latinLnBrk="0" hangingPunct="1"/>
            <a:r>
              <a:rPr lang="fr-FR" noProof="0" smtClean="0"/>
              <a:t>Fifth level</a:t>
            </a:r>
            <a:endParaRPr kumimoji="0" lang="fr-FR" noProof="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457200" y="1285875"/>
            <a:ext cx="8219256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  <a:latin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noProof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A7C8D44-3667-46F6-9772-CC52308E2A7F}" type="slidenum">
              <a:rPr lang="fr-FR" smtClean="0"/>
              <a:pPr/>
              <a:t>‹#›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239316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smtClean="0"/>
              <a:t>Click to edit Master text styles</a:t>
            </a:r>
          </a:p>
          <a:p>
            <a:pPr lvl="1" eaLnBrk="1" latinLnBrk="0" hangingPunct="1"/>
            <a:r>
              <a:rPr lang="fr-FR" noProof="0" smtClean="0"/>
              <a:t>Second level</a:t>
            </a:r>
          </a:p>
          <a:p>
            <a:pPr lvl="2" eaLnBrk="1" latinLnBrk="0" hangingPunct="1"/>
            <a:r>
              <a:rPr lang="fr-FR" noProof="0" smtClean="0"/>
              <a:t>Third level</a:t>
            </a:r>
          </a:p>
          <a:p>
            <a:pPr lvl="3" eaLnBrk="1" latinLnBrk="0" hangingPunct="1"/>
            <a:r>
              <a:rPr lang="fr-FR" noProof="0" smtClean="0"/>
              <a:t>Fourth level</a:t>
            </a:r>
          </a:p>
          <a:p>
            <a:pPr lvl="4" eaLnBrk="1" latinLnBrk="0" hangingPunct="1"/>
            <a:r>
              <a:rPr lang="fr-FR" noProof="0" smtClean="0"/>
              <a:t>Fifth level</a:t>
            </a:r>
            <a:endParaRPr kumimoji="0" lang="fr-FR" noProof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smtClean="0"/>
              <a:t>Click to edit Master text styles</a:t>
            </a:r>
          </a:p>
          <a:p>
            <a:pPr lvl="1" eaLnBrk="1" latinLnBrk="0" hangingPunct="1"/>
            <a:r>
              <a:rPr lang="fr-FR" noProof="0" smtClean="0"/>
              <a:t>Second level</a:t>
            </a:r>
          </a:p>
          <a:p>
            <a:pPr lvl="2" eaLnBrk="1" latinLnBrk="0" hangingPunct="1"/>
            <a:r>
              <a:rPr lang="fr-FR" noProof="0" smtClean="0"/>
              <a:t>Third level</a:t>
            </a:r>
          </a:p>
          <a:p>
            <a:pPr lvl="3" eaLnBrk="1" latinLnBrk="0" hangingPunct="1"/>
            <a:r>
              <a:rPr lang="fr-FR" noProof="0" smtClean="0"/>
              <a:t>Fourth level</a:t>
            </a:r>
          </a:p>
          <a:p>
            <a:pPr lvl="4" eaLnBrk="1" latinLnBrk="0" hangingPunct="1"/>
            <a:r>
              <a:rPr lang="fr-FR" noProof="0" smtClean="0"/>
              <a:t>Fifth level</a:t>
            </a:r>
            <a:endParaRPr kumimoji="0" lang="fr-FR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A7C8D44-3667-46F6-9772-CC52308E2A7F}" type="slidenum">
              <a:rPr lang="fr-FR" smtClean="0"/>
              <a:pPr/>
              <a:t>‹#›</a:t>
            </a:fld>
            <a:endParaRPr lang="fr-FR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(vert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smtClean="0"/>
              <a:t>Click to edit Master text styles</a:t>
            </a:r>
          </a:p>
          <a:p>
            <a:pPr lvl="1" eaLnBrk="1" latinLnBrk="0" hangingPunct="1"/>
            <a:r>
              <a:rPr lang="fr-FR" noProof="0" smtClean="0"/>
              <a:t>Second level</a:t>
            </a:r>
          </a:p>
          <a:p>
            <a:pPr lvl="2" eaLnBrk="1" latinLnBrk="0" hangingPunct="1"/>
            <a:r>
              <a:rPr lang="fr-FR" noProof="0" smtClean="0"/>
              <a:t>Third level</a:t>
            </a:r>
          </a:p>
          <a:p>
            <a:pPr lvl="3" eaLnBrk="1" latinLnBrk="0" hangingPunct="1"/>
            <a:r>
              <a:rPr lang="fr-FR" noProof="0" smtClean="0"/>
              <a:t>Fourth level</a:t>
            </a:r>
          </a:p>
          <a:p>
            <a:pPr lvl="4" eaLnBrk="1" latinLnBrk="0" hangingPunct="1"/>
            <a:r>
              <a:rPr lang="fr-FR" noProof="0" smtClean="0"/>
              <a:t>Fifth level</a:t>
            </a:r>
            <a:endParaRPr kumimoji="0" lang="fr-FR" noProof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23132"/>
            <a:ext cx="4041648" cy="2428872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4634808" y="3717032"/>
            <a:ext cx="4041648" cy="24454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smtClean="0"/>
              <a:t>Click to edit Master text styles</a:t>
            </a:r>
          </a:p>
          <a:p>
            <a:pPr lvl="1" eaLnBrk="1" latinLnBrk="0" hangingPunct="1"/>
            <a:r>
              <a:rPr lang="fr-FR" noProof="0" smtClean="0"/>
              <a:t>Second level</a:t>
            </a:r>
          </a:p>
          <a:p>
            <a:pPr lvl="2" eaLnBrk="1" latinLnBrk="0" hangingPunct="1"/>
            <a:r>
              <a:rPr lang="fr-FR" noProof="0" smtClean="0"/>
              <a:t>Third level</a:t>
            </a:r>
          </a:p>
          <a:p>
            <a:pPr lvl="3" eaLnBrk="1" latinLnBrk="0" hangingPunct="1"/>
            <a:r>
              <a:rPr lang="fr-FR" noProof="0" smtClean="0"/>
              <a:t>Fourth level</a:t>
            </a:r>
          </a:p>
          <a:p>
            <a:pPr lvl="4" eaLnBrk="1" latinLnBrk="0" hangingPunct="1"/>
            <a:r>
              <a:rPr lang="fr-FR" noProof="0" smtClean="0"/>
              <a:t>Fifth level</a:t>
            </a:r>
            <a:endParaRPr kumimoji="0" lang="fr-FR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A7C8D44-3667-46F6-9772-CC52308E2A7F}" type="slidenum">
              <a:rPr lang="fr-FR" smtClean="0"/>
              <a:pPr/>
              <a:t>‹#›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4042255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(vert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644008" y="1219200"/>
            <a:ext cx="4041648" cy="493776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7544" y="1223132"/>
            <a:ext cx="4041648" cy="2428872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10" name="Content Placeholder 10"/>
          <p:cNvSpPr>
            <a:spLocks noGrp="1"/>
          </p:cNvSpPr>
          <p:nvPr>
            <p:ph sz="quarter" idx="13"/>
          </p:nvPr>
        </p:nvSpPr>
        <p:spPr>
          <a:xfrm>
            <a:off x="467544" y="3717032"/>
            <a:ext cx="4041648" cy="24454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smtClean="0"/>
              <a:t>Click to edit Master text styles</a:t>
            </a:r>
          </a:p>
          <a:p>
            <a:pPr lvl="1" eaLnBrk="1" latinLnBrk="0" hangingPunct="1"/>
            <a:r>
              <a:rPr lang="fr-FR" noProof="0" smtClean="0"/>
              <a:t>Second level</a:t>
            </a:r>
          </a:p>
          <a:p>
            <a:pPr lvl="2" eaLnBrk="1" latinLnBrk="0" hangingPunct="1"/>
            <a:r>
              <a:rPr lang="fr-FR" noProof="0" smtClean="0"/>
              <a:t>Third level</a:t>
            </a:r>
          </a:p>
          <a:p>
            <a:pPr lvl="3" eaLnBrk="1" latinLnBrk="0" hangingPunct="1"/>
            <a:r>
              <a:rPr lang="fr-FR" noProof="0" smtClean="0"/>
              <a:t>Fourth level</a:t>
            </a:r>
          </a:p>
          <a:p>
            <a:pPr lvl="4" eaLnBrk="1" latinLnBrk="0" hangingPunct="1"/>
            <a:r>
              <a:rPr lang="fr-FR" noProof="0" smtClean="0"/>
              <a:t>Fifth level</a:t>
            </a:r>
            <a:endParaRPr kumimoji="0" lang="fr-FR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A7C8D44-3667-46F6-9772-CC52308E2A7F}" type="slidenum">
              <a:rPr lang="fr-FR" smtClean="0"/>
              <a:pPr/>
              <a:t>‹#›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595738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19256" cy="2425824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7544" y="3717032"/>
            <a:ext cx="8206302" cy="243688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A7C8D44-3667-46F6-9772-CC52308E2A7F}" type="slidenum">
              <a:rPr lang="fr-FR" smtClean="0"/>
              <a:pPr/>
              <a:t>‹#›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1857076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(horz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19256" cy="2425824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7544" y="3717032"/>
            <a:ext cx="4032448" cy="243688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3"/>
          </p:nvPr>
        </p:nvSpPr>
        <p:spPr>
          <a:xfrm>
            <a:off x="4644008" y="3739480"/>
            <a:ext cx="4042792" cy="2425824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A7C8D44-3667-46F6-9772-CC52308E2A7F}" type="slidenum">
              <a:rPr lang="fr-FR" smtClean="0"/>
              <a:pPr/>
              <a:t>‹#›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1641808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(horz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644008" y="1219200"/>
            <a:ext cx="4032448" cy="2425824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7544" y="3717032"/>
            <a:ext cx="8206302" cy="2436880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3"/>
          </p:nvPr>
        </p:nvSpPr>
        <p:spPr>
          <a:xfrm>
            <a:off x="467544" y="1227574"/>
            <a:ext cx="4032448" cy="2425824"/>
          </a:xfr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FR" noProof="0" dirty="0" smtClean="0"/>
              <a:t>Click 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Master </a:t>
            </a:r>
            <a:r>
              <a:rPr lang="fr-FR" noProof="0" dirty="0" err="1" smtClean="0"/>
              <a:t>text</a:t>
            </a:r>
            <a:r>
              <a:rPr lang="fr-FR" noProof="0" dirty="0" smtClean="0"/>
              <a:t> styles</a:t>
            </a:r>
          </a:p>
          <a:p>
            <a:pPr lvl="1" eaLnBrk="1" latinLnBrk="0" hangingPunct="1"/>
            <a:r>
              <a:rPr lang="fr-FR" noProof="0" dirty="0" smtClean="0"/>
              <a:t>Second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2" eaLnBrk="1" latinLnBrk="0" hangingPunct="1"/>
            <a:r>
              <a:rPr lang="fr-FR" noProof="0" dirty="0" err="1" smtClean="0"/>
              <a:t>Third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3" eaLnBrk="1" latinLnBrk="0" hangingPunct="1"/>
            <a:r>
              <a:rPr lang="fr-FR" noProof="0" dirty="0" err="1" smtClean="0"/>
              <a:t>Fourth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lang="fr-FR" noProof="0" dirty="0" smtClean="0"/>
          </a:p>
          <a:p>
            <a:pPr lvl="4" eaLnBrk="1" latinLnBrk="0" hangingPunct="1"/>
            <a:r>
              <a:rPr lang="fr-FR" noProof="0" dirty="0" err="1" smtClean="0"/>
              <a:t>Fifth</a:t>
            </a:r>
            <a:r>
              <a:rPr lang="fr-FR" noProof="0" dirty="0" smtClean="0"/>
              <a:t> </a:t>
            </a:r>
            <a:r>
              <a:rPr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A7C8D44-3667-46F6-9772-CC52308E2A7F}" type="slidenum">
              <a:rPr lang="fr-FR" smtClean="0"/>
              <a:pPr/>
              <a:t>‹#›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1449226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fr-FR" noProof="0" smtClean="0"/>
              <a:t>Click to edit Master title style</a:t>
            </a:r>
            <a:endParaRPr kumimoji="0" lang="fr-FR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noProof="0" dirty="0" smtClean="0"/>
              <a:t>Click to </a:t>
            </a:r>
            <a:r>
              <a:rPr kumimoji="0" lang="fr-FR" noProof="0" dirty="0" err="1" smtClean="0"/>
              <a:t>edit</a:t>
            </a:r>
            <a:r>
              <a:rPr kumimoji="0" lang="fr-FR" noProof="0" dirty="0" smtClean="0"/>
              <a:t> Master </a:t>
            </a:r>
            <a:r>
              <a:rPr kumimoji="0" lang="fr-FR" noProof="0" dirty="0" err="1" smtClean="0"/>
              <a:t>text</a:t>
            </a:r>
            <a:r>
              <a:rPr kumimoji="0" lang="fr-FR" noProof="0" dirty="0" smtClean="0"/>
              <a:t> styles</a:t>
            </a:r>
          </a:p>
          <a:p>
            <a:pPr lvl="1" eaLnBrk="1" latinLnBrk="0" hangingPunct="1"/>
            <a:r>
              <a:rPr kumimoji="0" lang="fr-FR" noProof="0" dirty="0" smtClean="0"/>
              <a:t>Second </a:t>
            </a:r>
            <a:r>
              <a:rPr kumimoji="0" lang="fr-FR" noProof="0" dirty="0" err="1" smtClean="0"/>
              <a:t>level</a:t>
            </a:r>
            <a:endParaRPr kumimoji="0" lang="fr-FR" noProof="0" dirty="0" smtClean="0"/>
          </a:p>
          <a:p>
            <a:pPr lvl="2" eaLnBrk="1" latinLnBrk="0" hangingPunct="1"/>
            <a:r>
              <a:rPr kumimoji="0" lang="fr-FR" noProof="0" dirty="0" err="1" smtClean="0"/>
              <a:t>Third</a:t>
            </a:r>
            <a:r>
              <a:rPr kumimoji="0" lang="fr-FR" noProof="0" dirty="0" smtClean="0"/>
              <a:t> </a:t>
            </a:r>
            <a:r>
              <a:rPr kumimoji="0" lang="fr-FR" noProof="0" dirty="0" err="1" smtClean="0"/>
              <a:t>level</a:t>
            </a:r>
            <a:endParaRPr kumimoji="0" lang="fr-FR" noProof="0" dirty="0" smtClean="0"/>
          </a:p>
          <a:p>
            <a:pPr lvl="3" eaLnBrk="1" latinLnBrk="0" hangingPunct="1"/>
            <a:r>
              <a:rPr kumimoji="0" lang="fr-FR" noProof="0" dirty="0" err="1" smtClean="0"/>
              <a:t>Fourth</a:t>
            </a:r>
            <a:r>
              <a:rPr kumimoji="0" lang="fr-FR" noProof="0" dirty="0" smtClean="0"/>
              <a:t> </a:t>
            </a:r>
            <a:r>
              <a:rPr kumimoji="0" lang="fr-FR" noProof="0" dirty="0" err="1" smtClean="0"/>
              <a:t>level</a:t>
            </a:r>
            <a:endParaRPr kumimoji="0" lang="fr-FR" noProof="0" dirty="0" smtClean="0"/>
          </a:p>
          <a:p>
            <a:pPr lvl="4" eaLnBrk="1" latinLnBrk="0" hangingPunct="1"/>
            <a:r>
              <a:rPr kumimoji="0" lang="fr-FR" noProof="0" dirty="0" err="1" smtClean="0"/>
              <a:t>Fifth</a:t>
            </a:r>
            <a:r>
              <a:rPr kumimoji="0" lang="fr-FR" noProof="0" dirty="0" smtClean="0"/>
              <a:t> </a:t>
            </a:r>
            <a:r>
              <a:rPr kumimoji="0" lang="fr-FR" noProof="0" dirty="0" err="1" smtClean="0"/>
              <a:t>level</a:t>
            </a:r>
            <a:endParaRPr kumimoji="0" lang="fr-FR" noProof="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7020272" y="6356350"/>
            <a:ext cx="1669576" cy="365760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3808" y="6356350"/>
            <a:ext cx="4104456" cy="36576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2196824" y="6356350"/>
            <a:ext cx="574976" cy="365760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fr-FR" noProof="0" smtClean="0"/>
              <a:pPr algn="l" eaLnBrk="1" latinLnBrk="0" hangingPunct="1"/>
              <a:t>‹#›</a:t>
            </a:fld>
            <a:endParaRPr kumimoji="0" lang="fr-FR" sz="1600" noProof="0">
              <a:solidFill>
                <a:schemeClr val="tx2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fr-FR" noProof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fr-FR" noProof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2003276" y="6503760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fr-FR" noProof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67545" y="6388586"/>
            <a:ext cx="1512167" cy="306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9" r:id="rId3"/>
    <p:sldLayoutId id="2147483664" r:id="rId4"/>
    <p:sldLayoutId id="2147483676" r:id="rId5"/>
    <p:sldLayoutId id="2147483678" r:id="rId6"/>
    <p:sldLayoutId id="2147483672" r:id="rId7"/>
    <p:sldLayoutId id="2147483674" r:id="rId8"/>
    <p:sldLayoutId id="2147483675" r:id="rId9"/>
    <p:sldLayoutId id="2147483673" r:id="rId10"/>
    <p:sldLayoutId id="2147483665" r:id="rId11"/>
    <p:sldLayoutId id="2147483677" r:id="rId12"/>
    <p:sldLayoutId id="2147483666" r:id="rId13"/>
    <p:sldLayoutId id="2147483667" r:id="rId14"/>
    <p:sldLayoutId id="2147483668" r:id="rId15"/>
    <p:sldLayoutId id="2147483670" r:id="rId16"/>
    <p:sldLayoutId id="2147483671" r:id="rId1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jpeg"/><Relationship Id="rId5" Type="http://schemas.openxmlformats.org/officeDocument/2006/relationships/image" Target="../media/image23.emf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6.em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30.png"/><Relationship Id="rId3" Type="http://schemas.openxmlformats.org/officeDocument/2006/relationships/hyperlink" Target="https://edms.cern.ch/document/1264719/LAST_RELEASED" TargetMode="External"/><Relationship Id="rId7" Type="http://schemas.openxmlformats.org/officeDocument/2006/relationships/diagramLayout" Target="../diagrams/layout1.xml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1.xml"/><Relationship Id="rId11" Type="http://schemas.openxmlformats.org/officeDocument/2006/relationships/image" Target="../media/image28.jpeg"/><Relationship Id="rId5" Type="http://schemas.openxmlformats.org/officeDocument/2006/relationships/image" Target="../media/image7.jpeg"/><Relationship Id="rId15" Type="http://schemas.openxmlformats.org/officeDocument/2006/relationships/image" Target="../media/image32.emf"/><Relationship Id="rId10" Type="http://schemas.microsoft.com/office/2007/relationships/diagramDrawing" Target="../diagrams/drawing1.xml"/><Relationship Id="rId4" Type="http://schemas.openxmlformats.org/officeDocument/2006/relationships/image" Target="../media/image6.jpeg"/><Relationship Id="rId9" Type="http://schemas.openxmlformats.org/officeDocument/2006/relationships/diagramColors" Target="../diagrams/colors1.xml"/><Relationship Id="rId1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edh.cern.ch/edhcat/Browser?command=showPage&amp;argument=18149" TargetMode="External"/><Relationship Id="rId3" Type="http://schemas.openxmlformats.org/officeDocument/2006/relationships/hyperlink" Target="https://edh.cern.ch/edhcat/Browser" TargetMode="External"/><Relationship Id="rId7" Type="http://schemas.openxmlformats.org/officeDocument/2006/relationships/hyperlink" Target="https://edh.cern.ch/edhcat/Browser?command=showPage&amp;argument=253722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dh.cern.ch/edhcat/Browser?command=showPage&amp;argument=253784" TargetMode="External"/><Relationship Id="rId5" Type="http://schemas.openxmlformats.org/officeDocument/2006/relationships/hyperlink" Target="https://edh.cern.ch/edhcat/Browser?command=showPage&amp;argument=18154" TargetMode="External"/><Relationship Id="rId4" Type="http://schemas.openxmlformats.org/officeDocument/2006/relationships/image" Target="../media/image34.png"/><Relationship Id="rId9" Type="http://schemas.openxmlformats.org/officeDocument/2006/relationships/hyperlink" Target="https://edh.cern.ch/edhcat/Browser?command=showPage&amp;argument=272853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jpeg"/><Relationship Id="rId10" Type="http://schemas.openxmlformats.org/officeDocument/2006/relationships/image" Target="../media/image42.pn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edms.cern.ch/document/1296356/LAST_RELEASED" TargetMode="External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556473/LAST_RELEASED" TargetMode="Externa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7.png"/><Relationship Id="rId7" Type="http://schemas.openxmlformats.org/officeDocument/2006/relationships/hyperlink" Target="http://trec.cern.ch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cern.ch/rp-vacuum-cleaners" TargetMode="External"/><Relationship Id="rId5" Type="http://schemas.openxmlformats.org/officeDocument/2006/relationships/hyperlink" Target="https://edms.cern.ch/document/1728012/LAST_RELEASED" TargetMode="External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329424/LAST_RELEASED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impact.cern.ch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ern.ch/rp-wdp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53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57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hyperlink" Target="https://edms.cern.ch/document/1364231/LAST_RELEASED" TargetMode="External"/><Relationship Id="rId9" Type="http://schemas.openxmlformats.org/officeDocument/2006/relationships/image" Target="../media/image60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hyperlink" Target="https://cern.service-now.com/service-portal/service-element.do?name=water-release&amp;s=water%20release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trec.cern.ch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wmf"/><Relationship Id="rId5" Type="http://schemas.openxmlformats.org/officeDocument/2006/relationships/image" Target="../media/image64.jpeg"/><Relationship Id="rId4" Type="http://schemas.openxmlformats.org/officeDocument/2006/relationships/hyperlink" Target="http://sir.cern.ch/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66.emf"/><Relationship Id="rId7" Type="http://schemas.openxmlformats.org/officeDocument/2006/relationships/image" Target="../media/image6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impact.cern.ch/" TargetMode="External"/><Relationship Id="rId13" Type="http://schemas.openxmlformats.org/officeDocument/2006/relationships/hyperlink" Target="https://edms.cern.ch/document/1728012/LAST_RELEASED" TargetMode="External"/><Relationship Id="rId18" Type="http://schemas.openxmlformats.org/officeDocument/2006/relationships/hyperlink" Target="http://trec.cern.ch/" TargetMode="External"/><Relationship Id="rId3" Type="http://schemas.openxmlformats.org/officeDocument/2006/relationships/hyperlink" Target="https://cern.ch/safety-training/" TargetMode="External"/><Relationship Id="rId7" Type="http://schemas.openxmlformats.org/officeDocument/2006/relationships/hyperlink" Target="http://cern.ch/raisin" TargetMode="External"/><Relationship Id="rId12" Type="http://schemas.openxmlformats.org/officeDocument/2006/relationships/hyperlink" Target="http://cern.ch/rp-vacuum-cleaners" TargetMode="External"/><Relationship Id="rId17" Type="http://schemas.openxmlformats.org/officeDocument/2006/relationships/hyperlink" Target="https://cern.service-now.com/service-portal/service-element.do?name=water-release&amp;s=water%20release" TargetMode="External"/><Relationship Id="rId2" Type="http://schemas.openxmlformats.org/officeDocument/2006/relationships/notesSlide" Target="../notesSlides/notesSlide29.xml"/><Relationship Id="rId16" Type="http://schemas.openxmlformats.org/officeDocument/2006/relationships/hyperlink" Target="https://edms.cern.ch/document/1364231/LAST_RELEASED" TargetMode="External"/><Relationship Id="rId20" Type="http://schemas.openxmlformats.org/officeDocument/2006/relationships/hyperlink" Target="http://cern.ch/rp-lhc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1264719/LAST_RELEASED" TargetMode="External"/><Relationship Id="rId11" Type="http://schemas.openxmlformats.org/officeDocument/2006/relationships/hyperlink" Target="https://test-project-360.web.cern.ch/test-project-360/" TargetMode="External"/><Relationship Id="rId5" Type="http://schemas.openxmlformats.org/officeDocument/2006/relationships/hyperlink" Target="http://cern.ch/service-rp-dosimetry" TargetMode="External"/><Relationship Id="rId15" Type="http://schemas.openxmlformats.org/officeDocument/2006/relationships/hyperlink" Target="https://edms.cern.ch/document/1296356/LAST_RELEASED" TargetMode="External"/><Relationship Id="rId10" Type="http://schemas.openxmlformats.org/officeDocument/2006/relationships/hyperlink" Target="https://layout.web.cern.ch/layout/default.aspx?version=study&amp;navigator=machine&amp;id=&amp;name" TargetMode="External"/><Relationship Id="rId19" Type="http://schemas.openxmlformats.org/officeDocument/2006/relationships/hyperlink" Target="http://cern.ch/rp-ps" TargetMode="External"/><Relationship Id="rId4" Type="http://schemas.openxmlformats.org/officeDocument/2006/relationships/hyperlink" Target="http://sir.cern.ch/" TargetMode="External"/><Relationship Id="rId9" Type="http://schemas.openxmlformats.org/officeDocument/2006/relationships/hyperlink" Target="http://cern.ch/rp-wdp/" TargetMode="External"/><Relationship Id="rId14" Type="http://schemas.openxmlformats.org/officeDocument/2006/relationships/hyperlink" Target="https://edms.cern.ch/document/1329424/LAST_RELEASE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ir.cern.ch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cern.ch/safety-training/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s://cta.cern.ch/cta2/f?p=110:9:214629166902900::NO:RP:X_STATUS,XS_SUBCATEGORY:R,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cern.ch/raisin" TargetMode="External"/><Relationship Id="rId5" Type="http://schemas.openxmlformats.org/officeDocument/2006/relationships/hyperlink" Target="http://cern.ch/rp-lhc" TargetMode="External"/><Relationship Id="rId4" Type="http://schemas.openxmlformats.org/officeDocument/2006/relationships/hyperlink" Target="http://cern.ch/rp-p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2400" b="1" dirty="0">
                <a:latin typeface="Calibri" panose="020F0502020204030204" pitchFamily="34" charset="0"/>
              </a:rPr>
              <a:t>Radiation Protection guidelines </a:t>
            </a:r>
            <a:r>
              <a:rPr lang="en-US" sz="2400" b="1" dirty="0" smtClean="0">
                <a:latin typeface="Calibri" panose="020F0502020204030204" pitchFamily="34" charset="0"/>
              </a:rPr>
              <a:t>for TS, YETS &amp; EYETS</a:t>
            </a:r>
            <a:endParaRPr lang="fr-FR" sz="2400" b="1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latin typeface="Calibri" panose="020F0502020204030204" pitchFamily="34" charset="0"/>
              </a:rPr>
              <a:t>G. Dumont, C. Tromel </a:t>
            </a:r>
            <a:r>
              <a:rPr lang="fr-FR" smtClean="0">
                <a:latin typeface="Calibri" panose="020F0502020204030204" pitchFamily="34" charset="0"/>
              </a:rPr>
              <a:t>(HSE-RP)</a:t>
            </a:r>
            <a:endParaRPr lang="fr-FR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33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Balisage au sein des accélérateurs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En plus de la classification mise en place aux points d’accès, des sous-zones peuvent être délimitées</a:t>
            </a:r>
          </a:p>
          <a:p>
            <a:endParaRPr lang="fr-FR" dirty="0" smtClean="0"/>
          </a:p>
          <a:p>
            <a:r>
              <a:rPr lang="fr-FR" dirty="0"/>
              <a:t>Des activités spécifiques peuvent présenter </a:t>
            </a:r>
            <a:r>
              <a:rPr lang="fr-FR" dirty="0" smtClean="0"/>
              <a:t>des risques </a:t>
            </a:r>
            <a:r>
              <a:rPr lang="fr-FR" dirty="0"/>
              <a:t>radiologique </a:t>
            </a:r>
            <a:r>
              <a:rPr lang="fr-FR" dirty="0" smtClean="0"/>
              <a:t>accrus (ex</a:t>
            </a:r>
            <a:r>
              <a:rPr lang="fr-FR" dirty="0"/>
              <a:t>: tirs </a:t>
            </a:r>
            <a:r>
              <a:rPr lang="fr-FR" dirty="0" smtClean="0"/>
              <a:t>radiographiques, chantier à risque de contamination): </a:t>
            </a:r>
            <a:r>
              <a:rPr lang="fr-FR" dirty="0"/>
              <a:t>des balisages ponctuels </a:t>
            </a:r>
            <a:r>
              <a:rPr lang="fr-FR" dirty="0" smtClean="0"/>
              <a:t>sont </a:t>
            </a:r>
            <a:r>
              <a:rPr lang="fr-FR" dirty="0"/>
              <a:t>alors mis en </a:t>
            </a:r>
            <a:r>
              <a:rPr lang="fr-FR" dirty="0" smtClean="0"/>
              <a:t>place.</a:t>
            </a: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r>
              <a:rPr lang="fr-FR" b="1" dirty="0" smtClean="0">
                <a:solidFill>
                  <a:srgbClr val="C00000"/>
                </a:solidFill>
              </a:rPr>
              <a:t>Respecter les signalisations, informations et consignes figurant sur les panneaux</a:t>
            </a:r>
          </a:p>
          <a:p>
            <a:endParaRPr lang="fr-FR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5004048" y="3399441"/>
            <a:ext cx="1677159" cy="2428875"/>
          </a:xfrm>
          <a:prstGeom prst="rect">
            <a:avLst/>
          </a:prstGeom>
        </p:spPr>
      </p:pic>
      <p:pic>
        <p:nvPicPr>
          <p:cNvPr id="11" name="Content Placeholder 10"/>
          <p:cNvPicPr>
            <a:picLocks noGrp="1" noChangeAspect="1"/>
          </p:cNvPicPr>
          <p:nvPr>
            <p:ph sz="quarter" idx="13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46"/>
          <a:stretch/>
        </p:blipFill>
        <p:spPr>
          <a:xfrm>
            <a:off x="5011732" y="1268760"/>
            <a:ext cx="3275817" cy="20856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2629" t="12309" r="10628" b="1528"/>
          <a:stretch/>
        </p:blipFill>
        <p:spPr>
          <a:xfrm>
            <a:off x="6752084" y="2704088"/>
            <a:ext cx="1548000" cy="11495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2" t="12123" r="13870" b="13057"/>
          <a:stretch/>
        </p:blipFill>
        <p:spPr>
          <a:xfrm>
            <a:off x="6752084" y="5027853"/>
            <a:ext cx="1548000" cy="128146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10</a:t>
            </a:fld>
            <a:endParaRPr lang="fr-FR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32238" y="3899468"/>
            <a:ext cx="1548000" cy="109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39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Dosimétrie </a:t>
            </a:r>
            <a:r>
              <a:rPr lang="fr-FR" dirty="0" smtClean="0"/>
              <a:t>personnelle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Recommandations RP pour TS &amp; (E)YETS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2207912"/>
            <a:ext cx="4041648" cy="3949048"/>
          </a:xfrm>
        </p:spPr>
        <p:txBody>
          <a:bodyPr>
            <a:normAutofit/>
          </a:bodyPr>
          <a:lstStyle/>
          <a:p>
            <a:r>
              <a:rPr lang="fr-FR" sz="2000" dirty="0" smtClean="0"/>
              <a:t>Les employés du CERN ou associés doivent </a:t>
            </a:r>
            <a:r>
              <a:rPr lang="fr-FR" sz="2000" b="1" dirty="0"/>
              <a:t>porter le dosimètre </a:t>
            </a:r>
            <a:r>
              <a:rPr lang="fr-FR" sz="2000" b="1" dirty="0" smtClean="0"/>
              <a:t>personnel</a:t>
            </a:r>
            <a:r>
              <a:rPr lang="fr-FR" sz="2000" dirty="0" smtClean="0"/>
              <a:t> </a:t>
            </a:r>
            <a:r>
              <a:rPr lang="fr-FR" sz="2000" dirty="0"/>
              <a:t>de l’organisation (DIS).</a:t>
            </a:r>
          </a:p>
          <a:p>
            <a:pPr marL="0" indent="0">
              <a:buNone/>
            </a:pPr>
            <a:r>
              <a:rPr lang="fr-FR" sz="2000" dirty="0" smtClean="0"/>
              <a:t> </a:t>
            </a:r>
            <a:endParaRPr lang="en-GB" sz="20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4632198" y="2204864"/>
            <a:ext cx="4041648" cy="3949048"/>
          </a:xfrm>
        </p:spPr>
        <p:txBody>
          <a:bodyPr>
            <a:normAutofit/>
          </a:bodyPr>
          <a:lstStyle/>
          <a:p>
            <a:r>
              <a:rPr lang="fr-FR" sz="2000" dirty="0"/>
              <a:t>Le personnel des entreprises extérieures doit </a:t>
            </a:r>
            <a:r>
              <a:rPr lang="fr-FR" sz="2000" b="1" dirty="0" smtClean="0"/>
              <a:t>porter:  </a:t>
            </a:r>
          </a:p>
          <a:p>
            <a:pPr lvl="1"/>
            <a:r>
              <a:rPr lang="fr-FR" sz="1700" b="1" dirty="0" smtClean="0"/>
              <a:t>le </a:t>
            </a:r>
            <a:r>
              <a:rPr lang="fr-FR" sz="1700" b="1" dirty="0"/>
              <a:t>dosimètre </a:t>
            </a:r>
            <a:r>
              <a:rPr lang="fr-FR" sz="1700" b="1" dirty="0" smtClean="0"/>
              <a:t>personnel</a:t>
            </a:r>
            <a:r>
              <a:rPr lang="fr-FR" sz="1700" dirty="0" smtClean="0"/>
              <a:t> CERN (DIS),</a:t>
            </a:r>
          </a:p>
          <a:p>
            <a:pPr lvl="1"/>
            <a:r>
              <a:rPr lang="fr-FR" sz="1700" b="1" dirty="0" smtClean="0"/>
              <a:t>le </a:t>
            </a:r>
            <a:r>
              <a:rPr lang="fr-FR" sz="1700" b="1" dirty="0"/>
              <a:t>dosimètre </a:t>
            </a:r>
            <a:r>
              <a:rPr lang="fr-FR" sz="1700" b="1" dirty="0" smtClean="0"/>
              <a:t>personnel</a:t>
            </a:r>
            <a:r>
              <a:rPr lang="fr-FR" sz="1700" dirty="0" smtClean="0"/>
              <a:t> fourni par l’employeur, selon la réglementation </a:t>
            </a:r>
            <a:r>
              <a:rPr lang="fr-FR" sz="1700" dirty="0"/>
              <a:t>de son </a:t>
            </a:r>
            <a:r>
              <a:rPr lang="fr-FR" sz="1700" dirty="0" smtClean="0"/>
              <a:t>pays d’origine.</a:t>
            </a:r>
            <a:endParaRPr lang="fr-FR" sz="17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96655"/>
            <a:ext cx="870262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49080"/>
            <a:ext cx="870262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 descr="C:\Documents and Settings\ctromel\Local Settings\Temporary Internet Files\Content.Word\IMG_4188.jpg"/>
          <p:cNvPicPr>
            <a:picLocks noChangeAspect="1"/>
          </p:cNvPicPr>
          <p:nvPr/>
        </p:nvPicPr>
        <p:blipFill rotWithShape="1">
          <a:blip r:embed="rId4" cstate="print"/>
          <a:srcRect l="31812" r="26521" b="-283"/>
          <a:stretch/>
        </p:blipFill>
        <p:spPr bwMode="auto">
          <a:xfrm>
            <a:off x="7259382" y="4179590"/>
            <a:ext cx="935698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Plus 9"/>
          <p:cNvSpPr/>
          <p:nvPr/>
        </p:nvSpPr>
        <p:spPr>
          <a:xfrm>
            <a:off x="6372280" y="4581128"/>
            <a:ext cx="720000" cy="720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Image 7" descr="SA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84662" y="1281048"/>
            <a:ext cx="1212416" cy="848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0" descr="CA_SI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2231" y="1284165"/>
            <a:ext cx="1212416" cy="848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3" descr="panneau_Zlimite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0275" y="1277808"/>
            <a:ext cx="1212416" cy="848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 16" descr="panneau_highradiation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4040" y="1284165"/>
            <a:ext cx="1212416" cy="848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57200" y="1547500"/>
            <a:ext cx="3227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Toutes zones réglementées :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7" name="Text Placeholder 24"/>
          <p:cNvSpPr txBox="1">
            <a:spLocks/>
          </p:cNvSpPr>
          <p:nvPr/>
        </p:nvSpPr>
        <p:spPr>
          <a:xfrm>
            <a:off x="457200" y="5619590"/>
            <a:ext cx="8229600" cy="68973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600" b="1" dirty="0" smtClean="0">
                <a:solidFill>
                  <a:srgbClr val="C00000"/>
                </a:solidFill>
              </a:rPr>
              <a:t>Lisez votre dosimètre personnel CERN régulièrement, sans quoi vous pouvez perdre vos accès!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11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304250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Dosimétrie </a:t>
            </a:r>
            <a:r>
              <a:rPr lang="fr-FR" dirty="0" smtClean="0"/>
              <a:t>opérationnelle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Recommandations RP pour TS &amp; (E)YETS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107504" y="1219200"/>
            <a:ext cx="4041648" cy="4937760"/>
          </a:xfrm>
        </p:spPr>
        <p:txBody>
          <a:bodyPr>
            <a:normAutofit fontScale="70000" lnSpcReduction="20000"/>
          </a:bodyPr>
          <a:lstStyle/>
          <a:p>
            <a:r>
              <a:rPr lang="fr-FR" sz="2400" dirty="0" smtClean="0"/>
              <a:t>Dosimètre opérationnel obligatoire (DMC) en Zones Contrôlées de Séjour Limité et de Haute Radiation</a:t>
            </a:r>
          </a:p>
          <a:p>
            <a:r>
              <a:rPr lang="fr-FR" sz="2400" dirty="0" smtClean="0"/>
              <a:t>Lecture et enregistrement des doses par bornes de lecture à chaque point d’accès avec saisie du code IMPACT</a:t>
            </a:r>
          </a:p>
          <a:p>
            <a:r>
              <a:rPr lang="fr-FR" sz="2400" b="1" dirty="0" smtClean="0">
                <a:solidFill>
                  <a:srgbClr val="C00000"/>
                </a:solidFill>
              </a:rPr>
              <a:t>Le DMC doit être activé et en état de marche avant l’accès en Zone</a:t>
            </a:r>
          </a:p>
          <a:p>
            <a:r>
              <a:rPr lang="fr-FR" sz="2400" b="1" i="1" dirty="0" smtClean="0">
                <a:solidFill>
                  <a:srgbClr val="009900"/>
                </a:solidFill>
              </a:rPr>
              <a:t>Pool!</a:t>
            </a:r>
            <a:r>
              <a:rPr lang="fr-FR" sz="2400" b="1" dirty="0" smtClean="0"/>
              <a:t> </a:t>
            </a:r>
            <a:r>
              <a:rPr lang="fr-FR" sz="2400" b="1" dirty="0"/>
              <a:t>pour les utilisateurs </a:t>
            </a:r>
            <a:r>
              <a:rPr lang="fr-FR" sz="2400" b="1" dirty="0" smtClean="0"/>
              <a:t>occasionnels </a:t>
            </a:r>
            <a:r>
              <a:rPr lang="fr-FR" sz="2400" b="1" dirty="0"/>
              <a:t>possibilité de partager </a:t>
            </a:r>
            <a:r>
              <a:rPr lang="fr-FR" sz="2400" b="1" dirty="0" smtClean="0"/>
              <a:t>un DMC</a:t>
            </a:r>
          </a:p>
          <a:p>
            <a:r>
              <a:rPr lang="fr-FR" sz="2400" dirty="0" smtClean="0"/>
              <a:t>Retour, pile, réparation (8:00-16:00): Distribution, calibration (8:00-12:00): </a:t>
            </a:r>
            <a:br>
              <a:rPr lang="fr-FR" sz="2400" dirty="0" smtClean="0"/>
            </a:br>
            <a:r>
              <a:rPr lang="fr-FR" sz="2400" dirty="0" smtClean="0"/>
              <a:t>Service Dosimétrie au bât. 55: </a:t>
            </a:r>
            <a:r>
              <a:rPr lang="fr-FR" sz="2400" b="1" dirty="0" smtClean="0">
                <a:solidFill>
                  <a:srgbClr val="009900"/>
                </a:solidFill>
              </a:rPr>
              <a:t>72155</a:t>
            </a:r>
          </a:p>
          <a:p>
            <a:r>
              <a:rPr lang="fr-FR" sz="2400" b="1" dirty="0"/>
              <a:t>En cas d’alarme, vous devez quitter la zone immédiatement et contacter le service Radioprotection</a:t>
            </a:r>
            <a:r>
              <a:rPr lang="fr-FR" sz="2400" dirty="0"/>
              <a:t> de la zone concernée :</a:t>
            </a:r>
          </a:p>
          <a:p>
            <a:pPr lvl="1"/>
            <a:r>
              <a:rPr lang="fr-FR" sz="2100" dirty="0" smtClean="0"/>
              <a:t>Meyrin </a:t>
            </a:r>
            <a:r>
              <a:rPr lang="fr-FR" sz="2100" dirty="0"/>
              <a:t>: </a:t>
            </a:r>
            <a:r>
              <a:rPr lang="fr-FR" sz="2100" b="1" dirty="0" smtClean="0"/>
              <a:t>72504</a:t>
            </a:r>
            <a:endParaRPr lang="fr-FR" sz="2100" b="1" dirty="0"/>
          </a:p>
          <a:p>
            <a:pPr lvl="1"/>
            <a:r>
              <a:rPr lang="fr-FR" sz="2100" dirty="0" smtClean="0"/>
              <a:t>Prévessin</a:t>
            </a:r>
            <a:r>
              <a:rPr lang="fr-FR" sz="2100" dirty="0"/>
              <a:t>, SPS, </a:t>
            </a:r>
            <a:r>
              <a:rPr lang="fr-FR" sz="2100" dirty="0" smtClean="0"/>
              <a:t>LHC </a:t>
            </a:r>
            <a:r>
              <a:rPr lang="fr-FR" sz="2100" dirty="0"/>
              <a:t>: </a:t>
            </a:r>
            <a:r>
              <a:rPr lang="fr-FR" sz="2100" b="1" dirty="0" smtClean="0"/>
              <a:t>75252</a:t>
            </a:r>
          </a:p>
          <a:p>
            <a:r>
              <a:rPr lang="fr-FR" sz="2400" b="1" dirty="0"/>
              <a:t>Guide </a:t>
            </a:r>
            <a:r>
              <a:rPr lang="fr-FR" sz="2400" b="1" dirty="0" smtClean="0"/>
              <a:t>utilisateur: </a:t>
            </a:r>
            <a:r>
              <a:rPr lang="fr-FR" sz="2400" b="1" dirty="0">
                <a:hlinkClick r:id="rId3"/>
              </a:rPr>
              <a:t>EDMS </a:t>
            </a:r>
            <a:r>
              <a:rPr lang="fr-FR" sz="2400" b="1" dirty="0" smtClean="0">
                <a:hlinkClick r:id="rId3"/>
              </a:rPr>
              <a:t>1264719</a:t>
            </a:r>
            <a:endParaRPr lang="fr-FR" sz="2400" b="1" dirty="0"/>
          </a:p>
        </p:txBody>
      </p:sp>
      <p:pic>
        <p:nvPicPr>
          <p:cNvPr id="24" name="Image 13" descr="panneau_Zlimite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412776"/>
            <a:ext cx="1260000" cy="88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Image 16" descr="panneau_highradiation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83092" y="1412776"/>
            <a:ext cx="1260000" cy="88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3707904" y="3791927"/>
            <a:ext cx="5852800" cy="2445385"/>
            <a:chOff x="0" y="0"/>
            <a:chExt cx="6840187" cy="2886075"/>
          </a:xfrm>
        </p:grpSpPr>
        <p:sp>
          <p:nvSpPr>
            <p:cNvPr id="16" name="AutoShape 22"/>
            <p:cNvSpPr>
              <a:spLocks noChangeArrowheads="1"/>
            </p:cNvSpPr>
            <p:nvPr/>
          </p:nvSpPr>
          <p:spPr bwMode="auto">
            <a:xfrm>
              <a:off x="641268" y="0"/>
              <a:ext cx="5572125" cy="2886075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100000"/>
                <a:lumOff val="0"/>
                <a:alpha val="20000"/>
              </a:schemeClr>
            </a:solidFill>
            <a:ln w="19050">
              <a:solidFill>
                <a:schemeClr val="tx2">
                  <a:lumMod val="100000"/>
                  <a:lumOff val="0"/>
                </a:schemeClr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GB"/>
            </a:p>
          </p:txBody>
        </p:sp>
        <p:graphicFrame>
          <p:nvGraphicFramePr>
            <p:cNvPr id="17" name="Diagram 16"/>
            <p:cNvGraphicFramePr/>
            <p:nvPr>
              <p:extLst>
                <p:ext uri="{D42A27DB-BD31-4B8C-83A1-F6EECF244321}">
                  <p14:modId xmlns:p14="http://schemas.microsoft.com/office/powerpoint/2010/main" val="2988987803"/>
                </p:ext>
              </p:extLst>
            </p:nvPr>
          </p:nvGraphicFramePr>
          <p:xfrm>
            <a:off x="0" y="0"/>
            <a:ext cx="6840187" cy="287382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" r:lo="rId7" r:qs="rId8" r:cs="rId9"/>
            </a:graphicData>
          </a:graphic>
        </p:graphicFrame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2736" y="534389"/>
              <a:ext cx="1068779" cy="795646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6322" y="356259"/>
              <a:ext cx="890649" cy="28500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404" y="546265"/>
              <a:ext cx="1068780" cy="795646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5758" b="1774"/>
            <a:stretch/>
          </p:blipFill>
          <p:spPr bwMode="auto">
            <a:xfrm>
              <a:off x="3265714" y="2185059"/>
              <a:ext cx="902525" cy="332509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465139"/>
              </p:ext>
            </p:extLst>
          </p:nvPr>
        </p:nvGraphicFramePr>
        <p:xfrm>
          <a:off x="5364088" y="2409022"/>
          <a:ext cx="2579004" cy="125349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9759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030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DMC 2000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DMC 3000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858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1026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296" y="2673679"/>
            <a:ext cx="10287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663546"/>
            <a:ext cx="647700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12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344210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Tenues de </a:t>
            </a:r>
            <a:r>
              <a:rPr lang="fr-FR" dirty="0" smtClean="0"/>
              <a:t>travail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345635" cy="3796714"/>
          </a:xfrm>
        </p:spPr>
        <p:txBody>
          <a:bodyPr>
            <a:normAutofit fontScale="85000" lnSpcReduction="10000"/>
          </a:bodyPr>
          <a:lstStyle/>
          <a:p>
            <a:r>
              <a:rPr lang="fr-FR" dirty="0" smtClean="0"/>
              <a:t>En plus des EPI obligatoires (casque, chaussures de sécurité, </a:t>
            </a:r>
            <a:r>
              <a:rPr lang="fr-FR" dirty="0" err="1" smtClean="0"/>
              <a:t>biocell</a:t>
            </a:r>
            <a:r>
              <a:rPr lang="fr-FR" dirty="0" smtClean="0"/>
              <a:t>, ODH, etc.), </a:t>
            </a:r>
            <a:r>
              <a:rPr lang="fr-FR" dirty="0"/>
              <a:t>u</a:t>
            </a:r>
            <a:r>
              <a:rPr lang="fr-FR" dirty="0" smtClean="0"/>
              <a:t>ne </a:t>
            </a:r>
            <a:r>
              <a:rPr lang="fr-FR" dirty="0"/>
              <a:t>tenue de travail adaptée </a:t>
            </a:r>
            <a:r>
              <a:rPr lang="fr-FR" dirty="0" smtClean="0"/>
              <a:t>couvrant les membres supérieurs et inférieurs (ex</a:t>
            </a:r>
            <a:r>
              <a:rPr lang="fr-FR" dirty="0"/>
              <a:t>.: gants, </a:t>
            </a:r>
            <a:r>
              <a:rPr lang="fr-FR" dirty="0" err="1"/>
              <a:t>pantalon+t-shirt+veste</a:t>
            </a:r>
            <a:r>
              <a:rPr lang="fr-FR" dirty="0"/>
              <a:t> ou blouse) est </a:t>
            </a:r>
            <a:r>
              <a:rPr lang="fr-FR" dirty="0" smtClean="0"/>
              <a:t>fortement </a:t>
            </a:r>
            <a:r>
              <a:rPr lang="fr-FR" dirty="0"/>
              <a:t>recommandée</a:t>
            </a:r>
            <a:r>
              <a:rPr lang="fr-FR" dirty="0" smtClean="0"/>
              <a:t>.</a:t>
            </a:r>
          </a:p>
          <a:p>
            <a:r>
              <a:rPr lang="fr-FR" dirty="0" smtClean="0"/>
              <a:t>Selon les zones et les travaux, </a:t>
            </a:r>
            <a:r>
              <a:rPr lang="fr-FR" b="1" dirty="0">
                <a:solidFill>
                  <a:srgbClr val="0070C0"/>
                </a:solidFill>
              </a:rPr>
              <a:t>le port </a:t>
            </a:r>
            <a:r>
              <a:rPr lang="fr-FR" b="1" dirty="0" smtClean="0">
                <a:solidFill>
                  <a:srgbClr val="0070C0"/>
                </a:solidFill>
              </a:rPr>
              <a:t>d’EPI supplémentaire sera </a:t>
            </a:r>
            <a:r>
              <a:rPr lang="fr-FR" b="1" dirty="0">
                <a:solidFill>
                  <a:srgbClr val="0070C0"/>
                </a:solidFill>
              </a:rPr>
              <a:t>défini et exigé par </a:t>
            </a:r>
            <a:r>
              <a:rPr lang="fr-FR" b="1" dirty="0" smtClean="0">
                <a:solidFill>
                  <a:srgbClr val="0070C0"/>
                </a:solidFill>
              </a:rPr>
              <a:t>RP </a:t>
            </a:r>
            <a:br>
              <a:rPr lang="fr-FR" b="1" dirty="0" smtClean="0">
                <a:solidFill>
                  <a:srgbClr val="0070C0"/>
                </a:solidFill>
              </a:rPr>
            </a:br>
            <a:r>
              <a:rPr lang="fr-FR" dirty="0" smtClean="0"/>
              <a:t>(cf. slide 14).</a:t>
            </a:r>
          </a:p>
          <a:p>
            <a:r>
              <a:rPr lang="fr-FR" dirty="0" smtClean="0"/>
              <a:t>Les EPI ne sont pas fournis par RP, ils sont disponibles </a:t>
            </a:r>
            <a:r>
              <a:rPr lang="fr-FR" dirty="0"/>
              <a:t>au magasin CERN </a:t>
            </a:r>
            <a:r>
              <a:rPr lang="fr-FR" dirty="0">
                <a:hlinkClick r:id="rId3"/>
              </a:rPr>
              <a:t>https://</a:t>
            </a:r>
            <a:r>
              <a:rPr lang="fr-FR" dirty="0" smtClean="0">
                <a:hlinkClick r:id="rId3"/>
              </a:rPr>
              <a:t>edh.cern.ch/edhcat/Browser</a:t>
            </a:r>
            <a:r>
              <a:rPr lang="fr-FR" dirty="0" smtClean="0"/>
              <a:t>. </a:t>
            </a:r>
            <a:br>
              <a:rPr lang="fr-FR" dirty="0" smtClean="0"/>
            </a:br>
            <a:r>
              <a:rPr lang="fr-FR" dirty="0" smtClean="0"/>
              <a:t>Le coût des EPI doit être pris en compte dans les activités et les projets. Ci-dessous une liste des EPI recommandés: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en-GB" dirty="0"/>
          </a:p>
        </p:txBody>
      </p:sp>
      <p:pic>
        <p:nvPicPr>
          <p:cNvPr id="9221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02835" y="3717032"/>
            <a:ext cx="862730" cy="243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EDMS 1556226</a:t>
            </a:r>
            <a:endParaRPr lang="fr-FR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Recommandations RP pour TS &amp; (E)YETS</a:t>
            </a:r>
            <a:endParaRPr lang="fr-FR" noProof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010914"/>
              </p:ext>
            </p:extLst>
          </p:nvPr>
        </p:nvGraphicFramePr>
        <p:xfrm>
          <a:off x="578251" y="5013176"/>
          <a:ext cx="7018085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26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6244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005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6244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Blouse, combinaisons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Gants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Surchaussures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Masques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>
                          <a:hlinkClick r:id="rId5"/>
                        </a:rPr>
                        <a:t>SCEM 50.43.90.G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hlinkClick r:id="rId6"/>
                        </a:rPr>
                        <a:t>SCEM 50.43.20.720.4</a:t>
                      </a:r>
                      <a:endParaRPr lang="en-GB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hlinkClick r:id="rId7"/>
                        </a:rPr>
                        <a:t>SCEM 50.43.20.AD</a:t>
                      </a:r>
                      <a:endParaRPr lang="en-GB" sz="1400" dirty="0" smtClean="0"/>
                    </a:p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hlinkClick r:id="rId8"/>
                        </a:rPr>
                        <a:t>SCEM 50.43.90.D</a:t>
                      </a:r>
                      <a:endParaRPr lang="en-GB" sz="1400" dirty="0" smtClean="0"/>
                    </a:p>
                    <a:p>
                      <a:pPr algn="l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hlinkClick r:id="rId9"/>
                        </a:rPr>
                        <a:t>SCEM 50.49.20.205.6</a:t>
                      </a:r>
                      <a:endParaRPr lang="en-GB" sz="1400" dirty="0" smtClean="0"/>
                    </a:p>
                    <a:p>
                      <a:pPr algn="l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13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250676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440" y="1268760"/>
            <a:ext cx="1800000" cy="13206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7985125" algn="r"/>
              </a:tabLst>
            </a:pPr>
            <a:r>
              <a:rPr lang="fr-FR" dirty="0" smtClean="0"/>
              <a:t>Travaux à risques de contamination	(1/2)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EDMS 1556226</a:t>
            </a:r>
            <a:endParaRPr lang="fr-FR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Recommandations RP pour TS &amp; (E)YETS</a:t>
            </a:r>
            <a:endParaRPr lang="fr-FR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fr-FR" sz="1550" dirty="0" smtClean="0"/>
              <a:t>En zones réglementées, certains </a:t>
            </a:r>
            <a:r>
              <a:rPr lang="fr-FR" sz="1550" dirty="0"/>
              <a:t>outils sont </a:t>
            </a:r>
            <a:r>
              <a:rPr lang="fr-FR" sz="1550" b="1" dirty="0" smtClean="0">
                <a:solidFill>
                  <a:srgbClr val="FF0000"/>
                </a:solidFill>
              </a:rPr>
              <a:t>interdits: disqueuse</a:t>
            </a:r>
            <a:r>
              <a:rPr lang="fr-FR" sz="1550" b="1" dirty="0">
                <a:solidFill>
                  <a:srgbClr val="FF0000"/>
                </a:solidFill>
              </a:rPr>
              <a:t>, </a:t>
            </a:r>
            <a:r>
              <a:rPr lang="fr-FR" sz="1550" b="1" dirty="0" smtClean="0">
                <a:solidFill>
                  <a:srgbClr val="FF0000"/>
                </a:solidFill>
              </a:rPr>
              <a:t>chalumeau, balais</a:t>
            </a:r>
            <a:r>
              <a:rPr lang="fr-FR" sz="1550" dirty="0" smtClean="0"/>
              <a:t>…</a:t>
            </a:r>
            <a:endParaRPr lang="fr-FR" sz="1550" dirty="0"/>
          </a:p>
          <a:p>
            <a:r>
              <a:rPr lang="fr-FR" sz="1550" dirty="0" smtClean="0"/>
              <a:t>Les </a:t>
            </a:r>
            <a:r>
              <a:rPr lang="fr-FR" sz="1550" b="1" dirty="0" smtClean="0">
                <a:solidFill>
                  <a:srgbClr val="FF0000"/>
                </a:solidFill>
              </a:rPr>
              <a:t>travaux destructif</a:t>
            </a:r>
            <a:r>
              <a:rPr lang="fr-FR" sz="1550" dirty="0" smtClean="0"/>
              <a:t> et les travaux de </a:t>
            </a:r>
            <a:r>
              <a:rPr lang="fr-FR" sz="1550" b="1" dirty="0" smtClean="0">
                <a:solidFill>
                  <a:srgbClr val="FF0000"/>
                </a:solidFill>
              </a:rPr>
              <a:t>nettoyage</a:t>
            </a:r>
            <a:r>
              <a:rPr lang="fr-FR" sz="1550" dirty="0" smtClean="0"/>
              <a:t> doivent </a:t>
            </a:r>
            <a:r>
              <a:rPr lang="fr-FR" sz="1550" dirty="0"/>
              <a:t>être </a:t>
            </a:r>
            <a:r>
              <a:rPr lang="fr-FR" sz="1550" dirty="0" smtClean="0"/>
              <a:t>préalablement </a:t>
            </a:r>
            <a:r>
              <a:rPr lang="fr-FR" sz="1550" b="1" dirty="0" smtClean="0">
                <a:solidFill>
                  <a:srgbClr val="009900"/>
                </a:solidFill>
              </a:rPr>
              <a:t>discutée </a:t>
            </a:r>
            <a:r>
              <a:rPr lang="fr-FR" sz="1550" b="1" dirty="0">
                <a:solidFill>
                  <a:srgbClr val="009900"/>
                </a:solidFill>
              </a:rPr>
              <a:t>et approuvée par </a:t>
            </a:r>
            <a:r>
              <a:rPr lang="fr-FR" sz="1550" b="1" dirty="0" smtClean="0">
                <a:solidFill>
                  <a:srgbClr val="009900"/>
                </a:solidFill>
              </a:rPr>
              <a:t>RP</a:t>
            </a:r>
            <a:r>
              <a:rPr lang="fr-FR" sz="1550" dirty="0" smtClean="0"/>
              <a:t> &gt;&gt; IMPACT </a:t>
            </a:r>
          </a:p>
          <a:p>
            <a:r>
              <a:rPr lang="fr-FR" sz="1550" dirty="0" smtClean="0"/>
              <a:t>En cas de travaux à </a:t>
            </a:r>
            <a:r>
              <a:rPr lang="fr-FR" sz="1550" b="1" dirty="0" smtClean="0">
                <a:solidFill>
                  <a:srgbClr val="FF0000"/>
                </a:solidFill>
              </a:rPr>
              <a:t>risque de contamination</a:t>
            </a:r>
            <a:r>
              <a:rPr lang="fr-FR" sz="1550" dirty="0" smtClean="0"/>
              <a:t> (ou si la zone est contaminée), le </a:t>
            </a:r>
            <a:r>
              <a:rPr lang="fr-FR" sz="1550" dirty="0"/>
              <a:t>port </a:t>
            </a:r>
            <a:r>
              <a:rPr lang="fr-FR" sz="1550" dirty="0" smtClean="0"/>
              <a:t>d’</a:t>
            </a:r>
            <a:r>
              <a:rPr lang="fr-FR" sz="1550" b="1" dirty="0" smtClean="0">
                <a:solidFill>
                  <a:srgbClr val="00B050"/>
                </a:solidFill>
              </a:rPr>
              <a:t>EPI</a:t>
            </a:r>
            <a:r>
              <a:rPr lang="fr-FR" sz="1550" dirty="0" smtClean="0"/>
              <a:t> et l’utilisation d’</a:t>
            </a:r>
            <a:r>
              <a:rPr lang="fr-FR" sz="1550" b="1" dirty="0" smtClean="0">
                <a:solidFill>
                  <a:srgbClr val="00B050"/>
                </a:solidFill>
              </a:rPr>
              <a:t>outils adaptés</a:t>
            </a:r>
            <a:r>
              <a:rPr lang="fr-FR" sz="1550" dirty="0" smtClean="0"/>
              <a:t> seront définis et exigés par RP.</a:t>
            </a:r>
          </a:p>
          <a:p>
            <a:r>
              <a:rPr lang="fr-FR" sz="1550" dirty="0" smtClean="0"/>
              <a:t>Les travaux à risque de contamination sont encadrés </a:t>
            </a:r>
            <a:r>
              <a:rPr lang="fr-FR" sz="1550" dirty="0"/>
              <a:t>par RP </a:t>
            </a:r>
            <a:r>
              <a:rPr lang="fr-FR" sz="1550" dirty="0" smtClean="0"/>
              <a:t>pour mesurer le niveau de contamination (personnel, environnement de travail, outillage) et limiter la dispersion.</a:t>
            </a:r>
          </a:p>
          <a:p>
            <a:r>
              <a:rPr lang="fr-FR" sz="1550" dirty="0" smtClean="0"/>
              <a:t>Si vous remarquez des travaux </a:t>
            </a:r>
            <a:r>
              <a:rPr lang="fr-FR" sz="1550" dirty="0"/>
              <a:t>destructifs </a:t>
            </a:r>
            <a:r>
              <a:rPr lang="fr-FR" sz="1550" dirty="0" smtClean="0"/>
              <a:t>en Zone Contrôlée non-encadrés </a:t>
            </a:r>
            <a:r>
              <a:rPr lang="fr-FR" sz="1550" dirty="0"/>
              <a:t>par </a:t>
            </a:r>
            <a:r>
              <a:rPr lang="fr-FR" sz="1550" dirty="0" smtClean="0"/>
              <a:t>RP: veuillez  immédiatement </a:t>
            </a:r>
            <a:r>
              <a:rPr lang="fr-FR" sz="1550" dirty="0"/>
              <a:t>contacter un agent </a:t>
            </a:r>
            <a:r>
              <a:rPr lang="fr-FR" sz="1550" dirty="0" smtClean="0"/>
              <a:t>RP</a:t>
            </a:r>
            <a:endParaRPr lang="fr-FR" sz="1550" dirty="0"/>
          </a:p>
        </p:txBody>
      </p:sp>
      <p:pic>
        <p:nvPicPr>
          <p:cNvPr id="9" name="Picture 2" descr="http://www.ste-marcel.com/vignettes/img3112.jpg"/>
          <p:cNvPicPr>
            <a:picLocks noChangeAspect="1" noChangeArrowheads="1"/>
          </p:cNvPicPr>
          <p:nvPr/>
        </p:nvPicPr>
        <p:blipFill rotWithShape="1">
          <a:blip r:embed="rId4" cstate="screen"/>
          <a:srcRect t="3583"/>
          <a:stretch/>
        </p:blipFill>
        <p:spPr bwMode="auto">
          <a:xfrm>
            <a:off x="6732360" y="3789040"/>
            <a:ext cx="1800000" cy="2327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1" name="Picture 10" descr="DSC03511.JPG"/>
          <p:cNvPicPr>
            <a:picLocks noChangeAspect="1"/>
          </p:cNvPicPr>
          <p:nvPr/>
        </p:nvPicPr>
        <p:blipFill rotWithShape="1">
          <a:blip r:embed="rId5" cstate="screen">
            <a:lum bright="20000"/>
          </a:blip>
          <a:srcRect t="30931" b="9385"/>
          <a:stretch/>
        </p:blipFill>
        <p:spPr>
          <a:xfrm>
            <a:off x="4860152" y="1268760"/>
            <a:ext cx="1800000" cy="18002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32360" y="2632018"/>
            <a:ext cx="1800000" cy="108501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6" name="Picture 15" descr="DSC03884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868741" y="3231128"/>
            <a:ext cx="1800000" cy="135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7" name="TB_Image" descr="118">
            <a:hlinkClick r:id="" tooltip="Close"/>
          </p:cNvPr>
          <p:cNvPicPr>
            <a:picLocks noGrp="1" noChangeAspect="1"/>
          </p:cNvPicPr>
          <p:nvPr>
            <p:ph sz="quarter" idx="2"/>
          </p:nvPr>
        </p:nvPicPr>
        <p:blipFill rotWithShape="1">
          <a:blip r:embed="rId8" cstate="screen"/>
          <a:srcRect l="8557" r="7034"/>
          <a:stretch/>
        </p:blipFill>
        <p:spPr bwMode="auto">
          <a:xfrm>
            <a:off x="5796136" y="4653296"/>
            <a:ext cx="864096" cy="144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0" name="TB_Image" descr="IVT 1000CR">
            <a:hlinkClick r:id="" tooltip="Close"/>
          </p:cNvPr>
          <p:cNvPicPr>
            <a:picLocks noChangeAspect="1"/>
          </p:cNvPicPr>
          <p:nvPr/>
        </p:nvPicPr>
        <p:blipFill rotWithShape="1">
          <a:blip r:embed="rId9" cstate="screen"/>
          <a:srcRect l="10434" r="21255"/>
          <a:stretch/>
        </p:blipFill>
        <p:spPr bwMode="auto">
          <a:xfrm>
            <a:off x="4888494" y="4653136"/>
            <a:ext cx="835634" cy="1440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984" y="2312257"/>
            <a:ext cx="650245" cy="65024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621" y="2790165"/>
            <a:ext cx="650240" cy="65024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984" y="5048013"/>
            <a:ext cx="650245" cy="65024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621" y="5048018"/>
            <a:ext cx="650240" cy="65024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14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383720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7985125" algn="r"/>
              </a:tabLst>
            </a:pPr>
            <a:r>
              <a:rPr lang="fr-FR" dirty="0" smtClean="0"/>
              <a:t>Travaux à risques de contamination	(2/2)</a:t>
            </a:r>
            <a:endParaRPr lang="en-GB" dirty="0"/>
          </a:p>
        </p:txBody>
      </p:sp>
      <p:pic>
        <p:nvPicPr>
          <p:cNvPr id="24" name="Content Placeholder 23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822113" y="1219200"/>
            <a:ext cx="3311948" cy="4937125"/>
          </a:xfrm>
          <a:prstGeom prst="rect">
            <a:avLst/>
          </a:prstGeom>
        </p:spPr>
      </p:pic>
      <p:pic>
        <p:nvPicPr>
          <p:cNvPr id="19" name="Content Placeholder 18"/>
          <p:cNvPicPr>
            <a:picLocks noGrp="1" noChangeAspect="1"/>
          </p:cNvPicPr>
          <p:nvPr>
            <p:ph sz="quarter" idx="2"/>
          </p:nvPr>
        </p:nvPicPr>
        <p:blipFill>
          <a:blip r:embed="rId4"/>
          <a:stretch>
            <a:fillRect/>
          </a:stretch>
        </p:blipFill>
        <p:spPr>
          <a:xfrm>
            <a:off x="4749896" y="1222375"/>
            <a:ext cx="3806633" cy="2428875"/>
          </a:xfrm>
          <a:prstGeom prst="rect">
            <a:avLst/>
          </a:prstGeom>
        </p:spPr>
      </p:pic>
      <p:sp>
        <p:nvSpPr>
          <p:cNvPr id="18" name="Content Placeholder 17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fr-FR" sz="2400" dirty="0" smtClean="0"/>
              <a:t>Arrêt ventilation 24h avant (décroissance )</a:t>
            </a:r>
          </a:p>
          <a:p>
            <a:r>
              <a:rPr lang="fr-FR" sz="2400" dirty="0" smtClean="0"/>
              <a:t>EPI: gants, masques, combinaison, </a:t>
            </a:r>
            <a:r>
              <a:rPr lang="fr-FR" sz="2400" dirty="0" err="1" smtClean="0"/>
              <a:t>surchaussures</a:t>
            </a:r>
            <a:endParaRPr lang="fr-FR" sz="2400" dirty="0" smtClean="0"/>
          </a:p>
          <a:p>
            <a:r>
              <a:rPr lang="fr-FR" sz="2400" dirty="0" smtClean="0"/>
              <a:t>Sacs vinyles et caisse grillagée</a:t>
            </a:r>
          </a:p>
          <a:p>
            <a:r>
              <a:rPr lang="fr-FR" sz="2400" b="1" dirty="0" smtClean="0"/>
              <a:t>Procédure: </a:t>
            </a:r>
            <a:r>
              <a:rPr lang="fr-FR" sz="2400" b="1" dirty="0" smtClean="0">
                <a:hlinkClick r:id="rId5"/>
              </a:rPr>
              <a:t>EDMS 1296356</a:t>
            </a:r>
            <a:endParaRPr lang="en-GB" sz="2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noProof="0" smtClean="0"/>
              <a:t>EDMS 1556226</a:t>
            </a:r>
            <a:endParaRPr lang="fr-FR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noProof="0" smtClean="0"/>
              <a:t>Recommandations RP pour TS &amp; (E)YETS</a:t>
            </a:r>
            <a:endParaRPr lang="fr-FR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15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19678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7985125" algn="r"/>
              </a:tabLst>
            </a:pPr>
            <a:r>
              <a:rPr lang="fr-FR" dirty="0" smtClean="0"/>
              <a:t>Aspirateurs en zones réglementées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EDMS 1556226</a:t>
            </a:r>
            <a:endParaRPr lang="fr-FR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Recommandations RP pour TS &amp; (E)YETS</a:t>
            </a:r>
            <a:endParaRPr lang="fr-FR" noProof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93304680"/>
              </p:ext>
            </p:extLst>
          </p:nvPr>
        </p:nvGraphicFramePr>
        <p:xfrm>
          <a:off x="457200" y="1196752"/>
          <a:ext cx="8228823" cy="465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28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1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12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12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100" b="1" u="sng" dirty="0" smtClean="0">
                          <a:solidFill>
                            <a:srgbClr val="0070C0"/>
                          </a:solidFill>
                          <a:latin typeface="+mn-lt"/>
                          <a:cs typeface="Times New Roman" pitchFamily="18" charset="0"/>
                        </a:rPr>
                        <a:t>Modèles</a:t>
                      </a:r>
                      <a:endParaRPr lang="fr-FR" sz="1100" b="1" u="sng" dirty="0">
                        <a:solidFill>
                          <a:srgbClr val="0070C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 pitchFamily="18" charset="0"/>
                        </a:rPr>
                        <a:t>GD 5 HEPA</a:t>
                      </a:r>
                      <a:endParaRPr lang="fr-FR" sz="1200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 pitchFamily="18" charset="0"/>
                        </a:rPr>
                        <a:t>118 HC SBS</a:t>
                      </a:r>
                      <a:endParaRPr lang="fr-FR" sz="1200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 pitchFamily="18" charset="0"/>
                        </a:rPr>
                        <a:t>IVT 1000 CRH</a:t>
                      </a:r>
                      <a:endParaRPr lang="fr-FR" sz="1200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100" b="1" u="sng" dirty="0" smtClean="0">
                          <a:solidFill>
                            <a:srgbClr val="0070C0"/>
                          </a:solidFill>
                          <a:latin typeface="+mn-lt"/>
                          <a:ea typeface="Calibri"/>
                          <a:cs typeface="Times New Roman"/>
                        </a:rPr>
                        <a:t>Photos</a:t>
                      </a:r>
                      <a:endParaRPr lang="fr-FR" sz="1100" b="1" u="sng" dirty="0">
                        <a:solidFill>
                          <a:srgbClr val="0070C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100" b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100" b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100" b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="1" u="sng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Utilisation</a:t>
                      </a:r>
                      <a:endParaRPr lang="fr-FR" sz="1100" b="1" u="sng" dirty="0">
                        <a:solidFill>
                          <a:srgbClr val="0070C0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000" b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Petits travaux destructifs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000" b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Réservé</a:t>
                      </a:r>
                      <a:r>
                        <a:rPr lang="fr-CH" sz="1000" b="0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 aux</a:t>
                      </a:r>
                      <a:r>
                        <a:rPr lang="fr-CH" sz="1000" b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 zones de faible débit de dose H*10 </a:t>
                      </a:r>
                      <a:r>
                        <a:rPr lang="fr-CH" sz="1000" b="0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≤ 50 µSv/h </a:t>
                      </a:r>
                      <a:endParaRPr lang="fr-FR" sz="1000" b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Nettoyage</a:t>
                      </a:r>
                      <a:endParaRPr lang="fr-FR" sz="1000" b="0" dirty="0" smtClean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000" b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Travaux de génie civil (poussière béton)</a:t>
                      </a:r>
                      <a:endParaRPr lang="fr-FR" sz="1000" b="0" dirty="0" smtClean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000" b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Travaux dans les zones cibles</a:t>
                      </a:r>
                      <a:endParaRPr lang="fr-FR" sz="1000" b="0" dirty="0" smtClean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0" dirty="0" err="1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Travaux</a:t>
                      </a:r>
                      <a:r>
                        <a:rPr lang="en-GB" sz="1000" b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GB" sz="1000" b="0" dirty="0" err="1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dans</a:t>
                      </a:r>
                      <a:r>
                        <a:rPr lang="en-GB" sz="1000" b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les workshops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Zones</a:t>
                      </a:r>
                      <a:r>
                        <a:rPr lang="fr-FR" sz="1000" b="0" baseline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fr-FR" sz="1000" b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contaminées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Travaux dans</a:t>
                      </a:r>
                      <a:r>
                        <a:rPr lang="fr-FR" sz="1000" b="0" baseline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les zones cibles</a:t>
                      </a:r>
                      <a:endParaRPr lang="fr-FR" sz="1000" b="0" dirty="0" smtClean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00" b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Laboratoires avec sources non-scellées.</a:t>
                      </a:r>
                      <a:endParaRPr lang="fr-FR" sz="1000" b="0" dirty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sng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Restrictions</a:t>
                      </a:r>
                      <a:endParaRPr lang="en-GB" sz="1100" b="1" u="sng" dirty="0" smtClean="0">
                        <a:solidFill>
                          <a:srgbClr val="0070C0"/>
                        </a:solidFill>
                        <a:highlight>
                          <a:srgbClr val="FFFF00"/>
                        </a:highlight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indent="0" algn="ctr">
                        <a:tabLst/>
                      </a:pPr>
                      <a:r>
                        <a:rPr lang="fr-FR" sz="1100" b="1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Ne pas aspirer de liquide</a:t>
                      </a:r>
                    </a:p>
                    <a:p>
                      <a:pPr marL="0" indent="0" algn="ctr">
                        <a:tabLst/>
                      </a:pPr>
                      <a:r>
                        <a:rPr lang="fr-FR" sz="1100" b="1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Ne pas aspirer de gros objets</a:t>
                      </a:r>
                    </a:p>
                    <a:p>
                      <a:pPr marL="0" indent="0" algn="ctr">
                        <a:tabLst/>
                      </a:pPr>
                      <a:r>
                        <a:rPr lang="fr-FR" sz="1100" b="1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Ne pas utiliser hors des zones réglementées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2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sng" dirty="0" smtClean="0">
                          <a:solidFill>
                            <a:srgbClr val="0070C0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Consignes</a:t>
                      </a:r>
                      <a:endParaRPr lang="en-GB" sz="1100" b="1" u="sng" dirty="0" smtClean="0">
                        <a:solidFill>
                          <a:srgbClr val="0070C0"/>
                        </a:solidFill>
                        <a:highlight>
                          <a:srgbClr val="FFFF00"/>
                        </a:highlight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indent="0" algn="ctr">
                        <a:tabLst/>
                      </a:pPr>
                      <a:r>
                        <a:rPr lang="fr-FR" sz="1100" b="0" dirty="0" smtClean="0">
                          <a:solidFill>
                            <a:srgbClr val="00B050"/>
                          </a:solidFill>
                          <a:latin typeface="+mn-lt"/>
                          <a:cs typeface="Times New Roman" pitchFamily="18" charset="0"/>
                        </a:rPr>
                        <a:t>Entreposer en lieu sûr et sécurisé</a:t>
                      </a:r>
                    </a:p>
                    <a:p>
                      <a:pPr marL="0" indent="0" algn="ctr">
                        <a:tabLst/>
                      </a:pPr>
                      <a:r>
                        <a:rPr lang="fr-FR" sz="1100" b="0" dirty="0" smtClean="0">
                          <a:solidFill>
                            <a:srgbClr val="00B050"/>
                          </a:solidFill>
                          <a:latin typeface="+mn-lt"/>
                          <a:cs typeface="Times New Roman" pitchFamily="18" charset="0"/>
                        </a:rPr>
                        <a:t>En fin d’utilisation, protéger les éléments d’aspiration pour prévenir toute contamination</a:t>
                      </a:r>
                    </a:p>
                    <a:p>
                      <a:pPr marL="0" indent="0" algn="ctr">
                        <a:tabLst/>
                      </a:pPr>
                      <a:r>
                        <a:rPr lang="fr-FR" sz="1100" b="1" dirty="0" smtClean="0">
                          <a:solidFill>
                            <a:srgbClr val="00B050"/>
                          </a:solidFill>
                          <a:latin typeface="+mn-lt"/>
                          <a:cs typeface="Times New Roman" pitchFamily="18" charset="0"/>
                        </a:rPr>
                        <a:t>En cas d’anomalie de fonctionnement : RISQUE DE CONTAMINATION, contacter RP IMMEDIATEMENT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17" name="TB_Image" descr="GD 5 / 10">
            <a:hlinkClick r:id="" tooltip="Close"/>
          </p:cNvPr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1772976"/>
            <a:ext cx="1223301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TB_Image" descr="118">
            <a:hlinkClick r:id="" tooltip="Close"/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772976"/>
            <a:ext cx="9576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TB_Image" descr="IVT 1000CR">
            <a:hlinkClick r:id="" tooltip="Close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76256" y="1772976"/>
            <a:ext cx="1223301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7"/>
          <p:cNvSpPr txBox="1">
            <a:spLocks/>
          </p:cNvSpPr>
          <p:nvPr/>
        </p:nvSpPr>
        <p:spPr>
          <a:xfrm>
            <a:off x="457200" y="5877272"/>
            <a:ext cx="8228822" cy="38067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/>
              <a:t>Guide utilisateur: </a:t>
            </a:r>
            <a:r>
              <a:rPr lang="fr-FR" sz="1600" b="1" dirty="0" smtClean="0">
                <a:hlinkClick r:id="rId6"/>
              </a:rPr>
              <a:t>EDMS 1556473</a:t>
            </a:r>
            <a:endParaRPr lang="fr-FR" sz="1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16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296923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Content Placeholder 25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815604" y="3847346"/>
            <a:ext cx="3546263" cy="23153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Aspirateurs en zones réglementées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noProof="0" smtClean="0"/>
              <a:t>EDMS 1556226</a:t>
            </a:r>
            <a:endParaRPr lang="fr-FR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noProof="0" smtClean="0"/>
              <a:t>Recommandations RP pour TS &amp; (E)YETS</a:t>
            </a:r>
            <a:endParaRPr lang="fr-FR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880" y="5012396"/>
            <a:ext cx="698122" cy="825053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34" name="Content Placeholder 3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sz="1800" b="1" i="1" dirty="0" smtClean="0">
                <a:solidFill>
                  <a:srgbClr val="00B050"/>
                </a:solidFill>
              </a:rPr>
              <a:t>New!</a:t>
            </a:r>
            <a:r>
              <a:rPr lang="fr-FR" sz="1800" dirty="0" smtClean="0"/>
              <a:t> Service RP de gestion des aspirateurs : +412276 </a:t>
            </a:r>
            <a:r>
              <a:rPr lang="fr-FR" sz="1800" b="1" dirty="0" smtClean="0">
                <a:solidFill>
                  <a:srgbClr val="00B050"/>
                </a:solidFill>
              </a:rPr>
              <a:t>70037</a:t>
            </a:r>
          </a:p>
          <a:p>
            <a:pPr lvl="1"/>
            <a:r>
              <a:rPr lang="fr-FR" sz="1800" dirty="0" smtClean="0"/>
              <a:t>Achat, stockage, fourniture</a:t>
            </a:r>
          </a:p>
          <a:p>
            <a:pPr lvl="1"/>
            <a:r>
              <a:rPr lang="fr-FR" sz="1800" dirty="0" smtClean="0"/>
              <a:t>Livraison, </a:t>
            </a:r>
            <a:r>
              <a:rPr lang="fr-FR" sz="1800" dirty="0" err="1" smtClean="0"/>
              <a:t>reception</a:t>
            </a:r>
            <a:endParaRPr lang="fr-FR" sz="1800" dirty="0" smtClean="0"/>
          </a:p>
          <a:p>
            <a:pPr lvl="1"/>
            <a:r>
              <a:rPr lang="fr-FR" sz="1800" dirty="0" smtClean="0"/>
              <a:t>Maintenance et contrôle périodique</a:t>
            </a:r>
          </a:p>
          <a:p>
            <a:pPr lvl="1"/>
            <a:r>
              <a:rPr lang="fr-FR" sz="1800" dirty="0" smtClean="0"/>
              <a:t>Procédure</a:t>
            </a:r>
            <a:r>
              <a:rPr lang="fr-FR" sz="1800" dirty="0"/>
              <a:t>: </a:t>
            </a:r>
            <a:r>
              <a:rPr lang="fr-FR" sz="1800" dirty="0" smtClean="0">
                <a:hlinkClick r:id="rId5"/>
              </a:rPr>
              <a:t>EDMS 1728012</a:t>
            </a:r>
            <a:r>
              <a:rPr lang="fr-FR" sz="1800" dirty="0" smtClean="0"/>
              <a:t> </a:t>
            </a:r>
          </a:p>
          <a:p>
            <a:r>
              <a:rPr lang="fr-FR" sz="2100" dirty="0" smtClean="0"/>
              <a:t>Formulaire demande:</a:t>
            </a:r>
            <a:br>
              <a:rPr lang="fr-FR" sz="2100" dirty="0" smtClean="0"/>
            </a:br>
            <a:r>
              <a:rPr lang="fr-FR" sz="2100" dirty="0" smtClean="0">
                <a:hlinkClick r:id="rId6"/>
              </a:rPr>
              <a:t>http</a:t>
            </a:r>
            <a:r>
              <a:rPr lang="fr-FR" sz="2100" dirty="0">
                <a:hlinkClick r:id="rId6"/>
              </a:rPr>
              <a:t>://</a:t>
            </a:r>
            <a:r>
              <a:rPr lang="fr-FR" sz="2100" dirty="0" smtClean="0">
                <a:hlinkClick r:id="rId6"/>
              </a:rPr>
              <a:t>cern.ch/rp-vacuum-cleaners</a:t>
            </a:r>
            <a:r>
              <a:rPr lang="fr-FR" sz="2100" dirty="0" smtClean="0"/>
              <a:t> </a:t>
            </a:r>
          </a:p>
          <a:p>
            <a:r>
              <a:rPr lang="fr-FR" sz="2100" dirty="0" smtClean="0"/>
              <a:t>Gestion: </a:t>
            </a:r>
            <a:r>
              <a:rPr lang="fr-FR" sz="2100" dirty="0" smtClean="0">
                <a:hlinkClick r:id="rId7"/>
              </a:rPr>
              <a:t>http://trec.cern.ch</a:t>
            </a:r>
            <a:r>
              <a:rPr lang="fr-FR" sz="2100" dirty="0" smtClean="0"/>
              <a:t> </a:t>
            </a:r>
          </a:p>
        </p:txBody>
      </p:sp>
      <p:pic>
        <p:nvPicPr>
          <p:cNvPr id="11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8"/>
          <a:stretch>
            <a:fillRect/>
          </a:stretch>
        </p:blipFill>
        <p:spPr>
          <a:xfrm>
            <a:off x="4676132" y="1219200"/>
            <a:ext cx="3976387" cy="4937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7497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Aspirateur en zone réglementée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EDMS 1556226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Recommandations RP pour TS &amp; (E)YETS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fr-FR" smtClean="0"/>
              <a:pPr/>
              <a:t>18</a:t>
            </a:fld>
            <a:endParaRPr lang="fr-F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4887238"/>
              </p:ext>
            </p:extLst>
          </p:nvPr>
        </p:nvGraphicFramePr>
        <p:xfrm>
          <a:off x="457200" y="1325563"/>
          <a:ext cx="8226425" cy="4667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790631" y="5715814"/>
            <a:ext cx="60699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smtClean="0">
                <a:solidFill>
                  <a:srgbClr val="00B050"/>
                </a:solidFill>
              </a:rPr>
              <a:t>Pour toute question, veuillez contacter le service RP de gestion des aspirateurs (Meyrin, B.574): 70037</a:t>
            </a:r>
            <a:endParaRPr lang="fr-FR" sz="12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27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7981950" algn="r"/>
              </a:tabLst>
            </a:pPr>
            <a:r>
              <a:rPr lang="fr-FR" dirty="0"/>
              <a:t>Contrôles </a:t>
            </a:r>
            <a:r>
              <a:rPr lang="fr-FR" dirty="0" smtClean="0"/>
              <a:t>contamination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EDMS 1556226</a:t>
            </a:r>
            <a:endParaRPr lang="fr-FR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Recommandations RP pour TS &amp; (E)YETS</a:t>
            </a:r>
            <a:endParaRPr lang="fr-FR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Outillage: contrôle obligatoire </a:t>
            </a:r>
            <a:r>
              <a:rPr lang="fr-FR" dirty="0"/>
              <a:t>après utilisation pour des travaux destructifs ou à risque de </a:t>
            </a:r>
            <a:r>
              <a:rPr lang="fr-FR" dirty="0" smtClean="0"/>
              <a:t>contamination (cf. slide 14).</a:t>
            </a:r>
          </a:p>
          <a:p>
            <a:r>
              <a:rPr lang="fr-FR" dirty="0" smtClean="0"/>
              <a:t>Tout </a:t>
            </a:r>
            <a:r>
              <a:rPr lang="fr-FR" dirty="0"/>
              <a:t>le matériel acheminé dans le tunnel machine pour des travaux non destructifs ne fera pas obligatoirement l’objet de contrôles </a:t>
            </a:r>
            <a:r>
              <a:rPr lang="fr-FR" dirty="0" smtClean="0"/>
              <a:t>radiologiques en sortie de zone (sauf sur demande </a:t>
            </a:r>
            <a:r>
              <a:rPr lang="fr-FR" dirty="0"/>
              <a:t>spécifique de RP). </a:t>
            </a:r>
          </a:p>
          <a:p>
            <a:r>
              <a:rPr lang="fr-FR" dirty="0" smtClean="0"/>
              <a:t>Personnel: contrôle obligatoire à l’aide du contrôleur mains/pieds (HFM) si celui-ci est disponible en sortie de zone réglementée</a:t>
            </a:r>
            <a:endParaRPr lang="en-GB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320" y="1340768"/>
            <a:ext cx="1800000" cy="1311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019448"/>
            <a:ext cx="1800000" cy="271380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19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182308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Sommaire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/>
              <a:t>Formations en radioprotection</a:t>
            </a:r>
          </a:p>
          <a:p>
            <a:r>
              <a:rPr lang="fr-FR" dirty="0" smtClean="0"/>
              <a:t>Classifications et mesures radiologiques</a:t>
            </a:r>
            <a:endParaRPr lang="fr-FR" dirty="0"/>
          </a:p>
          <a:p>
            <a:r>
              <a:rPr lang="fr-FR" dirty="0" smtClean="0"/>
              <a:t>Dosimétrie</a:t>
            </a:r>
          </a:p>
          <a:p>
            <a:r>
              <a:rPr lang="fr-FR" dirty="0"/>
              <a:t>Tenues de travail</a:t>
            </a:r>
          </a:p>
          <a:p>
            <a:r>
              <a:rPr lang="fr-FR" dirty="0" smtClean="0"/>
              <a:t>Travaux à risques </a:t>
            </a:r>
            <a:r>
              <a:rPr lang="fr-FR" dirty="0"/>
              <a:t>de contamination</a:t>
            </a:r>
          </a:p>
          <a:p>
            <a:r>
              <a:rPr lang="fr-FR" dirty="0" smtClean="0"/>
              <a:t>Aspirateurs en </a:t>
            </a:r>
            <a:r>
              <a:rPr lang="fr-FR" dirty="0"/>
              <a:t>zones réglementées</a:t>
            </a:r>
          </a:p>
          <a:p>
            <a:r>
              <a:rPr lang="fr-FR" dirty="0" smtClean="0"/>
              <a:t>Contrôles contamination</a:t>
            </a:r>
            <a:endParaRPr lang="fr-FR" dirty="0"/>
          </a:p>
          <a:p>
            <a:r>
              <a:rPr lang="fr-FR" dirty="0"/>
              <a:t>ALARA</a:t>
            </a:r>
          </a:p>
          <a:p>
            <a:r>
              <a:rPr lang="fr-FR" dirty="0" smtClean="0"/>
              <a:t>Tri et conditionnement des déchets</a:t>
            </a:r>
            <a:endParaRPr lang="fr-FR" dirty="0"/>
          </a:p>
          <a:p>
            <a:r>
              <a:rPr lang="fr-FR" dirty="0" smtClean="0"/>
              <a:t>Rejets d’eau</a:t>
            </a:r>
          </a:p>
          <a:p>
            <a:r>
              <a:rPr lang="fr-FR" dirty="0" smtClean="0"/>
              <a:t>Traçabilité </a:t>
            </a:r>
            <a:r>
              <a:rPr lang="fr-FR" dirty="0"/>
              <a:t>(</a:t>
            </a:r>
            <a:r>
              <a:rPr lang="fr-FR" dirty="0" smtClean="0"/>
              <a:t>TREC) et Buffer Zones</a:t>
            </a:r>
          </a:p>
          <a:p>
            <a:r>
              <a:rPr lang="fr-FR" dirty="0" smtClean="0"/>
              <a:t>Transport interne</a:t>
            </a:r>
          </a:p>
          <a:p>
            <a:r>
              <a:rPr lang="fr-FR" dirty="0" smtClean="0"/>
              <a:t>Contacts RP</a:t>
            </a:r>
            <a:endParaRPr lang="fr-FR" dirty="0"/>
          </a:p>
          <a:p>
            <a:r>
              <a:rPr lang="fr-FR" dirty="0" smtClean="0"/>
              <a:t>Résumé des informations </a:t>
            </a:r>
            <a:r>
              <a:rPr lang="fr-FR" dirty="0"/>
              <a:t>RP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Recommandations RP pour TS &amp; (E)YETS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2</a:t>
            </a:fld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67270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7981950" algn="r"/>
              </a:tabLst>
            </a:pPr>
            <a:r>
              <a:rPr lang="fr-FR" dirty="0" smtClean="0"/>
              <a:t>Contrôles contamination: HFM</a:t>
            </a:r>
            <a:endParaRPr lang="en-GB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457200" y="5856637"/>
            <a:ext cx="8228822" cy="38067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 smtClean="0"/>
              <a:t>Guide utilisateur: </a:t>
            </a:r>
            <a:r>
              <a:rPr lang="fr-FR" sz="1600" b="1" dirty="0" smtClean="0">
                <a:hlinkClick r:id="rId3"/>
              </a:rPr>
              <a:t>EDMS 1329424</a:t>
            </a:r>
            <a:endParaRPr lang="fr-FR" sz="1600" b="1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68313" y="1196752"/>
            <a:ext cx="8218487" cy="1728192"/>
          </a:xfrm>
          <a:prstGeom prst="rect">
            <a:avLst/>
          </a:prstGeom>
          <a:solidFill>
            <a:srgbClr val="FFFF00">
              <a:alpha val="61176"/>
            </a:srgb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FR" altLang="en-US" sz="2400" b="1" smtClean="0">
                <a:ea typeface="ＭＳ Ｐゴシック" panose="020B0600070205080204" pitchFamily="34" charset="-128"/>
              </a:rPr>
              <a:t>Placer</a:t>
            </a:r>
            <a:r>
              <a:rPr lang="fr-FR" altLang="en-US" sz="2400" smtClean="0">
                <a:ea typeface="ＭＳ Ｐゴシック" panose="020B0600070205080204" pitchFamily="34" charset="-128"/>
              </a:rPr>
              <a:t> vos mains et pieds sur les détecteurs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FR" altLang="en-US" sz="2400" b="1" smtClean="0">
                <a:ea typeface="ＭＳ Ｐゴシック" panose="020B0600070205080204" pitchFamily="34" charset="-128"/>
              </a:rPr>
              <a:t>Rester</a:t>
            </a:r>
            <a:r>
              <a:rPr lang="fr-FR" altLang="en-US" sz="2400" smtClean="0">
                <a:ea typeface="ＭＳ Ｐゴシック" panose="020B0600070205080204" pitchFamily="34" charset="-128"/>
              </a:rPr>
              <a:t> dans la position pendant la mesure (10 sec.)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FR" altLang="en-US" sz="2400" b="1" smtClean="0">
                <a:ea typeface="ＭＳ Ｐゴシック" panose="020B0600070205080204" pitchFamily="34" charset="-128"/>
              </a:rPr>
              <a:t>Vérifier</a:t>
            </a:r>
            <a:r>
              <a:rPr lang="fr-FR" altLang="en-US" sz="2400" smtClean="0">
                <a:ea typeface="ＭＳ Ｐゴシック" panose="020B0600070205080204" pitchFamily="34" charset="-128"/>
              </a:rPr>
              <a:t> les résultats indiqués sur l’</a:t>
            </a:r>
            <a:r>
              <a:rPr lang="fr-FR" altLang="ja-JP" sz="2400" smtClean="0">
                <a:ea typeface="ＭＳ Ｐゴシック" panose="020B0600070205080204" pitchFamily="34" charset="-128"/>
              </a:rPr>
              <a:t>écran.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FR" altLang="en-US" sz="2400" b="1" smtClean="0">
                <a:ea typeface="ＭＳ Ｐゴシック" panose="020B0600070205080204" pitchFamily="34" charset="-128"/>
              </a:rPr>
              <a:t>Descendre</a:t>
            </a:r>
            <a:r>
              <a:rPr lang="fr-FR" altLang="en-US" sz="2400" smtClean="0">
                <a:ea typeface="ＭＳ Ｐゴシック" panose="020B0600070205080204" pitchFamily="34" charset="-128"/>
              </a:rPr>
              <a:t> de l’appareil</a:t>
            </a:r>
            <a:endParaRPr lang="fr-FR" altLang="en-US" sz="2400" dirty="0" smtClean="0">
              <a:ea typeface="ＭＳ Ｐゴシック" panose="020B0600070205080204" pitchFamily="34" charset="-128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68313" y="2997423"/>
            <a:ext cx="2374900" cy="2807841"/>
          </a:xfrm>
          <a:prstGeom prst="rect">
            <a:avLst/>
          </a:prstGeom>
          <a:solidFill>
            <a:srgbClr val="00FF00">
              <a:alpha val="5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en-US" b="1" dirty="0"/>
              <a:t>Sans alarme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fr-FR" altLang="en-US" dirty="0"/>
              <a:t>Sortir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2916238" y="2997423"/>
            <a:ext cx="5770562" cy="2807841"/>
          </a:xfrm>
          <a:prstGeom prst="rect">
            <a:avLst/>
          </a:prstGeom>
          <a:solidFill>
            <a:srgbClr val="FF0000">
              <a:alpha val="6117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265113" indent="-2651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22313" indent="-265113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fr-FR" altLang="en-US" b="1" dirty="0"/>
              <a:t>Alarme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fr-FR" altLang="en-US" dirty="0"/>
              <a:t>Répéter la mesure (1. – 4.)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fr-FR" altLang="en-US" dirty="0"/>
              <a:t>Si deux alarmes de suite, contacter la radioprotection immédiatement :</a:t>
            </a:r>
          </a:p>
          <a:p>
            <a:pPr marL="536575" lvl="1" eaLnBrk="1" hangingPunct="1">
              <a:spcBef>
                <a:spcPct val="20000"/>
              </a:spcBef>
              <a:buFontTx/>
              <a:buChar char="•"/>
            </a:pPr>
            <a:r>
              <a:rPr lang="fr-FR" altLang="en-US" sz="1400" dirty="0"/>
              <a:t>Heures ouvrables </a:t>
            </a:r>
            <a:r>
              <a:rPr lang="fr-FR" altLang="en-US" sz="1400" dirty="0" smtClean="0"/>
              <a:t>Meyrin: +41 </a:t>
            </a:r>
            <a:r>
              <a:rPr lang="fr-FR" altLang="en-US" sz="1400" dirty="0"/>
              <a:t>22 76 </a:t>
            </a:r>
            <a:r>
              <a:rPr lang="fr-FR" altLang="en-US" sz="1400" b="1" dirty="0" smtClean="0"/>
              <a:t>72504</a:t>
            </a:r>
            <a:r>
              <a:rPr lang="fr-FR" altLang="en-US" sz="1400" dirty="0" smtClean="0"/>
              <a:t>, Prévessin:</a:t>
            </a:r>
            <a:r>
              <a:rPr lang="fr-FR" altLang="en-US" sz="1400" b="1" dirty="0" smtClean="0"/>
              <a:t> 75252</a:t>
            </a:r>
            <a:endParaRPr lang="fr-FR" altLang="en-US" sz="1400" b="1" dirty="0"/>
          </a:p>
          <a:p>
            <a:pPr marL="536575" lvl="1" eaLnBrk="1" hangingPunct="1">
              <a:spcBef>
                <a:spcPct val="20000"/>
              </a:spcBef>
              <a:buFontTx/>
              <a:buChar char="•"/>
            </a:pPr>
            <a:r>
              <a:rPr lang="fr-FR" altLang="en-US" sz="1400" dirty="0"/>
              <a:t>Heures non </a:t>
            </a:r>
            <a:r>
              <a:rPr lang="fr-FR" altLang="en-US" sz="1400" dirty="0" smtClean="0"/>
              <a:t>ouvrables: </a:t>
            </a:r>
            <a:r>
              <a:rPr lang="fr-FR" altLang="en-US" sz="1400" dirty="0"/>
              <a:t>+41 22 76 </a:t>
            </a:r>
            <a:r>
              <a:rPr lang="fr-FR" altLang="en-US" sz="1400" b="1" dirty="0"/>
              <a:t>74848</a:t>
            </a:r>
            <a:r>
              <a:rPr lang="fr-FR" altLang="en-US" sz="1400" dirty="0"/>
              <a:t> (RP piquet) 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fr-FR" altLang="en-US" dirty="0"/>
              <a:t>Ne pas quitter la zone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20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342293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7981950" algn="r"/>
              </a:tabLst>
            </a:pPr>
            <a:r>
              <a:rPr lang="en-GB" dirty="0" smtClean="0"/>
              <a:t>ALARA</a:t>
            </a:r>
            <a:r>
              <a:rPr lang="en-GB" dirty="0"/>
              <a:t>: </a:t>
            </a:r>
            <a:r>
              <a:rPr lang="en-GB" dirty="0" smtClean="0"/>
              <a:t>IMPACT, WDP &amp; DIMR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425824"/>
          </a:xfrm>
        </p:spPr>
        <p:txBody>
          <a:bodyPr>
            <a:normAutofit fontScale="85000" lnSpcReduction="10000"/>
          </a:bodyPr>
          <a:lstStyle/>
          <a:p>
            <a:r>
              <a:rPr lang="fr-FR" dirty="0" smtClean="0"/>
              <a:t>Règles ALARA au CERN: toute activité </a:t>
            </a:r>
            <a:r>
              <a:rPr lang="fr-FR" dirty="0"/>
              <a:t>en zone réglementée doit faire l’objet </a:t>
            </a:r>
            <a:r>
              <a:rPr lang="fr-FR" dirty="0" smtClean="0"/>
              <a:t>d’une évaluation dosimétrique (support RSSO) et d’un classement ALARA: </a:t>
            </a:r>
            <a:r>
              <a:rPr lang="fr-FR" dirty="0" smtClean="0">
                <a:hlinkClick r:id="rId3"/>
              </a:rPr>
              <a:t>http</a:t>
            </a:r>
            <a:r>
              <a:rPr lang="fr-FR" dirty="0">
                <a:hlinkClick r:id="rId3"/>
              </a:rPr>
              <a:t>://impact.cern.ch</a:t>
            </a:r>
            <a:r>
              <a:rPr lang="fr-FR" dirty="0"/>
              <a:t> </a:t>
            </a:r>
          </a:p>
          <a:p>
            <a:r>
              <a:rPr lang="fr-FR" dirty="0" smtClean="0"/>
              <a:t>Tout DIMR niveau 2 doit faire l’objet d’estimatif dosimétrique formalisé, WDP obligatoire: </a:t>
            </a:r>
            <a:r>
              <a:rPr lang="fr-FR" dirty="0" smtClean="0">
                <a:hlinkClick r:id="rId4"/>
              </a:rPr>
              <a:t>http://cern.ch/rp-wdp</a:t>
            </a:r>
            <a:r>
              <a:rPr lang="fr-FR" dirty="0" smtClean="0"/>
              <a:t>  </a:t>
            </a:r>
            <a:r>
              <a:rPr lang="fr-FR" dirty="0" smtClean="0">
                <a:sym typeface="Wingdings" panose="05000000000000000000" pitchFamily="2" charset="2"/>
              </a:rPr>
              <a:t> support RSSO</a:t>
            </a:r>
            <a:endParaRPr lang="fr-FR" dirty="0" smtClean="0"/>
          </a:p>
          <a:p>
            <a:r>
              <a:rPr lang="fr-FR" dirty="0" smtClean="0"/>
              <a:t>Zone Contrôlées de Séjour Limité et de Haute Radiation: IMPACT approuvé par RP.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457200" y="3645024"/>
          <a:ext cx="8249809" cy="25958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101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072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DIMR I</a:t>
                      </a:r>
                      <a:endParaRPr lang="en-GB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DIMR II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DIMR</a:t>
                      </a:r>
                      <a:r>
                        <a:rPr lang="fr-FR" sz="1200" baseline="0" dirty="0" smtClean="0"/>
                        <a:t> III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dirty="0" smtClean="0"/>
                        <a:t>Délais indicatifs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≥ 3 jours</a:t>
                      </a:r>
                      <a:endParaRPr lang="en-GB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≥ 3 semaines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≥ 3 mois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5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dirty="0" smtClean="0"/>
                        <a:t>Dose collective</a:t>
                      </a:r>
                      <a:endParaRPr lang="en-GB" sz="12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indent="0" algn="l">
                        <a:tabLst/>
                      </a:pPr>
                      <a:r>
                        <a:rPr lang="fr-FR" sz="1200" smtClean="0"/>
                        <a:t>                                        500 µHSv                                  5000</a:t>
                      </a:r>
                      <a:r>
                        <a:rPr lang="fr-FR" sz="1200" baseline="0" smtClean="0"/>
                        <a:t> </a:t>
                      </a:r>
                      <a:r>
                        <a:rPr lang="fr-FR" sz="1200" baseline="0" dirty="0" smtClean="0"/>
                        <a:t>µ</a:t>
                      </a:r>
                      <a:r>
                        <a:rPr lang="fr-FR" sz="1200" baseline="0" dirty="0" err="1" smtClean="0"/>
                        <a:t>HSv</a:t>
                      </a:r>
                      <a:endParaRPr lang="en-GB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dirty="0" smtClean="0"/>
                        <a:t>Dose individuelle</a:t>
                      </a:r>
                      <a:endParaRPr lang="en-GB" sz="12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indent="0" algn="l"/>
                      <a:r>
                        <a:rPr lang="fr-FR" sz="1200" dirty="0" smtClean="0"/>
                        <a:t>                                         100 µSv</a:t>
                      </a:r>
                      <a:r>
                        <a:rPr lang="en-GB" sz="1200" baseline="0" dirty="0" smtClean="0"/>
                        <a:t>                                     </a:t>
                      </a:r>
                      <a:r>
                        <a:rPr lang="fr-FR" sz="1200" dirty="0" smtClean="0"/>
                        <a:t>1000 µSv</a:t>
                      </a:r>
                      <a:endParaRPr lang="en-GB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Débit de dose</a:t>
                      </a:r>
                      <a:endParaRPr lang="en-GB" sz="12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indent="0" algn="l"/>
                      <a:r>
                        <a:rPr lang="fr-FR" sz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                                        50 µSv/h</a:t>
                      </a:r>
                      <a:r>
                        <a:rPr lang="en-GB" sz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                                    </a:t>
                      </a:r>
                      <a:r>
                        <a:rPr lang="fr-FR" sz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 </a:t>
                      </a:r>
                      <a:r>
                        <a:rPr lang="fr-FR" sz="120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mSv</a:t>
                      </a:r>
                      <a:r>
                        <a:rPr lang="fr-FR" sz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/h</a:t>
                      </a:r>
                      <a:endParaRPr lang="en-GB" sz="12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Contamination atmosphérique</a:t>
                      </a:r>
                      <a:endParaRPr lang="en-GB" sz="12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indent="0" algn="l"/>
                      <a:r>
                        <a:rPr lang="fr-FR" sz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                                           5 CA</a:t>
                      </a:r>
                      <a:r>
                        <a:rPr lang="en-GB" sz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                                      </a:t>
                      </a:r>
                      <a:r>
                        <a:rPr lang="fr-FR" sz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200 CA</a:t>
                      </a:r>
                      <a:endParaRPr lang="en-GB" sz="12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Contamination surfacique</a:t>
                      </a:r>
                      <a:endParaRPr lang="en-GB" sz="12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indent="0" algn="l"/>
                      <a:r>
                        <a:rPr lang="fr-FR" sz="120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                                          10 CS</a:t>
                      </a:r>
                      <a:r>
                        <a:rPr lang="en-GB" sz="1200" baseline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                                       </a:t>
                      </a:r>
                      <a:r>
                        <a:rPr lang="fr-FR" sz="120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100</a:t>
                      </a:r>
                      <a:r>
                        <a:rPr lang="fr-FR" sz="1200" baseline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</a:t>
                      </a:r>
                      <a:r>
                        <a:rPr lang="fr-FR" sz="12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CS</a:t>
                      </a:r>
                      <a:endParaRPr lang="en-GB" sz="12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494178" y="5157192"/>
            <a:ext cx="8239944" cy="1128326"/>
          </a:xfrm>
          <a:prstGeom prst="rect">
            <a:avLst/>
          </a:prstGeom>
          <a:solidFill>
            <a:schemeClr val="accent6">
              <a:alpha val="2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fr-FR" sz="1000" b="1" dirty="0" smtClean="0">
                <a:solidFill>
                  <a:schemeClr val="bg1"/>
                </a:solidFill>
              </a:rPr>
              <a:t>Critères groupe 2 (secondaires: décision RSO &amp; RP)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10256" y="4617624"/>
            <a:ext cx="3497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b="1" dirty="0" smtClean="0">
                <a:solidFill>
                  <a:srgbClr val="C00000"/>
                </a:solidFill>
              </a:rPr>
              <a:t>ou</a:t>
            </a:r>
            <a:endParaRPr lang="en-GB" sz="105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05980" y="4621957"/>
            <a:ext cx="3497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b="1" dirty="0" smtClean="0">
                <a:solidFill>
                  <a:srgbClr val="C00000"/>
                </a:solidFill>
              </a:rPr>
              <a:t>ou</a:t>
            </a:r>
            <a:endParaRPr lang="en-GB" sz="1050" b="1" dirty="0">
              <a:solidFill>
                <a:srgbClr val="C0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670642" y="3636146"/>
            <a:ext cx="0" cy="82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758874" y="3637623"/>
            <a:ext cx="0" cy="82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21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100881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7981950" algn="r"/>
              </a:tabLst>
            </a:pPr>
            <a:r>
              <a:rPr lang="fr-FR" smtClean="0"/>
              <a:t>ALARA: projets	(2/3)</a:t>
            </a:r>
            <a:endParaRPr lang="fr-FR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Une communication régulière à tous les niveau est essentielle</a:t>
            </a:r>
          </a:p>
          <a:p>
            <a:r>
              <a:rPr lang="fr-FR" dirty="0" smtClean="0"/>
              <a:t>RSO, RSSO &amp; RP doivent être impliqués dans la préparation des activités et des projets:</a:t>
            </a:r>
          </a:p>
          <a:p>
            <a:pPr lvl="1"/>
            <a:r>
              <a:rPr lang="fr-FR" dirty="0" smtClean="0"/>
              <a:t>Contraintes RP et ALARA définies au plus tôt dans le projet</a:t>
            </a:r>
          </a:p>
          <a:p>
            <a:pPr lvl="1"/>
            <a:r>
              <a:rPr lang="fr-FR" dirty="0" smtClean="0"/>
              <a:t>Une analyse des risques anticipée est une aide à la décision</a:t>
            </a:r>
          </a:p>
          <a:p>
            <a:pPr lvl="1"/>
            <a:r>
              <a:rPr lang="fr-FR" dirty="0" smtClean="0"/>
              <a:t>Les recommandations RP peuvent être intégrées aux spécifications techniques</a:t>
            </a:r>
          </a:p>
          <a:p>
            <a:pPr lvl="1"/>
            <a:r>
              <a:rPr lang="fr-FR" dirty="0" smtClean="0"/>
              <a:t>RSO, RSSO et RP doivent maintenir une communication directe avec les groupes d’équipements et réciproquement</a:t>
            </a:r>
          </a:p>
          <a:p>
            <a:pPr lvl="1"/>
            <a:r>
              <a:rPr lang="fr-FR" dirty="0" smtClean="0"/>
              <a:t>L’anticipation est essentielle pour que le projet puisse bénéficier de tous les leviers d’optimisation: design, matériaux, planning, décroissance, blindage, préparation, etc….</a:t>
            </a:r>
          </a:p>
          <a:p>
            <a:r>
              <a:rPr lang="fr-FR" dirty="0" smtClean="0"/>
              <a:t>Planning: </a:t>
            </a:r>
          </a:p>
          <a:p>
            <a:pPr lvl="1"/>
            <a:r>
              <a:rPr lang="fr-FR" dirty="0" smtClean="0"/>
              <a:t>Temps de décroissance (cool-down) à prendre en compte</a:t>
            </a:r>
          </a:p>
          <a:p>
            <a:pPr lvl="1"/>
            <a:r>
              <a:rPr lang="fr-FR" dirty="0" smtClean="0"/>
              <a:t>Cependant, les activités doivent être réparties dans le temps pour éviter le rush à la fin de l’arrêt technique</a:t>
            </a:r>
          </a:p>
          <a:p>
            <a:pPr lvl="1"/>
            <a:r>
              <a:rPr lang="fr-FR" dirty="0" smtClean="0"/>
              <a:t>Prévoir suffisamment de temps pour les tests et les imprévus</a:t>
            </a:r>
          </a:p>
          <a:p>
            <a:pPr lvl="1"/>
            <a:r>
              <a:rPr lang="fr-FR" dirty="0" smtClean="0"/>
              <a:t>Terminer les activités commencées!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fr-FR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Recommandations RP pour TS &amp; (E)YETS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771768"/>
            <a:ext cx="1296144" cy="113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66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7981950" algn="r"/>
              </a:tabLst>
            </a:pPr>
            <a:r>
              <a:rPr lang="en-GB" dirty="0" smtClean="0"/>
              <a:t>ALARA: optimisation, </a:t>
            </a:r>
            <a:r>
              <a:rPr lang="en-GB" dirty="0" err="1" smtClean="0"/>
              <a:t>l’affaire</a:t>
            </a:r>
            <a:r>
              <a:rPr lang="en-GB" dirty="0" smtClean="0"/>
              <a:t> de </a:t>
            </a:r>
            <a:r>
              <a:rPr lang="en-GB" dirty="0" err="1" smtClean="0"/>
              <a:t>chacun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23</a:t>
            </a:fld>
            <a:endParaRPr lang="fr-FR" sz="1600"/>
          </a:p>
        </p:txBody>
      </p:sp>
      <p:pic>
        <p:nvPicPr>
          <p:cNvPr id="21" name="Content Placeholder 7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5032306" y="3716338"/>
            <a:ext cx="3252925" cy="2436812"/>
          </a:xfrm>
          <a:prstGeom prst="rect">
            <a:avLst/>
          </a:prstGeom>
        </p:spPr>
      </p:pic>
      <p:pic>
        <p:nvPicPr>
          <p:cNvPr id="26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53484"/>
            <a:ext cx="4043363" cy="235713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Content Placeholder 21"/>
          <p:cNvPicPr>
            <a:picLocks noGrp="1" noChangeAspect="1"/>
          </p:cNvPicPr>
          <p:nvPr>
            <p:ph sz="quarter" idx="13"/>
          </p:nvPr>
        </p:nvPicPr>
        <p:blipFill>
          <a:blip r:embed="rId5"/>
          <a:stretch>
            <a:fillRect/>
          </a:stretch>
        </p:blipFill>
        <p:spPr>
          <a:xfrm>
            <a:off x="1179647" y="3716338"/>
            <a:ext cx="3248337" cy="243681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485031" y="3699947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8000"/>
                </a:solidFill>
              </a:rPr>
              <a:t>Refuge ALARA</a:t>
            </a:r>
            <a:endParaRPr lang="en-GB" b="1" dirty="0">
              <a:solidFill>
                <a:srgbClr val="008000"/>
              </a:solidFill>
            </a:endParaRPr>
          </a:p>
        </p:txBody>
      </p:sp>
      <p:pic>
        <p:nvPicPr>
          <p:cNvPr id="1028" name="Picture 4" descr="https://websafetytraining.web.cern.ch/websafetytraining/ps/test/image/question5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227138"/>
            <a:ext cx="1632296" cy="243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069" y="1240483"/>
            <a:ext cx="650245" cy="65024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480" y="5155024"/>
            <a:ext cx="650240" cy="650240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2057304" y="456541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8000"/>
                </a:solidFill>
              </a:rPr>
              <a:t>Blindage</a:t>
            </a:r>
            <a:endParaRPr lang="en-GB" b="1" dirty="0">
              <a:solidFill>
                <a:srgbClr val="008000"/>
              </a:solidFill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5157192"/>
            <a:ext cx="650240" cy="65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26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1778" y="4086025"/>
            <a:ext cx="2376000" cy="1655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7988300" algn="r"/>
              </a:tabLst>
            </a:pPr>
            <a:r>
              <a:rPr lang="fr-FR" dirty="0"/>
              <a:t>Tri et conditionnement des </a:t>
            </a:r>
            <a:r>
              <a:rPr lang="fr-FR" dirty="0" smtClean="0"/>
              <a:t>déchets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EDMS 1556226</a:t>
            </a:r>
            <a:endParaRPr lang="fr-FR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Recommandations RP pour TS &amp; (E)YETS</a:t>
            </a:r>
            <a:endParaRPr lang="fr-FR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3754760" cy="4937760"/>
          </a:xfrm>
        </p:spPr>
        <p:txBody>
          <a:bodyPr>
            <a:normAutofit fontScale="92500" lnSpcReduction="10000"/>
          </a:bodyPr>
          <a:lstStyle/>
          <a:p>
            <a:r>
              <a:rPr lang="fr-FR" sz="2000" dirty="0" smtClean="0"/>
              <a:t>A l’exception des emballages neufs que vous rentrez dans les zones, tous déchets sortant des zones accélérateurs et des zones cibles sont potentiellement radioactifs</a:t>
            </a:r>
          </a:p>
          <a:p>
            <a:r>
              <a:rPr lang="fr-FR" sz="2000" b="1" dirty="0" smtClean="0">
                <a:solidFill>
                  <a:srgbClr val="C00000"/>
                </a:solidFill>
              </a:rPr>
              <a:t>Critères d’Acceptation des Déchets Radioactifs </a:t>
            </a:r>
            <a:r>
              <a:rPr lang="fr-FR" sz="2000" dirty="0" smtClean="0"/>
              <a:t>(CADRA): les déchets doivent être triés et conditionnés correctement. La gestion des déchets doit être prise en compte dans la préparation des activités et des travaux. </a:t>
            </a:r>
            <a:br>
              <a:rPr lang="fr-FR" sz="2000" dirty="0" smtClean="0"/>
            </a:br>
            <a:r>
              <a:rPr lang="fr-FR" sz="2000" dirty="0" smtClean="0"/>
              <a:t>Cf.:  </a:t>
            </a:r>
            <a:r>
              <a:rPr lang="fr-FR" sz="2000" dirty="0" smtClean="0">
                <a:hlinkClick r:id="rId4"/>
              </a:rPr>
              <a:t>EDMS 1364231</a:t>
            </a:r>
            <a:r>
              <a:rPr lang="fr-FR" sz="2000" dirty="0" smtClean="0"/>
              <a:t> </a:t>
            </a:r>
          </a:p>
          <a:p>
            <a:r>
              <a:rPr lang="fr-FR" sz="2000" b="1" dirty="0" smtClean="0"/>
              <a:t>Coûts des containers</a:t>
            </a:r>
            <a:r>
              <a:rPr lang="fr-FR" sz="2000" dirty="0" smtClean="0"/>
              <a:t> à inclure dans le budget des activités ou des projets.</a:t>
            </a:r>
          </a:p>
          <a:p>
            <a:endParaRPr lang="en-GB" sz="2000" dirty="0"/>
          </a:p>
        </p:txBody>
      </p:sp>
      <p:pic>
        <p:nvPicPr>
          <p:cNvPr id="1126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173" y="1295059"/>
            <a:ext cx="2893211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022" y="3789040"/>
            <a:ext cx="2321194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960" y="5294888"/>
            <a:ext cx="650240" cy="6502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9793" y="4543917"/>
            <a:ext cx="650245" cy="6502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241032"/>
            <a:ext cx="1750844" cy="1476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611" y="2610025"/>
            <a:ext cx="650240" cy="65024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24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299559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EDMS 1556226</a:t>
            </a:r>
            <a:endParaRPr lang="fr-FR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Recommandations RP pour TS &amp; (E)YETS</a:t>
            </a:r>
            <a:endParaRPr lang="fr-FR" noProof="0"/>
          </a:p>
        </p:txBody>
      </p:sp>
      <p:sp>
        <p:nvSpPr>
          <p:cNvPr id="10" name="Rectangle 9"/>
          <p:cNvSpPr/>
          <p:nvPr/>
        </p:nvSpPr>
        <p:spPr>
          <a:xfrm>
            <a:off x="670672" y="5949280"/>
            <a:ext cx="78617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La </a:t>
            </a:r>
            <a:r>
              <a:rPr lang="en-US" sz="2000" b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gestion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des </a:t>
            </a:r>
            <a:r>
              <a:rPr lang="en-US" sz="2000" b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déchets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commence </a:t>
            </a:r>
            <a:r>
              <a:rPr lang="en-US" sz="2000" b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dès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le début des </a:t>
            </a:r>
            <a:r>
              <a:rPr lang="en-US" sz="2000" b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projets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et à la source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25</a:t>
            </a:fld>
            <a:endParaRPr lang="fr-FR" sz="16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7988300" algn="r"/>
              </a:tabLst>
            </a:pPr>
            <a:r>
              <a:rPr lang="fr-FR" dirty="0"/>
              <a:t>Tri et conditionnement des </a:t>
            </a:r>
            <a:r>
              <a:rPr lang="fr-FR" dirty="0" smtClean="0"/>
              <a:t>déchets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755580" y="1216025"/>
            <a:ext cx="3211860" cy="4680000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2"/>
          </p:nvPr>
        </p:nvPicPr>
        <p:blipFill>
          <a:blip r:embed="rId4"/>
          <a:stretch>
            <a:fillRect/>
          </a:stretch>
        </p:blipFill>
        <p:spPr>
          <a:xfrm>
            <a:off x="4985550" y="1216025"/>
            <a:ext cx="3161623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34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Rejets d’eau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19256" cy="2281808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Tout rejet d’eau provenant d’une zone réglementée doit être déclaré à l’unité HSE en utilisant le portail de service </a:t>
            </a:r>
            <a:r>
              <a:rPr lang="fr-FR" dirty="0"/>
              <a:t>du </a:t>
            </a:r>
            <a:r>
              <a:rPr lang="fr-FR" dirty="0" smtClean="0"/>
              <a:t>CERN: </a:t>
            </a:r>
            <a:r>
              <a:rPr lang="fr-FR" dirty="0"/>
              <a:t/>
            </a:r>
            <a:br>
              <a:rPr lang="fr-FR" dirty="0"/>
            </a:br>
            <a:r>
              <a:rPr lang="fr-FR" dirty="0">
                <a:hlinkClick r:id="rId2"/>
              </a:rPr>
              <a:t>https://</a:t>
            </a:r>
            <a:r>
              <a:rPr lang="fr-FR" dirty="0" smtClean="0">
                <a:hlinkClick r:id="rId2"/>
              </a:rPr>
              <a:t>cern.service-now.com/service-portal/service-element.do?name=water-release&amp;s=water%20release</a:t>
            </a:r>
            <a:r>
              <a:rPr lang="fr-FR" dirty="0" smtClean="0"/>
              <a:t> </a:t>
            </a:r>
          </a:p>
          <a:p>
            <a:r>
              <a:rPr lang="fr-FR" dirty="0" smtClean="0"/>
              <a:t>Si nécessaire, HSE réalisera des analyses radiologique et chimiques</a:t>
            </a:r>
          </a:p>
          <a:p>
            <a:r>
              <a:rPr lang="fr-FR" dirty="0" smtClean="0"/>
              <a:t>Le rejet ne peut avoir lieu qu’après autorisation de la section environnement de l’unité HSE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26</a:t>
            </a:fld>
            <a:endParaRPr lang="fr-FR" sz="160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1584424" y="3537910"/>
            <a:ext cx="6804000" cy="269940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7655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Traçabilité (TREC)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EDMS 1556226</a:t>
            </a:r>
            <a:endParaRPr lang="fr-FR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Recommandations RP pour TS &amp; (E)YETS</a:t>
            </a:r>
            <a:endParaRPr lang="fr-FR" noProof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5122912" cy="4937760"/>
          </a:xfrm>
        </p:spPr>
        <p:txBody>
          <a:bodyPr>
            <a:normAutofit fontScale="77500" lnSpcReduction="20000"/>
          </a:bodyPr>
          <a:lstStyle/>
          <a:p>
            <a:r>
              <a:rPr lang="fr-FR" dirty="0"/>
              <a:t>Tout le matériel provenant d’un tunnel accélérateur est </a:t>
            </a:r>
            <a:r>
              <a:rPr lang="fr-FR" dirty="0" smtClean="0"/>
              <a:t>considéré comme potentiellement RADIOACTIF et doit être contrôlé par RP.</a:t>
            </a:r>
          </a:p>
          <a:p>
            <a:r>
              <a:rPr lang="fr-FR" dirty="0" smtClean="0"/>
              <a:t>Pour cela le matériel doit être déposé en Buffer Zone et enregistrée au moyen du système TREC (</a:t>
            </a:r>
            <a:r>
              <a:rPr lang="fr-FR" dirty="0" err="1" smtClean="0"/>
              <a:t>Traceability</a:t>
            </a:r>
            <a:r>
              <a:rPr lang="fr-FR" dirty="0" smtClean="0"/>
              <a:t> of Radioactive Equipment at CERN). </a:t>
            </a:r>
          </a:p>
          <a:p>
            <a:r>
              <a:rPr lang="fr-FR" dirty="0" smtClean="0"/>
              <a:t>TREC est disponible sur les PC des Buffer Zones ou sur le web: </a:t>
            </a:r>
            <a:r>
              <a:rPr lang="fr-FR" dirty="0" smtClean="0">
                <a:hlinkClick r:id="rId3"/>
              </a:rPr>
              <a:t>http://trec.cern.ch/</a:t>
            </a:r>
            <a:r>
              <a:rPr lang="fr-FR" dirty="0" smtClean="0"/>
              <a:t>  </a:t>
            </a:r>
          </a:p>
          <a:p>
            <a:r>
              <a:rPr lang="fr-FR" dirty="0" smtClean="0"/>
              <a:t>A l’issue des mesures RP, TREC peut générer les documents EDH permettant l’évacuation:</a:t>
            </a:r>
          </a:p>
          <a:p>
            <a:pPr lvl="1"/>
            <a:r>
              <a:rPr lang="fr-FR" dirty="0" smtClean="0"/>
              <a:t>EDH transport interne (TRNQ)</a:t>
            </a:r>
          </a:p>
          <a:p>
            <a:pPr lvl="1"/>
            <a:r>
              <a:rPr lang="fr-FR" dirty="0" smtClean="0"/>
              <a:t>EDH stockage/déstockage (STOCK)</a:t>
            </a:r>
          </a:p>
          <a:p>
            <a:pPr lvl="1"/>
            <a:r>
              <a:rPr lang="fr-FR" dirty="0" smtClean="0"/>
              <a:t>EDH Shipping (SHIP)</a:t>
            </a:r>
          </a:p>
          <a:p>
            <a:r>
              <a:rPr lang="fr-FR" dirty="0" smtClean="0"/>
              <a:t>Formation TREC disponible sur SIR: </a:t>
            </a:r>
            <a:r>
              <a:rPr lang="fr-FR" dirty="0" smtClean="0">
                <a:hlinkClick r:id="rId4"/>
              </a:rPr>
              <a:t>http://sir.cern.ch</a:t>
            </a:r>
            <a:endParaRPr lang="fr-FR" dirty="0" smtClean="0"/>
          </a:p>
          <a:p>
            <a:pPr lvl="1"/>
            <a:endParaRPr lang="fr-FR" dirty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655" y="3743985"/>
            <a:ext cx="3060000" cy="2295000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55" y="1342389"/>
            <a:ext cx="3060000" cy="2162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27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247893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Buffer Zones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1520" y="1219200"/>
            <a:ext cx="4104456" cy="5018112"/>
          </a:xfrm>
        </p:spPr>
        <p:txBody>
          <a:bodyPr>
            <a:normAutofit fontScale="92500" lnSpcReduction="20000"/>
          </a:bodyPr>
          <a:lstStyle/>
          <a:p>
            <a:r>
              <a:rPr lang="fr-FR" sz="2000" dirty="0"/>
              <a:t>Les zones tampons ne sont pas des zones de stockage ni des déchetteries</a:t>
            </a:r>
          </a:p>
          <a:p>
            <a:endParaRPr lang="fr-FR" sz="2000" dirty="0"/>
          </a:p>
          <a:p>
            <a:r>
              <a:rPr lang="fr-FR" sz="2000" dirty="0" smtClean="0"/>
              <a:t>Les zones tampons (Buffer Zones) sont </a:t>
            </a:r>
            <a:r>
              <a:rPr lang="fr-FR" sz="2000" dirty="0"/>
              <a:t>des lieux d’</a:t>
            </a:r>
            <a:r>
              <a:rPr lang="fr-FR" sz="2000" b="1" u="sng" dirty="0"/>
              <a:t>entreposage </a:t>
            </a:r>
            <a:r>
              <a:rPr lang="fr-FR" sz="2000" b="1" u="sng" dirty="0" smtClean="0"/>
              <a:t>TEMPORAIRE</a:t>
            </a:r>
            <a:r>
              <a:rPr lang="fr-FR" sz="2000" b="1" dirty="0" smtClean="0"/>
              <a:t> (48H maximum) </a:t>
            </a:r>
            <a:r>
              <a:rPr lang="fr-FR" sz="2000" dirty="0" smtClean="0"/>
              <a:t>pour le </a:t>
            </a:r>
            <a:r>
              <a:rPr lang="fr-FR" sz="2000" dirty="0"/>
              <a:t>matériel et </a:t>
            </a:r>
            <a:r>
              <a:rPr lang="fr-FR" sz="2000" dirty="0" smtClean="0"/>
              <a:t>les </a:t>
            </a:r>
            <a:r>
              <a:rPr lang="fr-FR" sz="2000" dirty="0"/>
              <a:t>déchets avant </a:t>
            </a:r>
            <a:r>
              <a:rPr lang="fr-FR" sz="2000" dirty="0" smtClean="0"/>
              <a:t>contrôle RP et évacuation</a:t>
            </a:r>
          </a:p>
          <a:p>
            <a:endParaRPr lang="fr-FR" sz="2000" dirty="0" smtClean="0"/>
          </a:p>
          <a:p>
            <a:r>
              <a:rPr lang="fr-FR" sz="2000" b="1" dirty="0" smtClean="0">
                <a:solidFill>
                  <a:srgbClr val="C00000"/>
                </a:solidFill>
              </a:rPr>
              <a:t>HSE-RP procédera à la mise en déchet de tout équipement laissé trop longtemps dans la Buffer Zone</a:t>
            </a:r>
            <a:endParaRPr lang="fr-FR" sz="2000" b="1" dirty="0">
              <a:solidFill>
                <a:srgbClr val="C00000"/>
              </a:solidFill>
            </a:endParaRPr>
          </a:p>
          <a:p>
            <a:endParaRPr lang="fr-FR" sz="2000" dirty="0" smtClean="0"/>
          </a:p>
          <a:p>
            <a:r>
              <a:rPr lang="fr-FR" sz="2000" dirty="0" smtClean="0"/>
              <a:t>Tout </a:t>
            </a:r>
            <a:r>
              <a:rPr lang="fr-FR" sz="2000" dirty="0"/>
              <a:t>le matériel déposé doit être conditionné dans des sacs et/ou récipients adéquats (sauf autorisation de RP</a:t>
            </a:r>
            <a:r>
              <a:rPr lang="fr-FR" sz="2000" dirty="0" smtClean="0"/>
              <a:t>)</a:t>
            </a:r>
            <a:endParaRPr lang="fr-FR" sz="2000" dirty="0"/>
          </a:p>
          <a:p>
            <a:endParaRPr lang="en-GB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251995"/>
            <a:ext cx="2160000" cy="2193229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sz="quarter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240" y="1196752"/>
            <a:ext cx="2160000" cy="1610181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312" y="1194029"/>
            <a:ext cx="2160000" cy="1613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242" y="1881752"/>
            <a:ext cx="650245" cy="6502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312" y="3825224"/>
            <a:ext cx="2160000" cy="162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880" y="4074904"/>
            <a:ext cx="650240" cy="6502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92080" y="2780928"/>
            <a:ext cx="3673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C00000"/>
                </a:solidFill>
              </a:rPr>
              <a:t>Utiliser des récipients et emballage adaptés!</a:t>
            </a:r>
            <a:endParaRPr lang="en-GB" sz="1200" b="1" dirty="0">
              <a:solidFill>
                <a:srgbClr val="C0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075816" y="2524937"/>
            <a:ext cx="379718" cy="335748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72000" y="5478323"/>
            <a:ext cx="4393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008000"/>
                </a:solidFill>
              </a:rPr>
              <a:t>Matériel volumineux:  </a:t>
            </a:r>
            <a:r>
              <a:rPr lang="fr-FR" sz="1200" b="1" dirty="0" smtClean="0">
                <a:solidFill>
                  <a:srgbClr val="008000"/>
                </a:solidFill>
                <a:sym typeface="Wingdings" panose="05000000000000000000" pitchFamily="2" charset="2"/>
              </a:rPr>
              <a:t>possibilité d’entreposage en dehors des Buffer Zones (contacter RP pour le balisage)</a:t>
            </a:r>
            <a:endParaRPr lang="en-GB" sz="1200" b="1" dirty="0">
              <a:solidFill>
                <a:srgbClr val="008000"/>
              </a:solidFill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28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159446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Transport interne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690864" cy="4937760"/>
          </a:xfrm>
        </p:spPr>
        <p:txBody>
          <a:bodyPr>
            <a:normAutofit fontScale="85000" lnSpcReduction="20000"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Avant</a:t>
            </a:r>
            <a:r>
              <a:rPr lang="fr-FR" dirty="0" smtClean="0">
                <a:solidFill>
                  <a:srgbClr val="C00000"/>
                </a:solidFill>
              </a:rPr>
              <a:t> </a:t>
            </a:r>
            <a:r>
              <a:rPr lang="fr-FR" dirty="0" smtClean="0"/>
              <a:t>tout transport radioactif interne (intra et intersites) </a:t>
            </a:r>
            <a:r>
              <a:rPr lang="fr-FR" b="1" dirty="0" smtClean="0">
                <a:solidFill>
                  <a:srgbClr val="C00000"/>
                </a:solidFill>
              </a:rPr>
              <a:t>demande EDH obligatoire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EDH de transport (TNRQ)</a:t>
            </a:r>
          </a:p>
          <a:p>
            <a:pPr lvl="1"/>
            <a:r>
              <a:rPr lang="fr-FR" dirty="0" smtClean="0"/>
              <a:t>ou EDH stockage/déstockage  (STOCK)</a:t>
            </a:r>
          </a:p>
          <a:p>
            <a:r>
              <a:rPr lang="fr-FR" b="1" dirty="0" smtClean="0">
                <a:solidFill>
                  <a:srgbClr val="C00000"/>
                </a:solidFill>
              </a:rPr>
              <a:t>Au départ</a:t>
            </a:r>
            <a:r>
              <a:rPr lang="fr-FR" dirty="0" smtClean="0">
                <a:solidFill>
                  <a:srgbClr val="C00000"/>
                </a:solidFill>
              </a:rPr>
              <a:t>: </a:t>
            </a:r>
            <a:r>
              <a:rPr lang="fr-FR" b="1" dirty="0" smtClean="0">
                <a:solidFill>
                  <a:srgbClr val="C00000"/>
                </a:solidFill>
              </a:rPr>
              <a:t>fiche jaune obligatoire</a:t>
            </a:r>
            <a:r>
              <a:rPr lang="fr-FR" dirty="0" smtClean="0"/>
              <a:t> (autorisation RP)</a:t>
            </a:r>
          </a:p>
          <a:p>
            <a:r>
              <a:rPr lang="fr-FR" dirty="0" smtClean="0"/>
              <a:t>Véhicule CERN obligatoire</a:t>
            </a:r>
          </a:p>
          <a:p>
            <a:r>
              <a:rPr lang="fr-FR" b="1" dirty="0" smtClean="0">
                <a:solidFill>
                  <a:srgbClr val="009900"/>
                </a:solidFill>
              </a:rPr>
              <a:t>Transport par soi-même autorisé </a:t>
            </a:r>
            <a:r>
              <a:rPr lang="fr-FR" dirty="0" smtClean="0"/>
              <a:t>seulement si le débit de dose </a:t>
            </a:r>
            <a:br>
              <a:rPr lang="fr-FR" dirty="0" smtClean="0"/>
            </a:br>
            <a:r>
              <a:rPr lang="fr-FR" dirty="0" smtClean="0">
                <a:solidFill>
                  <a:srgbClr val="C00000"/>
                </a:solidFill>
              </a:rPr>
              <a:t>≤ 5 </a:t>
            </a:r>
            <a:r>
              <a:rPr lang="fr-FR" dirty="0">
                <a:solidFill>
                  <a:srgbClr val="C00000"/>
                </a:solidFill>
              </a:rPr>
              <a:t>µSv/h au contact de l’objet</a:t>
            </a:r>
            <a:r>
              <a:rPr lang="fr-FR" dirty="0"/>
              <a:t> et </a:t>
            </a:r>
            <a:r>
              <a:rPr lang="fr-FR" dirty="0" smtClean="0"/>
              <a:t>que celui-ci n’est pas contaminé. Sinon le transport doit être effectué par EN/HE.</a:t>
            </a:r>
          </a:p>
          <a:p>
            <a:r>
              <a:rPr lang="fr-FR" dirty="0" smtClean="0"/>
              <a:t>Suivi et assistance RP transports internes: </a:t>
            </a:r>
            <a:r>
              <a:rPr lang="fr-FR" b="1" dirty="0" smtClean="0">
                <a:solidFill>
                  <a:srgbClr val="009900"/>
                </a:solidFill>
              </a:rPr>
              <a:t>161125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6096" y="1252760"/>
            <a:ext cx="3240360" cy="4952249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EDMS 1556226</a:t>
            </a:r>
            <a:endParaRPr lang="fr-FR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Recommandations RP pour TS &amp; (E)YETS</a:t>
            </a:r>
            <a:endParaRPr lang="fr-FR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29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404983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Objet et Portée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Recommandations RP pour TS &amp; (E)YETS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Cette présentation a pour but de rappeler, clarifier et définir les recommandations et règles de Radioprotection (RP) applicables pendant les arrêt techniques (TS &amp; (E)YETS) dans les Zones Réglementées du CERN </a:t>
            </a:r>
            <a:r>
              <a:rPr lang="en-GB" dirty="0"/>
              <a:t>(CTF, PS, SPS &amp; LHC)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r>
              <a:rPr lang="fr-FR" dirty="0" smtClean="0"/>
              <a:t>Cette présentation n’est pas suffisante pour les zones cibles et les zones contaminées où des recommandations supplémentaires s’appliquent.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3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346196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940915" y="1216025"/>
            <a:ext cx="3424595" cy="4937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Contacts RP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30</a:t>
            </a:fld>
            <a:endParaRPr lang="fr-FR" sz="1600"/>
          </a:p>
        </p:txBody>
      </p:sp>
      <p:sp>
        <p:nvSpPr>
          <p:cNvPr id="11" name="Rounded Rectangle 10"/>
          <p:cNvSpPr/>
          <p:nvPr/>
        </p:nvSpPr>
        <p:spPr>
          <a:xfrm>
            <a:off x="5510380" y="4654808"/>
            <a:ext cx="1365876" cy="262915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4"/>
          <a:stretch>
            <a:fillRect/>
          </a:stretch>
        </p:blipFill>
        <p:spPr>
          <a:xfrm>
            <a:off x="770724" y="1219200"/>
            <a:ext cx="3414726" cy="493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07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Résumé et </a:t>
            </a:r>
            <a:r>
              <a:rPr lang="fr-FR" dirty="0" smtClean="0"/>
              <a:t>informations </a:t>
            </a:r>
            <a:r>
              <a:rPr lang="fr-FR" dirty="0"/>
              <a:t>RP</a:t>
            </a:r>
            <a:endParaRPr lang="en-GB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68760003"/>
              </p:ext>
            </p:extLst>
          </p:nvPr>
        </p:nvGraphicFramePr>
        <p:xfrm>
          <a:off x="458019" y="1242784"/>
          <a:ext cx="8352928" cy="492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62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666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88000">
                <a:tc rowSpan="2">
                  <a:txBody>
                    <a:bodyPr/>
                    <a:lstStyle/>
                    <a:p>
                      <a:r>
                        <a:rPr lang="fr-FR" sz="1300" b="1" dirty="0" smtClean="0">
                          <a:solidFill>
                            <a:srgbClr val="0070C0"/>
                          </a:solidFill>
                        </a:rPr>
                        <a:t>Training</a:t>
                      </a:r>
                      <a:endParaRPr lang="en-GB" sz="13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Zone Contrôlée: </a:t>
                      </a:r>
                      <a:r>
                        <a:rPr lang="en-GB" sz="1300" dirty="0" smtClean="0">
                          <a:hlinkClick r:id="rId3"/>
                        </a:rPr>
                        <a:t>https://cern.ch/safety-training/</a:t>
                      </a:r>
                      <a:r>
                        <a:rPr lang="en-GB" sz="1300" dirty="0" smtClean="0"/>
                        <a:t> </a:t>
                      </a:r>
                      <a:endParaRPr lang="fr-FR" sz="13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Zone Surveillée,</a:t>
                      </a:r>
                      <a:r>
                        <a:rPr lang="fr-FR" sz="1300" baseline="0" dirty="0" smtClean="0"/>
                        <a:t> TREC: </a:t>
                      </a:r>
                      <a:r>
                        <a:rPr lang="fr-FR" sz="1300" dirty="0" smtClean="0">
                          <a:hlinkClick r:id="rId4"/>
                        </a:rPr>
                        <a:t>http://sir.cern.ch</a:t>
                      </a:r>
                      <a:r>
                        <a:rPr lang="fr-FR" sz="1300" dirty="0" smtClean="0"/>
                        <a:t> 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8000">
                <a:tc rowSpan="3">
                  <a:txBody>
                    <a:bodyPr/>
                    <a:lstStyle/>
                    <a:p>
                      <a:r>
                        <a:rPr lang="fr-FR" sz="1300" b="1" dirty="0" smtClean="0">
                          <a:solidFill>
                            <a:srgbClr val="0070C0"/>
                          </a:solidFill>
                        </a:rPr>
                        <a:t>Dosimétrie</a:t>
                      </a:r>
                      <a:endParaRPr lang="en-GB" sz="13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>
                          <a:hlinkClick r:id="rId5"/>
                        </a:rPr>
                        <a:t>http://cern.ch/service-rp-dosimetry</a:t>
                      </a:r>
                      <a:r>
                        <a:rPr lang="fr-FR" sz="1300" baseline="0" dirty="0" smtClean="0"/>
                        <a:t> </a:t>
                      </a:r>
                      <a:r>
                        <a:rPr lang="fr-FR" sz="1300" dirty="0" smtClean="0"/>
                        <a:t>ou 72155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dirty="0" smtClean="0"/>
                        <a:t>DMC, guide de l’utilisateur</a:t>
                      </a:r>
                      <a:r>
                        <a:rPr lang="en-GB" sz="1300" dirty="0" smtClean="0"/>
                        <a:t>:</a:t>
                      </a:r>
                      <a:r>
                        <a:rPr lang="en-GB" sz="1300" baseline="0" dirty="0" smtClean="0"/>
                        <a:t> </a:t>
                      </a:r>
                      <a:r>
                        <a:rPr lang="fr-FR" sz="1300" dirty="0" smtClean="0">
                          <a:hlinkClick r:id="rId6"/>
                        </a:rPr>
                        <a:t>EDMS 1264719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Utilisateur</a:t>
                      </a:r>
                      <a:r>
                        <a:rPr lang="fr-FR" sz="1300" baseline="0" dirty="0" smtClean="0"/>
                        <a:t> occasionnels: </a:t>
                      </a:r>
                      <a:r>
                        <a:rPr lang="fr-FR" sz="1300" b="1" i="1" baseline="0" dirty="0" smtClean="0">
                          <a:solidFill>
                            <a:srgbClr val="009900"/>
                          </a:solidFill>
                        </a:rPr>
                        <a:t>optez pour le DMC en mode « </a:t>
                      </a:r>
                      <a:r>
                        <a:rPr lang="fr-FR" sz="1300" b="1" i="1" dirty="0" smtClean="0">
                          <a:solidFill>
                            <a:srgbClr val="009900"/>
                          </a:solidFill>
                        </a:rPr>
                        <a:t>Pool » </a:t>
                      </a:r>
                      <a:r>
                        <a:rPr lang="fr-FR" sz="1300" b="1" i="1" baseline="0" dirty="0" smtClean="0">
                          <a:solidFill>
                            <a:srgbClr val="009900"/>
                          </a:solidFill>
                        </a:rPr>
                        <a:t>!</a:t>
                      </a:r>
                      <a:endParaRPr lang="en-GB" sz="1300" b="1" i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fr-FR" sz="1300" b="1" dirty="0" smtClean="0">
                          <a:solidFill>
                            <a:srgbClr val="0070C0"/>
                          </a:solidFill>
                        </a:rPr>
                        <a:t>Classifications</a:t>
                      </a:r>
                      <a:r>
                        <a:rPr lang="fr-FR" sz="1300" b="1" baseline="0" dirty="0" smtClean="0">
                          <a:solidFill>
                            <a:srgbClr val="0070C0"/>
                          </a:solidFill>
                        </a:rPr>
                        <a:t> RP</a:t>
                      </a:r>
                      <a:endParaRPr lang="en-GB" sz="13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RAISIN: </a:t>
                      </a:r>
                      <a:r>
                        <a:rPr lang="fr-FR" sz="1300" dirty="0" smtClean="0">
                          <a:hlinkClick r:id="rId7"/>
                        </a:rPr>
                        <a:t>http://cern.ch/raisin</a:t>
                      </a:r>
                      <a:r>
                        <a:rPr lang="fr-FR" sz="1300" baseline="0" dirty="0" smtClean="0"/>
                        <a:t> 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8000">
                <a:tc rowSpan="3">
                  <a:txBody>
                    <a:bodyPr/>
                    <a:lstStyle/>
                    <a:p>
                      <a:r>
                        <a:rPr lang="fr-FR" sz="1300" b="1" dirty="0" smtClean="0">
                          <a:solidFill>
                            <a:srgbClr val="0070C0"/>
                          </a:solidFill>
                        </a:rPr>
                        <a:t>ALARA</a:t>
                      </a:r>
                      <a:endParaRPr lang="en-GB" sz="13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 smtClean="0"/>
                        <a:t>IMPACT: </a:t>
                      </a:r>
                      <a:r>
                        <a:rPr lang="en-GB" sz="1300" dirty="0" smtClean="0">
                          <a:hlinkClick r:id="rId8"/>
                        </a:rPr>
                        <a:t>http://impact.cern.ch/</a:t>
                      </a:r>
                      <a:r>
                        <a:rPr lang="en-GB" sz="1300" baseline="0" dirty="0" smtClean="0"/>
                        <a:t> 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WDP: </a:t>
                      </a:r>
                      <a:r>
                        <a:rPr lang="fr-FR" sz="1300" dirty="0" smtClean="0">
                          <a:hlinkClick r:id="rId9"/>
                        </a:rPr>
                        <a:t>http://cern.ch/rp-wdp/</a:t>
                      </a:r>
                      <a:r>
                        <a:rPr lang="fr-FR" sz="1300" baseline="0" dirty="0" smtClean="0"/>
                        <a:t> 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b="1" i="1" dirty="0" smtClean="0">
                          <a:solidFill>
                            <a:srgbClr val="009900"/>
                          </a:solidFill>
                        </a:rPr>
                        <a:t>Photos</a:t>
                      </a:r>
                      <a:r>
                        <a:rPr lang="fr-FR" sz="1300" b="1" i="1" baseline="0" dirty="0" smtClean="0">
                          <a:solidFill>
                            <a:srgbClr val="009900"/>
                          </a:solidFill>
                        </a:rPr>
                        <a:t>, </a:t>
                      </a:r>
                      <a:r>
                        <a:rPr lang="fr-FR" sz="1300" b="1" i="1" baseline="0" dirty="0" err="1" smtClean="0">
                          <a:solidFill>
                            <a:srgbClr val="009900"/>
                          </a:solidFill>
                        </a:rPr>
                        <a:t>videos</a:t>
                      </a:r>
                      <a:r>
                        <a:rPr lang="fr-FR" sz="1300" b="1" i="1" baseline="0" dirty="0" smtClean="0">
                          <a:solidFill>
                            <a:srgbClr val="009900"/>
                          </a:solidFill>
                        </a:rPr>
                        <a:t>!</a:t>
                      </a:r>
                      <a:r>
                        <a:rPr lang="fr-FR" sz="1300" baseline="0" dirty="0" smtClean="0"/>
                        <a:t> </a:t>
                      </a:r>
                      <a:r>
                        <a:rPr lang="fr-FR" sz="1300" baseline="0" dirty="0" err="1" smtClean="0">
                          <a:hlinkClick r:id="rId10"/>
                        </a:rPr>
                        <a:t>Layout</a:t>
                      </a:r>
                      <a:r>
                        <a:rPr lang="fr-FR" sz="1300" baseline="0" dirty="0" smtClean="0">
                          <a:hlinkClick r:id="rId10"/>
                        </a:rPr>
                        <a:t> </a:t>
                      </a:r>
                      <a:r>
                        <a:rPr lang="fr-FR" sz="1300" baseline="0" dirty="0" err="1" smtClean="0">
                          <a:hlinkClick r:id="rId10"/>
                        </a:rPr>
                        <a:t>database</a:t>
                      </a:r>
                      <a:r>
                        <a:rPr lang="fr-FR" sz="1300" baseline="0" dirty="0" smtClean="0"/>
                        <a:t>, </a:t>
                      </a:r>
                      <a:r>
                        <a:rPr lang="fr-FR" sz="1300" baseline="0" dirty="0" err="1" smtClean="0">
                          <a:hlinkClick r:id="rId11"/>
                        </a:rPr>
                        <a:t>Videos</a:t>
                      </a:r>
                      <a:r>
                        <a:rPr lang="fr-FR" sz="1300" baseline="0" dirty="0" smtClean="0">
                          <a:hlinkClick r:id="rId11"/>
                        </a:rPr>
                        <a:t> 360°</a:t>
                      </a:r>
                      <a:r>
                        <a:rPr lang="fr-FR" sz="1300" baseline="0" dirty="0" smtClean="0"/>
                        <a:t> 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8000">
                <a:tc rowSpan="3">
                  <a:txBody>
                    <a:bodyPr/>
                    <a:lstStyle/>
                    <a:p>
                      <a:r>
                        <a:rPr lang="fr-FR" sz="1300" b="1" dirty="0" smtClean="0">
                          <a:solidFill>
                            <a:srgbClr val="0070C0"/>
                          </a:solidFill>
                        </a:rPr>
                        <a:t>Risque</a:t>
                      </a:r>
                      <a:r>
                        <a:rPr lang="fr-FR" sz="1300" b="1" baseline="0" dirty="0" smtClean="0">
                          <a:solidFill>
                            <a:srgbClr val="0070C0"/>
                          </a:solidFill>
                        </a:rPr>
                        <a:t> c</a:t>
                      </a:r>
                      <a:r>
                        <a:rPr lang="fr-FR" sz="1300" b="1" dirty="0" smtClean="0">
                          <a:solidFill>
                            <a:srgbClr val="0070C0"/>
                          </a:solidFill>
                        </a:rPr>
                        <a:t>ontamination</a:t>
                      </a:r>
                      <a:endParaRPr lang="en-GB" sz="13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1" i="1" dirty="0" smtClean="0">
                          <a:solidFill>
                            <a:srgbClr val="009900"/>
                          </a:solidFill>
                        </a:rPr>
                        <a:t>New service!</a:t>
                      </a:r>
                      <a:r>
                        <a:rPr lang="fr-FR" sz="1300" dirty="0" smtClean="0"/>
                        <a:t> Aspirateurs:</a:t>
                      </a:r>
                      <a:r>
                        <a:rPr lang="fr-FR" sz="1300" baseline="0" dirty="0" smtClean="0"/>
                        <a:t> </a:t>
                      </a:r>
                      <a:r>
                        <a:rPr lang="en-GB" sz="1300" dirty="0" smtClean="0">
                          <a:hlinkClick r:id="rId12"/>
                        </a:rPr>
                        <a:t>http://cern.ch/rp-vacuum-cleaners</a:t>
                      </a:r>
                      <a:r>
                        <a:rPr lang="en-GB" sz="1300" dirty="0" smtClean="0"/>
                        <a:t> ; </a:t>
                      </a:r>
                      <a:r>
                        <a:rPr lang="en-GB" sz="1300" dirty="0" err="1" smtClean="0"/>
                        <a:t>procédure</a:t>
                      </a:r>
                      <a:r>
                        <a:rPr lang="en-GB" sz="1300" dirty="0" smtClean="0"/>
                        <a:t>: </a:t>
                      </a:r>
                      <a:r>
                        <a:rPr lang="fr-FR" sz="1300" dirty="0" smtClean="0">
                          <a:hlinkClick r:id="rId13"/>
                        </a:rPr>
                        <a:t>EDMS 1728012</a:t>
                      </a:r>
                      <a:r>
                        <a:rPr lang="fr-FR" sz="1300" dirty="0" smtClean="0"/>
                        <a:t> </a:t>
                      </a:r>
                      <a:endParaRPr lang="fr-FR" sz="13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HFM, guide de l’utilisateur:</a:t>
                      </a:r>
                      <a:r>
                        <a:rPr lang="fr-FR" sz="1300" baseline="0" dirty="0" smtClean="0"/>
                        <a:t> </a:t>
                      </a:r>
                      <a:r>
                        <a:rPr lang="fr-FR" sz="1300" dirty="0" smtClean="0">
                          <a:hlinkClick r:id="rId14"/>
                        </a:rPr>
                        <a:t>EDMS 1329424</a:t>
                      </a:r>
                      <a:endParaRPr lang="fr-FR" sz="13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="0" dirty="0" smtClean="0"/>
                        <a:t>Travaux sur ventilation</a:t>
                      </a:r>
                      <a:r>
                        <a:rPr lang="fr-FR" sz="1300" b="0" baseline="0" dirty="0" smtClean="0"/>
                        <a:t> à risque </a:t>
                      </a:r>
                      <a:r>
                        <a:rPr lang="fr-FR" sz="1300" b="0" dirty="0" smtClean="0"/>
                        <a:t>radiologiques: </a:t>
                      </a:r>
                      <a:r>
                        <a:rPr lang="fr-FR" sz="1300" b="0" dirty="0" smtClean="0">
                          <a:hlinkClick r:id="rId15"/>
                        </a:rPr>
                        <a:t>EDMS 1296356</a:t>
                      </a:r>
                      <a:endParaRPr lang="en-GB" sz="1300" b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fr-FR" sz="1300" b="1" dirty="0" smtClean="0">
                          <a:solidFill>
                            <a:srgbClr val="0070C0"/>
                          </a:solidFill>
                        </a:rPr>
                        <a:t>Déchets</a:t>
                      </a:r>
                      <a:endParaRPr lang="en-GB" sz="13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b="1" i="1" dirty="0" smtClean="0">
                          <a:solidFill>
                            <a:srgbClr val="C00000"/>
                          </a:solidFill>
                        </a:rPr>
                        <a:t>CADRA!</a:t>
                      </a:r>
                      <a:r>
                        <a:rPr lang="fr-FR" sz="1300" dirty="0" smtClean="0"/>
                        <a:t> </a:t>
                      </a:r>
                      <a:r>
                        <a:rPr lang="fr-FR" sz="1300" dirty="0" smtClean="0">
                          <a:hlinkClick r:id="rId16"/>
                        </a:rPr>
                        <a:t>EDMS 1364231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fr-FR" sz="1300" b="1" dirty="0" smtClean="0">
                          <a:solidFill>
                            <a:srgbClr val="0070C0"/>
                          </a:solidFill>
                        </a:rPr>
                        <a:t>Rejets d’eau</a:t>
                      </a:r>
                      <a:endParaRPr lang="en-GB" sz="13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Service portal:</a:t>
                      </a:r>
                      <a:r>
                        <a:rPr lang="fr-FR" sz="1300" baseline="0" dirty="0" smtClean="0"/>
                        <a:t> </a:t>
                      </a:r>
                      <a:r>
                        <a:rPr lang="fr-FR" sz="1300" baseline="0" dirty="0" smtClean="0">
                          <a:hlinkClick r:id="rId17"/>
                        </a:rPr>
                        <a:t>water release </a:t>
                      </a:r>
                      <a:r>
                        <a:rPr lang="fr-FR" sz="1300" baseline="0" dirty="0" err="1" smtClean="0">
                          <a:hlinkClick r:id="rId17"/>
                        </a:rPr>
                        <a:t>request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fr-FR" sz="1300" b="1" dirty="0" smtClean="0">
                          <a:solidFill>
                            <a:srgbClr val="0070C0"/>
                          </a:solidFill>
                        </a:rPr>
                        <a:t>Traçabilité</a:t>
                      </a:r>
                      <a:endParaRPr lang="en-GB" sz="13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300" dirty="0" smtClean="0"/>
                        <a:t>TREC: </a:t>
                      </a:r>
                      <a:r>
                        <a:rPr lang="fr-FR" sz="1300" dirty="0" smtClean="0">
                          <a:hlinkClick r:id="rId18"/>
                        </a:rPr>
                        <a:t>http://trec.cern.ch/</a:t>
                      </a:r>
                      <a:endParaRPr lang="en-GB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88000">
                <a:tc rowSpan="2">
                  <a:txBody>
                    <a:bodyPr/>
                    <a:lstStyle/>
                    <a:p>
                      <a:r>
                        <a:rPr lang="fr-FR" sz="1300" b="1" dirty="0" smtClean="0">
                          <a:solidFill>
                            <a:srgbClr val="0070C0"/>
                          </a:solidFill>
                        </a:rPr>
                        <a:t>RP </a:t>
                      </a:r>
                      <a:r>
                        <a:rPr lang="fr-FR" sz="1300" b="1" dirty="0" err="1" smtClean="0">
                          <a:solidFill>
                            <a:srgbClr val="0070C0"/>
                          </a:solidFill>
                        </a:rPr>
                        <a:t>surveys</a:t>
                      </a:r>
                      <a:r>
                        <a:rPr lang="fr-FR" sz="1300" b="1" dirty="0" smtClean="0">
                          <a:solidFill>
                            <a:srgbClr val="0070C0"/>
                          </a:solidFill>
                        </a:rPr>
                        <a:t>,</a:t>
                      </a:r>
                      <a:r>
                        <a:rPr lang="fr-FR" sz="1300" b="1" baseline="0" dirty="0" smtClean="0">
                          <a:solidFill>
                            <a:srgbClr val="0070C0"/>
                          </a:solidFill>
                        </a:rPr>
                        <a:t>  infos, contacts, etc….</a:t>
                      </a:r>
                      <a:endParaRPr lang="en-GB" sz="13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b="0" dirty="0" smtClean="0"/>
                        <a:t>RP info </a:t>
                      </a:r>
                      <a:r>
                        <a:rPr lang="en-GB" sz="1300" b="0" dirty="0" err="1" smtClean="0"/>
                        <a:t>Meyrin</a:t>
                      </a:r>
                      <a:r>
                        <a:rPr lang="en-GB" sz="1300" b="0" dirty="0" smtClean="0"/>
                        <a:t>,</a:t>
                      </a:r>
                      <a:r>
                        <a:rPr lang="en-GB" sz="1300" b="0" baseline="0" dirty="0" smtClean="0"/>
                        <a:t> CTF &amp; </a:t>
                      </a:r>
                      <a:r>
                        <a:rPr lang="en-GB" sz="1300" b="0" dirty="0" smtClean="0"/>
                        <a:t>PS complex:</a:t>
                      </a:r>
                      <a:r>
                        <a:rPr lang="en-GB" sz="1300" b="0" baseline="0" dirty="0" smtClean="0"/>
                        <a:t> </a:t>
                      </a:r>
                      <a:r>
                        <a:rPr lang="en-GB" sz="1300" b="0" dirty="0" smtClean="0">
                          <a:hlinkClick r:id="rId19"/>
                        </a:rPr>
                        <a:t>http://cern.ch/rp-p</a:t>
                      </a:r>
                      <a:r>
                        <a:rPr lang="en-GB" sz="1300" b="0" baseline="0" dirty="0" smtClean="0">
                          <a:hlinkClick r:id="rId19"/>
                        </a:rPr>
                        <a:t>s</a:t>
                      </a:r>
                      <a:r>
                        <a:rPr lang="en-GB" sz="1300" b="0" baseline="0" dirty="0" smtClean="0"/>
                        <a:t> </a:t>
                      </a:r>
                      <a:r>
                        <a:rPr lang="en-GB" sz="1300" b="0" baseline="0" dirty="0" err="1" smtClean="0"/>
                        <a:t>ou</a:t>
                      </a:r>
                      <a:r>
                        <a:rPr lang="en-GB" sz="1300" b="0" baseline="0" dirty="0" smtClean="0"/>
                        <a:t> </a:t>
                      </a:r>
                      <a:r>
                        <a:rPr lang="en-GB" sz="1300" b="1" baseline="0" dirty="0" smtClean="0">
                          <a:solidFill>
                            <a:srgbClr val="009900"/>
                          </a:solidFill>
                        </a:rPr>
                        <a:t>72504</a:t>
                      </a:r>
                      <a:endParaRPr lang="en-GB" sz="1300" b="1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endParaRPr lang="en-GB" sz="16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/>
                        <a:t>RP info Prévessin,</a:t>
                      </a:r>
                      <a:r>
                        <a:rPr lang="en-GB" sz="1300" baseline="0" dirty="0" smtClean="0"/>
                        <a:t> SPS &amp; </a:t>
                      </a:r>
                      <a:r>
                        <a:rPr lang="en-GB" sz="1300" dirty="0" smtClean="0"/>
                        <a:t>LHC complexes:</a:t>
                      </a:r>
                      <a:r>
                        <a:rPr lang="en-GB" sz="1300" baseline="0" dirty="0" smtClean="0"/>
                        <a:t> </a:t>
                      </a:r>
                      <a:r>
                        <a:rPr lang="en-GB" sz="1300" dirty="0" smtClean="0">
                          <a:hlinkClick r:id="rId20"/>
                        </a:rPr>
                        <a:t>http://cern.ch/rp-lhc</a:t>
                      </a:r>
                      <a:r>
                        <a:rPr lang="en-GB" sz="1300" baseline="0" dirty="0" smtClean="0">
                          <a:hlinkClick r:id="rId20"/>
                        </a:rPr>
                        <a:t>/</a:t>
                      </a:r>
                      <a:r>
                        <a:rPr lang="en-GB" sz="1300" baseline="0" dirty="0" smtClean="0"/>
                        <a:t> </a:t>
                      </a:r>
                      <a:r>
                        <a:rPr lang="en-GB" sz="1300" baseline="0" dirty="0" err="1" smtClean="0"/>
                        <a:t>ou</a:t>
                      </a:r>
                      <a:r>
                        <a:rPr lang="en-GB" sz="1300" baseline="0" dirty="0" smtClean="0"/>
                        <a:t> </a:t>
                      </a:r>
                      <a:r>
                        <a:rPr lang="en-GB" sz="1300" b="1" baseline="0" dirty="0" smtClean="0">
                          <a:solidFill>
                            <a:srgbClr val="009900"/>
                          </a:solidFill>
                        </a:rPr>
                        <a:t>75252</a:t>
                      </a:r>
                      <a:endParaRPr lang="en-GB" sz="1300" b="1" dirty="0" smtClean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</a:tbl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fr-FR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Recommandations RP pour TS &amp; (E)YETS</a:t>
            </a:r>
            <a:endParaRPr 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31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207241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Formations en radioprotection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4042792" cy="1746385"/>
          </a:xfrm>
        </p:spPr>
        <p:txBody>
          <a:bodyPr>
            <a:normAutofit fontScale="92500"/>
          </a:bodyPr>
          <a:lstStyle/>
          <a:p>
            <a:r>
              <a:rPr lang="fr-FR" sz="1800" dirty="0"/>
              <a:t>Zones Surveillées: cours informatique réservé aux personnes qui ne doivent intervenir qu’en Zone Surveillées (ex : zones expérimentales, nombreuses zones LHC ) : </a:t>
            </a:r>
            <a:r>
              <a:rPr lang="fr-FR" sz="1800" dirty="0">
                <a:hlinkClick r:id="rId3"/>
              </a:rPr>
              <a:t>http://sir.cern.ch</a:t>
            </a:r>
            <a:r>
              <a:rPr lang="fr-FR" sz="1800" dirty="0"/>
              <a:t> </a:t>
            </a:r>
          </a:p>
          <a:p>
            <a:r>
              <a:rPr lang="fr-FR" sz="1800" dirty="0" smtClean="0"/>
              <a:t>Prérequis pour le cours Zone Contrôlées</a:t>
            </a:r>
            <a:endParaRPr lang="fr-FR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646618" y="3429000"/>
            <a:ext cx="4029838" cy="1957739"/>
          </a:xfrm>
        </p:spPr>
        <p:txBody>
          <a:bodyPr>
            <a:normAutofit/>
          </a:bodyPr>
          <a:lstStyle/>
          <a:p>
            <a:r>
              <a:rPr lang="fr-FR" sz="1800" dirty="0" smtClean="0"/>
              <a:t>Cours </a:t>
            </a:r>
            <a:r>
              <a:rPr lang="fr-FR" sz="1800" dirty="0"/>
              <a:t>d’informations spécifiques:</a:t>
            </a:r>
          </a:p>
          <a:p>
            <a:pPr lvl="1"/>
            <a:r>
              <a:rPr lang="fr-FR" sz="1600" dirty="0"/>
              <a:t>TREC: </a:t>
            </a:r>
            <a:r>
              <a:rPr lang="fr-FR" sz="1600" dirty="0">
                <a:hlinkClick r:id="rId3"/>
              </a:rPr>
              <a:t>http://sir.cern.ch</a:t>
            </a:r>
            <a:endParaRPr lang="fr-FR" sz="1600" dirty="0"/>
          </a:p>
          <a:p>
            <a:pPr lvl="1"/>
            <a:r>
              <a:rPr lang="fr-FR" sz="1600" dirty="0"/>
              <a:t>LHC et SPS machines, etc. : </a:t>
            </a:r>
            <a:r>
              <a:rPr lang="fr-FR" sz="1600" dirty="0">
                <a:hlinkClick r:id="rId3"/>
              </a:rPr>
              <a:t>http://sir.cern.ch</a:t>
            </a:r>
            <a:r>
              <a:rPr lang="fr-FR" sz="1600" dirty="0"/>
              <a:t>, obligatoire pour l’accès aux zones concernées</a:t>
            </a:r>
          </a:p>
          <a:p>
            <a:pPr lvl="1"/>
            <a:r>
              <a:rPr lang="fr-FR" sz="1600" dirty="0"/>
              <a:t>Sessions d’informations </a:t>
            </a:r>
            <a:r>
              <a:rPr lang="fr-FR" sz="1600" dirty="0" smtClean="0"/>
              <a:t>RP spécifiques</a:t>
            </a:r>
            <a:endParaRPr lang="en-GB" sz="1600" dirty="0"/>
          </a:p>
        </p:txBody>
      </p:sp>
      <p:pic>
        <p:nvPicPr>
          <p:cNvPr id="31" name="Content Placeholder 30">
            <a:hlinkClick r:id="rId4"/>
          </p:cNvPr>
          <p:cNvPicPr>
            <a:picLocks noGrp="1" noChangeAspect="1"/>
          </p:cNvPicPr>
          <p:nvPr>
            <p:ph sz="quarter" idx="13"/>
          </p:nvPr>
        </p:nvPicPr>
        <p:blipFill>
          <a:blip r:embed="rId5"/>
          <a:stretch>
            <a:fillRect/>
          </a:stretch>
        </p:blipFill>
        <p:spPr>
          <a:xfrm>
            <a:off x="1315110" y="3212976"/>
            <a:ext cx="2104762" cy="2104762"/>
          </a:xfrm>
          <a:prstGeom prst="rect">
            <a:avLst/>
          </a:prstGeom>
        </p:spPr>
      </p:pic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4008" y="1280232"/>
            <a:ext cx="4029838" cy="1754344"/>
          </a:xfrm>
        </p:spPr>
        <p:txBody>
          <a:bodyPr>
            <a:noAutofit/>
          </a:bodyPr>
          <a:lstStyle/>
          <a:p>
            <a:r>
              <a:rPr lang="fr-FR" sz="1800" dirty="0"/>
              <a:t>Zones contrôlées: cours en salle obligatoire</a:t>
            </a:r>
          </a:p>
          <a:p>
            <a:r>
              <a:rPr lang="fr-FR" sz="1800" b="1" i="1" dirty="0">
                <a:solidFill>
                  <a:srgbClr val="009900"/>
                </a:solidFill>
              </a:rPr>
              <a:t>New! </a:t>
            </a:r>
            <a:r>
              <a:rPr lang="fr-FR" sz="1800" dirty="0"/>
              <a:t>Centralisé au CERN (training center, Prévessin), y compris pour les contractants: </a:t>
            </a:r>
            <a:br>
              <a:rPr lang="fr-FR" sz="1800" dirty="0"/>
            </a:br>
            <a:r>
              <a:rPr lang="fr-FR" sz="1800" dirty="0">
                <a:hlinkClick r:id="rId6"/>
              </a:rPr>
              <a:t>https://cern.ch/safety-training</a:t>
            </a:r>
            <a:r>
              <a:rPr lang="fr-FR" sz="1800" dirty="0" smtClean="0">
                <a:hlinkClick r:id="rId6"/>
              </a:rPr>
              <a:t>/</a:t>
            </a:r>
            <a:endParaRPr lang="fr-FR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noProof="0" smtClean="0"/>
              <a:t>EDMS 1556226</a:t>
            </a:r>
            <a:endParaRPr lang="fr-FR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noProof="0" smtClean="0"/>
              <a:t>Recommandations RP pour TS &amp; (E)YETS</a:t>
            </a:r>
            <a:endParaRPr lang="fr-FR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4</a:t>
            </a:fld>
            <a:endParaRPr lang="fr-FR" sz="1600"/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454786" y="5589240"/>
            <a:ext cx="8219060" cy="7200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/>
              <a:t>Contractants: L’employeur doit former, informer et sensibiliser régulièrement son personnel exposé aux risques liés aux rayonnements ionisants. </a:t>
            </a:r>
          </a:p>
          <a:p>
            <a:endParaRPr lang="fr-FR" sz="1800" dirty="0" smtClean="0"/>
          </a:p>
        </p:txBody>
      </p:sp>
    </p:spTree>
    <p:extLst>
      <p:ext uri="{BB962C8B-B14F-4D97-AF65-F5344CB8AC3E}">
        <p14:creationId xmlns:p14="http://schemas.microsoft.com/office/powerpoint/2010/main" val="314413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7985125" algn="r"/>
              </a:tabLst>
            </a:pPr>
            <a:r>
              <a:rPr lang="fr-FR" dirty="0"/>
              <a:t>Classification </a:t>
            </a:r>
            <a:r>
              <a:rPr lang="fr-FR" dirty="0" smtClean="0"/>
              <a:t>radiologique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EDMS 1556226</a:t>
            </a:r>
            <a:endParaRPr lang="fr-FR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Recommandations RP pour TS &amp; (E)YETS</a:t>
            </a:r>
            <a:endParaRPr lang="fr-FR" noProof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90127775"/>
              </p:ext>
            </p:extLst>
          </p:nvPr>
        </p:nvGraphicFramePr>
        <p:xfrm>
          <a:off x="107504" y="1253518"/>
          <a:ext cx="8928992" cy="473733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2099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273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032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335975">
                <a:tc>
                  <a:txBody>
                    <a:bodyPr/>
                    <a:lstStyle/>
                    <a:p>
                      <a:pPr algn="ctr"/>
                      <a:r>
                        <a:rPr lang="fr-FR" sz="1100" b="1" u="none" dirty="0" smtClean="0"/>
                        <a:t>Classifications:</a:t>
                      </a:r>
                      <a:endParaRPr lang="en-GB" sz="1100" b="1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3635">
                <a:tc>
                  <a:txBody>
                    <a:bodyPr/>
                    <a:lstStyle/>
                    <a:p>
                      <a:pPr algn="l"/>
                      <a:r>
                        <a:rPr lang="fr-FR" sz="1100" b="1" u="none" dirty="0" smtClean="0"/>
                        <a:t>Débit de dose ambiant</a:t>
                      </a:r>
                      <a:endParaRPr lang="en-GB" sz="1100" b="1" u="none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&lt; 15µSv/h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&lt; 50µSv/h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&lt; 2mSv/h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&lt; 100mSv/h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dirty="0" smtClean="0"/>
                        <a:t>Formation</a:t>
                      </a:r>
                      <a:endParaRPr lang="fr-FR" sz="1100" b="1" u="none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dirty="0" smtClean="0"/>
                        <a:t>Formation RP</a:t>
                      </a:r>
                      <a:r>
                        <a:rPr lang="fr-FR" sz="1050" baseline="0" dirty="0" smtClean="0"/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aseline="0" dirty="0" smtClean="0"/>
                        <a:t>« Zones Surveillées »</a:t>
                      </a:r>
                      <a:endParaRPr lang="fr-FR" sz="1050" dirty="0" smtClean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1050" dirty="0" smtClean="0"/>
                        <a:t>Formation RP</a:t>
                      </a:r>
                      <a:r>
                        <a:rPr lang="fr-FR" sz="1050" baseline="0" dirty="0" smtClean="0"/>
                        <a:t> « Zones Contrôlée »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indent="1431925"/>
                      <a:endParaRPr lang="en-GB" sz="105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u="none" dirty="0" smtClean="0"/>
                        <a:t>Dosimétrie</a:t>
                      </a:r>
                      <a:endParaRPr lang="fr-FR" sz="1100" b="1" u="none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fr-FR" sz="1050" dirty="0" smtClean="0"/>
                        <a:t>Dosimètre personnel CERN (DIS)</a:t>
                      </a:r>
                    </a:p>
                    <a:p>
                      <a:r>
                        <a:rPr lang="fr-FR" sz="1050" dirty="0" smtClean="0"/>
                        <a:t>Dosimètre personnel entreprise</a:t>
                      </a:r>
                      <a:endParaRPr lang="en-GB" sz="105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050" dirty="0" smtClean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indent="0">
                        <a:tabLst>
                          <a:tab pos="2598738" algn="l"/>
                        </a:tabLst>
                      </a:pPr>
                      <a:r>
                        <a:rPr lang="fr-FR" sz="1050" dirty="0" smtClean="0"/>
                        <a:t>Dosimètre personnel CERN (DIS).</a:t>
                      </a:r>
                    </a:p>
                    <a:p>
                      <a:pPr marL="0" indent="0"/>
                      <a:r>
                        <a:rPr lang="fr-FR" sz="1050" dirty="0" smtClean="0"/>
                        <a:t>Dosimètre personnel entreprise</a:t>
                      </a:r>
                    </a:p>
                    <a:p>
                      <a:pPr marL="0" indent="0"/>
                      <a:r>
                        <a:rPr lang="fr-FR" sz="1050" dirty="0" smtClean="0"/>
                        <a:t>Dosimètre</a:t>
                      </a:r>
                      <a:r>
                        <a:rPr lang="fr-FR" sz="1050" baseline="0" dirty="0" smtClean="0"/>
                        <a:t> opérationnel CERN (DMC)</a:t>
                      </a:r>
                      <a:endParaRPr lang="en-GB" sz="105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90063">
                <a:tc>
                  <a:txBody>
                    <a:bodyPr/>
                    <a:lstStyle/>
                    <a:p>
                      <a:pPr marL="0" indent="0" algn="l"/>
                      <a:r>
                        <a:rPr lang="fr-FR" sz="1100" b="1" u="none" dirty="0" smtClean="0"/>
                        <a:t>WDP*</a:t>
                      </a:r>
                      <a:endParaRPr lang="en-GB" sz="1100" b="1" u="none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marL="0" indent="0" algn="ctr"/>
                      <a:r>
                        <a:rPr lang="fr-FR" sz="1100" dirty="0" smtClean="0"/>
                        <a:t>WDP obligatoire si :</a:t>
                      </a:r>
                    </a:p>
                    <a:p>
                      <a:pPr marL="0" indent="0" algn="ctr"/>
                      <a:r>
                        <a:rPr lang="fr-FR" sz="1100" dirty="0" smtClean="0"/>
                        <a:t>dose collective</a:t>
                      </a:r>
                      <a:r>
                        <a:rPr lang="fr-FR" sz="1100" baseline="0" dirty="0" smtClean="0"/>
                        <a:t> &gt; 500 </a:t>
                      </a:r>
                      <a:r>
                        <a:rPr lang="fr-FR" sz="1100" baseline="0" dirty="0" err="1" smtClean="0"/>
                        <a:t>H.µSv</a:t>
                      </a:r>
                      <a:endParaRPr lang="fr-FR" sz="1100" baseline="0" dirty="0" smtClean="0"/>
                    </a:p>
                    <a:p>
                      <a:pPr marL="0" indent="0" algn="ctr"/>
                      <a:r>
                        <a:rPr lang="fr-FR" sz="1100" baseline="0" dirty="0" smtClean="0"/>
                        <a:t>doses individuelles &gt; 100 µSv</a:t>
                      </a:r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5303">
                <a:tc>
                  <a:txBody>
                    <a:bodyPr/>
                    <a:lstStyle/>
                    <a:p>
                      <a:pPr algn="l"/>
                      <a:r>
                        <a:rPr lang="fr-FR" sz="1100" b="1" u="none" dirty="0" smtClean="0"/>
                        <a:t>IMPACT</a:t>
                      </a:r>
                      <a:endParaRPr lang="en-GB" sz="1100" b="1" u="none" baseline="300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marL="0" indent="0" algn="ctr"/>
                      <a:r>
                        <a:rPr lang="fr-FR" sz="1100" baseline="0" dirty="0" smtClean="0"/>
                        <a:t>IMPACT obligatoire</a:t>
                      </a:r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84000">
                <a:tc rowSpan="2">
                  <a:txBody>
                    <a:bodyPr/>
                    <a:lstStyle/>
                    <a:p>
                      <a:pPr algn="l"/>
                      <a:r>
                        <a:rPr lang="fr-FR" sz="1100" b="1" u="none" dirty="0" smtClean="0"/>
                        <a:t>Restrictions</a:t>
                      </a:r>
                      <a:endParaRPr lang="en-GB" sz="1100" b="1" u="none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100" b="1" dirty="0" smtClean="0">
                          <a:solidFill>
                            <a:srgbClr val="FF0000"/>
                          </a:solidFill>
                        </a:rPr>
                        <a:t>ACCES INTERDIT AUX INTERIMAIRES ET CDD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8000">
                <a:tc vMerge="1">
                  <a:txBody>
                    <a:bodyPr/>
                    <a:lstStyle/>
                    <a:p>
                      <a:pPr algn="l"/>
                      <a:endParaRPr lang="en-GB" sz="1100" b="1" u="sng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r-FR" sz="1100" b="1" dirty="0" smtClean="0">
                          <a:solidFill>
                            <a:srgbClr val="FF0000"/>
                          </a:solidFill>
                        </a:rPr>
                        <a:t>Accès aux zones réglementées interdit aux femmes enceintes et aux personnes de moins de 18 ans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1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18" name="Image 7" descr="SA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8980" y="1290036"/>
            <a:ext cx="1800000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age 10" descr="CA_SI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98158" y="1293153"/>
            <a:ext cx="1800000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Image 13" descr="panneau_Zlimite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286796"/>
            <a:ext cx="1800000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Image 16" descr="panneau_highradiation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56854" y="1286796"/>
            <a:ext cx="1800000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 descr="eatingdrinki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3014832" y="5032930"/>
            <a:ext cx="665756" cy="648000"/>
          </a:xfrm>
          <a:prstGeom prst="rect">
            <a:avLst/>
          </a:prstGeom>
          <a:noFill/>
        </p:spPr>
      </p:pic>
      <p:pic>
        <p:nvPicPr>
          <p:cNvPr id="24" name="Picture 5" descr="smoki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5296640" y="5037266"/>
            <a:ext cx="675000" cy="64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9712" y="6032321"/>
            <a:ext cx="6768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* WDP: </a:t>
            </a:r>
            <a:r>
              <a:rPr lang="fr-FR" sz="1200" i="1" dirty="0" err="1" smtClean="0">
                <a:solidFill>
                  <a:schemeClr val="bg1">
                    <a:lumMod val="50000"/>
                  </a:schemeClr>
                </a:solidFill>
              </a:rPr>
              <a:t>Work</a:t>
            </a:r>
            <a:r>
              <a:rPr lang="fr-FR" sz="1200" i="1" dirty="0" smtClean="0">
                <a:solidFill>
                  <a:schemeClr val="bg1">
                    <a:lumMod val="50000"/>
                  </a:schemeClr>
                </a:solidFill>
              </a:rPr>
              <a:t> and Dose Planning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 – Planning de dose et de travail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57116" y="3483590"/>
            <a:ext cx="282836" cy="468000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32994" y="3483590"/>
            <a:ext cx="304090" cy="468000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96336" y="3482474"/>
            <a:ext cx="282836" cy="468000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80923" y="3482474"/>
            <a:ext cx="304090" cy="468000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764" y="3518426"/>
            <a:ext cx="283936" cy="396000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5</a:t>
            </a:fld>
            <a:endParaRPr lang="fr-FR" sz="1600"/>
          </a:p>
        </p:txBody>
      </p:sp>
    </p:spTree>
    <p:extLst>
      <p:ext uri="{BB962C8B-B14F-4D97-AF65-F5344CB8AC3E}">
        <p14:creationId xmlns:p14="http://schemas.microsoft.com/office/powerpoint/2010/main" val="286102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57200" y="1307749"/>
            <a:ext cx="8229600" cy="4760027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7985125" algn="r"/>
              </a:tabLst>
            </a:pPr>
            <a:r>
              <a:rPr lang="fr-FR" dirty="0"/>
              <a:t>Classification </a:t>
            </a:r>
            <a:r>
              <a:rPr lang="fr-FR" dirty="0" smtClean="0"/>
              <a:t>radiologique: complexe PS &amp; CTF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Recommandations RP pour TS &amp; (E)YETS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5831583" y="2852936"/>
            <a:ext cx="972000" cy="914912"/>
            <a:chOff x="5616216" y="3573016"/>
            <a:chExt cx="900000" cy="914912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6216" y="3850015"/>
              <a:ext cx="900000" cy="637913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5616216" y="3573016"/>
              <a:ext cx="900000" cy="27699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solidFill>
                    <a:srgbClr val="0070C0"/>
                  </a:solidFill>
                </a:rPr>
                <a:t>PS Ring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518168" y="3054184"/>
            <a:ext cx="972000" cy="914912"/>
            <a:chOff x="3131840" y="3512041"/>
            <a:chExt cx="900000" cy="914912"/>
          </a:xfrm>
        </p:grpSpPr>
        <p:pic>
          <p:nvPicPr>
            <p:cNvPr id="21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840" y="3789040"/>
              <a:ext cx="900000" cy="637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3131840" y="3512041"/>
              <a:ext cx="900000" cy="27699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solidFill>
                    <a:srgbClr val="0070C0"/>
                  </a:solidFill>
                </a:rPr>
                <a:t>Booster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995638" y="1556792"/>
            <a:ext cx="952941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0070C0"/>
                </a:solidFill>
              </a:rPr>
              <a:t>AD Target</a:t>
            </a:r>
            <a:endParaRPr lang="en-GB" sz="1200" b="1" dirty="0">
              <a:solidFill>
                <a:srgbClr val="0070C0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7740352" y="1268760"/>
            <a:ext cx="972000" cy="914912"/>
            <a:chOff x="5616216" y="3573016"/>
            <a:chExt cx="900000" cy="914912"/>
          </a:xfrm>
        </p:grpSpPr>
        <p:pic>
          <p:nvPicPr>
            <p:cNvPr id="34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6216" y="3850015"/>
              <a:ext cx="900000" cy="637913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5616216" y="3573016"/>
              <a:ext cx="900000" cy="46166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solidFill>
                    <a:srgbClr val="0070C0"/>
                  </a:solidFill>
                </a:rPr>
                <a:t>East Target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779632" y="2944687"/>
            <a:ext cx="972002" cy="914912"/>
            <a:chOff x="5616216" y="3573016"/>
            <a:chExt cx="900002" cy="914912"/>
          </a:xfrm>
        </p:grpSpPr>
        <p:pic>
          <p:nvPicPr>
            <p:cNvPr id="40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6216" y="3850015"/>
              <a:ext cx="900000" cy="637913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TextBox 40"/>
            <p:cNvSpPr txBox="1"/>
            <p:nvPr/>
          </p:nvSpPr>
          <p:spPr>
            <a:xfrm>
              <a:off x="5616218" y="3573016"/>
              <a:ext cx="900000" cy="27699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solidFill>
                    <a:srgbClr val="0070C0"/>
                  </a:solidFill>
                </a:rPr>
                <a:t>TT2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400675" y="5074987"/>
            <a:ext cx="972000" cy="914912"/>
            <a:chOff x="5616216" y="3573016"/>
            <a:chExt cx="900000" cy="914912"/>
          </a:xfrm>
        </p:grpSpPr>
        <p:pic>
          <p:nvPicPr>
            <p:cNvPr id="4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16216" y="3850015"/>
              <a:ext cx="900000" cy="637913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4" name="TextBox 43"/>
            <p:cNvSpPr txBox="1"/>
            <p:nvPr/>
          </p:nvSpPr>
          <p:spPr>
            <a:xfrm>
              <a:off x="5616216" y="3573016"/>
              <a:ext cx="900000" cy="27699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solidFill>
                    <a:srgbClr val="0070C0"/>
                  </a:solidFill>
                </a:rPr>
                <a:t>Linac2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599" y="3572370"/>
            <a:ext cx="486665" cy="324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87624"/>
            <a:ext cx="972000" cy="6379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3807" y="1988840"/>
            <a:ext cx="486665" cy="324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094" y="2217937"/>
            <a:ext cx="486665" cy="324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343" y="3753072"/>
            <a:ext cx="486665" cy="324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292080" y="1052736"/>
            <a:ext cx="95294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0070C0"/>
                </a:solidFill>
              </a:rPr>
              <a:t>ISOLDE-t</a:t>
            </a:r>
            <a:endParaRPr lang="en-GB" sz="1200" b="1" dirty="0">
              <a:solidFill>
                <a:srgbClr val="0070C0"/>
              </a:solidFill>
            </a:endParaRPr>
          </a:p>
        </p:txBody>
      </p:sp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354" y="1340768"/>
            <a:ext cx="972000" cy="64711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6</a:t>
            </a:fld>
            <a:endParaRPr lang="fr-FR" sz="1600"/>
          </a:p>
        </p:txBody>
      </p:sp>
      <p:sp>
        <p:nvSpPr>
          <p:cNvPr id="37" name="TextBox 36"/>
          <p:cNvSpPr txBox="1"/>
          <p:nvPr/>
        </p:nvSpPr>
        <p:spPr>
          <a:xfrm>
            <a:off x="608364" y="5106670"/>
            <a:ext cx="952941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err="1" smtClean="0">
                <a:solidFill>
                  <a:srgbClr val="0070C0"/>
                </a:solidFill>
              </a:rPr>
              <a:t>n_TOF</a:t>
            </a:r>
            <a:endParaRPr lang="en-GB" sz="1200" b="1" dirty="0">
              <a:solidFill>
                <a:srgbClr val="0070C0"/>
              </a:solidFill>
            </a:endParaRPr>
          </a:p>
        </p:txBody>
      </p:sp>
      <p:pic>
        <p:nvPicPr>
          <p:cNvPr id="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50" y="5337502"/>
            <a:ext cx="972000" cy="6379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820" y="5767815"/>
            <a:ext cx="486665" cy="324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>
          <a:xfrm rot="1478879">
            <a:off x="5362245" y="4384328"/>
            <a:ext cx="646610" cy="291522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 rot="2315968">
            <a:off x="5019248" y="2502191"/>
            <a:ext cx="283903" cy="464957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6147035" y="1987883"/>
            <a:ext cx="234637" cy="164749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7344328" y="2606094"/>
            <a:ext cx="180000" cy="1800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6775418" y="4436724"/>
            <a:ext cx="180000" cy="1800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1655294" y="2240888"/>
            <a:ext cx="180000" cy="1800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Oval 52"/>
          <p:cNvSpPr/>
          <p:nvPr/>
        </p:nvSpPr>
        <p:spPr>
          <a:xfrm rot="2300351">
            <a:off x="3308928" y="3062298"/>
            <a:ext cx="385416" cy="177705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Oval 53"/>
          <p:cNvSpPr/>
          <p:nvPr/>
        </p:nvSpPr>
        <p:spPr>
          <a:xfrm>
            <a:off x="4726025" y="1431574"/>
            <a:ext cx="470127" cy="449716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 rot="6512210">
            <a:off x="7241175" y="1986222"/>
            <a:ext cx="283903" cy="592572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 rot="697711">
            <a:off x="7968921" y="2414834"/>
            <a:ext cx="359976" cy="900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Oval 56"/>
          <p:cNvSpPr/>
          <p:nvPr/>
        </p:nvSpPr>
        <p:spPr>
          <a:xfrm rot="1415439">
            <a:off x="3136252" y="5535099"/>
            <a:ext cx="556847" cy="190268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5125361" y="4139604"/>
            <a:ext cx="180000" cy="1800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 rot="21418118">
            <a:off x="4608035" y="3078311"/>
            <a:ext cx="366725" cy="494255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76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7985125" algn="r"/>
              </a:tabLst>
            </a:pPr>
            <a:r>
              <a:rPr lang="fr-FR" dirty="0"/>
              <a:t>Classification </a:t>
            </a:r>
            <a:r>
              <a:rPr lang="fr-FR" dirty="0" smtClean="0"/>
              <a:t>radiologique: SPS</a:t>
            </a:r>
            <a:endParaRPr lang="en-GB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299572" y="1219200"/>
            <a:ext cx="6544855" cy="493712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Recommandations RP pour TS &amp; (E)YETS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7</a:t>
            </a:fld>
            <a:endParaRPr lang="fr-FR" sz="1600"/>
          </a:p>
        </p:txBody>
      </p:sp>
      <p:sp>
        <p:nvSpPr>
          <p:cNvPr id="8" name="Rectangle 7"/>
          <p:cNvSpPr/>
          <p:nvPr/>
        </p:nvSpPr>
        <p:spPr>
          <a:xfrm>
            <a:off x="1547664" y="3284984"/>
            <a:ext cx="57606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23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7985125" algn="r"/>
              </a:tabLst>
            </a:pPr>
            <a:r>
              <a:rPr lang="fr-FR" dirty="0"/>
              <a:t>Classification </a:t>
            </a:r>
            <a:r>
              <a:rPr lang="fr-FR" dirty="0" smtClean="0"/>
              <a:t>radiologique: LHC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Recommandations RP pour TS &amp; (E)YETS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8</a:t>
            </a:fld>
            <a:endParaRPr lang="fr-FR" sz="160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/>
          <a:srcRect l="1805" t="1408" r="1805" b="1414"/>
          <a:stretch/>
        </p:blipFill>
        <p:spPr>
          <a:xfrm>
            <a:off x="899592" y="1268759"/>
            <a:ext cx="7344816" cy="4896545"/>
          </a:xfrm>
          <a:prstGeom prst="rect">
            <a:avLst/>
          </a:prstGeom>
        </p:spPr>
      </p:pic>
      <p:pic>
        <p:nvPicPr>
          <p:cNvPr id="23" name="Image 13" descr="panneau_Zlimite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0392" y="1729531"/>
            <a:ext cx="900000" cy="63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Image 13" descr="panneau_Zlimite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73702" y="4324356"/>
            <a:ext cx="900000" cy="63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Image 13" descr="panneau_Zlimite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6147" y="1574864"/>
            <a:ext cx="900000" cy="63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1071" y="5859825"/>
            <a:ext cx="514785" cy="36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9263" y="2492896"/>
            <a:ext cx="51478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05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tabLst>
                <a:tab pos="7985125" algn="r"/>
              </a:tabLst>
            </a:pPr>
            <a:r>
              <a:rPr lang="fr-FR" dirty="0" smtClean="0"/>
              <a:t>Mesures radiologiques</a:t>
            </a:r>
            <a:endParaRPr lang="en-GB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idx="1"/>
          </p:nvPr>
        </p:nvSpPr>
        <p:spPr>
          <a:xfrm>
            <a:off x="457200" y="1069851"/>
            <a:ext cx="8229600" cy="486941"/>
          </a:xfrm>
        </p:spPr>
        <p:txBody>
          <a:bodyPr/>
          <a:lstStyle/>
          <a:p>
            <a:r>
              <a:rPr lang="fr-FR" dirty="0" smtClean="0"/>
              <a:t>Débits de dose disponibles à chaque point d’accès</a:t>
            </a:r>
            <a:endParaRPr lang="en-GB" dirty="0"/>
          </a:p>
        </p:txBody>
      </p:sp>
      <p:pic>
        <p:nvPicPr>
          <p:cNvPr id="24" name="Content Placeholder 23"/>
          <p:cNvPicPr>
            <a:picLocks noGrp="1" noChangeAspect="1"/>
          </p:cNvPicPr>
          <p:nvPr>
            <p:ph sz="quarter" idx="4"/>
          </p:nvPr>
        </p:nvPicPr>
        <p:blipFill rotWithShape="1">
          <a:blip r:embed="rId3"/>
          <a:srcRect t="952" b="3370"/>
          <a:stretch/>
        </p:blipFill>
        <p:spPr>
          <a:xfrm>
            <a:off x="4644008" y="1603821"/>
            <a:ext cx="4032000" cy="29052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EDMS 1556226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Recommandations RP pour TS &amp; (E)YETS</a:t>
            </a:r>
            <a:endParaRPr lang="en-US" dirty="0"/>
          </a:p>
        </p:txBody>
      </p:sp>
      <p:sp>
        <p:nvSpPr>
          <p:cNvPr id="8" name="Text Placeholder 24"/>
          <p:cNvSpPr>
            <a:spLocks noGrp="1"/>
          </p:cNvSpPr>
          <p:nvPr>
            <p:ph type="body" idx="1"/>
          </p:nvPr>
        </p:nvSpPr>
        <p:spPr>
          <a:xfrm>
            <a:off x="4644008" y="4556149"/>
            <a:ext cx="4042792" cy="1753171"/>
          </a:xfrm>
        </p:spPr>
        <p:txBody>
          <a:bodyPr anchor="ctr"/>
          <a:lstStyle/>
          <a:p>
            <a:r>
              <a:rPr lang="fr-FR" sz="1600" b="0" dirty="0" smtClean="0">
                <a:solidFill>
                  <a:schemeClr val="tx1"/>
                </a:solidFill>
              </a:rPr>
              <a:t>Affichage à proximité des points d’accès</a:t>
            </a:r>
          </a:p>
          <a:p>
            <a:r>
              <a:rPr lang="fr-FR" sz="1600" b="0" dirty="0" smtClean="0">
                <a:solidFill>
                  <a:schemeClr val="tx1"/>
                </a:solidFill>
              </a:rPr>
              <a:t>RP Survey également en ligne: </a:t>
            </a:r>
            <a:br>
              <a:rPr lang="fr-FR" sz="1600" b="0" dirty="0" smtClean="0">
                <a:solidFill>
                  <a:schemeClr val="tx1"/>
                </a:solidFill>
              </a:rPr>
            </a:br>
            <a:r>
              <a:rPr lang="fr-FR" sz="1600" dirty="0" smtClean="0">
                <a:solidFill>
                  <a:schemeClr val="tx1"/>
                </a:solidFill>
                <a:hlinkClick r:id="rId4"/>
              </a:rPr>
              <a:t>http://cern.ch/rp-ps</a:t>
            </a:r>
            <a:r>
              <a:rPr lang="fr-FR" sz="1600" b="0" dirty="0" smtClean="0">
                <a:solidFill>
                  <a:schemeClr val="tx1"/>
                </a:solidFill>
              </a:rPr>
              <a:t> et </a:t>
            </a:r>
            <a:r>
              <a:rPr lang="fr-FR" sz="1600" dirty="0" smtClean="0">
                <a:solidFill>
                  <a:schemeClr val="tx1"/>
                </a:solidFill>
                <a:hlinkClick r:id="rId5"/>
              </a:rPr>
              <a:t>http://cern.ch/rp-lhc</a:t>
            </a:r>
            <a:r>
              <a:rPr lang="fr-FR" sz="1600" dirty="0" smtClean="0">
                <a:solidFill>
                  <a:schemeClr val="tx1"/>
                </a:solidFill>
              </a:rPr>
              <a:t> </a:t>
            </a:r>
          </a:p>
          <a:p>
            <a:r>
              <a:rPr lang="fr-FR" sz="1600" b="0" dirty="0" smtClean="0">
                <a:solidFill>
                  <a:schemeClr val="tx1"/>
                </a:solidFill>
              </a:rPr>
              <a:t>Classification RP: </a:t>
            </a:r>
            <a:r>
              <a:rPr lang="fr-FR" sz="1600" dirty="0" smtClean="0">
                <a:solidFill>
                  <a:schemeClr val="tx1"/>
                </a:solidFill>
                <a:hlinkClick r:id="rId6"/>
              </a:rPr>
              <a:t>http://cern.ch/raisin</a:t>
            </a:r>
            <a:r>
              <a:rPr lang="fr-FR" sz="16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lang="fr-FR" smtClean="0"/>
              <a:pPr/>
              <a:t>9</a:t>
            </a:fld>
            <a:endParaRPr lang="fr-FR" sz="1600"/>
          </a:p>
        </p:txBody>
      </p:sp>
      <p:pic>
        <p:nvPicPr>
          <p:cNvPr id="11" name="Content Placeholder 13"/>
          <p:cNvPicPr>
            <a:picLocks noGrp="1" noChangeAspect="1"/>
          </p:cNvPicPr>
          <p:nvPr>
            <p:ph sz="quarter" idx="2"/>
          </p:nvPr>
        </p:nvPicPr>
        <p:blipFill>
          <a:blip r:embed="rId7"/>
          <a:stretch>
            <a:fillRect/>
          </a:stretch>
        </p:blipFill>
        <p:spPr>
          <a:xfrm>
            <a:off x="803323" y="1574800"/>
            <a:ext cx="3346354" cy="459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68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26560</TotalTime>
  <Words>2429</Words>
  <Application>Microsoft Office PowerPoint</Application>
  <PresentationFormat>On-screen Show (4:3)</PresentationFormat>
  <Paragraphs>426</Paragraphs>
  <Slides>31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ＭＳ Ｐゴシック</vt:lpstr>
      <vt:lpstr>Arial</vt:lpstr>
      <vt:lpstr>Bookman Old Style</vt:lpstr>
      <vt:lpstr>Calibri</vt:lpstr>
      <vt:lpstr>Gill Sans MT</vt:lpstr>
      <vt:lpstr>Times New Roman</vt:lpstr>
      <vt:lpstr>Wingdings</vt:lpstr>
      <vt:lpstr>Wingdings 3</vt:lpstr>
      <vt:lpstr>Origin</vt:lpstr>
      <vt:lpstr>Radiation Protection guidelines for TS, YETS &amp; EYETS</vt:lpstr>
      <vt:lpstr>Sommaire</vt:lpstr>
      <vt:lpstr>Objet et Portée</vt:lpstr>
      <vt:lpstr>Formations en radioprotection</vt:lpstr>
      <vt:lpstr>Classification radiologique</vt:lpstr>
      <vt:lpstr>Classification radiologique: complexe PS &amp; CTF</vt:lpstr>
      <vt:lpstr>Classification radiologique: SPS</vt:lpstr>
      <vt:lpstr>Classification radiologique: LHC</vt:lpstr>
      <vt:lpstr>Mesures radiologiques</vt:lpstr>
      <vt:lpstr>Balisage au sein des accélérateurs</vt:lpstr>
      <vt:lpstr>Dosimétrie personnelle</vt:lpstr>
      <vt:lpstr>Dosimétrie opérationnelle</vt:lpstr>
      <vt:lpstr>Tenues de travail</vt:lpstr>
      <vt:lpstr>Travaux à risques de contamination (1/2)</vt:lpstr>
      <vt:lpstr>Travaux à risques de contamination (2/2)</vt:lpstr>
      <vt:lpstr>Aspirateurs en zones réglementées</vt:lpstr>
      <vt:lpstr>Aspirateurs en zones réglementées</vt:lpstr>
      <vt:lpstr>Aspirateur en zone réglementée</vt:lpstr>
      <vt:lpstr>Contrôles contamination</vt:lpstr>
      <vt:lpstr>Contrôles contamination: HFM</vt:lpstr>
      <vt:lpstr>ALARA: IMPACT, WDP &amp; DIMR</vt:lpstr>
      <vt:lpstr>ALARA: projets (2/3)</vt:lpstr>
      <vt:lpstr>ALARA: optimisation, l’affaire de chacun</vt:lpstr>
      <vt:lpstr>Tri et conditionnement des déchets</vt:lpstr>
      <vt:lpstr>Tri et conditionnement des déchets</vt:lpstr>
      <vt:lpstr>Rejets d’eau</vt:lpstr>
      <vt:lpstr>Traçabilité (TREC)</vt:lpstr>
      <vt:lpstr>Buffer Zones</vt:lpstr>
      <vt:lpstr>Transport interne</vt:lpstr>
      <vt:lpstr>Contacts RP</vt:lpstr>
      <vt:lpstr>Résumé et informations RP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 Widorski</dc:creator>
  <cp:lastModifiedBy>Christophe Tromel</cp:lastModifiedBy>
  <cp:revision>1053</cp:revision>
  <cp:lastPrinted>2015-11-19T07:25:23Z</cp:lastPrinted>
  <dcterms:created xsi:type="dcterms:W3CDTF">2010-11-05T18:40:56Z</dcterms:created>
  <dcterms:modified xsi:type="dcterms:W3CDTF">2016-11-25T08:55:28Z</dcterms:modified>
</cp:coreProperties>
</file>