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3" r:id="rId5"/>
    <p:sldId id="452" r:id="rId6"/>
    <p:sldId id="501" r:id="rId7"/>
    <p:sldId id="502" r:id="rId8"/>
    <p:sldId id="504" r:id="rId9"/>
    <p:sldId id="505" r:id="rId10"/>
    <p:sldId id="474" r:id="rId11"/>
    <p:sldId id="506" r:id="rId12"/>
    <p:sldId id="507" r:id="rId13"/>
    <p:sldId id="508" r:id="rId14"/>
    <p:sldId id="510" r:id="rId15"/>
    <p:sldId id="511" r:id="rId16"/>
    <p:sldId id="512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FFCC00"/>
    <a:srgbClr val="0099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90" autoAdjust="0"/>
    <p:restoredTop sz="96407" autoAdjust="0"/>
  </p:normalViewPr>
  <p:slideViewPr>
    <p:cSldViewPr snapToObjects="1" showGuides="1">
      <p:cViewPr>
        <p:scale>
          <a:sx n="100" d="100"/>
          <a:sy n="100" d="100"/>
        </p:scale>
        <p:origin x="920" y="80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5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23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 smtClean="0"/>
              <a:t>G. Apollinari – From LARP to HL-LHC AUP - October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noProof="0" dirty="0" smtClean="0"/>
              <a:t>G. Apollinari – From LARP to HL-LHC AUP - October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 smtClean="0"/>
              <a:t>G. Apollinari – From LARP to HL-LHC AUP - October 2016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 smtClean="0"/>
              <a:t>G. Apollinari – From LARP to HL-LHC AUP - October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dirty="0" smtClean="0"/>
              <a:t>G. Apollinari – From LARP to HL-LHC AUP - October 2016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dirty="0" smtClean="0"/>
              <a:t>G. Apollinari – From LARP to HL-LHC AUP - October 2016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dirty="0" smtClean="0"/>
              <a:t>G. Apollinari – From LARP to HL-LHC AUP - October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dirty="0" smtClean="0"/>
              <a:t>G. Apollinari – From LARP to HL-LHC AUP - October 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rectives.doe.gov/directives-documents/0413.3-BOrder-b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3624198"/>
            <a:ext cx="7200000" cy="825624"/>
          </a:xfrm>
        </p:spPr>
        <p:txBody>
          <a:bodyPr/>
          <a:lstStyle/>
          <a:p>
            <a:r>
              <a:rPr lang="en-GB" sz="3600" dirty="0" smtClean="0"/>
              <a:t>CC Inside LARP/AUP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Giorgio Apollinari</a:t>
            </a:r>
          </a:p>
          <a:p>
            <a:r>
              <a:rPr lang="en-GB" dirty="0" smtClean="0"/>
              <a:t>US HL-LHC AUP Project Manager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176094"/>
            <a:ext cx="6480000" cy="349250"/>
          </a:xfrm>
        </p:spPr>
        <p:txBody>
          <a:bodyPr>
            <a:normAutofit/>
          </a:bodyPr>
          <a:lstStyle/>
          <a:p>
            <a:r>
              <a:rPr lang="en-US" dirty="0" smtClean="0"/>
              <a:t>CERN – April 3</a:t>
            </a:r>
            <a:r>
              <a:rPr lang="en-US" baseline="30000" dirty="0" smtClean="0"/>
              <a:t>rd</a:t>
            </a:r>
            <a:r>
              <a:rPr lang="en-US" dirty="0" smtClean="0"/>
              <a:t> – 5</a:t>
            </a:r>
            <a:r>
              <a:rPr lang="en-US" baseline="30000" dirty="0" smtClean="0"/>
              <a:t>th</a:t>
            </a:r>
            <a:r>
              <a:rPr lang="en-US" dirty="0" smtClean="0"/>
              <a:t>, 2017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95536" y="6073775"/>
            <a:ext cx="576064" cy="6263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6878" y="605599"/>
            <a:ext cx="4057610" cy="1691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5148064" y="2788817"/>
            <a:ext cx="3744416" cy="222435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Charges to Reviewers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577" y="1052736"/>
            <a:ext cx="7920000" cy="111298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AUP interest in your contribution to this review is that all items that will support CD-1 (and, partially, CD-2 &amp; CD-3b/CD-3c) are reviewed and are deemed to be OK (or on track to be OK in a ~month time-scale).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2636912"/>
            <a:ext cx="4864540" cy="288032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292080" y="2996952"/>
            <a:ext cx="3600400" cy="3384376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Functional Requirement Specifications</a:t>
            </a:r>
          </a:p>
          <a:p>
            <a:r>
              <a:rPr lang="en-US" dirty="0" smtClean="0"/>
              <a:t>Conceptual &amp; Technical Design (Tooling, Cavities &amp; Processes)</a:t>
            </a:r>
          </a:p>
          <a:p>
            <a:r>
              <a:rPr lang="en-US" dirty="0" smtClean="0"/>
              <a:t>Interface Specifications</a:t>
            </a:r>
          </a:p>
          <a:p>
            <a:r>
              <a:rPr lang="en-US" dirty="0" smtClean="0"/>
              <a:t>Acceptance Criteria</a:t>
            </a:r>
          </a:p>
          <a:p>
            <a:endParaRPr lang="en-US" dirty="0" smtClean="0"/>
          </a:p>
          <a:p>
            <a:r>
              <a:rPr lang="en-US" dirty="0" smtClean="0"/>
              <a:t>Are plans for execution credible ?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 Procurement</a:t>
            </a:r>
          </a:p>
          <a:p>
            <a:pPr lvl="1"/>
            <a:r>
              <a:rPr lang="en-US" dirty="0" smtClean="0"/>
              <a:t>Cavities Fabrication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99992" y="2132856"/>
            <a:ext cx="458330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Are </a:t>
            </a:r>
            <a:r>
              <a:rPr lang="en-US" i="1" smtClean="0"/>
              <a:t>CD-1 elements finalized </a:t>
            </a:r>
            <a:r>
              <a:rPr lang="en-US" i="1" dirty="0" smtClean="0"/>
              <a:t>or reasonably </a:t>
            </a:r>
          </a:p>
          <a:p>
            <a:r>
              <a:rPr lang="en-US" i="1" dirty="0" smtClean="0"/>
              <a:t>close to be finalized in next ~month ?</a:t>
            </a:r>
            <a:endParaRPr lang="en-US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417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817475" y="3140968"/>
            <a:ext cx="1245591" cy="4930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sz="2400" dirty="0" smtClean="0"/>
              <a:t>RFD Prototypes and Production Schedule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923928" y="104172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FY19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885059" y="104172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FY20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845992" y="104172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FY21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706885" y="104172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FY22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524328" y="104172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FY23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018758" y="104172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FY18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174387" y="104172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FY17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372702" y="3143684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: Proto</a:t>
            </a:r>
            <a:endParaRPr lang="en-US" sz="1000" dirty="0"/>
          </a:p>
        </p:txBody>
      </p:sp>
      <p:sp>
        <p:nvSpPr>
          <p:cNvPr id="17" name="Rectangle 16"/>
          <p:cNvSpPr/>
          <p:nvPr/>
        </p:nvSpPr>
        <p:spPr>
          <a:xfrm>
            <a:off x="2935410" y="3464560"/>
            <a:ext cx="457254" cy="550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375161" y="3318188"/>
            <a:ext cx="836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: </a:t>
            </a:r>
            <a:r>
              <a:rPr lang="en-US" sz="1000" dirty="0" smtClean="0"/>
              <a:t>Series</a:t>
            </a:r>
            <a:endParaRPr lang="en-US" sz="1000" dirty="0"/>
          </a:p>
        </p:txBody>
      </p:sp>
      <p:sp>
        <p:nvSpPr>
          <p:cNvPr id="19" name="Rectangle 18"/>
          <p:cNvSpPr/>
          <p:nvPr/>
        </p:nvSpPr>
        <p:spPr>
          <a:xfrm>
            <a:off x="2935410" y="3257213"/>
            <a:ext cx="457254" cy="5507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668344" y="3849995"/>
            <a:ext cx="1199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December 2022</a:t>
            </a:r>
            <a:endParaRPr lang="en-US" sz="1000" dirty="0"/>
          </a:p>
        </p:txBody>
      </p:sp>
      <p:sp>
        <p:nvSpPr>
          <p:cNvPr id="22" name="Oval 21"/>
          <p:cNvSpPr/>
          <p:nvPr/>
        </p:nvSpPr>
        <p:spPr>
          <a:xfrm>
            <a:off x="7569980" y="3800319"/>
            <a:ext cx="1331928" cy="37701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524328" y="4194995"/>
            <a:ext cx="623478" cy="10342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48" y="1059775"/>
            <a:ext cx="7963920" cy="5153125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247032" y="3917996"/>
            <a:ext cx="2713153" cy="2896587"/>
            <a:chOff x="247032" y="3917996"/>
            <a:chExt cx="2713153" cy="2896587"/>
          </a:xfrm>
        </p:grpSpPr>
        <p:sp>
          <p:nvSpPr>
            <p:cNvPr id="8" name="Triangle 7"/>
            <p:cNvSpPr/>
            <p:nvPr/>
          </p:nvSpPr>
          <p:spPr>
            <a:xfrm>
              <a:off x="2627784" y="4293096"/>
              <a:ext cx="122667" cy="144016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418049" y="3917996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CD-1</a:t>
              </a:r>
              <a:endParaRPr lang="en-US" sz="1200" dirty="0"/>
            </a:p>
          </p:txBody>
        </p:sp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247032" y="4780361"/>
              <a:ext cx="2252240" cy="20342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lIns="0" tIns="0" rIns="0" bIns="0" rtlCol="0">
              <a:normAutofit fontScale="77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>
                  <a:solidFill>
                    <a:schemeClr val="tx1"/>
                  </a:solidFill>
                </a:rPr>
                <a:t>Functional Requirement Specifications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Conceptual </a:t>
              </a:r>
              <a:r>
                <a:rPr lang="en-US" sz="1600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&amp; Technical Design (Tooling, Cavities &amp; Processes)</a:t>
              </a:r>
            </a:p>
            <a:p>
              <a:r>
                <a:rPr lang="en-US" sz="1600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Interface Specifications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Acceptance Criteria</a:t>
              </a:r>
            </a:p>
            <a:p>
              <a:endParaRPr lang="en-US" sz="1600" dirty="0" smtClean="0"/>
            </a:p>
            <a:p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</a:rPr>
                <a:t>Are plans for execution credible ?</a:t>
              </a:r>
            </a:p>
            <a:p>
              <a:pPr lvl="1"/>
              <a:r>
                <a:rPr lang="en-US" sz="1600" dirty="0" err="1" smtClean="0">
                  <a:solidFill>
                    <a:schemeClr val="bg1">
                      <a:lumMod val="85000"/>
                    </a:schemeClr>
                  </a:solidFill>
                </a:rPr>
                <a:t>Nb</a:t>
              </a:r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</a:rPr>
                <a:t> Procurement</a:t>
              </a:r>
            </a:p>
            <a:p>
              <a:pPr lvl="1"/>
              <a:r>
                <a:rPr lang="en-US" sz="1600" dirty="0" smtClean="0">
                  <a:solidFill>
                    <a:schemeClr val="bg1">
                      <a:lumMod val="85000"/>
                    </a:schemeClr>
                  </a:solidFill>
                </a:rPr>
                <a:t>Cavities Fabrication</a:t>
              </a:r>
              <a:endParaRPr lang="en-US" sz="16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cxnSp>
          <p:nvCxnSpPr>
            <p:cNvPr id="36" name="Straight Arrow Connector 35"/>
            <p:cNvCxnSpPr>
              <a:stCxn id="28" idx="0"/>
            </p:cNvCxnSpPr>
            <p:nvPr/>
          </p:nvCxnSpPr>
          <p:spPr>
            <a:xfrm flipV="1">
              <a:off x="1373152" y="4437112"/>
              <a:ext cx="1223278" cy="34324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2766143" y="3717032"/>
            <a:ext cx="2252240" cy="3097551"/>
            <a:chOff x="2766143" y="3717032"/>
            <a:chExt cx="2252240" cy="3097551"/>
          </a:xfrm>
        </p:grpSpPr>
        <p:sp>
          <p:nvSpPr>
            <p:cNvPr id="26" name="Triangle 25"/>
            <p:cNvSpPr/>
            <p:nvPr/>
          </p:nvSpPr>
          <p:spPr>
            <a:xfrm>
              <a:off x="3439388" y="4293096"/>
              <a:ext cx="122667" cy="144016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52817" y="3717032"/>
              <a:ext cx="6270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CD-2/</a:t>
              </a:r>
              <a:endParaRPr lang="en-US" sz="1200" dirty="0" smtClean="0"/>
            </a:p>
            <a:p>
              <a:r>
                <a:rPr lang="en-US" sz="1200" dirty="0" smtClean="0"/>
                <a:t>CD-3b</a:t>
              </a:r>
              <a:endParaRPr lang="en-US" sz="1200" dirty="0"/>
            </a:p>
          </p:txBody>
        </p:sp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2766143" y="4780361"/>
              <a:ext cx="2252240" cy="20342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lIns="0" tIns="0" rIns="0" bIns="0" rtlCol="0">
              <a:normAutofit fontScale="77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>
                  <a:solidFill>
                    <a:schemeClr val="tx1"/>
                  </a:solidFill>
                </a:rPr>
                <a:t>Functional Requirement Specifications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Conceptual &amp; Technical Design (Tooling, Cavities &amp; Processes)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Interface Specifications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Acceptance Criteria</a:t>
              </a:r>
            </a:p>
            <a:p>
              <a:endParaRPr lang="en-US" sz="1600" dirty="0" smtClean="0"/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Are plans for execution credible ?</a:t>
              </a:r>
            </a:p>
            <a:p>
              <a:pPr lvl="1"/>
              <a:r>
                <a:rPr lang="en-US" sz="1600" dirty="0" err="1" smtClean="0">
                  <a:solidFill>
                    <a:schemeClr val="tx1"/>
                  </a:solidFill>
                </a:rPr>
                <a:t>Nb</a:t>
              </a:r>
              <a:r>
                <a:rPr lang="en-US" sz="1600" dirty="0" smtClean="0">
                  <a:solidFill>
                    <a:schemeClr val="tx1"/>
                  </a:solidFill>
                </a:rPr>
                <a:t> Procurement</a:t>
              </a:r>
            </a:p>
            <a:p>
              <a:pPr lvl="1"/>
              <a:r>
                <a:rPr lang="en-US" sz="1600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Cavities Fabrication</a:t>
              </a:r>
              <a:endPara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40" name="Straight Arrow Connector 39"/>
            <p:cNvCxnSpPr>
              <a:stCxn id="29" idx="0"/>
            </p:cNvCxnSpPr>
            <p:nvPr/>
          </p:nvCxnSpPr>
          <p:spPr>
            <a:xfrm flipH="1" flipV="1">
              <a:off x="3594822" y="4437112"/>
              <a:ext cx="297441" cy="34324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4374417" y="3917996"/>
            <a:ext cx="3052753" cy="2896587"/>
            <a:chOff x="4374417" y="3917996"/>
            <a:chExt cx="3052753" cy="2896587"/>
          </a:xfrm>
        </p:grpSpPr>
        <p:sp>
          <p:nvSpPr>
            <p:cNvPr id="32" name="Triangle 31"/>
            <p:cNvSpPr/>
            <p:nvPr/>
          </p:nvSpPr>
          <p:spPr>
            <a:xfrm>
              <a:off x="4584152" y="4293096"/>
              <a:ext cx="122667" cy="144016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74417" y="3917996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CD-3c</a:t>
              </a:r>
              <a:endParaRPr lang="en-US" sz="1200" dirty="0"/>
            </a:p>
          </p:txBody>
        </p:sp>
        <p:sp>
          <p:nvSpPr>
            <p:cNvPr id="34" name="Content Placeholder 2"/>
            <p:cNvSpPr txBox="1">
              <a:spLocks/>
            </p:cNvSpPr>
            <p:nvPr/>
          </p:nvSpPr>
          <p:spPr>
            <a:xfrm>
              <a:off x="5174930" y="4780361"/>
              <a:ext cx="2252240" cy="20342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vert="horz" lIns="0" tIns="0" rIns="0" bIns="0" rtlCol="0">
              <a:normAutofit fontScale="77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 smtClean="0">
                  <a:solidFill>
                    <a:schemeClr val="tx1"/>
                  </a:solidFill>
                </a:rPr>
                <a:t>Functional Requirement Specifications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Conceptual &amp; Technical Design (Tooling, Cavities &amp; Processes)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Interface Specifications</a:t>
              </a:r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Acceptance Criteria</a:t>
              </a:r>
            </a:p>
            <a:p>
              <a:endParaRPr lang="en-US" sz="1600" dirty="0" smtClean="0">
                <a:solidFill>
                  <a:schemeClr val="tx1"/>
                </a:solidFill>
              </a:endParaRPr>
            </a:p>
            <a:p>
              <a:r>
                <a:rPr lang="en-US" sz="1600" dirty="0" smtClean="0">
                  <a:solidFill>
                    <a:schemeClr val="tx1"/>
                  </a:solidFill>
                </a:rPr>
                <a:t>Are plans for execution credible ?</a:t>
              </a:r>
            </a:p>
            <a:p>
              <a:pPr lvl="1"/>
              <a:r>
                <a:rPr lang="en-US" sz="1600" dirty="0" err="1" smtClean="0">
                  <a:solidFill>
                    <a:schemeClr val="tx1"/>
                  </a:solidFill>
                </a:rPr>
                <a:t>Nb</a:t>
              </a:r>
              <a:r>
                <a:rPr lang="en-US" sz="1600" dirty="0" smtClean="0">
                  <a:solidFill>
                    <a:schemeClr val="tx1"/>
                  </a:solidFill>
                </a:rPr>
                <a:t> Procurement</a:t>
              </a:r>
            </a:p>
            <a:p>
              <a:pPr lvl="1"/>
              <a:r>
                <a:rPr lang="en-US" sz="1600" dirty="0" smtClean="0">
                  <a:solidFill>
                    <a:schemeClr val="tx1"/>
                  </a:solidFill>
                </a:rPr>
                <a:t>Cavities Fabrication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H="1" flipV="1">
              <a:off x="4706819" y="4365104"/>
              <a:ext cx="1594231" cy="4152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875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3577" y="861988"/>
            <a:ext cx="7920000" cy="5519340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Dec. 2023 delivery of Cryo-assembly #8 and Dec. 2022 delivery of RFD Cavity #8</a:t>
            </a:r>
          </a:p>
          <a:p>
            <a:pPr lvl="1"/>
            <a:r>
              <a:rPr lang="en-US" dirty="0" smtClean="0"/>
              <a:t>~6-7 months schedule float respect to CERN deadline for delivery of magnets and cavities</a:t>
            </a:r>
          </a:p>
          <a:p>
            <a:r>
              <a:rPr lang="en-US" b="1" dirty="0" smtClean="0"/>
              <a:t>Total Project Cost: ~ $207M (</a:t>
            </a:r>
            <a:r>
              <a:rPr lang="en-US" dirty="0"/>
              <a:t>Risk contingency NOT </a:t>
            </a:r>
            <a:r>
              <a:rPr lang="en-US" dirty="0" smtClean="0"/>
              <a:t>included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Total Project Range: ~$186M to $258M </a:t>
            </a:r>
            <a:r>
              <a:rPr lang="en-US" dirty="0" smtClean="0"/>
              <a:t>(No Risk Contingency)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Positive feedback from DOE to continue planning to “Dec.2023” delivery schedule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2526055"/>
            <a:ext cx="5124158" cy="317676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280480" cy="720000"/>
          </a:xfrm>
        </p:spPr>
        <p:txBody>
          <a:bodyPr/>
          <a:lstStyle/>
          <a:p>
            <a:r>
              <a:rPr lang="en-US" dirty="0" smtClean="0"/>
              <a:t>Time-Phased </a:t>
            </a:r>
            <a:r>
              <a:rPr lang="en-US" smtClean="0"/>
              <a:t>Cost Estimate Comparison </a:t>
            </a:r>
            <a:br>
              <a:rPr lang="en-US" smtClean="0"/>
            </a:br>
            <a:r>
              <a:rPr lang="en-US" smtClean="0"/>
              <a:t>to </a:t>
            </a:r>
            <a:r>
              <a:rPr lang="en-US" dirty="0" smtClean="0"/>
              <a:t>Funding Profile (Dec ‘23 Delivery)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6087088" y="3430564"/>
            <a:ext cx="73705" cy="144017"/>
            <a:chOff x="0" y="0"/>
            <a:chExt cx="296333" cy="973667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58750" y="10583"/>
              <a:ext cx="0" cy="9525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973667"/>
              <a:ext cx="29633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0" y="0"/>
              <a:ext cx="29633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455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Begin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819" y="980728"/>
            <a:ext cx="7661651" cy="4536504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74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546" y="44704"/>
            <a:ext cx="7920000" cy="720000"/>
          </a:xfrm>
        </p:spPr>
        <p:txBody>
          <a:bodyPr/>
          <a:lstStyle/>
          <a:p>
            <a:r>
              <a:rPr lang="en-US" dirty="0" smtClean="0"/>
              <a:t>CC in LARP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40" y="896602"/>
            <a:ext cx="4759324" cy="545974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Efforts on CC concepts started in LARP back in ~2008 and earlier</a:t>
            </a:r>
          </a:p>
          <a:p>
            <a:pPr lvl="1"/>
            <a:r>
              <a:rPr lang="en-US" dirty="0" smtClean="0"/>
              <a:t>Benefit from 1</a:t>
            </a:r>
            <a:r>
              <a:rPr lang="en-US" baseline="30000" dirty="0" smtClean="0"/>
              <a:t>st</a:t>
            </a:r>
            <a:r>
              <a:rPr lang="en-US" dirty="0" smtClean="0"/>
              <a:t> LARP </a:t>
            </a:r>
            <a:r>
              <a:rPr lang="en-US" dirty="0" err="1" smtClean="0"/>
              <a:t>Toohig</a:t>
            </a:r>
            <a:r>
              <a:rPr lang="en-US" dirty="0" smtClean="0"/>
              <a:t> Fellow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CC are ballistic and are presently entertained as a US in-kind contribution to the HL-LHC upgrade. 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(See A. </a:t>
            </a:r>
            <a:r>
              <a:rPr lang="en-US" i="1" dirty="0" err="1" smtClean="0"/>
              <a:t>Ratti</a:t>
            </a:r>
            <a:r>
              <a:rPr lang="en-US" i="1" dirty="0" smtClean="0"/>
              <a:t> presentation for a recent history and everybody else presentations for the present status)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0488" y="731698"/>
            <a:ext cx="3246312" cy="24452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44233" y="2276872"/>
            <a:ext cx="30957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..to make a long story short..</a:t>
            </a:r>
            <a:endParaRPr lang="en-US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7826" y="3308128"/>
            <a:ext cx="3258974" cy="249713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2" name="Group 11"/>
          <p:cNvGrpSpPr/>
          <p:nvPr/>
        </p:nvGrpSpPr>
        <p:grpSpPr>
          <a:xfrm>
            <a:off x="251520" y="3092104"/>
            <a:ext cx="4896544" cy="1561032"/>
            <a:chOff x="251520" y="3308128"/>
            <a:chExt cx="4896544" cy="1561032"/>
          </a:xfrm>
        </p:grpSpPr>
        <p:sp>
          <p:nvSpPr>
            <p:cNvPr id="9" name="Rounded Rectangle 8"/>
            <p:cNvSpPr/>
            <p:nvPr/>
          </p:nvSpPr>
          <p:spPr>
            <a:xfrm>
              <a:off x="251520" y="3308128"/>
              <a:ext cx="4896544" cy="134500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70845" y="4592161"/>
              <a:ext cx="303320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Main motivation to co-sponsor the Review</a:t>
              </a:r>
              <a:endParaRPr lang="en-US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9859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456" y="44624"/>
            <a:ext cx="7920000" cy="720000"/>
          </a:xfrm>
        </p:spPr>
        <p:txBody>
          <a:bodyPr/>
          <a:lstStyle/>
          <a:p>
            <a:r>
              <a:rPr lang="en-US" sz="2600" dirty="0" smtClean="0"/>
              <a:t>HL-LHC AUP – CD-0 (or Mission Need) Approval</a:t>
            </a:r>
            <a:endParaRPr lang="en-US" sz="2600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51520" y="5342080"/>
            <a:ext cx="8672513" cy="1259420"/>
          </a:xfrm>
        </p:spPr>
        <p:txBody>
          <a:bodyPr>
            <a:noAutofit/>
          </a:bodyPr>
          <a:lstStyle/>
          <a:p>
            <a:r>
              <a:rPr lang="en-US" sz="2000" dirty="0" smtClean="0"/>
              <a:t>ESAAB </a:t>
            </a:r>
            <a:r>
              <a:rPr lang="en-US" sz="2000" dirty="0"/>
              <a:t>meeting </a:t>
            </a:r>
            <a:r>
              <a:rPr lang="en-US" sz="2000" dirty="0" smtClean="0"/>
              <a:t>approved CD</a:t>
            </a:r>
            <a:r>
              <a:rPr lang="en-US" sz="2000" dirty="0"/>
              <a:t>-0 </a:t>
            </a:r>
            <a:r>
              <a:rPr lang="en-US" sz="2000" dirty="0" smtClean="0"/>
              <a:t>for </a:t>
            </a:r>
            <a:r>
              <a:rPr lang="en-US" sz="2000" dirty="0"/>
              <a:t>HL-LHC </a:t>
            </a:r>
            <a:r>
              <a:rPr lang="en-US" sz="2000" dirty="0" smtClean="0"/>
              <a:t>Accelerator Upgrade (HL-LHC AUP) Project on April 13</a:t>
            </a:r>
            <a:r>
              <a:rPr lang="en-US" sz="2000" baseline="30000" dirty="0" smtClean="0"/>
              <a:t>th </a:t>
            </a:r>
            <a:r>
              <a:rPr lang="en-US" sz="2000" dirty="0" smtClean="0"/>
              <a:t>2016.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 descr="Screen Shot 2016-03-25 at 3.02.19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0876" y="857876"/>
            <a:ext cx="3352299" cy="42993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Screen Shot 2016-03-25 at 3.02.00 P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771" y="857876"/>
            <a:ext cx="3197099" cy="4299315"/>
          </a:xfrm>
          <a:prstGeom prst="rect">
            <a:avLst/>
          </a:prstGeom>
          <a:ln>
            <a:solidFill>
              <a:srgbClr val="404040"/>
            </a:solidFill>
          </a:ln>
        </p:spPr>
      </p:pic>
      <p:grpSp>
        <p:nvGrpSpPr>
          <p:cNvPr id="9" name="Group 8"/>
          <p:cNvGrpSpPr/>
          <p:nvPr/>
        </p:nvGrpSpPr>
        <p:grpSpPr>
          <a:xfrm>
            <a:off x="4615563" y="1849204"/>
            <a:ext cx="4079103" cy="2493818"/>
            <a:chOff x="4677515" y="2215006"/>
            <a:chExt cx="4079103" cy="2493818"/>
          </a:xfrm>
        </p:grpSpPr>
        <p:pic>
          <p:nvPicPr>
            <p:cNvPr id="10" name="Picture 9" descr="Screen Shot 2016-03-25 at 3.02.19 PM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96058" y="2215006"/>
              <a:ext cx="2460560" cy="12391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Rounded Rectangle 10"/>
            <p:cNvSpPr/>
            <p:nvPr/>
          </p:nvSpPr>
          <p:spPr>
            <a:xfrm>
              <a:off x="4677515" y="3949836"/>
              <a:ext cx="1936058" cy="758988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6582597" y="3454171"/>
              <a:ext cx="666004" cy="49566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ounded Rectangle 2"/>
          <p:cNvSpPr/>
          <p:nvPr/>
        </p:nvSpPr>
        <p:spPr>
          <a:xfrm>
            <a:off x="1115616" y="4509120"/>
            <a:ext cx="2664296" cy="288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5164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318" y="26616"/>
            <a:ext cx="7120550" cy="862766"/>
          </a:xfrm>
        </p:spPr>
        <p:txBody>
          <a:bodyPr/>
          <a:lstStyle/>
          <a:p>
            <a:r>
              <a:rPr lang="en-US" dirty="0" smtClean="0"/>
              <a:t>Possible U.S. contributions to HL-LHC </a:t>
            </a:r>
            <a:br>
              <a:rPr lang="en-US" dirty="0" smtClean="0"/>
            </a:br>
            <a:r>
              <a:rPr lang="en-US" dirty="0" smtClean="0"/>
              <a:t>(in pictures)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07503" y="4638530"/>
            <a:ext cx="3320185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600" b="1" u="sng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Crab cavities</a:t>
            </a:r>
            <a:r>
              <a:rPr lang="en-US" altLang="en-US" sz="1050" b="1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eaLnBrk="1" hangingPunct="1"/>
            <a:endParaRPr lang="en-US" altLang="en-US" sz="1050" dirty="0">
              <a:latin typeface="Calibri" charset="0"/>
              <a:ea typeface="Calibri" charset="0"/>
              <a:cs typeface="Calibri" charset="0"/>
            </a:endParaRPr>
          </a:p>
          <a:p>
            <a:pPr marL="214313" indent="-214313" eaLnBrk="1" hangingPunct="1">
              <a:buFont typeface="Arial" charset="0"/>
              <a:buChar char="•"/>
            </a:pPr>
            <a:r>
              <a:rPr lang="en-US" altLang="en-US" sz="1050" i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Deflect bunch at IP to collide head-on</a:t>
            </a:r>
          </a:p>
          <a:p>
            <a:pPr marL="214313" indent="-214313" eaLnBrk="1" hangingPunct="1">
              <a:buFont typeface="Arial" charset="0"/>
              <a:buChar char="•"/>
            </a:pP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en-US" sz="1200" i="1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Restore luminosity loss due to crossing angle </a:t>
            </a:r>
          </a:p>
          <a:p>
            <a:pPr marL="214313" indent="-214313" eaLnBrk="1" hangingPunct="1">
              <a:buFont typeface="Arial" charset="0"/>
              <a:buChar char="•"/>
            </a:pP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 Requires compact superconducting cavities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735974"/>
            <a:ext cx="2218066" cy="1183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43001" y="71875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2121" y="4638529"/>
            <a:ext cx="3656383" cy="128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759" y="1214172"/>
            <a:ext cx="7215562" cy="192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134557"/>
            <a:ext cx="5683970" cy="123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107504" y="3072957"/>
            <a:ext cx="383737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600" b="1" u="sng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Large Aperture IR Quadrupoles</a:t>
            </a: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eaLnBrk="1" hangingPunct="1"/>
            <a:endParaRPr lang="en-US" altLang="en-US" sz="1600" dirty="0">
              <a:latin typeface="Calibri" charset="0"/>
              <a:ea typeface="Calibri" charset="0"/>
              <a:cs typeface="Calibri" charset="0"/>
            </a:endParaRPr>
          </a:p>
          <a:p>
            <a:pPr marL="214313" indent="-214313" eaLnBrk="1" hangingPunct="1">
              <a:buFont typeface="Arial" charset="0"/>
              <a:buChar char="•"/>
            </a:pPr>
            <a:r>
              <a:rPr lang="en-US" altLang="en-US" sz="1600" i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From </a:t>
            </a:r>
            <a:r>
              <a:rPr lang="en-US" altLang="en-US" sz="1200" i="1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70 mm </a:t>
            </a: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MQXA/B to </a:t>
            </a:r>
            <a:r>
              <a:rPr lang="en-US" altLang="en-US" sz="1200" i="1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150 mm </a:t>
            </a: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MQXF</a:t>
            </a:r>
          </a:p>
          <a:p>
            <a:pPr marL="214313" indent="-214313" eaLnBrk="1" hangingPunct="1">
              <a:buFont typeface="Arial" charset="0"/>
              <a:buChar char="•"/>
            </a:pP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 From NbTi to </a:t>
            </a:r>
            <a:r>
              <a:rPr lang="en-US" altLang="en-US" sz="1200" i="1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Nb</a:t>
            </a:r>
            <a:r>
              <a:rPr lang="en-US" altLang="en-US" sz="1200" i="1" baseline="-25000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3</a:t>
            </a:r>
            <a:r>
              <a:rPr lang="en-US" altLang="en-US" sz="1200" i="1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Sn for higher field/gradient</a:t>
            </a:r>
          </a:p>
          <a:p>
            <a:pPr marL="214313" indent="-214313" eaLnBrk="1" hangingPunct="1">
              <a:buFont typeface="Arial" charset="0"/>
              <a:buChar char="•"/>
            </a:pP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 Minimum </a:t>
            </a:r>
            <a:r>
              <a:rPr lang="en-US" altLang="en-US" sz="1200" i="1" dirty="0">
                <a:solidFill>
                  <a:srgbClr val="00B05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altLang="en-US" sz="1200" i="1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* from 0.55 m to 0.15 m</a:t>
            </a: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marL="214313" indent="-214313" eaLnBrk="1" hangingPunct="1">
              <a:buFont typeface="Arial" charset="0"/>
              <a:buChar char="•"/>
            </a:pPr>
            <a:r>
              <a:rPr lang="en-US" altLang="en-US" sz="1200" i="1" dirty="0">
                <a:latin typeface="Calibri" charset="0"/>
                <a:ea typeface="Calibri" charset="0"/>
                <a:cs typeface="Calibri" charset="0"/>
              </a:rPr>
              <a:t> Compatible with 10x integrated luminosity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39674" y="960256"/>
            <a:ext cx="26260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Insertion Region layout from the IP to Q4</a:t>
            </a:r>
          </a:p>
        </p:txBody>
      </p:sp>
      <p:sp>
        <p:nvSpPr>
          <p:cNvPr id="4" name="Rectangle 3"/>
          <p:cNvSpPr/>
          <p:nvPr/>
        </p:nvSpPr>
        <p:spPr>
          <a:xfrm>
            <a:off x="2465106" y="1322766"/>
            <a:ext cx="162678" cy="16201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/>
          <p:cNvSpPr/>
          <p:nvPr/>
        </p:nvSpPr>
        <p:spPr>
          <a:xfrm>
            <a:off x="3563888" y="1322766"/>
            <a:ext cx="216024" cy="21619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/>
          <p:cNvSpPr/>
          <p:nvPr/>
        </p:nvSpPr>
        <p:spPr>
          <a:xfrm>
            <a:off x="7091290" y="1893536"/>
            <a:ext cx="505045" cy="31132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0862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7" name="Image 5" descr="Logo-APO-LAR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930" y="6183563"/>
            <a:ext cx="499889" cy="59499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20318" y="26616"/>
            <a:ext cx="7120550" cy="862766"/>
          </a:xfrm>
        </p:spPr>
        <p:txBody>
          <a:bodyPr/>
          <a:lstStyle/>
          <a:p>
            <a:r>
              <a:rPr lang="en-US" dirty="0" smtClean="0"/>
              <a:t>Possible U.S. contributions to HL-LHC </a:t>
            </a:r>
            <a:br>
              <a:rPr lang="en-US" dirty="0" smtClean="0"/>
            </a:br>
            <a:r>
              <a:rPr lang="en-US" dirty="0" smtClean="0"/>
              <a:t>(in words)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424" y="898079"/>
            <a:ext cx="7920000" cy="5915297"/>
          </a:xfrm>
          <a:solidFill>
            <a:srgbClr val="FFFFFF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At this time (pre-CD-1) the following deliverables are </a:t>
            </a:r>
            <a:r>
              <a:rPr lang="en-US" u="sng" dirty="0" smtClean="0"/>
              <a:t>entertained</a:t>
            </a:r>
            <a:r>
              <a:rPr lang="en-US" dirty="0" smtClean="0"/>
              <a:t> for the US contribution to HL-LHC:</a:t>
            </a:r>
          </a:p>
          <a:p>
            <a:pPr lvl="1"/>
            <a:r>
              <a:rPr lang="en-US" dirty="0" smtClean="0"/>
              <a:t> From the PPEP Draft exchanged with AUP FPD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Delivery </a:t>
            </a:r>
            <a:r>
              <a:rPr lang="en-US" dirty="0"/>
              <a:t>Date Needs (from CERN):</a:t>
            </a:r>
          </a:p>
          <a:p>
            <a:pPr lvl="1"/>
            <a:r>
              <a:rPr lang="en-US" dirty="0"/>
              <a:t>Q1/Q3 	</a:t>
            </a:r>
            <a:r>
              <a:rPr lang="en-US" dirty="0" err="1"/>
              <a:t>Cryoassembly</a:t>
            </a:r>
            <a:r>
              <a:rPr lang="en-US" dirty="0"/>
              <a:t> #1 at CERN by Late </a:t>
            </a:r>
            <a:r>
              <a:rPr lang="fr-FR" dirty="0"/>
              <a:t>’</a:t>
            </a:r>
            <a:r>
              <a:rPr lang="en-US" dirty="0"/>
              <a:t>21</a:t>
            </a:r>
          </a:p>
          <a:p>
            <a:pPr marL="457200" lvl="1" indent="0">
              <a:buNone/>
            </a:pPr>
            <a:r>
              <a:rPr lang="en-US" dirty="0"/>
              <a:t>			</a:t>
            </a:r>
            <a:r>
              <a:rPr lang="en-US" u="sng" dirty="0" err="1"/>
              <a:t>Cryoassembly</a:t>
            </a:r>
            <a:r>
              <a:rPr lang="en-US" u="sng" dirty="0"/>
              <a:t> #8 at CERN by Summer </a:t>
            </a:r>
            <a:r>
              <a:rPr lang="fr-FR" u="sng" dirty="0"/>
              <a:t>’</a:t>
            </a:r>
            <a:r>
              <a:rPr lang="en-US" u="sng" dirty="0"/>
              <a:t>24</a:t>
            </a:r>
          </a:p>
          <a:p>
            <a:pPr lvl="1"/>
            <a:r>
              <a:rPr lang="en-US" dirty="0"/>
              <a:t>RFD		Dressed Cavity #1 at CERN by Late </a:t>
            </a:r>
            <a:r>
              <a:rPr lang="fr-FR" dirty="0"/>
              <a:t>’</a:t>
            </a:r>
            <a:r>
              <a:rPr lang="en-US" dirty="0"/>
              <a:t>22	</a:t>
            </a:r>
          </a:p>
          <a:p>
            <a:pPr marL="457200" lvl="1" indent="0">
              <a:buNone/>
            </a:pPr>
            <a:r>
              <a:rPr lang="en-US" dirty="0"/>
              <a:t>			</a:t>
            </a:r>
            <a:r>
              <a:rPr lang="en-US" u="sng" dirty="0"/>
              <a:t>Dressed Cavity #8 at CERN by Summer-Fall ‘</a:t>
            </a:r>
            <a:r>
              <a:rPr lang="en-US" u="sng" dirty="0" smtClean="0"/>
              <a:t>23</a:t>
            </a:r>
            <a:endParaRPr lang="en-US" u="sn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6012160" y="1916832"/>
            <a:ext cx="2824450" cy="120032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Slightly more than 50%</a:t>
            </a:r>
          </a:p>
          <a:p>
            <a:r>
              <a:rPr lang="en-US" dirty="0"/>
              <a:t>o</a:t>
            </a:r>
            <a:r>
              <a:rPr lang="en-US" dirty="0" smtClean="0"/>
              <a:t>f the Q1/Q2a &amp; b/Q3 Final Focusing Triplets of HL-LHC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2161" y="3382541"/>
            <a:ext cx="2824450" cy="2062103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50% of the total number </a:t>
            </a:r>
          </a:p>
          <a:p>
            <a:r>
              <a:rPr lang="en-US" dirty="0"/>
              <a:t>o</a:t>
            </a:r>
            <a:r>
              <a:rPr lang="en-US" dirty="0" smtClean="0"/>
              <a:t>f Crab Cavities for</a:t>
            </a:r>
          </a:p>
          <a:p>
            <a:r>
              <a:rPr lang="en-US" dirty="0" smtClean="0"/>
              <a:t>HL-LHC</a:t>
            </a:r>
          </a:p>
          <a:p>
            <a:endParaRPr lang="en-US" dirty="0"/>
          </a:p>
          <a:p>
            <a:r>
              <a:rPr lang="en-US" sz="1400" i="1" dirty="0" smtClean="0"/>
              <a:t>CERN is also suggesting financial contribution to cavities built in Europe as Objective KPP (“Up-scope” Opportunity ?)</a:t>
            </a:r>
            <a:endParaRPr lang="en-US" sz="14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8964" y="1700808"/>
            <a:ext cx="4665009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 in US Project (AUP)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4149080"/>
            <a:ext cx="7920000" cy="197708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difference between Threshold and Objective KPPs represents scope contingency that provides technical, schedule, and cost margin for </a:t>
            </a:r>
            <a:r>
              <a:rPr lang="en-US" dirty="0" smtClean="0"/>
              <a:t>successful completion of </a:t>
            </a:r>
            <a:r>
              <a:rPr lang="en-US" dirty="0"/>
              <a:t>the project. </a:t>
            </a:r>
            <a:endParaRPr lang="en-US" dirty="0" smtClean="0"/>
          </a:p>
          <a:p>
            <a:r>
              <a:rPr lang="en-US" dirty="0" smtClean="0"/>
              <a:t>Tentative agreement on RFD deliverables achieved between CERN and AUP </a:t>
            </a:r>
            <a:r>
              <a:rPr lang="en-US" dirty="0"/>
              <a:t>M</a:t>
            </a:r>
            <a:r>
              <a:rPr lang="en-US" dirty="0" smtClean="0"/>
              <a:t>anagement in July 2016.</a:t>
            </a:r>
          </a:p>
          <a:p>
            <a:r>
              <a:rPr lang="en-US" dirty="0" smtClean="0"/>
              <a:t>Final agreement to be struck between CERN and DOE </a:t>
            </a:r>
            <a:r>
              <a:rPr lang="en-US" i="1" dirty="0" smtClean="0"/>
              <a:t>“shortly”.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648" y="1207008"/>
            <a:ext cx="7507224" cy="27340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6311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 smtClean="0"/>
              <a:t>RFD in US Project (AUP)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836713"/>
            <a:ext cx="8280480" cy="554461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 DOE construction project is governed by DOE Order 413.3B</a:t>
            </a:r>
          </a:p>
          <a:p>
            <a:pPr lvl="1"/>
            <a:r>
              <a:rPr lang="en-US" dirty="0">
                <a:hlinkClick r:id="rId3"/>
              </a:rPr>
              <a:t>https://www.directives.doe.gov/directives-documents/0413.3-BOrder-b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Applies to capital assets projects having a Total Project Cost greater than or equal to $50M</a:t>
            </a:r>
          </a:p>
          <a:p>
            <a:r>
              <a:rPr lang="en-US" dirty="0"/>
              <a:t>DOE projects typically progress through five Critical Decision (CD) gateways, which serve as major milestones</a:t>
            </a:r>
          </a:p>
          <a:p>
            <a:pPr lvl="1"/>
            <a:r>
              <a:rPr lang="en-US" dirty="0"/>
              <a:t>Each CD marks an authorization to increase the commitment of resources by DOE and requires successful completion of the preceding phase or </a:t>
            </a:r>
            <a:r>
              <a:rPr lang="en-US" dirty="0" smtClean="0"/>
              <a:t>CD</a:t>
            </a:r>
          </a:p>
          <a:p>
            <a:r>
              <a:rPr lang="en-US" dirty="0"/>
              <a:t>Critical Decision (CD) Gateways</a:t>
            </a:r>
          </a:p>
          <a:p>
            <a:pPr lvl="1">
              <a:buFont typeface="Wingdings" charset="2"/>
              <a:buChar char="ü"/>
            </a:pPr>
            <a:r>
              <a:rPr lang="en-US" dirty="0"/>
              <a:t>CD-0: Approve Mission Need</a:t>
            </a:r>
          </a:p>
          <a:p>
            <a:pPr lvl="1"/>
            <a:r>
              <a:rPr lang="en-US" dirty="0"/>
              <a:t>CD-1: Approve Alternative Selection and Cost Range</a:t>
            </a:r>
          </a:p>
          <a:p>
            <a:pPr lvl="1"/>
            <a:r>
              <a:rPr lang="en-US" dirty="0"/>
              <a:t>CD-2: Approve Performance Baseline</a:t>
            </a:r>
          </a:p>
          <a:p>
            <a:pPr lvl="1"/>
            <a:r>
              <a:rPr lang="en-US" dirty="0"/>
              <a:t>CD-3: Approve Start of Construction/Execution</a:t>
            </a:r>
          </a:p>
          <a:p>
            <a:pPr lvl="1"/>
            <a:r>
              <a:rPr lang="en-US" dirty="0"/>
              <a:t>CD-4: Approve Start of Operations or Project Completion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375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CD-1 for AUP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544615"/>
          </a:xfrm>
        </p:spPr>
        <p:txBody>
          <a:bodyPr>
            <a:normAutofit/>
          </a:bodyPr>
          <a:lstStyle/>
          <a:p>
            <a:r>
              <a:rPr lang="en-US" dirty="0" smtClean="0"/>
              <a:t>HL-LHC AUP CD-1 planned for Aug 8</a:t>
            </a:r>
            <a:r>
              <a:rPr lang="en-US" baseline="30000" dirty="0" smtClean="0"/>
              <a:t>th</a:t>
            </a:r>
            <a:r>
              <a:rPr lang="en-US" dirty="0" smtClean="0"/>
              <a:t>-10</a:t>
            </a:r>
            <a:r>
              <a:rPr lang="en-US" baseline="30000" dirty="0" smtClean="0"/>
              <a:t>th</a:t>
            </a:r>
            <a:r>
              <a:rPr lang="en-US" dirty="0" smtClean="0"/>
              <a:t> 2017 (4 months from now !)</a:t>
            </a:r>
          </a:p>
          <a:p>
            <a:pPr lvl="1"/>
            <a:r>
              <a:rPr lang="en-US" dirty="0" smtClean="0"/>
              <a:t>Is RFD the “right” alternative ?</a:t>
            </a:r>
          </a:p>
          <a:p>
            <a:pPr lvl="1"/>
            <a:r>
              <a:rPr lang="en-US" dirty="0" smtClean="0"/>
              <a:t>Is scope (cost and schedule) properly defined to allow a Cost and Schedule Range estimate ?</a:t>
            </a:r>
          </a:p>
          <a:p>
            <a:r>
              <a:rPr lang="en-US" dirty="0" smtClean="0"/>
              <a:t>DOE is known to be subject to “CD Scope Creep”</a:t>
            </a:r>
          </a:p>
          <a:p>
            <a:pPr lvl="1"/>
            <a:r>
              <a:rPr lang="en-US" dirty="0" smtClean="0"/>
              <a:t>The more “CD-2 like” information we can present at CD-1 time, the more likely it is to obtain CD-1 approval.</a:t>
            </a:r>
          </a:p>
          <a:p>
            <a:pPr lvl="1"/>
            <a:r>
              <a:rPr lang="en-US" dirty="0" smtClean="0"/>
              <a:t>In any case, consolidated CD-2/CD-3 will be pursued in ~1 year from now,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19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 Tailoring for AUP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612000" y="4043709"/>
            <a:ext cx="7918450" cy="1833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CD-3b (Summer 2018):</a:t>
            </a:r>
          </a:p>
          <a:p>
            <a:pPr lvl="1"/>
            <a:r>
              <a:rPr lang="en-US" u="sng" dirty="0" smtClean="0"/>
              <a:t>Baseline</a:t>
            </a:r>
            <a:r>
              <a:rPr lang="en-US" dirty="0" smtClean="0"/>
              <a:t> for Magnet and RFD cavities established. </a:t>
            </a:r>
            <a:r>
              <a:rPr lang="en-US" u="sng" dirty="0" smtClean="0"/>
              <a:t>Need to start </a:t>
            </a:r>
            <a:r>
              <a:rPr lang="en-US" u="sng" dirty="0" err="1" smtClean="0"/>
              <a:t>Nb</a:t>
            </a:r>
            <a:r>
              <a:rPr lang="en-US" u="sng" dirty="0" smtClean="0"/>
              <a:t> procurement for RFDs</a:t>
            </a:r>
          </a:p>
          <a:p>
            <a:r>
              <a:rPr lang="en-US" dirty="0" smtClean="0"/>
              <a:t>CD-3c (Spring 2020):</a:t>
            </a:r>
          </a:p>
          <a:p>
            <a:pPr lvl="1"/>
            <a:r>
              <a:rPr lang="en-US" u="sng" dirty="0" smtClean="0"/>
              <a:t>Approval for RFD (Cavities)</a:t>
            </a:r>
            <a:r>
              <a:rPr lang="en-US" dirty="0" smtClean="0"/>
              <a:t> and </a:t>
            </a:r>
            <a:r>
              <a:rPr lang="en-US" dirty="0" err="1" smtClean="0"/>
              <a:t>Cryoassembly</a:t>
            </a:r>
            <a:r>
              <a:rPr lang="en-US" dirty="0" smtClean="0"/>
              <a:t> (Magnets) Production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900000"/>
            <a:ext cx="6767537" cy="2952328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6516216" y="1916832"/>
            <a:ext cx="1008112" cy="288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68344" y="1844824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Aug. 2017</a:t>
            </a:r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5696" y="6381328"/>
            <a:ext cx="6627000" cy="360000"/>
          </a:xfrm>
        </p:spPr>
        <p:txBody>
          <a:bodyPr/>
          <a:lstStyle/>
          <a:p>
            <a:r>
              <a:rPr lang="en-GB" dirty="0" smtClean="0"/>
              <a:t>CC Performance Review - </a:t>
            </a:r>
            <a:r>
              <a:rPr lang="en-GB" noProof="0" dirty="0" smtClean="0"/>
              <a:t>CERN </a:t>
            </a:r>
            <a:r>
              <a:rPr lang="en-GB" dirty="0" smtClean="0"/>
              <a:t>4</a:t>
            </a:r>
            <a:r>
              <a:rPr lang="en-GB" noProof="0" dirty="0" smtClean="0"/>
              <a:t>/3/17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2846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purl.org/dc/dcmitype/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32680</TotalTime>
  <Words>955</Words>
  <Application>Microsoft Macintosh PowerPoint</Application>
  <PresentationFormat>On-screen Show (4:3)</PresentationFormat>
  <Paragraphs>185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Symbol</vt:lpstr>
      <vt:lpstr>Wingdings</vt:lpstr>
      <vt:lpstr>Arial</vt:lpstr>
      <vt:lpstr>Thème Office</vt:lpstr>
      <vt:lpstr>CC Inside LARP/AUP</vt:lpstr>
      <vt:lpstr>CC in LARP</vt:lpstr>
      <vt:lpstr>HL-LHC AUP – CD-0 (or Mission Need) Approval</vt:lpstr>
      <vt:lpstr>Possible U.S. contributions to HL-LHC  (in pictures) </vt:lpstr>
      <vt:lpstr>Possible U.S. contributions to HL-LHC  (in words) </vt:lpstr>
      <vt:lpstr>RFD in US Project (AUP)</vt:lpstr>
      <vt:lpstr>RFD in US Project (AUP)</vt:lpstr>
      <vt:lpstr>CD-1 for AUP</vt:lpstr>
      <vt:lpstr>CD Tailoring for AUP</vt:lpstr>
      <vt:lpstr>Charges to Reviewers</vt:lpstr>
      <vt:lpstr>RFD Prototypes and Production Schedule</vt:lpstr>
      <vt:lpstr>Time-Phased Cost Estimate Comparison  to Funding Profile (Dec ‘23 Delivery)</vt:lpstr>
      <vt:lpstr>To Begin…</vt:lpstr>
    </vt:vector>
  </TitlesOfParts>
  <Company>APO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Apollinari</cp:lastModifiedBy>
  <cp:revision>638</cp:revision>
  <cp:lastPrinted>2017-02-20T21:06:17Z</cp:lastPrinted>
  <dcterms:created xsi:type="dcterms:W3CDTF">2016-03-23T12:58:39Z</dcterms:created>
  <dcterms:modified xsi:type="dcterms:W3CDTF">2017-04-03T09:41:33Z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