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0"/>
  </p:notesMasterIdLst>
  <p:handoutMasterIdLst>
    <p:handoutMasterId r:id="rId41"/>
  </p:handoutMasterIdLst>
  <p:sldIdLst>
    <p:sldId id="263" r:id="rId5"/>
    <p:sldId id="359" r:id="rId6"/>
    <p:sldId id="348" r:id="rId7"/>
    <p:sldId id="295" r:id="rId8"/>
    <p:sldId id="351" r:id="rId9"/>
    <p:sldId id="360" r:id="rId10"/>
    <p:sldId id="366" r:id="rId11"/>
    <p:sldId id="352" r:id="rId12"/>
    <p:sldId id="367" r:id="rId13"/>
    <p:sldId id="401" r:id="rId14"/>
    <p:sldId id="402" r:id="rId15"/>
    <p:sldId id="372" r:id="rId16"/>
    <p:sldId id="404" r:id="rId17"/>
    <p:sldId id="400" r:id="rId18"/>
    <p:sldId id="385" r:id="rId19"/>
    <p:sldId id="369" r:id="rId20"/>
    <p:sldId id="386" r:id="rId21"/>
    <p:sldId id="387" r:id="rId22"/>
    <p:sldId id="394" r:id="rId23"/>
    <p:sldId id="395" r:id="rId24"/>
    <p:sldId id="398" r:id="rId25"/>
    <p:sldId id="397" r:id="rId26"/>
    <p:sldId id="308" r:id="rId27"/>
    <p:sldId id="382" r:id="rId28"/>
    <p:sldId id="337" r:id="rId29"/>
    <p:sldId id="405" r:id="rId30"/>
    <p:sldId id="389" r:id="rId31"/>
    <p:sldId id="403" r:id="rId32"/>
    <p:sldId id="296" r:id="rId33"/>
    <p:sldId id="375" r:id="rId34"/>
    <p:sldId id="388" r:id="rId35"/>
    <p:sldId id="347" r:id="rId36"/>
    <p:sldId id="399" r:id="rId37"/>
    <p:sldId id="406" r:id="rId38"/>
    <p:sldId id="379" r:id="rId3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70" d="100"/>
          <a:sy n="70" d="100"/>
        </p:scale>
        <p:origin x="1386" y="7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02/04/2017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02/04/2017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5ECD224-499A-4165-A3A4-7280005EBA12}" type="slidenum">
              <a:rPr lang="en-US" altLang="en-US"/>
              <a:pPr/>
              <a:t>5</a:t>
            </a:fld>
            <a:endParaRPr lang="en-US" altLang="en-US"/>
          </a:p>
        </p:txBody>
      </p:sp>
      <p:sp>
        <p:nvSpPr>
          <p:cNvPr id="56321" name="Rectangle 1"/>
          <p:cNvSpPr txBox="1">
            <a:spLocks noGrp="1" noRot="1" noChangeAspect="1" noChangeArrowheads="1"/>
          </p:cNvSpPr>
          <p:nvPr>
            <p:ph type="sldImg"/>
          </p:nvPr>
        </p:nvSpPr>
        <p:spPr bwMode="auto">
          <a:xfrm>
            <a:off x="1371600" y="763588"/>
            <a:ext cx="50292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2"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096474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1282065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1704067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already said, the Master Schedule is elaborated starting from the detailed Workflow. Let’s go into the details of this</a:t>
            </a:r>
            <a:r>
              <a:rPr lang="en-GB" baseline="0" dirty="0" smtClean="0"/>
              <a:t> programme. We follow fabrication &amp; testing of each cavity separately. Once ready, the cavity undergoes cleaning and heat treatment, cold testing, then it is dressed with FPC, HOM couplers and helium tank. Then comes string assembly in clean room. The string goes into the assembly of the </a:t>
            </a:r>
            <a:r>
              <a:rPr lang="en-GB" baseline="0" dirty="0" err="1" smtClean="0"/>
              <a:t>cryomodule</a:t>
            </a:r>
            <a:r>
              <a:rPr lang="en-GB" baseline="0" dirty="0" smtClean="0"/>
              <a:t>, which is finally validated in SM18 by cooldown. </a:t>
            </a:r>
          </a:p>
          <a:p>
            <a:r>
              <a:rPr lang="en-GB" baseline="0" dirty="0" smtClean="0"/>
              <a:t>If we now proceed backwards from the ending day of the YETS, we see that we need 5 weeks for installation and cold commissioning in SPS, before the end of YETS, which gives us the TARGET date minus 5 weeks for the CM to be ready for installation in SPS. </a:t>
            </a:r>
          </a:p>
          <a:p>
            <a:r>
              <a:rPr lang="en-GB" baseline="0" dirty="0" smtClean="0"/>
              <a:t>The present Master Schedule misses this target date, by 12 working days.</a:t>
            </a:r>
            <a:endParaRPr lang="en-GB" dirty="0" smtClean="0"/>
          </a:p>
          <a:p>
            <a:r>
              <a:rPr lang="en-GB" dirty="0" smtClean="0"/>
              <a:t>Which represents a time slot shorter than 3% of the overall duration of the program</a:t>
            </a:r>
            <a:endParaRPr lang="fr-FR"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23</a:t>
            </a:fld>
            <a:endParaRPr lang="fr-FR"/>
          </a:p>
        </p:txBody>
      </p:sp>
    </p:spTree>
    <p:extLst>
      <p:ext uri="{BB962C8B-B14F-4D97-AF65-F5344CB8AC3E}">
        <p14:creationId xmlns:p14="http://schemas.microsoft.com/office/powerpoint/2010/main" val="2502983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52B158-3295-4A8B-894E-5866AEB37605}" type="slidenum">
              <a:rPr lang="en-GB" smtClean="0"/>
              <a:t>31</a:t>
            </a:fld>
            <a:endParaRPr lang="en-GB" dirty="0"/>
          </a:p>
        </p:txBody>
      </p:sp>
    </p:spTree>
    <p:extLst>
      <p:ext uri="{BB962C8B-B14F-4D97-AF65-F5344CB8AC3E}">
        <p14:creationId xmlns:p14="http://schemas.microsoft.com/office/powerpoint/2010/main" val="973302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32</a:t>
            </a:fld>
            <a:endParaRPr lang="fr-FR"/>
          </a:p>
        </p:txBody>
      </p:sp>
    </p:spTree>
    <p:extLst>
      <p:ext uri="{BB962C8B-B14F-4D97-AF65-F5344CB8AC3E}">
        <p14:creationId xmlns:p14="http://schemas.microsoft.com/office/powerpoint/2010/main" val="2711453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0CF655-CE03-41A2-8A6A-CA2F2E59E002}" type="slidenum">
              <a:rPr lang="en-US" altLang="en-US"/>
              <a:pPr/>
              <a:t>34</a:t>
            </a:fld>
            <a:endParaRPr lang="en-US" altLang="en-US"/>
          </a:p>
        </p:txBody>
      </p:sp>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5547135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smtClean="0"/>
              <a:t>R. Calaga, CSR II, Oct 2016</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R. Calaga, CSR II, Oct 2016</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R. Calaga, CSR II, Oct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R. Calaga, CSR II, Oct 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R. Calaga, CSR II, Oct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R. Calaga, CSR II, Oct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smtClean="0"/>
              <a:t>R. Calaga, CSR II, Oct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R. Calaga, CSR II, Oct 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7" Type="http://schemas.openxmlformats.org/officeDocument/2006/relationships/image" Target="../media/image1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0.png"/></Relationships>
</file>

<file path=ppt/slides/_rels/slide17.xml.rels><?xml version="1.0" encoding="UTF-8" standalone="yes"?>
<Relationships xmlns="http://schemas.openxmlformats.org/package/2006/relationships"><Relationship Id="rId8" Type="http://schemas.openxmlformats.org/officeDocument/2006/relationships/image" Target="../media/image42.jpeg"/><Relationship Id="rId13" Type="http://schemas.openxmlformats.org/officeDocument/2006/relationships/image" Target="../media/image47.jpeg"/><Relationship Id="rId18" Type="http://schemas.openxmlformats.org/officeDocument/2006/relationships/image" Target="../media/image52.jpeg"/><Relationship Id="rId3" Type="http://schemas.openxmlformats.org/officeDocument/2006/relationships/image" Target="../media/image37.jpeg"/><Relationship Id="rId7" Type="http://schemas.openxmlformats.org/officeDocument/2006/relationships/image" Target="../media/image41.jpeg"/><Relationship Id="rId12" Type="http://schemas.openxmlformats.org/officeDocument/2006/relationships/image" Target="../media/image46.png"/><Relationship Id="rId17" Type="http://schemas.openxmlformats.org/officeDocument/2006/relationships/image" Target="../media/image51.png"/><Relationship Id="rId2" Type="http://schemas.openxmlformats.org/officeDocument/2006/relationships/image" Target="../media/image36.jpg"/><Relationship Id="rId16" Type="http://schemas.openxmlformats.org/officeDocument/2006/relationships/image" Target="../media/image50.jpg"/><Relationship Id="rId20" Type="http://schemas.openxmlformats.org/officeDocument/2006/relationships/image" Target="../media/image54.jpg"/><Relationship Id="rId1" Type="http://schemas.openxmlformats.org/officeDocument/2006/relationships/slideLayout" Target="../slideLayouts/slideLayout2.xml"/><Relationship Id="rId6" Type="http://schemas.openxmlformats.org/officeDocument/2006/relationships/image" Target="../media/image40.jpeg"/><Relationship Id="rId11" Type="http://schemas.openxmlformats.org/officeDocument/2006/relationships/image" Target="../media/image45.jpeg"/><Relationship Id="rId5" Type="http://schemas.openxmlformats.org/officeDocument/2006/relationships/image" Target="../media/image39.png"/><Relationship Id="rId15" Type="http://schemas.openxmlformats.org/officeDocument/2006/relationships/image" Target="../media/image49.jpeg"/><Relationship Id="rId10" Type="http://schemas.openxmlformats.org/officeDocument/2006/relationships/image" Target="../media/image44.jpeg"/><Relationship Id="rId19" Type="http://schemas.openxmlformats.org/officeDocument/2006/relationships/image" Target="../media/image53.JPG"/><Relationship Id="rId4" Type="http://schemas.openxmlformats.org/officeDocument/2006/relationships/image" Target="../media/image38.jpeg"/><Relationship Id="rId9" Type="http://schemas.openxmlformats.org/officeDocument/2006/relationships/image" Target="../media/image43.jpeg"/><Relationship Id="rId14" Type="http://schemas.openxmlformats.org/officeDocument/2006/relationships/image" Target="../media/image48.jpeg"/></Relationships>
</file>

<file path=ppt/slides/_rels/slide18.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7"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6" Type="http://schemas.openxmlformats.org/officeDocument/2006/relationships/image" Target="../media/image92.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edms.cern.ch/ui/#!master/navigator/document?P:1010123152:1593419100:subDocs" TargetMode="External"/><Relationship Id="rId2" Type="http://schemas.openxmlformats.org/officeDocument/2006/relationships/hyperlink" Target="https://edms.cern.ch/ui/#!master/navigator/project?P:1010123152:1010123152:subDocs" TargetMode="External"/><Relationship Id="rId1" Type="http://schemas.openxmlformats.org/officeDocument/2006/relationships/slideLayout" Target="../slideLayouts/slideLayout2.xml"/><Relationship Id="rId6" Type="http://schemas.openxmlformats.org/officeDocument/2006/relationships/hyperlink" Target="https://espace.cern.ch/HiLumi/WP4/default.aspx" TargetMode="External"/><Relationship Id="rId5" Type="http://schemas.openxmlformats.org/officeDocument/2006/relationships/image" Target="../media/image61.emf"/><Relationship Id="rId4" Type="http://schemas.openxmlformats.org/officeDocument/2006/relationships/image" Target="../media/image60.emf"/></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7.png"/><Relationship Id="rId2" Type="http://schemas.openxmlformats.org/officeDocument/2006/relationships/image" Target="../media/image63.png"/><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66.png"/><Relationship Id="rId4" Type="http://schemas.openxmlformats.org/officeDocument/2006/relationships/image" Target="../media/image65.jpeg"/></Relationships>
</file>

<file path=ppt/slides/_rels/slide2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jpeg"/><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27.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2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66798" y="2636912"/>
            <a:ext cx="7493633" cy="1800000"/>
          </a:xfrm>
        </p:spPr>
        <p:txBody>
          <a:bodyPr/>
          <a:lstStyle/>
          <a:p>
            <a:r>
              <a:rPr lang="en-GB" dirty="0" smtClean="0"/>
              <a:t>Overview of Crab Cavities for HL-LHC</a:t>
            </a:r>
            <a:endParaRPr lang="en-GB" dirty="0"/>
          </a:p>
        </p:txBody>
      </p:sp>
      <p:sp>
        <p:nvSpPr>
          <p:cNvPr id="3" name="Sous-titre 2"/>
          <p:cNvSpPr>
            <a:spLocks noGrp="1"/>
          </p:cNvSpPr>
          <p:nvPr>
            <p:ph type="subTitle" idx="1"/>
          </p:nvPr>
        </p:nvSpPr>
        <p:spPr>
          <a:xfrm>
            <a:off x="971600" y="3465906"/>
            <a:ext cx="6480000" cy="990600"/>
          </a:xfrm>
        </p:spPr>
        <p:txBody>
          <a:bodyPr/>
          <a:lstStyle/>
          <a:p>
            <a:r>
              <a:rPr lang="en-GB" dirty="0" smtClean="0"/>
              <a:t>HL-LHC WP4, CERN</a:t>
            </a:r>
            <a:endParaRPr lang="en-GB" dirty="0"/>
          </a:p>
        </p:txBody>
      </p:sp>
      <p:sp>
        <p:nvSpPr>
          <p:cNvPr id="4" name="Espace réservé du texte 3"/>
          <p:cNvSpPr>
            <a:spLocks noGrp="1"/>
          </p:cNvSpPr>
          <p:nvPr>
            <p:ph type="body" sz="quarter" idx="14"/>
          </p:nvPr>
        </p:nvSpPr>
        <p:spPr>
          <a:xfrm>
            <a:off x="990600" y="3812595"/>
            <a:ext cx="6480000" cy="349250"/>
          </a:xfrm>
        </p:spPr>
        <p:txBody>
          <a:bodyPr/>
          <a:lstStyle/>
          <a:p>
            <a:r>
              <a:rPr lang="en-GB" dirty="0" smtClean="0"/>
              <a:t>International Review of the Crab Cavity Performance for </a:t>
            </a:r>
            <a:r>
              <a:rPr lang="en-GB" dirty="0" err="1" smtClean="0"/>
              <a:t>HiLumi</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6" name="Sous-titre 2"/>
          <p:cNvSpPr txBox="1">
            <a:spLocks/>
          </p:cNvSpPr>
          <p:nvPr/>
        </p:nvSpPr>
        <p:spPr>
          <a:xfrm>
            <a:off x="966798" y="4994931"/>
            <a:ext cx="7061586" cy="342598"/>
          </a:xfrm>
          <a:prstGeom prst="rect">
            <a:avLst/>
          </a:prstGeom>
        </p:spPr>
        <p:txBody>
          <a:bodyPr vert="horz" lIns="0" tIns="0" rIns="0" bIns="0" rtlCol="0">
            <a:normAutofit fontScale="70000" lnSpcReduction="20000"/>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GB" dirty="0" smtClean="0"/>
              <a:t>Special thanks to EN-MME, RF-PM/SRF, TE-CRG/VSC, KEK, USLARP, UK-STFC</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Arrow Connector 47"/>
          <p:cNvCxnSpPr/>
          <p:nvPr/>
        </p:nvCxnSpPr>
        <p:spPr>
          <a:xfrm flipV="1">
            <a:off x="3275920" y="1567558"/>
            <a:ext cx="1439760" cy="4369"/>
          </a:xfrm>
          <a:prstGeom prst="straightConnector1">
            <a:avLst/>
          </a:prstGeom>
          <a:noFill/>
          <a:ln w="25400" cap="flat" cmpd="sng" algn="ctr">
            <a:solidFill>
              <a:sysClr val="windowText" lastClr="000000"/>
            </a:solidFill>
            <a:prstDash val="dash"/>
            <a:headEnd type="diamond"/>
            <a:tailEnd type="diamond"/>
          </a:ln>
          <a:effectLst>
            <a:outerShdw blurRad="40000" dist="20000" dir="5400000" rotWithShape="0">
              <a:srgbClr val="000000">
                <a:alpha val="38000"/>
              </a:srgbClr>
            </a:outerShdw>
          </a:effectLst>
        </p:spPr>
      </p:cxnSp>
      <p:sp>
        <p:nvSpPr>
          <p:cNvPr id="2" name="Title 1"/>
          <p:cNvSpPr>
            <a:spLocks noGrp="1"/>
          </p:cNvSpPr>
          <p:nvPr>
            <p:ph type="title"/>
          </p:nvPr>
        </p:nvSpPr>
        <p:spPr/>
        <p:txBody>
          <a:bodyPr/>
          <a:lstStyle/>
          <a:p>
            <a:r>
              <a:rPr lang="en-GB" dirty="0" smtClean="0"/>
              <a:t>WP4 Planning</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sp>
        <p:nvSpPr>
          <p:cNvPr id="56" name="Rectangle 55"/>
          <p:cNvSpPr/>
          <p:nvPr/>
        </p:nvSpPr>
        <p:spPr>
          <a:xfrm>
            <a:off x="395392" y="2542242"/>
            <a:ext cx="2872488" cy="360000"/>
          </a:xfrm>
          <a:prstGeom prst="rect">
            <a:avLst/>
          </a:prstGeom>
          <a:gradFill rotWithShape="1">
            <a:gsLst>
              <a:gs pos="0">
                <a:srgbClr val="9BBB59">
                  <a:tint val="100000"/>
                  <a:shade val="100000"/>
                  <a:satMod val="130000"/>
                </a:srgbClr>
              </a:gs>
              <a:gs pos="100000">
                <a:srgbClr val="9BBB59">
                  <a:tint val="50000"/>
                  <a:shade val="100000"/>
                  <a:satMod val="35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B050"/>
                </a:solidFill>
                <a:effectLst/>
                <a:uLnTx/>
                <a:uFillTx/>
                <a:latin typeface="Calibri"/>
                <a:ea typeface="+mn-ea"/>
                <a:cs typeface="+mn-cs"/>
              </a:rPr>
              <a:t>Run 2</a:t>
            </a:r>
          </a:p>
        </p:txBody>
      </p:sp>
      <p:sp>
        <p:nvSpPr>
          <p:cNvPr id="57" name="Rectangle 56"/>
          <p:cNvSpPr/>
          <p:nvPr/>
        </p:nvSpPr>
        <p:spPr>
          <a:xfrm>
            <a:off x="395440"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2015</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58" name="Rectangle 57"/>
          <p:cNvSpPr/>
          <p:nvPr/>
        </p:nvSpPr>
        <p:spPr>
          <a:xfrm>
            <a:off x="1115536"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2016</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59" name="Rectangle 58"/>
          <p:cNvSpPr/>
          <p:nvPr/>
        </p:nvSpPr>
        <p:spPr>
          <a:xfrm>
            <a:off x="1835632"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2017</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0" name="Rectangle 59"/>
          <p:cNvSpPr/>
          <p:nvPr/>
        </p:nvSpPr>
        <p:spPr>
          <a:xfrm>
            <a:off x="2555728"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2018</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1" name="Rectangle 60"/>
          <p:cNvSpPr/>
          <p:nvPr/>
        </p:nvSpPr>
        <p:spPr>
          <a:xfrm>
            <a:off x="3275728"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2019</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2" name="Rectangle 61"/>
          <p:cNvSpPr/>
          <p:nvPr/>
        </p:nvSpPr>
        <p:spPr>
          <a:xfrm>
            <a:off x="3995920"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2020</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3" name="Rectangle 62"/>
          <p:cNvSpPr/>
          <p:nvPr/>
        </p:nvSpPr>
        <p:spPr>
          <a:xfrm>
            <a:off x="4716016"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2021</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4" name="Rectangle 63"/>
          <p:cNvSpPr/>
          <p:nvPr/>
        </p:nvSpPr>
        <p:spPr>
          <a:xfrm>
            <a:off x="5436112"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2022</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5" name="Rectangle 64"/>
          <p:cNvSpPr/>
          <p:nvPr/>
        </p:nvSpPr>
        <p:spPr>
          <a:xfrm>
            <a:off x="6156304"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2023</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6" name="Rectangle 65"/>
          <p:cNvSpPr/>
          <p:nvPr/>
        </p:nvSpPr>
        <p:spPr>
          <a:xfrm>
            <a:off x="6876400"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2024</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7" name="Rectangle 66"/>
          <p:cNvSpPr/>
          <p:nvPr/>
        </p:nvSpPr>
        <p:spPr>
          <a:xfrm>
            <a:off x="7596496"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2025</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8" name="Rectangle 67"/>
          <p:cNvSpPr/>
          <p:nvPr/>
        </p:nvSpPr>
        <p:spPr>
          <a:xfrm>
            <a:off x="8316496" y="2123564"/>
            <a:ext cx="720000" cy="400110"/>
          </a:xfrm>
          <a:prstGeom prst="rect">
            <a:avLst/>
          </a:prstGeom>
          <a:noFill/>
          <a:ln>
            <a:solidFill>
              <a:srgbClr val="4F81BD"/>
            </a:solidFill>
          </a:ln>
        </p:spPr>
        <p:txBody>
          <a:bodyPr wrap="squar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rPr>
              <a:t>2026</a:t>
            </a:r>
            <a:endParaRPr kumimoji="0" lang="en-GB" sz="3200" b="1" i="0" u="none" strike="noStrike" kern="0" cap="none" spc="0" normalizeH="0" baseline="0" noProof="0" dirty="0" smtClean="0">
              <a:ln w="10541" cmpd="sng">
                <a:solidFill>
                  <a:srgbClr val="4F81BD">
                    <a:shade val="88000"/>
                    <a:satMod val="110000"/>
                  </a:srgbClr>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ndParaRPr>
          </a:p>
        </p:txBody>
      </p:sp>
      <p:sp>
        <p:nvSpPr>
          <p:cNvPr id="69" name="Rectangle 68"/>
          <p:cNvSpPr/>
          <p:nvPr/>
        </p:nvSpPr>
        <p:spPr>
          <a:xfrm>
            <a:off x="3275728" y="2542242"/>
            <a:ext cx="1439952" cy="360000"/>
          </a:xfrm>
          <a:prstGeom prst="rect">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white"/>
                </a:solidFill>
                <a:effectLst/>
                <a:uLnTx/>
                <a:uFillTx/>
                <a:latin typeface="Calibri"/>
                <a:ea typeface="+mn-ea"/>
                <a:cs typeface="+mn-cs"/>
              </a:rPr>
              <a:t>LS2</a:t>
            </a:r>
          </a:p>
        </p:txBody>
      </p:sp>
      <p:sp>
        <p:nvSpPr>
          <p:cNvPr id="70" name="Rectangle 69"/>
          <p:cNvSpPr/>
          <p:nvPr/>
        </p:nvSpPr>
        <p:spPr>
          <a:xfrm>
            <a:off x="6876208" y="2542242"/>
            <a:ext cx="1710228" cy="360000"/>
          </a:xfrm>
          <a:prstGeom prst="rect">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white"/>
                </a:solidFill>
                <a:effectLst/>
                <a:uLnTx/>
                <a:uFillTx/>
                <a:latin typeface="Calibri"/>
                <a:ea typeface="+mn-ea"/>
                <a:cs typeface="+mn-cs"/>
              </a:rPr>
              <a:t>LS3</a:t>
            </a:r>
          </a:p>
        </p:txBody>
      </p:sp>
      <p:sp>
        <p:nvSpPr>
          <p:cNvPr id="71" name="Rectangle 70"/>
          <p:cNvSpPr/>
          <p:nvPr/>
        </p:nvSpPr>
        <p:spPr>
          <a:xfrm rot="16200000">
            <a:off x="1637235" y="2235890"/>
            <a:ext cx="395472" cy="180000"/>
          </a:xfrm>
          <a:prstGeom prst="rect">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prstClr val="white"/>
                </a:solidFill>
                <a:effectLst/>
                <a:uLnTx/>
                <a:uFillTx/>
                <a:latin typeface="Calibri"/>
                <a:ea typeface="+mn-ea"/>
                <a:cs typeface="+mn-cs"/>
              </a:rPr>
              <a:t>EYETS</a:t>
            </a:r>
          </a:p>
        </p:txBody>
      </p:sp>
      <p:sp>
        <p:nvSpPr>
          <p:cNvPr id="72" name="Rectangle 71"/>
          <p:cNvSpPr/>
          <p:nvPr/>
        </p:nvSpPr>
        <p:spPr>
          <a:xfrm>
            <a:off x="4715920" y="2542242"/>
            <a:ext cx="2160288" cy="360000"/>
          </a:xfrm>
          <a:prstGeom prst="rect">
            <a:avLst/>
          </a:prstGeom>
          <a:gradFill rotWithShape="1">
            <a:gsLst>
              <a:gs pos="0">
                <a:srgbClr val="9BBB59">
                  <a:tint val="100000"/>
                  <a:shade val="100000"/>
                  <a:satMod val="130000"/>
                </a:srgbClr>
              </a:gs>
              <a:gs pos="100000">
                <a:srgbClr val="9BBB59">
                  <a:tint val="50000"/>
                  <a:shade val="100000"/>
                  <a:satMod val="35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B050"/>
                </a:solidFill>
                <a:effectLst/>
                <a:uLnTx/>
                <a:uFillTx/>
                <a:latin typeface="Calibri"/>
                <a:ea typeface="+mn-ea"/>
                <a:cs typeface="+mn-cs"/>
              </a:rPr>
              <a:t>Run 3</a:t>
            </a:r>
          </a:p>
        </p:txBody>
      </p:sp>
      <p:sp>
        <p:nvSpPr>
          <p:cNvPr id="73" name="Rectangle 72"/>
          <p:cNvSpPr/>
          <p:nvPr/>
        </p:nvSpPr>
        <p:spPr>
          <a:xfrm>
            <a:off x="8586436" y="2542242"/>
            <a:ext cx="450060" cy="360000"/>
          </a:xfrm>
          <a:prstGeom prst="rect">
            <a:avLst/>
          </a:prstGeom>
          <a:gradFill rotWithShape="1">
            <a:gsLst>
              <a:gs pos="0">
                <a:srgbClr val="9BBB59">
                  <a:tint val="100000"/>
                  <a:shade val="100000"/>
                  <a:satMod val="130000"/>
                </a:srgbClr>
              </a:gs>
              <a:gs pos="100000">
                <a:srgbClr val="9BBB59">
                  <a:tint val="50000"/>
                  <a:shade val="100000"/>
                  <a:satMod val="350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smtClean="0">
                <a:ln>
                  <a:noFill/>
                </a:ln>
                <a:solidFill>
                  <a:srgbClr val="00B050"/>
                </a:solidFill>
                <a:effectLst/>
                <a:uLnTx/>
                <a:uFillTx/>
                <a:latin typeface="Calibri"/>
                <a:ea typeface="+mn-ea"/>
                <a:cs typeface="+mn-cs"/>
              </a:rPr>
              <a:t>Run 4</a:t>
            </a:r>
          </a:p>
        </p:txBody>
      </p:sp>
      <p:sp>
        <p:nvSpPr>
          <p:cNvPr id="74" name="TextBox 73"/>
          <p:cNvSpPr txBox="1"/>
          <p:nvPr/>
        </p:nvSpPr>
        <p:spPr>
          <a:xfrm>
            <a:off x="514713" y="1190381"/>
            <a:ext cx="2780574" cy="369332"/>
          </a:xfrm>
          <a:prstGeom prst="rect">
            <a:avLst/>
          </a:prstGeom>
          <a:noFill/>
        </p:spPr>
        <p:txBody>
          <a:bodyPr wrap="square" rtlCol="0">
            <a:spAutoFit/>
          </a:bodyPr>
          <a:lstStyle/>
          <a:p>
            <a:pPr algn="ctr" defTabSz="914400"/>
            <a:r>
              <a:rPr lang="en-GB" b="1" i="1" dirty="0" smtClean="0">
                <a:solidFill>
                  <a:prstClr val="black"/>
                </a:solidFill>
                <a:latin typeface="Calibri"/>
              </a:rPr>
              <a:t>SPS prototype beam tests</a:t>
            </a:r>
            <a:endParaRPr lang="en-GB" b="1" i="1" dirty="0">
              <a:solidFill>
                <a:prstClr val="black"/>
              </a:solidFill>
              <a:latin typeface="Calibri"/>
            </a:endParaRPr>
          </a:p>
        </p:txBody>
      </p:sp>
      <p:sp>
        <p:nvSpPr>
          <p:cNvPr id="75" name="TextBox 74"/>
          <p:cNvSpPr txBox="1"/>
          <p:nvPr/>
        </p:nvSpPr>
        <p:spPr>
          <a:xfrm>
            <a:off x="395344" y="1638092"/>
            <a:ext cx="2160000" cy="276999"/>
          </a:xfrm>
          <a:prstGeom prst="rect">
            <a:avLst/>
          </a:prstGeom>
          <a:noFill/>
        </p:spPr>
        <p:txBody>
          <a:bodyPr wrap="square" rtlCol="0">
            <a:spAutoFit/>
          </a:bodyPr>
          <a:lstStyle/>
          <a:p>
            <a:pPr algn="ctr" defTabSz="914400"/>
            <a:r>
              <a:rPr lang="en-GB" sz="1200" dirty="0" smtClean="0">
                <a:solidFill>
                  <a:prstClr val="black"/>
                </a:solidFill>
                <a:latin typeface="Calibri"/>
              </a:rPr>
              <a:t>preparation</a:t>
            </a:r>
            <a:endParaRPr lang="en-GB" sz="1200" dirty="0">
              <a:solidFill>
                <a:prstClr val="black"/>
              </a:solidFill>
              <a:latin typeface="Calibri"/>
            </a:endParaRPr>
          </a:p>
        </p:txBody>
      </p:sp>
      <p:sp>
        <p:nvSpPr>
          <p:cNvPr id="76" name="TextBox 75"/>
          <p:cNvSpPr txBox="1"/>
          <p:nvPr/>
        </p:nvSpPr>
        <p:spPr>
          <a:xfrm>
            <a:off x="2339752" y="1638092"/>
            <a:ext cx="1152128" cy="461665"/>
          </a:xfrm>
          <a:prstGeom prst="rect">
            <a:avLst/>
          </a:prstGeom>
          <a:noFill/>
        </p:spPr>
        <p:txBody>
          <a:bodyPr wrap="square" rtlCol="0">
            <a:spAutoFit/>
          </a:bodyPr>
          <a:lstStyle/>
          <a:p>
            <a:pPr algn="ctr" defTabSz="914400"/>
            <a:r>
              <a:rPr lang="en-GB" sz="1200" dirty="0" smtClean="0">
                <a:solidFill>
                  <a:prstClr val="black"/>
                </a:solidFill>
                <a:latin typeface="Calibri"/>
              </a:rPr>
              <a:t>SPS Test </a:t>
            </a:r>
            <a:endParaRPr lang="en-GB" sz="1200" dirty="0" smtClean="0">
              <a:solidFill>
                <a:prstClr val="black"/>
              </a:solidFill>
              <a:latin typeface="Calibri"/>
            </a:endParaRPr>
          </a:p>
          <a:p>
            <a:pPr algn="ctr" defTabSz="914400"/>
            <a:r>
              <a:rPr lang="en-GB" sz="1200" dirty="0" smtClean="0">
                <a:solidFill>
                  <a:prstClr val="black"/>
                </a:solidFill>
                <a:latin typeface="Calibri"/>
              </a:rPr>
              <a:t>(DQW CM1</a:t>
            </a:r>
            <a:r>
              <a:rPr lang="en-GB" sz="1200" dirty="0" smtClean="0">
                <a:solidFill>
                  <a:prstClr val="black"/>
                </a:solidFill>
                <a:latin typeface="Calibri"/>
              </a:rPr>
              <a:t>)</a:t>
            </a:r>
            <a:endParaRPr lang="en-GB" sz="1200" dirty="0">
              <a:solidFill>
                <a:prstClr val="black"/>
              </a:solidFill>
              <a:latin typeface="Calibri"/>
            </a:endParaRPr>
          </a:p>
        </p:txBody>
      </p:sp>
      <p:sp>
        <p:nvSpPr>
          <p:cNvPr id="77" name="TextBox 76"/>
          <p:cNvSpPr txBox="1"/>
          <p:nvPr/>
        </p:nvSpPr>
        <p:spPr>
          <a:xfrm>
            <a:off x="2195960" y="2996952"/>
            <a:ext cx="3024112" cy="553998"/>
          </a:xfrm>
          <a:prstGeom prst="rect">
            <a:avLst/>
          </a:prstGeom>
          <a:noFill/>
        </p:spPr>
        <p:txBody>
          <a:bodyPr wrap="square" rtlCol="0">
            <a:spAutoFit/>
          </a:bodyPr>
          <a:lstStyle/>
          <a:p>
            <a:pPr algn="ctr" defTabSz="914400"/>
            <a:r>
              <a:rPr lang="en-GB" b="1" i="1" dirty="0" smtClean="0">
                <a:solidFill>
                  <a:prstClr val="black"/>
                </a:solidFill>
                <a:latin typeface="Calibri"/>
              </a:rPr>
              <a:t>LHC pre-series </a:t>
            </a:r>
          </a:p>
          <a:p>
            <a:pPr algn="ctr" defTabSz="914400"/>
            <a:r>
              <a:rPr lang="en-GB" sz="1200" dirty="0" smtClean="0">
                <a:solidFill>
                  <a:prstClr val="black"/>
                </a:solidFill>
                <a:latin typeface="Calibri"/>
              </a:rPr>
              <a:t>(2 Industrial Dressed Cavities)</a:t>
            </a:r>
            <a:endParaRPr lang="en-GB" sz="1200" dirty="0">
              <a:solidFill>
                <a:prstClr val="black"/>
              </a:solidFill>
              <a:latin typeface="Calibri"/>
            </a:endParaRPr>
          </a:p>
        </p:txBody>
      </p:sp>
      <p:sp>
        <p:nvSpPr>
          <p:cNvPr id="78" name="TextBox 77"/>
          <p:cNvSpPr txBox="1"/>
          <p:nvPr/>
        </p:nvSpPr>
        <p:spPr>
          <a:xfrm>
            <a:off x="3923928" y="3829690"/>
            <a:ext cx="4392568" cy="369332"/>
          </a:xfrm>
          <a:prstGeom prst="rect">
            <a:avLst/>
          </a:prstGeom>
          <a:noFill/>
        </p:spPr>
        <p:txBody>
          <a:bodyPr wrap="square" rtlCol="0">
            <a:spAutoFit/>
          </a:bodyPr>
          <a:lstStyle/>
          <a:p>
            <a:pPr algn="ctr" defTabSz="914400"/>
            <a:r>
              <a:rPr lang="en-GB" b="1" i="1" dirty="0">
                <a:solidFill>
                  <a:prstClr val="black"/>
                </a:solidFill>
                <a:latin typeface="Calibri"/>
              </a:rPr>
              <a:t>LHC series </a:t>
            </a:r>
            <a:r>
              <a:rPr lang="en-GB" b="1" i="1" dirty="0" smtClean="0">
                <a:solidFill>
                  <a:prstClr val="black"/>
                </a:solidFill>
                <a:latin typeface="Calibri"/>
              </a:rPr>
              <a:t>production &amp; Installation (8 CMs)</a:t>
            </a:r>
            <a:endParaRPr lang="en-GB" b="1" i="1" dirty="0">
              <a:solidFill>
                <a:prstClr val="black"/>
              </a:solidFill>
              <a:latin typeface="Calibri"/>
            </a:endParaRPr>
          </a:p>
        </p:txBody>
      </p:sp>
      <p:cxnSp>
        <p:nvCxnSpPr>
          <p:cNvPr id="79" name="Straight Arrow Connector 78"/>
          <p:cNvCxnSpPr/>
          <p:nvPr/>
        </p:nvCxnSpPr>
        <p:spPr>
          <a:xfrm flipV="1">
            <a:off x="395344" y="1566084"/>
            <a:ext cx="2160000" cy="1474"/>
          </a:xfrm>
          <a:prstGeom prst="straightConnector1">
            <a:avLst/>
          </a:prstGeom>
          <a:noFill/>
          <a:ln w="25400" cap="flat" cmpd="sng" algn="ctr">
            <a:solidFill>
              <a:sysClr val="windowText" lastClr="000000"/>
            </a:solidFill>
            <a:prstDash val="solid"/>
            <a:headEnd type="diamond"/>
            <a:tailEnd type="diamond"/>
          </a:ln>
          <a:effectLst>
            <a:outerShdw blurRad="40000" dist="20000" dir="5400000" rotWithShape="0">
              <a:srgbClr val="000000">
                <a:alpha val="38000"/>
              </a:srgbClr>
            </a:outerShdw>
          </a:effectLst>
        </p:spPr>
      </p:cxnSp>
      <p:cxnSp>
        <p:nvCxnSpPr>
          <p:cNvPr id="80" name="Straight Arrow Connector 79"/>
          <p:cNvCxnSpPr/>
          <p:nvPr/>
        </p:nvCxnSpPr>
        <p:spPr>
          <a:xfrm>
            <a:off x="1831636" y="3314013"/>
            <a:ext cx="3780000" cy="0"/>
          </a:xfrm>
          <a:prstGeom prst="straightConnector1">
            <a:avLst/>
          </a:prstGeom>
          <a:noFill/>
          <a:ln w="25400" cap="flat" cmpd="sng" algn="ctr">
            <a:solidFill>
              <a:sysClr val="windowText" lastClr="000000"/>
            </a:solidFill>
            <a:prstDash val="solid"/>
            <a:headEnd type="diamond"/>
            <a:tailEnd type="diamond"/>
          </a:ln>
          <a:effectLst>
            <a:outerShdw blurRad="40000" dist="20000" dir="5400000" rotWithShape="0">
              <a:srgbClr val="000000">
                <a:alpha val="38000"/>
              </a:srgbClr>
            </a:outerShdw>
          </a:effectLst>
        </p:spPr>
      </p:cxnSp>
      <p:cxnSp>
        <p:nvCxnSpPr>
          <p:cNvPr id="81" name="Straight Arrow Connector 80"/>
          <p:cNvCxnSpPr/>
          <p:nvPr/>
        </p:nvCxnSpPr>
        <p:spPr>
          <a:xfrm>
            <a:off x="3995824" y="4196768"/>
            <a:ext cx="2880000" cy="0"/>
          </a:xfrm>
          <a:prstGeom prst="straightConnector1">
            <a:avLst/>
          </a:prstGeom>
          <a:noFill/>
          <a:ln w="25400" cap="flat" cmpd="sng" algn="ctr">
            <a:solidFill>
              <a:sysClr val="windowText" lastClr="000000"/>
            </a:solidFill>
            <a:prstDash val="solid"/>
            <a:headEnd type="diamond"/>
            <a:tailEnd type="diamond"/>
          </a:ln>
          <a:effectLst>
            <a:outerShdw blurRad="40000" dist="20000" dir="5400000" rotWithShape="0">
              <a:srgbClr val="000000">
                <a:alpha val="38000"/>
              </a:srgbClr>
            </a:outerShdw>
          </a:effectLst>
        </p:spPr>
      </p:cxnSp>
      <p:cxnSp>
        <p:nvCxnSpPr>
          <p:cNvPr id="82" name="Straight Arrow Connector 81"/>
          <p:cNvCxnSpPr/>
          <p:nvPr/>
        </p:nvCxnSpPr>
        <p:spPr>
          <a:xfrm>
            <a:off x="2555728" y="1566084"/>
            <a:ext cx="720000" cy="0"/>
          </a:xfrm>
          <a:prstGeom prst="straightConnector1">
            <a:avLst/>
          </a:prstGeom>
          <a:noFill/>
          <a:ln w="25400" cap="flat" cmpd="sng" algn="ctr">
            <a:solidFill>
              <a:sysClr val="windowText" lastClr="000000"/>
            </a:solidFill>
            <a:prstDash val="solid"/>
            <a:headEnd type="diamond"/>
            <a:tailEnd type="diamond"/>
          </a:ln>
          <a:effectLst>
            <a:outerShdw blurRad="40000" dist="20000" dir="5400000" rotWithShape="0">
              <a:srgbClr val="000000">
                <a:alpha val="38000"/>
              </a:srgbClr>
            </a:outerShdw>
          </a:effectLst>
        </p:spPr>
      </p:cxnSp>
      <p:cxnSp>
        <p:nvCxnSpPr>
          <p:cNvPr id="102" name="Straight Arrow Connector 101"/>
          <p:cNvCxnSpPr/>
          <p:nvPr/>
        </p:nvCxnSpPr>
        <p:spPr>
          <a:xfrm>
            <a:off x="6876208" y="4196768"/>
            <a:ext cx="1440000" cy="0"/>
          </a:xfrm>
          <a:prstGeom prst="straightConnector1">
            <a:avLst/>
          </a:prstGeom>
          <a:noFill/>
          <a:ln w="25400" cap="flat" cmpd="sng" algn="ctr">
            <a:solidFill>
              <a:sysClr val="windowText" lastClr="000000"/>
            </a:solidFill>
            <a:prstDash val="solid"/>
            <a:headEnd type="diamond"/>
            <a:tailEnd type="diamond"/>
          </a:ln>
          <a:effectLst>
            <a:outerShdw blurRad="40000" dist="20000" dir="5400000" rotWithShape="0">
              <a:srgbClr val="000000">
                <a:alpha val="38000"/>
              </a:srgbClr>
            </a:outerShdw>
          </a:effectLst>
        </p:spPr>
      </p:cxnSp>
      <p:cxnSp>
        <p:nvCxnSpPr>
          <p:cNvPr id="103" name="Straight Arrow Connector 102"/>
          <p:cNvCxnSpPr/>
          <p:nvPr/>
        </p:nvCxnSpPr>
        <p:spPr>
          <a:xfrm flipV="1">
            <a:off x="4716016" y="1566084"/>
            <a:ext cx="720000" cy="1474"/>
          </a:xfrm>
          <a:prstGeom prst="straightConnector1">
            <a:avLst/>
          </a:prstGeom>
          <a:noFill/>
          <a:ln w="25400" cap="flat" cmpd="sng" algn="ctr">
            <a:solidFill>
              <a:sysClr val="windowText" lastClr="000000"/>
            </a:solidFill>
            <a:prstDash val="solid"/>
            <a:headEnd type="diamond"/>
            <a:tailEnd type="diamond"/>
          </a:ln>
          <a:effectLst>
            <a:outerShdw blurRad="40000" dist="20000" dir="5400000" rotWithShape="0">
              <a:srgbClr val="000000">
                <a:alpha val="38000"/>
              </a:srgbClr>
            </a:outerShdw>
          </a:effectLst>
        </p:spPr>
      </p:cxnSp>
      <p:sp>
        <p:nvSpPr>
          <p:cNvPr id="104" name="TextBox 103"/>
          <p:cNvSpPr txBox="1"/>
          <p:nvPr/>
        </p:nvSpPr>
        <p:spPr>
          <a:xfrm>
            <a:off x="4499920" y="1638092"/>
            <a:ext cx="1224208" cy="461665"/>
          </a:xfrm>
          <a:prstGeom prst="rect">
            <a:avLst/>
          </a:prstGeom>
          <a:noFill/>
        </p:spPr>
        <p:txBody>
          <a:bodyPr wrap="square" rtlCol="0">
            <a:spAutoFit/>
          </a:bodyPr>
          <a:lstStyle/>
          <a:p>
            <a:pPr algn="ctr" defTabSz="914400"/>
            <a:r>
              <a:rPr lang="en-GB" sz="1200" dirty="0" smtClean="0">
                <a:solidFill>
                  <a:prstClr val="black"/>
                </a:solidFill>
                <a:latin typeface="Calibri"/>
              </a:rPr>
              <a:t>SPS Test </a:t>
            </a:r>
            <a:endParaRPr lang="en-GB" sz="1200" dirty="0" smtClean="0">
              <a:solidFill>
                <a:prstClr val="black"/>
              </a:solidFill>
              <a:latin typeface="Calibri"/>
            </a:endParaRPr>
          </a:p>
          <a:p>
            <a:pPr algn="ctr" defTabSz="914400"/>
            <a:r>
              <a:rPr lang="en-GB" sz="1200" dirty="0" smtClean="0">
                <a:solidFill>
                  <a:prstClr val="black"/>
                </a:solidFill>
                <a:latin typeface="Calibri"/>
              </a:rPr>
              <a:t>(RFD CM2</a:t>
            </a:r>
            <a:r>
              <a:rPr lang="en-GB" sz="1200" dirty="0" smtClean="0">
                <a:solidFill>
                  <a:prstClr val="black"/>
                </a:solidFill>
                <a:latin typeface="Calibri"/>
              </a:rPr>
              <a:t>)</a:t>
            </a:r>
            <a:endParaRPr lang="en-GB" sz="1200" dirty="0">
              <a:solidFill>
                <a:prstClr val="black"/>
              </a:solidFill>
              <a:latin typeface="Calibri"/>
            </a:endParaRPr>
          </a:p>
        </p:txBody>
      </p:sp>
      <p:cxnSp>
        <p:nvCxnSpPr>
          <p:cNvPr id="105" name="Straight Arrow Connector 104"/>
          <p:cNvCxnSpPr/>
          <p:nvPr/>
        </p:nvCxnSpPr>
        <p:spPr>
          <a:xfrm>
            <a:off x="5436096" y="1566084"/>
            <a:ext cx="1440000" cy="0"/>
          </a:xfrm>
          <a:prstGeom prst="straightConnector1">
            <a:avLst/>
          </a:prstGeom>
          <a:noFill/>
          <a:ln w="25400" cap="flat" cmpd="sng" algn="ctr">
            <a:solidFill>
              <a:sysClr val="windowText" lastClr="000000"/>
            </a:solidFill>
            <a:prstDash val="dash"/>
            <a:headEnd type="diamond"/>
            <a:tailEnd type="diamond"/>
          </a:ln>
          <a:effectLst>
            <a:outerShdw blurRad="40000" dist="20000" dir="5400000" rotWithShape="0">
              <a:srgbClr val="000000">
                <a:alpha val="38000"/>
              </a:srgbClr>
            </a:outerShdw>
          </a:effectLst>
        </p:spPr>
      </p:cxnSp>
      <p:sp>
        <p:nvSpPr>
          <p:cNvPr id="106" name="Rectangle 105"/>
          <p:cNvSpPr/>
          <p:nvPr/>
        </p:nvSpPr>
        <p:spPr>
          <a:xfrm rot="16200000">
            <a:off x="2340032" y="2267300"/>
            <a:ext cx="395472" cy="108000"/>
          </a:xfrm>
          <a:prstGeom prst="rect">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prstClr val="white"/>
                </a:solidFill>
                <a:effectLst/>
                <a:uLnTx/>
                <a:uFillTx/>
                <a:latin typeface="Calibri"/>
                <a:ea typeface="+mn-ea"/>
                <a:cs typeface="+mn-cs"/>
              </a:rPr>
              <a:t>YETS</a:t>
            </a:r>
          </a:p>
        </p:txBody>
      </p:sp>
      <p:pic>
        <p:nvPicPr>
          <p:cNvPr id="6" name="Picture 5"/>
          <p:cNvPicPr>
            <a:picLocks noChangeAspect="1"/>
          </p:cNvPicPr>
          <p:nvPr/>
        </p:nvPicPr>
        <p:blipFill>
          <a:blip r:embed="rId3"/>
          <a:stretch>
            <a:fillRect/>
          </a:stretch>
        </p:blipFill>
        <p:spPr>
          <a:xfrm>
            <a:off x="323528" y="5246140"/>
            <a:ext cx="3541010" cy="919164"/>
          </a:xfrm>
          <a:prstGeom prst="rect">
            <a:avLst/>
          </a:prstGeom>
        </p:spPr>
      </p:pic>
      <p:pic>
        <p:nvPicPr>
          <p:cNvPr id="3074" name="Picture 2" descr="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5652" y="4779160"/>
            <a:ext cx="2700343" cy="15749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06805" y="4917587"/>
            <a:ext cx="1796389" cy="369332"/>
          </a:xfrm>
          <a:prstGeom prst="rect">
            <a:avLst/>
          </a:prstGeom>
          <a:noFill/>
        </p:spPr>
        <p:txBody>
          <a:bodyPr wrap="none" rtlCol="0">
            <a:spAutoFit/>
          </a:bodyPr>
          <a:lstStyle/>
          <a:p>
            <a:r>
              <a:rPr lang="en-US" dirty="0" smtClean="0"/>
              <a:t>SPS Test Setup</a:t>
            </a:r>
            <a:endParaRPr lang="en-US" dirty="0"/>
          </a:p>
        </p:txBody>
      </p:sp>
      <p:sp>
        <p:nvSpPr>
          <p:cNvPr id="8" name="TextBox 7"/>
          <p:cNvSpPr txBox="1"/>
          <p:nvPr/>
        </p:nvSpPr>
        <p:spPr>
          <a:xfrm>
            <a:off x="5911534" y="4496336"/>
            <a:ext cx="1813317" cy="369332"/>
          </a:xfrm>
          <a:prstGeom prst="rect">
            <a:avLst/>
          </a:prstGeom>
          <a:noFill/>
        </p:spPr>
        <p:txBody>
          <a:bodyPr wrap="none" rtlCol="0">
            <a:spAutoFit/>
          </a:bodyPr>
          <a:lstStyle/>
          <a:p>
            <a:r>
              <a:rPr lang="en-US" dirty="0" smtClean="0"/>
              <a:t>LHC Installation</a:t>
            </a:r>
            <a:endParaRPr lang="en-US" dirty="0"/>
          </a:p>
        </p:txBody>
      </p:sp>
      <p:sp>
        <p:nvSpPr>
          <p:cNvPr id="41" name="Diamond 40"/>
          <p:cNvSpPr/>
          <p:nvPr/>
        </p:nvSpPr>
        <p:spPr>
          <a:xfrm>
            <a:off x="3923928" y="3231254"/>
            <a:ext cx="93912" cy="159071"/>
          </a:xfrm>
          <a:prstGeom prst="diamond">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Diamond 41"/>
          <p:cNvSpPr/>
          <p:nvPr/>
        </p:nvSpPr>
        <p:spPr>
          <a:xfrm>
            <a:off x="4521171" y="3212976"/>
            <a:ext cx="93912" cy="159071"/>
          </a:xfrm>
          <a:prstGeom prst="diamond">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Diamond 42"/>
          <p:cNvSpPr/>
          <p:nvPr/>
        </p:nvSpPr>
        <p:spPr>
          <a:xfrm>
            <a:off x="6625510" y="4116740"/>
            <a:ext cx="93912" cy="159071"/>
          </a:xfrm>
          <a:prstGeom prst="diamond">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Diamond 43"/>
          <p:cNvSpPr/>
          <p:nvPr/>
        </p:nvSpPr>
        <p:spPr>
          <a:xfrm>
            <a:off x="7684366" y="4113762"/>
            <a:ext cx="93912" cy="159071"/>
          </a:xfrm>
          <a:prstGeom prst="diamond">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Diamond 44"/>
          <p:cNvSpPr/>
          <p:nvPr/>
        </p:nvSpPr>
        <p:spPr>
          <a:xfrm>
            <a:off x="2508772" y="1484784"/>
            <a:ext cx="93912" cy="159071"/>
          </a:xfrm>
          <a:prstGeom prst="diamond">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Diamond 45"/>
          <p:cNvSpPr/>
          <p:nvPr/>
        </p:nvSpPr>
        <p:spPr>
          <a:xfrm>
            <a:off x="4196949" y="1480177"/>
            <a:ext cx="93912" cy="159071"/>
          </a:xfrm>
          <a:prstGeom prst="diamond">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 name="Straight Arrow Connector 4"/>
          <p:cNvCxnSpPr/>
          <p:nvPr/>
        </p:nvCxnSpPr>
        <p:spPr>
          <a:xfrm>
            <a:off x="1924971" y="692696"/>
            <a:ext cx="0" cy="4320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879250" y="706364"/>
            <a:ext cx="748923" cy="369332"/>
          </a:xfrm>
          <a:prstGeom prst="rect">
            <a:avLst/>
          </a:prstGeom>
          <a:noFill/>
        </p:spPr>
        <p:txBody>
          <a:bodyPr wrap="none" rtlCol="0">
            <a:spAutoFit/>
          </a:bodyPr>
          <a:lstStyle/>
          <a:p>
            <a:r>
              <a:rPr lang="en-GB" dirty="0" smtClean="0"/>
              <a:t>today</a:t>
            </a:r>
            <a:endParaRPr lang="en-GB" dirty="0"/>
          </a:p>
        </p:txBody>
      </p:sp>
    </p:spTree>
    <p:extLst>
      <p:ext uri="{BB962C8B-B14F-4D97-AF65-F5344CB8AC3E}">
        <p14:creationId xmlns:p14="http://schemas.microsoft.com/office/powerpoint/2010/main" val="3990207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104" grpId="0"/>
      <p:bldP spid="10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Crab Cavity SPS Tests</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12000" y="932012"/>
                <a:ext cx="7920000" cy="3001044"/>
              </a:xfrm>
            </p:spPr>
            <p:txBody>
              <a:bodyPr>
                <a:normAutofit fontScale="85000" lnSpcReduction="20000"/>
              </a:bodyPr>
              <a:lstStyle/>
              <a:p>
                <a:r>
                  <a:rPr lang="en-GB" dirty="0"/>
                  <a:t>Advisory committee in 2009 mandated a test with protons (in SPS). Validate the full operational cycle (performance, transparency, stability) and machine protection prior to its installation in LHC</a:t>
                </a:r>
              </a:p>
              <a:p>
                <a:endParaRPr lang="en-GB" dirty="0"/>
              </a:p>
              <a:p>
                <a14:m>
                  <m:oMath xmlns:m="http://schemas.openxmlformats.org/officeDocument/2006/math">
                    <m:sSup>
                      <m:sSupPr>
                        <m:ctrlPr>
                          <a:rPr lang="en-GB" i="1">
                            <a:latin typeface="Cambria Math" panose="02040503050406030204" pitchFamily="18" charset="0"/>
                          </a:rPr>
                        </m:ctrlPr>
                      </m:sSupPr>
                      <m:e>
                        <m:r>
                          <a:rPr lang="en-GB">
                            <a:latin typeface="Cambria Math" panose="02040503050406030204" pitchFamily="18" charset="0"/>
                          </a:rPr>
                          <m:t>16</m:t>
                        </m:r>
                      </m:e>
                      <m:sup>
                        <m:r>
                          <a:rPr lang="en-GB">
                            <a:latin typeface="Cambria Math" panose="02040503050406030204" pitchFamily="18" charset="0"/>
                          </a:rPr>
                          <m:t>0</m:t>
                        </m:r>
                      </m:sup>
                    </m:sSup>
                  </m:oMath>
                </a14:m>
                <a:r>
                  <a:rPr lang="en-US" dirty="0"/>
                  <a:t> Y-chamber </a:t>
                </a:r>
                <a:r>
                  <a:rPr lang="en-US" dirty="0"/>
                  <a:t>(SPS-LSS6) with </a:t>
                </a:r>
                <a:r>
                  <a:rPr lang="en-US" dirty="0"/>
                  <a:t>multiple vacuum </a:t>
                </a:r>
                <a:r>
                  <a:rPr lang="en-US" dirty="0" err="1"/>
                  <a:t>sectorization</a:t>
                </a:r>
                <a:r>
                  <a:rPr lang="en-US" dirty="0" smtClean="0"/>
                  <a:t>.</a:t>
                </a:r>
                <a:endParaRPr lang="en-US" dirty="0"/>
              </a:p>
              <a:p>
                <a:pPr marL="0" indent="0">
                  <a:buNone/>
                </a:pPr>
                <a:endParaRPr lang="en-US" dirty="0"/>
              </a:p>
              <a:p>
                <a:r>
                  <a:rPr lang="en-US" dirty="0"/>
                  <a:t>Movable table – 510 mm (RF, </a:t>
                </a:r>
                <a:r>
                  <a:rPr lang="en-US" dirty="0" err="1"/>
                  <a:t>Cryo</a:t>
                </a:r>
                <a:r>
                  <a:rPr lang="en-US" dirty="0"/>
                  <a:t>, Vacuum</a:t>
                </a:r>
                <a:r>
                  <a:rPr lang="en-US" dirty="0" smtClean="0"/>
                  <a:t>)</a:t>
                </a:r>
                <a:endParaRPr lang="en-US" dirty="0"/>
              </a:p>
              <a:p>
                <a:pPr marL="0" indent="0">
                  <a:buNone/>
                </a:pP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12000" y="932012"/>
                <a:ext cx="7920000" cy="3001044"/>
              </a:xfrm>
              <a:blipFill rotWithShape="0">
                <a:blip r:embed="rId2"/>
                <a:stretch>
                  <a:fillRect l="-2154" t="-5488" b="-3862"/>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a:p>
        </p:txBody>
      </p:sp>
      <p:pic>
        <p:nvPicPr>
          <p:cNvPr id="12" name="Picture 11"/>
          <p:cNvPicPr>
            <a:picLocks noChangeAspect="1"/>
          </p:cNvPicPr>
          <p:nvPr/>
        </p:nvPicPr>
        <p:blipFill>
          <a:blip r:embed="rId3"/>
          <a:stretch>
            <a:fillRect/>
          </a:stretch>
        </p:blipFill>
        <p:spPr>
          <a:xfrm>
            <a:off x="2267744" y="3789040"/>
            <a:ext cx="5678281" cy="3024336"/>
          </a:xfrm>
          <a:prstGeom prst="rect">
            <a:avLst/>
          </a:prstGeom>
        </p:spPr>
      </p:pic>
    </p:spTree>
    <p:extLst>
      <p:ext uri="{BB962C8B-B14F-4D97-AF65-F5344CB8AC3E}">
        <p14:creationId xmlns:p14="http://schemas.microsoft.com/office/powerpoint/2010/main" val="3497397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Reviews &amp; Technical Outcome</a:t>
            </a:r>
            <a:endParaRPr lang="en-GB" dirty="0"/>
          </a:p>
        </p:txBody>
      </p:sp>
      <p:sp>
        <p:nvSpPr>
          <p:cNvPr id="3" name="Content Placeholder 2"/>
          <p:cNvSpPr>
            <a:spLocks noGrp="1"/>
          </p:cNvSpPr>
          <p:nvPr>
            <p:ph idx="1"/>
          </p:nvPr>
        </p:nvSpPr>
        <p:spPr>
          <a:xfrm>
            <a:off x="539552" y="1052736"/>
            <a:ext cx="8208472" cy="4946103"/>
          </a:xfrm>
        </p:spPr>
        <p:txBody>
          <a:bodyPr>
            <a:normAutofit fontScale="77500" lnSpcReduction="20000"/>
          </a:bodyPr>
          <a:lstStyle/>
          <a:p>
            <a:r>
              <a:rPr lang="en-GB" dirty="0" smtClean="0"/>
              <a:t>May 2014: Cavity design review</a:t>
            </a:r>
          </a:p>
          <a:p>
            <a:pPr lvl="1"/>
            <a:r>
              <a:rPr lang="en-GB" dirty="0" smtClean="0"/>
              <a:t>Led to down selection to 2 cavities for SPS/LHC</a:t>
            </a:r>
          </a:p>
          <a:p>
            <a:endParaRPr lang="en-GB" dirty="0" smtClean="0"/>
          </a:p>
          <a:p>
            <a:r>
              <a:rPr lang="en-GB" dirty="0" smtClean="0"/>
              <a:t>Feb 2015: HOM coupler review</a:t>
            </a:r>
          </a:p>
          <a:p>
            <a:r>
              <a:rPr lang="en-GB" dirty="0" smtClean="0"/>
              <a:t>Mar 2015: Cost &amp; Schedule review I</a:t>
            </a:r>
          </a:p>
          <a:p>
            <a:pPr lvl="1"/>
            <a:r>
              <a:rPr lang="en-GB" dirty="0"/>
              <a:t> </a:t>
            </a:r>
            <a:r>
              <a:rPr lang="en-GB" dirty="0" smtClean="0"/>
              <a:t>Study the effect of only ½ of system (16 </a:t>
            </a:r>
            <a:r>
              <a:rPr lang="en-GB" dirty="0"/>
              <a:t>instead of 32)</a:t>
            </a:r>
            <a:endParaRPr lang="en-GB" dirty="0" smtClean="0"/>
          </a:p>
          <a:p>
            <a:r>
              <a:rPr lang="en-GB" dirty="0" smtClean="0"/>
              <a:t>May 2015: CERN-STFC Helium </a:t>
            </a:r>
            <a:r>
              <a:rPr lang="en-GB" dirty="0"/>
              <a:t>v</a:t>
            </a:r>
            <a:r>
              <a:rPr lang="en-GB" dirty="0" smtClean="0"/>
              <a:t>essel review</a:t>
            </a:r>
          </a:p>
          <a:p>
            <a:r>
              <a:rPr lang="en-GB" dirty="0" smtClean="0"/>
              <a:t>Nov 2015: SPS Cryomodule review</a:t>
            </a:r>
          </a:p>
          <a:p>
            <a:pPr lvl="1"/>
            <a:r>
              <a:rPr lang="en-GB" dirty="0" smtClean="0"/>
              <a:t>Integrated production/test planning including infrastructure</a:t>
            </a:r>
          </a:p>
          <a:p>
            <a:endParaRPr lang="en-GB" dirty="0" smtClean="0"/>
          </a:p>
          <a:p>
            <a:r>
              <a:rPr lang="en-GB" dirty="0" smtClean="0"/>
              <a:t>Oct 2016: Clean room assembly review</a:t>
            </a:r>
          </a:p>
          <a:p>
            <a:r>
              <a:rPr lang="en-GB" dirty="0" smtClean="0"/>
              <a:t>Oct 2016: </a:t>
            </a:r>
            <a:r>
              <a:rPr lang="en-GB" dirty="0"/>
              <a:t>Cost &amp; Schedule review </a:t>
            </a:r>
            <a:r>
              <a:rPr lang="en-GB" dirty="0" smtClean="0"/>
              <a:t>II</a:t>
            </a:r>
          </a:p>
          <a:p>
            <a:pPr lvl="1"/>
            <a:r>
              <a:rPr lang="en-GB" dirty="0" smtClean="0"/>
              <a:t>Reduction to ½ system endorsed with new strategy</a:t>
            </a:r>
          </a:p>
          <a:p>
            <a:r>
              <a:rPr lang="en-GB" dirty="0" smtClean="0"/>
              <a:t>Nov 2016: Operational safety review in </a:t>
            </a:r>
            <a:r>
              <a:rPr lang="en-GB" dirty="0" smtClean="0"/>
              <a:t>SPS</a:t>
            </a:r>
          </a:p>
          <a:p>
            <a:r>
              <a:rPr lang="en-GB" dirty="0" smtClean="0"/>
              <a:t>April 2017: This review</a:t>
            </a:r>
            <a:endParaRPr lang="en-GB" dirty="0" smtClean="0"/>
          </a:p>
          <a:p>
            <a:endParaRPr lang="en-GB" dirty="0" smtClean="0"/>
          </a:p>
          <a:p>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600756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2014-17: SPS Crab Cavities</a:t>
            </a:r>
            <a:endParaRPr lang="en-GB" dirty="0"/>
          </a:p>
        </p:txBody>
      </p:sp>
      <p:sp>
        <p:nvSpPr>
          <p:cNvPr id="17" name="Content Placeholder 16"/>
          <p:cNvSpPr>
            <a:spLocks noGrp="1"/>
          </p:cNvSpPr>
          <p:nvPr>
            <p:ph idx="1"/>
          </p:nvPr>
        </p:nvSpPr>
        <p:spPr>
          <a:xfrm>
            <a:off x="612000" y="1219201"/>
            <a:ext cx="7920000" cy="1057671"/>
          </a:xfrm>
        </p:spPr>
        <p:txBody>
          <a:bodyPr>
            <a:normAutofit/>
          </a:bodyPr>
          <a:lstStyle/>
          <a:p>
            <a:r>
              <a:rPr lang="en-GB" dirty="0"/>
              <a:t>Cavity geometries </a:t>
            </a:r>
            <a:r>
              <a:rPr lang="en-GB" u="sng" dirty="0" smtClean="0"/>
              <a:t>evolved</a:t>
            </a:r>
            <a:r>
              <a:rPr lang="en-GB" dirty="0" smtClean="0"/>
              <a:t> </a:t>
            </a:r>
            <a:r>
              <a:rPr lang="en-GB" dirty="0"/>
              <a:t>to accommodate for strong HOM damping for SPS tests</a:t>
            </a:r>
          </a:p>
          <a:p>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13</a:t>
            </a:fld>
            <a:endParaRPr lang="fr-F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207" y="2091888"/>
            <a:ext cx="1828800" cy="3492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Line 2"/>
          <p:cNvSpPr>
            <a:spLocks noChangeShapeType="1"/>
          </p:cNvSpPr>
          <p:nvPr/>
        </p:nvSpPr>
        <p:spPr bwMode="auto">
          <a:xfrm>
            <a:off x="6831807" y="5628124"/>
            <a:ext cx="1371600" cy="1588"/>
          </a:xfrm>
          <a:prstGeom prst="line">
            <a:avLst/>
          </a:prstGeom>
          <a:noFill/>
          <a:ln w="36720" cap="flat">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endParaRPr lang="en-GB"/>
          </a:p>
        </p:txBody>
      </p:sp>
      <p:sp>
        <p:nvSpPr>
          <p:cNvPr id="6" name="Text Box 3"/>
          <p:cNvSpPr txBox="1">
            <a:spLocks noChangeArrowheads="1"/>
          </p:cNvSpPr>
          <p:nvPr/>
        </p:nvSpPr>
        <p:spPr bwMode="auto">
          <a:xfrm>
            <a:off x="7092280" y="5643684"/>
            <a:ext cx="962025"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nSpc>
                <a:spcPct val="123000"/>
              </a:lnSpc>
            </a:pPr>
            <a:r>
              <a:rPr lang="en-US" altLang="en-US" dirty="0">
                <a:latin typeface="LMSans10" pitchFamily="32" charset="0"/>
              </a:rPr>
              <a:t>281 mm</a:t>
            </a: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067" y="2841210"/>
            <a:ext cx="2151063" cy="27035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Line 6"/>
          <p:cNvSpPr>
            <a:spLocks noChangeShapeType="1"/>
          </p:cNvSpPr>
          <p:nvPr/>
        </p:nvSpPr>
        <p:spPr bwMode="auto">
          <a:xfrm>
            <a:off x="755576" y="5594244"/>
            <a:ext cx="1371600" cy="1587"/>
          </a:xfrm>
          <a:prstGeom prst="line">
            <a:avLst/>
          </a:prstGeom>
          <a:noFill/>
          <a:ln w="36720" cap="flat">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endParaRPr lang="en-GB"/>
          </a:p>
        </p:txBody>
      </p:sp>
      <p:sp>
        <p:nvSpPr>
          <p:cNvPr id="9" name="Text Box 7"/>
          <p:cNvSpPr txBox="1">
            <a:spLocks noChangeArrowheads="1"/>
          </p:cNvSpPr>
          <p:nvPr/>
        </p:nvSpPr>
        <p:spPr bwMode="auto">
          <a:xfrm>
            <a:off x="998338" y="5623066"/>
            <a:ext cx="962025" cy="3992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nSpc>
                <a:spcPct val="123000"/>
              </a:lnSpc>
            </a:pPr>
            <a:r>
              <a:rPr lang="en-US" altLang="en-US" dirty="0">
                <a:latin typeface="LMSans10" pitchFamily="32" charset="0"/>
              </a:rPr>
              <a:t>280 mm</a:t>
            </a:r>
          </a:p>
        </p:txBody>
      </p:sp>
      <mc:AlternateContent xmlns:mc="http://schemas.openxmlformats.org/markup-compatibility/2006">
        <mc:Choice xmlns:a14="http://schemas.microsoft.com/office/drawing/2010/main" Requires="a14">
          <p:sp>
            <p:nvSpPr>
              <p:cNvPr id="13" name="Text Box 11"/>
              <p:cNvSpPr txBox="1">
                <a:spLocks noChangeArrowheads="1"/>
              </p:cNvSpPr>
              <p:nvPr/>
            </p:nvSpPr>
            <p:spPr bwMode="auto">
              <a:xfrm>
                <a:off x="3028365" y="3140968"/>
                <a:ext cx="3063875" cy="1450975"/>
              </a:xfrm>
              <a:prstGeom prst="rect">
                <a:avLst/>
              </a:prstGeom>
              <a:noFill/>
              <a:ln>
                <a:noFill/>
              </a:ln>
              <a:effectLst/>
              <a:extLst>
                <a:ext uri="{909E8E84-426E-40DD-AFC4-6F175D3DCCD1}">
                  <a14:hiddenFill>
                    <a:solidFill>
                      <a:srgbClr val="FFFFFF"/>
                    </a:solidFill>
                  </a14:hiddenFill>
                </a:ext>
                <a:ext uri="{91240B29-F687-4F45-9708-019B960494DF}">
                  <a14:hiddenLine w="9525" cap="flat">
                    <a:solidFill>
                      <a:srgbClr val="000000"/>
                    </a:solidFill>
                    <a:round/>
                    <a:headEnd/>
                    <a:tailEnd/>
                  </a14:hiddenLine>
                </a:ext>
                <a:ext uri="{AF507438-7753-43E0-B8FC-AC1667EBCBE1}">
                  <a14:hiddenEffects>
                    <a:effectLst>
                      <a:outerShdw dist="35921" dir="2700000" algn="ctr" rotWithShape="0">
                        <a:srgbClr val="808080"/>
                      </a:outerShdw>
                    </a:effectLst>
                  </a14:hiddenEffects>
                </a:ext>
              </a:extLst>
            </p:spPr>
            <p:txBody>
              <a:bodyPr wrap="none" lIns="90000" tIns="45000" rIns="90000" bIns="450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gn="ctr">
                  <a:lnSpc>
                    <a:spcPct val="123000"/>
                  </a:lnSpc>
                </a:pPr>
                <a14:m>
                  <m:oMath xmlns:m="http://schemas.openxmlformats.org/officeDocument/2006/math">
                    <m:r>
                      <a:rPr lang="en-US" altLang="en-US" sz="2500" i="1" dirty="0" smtClean="0">
                        <a:latin typeface="Cambria Math" panose="02040503050406030204" pitchFamily="18" charset="0"/>
                      </a:rPr>
                      <m:t>400 </m:t>
                    </m:r>
                    <m:r>
                      <m:rPr>
                        <m:sty m:val="p"/>
                      </m:rPr>
                      <a:rPr lang="en-US" altLang="en-US" sz="2500" i="0" dirty="0" smtClean="0">
                        <a:latin typeface="Cambria Math" panose="02040503050406030204" pitchFamily="18" charset="0"/>
                      </a:rPr>
                      <m:t>MHz</m:t>
                    </m:r>
                  </m:oMath>
                </a14:m>
                <a:r>
                  <a:rPr lang="en-US" altLang="en-US" sz="2500" dirty="0">
                    <a:latin typeface="LMSans10" pitchFamily="32" charset="0"/>
                  </a:rPr>
                  <a:t>, LHC</a:t>
                </a:r>
              </a:p>
              <a:p>
                <a:pPr algn="ctr">
                  <a:lnSpc>
                    <a:spcPct val="123000"/>
                  </a:lnSpc>
                </a:pPr>
                <a14:m>
                  <m:oMathPara xmlns:m="http://schemas.openxmlformats.org/officeDocument/2006/math">
                    <m:oMathParaPr>
                      <m:jc m:val="centerGroup"/>
                    </m:oMathParaPr>
                    <m:oMath xmlns:m="http://schemas.openxmlformats.org/officeDocument/2006/math">
                      <m:r>
                        <m:rPr>
                          <m:sty m:val="p"/>
                        </m:rPr>
                        <a:rPr lang="en-US" altLang="en-US" sz="2500" i="0" dirty="0" smtClean="0">
                          <a:latin typeface="Cambria Math" panose="02040503050406030204" pitchFamily="18" charset="0"/>
                        </a:rPr>
                        <m:t>V</m:t>
                      </m:r>
                      <m:r>
                        <m:rPr>
                          <m:sty m:val="p"/>
                        </m:rPr>
                        <a:rPr lang="en-US" altLang="en-US" sz="2500" i="0" baseline="-33000" dirty="0">
                          <a:latin typeface="Cambria Math" panose="02040503050406030204" pitchFamily="18" charset="0"/>
                        </a:rPr>
                        <m:t>T</m:t>
                      </m:r>
                      <m:r>
                        <a:rPr lang="en-US" altLang="en-US" sz="2500" i="1" dirty="0">
                          <a:latin typeface="Cambria Math" panose="02040503050406030204" pitchFamily="18" charset="0"/>
                        </a:rPr>
                        <m:t> = 3.4 </m:t>
                      </m:r>
                      <m:r>
                        <m:rPr>
                          <m:sty m:val="p"/>
                        </m:rPr>
                        <a:rPr lang="en-US" altLang="en-US" sz="2500" i="0" dirty="0">
                          <a:latin typeface="Cambria Math" panose="02040503050406030204" pitchFamily="18" charset="0"/>
                        </a:rPr>
                        <m:t>MV</m:t>
                      </m:r>
                    </m:oMath>
                  </m:oMathPara>
                </a14:m>
                <a:endParaRPr lang="en-US" altLang="en-US" sz="2500" dirty="0">
                  <a:latin typeface="LMSans10" pitchFamily="32" charset="0"/>
                </a:endParaRPr>
              </a:p>
              <a:p>
                <a:pPr algn="ctr">
                  <a:lnSpc>
                    <a:spcPct val="123000"/>
                  </a:lnSpc>
                </a:pPr>
                <a:r>
                  <a:rPr lang="en-US" altLang="en-US" dirty="0">
                    <a:latin typeface="LMSans10" pitchFamily="32" charset="0"/>
                  </a:rPr>
                  <a:t>(</a:t>
                </a:r>
                <a14:m>
                  <m:oMath xmlns:m="http://schemas.openxmlformats.org/officeDocument/2006/math">
                    <m:sSub>
                      <m:sSubPr>
                        <m:ctrlPr>
                          <a:rPr lang="en-GB" altLang="en-US" b="0" dirty="0" smtClean="0">
                            <a:latin typeface="Cambria Math" panose="02040503050406030204" pitchFamily="18" charset="0"/>
                          </a:rPr>
                        </m:ctrlPr>
                      </m:sSubPr>
                      <m:e>
                        <m:r>
                          <m:rPr>
                            <m:sty m:val="p"/>
                          </m:rPr>
                          <a:rPr lang="en-US" altLang="en-US" i="0" dirty="0" smtClean="0">
                            <a:latin typeface="Cambria Math" panose="02040503050406030204" pitchFamily="18" charset="0"/>
                          </a:rPr>
                          <m:t>E</m:t>
                        </m:r>
                      </m:e>
                      <m:sub>
                        <m:r>
                          <m:rPr>
                            <m:sty m:val="p"/>
                          </m:rPr>
                          <a:rPr lang="en-GB" altLang="en-US" b="0" i="0" dirty="0" smtClean="0">
                            <a:latin typeface="Cambria Math" panose="02040503050406030204" pitchFamily="18" charset="0"/>
                          </a:rPr>
                          <m:t>p</m:t>
                        </m:r>
                      </m:sub>
                    </m:sSub>
                    <m:r>
                      <a:rPr lang="en-GB" altLang="en-US" b="0" i="1" dirty="0" smtClean="0">
                        <a:latin typeface="Cambria Math" panose="02040503050406030204" pitchFamily="18" charset="0"/>
                      </a:rPr>
                      <m:t>, </m:t>
                    </m:r>
                    <m:sSub>
                      <m:sSubPr>
                        <m:ctrlPr>
                          <a:rPr lang="en-GB" altLang="en-US" b="0" dirty="0" smtClean="0">
                            <a:latin typeface="Cambria Math" panose="02040503050406030204" pitchFamily="18" charset="0"/>
                          </a:rPr>
                        </m:ctrlPr>
                      </m:sSubPr>
                      <m:e>
                        <m:r>
                          <m:rPr>
                            <m:sty m:val="p"/>
                          </m:rPr>
                          <a:rPr lang="en-US" altLang="en-US" i="0" dirty="0" err="1">
                            <a:latin typeface="Cambria Math" panose="02040503050406030204" pitchFamily="18" charset="0"/>
                          </a:rPr>
                          <m:t>B</m:t>
                        </m:r>
                      </m:e>
                      <m:sub>
                        <m:r>
                          <m:rPr>
                            <m:sty m:val="p"/>
                          </m:rPr>
                          <a:rPr lang="en-GB" altLang="en-US" b="0" i="0" dirty="0" smtClean="0">
                            <a:latin typeface="Cambria Math" panose="02040503050406030204" pitchFamily="18" charset="0"/>
                          </a:rPr>
                          <m:t>p</m:t>
                        </m:r>
                      </m:sub>
                    </m:sSub>
                    <m:r>
                      <a:rPr lang="en-US" altLang="en-US" i="1" dirty="0">
                        <a:latin typeface="Cambria Math" panose="02040503050406030204" pitchFamily="18" charset="0"/>
                      </a:rPr>
                      <m:t> &lt;</m:t>
                    </m:r>
                    <m:r>
                      <a:rPr lang="en-GB" altLang="en-US" b="0" i="1" dirty="0" smtClean="0">
                        <a:latin typeface="Cambria Math" panose="02040503050406030204" pitchFamily="18" charset="0"/>
                      </a:rPr>
                      <m:t>40</m:t>
                    </m:r>
                    <m:r>
                      <a:rPr lang="en-US" altLang="en-US" i="1" dirty="0">
                        <a:latin typeface="Cambria Math" panose="02040503050406030204" pitchFamily="18" charset="0"/>
                      </a:rPr>
                      <m:t> </m:t>
                    </m:r>
                    <m:r>
                      <m:rPr>
                        <m:sty m:val="p"/>
                      </m:rPr>
                      <a:rPr lang="en-US" altLang="en-US" i="0" dirty="0">
                        <a:latin typeface="Cambria Math" panose="02040503050406030204" pitchFamily="18" charset="0"/>
                      </a:rPr>
                      <m:t>MV</m:t>
                    </m:r>
                    <m:r>
                      <a:rPr lang="en-US" altLang="en-US" i="0" dirty="0">
                        <a:latin typeface="Cambria Math" panose="02040503050406030204" pitchFamily="18" charset="0"/>
                      </a:rPr>
                      <m:t>/</m:t>
                    </m:r>
                    <m:r>
                      <m:rPr>
                        <m:sty m:val="p"/>
                      </m:rPr>
                      <a:rPr lang="en-US" altLang="en-US" i="0" dirty="0">
                        <a:latin typeface="Cambria Math" panose="02040503050406030204" pitchFamily="18" charset="0"/>
                      </a:rPr>
                      <m:t>m</m:t>
                    </m:r>
                    <m:r>
                      <a:rPr lang="en-US" altLang="en-US" i="1" dirty="0">
                        <a:latin typeface="Cambria Math" panose="02040503050406030204" pitchFamily="18" charset="0"/>
                      </a:rPr>
                      <m:t>, </m:t>
                    </m:r>
                    <m:r>
                      <a:rPr lang="en-GB" altLang="en-US" b="0" i="1" dirty="0" smtClean="0">
                        <a:latin typeface="Cambria Math" panose="02040503050406030204" pitchFamily="18" charset="0"/>
                      </a:rPr>
                      <m:t>7</m:t>
                    </m:r>
                    <m:r>
                      <a:rPr lang="en-US" altLang="en-US" i="1" dirty="0">
                        <a:latin typeface="Cambria Math" panose="02040503050406030204" pitchFamily="18" charset="0"/>
                      </a:rPr>
                      <m:t>0 </m:t>
                    </m:r>
                    <m:r>
                      <m:rPr>
                        <m:sty m:val="p"/>
                      </m:rPr>
                      <a:rPr lang="en-US" altLang="en-US" i="0" dirty="0" err="1">
                        <a:latin typeface="Cambria Math" panose="02040503050406030204" pitchFamily="18" charset="0"/>
                      </a:rPr>
                      <m:t>mT</m:t>
                    </m:r>
                  </m:oMath>
                </a14:m>
                <a:r>
                  <a:rPr lang="en-US" altLang="en-US" dirty="0">
                    <a:latin typeface="LMSans10" pitchFamily="32" charset="0"/>
                  </a:rPr>
                  <a:t>)</a:t>
                </a:r>
              </a:p>
            </p:txBody>
          </p:sp>
        </mc:Choice>
        <mc:Fallback>
          <p:sp>
            <p:nvSpPr>
              <p:cNvPr id="13" name="Text Box 11"/>
              <p:cNvSpPr txBox="1">
                <a:spLocks noRot="1" noChangeAspect="1" noMove="1" noResize="1" noEditPoints="1" noAdjustHandles="1" noChangeArrowheads="1" noChangeShapeType="1" noTextEdit="1"/>
              </p:cNvSpPr>
              <p:nvPr/>
            </p:nvSpPr>
            <p:spPr bwMode="auto">
              <a:xfrm>
                <a:off x="3028365" y="3140968"/>
                <a:ext cx="3063875" cy="1450975"/>
              </a:xfrm>
              <a:prstGeom prst="rect">
                <a:avLst/>
              </a:prstGeom>
              <a:blipFill rotWithShape="0">
                <a:blip r:embed="rId4"/>
                <a:stretch>
                  <a:fillRect/>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TextBox 9"/>
              <p:cNvSpPr txBox="1"/>
              <p:nvPr/>
            </p:nvSpPr>
            <p:spPr>
              <a:xfrm>
                <a:off x="2651337" y="5013176"/>
                <a:ext cx="4040914" cy="646331"/>
              </a:xfrm>
              <a:prstGeom prst="rect">
                <a:avLst/>
              </a:prstGeom>
              <a:noFill/>
            </p:spPr>
            <p:txBody>
              <a:bodyPr wrap="none" rtlCol="0">
                <a:spAutoFit/>
              </a:bodyPr>
              <a:lstStyle/>
              <a:p>
                <a:r>
                  <a:rPr lang="en-GB" dirty="0" smtClean="0"/>
                  <a:t>Assuming </a:t>
                </a:r>
                <a14:m>
                  <m:oMath xmlns:m="http://schemas.openxmlformats.org/officeDocument/2006/math">
                    <m:r>
                      <a:rPr lang="en-GB" b="0" i="1" smtClean="0">
                        <a:latin typeface="Cambria Math" panose="02040503050406030204" pitchFamily="18" charset="0"/>
                      </a:rPr>
                      <m:t>𝑅</m:t>
                    </m:r>
                    <m:r>
                      <a:rPr lang="en-GB" b="0" i="1" smtClean="0">
                        <a:latin typeface="Cambria Math" panose="02040503050406030204" pitchFamily="18" charset="0"/>
                      </a:rPr>
                      <m:t>/</m:t>
                    </m:r>
                    <m:r>
                      <a:rPr lang="en-GB" b="0" i="1" smtClean="0">
                        <a:latin typeface="Cambria Math" panose="02040503050406030204" pitchFamily="18" charset="0"/>
                      </a:rPr>
                      <m:t>𝑄</m:t>
                    </m:r>
                    <m:r>
                      <a:rPr lang="en-GB" b="0" i="1" smtClean="0">
                        <a:latin typeface="Cambria Math" panose="02040503050406030204" pitchFamily="18" charset="0"/>
                      </a:rPr>
                      <m:t>∼420 </m:t>
                    </m:r>
                    <m:r>
                      <m:rPr>
                        <m:sty m:val="p"/>
                      </m:rPr>
                      <a:rPr lang="en-GB" b="0" i="0" smtClean="0">
                        <a:latin typeface="Cambria Math" panose="02040503050406030204" pitchFamily="18" charset="0"/>
                      </a:rPr>
                      <m:t>Ω</m:t>
                    </m:r>
                  </m:oMath>
                </a14:m>
                <a:r>
                  <a:rPr lang="en-GB" dirty="0" smtClean="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𝑠</m:t>
                        </m:r>
                      </m:sub>
                    </m:sSub>
                    <m:r>
                      <a:rPr lang="en-GB" b="0" i="1" smtClean="0">
                        <a:latin typeface="Cambria Math" panose="02040503050406030204" pitchFamily="18" charset="0"/>
                      </a:rPr>
                      <m:t>∼10 </m:t>
                    </m:r>
                    <m:r>
                      <m:rPr>
                        <m:sty m:val="p"/>
                      </m:rPr>
                      <a:rPr lang="en-GB" b="0" i="0" smtClean="0">
                        <a:latin typeface="Cambria Math" panose="02040503050406030204" pitchFamily="18" charset="0"/>
                      </a:rPr>
                      <m:t>nΩ</m:t>
                    </m:r>
                  </m:oMath>
                </a14:m>
                <a:endParaRPr lang="en-GB" dirty="0" smtClean="0"/>
              </a:p>
              <a:p>
                <a:r>
                  <a:rPr lang="en-GB" dirty="0" smtClean="0"/>
                  <a:t>Dynamic load </a:t>
                </a:r>
                <a14:m>
                  <m:oMath xmlns:m="http://schemas.openxmlformats.org/officeDocument/2006/math">
                    <m:r>
                      <a:rPr lang="en-GB" b="0" i="1" smtClean="0">
                        <a:latin typeface="Cambria Math" panose="02040503050406030204" pitchFamily="18" charset="0"/>
                      </a:rPr>
                      <m:t>∼3</m:t>
                    </m:r>
                    <m:r>
                      <a:rPr lang="en-GB" b="0" i="1" smtClean="0">
                        <a:latin typeface="Cambria Math" panose="02040503050406030204" pitchFamily="18" charset="0"/>
                      </a:rPr>
                      <m:t>𝑊</m:t>
                    </m:r>
                  </m:oMath>
                </a14:m>
                <a:r>
                  <a:rPr lang="en-GB" dirty="0" smtClean="0"/>
                  <a:t>/cavity (SPS limit)</a:t>
                </a:r>
              </a:p>
            </p:txBody>
          </p:sp>
        </mc:Choice>
        <mc:Fallback>
          <p:sp>
            <p:nvSpPr>
              <p:cNvPr id="10" name="TextBox 9"/>
              <p:cNvSpPr txBox="1">
                <a:spLocks noRot="1" noChangeAspect="1" noMove="1" noResize="1" noEditPoints="1" noAdjustHandles="1" noChangeArrowheads="1" noChangeShapeType="1" noTextEdit="1"/>
              </p:cNvSpPr>
              <p:nvPr/>
            </p:nvSpPr>
            <p:spPr>
              <a:xfrm>
                <a:off x="2651337" y="5013176"/>
                <a:ext cx="4040914" cy="646331"/>
              </a:xfrm>
              <a:prstGeom prst="rect">
                <a:avLst/>
              </a:prstGeom>
              <a:blipFill rotWithShape="0">
                <a:blip r:embed="rId5"/>
                <a:stretch>
                  <a:fillRect l="-1357" t="-4717" r="-603" b="-14151"/>
                </a:stretch>
              </a:blipFill>
            </p:spPr>
            <p:txBody>
              <a:bodyPr/>
              <a:lstStyle/>
              <a:p>
                <a:r>
                  <a:rPr lang="en-GB">
                    <a:noFill/>
                  </a:rPr>
                  <a:t> </a:t>
                </a:r>
              </a:p>
            </p:txBody>
          </p:sp>
        </mc:Fallback>
      </mc:AlternateContent>
      <p:cxnSp>
        <p:nvCxnSpPr>
          <p:cNvPr id="16" name="Straight Arrow Connector 15"/>
          <p:cNvCxnSpPr/>
          <p:nvPr/>
        </p:nvCxnSpPr>
        <p:spPr>
          <a:xfrm>
            <a:off x="7308304" y="4653136"/>
            <a:ext cx="363501" cy="0"/>
          </a:xfrm>
          <a:prstGeom prst="straightConnector1">
            <a:avLst/>
          </a:prstGeom>
          <a:ln w="38100">
            <a:solidFill>
              <a:srgbClr val="FF0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1475656" y="4077072"/>
            <a:ext cx="0" cy="288032"/>
          </a:xfrm>
          <a:prstGeom prst="straightConnector1">
            <a:avLst/>
          </a:prstGeom>
          <a:ln>
            <a:solidFill>
              <a:srgbClr val="FF0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34067" y="2531273"/>
            <a:ext cx="2407454" cy="369332"/>
          </a:xfrm>
          <a:prstGeom prst="rect">
            <a:avLst/>
          </a:prstGeom>
          <a:noFill/>
        </p:spPr>
        <p:txBody>
          <a:bodyPr wrap="none" rtlCol="0">
            <a:spAutoFit/>
          </a:bodyPr>
          <a:lstStyle/>
          <a:p>
            <a:r>
              <a:rPr lang="en-GB" dirty="0" smtClean="0"/>
              <a:t>Double Quarter Wave</a:t>
            </a:r>
            <a:endParaRPr lang="en-GB" dirty="0"/>
          </a:p>
        </p:txBody>
      </p:sp>
      <p:sp>
        <p:nvSpPr>
          <p:cNvPr id="19" name="TextBox 18"/>
          <p:cNvSpPr txBox="1"/>
          <p:nvPr/>
        </p:nvSpPr>
        <p:spPr>
          <a:xfrm>
            <a:off x="6666122" y="2373165"/>
            <a:ext cx="1210588" cy="369332"/>
          </a:xfrm>
          <a:prstGeom prst="rect">
            <a:avLst/>
          </a:prstGeom>
          <a:noFill/>
        </p:spPr>
        <p:txBody>
          <a:bodyPr wrap="none" rtlCol="0">
            <a:spAutoFit/>
          </a:bodyPr>
          <a:lstStyle/>
          <a:p>
            <a:r>
              <a:rPr lang="en-GB" dirty="0" smtClean="0"/>
              <a:t>RF Dipole</a:t>
            </a:r>
            <a:endParaRPr lang="en-GB" dirty="0"/>
          </a:p>
        </p:txBody>
      </p:sp>
      <p:sp>
        <p:nvSpPr>
          <p:cNvPr id="12" name="TextBox 11"/>
          <p:cNvSpPr txBox="1"/>
          <p:nvPr/>
        </p:nvSpPr>
        <p:spPr>
          <a:xfrm>
            <a:off x="2127176" y="6237312"/>
            <a:ext cx="6304831" cy="553998"/>
          </a:xfrm>
          <a:prstGeom prst="rect">
            <a:avLst/>
          </a:prstGeom>
          <a:noFill/>
        </p:spPr>
        <p:txBody>
          <a:bodyPr wrap="square" rtlCol="0">
            <a:spAutoFit/>
          </a:bodyPr>
          <a:lstStyle/>
          <a:p>
            <a:r>
              <a:rPr lang="en-GB" sz="1500" dirty="0" smtClean="0">
                <a:solidFill>
                  <a:schemeClr val="accent5"/>
                </a:solidFill>
              </a:rPr>
              <a:t>*The </a:t>
            </a:r>
            <a:r>
              <a:rPr lang="en-GB" sz="1500" dirty="0">
                <a:solidFill>
                  <a:schemeClr val="accent5"/>
                </a:solidFill>
              </a:rPr>
              <a:t>most important reason for the voltage limit is operate well below the quench limit to minimize RF trips for machine protection</a:t>
            </a:r>
            <a:endParaRPr lang="en-GB" sz="1500" dirty="0">
              <a:solidFill>
                <a:schemeClr val="accent5"/>
              </a:solidFill>
            </a:endParaRPr>
          </a:p>
        </p:txBody>
      </p:sp>
    </p:spTree>
    <p:extLst>
      <p:ext uri="{BB962C8B-B14F-4D97-AF65-F5344CB8AC3E}">
        <p14:creationId xmlns:p14="http://schemas.microsoft.com/office/powerpoint/2010/main" val="3483924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2015 SPS CM-Review Recommendations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a:p>
        </p:txBody>
      </p:sp>
      <p:sp>
        <p:nvSpPr>
          <p:cNvPr id="5" name="Content Placeholder 4"/>
          <p:cNvSpPr txBox="1">
            <a:spLocks/>
          </p:cNvSpPr>
          <p:nvPr/>
        </p:nvSpPr>
        <p:spPr>
          <a:xfrm>
            <a:off x="411895" y="908720"/>
            <a:ext cx="8526162" cy="5349240"/>
          </a:xfrm>
          <a:prstGeom prst="rect">
            <a:avLst/>
          </a:prstGeom>
        </p:spPr>
        <p:txBody>
          <a:bodyPr vert="horz" lIns="91440" tIns="0" rIns="91440" bIns="0" rtlCol="0">
            <a:normAutofit fontScale="92500" lnSpcReduction="10000"/>
          </a:bodyPr>
          <a:lstStyle>
            <a:lvl1pPr marL="171450" indent="-171450" algn="l" defTabSz="342900" rtl="0" eaLnBrk="1" latinLnBrk="0" hangingPunct="1">
              <a:lnSpc>
                <a:spcPct val="120000"/>
              </a:lnSpc>
              <a:spcBef>
                <a:spcPts val="450"/>
              </a:spcBef>
              <a:buClr>
                <a:srgbClr val="0089B5"/>
              </a:buClr>
              <a:buFont typeface="Arial"/>
              <a:buChar char="•"/>
              <a:defRPr sz="2400" kern="1200">
                <a:solidFill>
                  <a:schemeClr val="tx1">
                    <a:lumMod val="75000"/>
                    <a:lumOff val="25000"/>
                  </a:schemeClr>
                </a:solidFill>
                <a:effectLst/>
                <a:latin typeface="Calibri" pitchFamily="34" charset="0"/>
                <a:ea typeface="+mn-ea"/>
                <a:cs typeface="+mn-cs"/>
              </a:defRPr>
            </a:lvl1pPr>
            <a:lvl2pPr marL="342900" indent="-171450" algn="l" defTabSz="342900" rtl="0" eaLnBrk="1" latinLnBrk="0" hangingPunct="1">
              <a:lnSpc>
                <a:spcPct val="120000"/>
              </a:lnSpc>
              <a:spcBef>
                <a:spcPts val="300"/>
              </a:spcBef>
              <a:buClr>
                <a:srgbClr val="0089B5"/>
              </a:buClr>
              <a:buSzPct val="95000"/>
              <a:buFont typeface="Arial"/>
              <a:buChar char="•"/>
              <a:defRPr sz="2400" kern="1200" baseline="0">
                <a:solidFill>
                  <a:schemeClr val="tx1">
                    <a:lumMod val="75000"/>
                    <a:lumOff val="25000"/>
                  </a:schemeClr>
                </a:solidFill>
                <a:effectLst/>
                <a:latin typeface="Calibri" pitchFamily="34" charset="0"/>
                <a:ea typeface="+mn-ea"/>
                <a:cs typeface="+mn-cs"/>
              </a:defRPr>
            </a:lvl2pPr>
            <a:lvl3pPr marL="51435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Calibri" pitchFamily="34" charset="0"/>
                <a:ea typeface="+mn-ea"/>
                <a:cs typeface="+mn-cs"/>
              </a:defRPr>
            </a:lvl3pPr>
            <a:lvl4pPr marL="68580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Calibri" pitchFamily="34" charset="0"/>
                <a:ea typeface="+mn-ea"/>
                <a:cs typeface="+mn-cs"/>
              </a:defRPr>
            </a:lvl4pPr>
            <a:lvl5pPr marL="857250" indent="-171450" algn="l" defTabSz="342900" rtl="0" eaLnBrk="1" latinLnBrk="0" hangingPunct="1">
              <a:lnSpc>
                <a:spcPct val="120000"/>
              </a:lnSpc>
              <a:spcBef>
                <a:spcPts val="0"/>
              </a:spcBef>
              <a:buClr>
                <a:schemeClr val="bg1">
                  <a:lumMod val="50000"/>
                </a:schemeClr>
              </a:buClr>
              <a:buSzPct val="90000"/>
              <a:buFont typeface="Arial"/>
              <a:buChar char="•"/>
              <a:defRPr sz="2100" kern="1200" baseline="0">
                <a:solidFill>
                  <a:schemeClr val="tx1">
                    <a:lumMod val="50000"/>
                    <a:lumOff val="50000"/>
                  </a:schemeClr>
                </a:solidFill>
                <a:effectLst/>
                <a:latin typeface="Calibri" pitchFamily="34" charset="0"/>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r>
              <a:rPr lang="en-US" altLang="ja-JP" dirty="0">
                <a:solidFill>
                  <a:sysClr val="windowText" lastClr="000000">
                    <a:lumMod val="75000"/>
                    <a:lumOff val="25000"/>
                  </a:sysClr>
                </a:solidFill>
                <a:ea typeface="ＭＳ Ｐゴシック" panose="020B0600070205080204" pitchFamily="34" charset="-128"/>
              </a:rPr>
              <a:t>Clarify “the minimum functional requirement/goal” for the SPS test </a:t>
            </a:r>
          </a:p>
          <a:p>
            <a:pPr lvl="2">
              <a:spcBef>
                <a:spcPts val="300"/>
              </a:spcBef>
              <a:buSzPct val="95000"/>
              <a:defRPr/>
            </a:pPr>
            <a:r>
              <a:rPr lang="en-US" altLang="ja-JP" dirty="0">
                <a:solidFill>
                  <a:sysClr val="windowText" lastClr="000000">
                    <a:lumMod val="75000"/>
                    <a:lumOff val="25000"/>
                  </a:sysClr>
                </a:solidFill>
                <a:ea typeface="ＭＳ Ｐゴシック" panose="020B0600070205080204" pitchFamily="34" charset="-128"/>
              </a:rPr>
              <a:t>Detailed acceptance criteria </a:t>
            </a:r>
            <a:r>
              <a:rPr lang="en-US" altLang="ja-JP" dirty="0" smtClean="0">
                <a:solidFill>
                  <a:sysClr val="windowText" lastClr="000000">
                    <a:lumMod val="75000"/>
                    <a:lumOff val="25000"/>
                  </a:sysClr>
                </a:solidFill>
                <a:ea typeface="ＭＳ Ｐゴシック" panose="020B0600070205080204" pitchFamily="34" charset="-128"/>
              </a:rPr>
              <a:t>(EDMS 1577565) being </a:t>
            </a:r>
            <a:r>
              <a:rPr lang="en-US" altLang="ja-JP" dirty="0">
                <a:solidFill>
                  <a:sysClr val="windowText" lastClr="000000">
                    <a:lumMod val="75000"/>
                    <a:lumOff val="25000"/>
                  </a:sysClr>
                </a:solidFill>
                <a:ea typeface="ＭＳ Ｐゴシック" panose="020B0600070205080204" pitchFamily="34" charset="-128"/>
              </a:rPr>
              <a:t>followed</a:t>
            </a: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r>
              <a:rPr lang="en-GB" altLang="ja-JP" dirty="0">
                <a:solidFill>
                  <a:sysClr val="windowText" lastClr="000000">
                    <a:lumMod val="75000"/>
                    <a:lumOff val="25000"/>
                  </a:sysClr>
                </a:solidFill>
                <a:ea typeface="ＭＳ Ｐゴシック" panose="020B0600070205080204" pitchFamily="34" charset="-128"/>
              </a:rPr>
              <a:t>A decision/action on the ordering/implantation of the refrigerator</a:t>
            </a:r>
          </a:p>
          <a:p>
            <a:pPr lvl="2">
              <a:spcBef>
                <a:spcPts val="300"/>
              </a:spcBef>
              <a:buSzPct val="95000"/>
              <a:defRPr/>
            </a:pPr>
            <a:r>
              <a:rPr lang="en-US" altLang="ja-JP" dirty="0" smtClean="0">
                <a:solidFill>
                  <a:sysClr val="windowText" lastClr="000000">
                    <a:lumMod val="75000"/>
                    <a:lumOff val="25000"/>
                  </a:sysClr>
                </a:solidFill>
                <a:ea typeface="ＭＳ Ｐゴシック" panose="020B0600070205080204" pitchFamily="34" charset="-128"/>
              </a:rPr>
              <a:t>Procurement and fabrication launched (see </a:t>
            </a:r>
            <a:r>
              <a:rPr lang="en-US" altLang="ja-JP" dirty="0" err="1" smtClean="0">
                <a:solidFill>
                  <a:sysClr val="windowText" lastClr="000000">
                    <a:lumMod val="75000"/>
                    <a:lumOff val="25000"/>
                  </a:sysClr>
                </a:solidFill>
                <a:ea typeface="ＭＳ Ｐゴシック" panose="020B0600070205080204" pitchFamily="34" charset="-128"/>
              </a:rPr>
              <a:t>cryo</a:t>
            </a:r>
            <a:r>
              <a:rPr lang="en-US" altLang="ja-JP" dirty="0" smtClean="0">
                <a:solidFill>
                  <a:sysClr val="windowText" lastClr="000000">
                    <a:lumMod val="75000"/>
                    <a:lumOff val="25000"/>
                  </a:sysClr>
                </a:solidFill>
                <a:ea typeface="ＭＳ Ｐゴシック" panose="020B0600070205080204" pitchFamily="34" charset="-128"/>
              </a:rPr>
              <a:t> talks tomorrow) </a:t>
            </a:r>
            <a:endParaRPr lang="en-US" altLang="ja-JP" dirty="0">
              <a:solidFill>
                <a:sysClr val="windowText" lastClr="000000">
                  <a:lumMod val="75000"/>
                  <a:lumOff val="25000"/>
                </a:sysClr>
              </a:solidFill>
              <a:ea typeface="ＭＳ Ｐゴシック" panose="020B0600070205080204" pitchFamily="34" charset="-128"/>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r>
              <a:rPr lang="en-US" altLang="ja-JP" dirty="0">
                <a:solidFill>
                  <a:sysClr val="windowText" lastClr="000000">
                    <a:lumMod val="75000"/>
                    <a:lumOff val="25000"/>
                  </a:sysClr>
                </a:solidFill>
                <a:ea typeface="ＭＳ Ｐゴシック" panose="020B0600070205080204" pitchFamily="34" charset="-128"/>
              </a:rPr>
              <a:t>The system integration workflow, including tooling, fixtures, and intermediate tests must be studied in greater detail </a:t>
            </a:r>
          </a:p>
          <a:p>
            <a:pPr marL="342900" marR="0" lvl="1" indent="-171450" algn="l" defTabSz="342900" rtl="0" eaLnBrk="1" fontAlgn="auto" latinLnBrk="0" hangingPunct="1">
              <a:lnSpc>
                <a:spcPct val="120000"/>
              </a:lnSpc>
              <a:spcBef>
                <a:spcPts val="300"/>
              </a:spcBef>
              <a:spcAft>
                <a:spcPts val="0"/>
              </a:spcAft>
              <a:buClr>
                <a:srgbClr val="0089B5"/>
              </a:buClr>
              <a:buSzPct val="95000"/>
              <a:buFont typeface="Arial"/>
              <a:buChar char="•"/>
              <a:tabLst/>
              <a:defRPr/>
            </a:pPr>
            <a:r>
              <a:rPr lang="en-GB" altLang="ja-JP" sz="2100" dirty="0" smtClean="0">
                <a:solidFill>
                  <a:sysClr val="windowText" lastClr="000000">
                    <a:lumMod val="75000"/>
                    <a:lumOff val="25000"/>
                  </a:sysClr>
                </a:solidFill>
                <a:ea typeface="ＭＳ Ｐゴシック" panose="020B0600070205080204" pitchFamily="34" charset="-128"/>
              </a:rPr>
              <a:t>In place &amp; coordinated </a:t>
            </a:r>
            <a:r>
              <a:rPr lang="en-GB" altLang="ja-JP" sz="2100" dirty="0">
                <a:solidFill>
                  <a:sysClr val="windowText" lastClr="000000">
                    <a:lumMod val="75000"/>
                    <a:lumOff val="25000"/>
                  </a:sysClr>
                </a:solidFill>
                <a:ea typeface="ＭＳ Ｐゴシック" panose="020B0600070205080204" pitchFamily="34" charset="-128"/>
              </a:rPr>
              <a:t>under a new </a:t>
            </a:r>
            <a:r>
              <a:rPr lang="en-GB" altLang="ja-JP" sz="2100" dirty="0">
                <a:solidFill>
                  <a:sysClr val="windowText" lastClr="000000">
                    <a:lumMod val="75000"/>
                    <a:lumOff val="25000"/>
                  </a:sysClr>
                </a:solidFill>
                <a:ea typeface="ＭＳ Ｐゴシック" panose="020B0600070205080204" pitchFamily="34" charset="-128"/>
              </a:rPr>
              <a:t>WG-CCTC with weekly planning</a:t>
            </a:r>
            <a:endParaRPr lang="en-US" altLang="ja-JP" sz="2100" dirty="0">
              <a:solidFill>
                <a:sysClr val="windowText" lastClr="000000">
                  <a:lumMod val="75000"/>
                  <a:lumOff val="25000"/>
                </a:sysClr>
              </a:solidFill>
              <a:ea typeface="ＭＳ Ｐゴシック" panose="020B0600070205080204" pitchFamily="34" charset="-128"/>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r>
              <a:rPr lang="en-US" altLang="ja-JP" dirty="0">
                <a:solidFill>
                  <a:sysClr val="windowText" lastClr="000000">
                    <a:lumMod val="75000"/>
                    <a:lumOff val="25000"/>
                  </a:sysClr>
                </a:solidFill>
                <a:ea typeface="ＭＳ Ｐゴシック" panose="020B0600070205080204" pitchFamily="34" charset="-128"/>
              </a:rPr>
              <a:t>The critical components such as FPCs and tuners shall be individually reviewed </a:t>
            </a:r>
            <a:r>
              <a:rPr lang="en-US" altLang="ja-JP" dirty="0" smtClean="0">
                <a:solidFill>
                  <a:sysClr val="windowText" lastClr="000000">
                    <a:lumMod val="75000"/>
                    <a:lumOff val="25000"/>
                  </a:sysClr>
                </a:solidFill>
                <a:ea typeface="ＭＳ Ｐゴシック" panose="020B0600070205080204" pitchFamily="34" charset="-128"/>
              </a:rPr>
              <a:t>(deferred till test results, see later talks)</a:t>
            </a:r>
            <a:endParaRPr lang="ja-JP" altLang="ja-JP" dirty="0">
              <a:solidFill>
                <a:sysClr val="windowText" lastClr="000000">
                  <a:lumMod val="75000"/>
                  <a:lumOff val="25000"/>
                </a:sysClr>
              </a:solidFill>
              <a:ea typeface="ＭＳ Ｐゴシック" panose="020B0600070205080204" pitchFamily="34" charset="-128"/>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r>
              <a:rPr lang="en-US" altLang="ja-JP" dirty="0">
                <a:solidFill>
                  <a:sysClr val="windowText" lastClr="000000">
                    <a:lumMod val="75000"/>
                    <a:lumOff val="25000"/>
                  </a:sysClr>
                </a:solidFill>
                <a:ea typeface="ＭＳ Ｐゴシック" panose="020B0600070205080204" pitchFamily="34" charset="-128"/>
              </a:rPr>
              <a:t>Cryogenic-safety and failure-mode analyses should be performed </a:t>
            </a:r>
          </a:p>
          <a:p>
            <a:pPr lvl="1">
              <a:defRPr/>
            </a:pPr>
            <a:r>
              <a:rPr lang="en-US" altLang="ja-JP" sz="2100" dirty="0">
                <a:solidFill>
                  <a:sysClr val="windowText" lastClr="000000">
                    <a:lumMod val="75000"/>
                    <a:lumOff val="25000"/>
                  </a:sysClr>
                </a:solidFill>
                <a:ea typeface="ＭＳ Ｐゴシック" panose="020B0600070205080204" pitchFamily="34" charset="-128"/>
              </a:rPr>
              <a:t>1st safety analysis &amp; review performed (see safety talk tomorrow)</a:t>
            </a:r>
            <a:endParaRPr lang="en-US" altLang="ja-JP" sz="2100" dirty="0">
              <a:solidFill>
                <a:sysClr val="windowText" lastClr="000000">
                  <a:lumMod val="75000"/>
                  <a:lumOff val="25000"/>
                </a:sysClr>
              </a:solidFill>
              <a:ea typeface="ＭＳ Ｐゴシック" panose="020B0600070205080204" pitchFamily="34" charset="-128"/>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r>
              <a:rPr lang="en-US" altLang="ja-JP" dirty="0">
                <a:solidFill>
                  <a:sysClr val="windowText" lastClr="000000">
                    <a:lumMod val="75000"/>
                    <a:lumOff val="25000"/>
                  </a:sysClr>
                </a:solidFill>
                <a:ea typeface="ＭＳ Ｐゴシック" panose="020B0600070205080204" pitchFamily="34" charset="-128"/>
              </a:rPr>
              <a:t>Reinforce the supporting system &amp; limiting forces on the FPCs.</a:t>
            </a:r>
            <a:endParaRPr lang="en-GB" altLang="ja-JP" dirty="0">
              <a:solidFill>
                <a:sysClr val="windowText" lastClr="000000">
                  <a:lumMod val="75000"/>
                  <a:lumOff val="25000"/>
                </a:sysClr>
              </a:solidFill>
              <a:ea typeface="ＭＳ Ｐゴシック" panose="020B0600070205080204" pitchFamily="34" charset="-128"/>
            </a:endParaRPr>
          </a:p>
          <a:p>
            <a:pPr marR="0" lvl="1" fontAlgn="auto">
              <a:spcAft>
                <a:spcPts val="0"/>
              </a:spcAft>
              <a:tabLst/>
              <a:defRPr/>
            </a:pPr>
            <a:r>
              <a:rPr lang="en-GB" altLang="ja-JP" sz="2100" dirty="0">
                <a:solidFill>
                  <a:sysClr val="windowText" lastClr="000000">
                    <a:lumMod val="75000"/>
                    <a:lumOff val="25000"/>
                  </a:sysClr>
                </a:solidFill>
                <a:ea typeface="ＭＳ Ｐゴシック" panose="020B0600070205080204" pitchFamily="34" charset="-128"/>
              </a:rPr>
              <a:t>Blade type supporting system  was </a:t>
            </a:r>
            <a:r>
              <a:rPr lang="en-GB" altLang="ja-JP" sz="2100" dirty="0">
                <a:solidFill>
                  <a:sysClr val="windowText" lastClr="000000">
                    <a:lumMod val="75000"/>
                    <a:lumOff val="25000"/>
                  </a:sysClr>
                </a:solidFill>
                <a:ea typeface="ＭＳ Ｐゴシック" panose="020B0600070205080204" pitchFamily="34" charset="-128"/>
              </a:rPr>
              <a:t>optimized (see later talks)</a:t>
            </a:r>
            <a:endParaRPr lang="ja-JP" altLang="ja-JP" sz="2100" dirty="0">
              <a:solidFill>
                <a:sysClr val="windowText" lastClr="000000">
                  <a:lumMod val="75000"/>
                  <a:lumOff val="25000"/>
                </a:sysClr>
              </a:solidFill>
              <a:ea typeface="ＭＳ Ｐゴシック" panose="020B0600070205080204" pitchFamily="34" charset="-128"/>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endParaRPr kumimoji="0" lang="ja-JP" altLang="ja-JP" sz="2400" b="0" i="0" u="none" strike="noStrike" kern="1200" cap="none" spc="0" normalizeH="0" baseline="0" noProof="0" dirty="0" smtClean="0">
              <a:ln>
                <a:noFill/>
              </a:ln>
              <a:solidFill>
                <a:sysClr val="windowText" lastClr="000000">
                  <a:lumMod val="75000"/>
                  <a:lumOff val="25000"/>
                </a:sysClr>
              </a:solidFill>
              <a:effectLst/>
              <a:uLnTx/>
              <a:uFillTx/>
              <a:latin typeface="Calibri" pitchFamily="34" charset="0"/>
              <a:ea typeface="ＭＳ Ｐゴシック" panose="020B0600070205080204" pitchFamily="34" charset="-128"/>
              <a:cs typeface="+mn-cs"/>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endParaRPr kumimoji="0" lang="ja-JP" altLang="ja-JP" sz="2400" b="0" i="0" u="none" strike="noStrike" kern="1200" cap="none" spc="0" normalizeH="0" baseline="0" noProof="0" dirty="0" smtClean="0">
              <a:ln>
                <a:noFill/>
              </a:ln>
              <a:solidFill>
                <a:sysClr val="windowText" lastClr="000000">
                  <a:lumMod val="75000"/>
                  <a:lumOff val="25000"/>
                </a:sysClr>
              </a:solidFill>
              <a:effectLst/>
              <a:uLnTx/>
              <a:uFillTx/>
              <a:latin typeface="Calibri" pitchFamily="34" charset="0"/>
              <a:ea typeface="ＭＳ Ｐゴシック" panose="020B0600070205080204" pitchFamily="34" charset="-128"/>
              <a:cs typeface="+mn-cs"/>
            </a:endParaRPr>
          </a:p>
          <a:p>
            <a:pPr marL="171450" marR="0" lvl="0" indent="-171450" algn="l" defTabSz="342900" rtl="0" eaLnBrk="1" fontAlgn="auto" latinLnBrk="0" hangingPunct="1">
              <a:lnSpc>
                <a:spcPct val="120000"/>
              </a:lnSpc>
              <a:spcBef>
                <a:spcPts val="450"/>
              </a:spcBef>
              <a:spcAft>
                <a:spcPts val="0"/>
              </a:spcAft>
              <a:buClr>
                <a:srgbClr val="0089B5"/>
              </a:buClr>
              <a:buSzTx/>
              <a:buFont typeface="Arial"/>
              <a:buChar char="•"/>
              <a:tabLst/>
              <a:defRPr/>
            </a:pPr>
            <a:endParaRPr kumimoji="0" lang="en-US" sz="2400" b="0" i="0" u="none" strike="noStrike" kern="1200" cap="none" spc="0" normalizeH="0" baseline="0" noProof="0" dirty="0">
              <a:ln>
                <a:noFill/>
              </a:ln>
              <a:solidFill>
                <a:sysClr val="windowText" lastClr="000000">
                  <a:lumMod val="75000"/>
                  <a:lumOff val="25000"/>
                </a:sysClr>
              </a:solidFill>
              <a:effectLst/>
              <a:uLnTx/>
              <a:uFillTx/>
              <a:latin typeface="Calibri" pitchFamily="34" charset="0"/>
              <a:ea typeface="+mn-ea"/>
              <a:cs typeface="+mn-cs"/>
            </a:endParaRPr>
          </a:p>
        </p:txBody>
      </p:sp>
    </p:spTree>
    <p:extLst>
      <p:ext uri="{BB962C8B-B14F-4D97-AF65-F5344CB8AC3E}">
        <p14:creationId xmlns:p14="http://schemas.microsoft.com/office/powerpoint/2010/main" val="1326650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7252" y="809114"/>
            <a:ext cx="3931920" cy="2048256"/>
          </a:xfrm>
          <a:prstGeom prst="rect">
            <a:avLst/>
          </a:prstGeom>
        </p:spPr>
      </p:pic>
      <p:sp>
        <p:nvSpPr>
          <p:cNvPr id="2" name="Title 1"/>
          <p:cNvSpPr>
            <a:spLocks noGrp="1"/>
          </p:cNvSpPr>
          <p:nvPr>
            <p:ph type="title"/>
          </p:nvPr>
        </p:nvSpPr>
        <p:spPr/>
        <p:txBody>
          <a:bodyPr/>
          <a:lstStyle/>
          <a:p>
            <a:r>
              <a:rPr lang="en-GB" dirty="0" smtClean="0"/>
              <a:t>SPS Cavities 2K Volume</a:t>
            </a:r>
            <a:endParaRPr lang="en-GB" dirty="0"/>
          </a:p>
        </p:txBody>
      </p:sp>
      <p:sp>
        <p:nvSpPr>
          <p:cNvPr id="8" name="Content Placeholder 7"/>
          <p:cNvSpPr>
            <a:spLocks noGrp="1"/>
          </p:cNvSpPr>
          <p:nvPr>
            <p:ph idx="1"/>
          </p:nvPr>
        </p:nvSpPr>
        <p:spPr>
          <a:xfrm>
            <a:off x="3153935" y="3486484"/>
            <a:ext cx="5309754" cy="2929832"/>
          </a:xfrm>
        </p:spPr>
        <p:txBody>
          <a:bodyPr>
            <a:normAutofit fontScale="62500" lnSpcReduction="20000"/>
          </a:bodyPr>
          <a:lstStyle/>
          <a:p>
            <a:r>
              <a:rPr lang="en-GB" dirty="0"/>
              <a:t>Main Mechanical interfaces: </a:t>
            </a:r>
          </a:p>
          <a:p>
            <a:pPr marL="0" indent="0">
              <a:buNone/>
            </a:pPr>
            <a:r>
              <a:rPr lang="en-GB" dirty="0" smtClean="0"/>
              <a:t>	He-vessel</a:t>
            </a:r>
            <a:r>
              <a:rPr lang="en-GB" dirty="0"/>
              <a:t>: </a:t>
            </a:r>
            <a:r>
              <a:rPr lang="en-GB" dirty="0" smtClean="0"/>
              <a:t>New Bolted-welded </a:t>
            </a:r>
            <a:r>
              <a:rPr lang="en-GB" dirty="0"/>
              <a:t>concept</a:t>
            </a:r>
          </a:p>
          <a:p>
            <a:pPr marL="0" indent="0">
              <a:buNone/>
            </a:pPr>
            <a:r>
              <a:rPr lang="en-GB" dirty="0" smtClean="0"/>
              <a:t>	Tuner</a:t>
            </a:r>
            <a:r>
              <a:rPr lang="en-GB" dirty="0"/>
              <a:t>: Symmetric tuning with warm </a:t>
            </a:r>
            <a:r>
              <a:rPr lang="en-GB" dirty="0" smtClean="0"/>
              <a:t>actuation</a:t>
            </a:r>
          </a:p>
          <a:p>
            <a:pPr marL="0" indent="0">
              <a:buNone/>
            </a:pPr>
            <a:r>
              <a:rPr lang="en-GB" dirty="0"/>
              <a:t>	</a:t>
            </a:r>
            <a:r>
              <a:rPr lang="en-GB" dirty="0" smtClean="0"/>
              <a:t>Three </a:t>
            </a:r>
            <a:r>
              <a:rPr lang="en-GB" dirty="0"/>
              <a:t>point support + alignment system</a:t>
            </a:r>
          </a:p>
          <a:p>
            <a:endParaRPr lang="en-GB" dirty="0"/>
          </a:p>
          <a:p>
            <a:endParaRPr lang="en-GB" dirty="0"/>
          </a:p>
          <a:p>
            <a:r>
              <a:rPr lang="en-GB" dirty="0"/>
              <a:t>Main RF interfaces</a:t>
            </a:r>
          </a:p>
          <a:p>
            <a:pPr marL="0" indent="0">
              <a:buNone/>
            </a:pPr>
            <a:r>
              <a:rPr lang="en-GB" dirty="0" smtClean="0"/>
              <a:t>	1 </a:t>
            </a:r>
            <a:r>
              <a:rPr lang="en-GB" dirty="0"/>
              <a:t>FPC: Single ceramic coaxial line </a:t>
            </a:r>
          </a:p>
          <a:p>
            <a:pPr marL="0" indent="0">
              <a:buNone/>
            </a:pPr>
            <a:r>
              <a:rPr lang="en-GB" dirty="0" smtClean="0"/>
              <a:t>	3 </a:t>
            </a:r>
            <a:r>
              <a:rPr lang="en-GB" dirty="0"/>
              <a:t>HOMs: Two stage filter, coaxial</a:t>
            </a:r>
          </a:p>
          <a:p>
            <a:pPr marL="0" indent="0">
              <a:buNone/>
            </a:pPr>
            <a:r>
              <a:rPr lang="en-GB" dirty="0" smtClean="0"/>
              <a:t>	1 </a:t>
            </a:r>
            <a:r>
              <a:rPr lang="en-GB" dirty="0"/>
              <a:t>PU: Cu-</a:t>
            </a:r>
            <a:r>
              <a:rPr lang="en-GB" dirty="0" err="1"/>
              <a:t>Nb</a:t>
            </a:r>
            <a:r>
              <a:rPr lang="en-GB" dirty="0"/>
              <a:t> for field probe + HOM </a:t>
            </a:r>
          </a:p>
          <a:p>
            <a:endParaRPr lang="en-GB" dirty="0"/>
          </a:p>
        </p:txBody>
      </p:sp>
      <p:sp>
        <p:nvSpPr>
          <p:cNvPr id="46" name="Slide Number Placeholder 45"/>
          <p:cNvSpPr>
            <a:spLocks noGrp="1"/>
          </p:cNvSpPr>
          <p:nvPr>
            <p:ph type="sldNum" sz="quarter" idx="12"/>
          </p:nvPr>
        </p:nvSpPr>
        <p:spPr>
          <a:prstGeom prst="rect">
            <a:avLst/>
          </a:prstGeom>
        </p:spPr>
        <p:txBody>
          <a:bodyPr/>
          <a:lstStyle/>
          <a:p>
            <a:fld id="{17918391-D411-FE40-AAD7-861AE5233E0E}" type="slidenum">
              <a:rPr lang="en-US" smtClean="0"/>
              <a:pPr/>
              <a:t>15</a:t>
            </a:fld>
            <a:endParaRPr lang="en-US" dirty="0"/>
          </a:p>
        </p:txBody>
      </p:sp>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l="10565" r="14923"/>
          <a:stretch/>
        </p:blipFill>
        <p:spPr>
          <a:xfrm>
            <a:off x="539552" y="719087"/>
            <a:ext cx="2629988" cy="2438400"/>
          </a:xfrm>
          <a:prstGeom prst="rect">
            <a:avLst/>
          </a:prstGeom>
        </p:spPr>
      </p:pic>
      <p:pic>
        <p:nvPicPr>
          <p:cNvPr id="5" name="Picture 4"/>
          <p:cNvPicPr>
            <a:picLocks noChangeAspect="1"/>
          </p:cNvPicPr>
          <p:nvPr/>
        </p:nvPicPr>
        <p:blipFill>
          <a:blip r:embed="rId4"/>
          <a:stretch>
            <a:fillRect/>
          </a:stretch>
        </p:blipFill>
        <p:spPr>
          <a:xfrm>
            <a:off x="395536" y="3088922"/>
            <a:ext cx="2185533" cy="3174812"/>
          </a:xfrm>
          <a:prstGeom prst="rect">
            <a:avLst/>
          </a:prstGeom>
        </p:spPr>
      </p:pic>
      <p:sp>
        <p:nvSpPr>
          <p:cNvPr id="43" name="TextBox 42"/>
          <p:cNvSpPr txBox="1"/>
          <p:nvPr/>
        </p:nvSpPr>
        <p:spPr>
          <a:xfrm>
            <a:off x="2231343" y="6379804"/>
            <a:ext cx="5669181" cy="369332"/>
          </a:xfrm>
          <a:prstGeom prst="rect">
            <a:avLst/>
          </a:prstGeom>
          <a:noFill/>
        </p:spPr>
        <p:txBody>
          <a:bodyPr wrap="none" rtlCol="0">
            <a:spAutoFit/>
          </a:bodyPr>
          <a:lstStyle/>
          <a:p>
            <a:r>
              <a:rPr lang="en-GB" dirty="0">
                <a:solidFill>
                  <a:schemeClr val="accent5"/>
                </a:solidFill>
              </a:rPr>
              <a:t>Similar concept for RFD with different HOM interfaces</a:t>
            </a: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6301" y="1468802"/>
            <a:ext cx="1584960" cy="1853184"/>
          </a:xfrm>
          <a:prstGeom prst="rect">
            <a:avLst/>
          </a:prstGeom>
        </p:spPr>
      </p:pic>
    </p:spTree>
    <p:extLst>
      <p:ext uri="{BB962C8B-B14F-4D97-AF65-F5344CB8AC3E}">
        <p14:creationId xmlns:p14="http://schemas.microsoft.com/office/powerpoint/2010/main" val="2382692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52" y="836712"/>
            <a:ext cx="8388096" cy="5394960"/>
          </a:xfrm>
          <a:prstGeom prst="rect">
            <a:avLst/>
          </a:prstGeom>
        </p:spPr>
      </p:pic>
      <p:sp>
        <p:nvSpPr>
          <p:cNvPr id="2" name="Title 1"/>
          <p:cNvSpPr>
            <a:spLocks noGrp="1"/>
          </p:cNvSpPr>
          <p:nvPr>
            <p:ph type="title"/>
          </p:nvPr>
        </p:nvSpPr>
        <p:spPr/>
        <p:txBody>
          <a:bodyPr/>
          <a:lstStyle/>
          <a:p>
            <a:r>
              <a:rPr lang="en-US" dirty="0" smtClean="0"/>
              <a:t>Prototype </a:t>
            </a:r>
            <a:r>
              <a:rPr lang="en-US" dirty="0" err="1" smtClean="0"/>
              <a:t>Cryomodules</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8" name="TextBox 7"/>
          <p:cNvSpPr txBox="1"/>
          <p:nvPr/>
        </p:nvSpPr>
        <p:spPr>
          <a:xfrm>
            <a:off x="5734255" y="1820605"/>
            <a:ext cx="3032759" cy="646331"/>
          </a:xfrm>
          <a:prstGeom prst="rect">
            <a:avLst/>
          </a:prstGeom>
          <a:noFill/>
        </p:spPr>
        <p:txBody>
          <a:bodyPr wrap="square" rtlCol="0">
            <a:spAutoFit/>
          </a:bodyPr>
          <a:lstStyle/>
          <a:p>
            <a:r>
              <a:rPr lang="en-US" dirty="0" smtClean="0"/>
              <a:t>Vertical crossing for ATLAS, first one to go to SPS 2018</a:t>
            </a:r>
            <a:endParaRPr lang="en-GB" dirty="0"/>
          </a:p>
        </p:txBody>
      </p:sp>
      <p:sp>
        <p:nvSpPr>
          <p:cNvPr id="9" name="TextBox 8"/>
          <p:cNvSpPr txBox="1"/>
          <p:nvPr/>
        </p:nvSpPr>
        <p:spPr>
          <a:xfrm>
            <a:off x="411155" y="5346329"/>
            <a:ext cx="3862134" cy="646331"/>
          </a:xfrm>
          <a:prstGeom prst="rect">
            <a:avLst/>
          </a:prstGeom>
          <a:noFill/>
        </p:spPr>
        <p:txBody>
          <a:bodyPr wrap="square" rtlCol="0">
            <a:spAutoFit/>
          </a:bodyPr>
          <a:lstStyle/>
          <a:p>
            <a:r>
              <a:rPr lang="en-US" dirty="0" smtClean="0"/>
              <a:t>Horizontal crossing for CMS</a:t>
            </a:r>
          </a:p>
          <a:p>
            <a:r>
              <a:rPr lang="en-US" dirty="0" smtClean="0"/>
              <a:t>Cavities fabrication starting 2017</a:t>
            </a:r>
            <a:endParaRPr lang="en-GB" dirty="0"/>
          </a:p>
        </p:txBody>
      </p:sp>
      <mc:AlternateContent xmlns:mc="http://schemas.openxmlformats.org/markup-compatibility/2006" xmlns:a14="http://schemas.microsoft.com/office/drawing/2010/main">
        <mc:Choice Requires="a14">
          <p:sp>
            <p:nvSpPr>
              <p:cNvPr id="13" name="TextBox 12"/>
              <p:cNvSpPr txBox="1"/>
              <p:nvPr/>
            </p:nvSpPr>
            <p:spPr>
              <a:xfrm>
                <a:off x="4578504" y="4553398"/>
                <a:ext cx="713657"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0" i="1" dirty="0" smtClean="0">
                          <a:solidFill>
                            <a:schemeClr val="bg1"/>
                          </a:solidFill>
                          <a:latin typeface="Cambria Math" panose="02040503050406030204" pitchFamily="18" charset="0"/>
                        </a:rPr>
                        <m:t>300</m:t>
                      </m:r>
                      <m:r>
                        <m:rPr>
                          <m:sty m:val="p"/>
                        </m:rPr>
                        <a:rPr lang="en-US" sz="1600" i="0" dirty="0" smtClean="0">
                          <a:solidFill>
                            <a:schemeClr val="bg1"/>
                          </a:solidFill>
                          <a:latin typeface="Cambria Math" panose="02040503050406030204" pitchFamily="18" charset="0"/>
                        </a:rPr>
                        <m:t>K</m:t>
                      </m:r>
                    </m:oMath>
                  </m:oMathPara>
                </a14:m>
                <a:endParaRPr lang="en-US" sz="1600" dirty="0">
                  <a:solidFill>
                    <a:schemeClr val="bg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578504" y="4553398"/>
                <a:ext cx="713657" cy="338554"/>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rot="21286923">
                <a:off x="5982789" y="5394815"/>
                <a:ext cx="1238899"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bg1"/>
                          </a:solidFill>
                          <a:latin typeface="Cambria Math" panose="02040503050406030204" pitchFamily="18" charset="0"/>
                        </a:rPr>
                        <m:t>2</m:t>
                      </m:r>
                      <m:r>
                        <m:rPr>
                          <m:sty m:val="p"/>
                        </m:rPr>
                        <a:rPr lang="en-US" sz="1600" b="0" i="0" smtClean="0">
                          <a:solidFill>
                            <a:schemeClr val="bg1"/>
                          </a:solidFill>
                          <a:latin typeface="Cambria Math" panose="02040503050406030204" pitchFamily="18" charset="0"/>
                        </a:rPr>
                        <m:t>K</m:t>
                      </m:r>
                      <m:r>
                        <a:rPr lang="en-US" sz="1600" b="0" i="1" smtClean="0">
                          <a:solidFill>
                            <a:schemeClr val="bg1"/>
                          </a:solidFill>
                          <a:latin typeface="Cambria Math" panose="02040503050406030204" pitchFamily="18" charset="0"/>
                        </a:rPr>
                        <m:t> −80 </m:t>
                      </m:r>
                      <m:r>
                        <m:rPr>
                          <m:sty m:val="p"/>
                        </m:rPr>
                        <a:rPr lang="en-US" sz="1600" b="0" i="0" smtClean="0">
                          <a:solidFill>
                            <a:schemeClr val="bg1"/>
                          </a:solidFill>
                          <a:latin typeface="Cambria Math" panose="02040503050406030204" pitchFamily="18" charset="0"/>
                        </a:rPr>
                        <m:t>K</m:t>
                      </m:r>
                    </m:oMath>
                  </m:oMathPara>
                </a14:m>
                <a:endParaRPr lang="en-US" sz="1600" dirty="0">
                  <a:solidFill>
                    <a:schemeClr val="bg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rot="21286923">
                <a:off x="5982789" y="5394815"/>
                <a:ext cx="1238899" cy="338554"/>
              </a:xfrm>
              <a:prstGeom prst="rect">
                <a:avLst/>
              </a:prstGeom>
              <a:blipFill rotWithShape="0">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159570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1277" y="4685730"/>
            <a:ext cx="1209675" cy="1714500"/>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94947" y="3463035"/>
            <a:ext cx="1306365" cy="1679612"/>
          </a:xfrm>
          <a:prstGeom prst="rect">
            <a:avLst/>
          </a:prstGeom>
        </p:spPr>
      </p:pic>
      <p:pic>
        <p:nvPicPr>
          <p:cNvPr id="18" name="Picture 17"/>
          <p:cNvPicPr>
            <a:picLocks noChangeAspect="1"/>
          </p:cNvPicPr>
          <p:nvPr/>
        </p:nvPicPr>
        <p:blipFill rotWithShape="1">
          <a:blip r:embed="rId4" cstate="email">
            <a:extLst>
              <a:ext uri="{28A0092B-C50C-407E-A947-70E740481C1C}">
                <a14:useLocalDpi xmlns:a14="http://schemas.microsoft.com/office/drawing/2010/main" val="0"/>
              </a:ext>
            </a:extLst>
          </a:blip>
          <a:srcRect r="37740"/>
          <a:stretch/>
        </p:blipFill>
        <p:spPr>
          <a:xfrm>
            <a:off x="6470178" y="3475886"/>
            <a:ext cx="1943105" cy="17543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013753" y="1774234"/>
            <a:ext cx="1146112" cy="1561363"/>
          </a:xfrm>
          <a:prstGeom prst="rect">
            <a:avLst/>
          </a:prstGeom>
        </p:spPr>
      </p:pic>
      <p:pic>
        <p:nvPicPr>
          <p:cNvPr id="20" name="Picture 1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18365" y="3555964"/>
            <a:ext cx="1070486" cy="824244"/>
          </a:xfrm>
          <a:prstGeom prst="rect">
            <a:avLst/>
          </a:prstGeom>
        </p:spPr>
      </p:pic>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77127" y="2578423"/>
            <a:ext cx="1019089" cy="764939"/>
          </a:xfrm>
          <a:prstGeom prst="rect">
            <a:avLst/>
          </a:prstGeom>
        </p:spPr>
      </p:pic>
      <p:pic>
        <p:nvPicPr>
          <p:cNvPr id="22" name="Picture 21"/>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77127" y="1789825"/>
            <a:ext cx="1012921" cy="761225"/>
          </a:xfrm>
          <a:prstGeom prst="rect">
            <a:avLst/>
          </a:prstGeom>
        </p:spPr>
      </p:pic>
      <p:sp>
        <p:nvSpPr>
          <p:cNvPr id="23" name="TextBox 22"/>
          <p:cNvSpPr txBox="1"/>
          <p:nvPr/>
        </p:nvSpPr>
        <p:spPr>
          <a:xfrm>
            <a:off x="798126" y="3080997"/>
            <a:ext cx="607859" cy="300082"/>
          </a:xfrm>
          <a:prstGeom prst="rect">
            <a:avLst/>
          </a:prstGeom>
          <a:noFill/>
        </p:spPr>
        <p:txBody>
          <a:bodyPr wrap="none" rtlCol="0">
            <a:spAutoFit/>
          </a:bodyPr>
          <a:lstStyle/>
          <a:p>
            <a:r>
              <a:rPr lang="en-GB" sz="1350" dirty="0">
                <a:solidFill>
                  <a:srgbClr val="FFFF00"/>
                </a:solidFill>
              </a:rPr>
              <a:t>DQW</a:t>
            </a:r>
            <a:endParaRPr lang="en-US" sz="1350" dirty="0">
              <a:solidFill>
                <a:srgbClr val="FFFF00"/>
              </a:solidFill>
            </a:endParaRPr>
          </a:p>
        </p:txBody>
      </p:sp>
      <p:sp>
        <p:nvSpPr>
          <p:cNvPr id="24" name="TextBox 23"/>
          <p:cNvSpPr txBox="1"/>
          <p:nvPr/>
        </p:nvSpPr>
        <p:spPr>
          <a:xfrm>
            <a:off x="2417855" y="3532634"/>
            <a:ext cx="620683" cy="230832"/>
          </a:xfrm>
          <a:prstGeom prst="rect">
            <a:avLst/>
          </a:prstGeom>
          <a:noFill/>
        </p:spPr>
        <p:txBody>
          <a:bodyPr wrap="none" rtlCol="0">
            <a:spAutoFit/>
          </a:bodyPr>
          <a:lstStyle/>
          <a:p>
            <a:r>
              <a:rPr lang="en-GB" sz="900" dirty="0">
                <a:solidFill>
                  <a:srgbClr val="FFFF00"/>
                </a:solidFill>
              </a:rPr>
              <a:t>B-Shield</a:t>
            </a:r>
            <a:endParaRPr lang="en-US" sz="900" dirty="0">
              <a:solidFill>
                <a:srgbClr val="FFFF00"/>
              </a:solidFill>
            </a:endParaRPr>
          </a:p>
        </p:txBody>
      </p:sp>
      <p:sp>
        <p:nvSpPr>
          <p:cNvPr id="26" name="TextBox 25"/>
          <p:cNvSpPr txBox="1"/>
          <p:nvPr/>
        </p:nvSpPr>
        <p:spPr>
          <a:xfrm>
            <a:off x="1151707" y="1752724"/>
            <a:ext cx="505267" cy="230832"/>
          </a:xfrm>
          <a:prstGeom prst="rect">
            <a:avLst/>
          </a:prstGeom>
          <a:noFill/>
        </p:spPr>
        <p:txBody>
          <a:bodyPr wrap="none" rtlCol="0">
            <a:spAutoFit/>
          </a:bodyPr>
          <a:lstStyle/>
          <a:p>
            <a:r>
              <a:rPr lang="en-GB" sz="900" dirty="0">
                <a:solidFill>
                  <a:srgbClr val="FFFF00"/>
                </a:solidFill>
              </a:rPr>
              <a:t>Cavity</a:t>
            </a:r>
            <a:endParaRPr lang="en-US" sz="900" dirty="0">
              <a:solidFill>
                <a:srgbClr val="FFFF00"/>
              </a:solidFill>
            </a:endParaRPr>
          </a:p>
        </p:txBody>
      </p:sp>
      <p:sp>
        <p:nvSpPr>
          <p:cNvPr id="27" name="TextBox 26"/>
          <p:cNvSpPr txBox="1"/>
          <p:nvPr/>
        </p:nvSpPr>
        <p:spPr>
          <a:xfrm>
            <a:off x="2966959" y="1825290"/>
            <a:ext cx="1120820" cy="230832"/>
          </a:xfrm>
          <a:prstGeom prst="rect">
            <a:avLst/>
          </a:prstGeom>
          <a:noFill/>
        </p:spPr>
        <p:txBody>
          <a:bodyPr wrap="none" rtlCol="0">
            <a:spAutoFit/>
          </a:bodyPr>
          <a:lstStyle/>
          <a:p>
            <a:r>
              <a:rPr lang="en-GB" sz="900" dirty="0" smtClean="0">
                <a:solidFill>
                  <a:srgbClr val="FFFF00"/>
                </a:solidFill>
              </a:rPr>
              <a:t>He-Tank </a:t>
            </a:r>
            <a:r>
              <a:rPr lang="en-GB" sz="900" dirty="0" err="1" smtClean="0">
                <a:solidFill>
                  <a:srgbClr val="FFFF00"/>
                </a:solidFill>
              </a:rPr>
              <a:t>Protoype</a:t>
            </a:r>
            <a:endParaRPr lang="en-US" sz="900" dirty="0">
              <a:solidFill>
                <a:srgbClr val="FFFF00"/>
              </a:solidFill>
            </a:endParaRPr>
          </a:p>
        </p:txBody>
      </p:sp>
      <p:pic>
        <p:nvPicPr>
          <p:cNvPr id="28" name="Picture 27"/>
          <p:cNvPicPr>
            <a:picLocks noChangeAspect="1"/>
          </p:cNvPicPr>
          <p:nvPr/>
        </p:nvPicPr>
        <p:blipFill rotWithShape="1">
          <a:blip r:embed="rId9" cstate="email">
            <a:extLst>
              <a:ext uri="{28A0092B-C50C-407E-A947-70E740481C1C}">
                <a14:useLocalDpi xmlns:a14="http://schemas.microsoft.com/office/drawing/2010/main" val="0"/>
              </a:ext>
            </a:extLst>
          </a:blip>
          <a:srcRect/>
          <a:stretch/>
        </p:blipFill>
        <p:spPr>
          <a:xfrm>
            <a:off x="4451649" y="1772816"/>
            <a:ext cx="628632" cy="1530590"/>
          </a:xfrm>
          <a:prstGeom prst="rect">
            <a:avLst/>
          </a:prstGeom>
        </p:spPr>
      </p:pic>
      <p:pic>
        <p:nvPicPr>
          <p:cNvPr id="29" name="Picture 28"/>
          <p:cNvPicPr>
            <a:picLocks noChangeAspect="1"/>
          </p:cNvPicPr>
          <p:nvPr/>
        </p:nvPicPr>
        <p:blipFill rotWithShape="1">
          <a:blip r:embed="rId10" cstate="email">
            <a:extLst>
              <a:ext uri="{28A0092B-C50C-407E-A947-70E740481C1C}">
                <a14:useLocalDpi xmlns:a14="http://schemas.microsoft.com/office/drawing/2010/main" val="0"/>
              </a:ext>
            </a:extLst>
          </a:blip>
          <a:srcRect/>
          <a:stretch/>
        </p:blipFill>
        <p:spPr>
          <a:xfrm>
            <a:off x="5155659" y="1776753"/>
            <a:ext cx="525239" cy="1541101"/>
          </a:xfrm>
          <a:prstGeom prst="rect">
            <a:avLst/>
          </a:prstGeom>
        </p:spPr>
      </p:pic>
      <p:sp>
        <p:nvSpPr>
          <p:cNvPr id="30" name="TextBox 29"/>
          <p:cNvSpPr txBox="1"/>
          <p:nvPr/>
        </p:nvSpPr>
        <p:spPr>
          <a:xfrm>
            <a:off x="4748385" y="2153431"/>
            <a:ext cx="466794" cy="369332"/>
          </a:xfrm>
          <a:prstGeom prst="rect">
            <a:avLst/>
          </a:prstGeom>
          <a:noFill/>
        </p:spPr>
        <p:txBody>
          <a:bodyPr wrap="none" rtlCol="0">
            <a:spAutoFit/>
          </a:bodyPr>
          <a:lstStyle/>
          <a:p>
            <a:r>
              <a:rPr lang="en-GB" sz="900" dirty="0">
                <a:solidFill>
                  <a:srgbClr val="FFFF00"/>
                </a:solidFill>
              </a:rPr>
              <a:t>FPC</a:t>
            </a:r>
          </a:p>
          <a:p>
            <a:r>
              <a:rPr lang="en-GB" sz="900" dirty="0">
                <a:solidFill>
                  <a:srgbClr val="FFFF00"/>
                </a:solidFill>
              </a:rPr>
              <a:t>DQW</a:t>
            </a:r>
            <a:endParaRPr lang="en-US" sz="900" dirty="0">
              <a:solidFill>
                <a:srgbClr val="FFFF00"/>
              </a:solidFill>
            </a:endParaRPr>
          </a:p>
        </p:txBody>
      </p:sp>
      <p:sp>
        <p:nvSpPr>
          <p:cNvPr id="31" name="TextBox 30"/>
          <p:cNvSpPr txBox="1"/>
          <p:nvPr/>
        </p:nvSpPr>
        <p:spPr>
          <a:xfrm>
            <a:off x="5374226" y="2153428"/>
            <a:ext cx="421910" cy="369332"/>
          </a:xfrm>
          <a:prstGeom prst="rect">
            <a:avLst/>
          </a:prstGeom>
          <a:noFill/>
        </p:spPr>
        <p:txBody>
          <a:bodyPr wrap="none" rtlCol="0">
            <a:spAutoFit/>
          </a:bodyPr>
          <a:lstStyle/>
          <a:p>
            <a:r>
              <a:rPr lang="en-GB" sz="900" dirty="0">
                <a:solidFill>
                  <a:srgbClr val="FFFF00"/>
                </a:solidFill>
              </a:rPr>
              <a:t>FPC</a:t>
            </a:r>
          </a:p>
          <a:p>
            <a:r>
              <a:rPr lang="en-GB" sz="900" dirty="0">
                <a:solidFill>
                  <a:srgbClr val="FFFF00"/>
                </a:solidFill>
              </a:rPr>
              <a:t>RFD</a:t>
            </a:r>
            <a:endParaRPr lang="en-US" sz="900" dirty="0">
              <a:solidFill>
                <a:srgbClr val="FFFF00"/>
              </a:solidFill>
            </a:endParaRPr>
          </a:p>
        </p:txBody>
      </p:sp>
      <p:sp>
        <p:nvSpPr>
          <p:cNvPr id="32" name="TextBox 31"/>
          <p:cNvSpPr txBox="1"/>
          <p:nvPr/>
        </p:nvSpPr>
        <p:spPr>
          <a:xfrm>
            <a:off x="5076056" y="3573016"/>
            <a:ext cx="755335" cy="369332"/>
          </a:xfrm>
          <a:prstGeom prst="rect">
            <a:avLst/>
          </a:prstGeom>
          <a:noFill/>
        </p:spPr>
        <p:txBody>
          <a:bodyPr wrap="none" rtlCol="0">
            <a:spAutoFit/>
          </a:bodyPr>
          <a:lstStyle/>
          <a:p>
            <a:r>
              <a:rPr lang="en-GB" sz="900" dirty="0">
                <a:solidFill>
                  <a:srgbClr val="FFFF00"/>
                </a:solidFill>
              </a:rPr>
              <a:t>4 FPCs </a:t>
            </a:r>
          </a:p>
          <a:p>
            <a:r>
              <a:rPr lang="en-GB" sz="900" dirty="0">
                <a:solidFill>
                  <a:srgbClr val="FFFF00"/>
                </a:solidFill>
              </a:rPr>
              <a:t>Assembled</a:t>
            </a:r>
          </a:p>
        </p:txBody>
      </p:sp>
      <p:sp>
        <p:nvSpPr>
          <p:cNvPr id="34" name="TextBox 33"/>
          <p:cNvSpPr txBox="1"/>
          <p:nvPr/>
        </p:nvSpPr>
        <p:spPr>
          <a:xfrm>
            <a:off x="3183698" y="4702419"/>
            <a:ext cx="1168910" cy="253916"/>
          </a:xfrm>
          <a:prstGeom prst="rect">
            <a:avLst/>
          </a:prstGeom>
          <a:noFill/>
        </p:spPr>
        <p:txBody>
          <a:bodyPr wrap="none" rtlCol="0">
            <a:spAutoFit/>
          </a:bodyPr>
          <a:lstStyle/>
          <a:p>
            <a:r>
              <a:rPr lang="en-GB" sz="1050" dirty="0">
                <a:solidFill>
                  <a:srgbClr val="FFFF00"/>
                </a:solidFill>
              </a:rPr>
              <a:t>Tuner Validation</a:t>
            </a:r>
            <a:endParaRPr lang="en-US" sz="1050" dirty="0">
              <a:solidFill>
                <a:srgbClr val="FFFF00"/>
              </a:solidFill>
            </a:endParaRPr>
          </a:p>
        </p:txBody>
      </p:sp>
      <p:sp>
        <p:nvSpPr>
          <p:cNvPr id="37" name="TextBox 36"/>
          <p:cNvSpPr txBox="1"/>
          <p:nvPr/>
        </p:nvSpPr>
        <p:spPr>
          <a:xfrm>
            <a:off x="6426619" y="3633747"/>
            <a:ext cx="1451038" cy="415498"/>
          </a:xfrm>
          <a:prstGeom prst="rect">
            <a:avLst/>
          </a:prstGeom>
          <a:noFill/>
        </p:spPr>
        <p:txBody>
          <a:bodyPr wrap="none" rtlCol="0">
            <a:spAutoFit/>
          </a:bodyPr>
          <a:lstStyle/>
          <a:p>
            <a:r>
              <a:rPr lang="en-GB" sz="1050" dirty="0">
                <a:solidFill>
                  <a:srgbClr val="FFFF00"/>
                </a:solidFill>
              </a:rPr>
              <a:t>High Power (IOT)</a:t>
            </a:r>
          </a:p>
          <a:p>
            <a:r>
              <a:rPr lang="en-GB" sz="1050" dirty="0">
                <a:solidFill>
                  <a:srgbClr val="FFFF00"/>
                </a:solidFill>
              </a:rPr>
              <a:t>RF Validation, 60 kW</a:t>
            </a:r>
            <a:endParaRPr lang="en-US" sz="1050" dirty="0">
              <a:solidFill>
                <a:srgbClr val="FFFF00"/>
              </a:solidFill>
            </a:endParaRPr>
          </a:p>
        </p:txBody>
      </p:sp>
      <p:sp>
        <p:nvSpPr>
          <p:cNvPr id="39" name="TextBox 38"/>
          <p:cNvSpPr txBox="1"/>
          <p:nvPr/>
        </p:nvSpPr>
        <p:spPr>
          <a:xfrm>
            <a:off x="799206" y="924683"/>
            <a:ext cx="7965642" cy="707886"/>
          </a:xfrm>
          <a:prstGeom prst="rect">
            <a:avLst/>
          </a:prstGeom>
          <a:noFill/>
          <a:ln>
            <a:solidFill>
              <a:schemeClr val="accent6">
                <a:lumMod val="50000"/>
              </a:schemeClr>
            </a:solidFill>
          </a:ln>
        </p:spPr>
        <p:txBody>
          <a:bodyPr wrap="none" rtlCol="0">
            <a:spAutoFit/>
          </a:bodyPr>
          <a:lstStyle/>
          <a:p>
            <a:r>
              <a:rPr lang="en-GB" sz="2000" dirty="0" smtClean="0"/>
              <a:t>Several novel concepts designed/developed to meet HL-LHC needs, </a:t>
            </a:r>
          </a:p>
          <a:p>
            <a:r>
              <a:rPr lang="en-GB" sz="2000" dirty="0" smtClean="0"/>
              <a:t>Prototyping of all critical items where possible</a:t>
            </a:r>
            <a:endParaRPr lang="en-GB" sz="2000" dirty="0"/>
          </a:p>
        </p:txBody>
      </p:sp>
      <p:pic>
        <p:nvPicPr>
          <p:cNvPr id="46" name="Picture 45"/>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540168" y="4659170"/>
            <a:ext cx="1332456" cy="749507"/>
          </a:xfrm>
          <a:prstGeom prst="rect">
            <a:avLst/>
          </a:prstGeom>
          <a:effectLst>
            <a:softEdge rad="31750"/>
          </a:effectLst>
        </p:spPr>
      </p:pic>
      <p:sp>
        <p:nvSpPr>
          <p:cNvPr id="47" name="TextBox 46"/>
          <p:cNvSpPr txBox="1"/>
          <p:nvPr/>
        </p:nvSpPr>
        <p:spPr>
          <a:xfrm>
            <a:off x="649585" y="4575461"/>
            <a:ext cx="1194558" cy="253916"/>
          </a:xfrm>
          <a:prstGeom prst="rect">
            <a:avLst/>
          </a:prstGeom>
          <a:noFill/>
        </p:spPr>
        <p:txBody>
          <a:bodyPr wrap="none" rtlCol="0">
            <a:spAutoFit/>
          </a:bodyPr>
          <a:lstStyle/>
          <a:p>
            <a:r>
              <a:rPr lang="en-GB" sz="1050" dirty="0"/>
              <a:t>HOM Test boxes</a:t>
            </a:r>
            <a:endParaRPr lang="en-US" sz="1050" dirty="0"/>
          </a:p>
        </p:txBody>
      </p:sp>
      <p:pic>
        <p:nvPicPr>
          <p:cNvPr id="50" name="Picture 2"/>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5786643" y="1786687"/>
            <a:ext cx="3088908" cy="16623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a:off x="7304843" y="3218738"/>
            <a:ext cx="1588897" cy="300082"/>
          </a:xfrm>
          <a:prstGeom prst="rect">
            <a:avLst/>
          </a:prstGeom>
          <a:noFill/>
        </p:spPr>
        <p:txBody>
          <a:bodyPr wrap="none" rtlCol="0">
            <a:spAutoFit/>
          </a:bodyPr>
          <a:lstStyle/>
          <a:p>
            <a:r>
              <a:rPr lang="en-GB" sz="1350" dirty="0" smtClean="0"/>
              <a:t>DQW Cryomodule</a:t>
            </a:r>
            <a:endParaRPr lang="en-GB" sz="1350" dirty="0"/>
          </a:p>
        </p:txBody>
      </p:sp>
      <p:pic>
        <p:nvPicPr>
          <p:cNvPr id="52" name="Picture 51"/>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1369403" y="3487113"/>
            <a:ext cx="1030741" cy="936832"/>
          </a:xfrm>
          <a:prstGeom prst="rect">
            <a:avLst/>
          </a:prstGeom>
          <a:ln>
            <a:noFill/>
          </a:ln>
          <a:effectLst>
            <a:outerShdw blurRad="292100" dist="139700" dir="2700000" algn="tl" rotWithShape="0">
              <a:srgbClr val="333333">
                <a:alpha val="65000"/>
              </a:srgbClr>
            </a:outerShdw>
          </a:effectLst>
        </p:spPr>
      </p:pic>
      <p:pic>
        <p:nvPicPr>
          <p:cNvPr id="53" name="Picture 52"/>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3429347" y="3562583"/>
            <a:ext cx="1058141" cy="817625"/>
          </a:xfrm>
          <a:prstGeom prst="rect">
            <a:avLst/>
          </a:prstGeom>
        </p:spPr>
      </p:pic>
      <p:sp>
        <p:nvSpPr>
          <p:cNvPr id="6" name="Title 5"/>
          <p:cNvSpPr>
            <a:spLocks noGrp="1"/>
          </p:cNvSpPr>
          <p:nvPr>
            <p:ph type="title"/>
          </p:nvPr>
        </p:nvSpPr>
        <p:spPr>
          <a:xfrm>
            <a:off x="987028" y="93983"/>
            <a:ext cx="6459790" cy="817708"/>
          </a:xfrm>
        </p:spPr>
        <p:txBody>
          <a:bodyPr/>
          <a:lstStyle/>
          <a:p>
            <a:r>
              <a:rPr lang="en-US" dirty="0" smtClean="0"/>
              <a:t>Major Milestones in 2016/17</a:t>
            </a:r>
            <a:endParaRPr lang="en-GB" dirty="0"/>
          </a:p>
        </p:txBody>
      </p:sp>
      <p:sp>
        <p:nvSpPr>
          <p:cNvPr id="4" name="Slide Number Placeholder 3"/>
          <p:cNvSpPr>
            <a:spLocks noGrp="1"/>
          </p:cNvSpPr>
          <p:nvPr>
            <p:ph type="sldNum" sz="quarter" idx="4294967295"/>
          </p:nvPr>
        </p:nvSpPr>
        <p:spPr>
          <a:xfrm>
            <a:off x="8615661" y="6448263"/>
            <a:ext cx="501424" cy="365125"/>
          </a:xfrm>
          <a:prstGeom prst="rect">
            <a:avLst/>
          </a:prstGeom>
        </p:spPr>
        <p:txBody>
          <a:bodyPr/>
          <a:lstStyle/>
          <a:p>
            <a:fld id="{E9A75B5C-30AD-447D-BB21-D61927D73EE6}" type="slidenum">
              <a:rPr lang="en-GB" smtClean="0"/>
              <a:t>17</a:t>
            </a:fld>
            <a:endParaRPr lang="en-GB" dirty="0"/>
          </a:p>
        </p:txBody>
      </p:sp>
      <p:pic>
        <p:nvPicPr>
          <p:cNvPr id="8" name="Picture 7"/>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464606" y="5488292"/>
            <a:ext cx="1468459" cy="826008"/>
          </a:xfrm>
          <a:prstGeom prst="rect">
            <a:avLst/>
          </a:prstGeom>
        </p:spPr>
      </p:pic>
      <p:pic>
        <p:nvPicPr>
          <p:cNvPr id="40" name="Picture 3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13333" y="1766094"/>
            <a:ext cx="1245660" cy="1569503"/>
          </a:xfrm>
          <a:prstGeom prst="rect">
            <a:avLst/>
          </a:prstGeom>
        </p:spPr>
      </p:pic>
      <p:sp>
        <p:nvSpPr>
          <p:cNvPr id="41" name="TextBox 40"/>
          <p:cNvSpPr txBox="1"/>
          <p:nvPr/>
        </p:nvSpPr>
        <p:spPr>
          <a:xfrm>
            <a:off x="1670140" y="1815834"/>
            <a:ext cx="1217000" cy="230832"/>
          </a:xfrm>
          <a:prstGeom prst="rect">
            <a:avLst/>
          </a:prstGeom>
          <a:noFill/>
        </p:spPr>
        <p:txBody>
          <a:bodyPr wrap="none" rtlCol="0">
            <a:spAutoFit/>
          </a:bodyPr>
          <a:lstStyle/>
          <a:p>
            <a:r>
              <a:rPr lang="en-GB" sz="900" dirty="0" smtClean="0">
                <a:solidFill>
                  <a:srgbClr val="FFFF00"/>
                </a:solidFill>
              </a:rPr>
              <a:t>Cavity #1&amp;2 Testing</a:t>
            </a:r>
            <a:endParaRPr lang="en-US" sz="900" dirty="0">
              <a:solidFill>
                <a:srgbClr val="FFFF00"/>
              </a:solidFill>
            </a:endParaRPr>
          </a:p>
        </p:txBody>
      </p:sp>
      <p:pic>
        <p:nvPicPr>
          <p:cNvPr id="44" name="Picture 43"/>
          <p:cNvPicPr>
            <a:picLocks noChangeAspect="1"/>
          </p:cNvPicPr>
          <p:nvPr/>
        </p:nvPicPr>
        <p:blipFill rotWithShape="1">
          <a:blip r:embed="rId17">
            <a:extLst>
              <a:ext uri="{28A0092B-C50C-407E-A947-70E740481C1C}">
                <a14:useLocalDpi xmlns:a14="http://schemas.microsoft.com/office/drawing/2010/main" val="0"/>
              </a:ext>
            </a:extLst>
          </a:blip>
          <a:srcRect l="37401" t="15011" r="37400" b="10812"/>
          <a:stretch/>
        </p:blipFill>
        <p:spPr>
          <a:xfrm>
            <a:off x="599182" y="3416396"/>
            <a:ext cx="732478" cy="1143366"/>
          </a:xfrm>
          <a:prstGeom prst="rect">
            <a:avLst/>
          </a:prstGeom>
        </p:spPr>
      </p:pic>
      <p:sp>
        <p:nvSpPr>
          <p:cNvPr id="25" name="TextBox 24"/>
          <p:cNvSpPr txBox="1"/>
          <p:nvPr/>
        </p:nvSpPr>
        <p:spPr>
          <a:xfrm>
            <a:off x="784475" y="3663300"/>
            <a:ext cx="453970" cy="230832"/>
          </a:xfrm>
          <a:prstGeom prst="rect">
            <a:avLst/>
          </a:prstGeom>
          <a:noFill/>
        </p:spPr>
        <p:txBody>
          <a:bodyPr wrap="none" rtlCol="0">
            <a:spAutoFit/>
          </a:bodyPr>
          <a:lstStyle/>
          <a:p>
            <a:r>
              <a:rPr lang="en-GB" sz="900" dirty="0">
                <a:solidFill>
                  <a:srgbClr val="FFFF00"/>
                </a:solidFill>
              </a:rPr>
              <a:t>HOM</a:t>
            </a:r>
            <a:endParaRPr lang="en-US" sz="900" dirty="0">
              <a:solidFill>
                <a:srgbClr val="FFFF00"/>
              </a:solidFill>
            </a:endParaRPr>
          </a:p>
        </p:txBody>
      </p:sp>
      <p:sp>
        <p:nvSpPr>
          <p:cNvPr id="57" name="TextBox 56"/>
          <p:cNvSpPr txBox="1"/>
          <p:nvPr/>
        </p:nvSpPr>
        <p:spPr>
          <a:xfrm>
            <a:off x="395536" y="5443717"/>
            <a:ext cx="1762021" cy="253916"/>
          </a:xfrm>
          <a:prstGeom prst="rect">
            <a:avLst/>
          </a:prstGeom>
          <a:noFill/>
        </p:spPr>
        <p:txBody>
          <a:bodyPr wrap="none" rtlCol="0">
            <a:spAutoFit/>
          </a:bodyPr>
          <a:lstStyle/>
          <a:p>
            <a:r>
              <a:rPr lang="en-GB" sz="1050" dirty="0"/>
              <a:t>Multipoles (</a:t>
            </a:r>
            <a:r>
              <a:rPr lang="en-GB" sz="1050" dirty="0" err="1" smtClean="0"/>
              <a:t>Beadpull</a:t>
            </a:r>
            <a:r>
              <a:rPr lang="en-GB" sz="1050" dirty="0"/>
              <a:t>/</a:t>
            </a:r>
            <a:r>
              <a:rPr lang="en-GB" sz="1050" dirty="0" smtClean="0"/>
              <a:t>Wire</a:t>
            </a:r>
            <a:r>
              <a:rPr lang="en-GB" sz="1050" dirty="0"/>
              <a:t>)</a:t>
            </a:r>
            <a:endParaRPr lang="en-US" sz="1050" dirty="0"/>
          </a:p>
        </p:txBody>
      </p:sp>
      <p:pic>
        <p:nvPicPr>
          <p:cNvPr id="45" name="Picture 44"/>
          <p:cNvPicPr>
            <a:picLocks noChangeAspect="1"/>
          </p:cNvPicPr>
          <p:nvPr/>
        </p:nvPicPr>
        <p:blipFill rotWithShape="1">
          <a:blip r:embed="rId18" cstate="email">
            <a:extLst>
              <a:ext uri="{28A0092B-C50C-407E-A947-70E740481C1C}">
                <a14:useLocalDpi xmlns:a14="http://schemas.microsoft.com/office/drawing/2010/main" val="0"/>
              </a:ext>
            </a:extLst>
          </a:blip>
          <a:srcRect l="13905" t="12098" r="20476" b="10997"/>
          <a:stretch/>
        </p:blipFill>
        <p:spPr>
          <a:xfrm>
            <a:off x="6450542" y="5326173"/>
            <a:ext cx="2165119" cy="1426653"/>
          </a:xfrm>
          <a:prstGeom prst="rect">
            <a:avLst/>
          </a:prstGeom>
        </p:spPr>
      </p:pic>
      <p:sp>
        <p:nvSpPr>
          <p:cNvPr id="48" name="TextBox 47"/>
          <p:cNvSpPr txBox="1"/>
          <p:nvPr/>
        </p:nvSpPr>
        <p:spPr>
          <a:xfrm>
            <a:off x="6688384" y="5314390"/>
            <a:ext cx="825867" cy="369332"/>
          </a:xfrm>
          <a:prstGeom prst="rect">
            <a:avLst/>
          </a:prstGeom>
          <a:noFill/>
        </p:spPr>
        <p:txBody>
          <a:bodyPr wrap="none" rtlCol="0">
            <a:spAutoFit/>
          </a:bodyPr>
          <a:lstStyle/>
          <a:p>
            <a:r>
              <a:rPr lang="en-GB" sz="900" dirty="0" smtClean="0">
                <a:solidFill>
                  <a:srgbClr val="FFFF00"/>
                </a:solidFill>
              </a:rPr>
              <a:t>Coupler</a:t>
            </a:r>
          </a:p>
          <a:p>
            <a:r>
              <a:rPr lang="en-GB" sz="900" dirty="0" smtClean="0">
                <a:solidFill>
                  <a:srgbClr val="FFFF00"/>
                </a:solidFill>
              </a:rPr>
              <a:t>Conditioning</a:t>
            </a:r>
            <a:endParaRPr lang="en-GB" sz="900" dirty="0">
              <a:solidFill>
                <a:srgbClr val="FFFF00"/>
              </a:solidFill>
            </a:endParaRPr>
          </a:p>
        </p:txBody>
      </p:sp>
      <p:pic>
        <p:nvPicPr>
          <p:cNvPr id="49" name="Picture 48"/>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066304" y="4685730"/>
            <a:ext cx="1076436" cy="1736773"/>
          </a:xfrm>
          <a:prstGeom prst="rect">
            <a:avLst/>
          </a:prstGeom>
        </p:spPr>
      </p:pic>
      <p:sp>
        <p:nvSpPr>
          <p:cNvPr id="54" name="TextBox 53"/>
          <p:cNvSpPr txBox="1"/>
          <p:nvPr/>
        </p:nvSpPr>
        <p:spPr>
          <a:xfrm>
            <a:off x="2323322" y="4642512"/>
            <a:ext cx="902811" cy="253916"/>
          </a:xfrm>
          <a:prstGeom prst="rect">
            <a:avLst/>
          </a:prstGeom>
          <a:noFill/>
        </p:spPr>
        <p:txBody>
          <a:bodyPr wrap="none" rtlCol="0">
            <a:spAutoFit/>
          </a:bodyPr>
          <a:lstStyle/>
          <a:p>
            <a:r>
              <a:rPr lang="en-GB" sz="1050" dirty="0">
                <a:solidFill>
                  <a:srgbClr val="FFFF00"/>
                </a:solidFill>
              </a:rPr>
              <a:t>Tuner </a:t>
            </a:r>
            <a:r>
              <a:rPr lang="en-GB" sz="1050" dirty="0" smtClean="0">
                <a:solidFill>
                  <a:srgbClr val="FFFF00"/>
                </a:solidFill>
              </a:rPr>
              <a:t>Tests</a:t>
            </a:r>
            <a:endParaRPr lang="en-US" sz="1050" dirty="0">
              <a:solidFill>
                <a:srgbClr val="FFFF00"/>
              </a:solidFill>
            </a:endParaRPr>
          </a:p>
        </p:txBody>
      </p:sp>
      <p:pic>
        <p:nvPicPr>
          <p:cNvPr id="42" name="Picture 41"/>
          <p:cNvPicPr>
            <a:picLocks noChangeAspect="1"/>
          </p:cNvPicPr>
          <p:nvPr/>
        </p:nvPicPr>
        <p:blipFill rotWithShape="1">
          <a:blip r:embed="rId20">
            <a:extLst>
              <a:ext uri="{28A0092B-C50C-407E-A947-70E740481C1C}">
                <a14:useLocalDpi xmlns:a14="http://schemas.microsoft.com/office/drawing/2010/main" val="0"/>
              </a:ext>
            </a:extLst>
          </a:blip>
          <a:srcRect l="12631" t="29341" r="17188" b="19619"/>
          <a:stretch/>
        </p:blipFill>
        <p:spPr>
          <a:xfrm>
            <a:off x="4567449" y="5230220"/>
            <a:ext cx="1756961" cy="1076026"/>
          </a:xfrm>
          <a:prstGeom prst="rect">
            <a:avLst/>
          </a:prstGeom>
        </p:spPr>
      </p:pic>
      <p:sp>
        <p:nvSpPr>
          <p:cNvPr id="43" name="TextBox 42"/>
          <p:cNvSpPr txBox="1"/>
          <p:nvPr/>
        </p:nvSpPr>
        <p:spPr>
          <a:xfrm>
            <a:off x="5004048" y="5219908"/>
            <a:ext cx="966931" cy="230832"/>
          </a:xfrm>
          <a:prstGeom prst="rect">
            <a:avLst/>
          </a:prstGeom>
          <a:noFill/>
        </p:spPr>
        <p:txBody>
          <a:bodyPr wrap="none" rtlCol="0">
            <a:spAutoFit/>
          </a:bodyPr>
          <a:lstStyle/>
          <a:p>
            <a:r>
              <a:rPr lang="en-GB" sz="900" dirty="0" smtClean="0">
                <a:solidFill>
                  <a:srgbClr val="FFFF00"/>
                </a:solidFill>
              </a:rPr>
              <a:t>Vacuum vessel</a:t>
            </a:r>
            <a:endParaRPr lang="en-GB" sz="900" dirty="0">
              <a:solidFill>
                <a:srgbClr val="FFFF00"/>
              </a:solidFill>
            </a:endParaRPr>
          </a:p>
        </p:txBody>
      </p:sp>
    </p:spTree>
    <p:extLst>
      <p:ext uri="{BB962C8B-B14F-4D97-AF65-F5344CB8AC3E}">
        <p14:creationId xmlns:p14="http://schemas.microsoft.com/office/powerpoint/2010/main" val="15694105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Lessons Learned, 2016-17</a:t>
            </a:r>
            <a:endParaRPr lang="en-GB" dirty="0"/>
          </a:p>
        </p:txBody>
      </p:sp>
      <p:sp>
        <p:nvSpPr>
          <p:cNvPr id="3" name="Content Placeholder 2"/>
          <p:cNvSpPr>
            <a:spLocks noGrp="1"/>
          </p:cNvSpPr>
          <p:nvPr>
            <p:ph idx="1"/>
          </p:nvPr>
        </p:nvSpPr>
        <p:spPr>
          <a:xfrm>
            <a:off x="338828" y="1213494"/>
            <a:ext cx="8226854" cy="922691"/>
          </a:xfrm>
        </p:spPr>
        <p:txBody>
          <a:bodyPr>
            <a:normAutofit fontScale="77500" lnSpcReduction="20000"/>
          </a:bodyPr>
          <a:lstStyle/>
          <a:p>
            <a:r>
              <a:rPr lang="en-GB" dirty="0"/>
              <a:t>Several “unexpected” observations (both at CERN &amp; USLARP) </a:t>
            </a:r>
            <a:r>
              <a:rPr lang="en-GB" dirty="0">
                <a:sym typeface="Wingdings" panose="05000000000000000000" pitchFamily="2" charset="2"/>
              </a:rPr>
              <a:t> </a:t>
            </a:r>
            <a:r>
              <a:rPr lang="en-GB" dirty="0"/>
              <a:t> “On the fly” corrections</a:t>
            </a:r>
            <a:endParaRPr lang="en-GB" dirty="0">
              <a:sym typeface="Wingdings" panose="05000000000000000000" pitchFamily="2" charset="2"/>
            </a:endParaRPr>
          </a:p>
          <a:p>
            <a:r>
              <a:rPr lang="en-GB" dirty="0">
                <a:sym typeface="Wingdings" panose="05000000000000000000" pitchFamily="2" charset="2"/>
              </a:rPr>
              <a:t>Big risk mitigation for the Series Production</a:t>
            </a:r>
            <a:endParaRPr lang="en-GB" dirty="0"/>
          </a:p>
          <a:p>
            <a:pPr marL="36576" indent="0">
              <a:buNone/>
            </a:pPr>
            <a:endParaRPr lang="en-GB" dirty="0"/>
          </a:p>
        </p:txBody>
      </p:sp>
      <p:sp>
        <p:nvSpPr>
          <p:cNvPr id="4"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18</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968" y="2348880"/>
            <a:ext cx="8132064" cy="3810000"/>
          </a:xfrm>
          <a:prstGeom prst="rect">
            <a:avLst/>
          </a:prstGeom>
        </p:spPr>
      </p:pic>
    </p:spTree>
    <p:extLst>
      <p:ext uri="{BB962C8B-B14F-4D97-AF65-F5344CB8AC3E}">
        <p14:creationId xmlns:p14="http://schemas.microsoft.com/office/powerpoint/2010/main" val="2147167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SPS </a:t>
            </a:r>
            <a:r>
              <a:rPr lang="en-GB" dirty="0" smtClean="0"/>
              <a:t>Cavity </a:t>
            </a:r>
            <a:r>
              <a:rPr lang="en-GB" dirty="0" smtClean="0"/>
              <a:t>Results, Feb-Apr 2017</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19</a:t>
            </a:fld>
            <a:endParaRPr lang="fr-FR"/>
          </a:p>
        </p:txBody>
      </p:sp>
      <mc:AlternateContent xmlns:mc="http://schemas.openxmlformats.org/markup-compatibility/2006">
        <mc:Choice xmlns:a14="http://schemas.microsoft.com/office/drawing/2010/main" Requires="a14">
          <p:graphicFrame>
            <p:nvGraphicFramePr>
              <p:cNvPr id="11" name="Table 10"/>
              <p:cNvGraphicFramePr>
                <a:graphicFrameLocks noGrp="1"/>
              </p:cNvGraphicFramePr>
              <p:nvPr>
                <p:extLst>
                  <p:ext uri="{D42A27DB-BD31-4B8C-83A1-F6EECF244321}">
                    <p14:modId xmlns:p14="http://schemas.microsoft.com/office/powerpoint/2010/main" val="1717452892"/>
                  </p:ext>
                </p:extLst>
              </p:nvPr>
            </p:nvGraphicFramePr>
            <p:xfrm>
              <a:off x="61701" y="1614059"/>
              <a:ext cx="9046803" cy="2751045"/>
            </p:xfrm>
            <a:graphic>
              <a:graphicData uri="http://schemas.openxmlformats.org/drawingml/2006/table">
                <a:tbl>
                  <a:tblPr firstRow="1" bandRow="1">
                    <a:tableStyleId>{5C22544A-7EE6-4342-B048-85BDC9FD1C3A}</a:tableStyleId>
                  </a:tblPr>
                  <a:tblGrid>
                    <a:gridCol w="1130850"/>
                    <a:gridCol w="704847"/>
                    <a:gridCol w="1201851"/>
                    <a:gridCol w="1201851"/>
                    <a:gridCol w="1201851"/>
                    <a:gridCol w="1201851"/>
                    <a:gridCol w="1201851"/>
                    <a:gridCol w="1201851"/>
                  </a:tblGrid>
                  <a:tr h="656792">
                    <a:tc>
                      <a:txBody>
                        <a:bodyPr/>
                        <a:lstStyle/>
                        <a:p>
                          <a:pPr marL="0" algn="l"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#1</a:t>
                          </a:r>
                        </a:p>
                        <a:p>
                          <a:pPr marL="0" algn="ctr" defTabSz="457200" rtl="0" eaLnBrk="1" latinLnBrk="0" hangingPunct="1"/>
                          <a:r>
                            <a:rPr lang="en-GB" sz="1600" kern="1200" baseline="0" dirty="0" smtClean="0">
                              <a:solidFill>
                                <a:schemeClr val="dk1"/>
                              </a:solidFill>
                              <a:latin typeface="+mn-lt"/>
                              <a:ea typeface="+mn-ea"/>
                              <a:cs typeface="+mn-cs"/>
                            </a:rPr>
                            <a:t>(CERN)</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#2</a:t>
                          </a:r>
                          <a:endParaRPr lang="en-GB" sz="1600" kern="1200" dirty="0" smtClean="0">
                            <a:solidFill>
                              <a:schemeClr val="dk1"/>
                            </a:solidFill>
                            <a:latin typeface="+mn-lt"/>
                            <a:ea typeface="+mn-ea"/>
                            <a:cs typeface="+mn-cs"/>
                          </a:endParaRPr>
                        </a:p>
                        <a:p>
                          <a:pPr marL="0" algn="ctr" defTabSz="457200" rtl="0" eaLnBrk="1" latinLnBrk="0" hangingPunct="1"/>
                          <a:r>
                            <a:rPr lang="en-GB" sz="1600" kern="1200" baseline="0" dirty="0" smtClean="0">
                              <a:solidFill>
                                <a:schemeClr val="dk1"/>
                              </a:solidFill>
                              <a:latin typeface="+mn-lt"/>
                              <a:ea typeface="+mn-ea"/>
                              <a:cs typeface="+mn-cs"/>
                            </a:rPr>
                            <a:t>(CERN)</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#1</a:t>
                          </a:r>
                          <a:endParaRPr lang="en-GB" sz="1600" kern="1200" dirty="0" smtClean="0">
                            <a:solidFill>
                              <a:schemeClr val="dk1"/>
                            </a:solidFill>
                            <a:latin typeface="+mn-lt"/>
                            <a:ea typeface="+mn-ea"/>
                            <a:cs typeface="+mn-cs"/>
                          </a:endParaRPr>
                        </a:p>
                        <a:p>
                          <a:pPr marL="0" algn="ctr" defTabSz="457200" rtl="0" eaLnBrk="1" latinLnBrk="0" hangingPunct="1"/>
                          <a:r>
                            <a:rPr lang="en-GB" sz="1600" kern="1200" dirty="0" smtClean="0">
                              <a:solidFill>
                                <a:schemeClr val="dk1"/>
                              </a:solidFill>
                              <a:latin typeface="+mn-lt"/>
                              <a:ea typeface="+mn-ea"/>
                              <a:cs typeface="+mn-cs"/>
                            </a:rPr>
                            <a:t>(USLARP)</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#2</a:t>
                          </a:r>
                          <a:endParaRPr lang="en-GB" sz="1600" kern="1200" dirty="0" smtClean="0">
                            <a:solidFill>
                              <a:schemeClr val="dk1"/>
                            </a:solidFill>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(USLARP)</a:t>
                          </a:r>
                        </a:p>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baseline="0" dirty="0" smtClean="0">
                              <a:solidFill>
                                <a:schemeClr val="dk1"/>
                              </a:solidFill>
                              <a:latin typeface="+mn-lt"/>
                              <a:ea typeface="+mn-ea"/>
                              <a:cs typeface="+mn-cs"/>
                            </a:rPr>
                            <a:t>RFD #1</a:t>
                          </a:r>
                          <a:endParaRPr lang="en-GB" sz="1600" kern="1200" dirty="0" smtClean="0">
                            <a:solidFill>
                              <a:schemeClr val="dk1"/>
                            </a:solidFill>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(USLARP)</a:t>
                          </a:r>
                        </a:p>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RFD #2</a:t>
                          </a: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(USLARP)</a:t>
                          </a:r>
                        </a:p>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pPr marL="0" algn="l" defTabSz="457200" rtl="0" eaLnBrk="1" latinLnBrk="0" hangingPunct="1"/>
                          <a:r>
                            <a:rPr lang="en-GB" sz="1600" kern="1200" baseline="0" dirty="0" smtClean="0">
                              <a:solidFill>
                                <a:schemeClr val="dk1"/>
                              </a:solidFill>
                              <a:latin typeface="+mn-lt"/>
                              <a:ea typeface="+mn-ea"/>
                              <a:cs typeface="+mn-cs"/>
                            </a:rPr>
                            <a:t>Max Volt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a:t>
                          </a:r>
                          <a14:m>
                            <m:oMath xmlns:m="http://schemas.openxmlformats.org/officeDocument/2006/math">
                              <m:r>
                                <m:rPr>
                                  <m:sty m:val="p"/>
                                </m:rPr>
                                <a:rPr lang="en-GB" sz="1600" i="0" kern="1200" dirty="0" smtClean="0">
                                  <a:solidFill>
                                    <a:schemeClr val="dk1"/>
                                  </a:solidFill>
                                  <a:latin typeface="Cambria Math" panose="02040503050406030204" pitchFamily="18" charset="0"/>
                                  <a:ea typeface="+mn-ea"/>
                                  <a:cs typeface="+mn-cs"/>
                                </a:rPr>
                                <m:t>MV</m:t>
                              </m:r>
                            </m:oMath>
                          </a14:m>
                          <a:r>
                            <a:rPr lang="en-GB" sz="1600" kern="1200" dirty="0" smtClean="0">
                              <a:solidFill>
                                <a:schemeClr val="dk1"/>
                              </a:solidFill>
                              <a:latin typeface="+mn-lt"/>
                              <a:ea typeface="+mn-ea"/>
                              <a:cs typeface="+mn-cs"/>
                            </a:rPr>
                            <a: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5.04</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4.8</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5.8</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4.4</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gridSpan="2">
                      <a:txBody>
                        <a:bodyPr/>
                        <a:lstStyle/>
                        <a:p>
                          <a:pPr marL="0" algn="l" defTabSz="457200" rtl="0" eaLnBrk="1" latinLnBrk="0" hangingPunct="1"/>
                          <a14:m>
                            <m:oMath xmlns:m="http://schemas.openxmlformats.org/officeDocument/2006/math">
                              <m:sSub>
                                <m:sSubPr>
                                  <m:ctrlPr>
                                    <a:rPr lang="en-GB" sz="1600" b="0" i="1" kern="1200" smtClean="0">
                                      <a:solidFill>
                                        <a:schemeClr val="dk1"/>
                                      </a:solidFill>
                                      <a:latin typeface="Cambria Math" panose="02040503050406030204" pitchFamily="18" charset="0"/>
                                      <a:ea typeface="+mn-ea"/>
                                      <a:cs typeface="+mn-cs"/>
                                    </a:rPr>
                                  </m:ctrlPr>
                                </m:sSubPr>
                                <m:e>
                                  <m:r>
                                    <a:rPr lang="en-GB" sz="1600" b="0" i="1" kern="1200" smtClean="0">
                                      <a:solidFill>
                                        <a:schemeClr val="dk1"/>
                                      </a:solidFill>
                                      <a:latin typeface="Cambria Math" panose="02040503050406030204" pitchFamily="18" charset="0"/>
                                      <a:ea typeface="+mn-ea"/>
                                      <a:cs typeface="+mn-cs"/>
                                    </a:rPr>
                                    <m:t>𝐸</m:t>
                                  </m:r>
                                </m:e>
                                <m:sub>
                                  <m:r>
                                    <a:rPr lang="en-GB" sz="1600" b="0" i="1" kern="1200" smtClean="0">
                                      <a:solidFill>
                                        <a:schemeClr val="dk1"/>
                                      </a:solidFill>
                                      <a:latin typeface="Cambria Math" panose="02040503050406030204" pitchFamily="18" charset="0"/>
                                      <a:ea typeface="+mn-ea"/>
                                      <a:cs typeface="+mn-cs"/>
                                    </a:rPr>
                                    <m:t>𝑝</m:t>
                                  </m:r>
                                </m:sub>
                              </m:sSub>
                              <m:r>
                                <a:rPr lang="en-GB" sz="1600" b="0" i="1" kern="1200" smtClean="0">
                                  <a:solidFill>
                                    <a:schemeClr val="dk1"/>
                                  </a:solidFill>
                                  <a:latin typeface="Cambria Math" panose="02040503050406030204" pitchFamily="18" charset="0"/>
                                  <a:ea typeface="+mn-ea"/>
                                  <a:cs typeface="+mn-cs"/>
                                </a:rPr>
                                <m:t>, </m:t>
                              </m:r>
                              <m:sSub>
                                <m:sSubPr>
                                  <m:ctrlPr>
                                    <a:rPr lang="en-GB" sz="1600" b="0" i="1" kern="1200" smtClean="0">
                                      <a:solidFill>
                                        <a:schemeClr val="dk1"/>
                                      </a:solidFill>
                                      <a:latin typeface="Cambria Math" panose="02040503050406030204" pitchFamily="18" charset="0"/>
                                      <a:ea typeface="+mn-ea"/>
                                      <a:cs typeface="+mn-cs"/>
                                    </a:rPr>
                                  </m:ctrlPr>
                                </m:sSubPr>
                                <m:e>
                                  <m:r>
                                    <a:rPr lang="en-GB" sz="1600" b="0" i="1" kern="1200" smtClean="0">
                                      <a:solidFill>
                                        <a:schemeClr val="dk1"/>
                                      </a:solidFill>
                                      <a:latin typeface="Cambria Math" panose="02040503050406030204" pitchFamily="18" charset="0"/>
                                      <a:ea typeface="+mn-ea"/>
                                      <a:cs typeface="+mn-cs"/>
                                    </a:rPr>
                                    <m:t>𝐵</m:t>
                                  </m:r>
                                </m:e>
                                <m:sub>
                                  <m:r>
                                    <a:rPr lang="en-GB" sz="1600" b="0" i="1" kern="1200" smtClean="0">
                                      <a:solidFill>
                                        <a:schemeClr val="dk1"/>
                                      </a:solidFill>
                                      <a:latin typeface="Cambria Math" panose="02040503050406030204" pitchFamily="18" charset="0"/>
                                      <a:ea typeface="+mn-ea"/>
                                      <a:cs typeface="+mn-cs"/>
                                    </a:rPr>
                                    <m:t>𝑝</m:t>
                                  </m:r>
                                </m:sub>
                              </m:sSub>
                            </m:oMath>
                          </a14:m>
                          <a:r>
                            <a:rPr lang="en-GB" sz="1600" kern="1200" dirty="0" smtClean="0">
                              <a:solidFill>
                                <a:schemeClr val="dk1"/>
                              </a:solidFill>
                              <a:latin typeface="+mn-lt"/>
                              <a:ea typeface="+mn-ea"/>
                              <a:cs typeface="+mn-cs"/>
                            </a:rPr>
                            <a:t> [MV/m, </a:t>
                          </a:r>
                          <a:r>
                            <a:rPr lang="en-GB" sz="1600" kern="1200" dirty="0" err="1" smtClean="0">
                              <a:solidFill>
                                <a:schemeClr val="dk1"/>
                              </a:solidFill>
                              <a:latin typeface="+mn-lt"/>
                              <a:ea typeface="+mn-ea"/>
                              <a:cs typeface="+mn-cs"/>
                            </a:rPr>
                            <a:t>mT</a:t>
                          </a:r>
                          <a:r>
                            <a:rPr lang="en-GB" sz="1600" kern="1200" dirty="0" smtClean="0">
                              <a:solidFill>
                                <a:schemeClr val="dk1"/>
                              </a:solidFill>
                              <a:latin typeface="+mn-lt"/>
                              <a:ea typeface="+mn-ea"/>
                              <a:cs typeface="+mn-cs"/>
                            </a:rPr>
                            <a: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56, 109</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54, 103</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65,</a:t>
                          </a:r>
                          <a:r>
                            <a:rPr lang="en-GB" sz="1600" kern="1200" baseline="0" dirty="0" smtClean="0">
                              <a:solidFill>
                                <a:schemeClr val="dk1"/>
                              </a:solidFill>
                              <a:latin typeface="+mn-lt"/>
                              <a:ea typeface="+mn-ea"/>
                              <a:cs typeface="+mn-cs"/>
                            </a:rPr>
                            <a:t> </a:t>
                          </a:r>
                          <a:r>
                            <a:rPr lang="en-GB" sz="1600" kern="1200" dirty="0" smtClean="0">
                              <a:solidFill>
                                <a:schemeClr val="dk1"/>
                              </a:solidFill>
                              <a:latin typeface="+mn-lt"/>
                              <a:ea typeface="+mn-ea"/>
                              <a:cs typeface="+mn-cs"/>
                            </a:rPr>
                            <a:t>125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42, 73</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pPr marL="0" algn="l" defTabSz="457200" rtl="0" eaLnBrk="1" latinLnBrk="0" hangingPunct="1"/>
                          <a14:m>
                            <m:oMath xmlns:m="http://schemas.openxmlformats.org/officeDocument/2006/math">
                              <m:sSub>
                                <m:sSubPr>
                                  <m:ctrlPr>
                                    <a:rPr lang="en-GB" sz="1600" b="0" i="1" kern="1200" smtClean="0">
                                      <a:solidFill>
                                        <a:schemeClr val="dk1"/>
                                      </a:solidFill>
                                      <a:latin typeface="Cambria Math" panose="02040503050406030204" pitchFamily="18" charset="0"/>
                                      <a:ea typeface="+mn-ea"/>
                                      <a:cs typeface="+mn-cs"/>
                                    </a:rPr>
                                  </m:ctrlPr>
                                </m:sSubPr>
                                <m:e>
                                  <m:r>
                                    <a:rPr lang="en-GB" sz="1600" b="0" i="1" kern="1200" smtClean="0">
                                      <a:solidFill>
                                        <a:schemeClr val="dk1"/>
                                      </a:solidFill>
                                      <a:latin typeface="Cambria Math" panose="02040503050406030204" pitchFamily="18" charset="0"/>
                                      <a:ea typeface="+mn-ea"/>
                                      <a:cs typeface="+mn-cs"/>
                                    </a:rPr>
                                    <m:t>𝑅</m:t>
                                  </m:r>
                                </m:e>
                                <m:sub>
                                  <m:r>
                                    <a:rPr lang="en-GB" sz="1600" b="0" i="1" kern="1200" smtClean="0">
                                      <a:solidFill>
                                        <a:schemeClr val="dk1"/>
                                      </a:solidFill>
                                      <a:latin typeface="Cambria Math" panose="02040503050406030204" pitchFamily="18" charset="0"/>
                                      <a:ea typeface="+mn-ea"/>
                                      <a:cs typeface="+mn-cs"/>
                                    </a:rPr>
                                    <m:t>𝑠</m:t>
                                  </m:r>
                                </m:sub>
                              </m:sSub>
                            </m:oMath>
                          </a14:m>
                          <a:r>
                            <a:rPr lang="en-GB" sz="1600" kern="1200" dirty="0" smtClean="0">
                              <a:solidFill>
                                <a:schemeClr val="dk1"/>
                              </a:solidFill>
                              <a:latin typeface="+mn-lt"/>
                              <a:ea typeface="+mn-ea"/>
                              <a:cs typeface="+mn-cs"/>
                            </a:rPr>
                            <a:t> min</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[n</a:t>
                          </a:r>
                          <a14:m>
                            <m:oMath xmlns:m="http://schemas.openxmlformats.org/officeDocument/2006/math">
                              <m:r>
                                <m:rPr>
                                  <m:sty m:val="p"/>
                                </m:rPr>
                                <a:rPr lang="en-GB" sz="1600" b="0" i="0" kern="1200" smtClean="0">
                                  <a:solidFill>
                                    <a:schemeClr val="dk1"/>
                                  </a:solidFill>
                                  <a:latin typeface="Cambria Math" panose="02040503050406030204" pitchFamily="18" charset="0"/>
                                  <a:ea typeface="+mn-ea"/>
                                  <a:cs typeface="+mn-cs"/>
                                </a:rPr>
                                <m:t>Ω</m:t>
                              </m:r>
                              <m:r>
                                <a:rPr lang="en-GB" sz="1600" b="0" i="1" kern="1200" smtClean="0">
                                  <a:solidFill>
                                    <a:schemeClr val="dk1"/>
                                  </a:solidFill>
                                  <a:latin typeface="Cambria Math" panose="02040503050406030204" pitchFamily="18" charset="0"/>
                                  <a:ea typeface="+mn-ea"/>
                                  <a:cs typeface="+mn-cs"/>
                                </a:rPr>
                                <m:t>]</m:t>
                              </m:r>
                            </m:oMath>
                          </a14:m>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10</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10</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9</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11</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pPr marL="0" algn="l" defTabSz="457200" rtl="0" eaLnBrk="1" latinLnBrk="0" hangingPunct="1"/>
                          <a14:m>
                            <m:oMath xmlns:m="http://schemas.openxmlformats.org/officeDocument/2006/math">
                              <m:sSub>
                                <m:sSubPr>
                                  <m:ctrlPr>
                                    <a:rPr lang="en-GB" sz="1600" b="0" i="1" kern="1200" smtClean="0">
                                      <a:solidFill>
                                        <a:schemeClr val="dk1"/>
                                      </a:solidFill>
                                      <a:latin typeface="Cambria Math" panose="02040503050406030204" pitchFamily="18" charset="0"/>
                                      <a:ea typeface="+mn-ea"/>
                                      <a:cs typeface="+mn-cs"/>
                                    </a:rPr>
                                  </m:ctrlPr>
                                </m:sSubPr>
                                <m:e>
                                  <m:r>
                                    <a:rPr lang="en-GB" sz="1600" b="0" i="1" kern="1200" smtClean="0">
                                      <a:solidFill>
                                        <a:schemeClr val="dk1"/>
                                      </a:solidFill>
                                      <a:latin typeface="Cambria Math" panose="02040503050406030204" pitchFamily="18" charset="0"/>
                                      <a:ea typeface="+mn-ea"/>
                                      <a:cs typeface="+mn-cs"/>
                                    </a:rPr>
                                    <m:t>𝑅</m:t>
                                  </m:r>
                                </m:e>
                                <m:sub>
                                  <m:r>
                                    <a:rPr lang="en-GB" sz="1600" b="0" i="1" kern="1200" smtClean="0">
                                      <a:solidFill>
                                        <a:schemeClr val="dk1"/>
                                      </a:solidFill>
                                      <a:latin typeface="Cambria Math" panose="02040503050406030204" pitchFamily="18" charset="0"/>
                                      <a:ea typeface="+mn-ea"/>
                                      <a:cs typeface="+mn-cs"/>
                                    </a:rPr>
                                    <m:t>𝑠</m:t>
                                  </m:r>
                                </m:sub>
                              </m:sSub>
                            </m:oMath>
                          </a14:m>
                          <a:r>
                            <a:rPr lang="en-GB" sz="1600" kern="1200" dirty="0" smtClean="0">
                              <a:solidFill>
                                <a:schemeClr val="dk1"/>
                              </a:solidFill>
                              <a:latin typeface="+mn-lt"/>
                              <a:ea typeface="+mn-ea"/>
                              <a:cs typeface="+mn-cs"/>
                            </a:rPr>
                            <a:t>, 3.4MV</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[n</a:t>
                          </a:r>
                          <a14:m>
                            <m:oMath xmlns:m="http://schemas.openxmlformats.org/officeDocument/2006/math">
                              <m:r>
                                <m:rPr>
                                  <m:sty m:val="p"/>
                                </m:rPr>
                                <a:rPr lang="en-GB" sz="1600" b="0" i="0" kern="1200" smtClean="0">
                                  <a:solidFill>
                                    <a:schemeClr val="dk1"/>
                                  </a:solidFill>
                                  <a:latin typeface="Cambria Math" panose="02040503050406030204" pitchFamily="18" charset="0"/>
                                  <a:ea typeface="+mn-ea"/>
                                  <a:cs typeface="+mn-cs"/>
                                </a:rPr>
                                <m:t>Ω</m:t>
                              </m:r>
                              <m:r>
                                <a:rPr lang="en-GB" sz="1600" b="0" i="1" kern="1200" smtClean="0">
                                  <a:solidFill>
                                    <a:schemeClr val="dk1"/>
                                  </a:solidFill>
                                  <a:latin typeface="Cambria Math" panose="02040503050406030204" pitchFamily="18" charset="0"/>
                                  <a:ea typeface="+mn-ea"/>
                                  <a:cs typeface="+mn-cs"/>
                                </a:rPr>
                                <m:t>]</m:t>
                              </m:r>
                            </m:oMath>
                          </a14:m>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18</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13</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pPr marL="0" algn="l" defTabSz="457200" rtl="0" eaLnBrk="1" latinLnBrk="0" hangingPunct="1"/>
                          <a:r>
                            <a:rPr lang="en-GB" sz="1600" kern="1200" dirty="0" smtClean="0">
                              <a:solidFill>
                                <a:schemeClr val="dk1"/>
                              </a:solidFill>
                              <a:latin typeface="+mn-lt"/>
                              <a:ea typeface="+mn-ea"/>
                              <a:cs typeface="+mn-cs"/>
                            </a:rPr>
                            <a:t>FE onset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a:t>
                          </a:r>
                          <a14:m>
                            <m:oMath xmlns:m="http://schemas.openxmlformats.org/officeDocument/2006/math">
                              <m:r>
                                <m:rPr>
                                  <m:sty m:val="p"/>
                                </m:rPr>
                                <a:rPr lang="en-GB" sz="1600" i="0" kern="1200" dirty="0" smtClean="0">
                                  <a:solidFill>
                                    <a:schemeClr val="dk1"/>
                                  </a:solidFill>
                                  <a:latin typeface="Cambria Math" panose="02040503050406030204" pitchFamily="18" charset="0"/>
                                  <a:ea typeface="+mn-ea"/>
                                  <a:cs typeface="+mn-cs"/>
                                </a:rPr>
                                <m:t>MV</m:t>
                              </m:r>
                            </m:oMath>
                          </a14:m>
                          <a:r>
                            <a:rPr lang="en-GB" sz="1600" kern="1200" dirty="0" smtClean="0">
                              <a:solidFill>
                                <a:schemeClr val="dk1"/>
                              </a:solidFill>
                              <a:latin typeface="+mn-lt"/>
                              <a:ea typeface="+mn-ea"/>
                              <a:cs typeface="+mn-cs"/>
                            </a:rPr>
                            <a: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4.0</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3.5</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No</a:t>
                          </a:r>
                          <a:r>
                            <a:rPr lang="en-GB" sz="1600" kern="1200" baseline="0" dirty="0" smtClean="0">
                              <a:solidFill>
                                <a:schemeClr val="dk1"/>
                              </a:solidFill>
                              <a:latin typeface="+mn-lt"/>
                              <a:ea typeface="+mn-ea"/>
                              <a:cs typeface="+mn-cs"/>
                            </a:rPr>
                            <a:t> FE</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mc:Choice>
        <mc:Fallback>
          <p:graphicFrame>
            <p:nvGraphicFramePr>
              <p:cNvPr id="11" name="Table 10"/>
              <p:cNvGraphicFramePr>
                <a:graphicFrameLocks noGrp="1"/>
              </p:cNvGraphicFramePr>
              <p:nvPr>
                <p:extLst>
                  <p:ext uri="{D42A27DB-BD31-4B8C-83A1-F6EECF244321}">
                    <p14:modId xmlns:p14="http://schemas.microsoft.com/office/powerpoint/2010/main" val="1717452892"/>
                  </p:ext>
                </p:extLst>
              </p:nvPr>
            </p:nvGraphicFramePr>
            <p:xfrm>
              <a:off x="61701" y="1614059"/>
              <a:ext cx="9046803" cy="2751045"/>
            </p:xfrm>
            <a:graphic>
              <a:graphicData uri="http://schemas.openxmlformats.org/drawingml/2006/table">
                <a:tbl>
                  <a:tblPr firstRow="1" bandRow="1">
                    <a:tableStyleId>{5C22544A-7EE6-4342-B048-85BDC9FD1C3A}</a:tableStyleId>
                  </a:tblPr>
                  <a:tblGrid>
                    <a:gridCol w="1130850"/>
                    <a:gridCol w="704847"/>
                    <a:gridCol w="1201851"/>
                    <a:gridCol w="1201851"/>
                    <a:gridCol w="1201851"/>
                    <a:gridCol w="1201851"/>
                    <a:gridCol w="1201851"/>
                    <a:gridCol w="1201851"/>
                  </a:tblGrid>
                  <a:tr h="822960">
                    <a:tc>
                      <a:txBody>
                        <a:bodyPr/>
                        <a:lstStyle/>
                        <a:p>
                          <a:pPr marL="0" algn="l"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#1</a:t>
                          </a:r>
                        </a:p>
                        <a:p>
                          <a:pPr marL="0" algn="ctr" defTabSz="457200" rtl="0" eaLnBrk="1" latinLnBrk="0" hangingPunct="1"/>
                          <a:r>
                            <a:rPr lang="en-GB" sz="1600" kern="1200" baseline="0" dirty="0" smtClean="0">
                              <a:solidFill>
                                <a:schemeClr val="dk1"/>
                              </a:solidFill>
                              <a:latin typeface="+mn-lt"/>
                              <a:ea typeface="+mn-ea"/>
                              <a:cs typeface="+mn-cs"/>
                            </a:rPr>
                            <a:t>(CERN)</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#2</a:t>
                          </a:r>
                          <a:endParaRPr lang="en-GB" sz="1600" kern="1200" dirty="0" smtClean="0">
                            <a:solidFill>
                              <a:schemeClr val="dk1"/>
                            </a:solidFill>
                            <a:latin typeface="+mn-lt"/>
                            <a:ea typeface="+mn-ea"/>
                            <a:cs typeface="+mn-cs"/>
                          </a:endParaRPr>
                        </a:p>
                        <a:p>
                          <a:pPr marL="0" algn="ctr" defTabSz="457200" rtl="0" eaLnBrk="1" latinLnBrk="0" hangingPunct="1"/>
                          <a:r>
                            <a:rPr lang="en-GB" sz="1600" kern="1200" baseline="0" dirty="0" smtClean="0">
                              <a:solidFill>
                                <a:schemeClr val="dk1"/>
                              </a:solidFill>
                              <a:latin typeface="+mn-lt"/>
                              <a:ea typeface="+mn-ea"/>
                              <a:cs typeface="+mn-cs"/>
                            </a:rPr>
                            <a:t>(CERN)</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#1</a:t>
                          </a:r>
                          <a:endParaRPr lang="en-GB" sz="1600" kern="1200" dirty="0" smtClean="0">
                            <a:solidFill>
                              <a:schemeClr val="dk1"/>
                            </a:solidFill>
                            <a:latin typeface="+mn-lt"/>
                            <a:ea typeface="+mn-ea"/>
                            <a:cs typeface="+mn-cs"/>
                          </a:endParaRPr>
                        </a:p>
                        <a:p>
                          <a:pPr marL="0" algn="ctr" defTabSz="457200" rtl="0" eaLnBrk="1" latinLnBrk="0" hangingPunct="1"/>
                          <a:r>
                            <a:rPr lang="en-GB" sz="1600" kern="1200" dirty="0" smtClean="0">
                              <a:solidFill>
                                <a:schemeClr val="dk1"/>
                              </a:solidFill>
                              <a:latin typeface="+mn-lt"/>
                              <a:ea typeface="+mn-ea"/>
                              <a:cs typeface="+mn-cs"/>
                            </a:rPr>
                            <a:t>(USLARP)</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DQW</a:t>
                          </a:r>
                          <a:r>
                            <a:rPr lang="en-GB" sz="1600" kern="1200" baseline="0" dirty="0" smtClean="0">
                              <a:solidFill>
                                <a:schemeClr val="dk1"/>
                              </a:solidFill>
                              <a:latin typeface="+mn-lt"/>
                              <a:ea typeface="+mn-ea"/>
                              <a:cs typeface="+mn-cs"/>
                            </a:rPr>
                            <a:t> #2</a:t>
                          </a:r>
                          <a:endParaRPr lang="en-GB" sz="1600" kern="1200" dirty="0" smtClean="0">
                            <a:solidFill>
                              <a:schemeClr val="dk1"/>
                            </a:solidFill>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(USLARP)</a:t>
                          </a:r>
                        </a:p>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baseline="0" dirty="0" smtClean="0">
                              <a:solidFill>
                                <a:schemeClr val="dk1"/>
                              </a:solidFill>
                              <a:latin typeface="+mn-lt"/>
                              <a:ea typeface="+mn-ea"/>
                              <a:cs typeface="+mn-cs"/>
                            </a:rPr>
                            <a:t>RFD #1</a:t>
                          </a:r>
                          <a:endParaRPr lang="en-GB" sz="1600" kern="1200" dirty="0" smtClean="0">
                            <a:solidFill>
                              <a:schemeClr val="dk1"/>
                            </a:solidFill>
                            <a:latin typeface="+mn-lt"/>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(USLARP)</a:t>
                          </a:r>
                        </a:p>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RFD #2</a:t>
                          </a: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200" dirty="0" smtClean="0">
                              <a:solidFill>
                                <a:schemeClr val="dk1"/>
                              </a:solidFill>
                              <a:latin typeface="+mn-lt"/>
                              <a:ea typeface="+mn-ea"/>
                              <a:cs typeface="+mn-cs"/>
                            </a:rPr>
                            <a:t>(USLARP)</a:t>
                          </a:r>
                        </a:p>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pPr marL="0" algn="l" defTabSz="457200" rtl="0" eaLnBrk="1" latinLnBrk="0" hangingPunct="1"/>
                          <a:r>
                            <a:rPr lang="en-GB" sz="1600" kern="1200" baseline="0" dirty="0" smtClean="0">
                              <a:solidFill>
                                <a:schemeClr val="dk1"/>
                              </a:solidFill>
                              <a:latin typeface="+mn-lt"/>
                              <a:ea typeface="+mn-ea"/>
                              <a:cs typeface="+mn-cs"/>
                            </a:rPr>
                            <a:t>Max Volt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162609" t="-219048" r="-1031304" b="-409524"/>
                          </a:stretch>
                        </a:blipFill>
                      </a:tcPr>
                    </a:tc>
                    <a:tc>
                      <a:txBody>
                        <a:bodyPr/>
                        <a:lstStyle/>
                        <a:p>
                          <a:pPr marL="0" algn="ctr" defTabSz="457200" rtl="0" eaLnBrk="1" latinLnBrk="0" hangingPunct="1"/>
                          <a:r>
                            <a:rPr lang="en-GB" sz="1600" kern="1200" dirty="0" smtClean="0">
                              <a:solidFill>
                                <a:schemeClr val="dk1"/>
                              </a:solidFill>
                              <a:latin typeface="+mn-lt"/>
                              <a:ea typeface="+mn-ea"/>
                              <a:cs typeface="+mn-cs"/>
                            </a:rPr>
                            <a:t>5.04</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4.8</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5.8</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4.4</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gridSpan="2">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32" t="-314063" r="-394020" b="-303125"/>
                          </a:stretch>
                        </a:blipFill>
                      </a:tcPr>
                    </a:tc>
                    <a:tc hMerge="1">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56, 109</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54, 103</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65,</a:t>
                          </a:r>
                          <a:r>
                            <a:rPr lang="en-GB" sz="1600" kern="1200" baseline="0" dirty="0" smtClean="0">
                              <a:solidFill>
                                <a:schemeClr val="dk1"/>
                              </a:solidFill>
                              <a:latin typeface="+mn-lt"/>
                              <a:ea typeface="+mn-ea"/>
                              <a:cs typeface="+mn-cs"/>
                            </a:rPr>
                            <a:t> </a:t>
                          </a:r>
                          <a:r>
                            <a:rPr lang="en-GB" sz="1600" kern="1200" dirty="0" smtClean="0">
                              <a:solidFill>
                                <a:schemeClr val="dk1"/>
                              </a:solidFill>
                              <a:latin typeface="+mn-lt"/>
                              <a:ea typeface="+mn-ea"/>
                              <a:cs typeface="+mn-cs"/>
                            </a:rPr>
                            <a:t>125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42, 73</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38" t="-420635" r="-699462" b="-207937"/>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162609" t="-420635" r="-1031304" b="-207937"/>
                          </a:stretch>
                        </a:blipFill>
                      </a:tcPr>
                    </a:tc>
                    <a:tc>
                      <a:txBody>
                        <a:bodyPr/>
                        <a:lstStyle/>
                        <a:p>
                          <a:pPr marL="0" algn="ctr" defTabSz="457200" rtl="0" eaLnBrk="1" latinLnBrk="0" hangingPunct="1"/>
                          <a:r>
                            <a:rPr lang="en-GB" sz="1600" kern="1200" dirty="0" smtClean="0">
                              <a:solidFill>
                                <a:schemeClr val="dk1"/>
                              </a:solidFill>
                              <a:latin typeface="+mn-lt"/>
                              <a:ea typeface="+mn-ea"/>
                              <a:cs typeface="+mn-cs"/>
                            </a:rPr>
                            <a:t>10</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10</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9</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11</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38" t="-512500" r="-699462" b="-10468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162609" t="-512500" r="-1031304" b="-104688"/>
                          </a:stretch>
                        </a:blipFill>
                      </a:tcPr>
                    </a:tc>
                    <a:tc>
                      <a:txBody>
                        <a:bodyPr/>
                        <a:lstStyle/>
                        <a:p>
                          <a:pPr marL="0" algn="ctr" defTabSz="457200" rtl="0" eaLnBrk="1" latinLnBrk="0" hangingPunct="1"/>
                          <a:r>
                            <a:rPr lang="en-GB" sz="1600" kern="1200" dirty="0" smtClean="0">
                              <a:solidFill>
                                <a:schemeClr val="dk1"/>
                              </a:solidFill>
                              <a:latin typeface="+mn-lt"/>
                              <a:ea typeface="+mn-ea"/>
                              <a:cs typeface="+mn-cs"/>
                            </a:rPr>
                            <a:t>15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18</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13</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5617">
                    <a:tc>
                      <a:txBody>
                        <a:bodyPr/>
                        <a:lstStyle/>
                        <a:p>
                          <a:pPr marL="0" algn="l" defTabSz="457200" rtl="0" eaLnBrk="1" latinLnBrk="0" hangingPunct="1"/>
                          <a:r>
                            <a:rPr lang="en-GB" sz="1600" kern="1200" dirty="0" smtClean="0">
                              <a:solidFill>
                                <a:schemeClr val="dk1"/>
                              </a:solidFill>
                              <a:latin typeface="+mn-lt"/>
                              <a:ea typeface="+mn-ea"/>
                              <a:cs typeface="+mn-cs"/>
                            </a:rPr>
                            <a:t>FE onset</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162609" t="-622222" r="-1031304" b="-6349"/>
                          </a:stretch>
                        </a:blipFill>
                      </a:tcPr>
                    </a:tc>
                    <a:tc>
                      <a:txBody>
                        <a:bodyPr/>
                        <a:lstStyle/>
                        <a:p>
                          <a:pPr marL="0" algn="ctr" defTabSz="457200" rtl="0" eaLnBrk="1" latinLnBrk="0" hangingPunct="1"/>
                          <a:r>
                            <a:rPr lang="en-GB" sz="1600" kern="1200" dirty="0" smtClean="0">
                              <a:solidFill>
                                <a:schemeClr val="dk1"/>
                              </a:solidFill>
                              <a:latin typeface="+mn-lt"/>
                              <a:ea typeface="+mn-ea"/>
                              <a:cs typeface="+mn-cs"/>
                            </a:rPr>
                            <a:t>4.0</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tx1">
                                  <a:lumMod val="50000"/>
                                  <a:lumOff val="50000"/>
                                </a:schemeClr>
                              </a:solidFill>
                              <a:latin typeface="+mn-lt"/>
                              <a:ea typeface="+mn-ea"/>
                              <a:cs typeface="+mn-cs"/>
                            </a:rPr>
                            <a:t>3.5</a:t>
                          </a:r>
                          <a:endParaRPr lang="en-GB" sz="1600" kern="1200" dirty="0">
                            <a:solidFill>
                              <a:schemeClr val="tx1">
                                <a:lumMod val="50000"/>
                                <a:lumOff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4.5</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r>
                            <a:rPr lang="en-GB" sz="1600" kern="1200" dirty="0" smtClean="0">
                              <a:solidFill>
                                <a:schemeClr val="dk1"/>
                              </a:solidFill>
                              <a:latin typeface="+mn-lt"/>
                              <a:ea typeface="+mn-ea"/>
                              <a:cs typeface="+mn-cs"/>
                            </a:rPr>
                            <a:t>No</a:t>
                          </a:r>
                          <a:r>
                            <a:rPr lang="en-GB" sz="1600" kern="1200" baseline="0" dirty="0" smtClean="0">
                              <a:solidFill>
                                <a:schemeClr val="dk1"/>
                              </a:solidFill>
                              <a:latin typeface="+mn-lt"/>
                              <a:ea typeface="+mn-ea"/>
                              <a:cs typeface="+mn-cs"/>
                            </a:rPr>
                            <a:t> FE</a:t>
                          </a:r>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457200" rtl="0" eaLnBrk="1" latinLnBrk="0" hangingPunct="1"/>
                          <a:endParaRPr lang="en-GB" sz="16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mc:Fallback>
      </mc:AlternateContent>
      <mc:AlternateContent xmlns:mc="http://schemas.openxmlformats.org/markup-compatibility/2006" xmlns:a14="http://schemas.microsoft.com/office/drawing/2010/main">
        <mc:Choice Requires="a14">
          <p:sp>
            <p:nvSpPr>
              <p:cNvPr id="13" name="TextBox 12"/>
              <p:cNvSpPr txBox="1"/>
              <p:nvPr/>
            </p:nvSpPr>
            <p:spPr>
              <a:xfrm>
                <a:off x="4932040" y="971436"/>
                <a:ext cx="4075026" cy="369332"/>
              </a:xfrm>
              <a:prstGeom prst="rect">
                <a:avLst/>
              </a:prstGeom>
              <a:noFill/>
            </p:spPr>
            <p:txBody>
              <a:bodyPr wrap="none" rtlCol="0">
                <a:spAutoFit/>
              </a:bodyPr>
              <a:lstStyle/>
              <a:p>
                <a:r>
                  <a:rPr lang="en-GB" b="1" dirty="0" smtClean="0"/>
                  <a:t>Nominal </a:t>
                </a:r>
                <a14:m>
                  <m:oMath xmlns:m="http://schemas.openxmlformats.org/officeDocument/2006/math">
                    <m:sSub>
                      <m:sSubPr>
                        <m:ctrlPr>
                          <a:rPr lang="en-GB" b="1" i="1" smtClean="0">
                            <a:latin typeface="Cambria Math" panose="02040503050406030204" pitchFamily="18" charset="0"/>
                          </a:rPr>
                        </m:ctrlPr>
                      </m:sSubPr>
                      <m:e>
                        <m:r>
                          <a:rPr lang="en-GB" b="1" i="0" smtClean="0">
                            <a:latin typeface="Cambria Math" panose="02040503050406030204" pitchFamily="18" charset="0"/>
                          </a:rPr>
                          <m:t>𝐕</m:t>
                        </m:r>
                      </m:e>
                      <m:sub>
                        <m:r>
                          <a:rPr lang="en-GB" b="1" i="0" smtClean="0">
                            <a:latin typeface="Cambria Math" panose="02040503050406030204" pitchFamily="18" charset="0"/>
                          </a:rPr>
                          <m:t>𝐤𝐢𝐜𝐤</m:t>
                        </m:r>
                      </m:sub>
                    </m:sSub>
                    <m:r>
                      <a:rPr lang="en-GB" b="1" i="1" smtClean="0">
                        <a:latin typeface="Cambria Math" panose="02040503050406030204" pitchFamily="18" charset="0"/>
                      </a:rPr>
                      <m:t>=</m:t>
                    </m:r>
                    <m:r>
                      <a:rPr lang="en-GB" b="1" i="1" smtClean="0">
                        <a:latin typeface="Cambria Math" panose="02040503050406030204" pitchFamily="18" charset="0"/>
                      </a:rPr>
                      <m:t>𝟑</m:t>
                    </m:r>
                    <m:r>
                      <a:rPr lang="en-GB" b="1" i="1" smtClean="0">
                        <a:latin typeface="Cambria Math" panose="02040503050406030204" pitchFamily="18" charset="0"/>
                      </a:rPr>
                      <m:t>.</m:t>
                    </m:r>
                    <m:r>
                      <a:rPr lang="en-GB" b="1" i="1" smtClean="0">
                        <a:latin typeface="Cambria Math" panose="02040503050406030204" pitchFamily="18" charset="0"/>
                      </a:rPr>
                      <m:t>𝟒</m:t>
                    </m:r>
                    <m:r>
                      <a:rPr lang="en-GB" b="1" i="1" smtClean="0">
                        <a:latin typeface="Cambria Math" panose="02040503050406030204" pitchFamily="18" charset="0"/>
                      </a:rPr>
                      <m:t> </m:t>
                    </m:r>
                    <m:r>
                      <a:rPr lang="en-GB" b="1" i="0" smtClean="0">
                        <a:latin typeface="Cambria Math" panose="02040503050406030204" pitchFamily="18" charset="0"/>
                      </a:rPr>
                      <m:t>𝐌𝐕</m:t>
                    </m:r>
                  </m:oMath>
                </a14:m>
                <a:r>
                  <a:rPr lang="en-GB" b="1" dirty="0" smtClean="0"/>
                  <a:t>, </a:t>
                </a:r>
                <a14:m>
                  <m:oMath xmlns:m="http://schemas.openxmlformats.org/officeDocument/2006/math">
                    <m:sSub>
                      <m:sSubPr>
                        <m:ctrlPr>
                          <a:rPr lang="en-GB" b="1" i="1" smtClean="0">
                            <a:latin typeface="Cambria Math" panose="02040503050406030204" pitchFamily="18" charset="0"/>
                          </a:rPr>
                        </m:ctrlPr>
                      </m:sSubPr>
                      <m:e>
                        <m:r>
                          <a:rPr lang="en-GB" b="1" i="0" smtClean="0">
                            <a:latin typeface="Cambria Math" panose="02040503050406030204" pitchFamily="18" charset="0"/>
                          </a:rPr>
                          <m:t>𝐑</m:t>
                        </m:r>
                      </m:e>
                      <m:sub>
                        <m:r>
                          <a:rPr lang="en-GB" b="1" i="0" smtClean="0">
                            <a:latin typeface="Cambria Math" panose="02040503050406030204" pitchFamily="18" charset="0"/>
                          </a:rPr>
                          <m:t>𝐬</m:t>
                        </m:r>
                      </m:sub>
                    </m:sSub>
                    <m:r>
                      <a:rPr lang="en-GB" b="1" i="1" smtClean="0">
                        <a:latin typeface="Cambria Math" panose="02040503050406030204" pitchFamily="18" charset="0"/>
                      </a:rPr>
                      <m:t>=</m:t>
                    </m:r>
                    <m:r>
                      <a:rPr lang="en-GB" b="1" i="1" smtClean="0">
                        <a:latin typeface="Cambria Math" panose="02040503050406030204" pitchFamily="18" charset="0"/>
                      </a:rPr>
                      <m:t>𝟏𝟎</m:t>
                    </m:r>
                    <m:r>
                      <a:rPr lang="en-GB" b="1" i="1" smtClean="0">
                        <a:latin typeface="Cambria Math" panose="02040503050406030204" pitchFamily="18" charset="0"/>
                      </a:rPr>
                      <m:t> </m:t>
                    </m:r>
                    <m:r>
                      <a:rPr lang="en-GB" b="1" i="1" smtClean="0">
                        <a:latin typeface="Cambria Math" panose="02040503050406030204" pitchFamily="18" charset="0"/>
                      </a:rPr>
                      <m:t>𝒏</m:t>
                    </m:r>
                    <m:r>
                      <a:rPr lang="en-GB" b="1" i="0" smtClean="0">
                        <a:latin typeface="Cambria Math" panose="02040503050406030204" pitchFamily="18" charset="0"/>
                      </a:rPr>
                      <m:t>𝛀</m:t>
                    </m:r>
                  </m:oMath>
                </a14:m>
                <a:endParaRPr lang="en-GB"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4932040" y="971436"/>
                <a:ext cx="4075026" cy="369332"/>
              </a:xfrm>
              <a:prstGeom prst="rect">
                <a:avLst/>
              </a:prstGeom>
              <a:blipFill rotWithShape="0">
                <a:blip r:embed="rId6"/>
                <a:stretch>
                  <a:fillRect l="-1196" t="-8197" b="-24590"/>
                </a:stretch>
              </a:blipFill>
            </p:spPr>
            <p:txBody>
              <a:bodyPr/>
              <a:lstStyle/>
              <a:p>
                <a:r>
                  <a:rPr lang="en-GB">
                    <a:noFill/>
                  </a:rPr>
                  <a:t> </a:t>
                </a:r>
              </a:p>
            </p:txBody>
          </p:sp>
        </mc:Fallback>
      </mc:AlternateContent>
      <p:sp>
        <p:nvSpPr>
          <p:cNvPr id="14" name="TextBox 13"/>
          <p:cNvSpPr txBox="1"/>
          <p:nvPr/>
        </p:nvSpPr>
        <p:spPr>
          <a:xfrm>
            <a:off x="6143408" y="4497451"/>
            <a:ext cx="2488823" cy="369332"/>
          </a:xfrm>
          <a:prstGeom prst="rect">
            <a:avLst/>
          </a:prstGeom>
          <a:noFill/>
        </p:spPr>
        <p:txBody>
          <a:bodyPr wrap="none" rtlCol="0">
            <a:spAutoFit/>
          </a:bodyPr>
          <a:lstStyle/>
          <a:p>
            <a:r>
              <a:rPr lang="en-GB" dirty="0" smtClean="0"/>
              <a:t>USLARP DQW &amp; RFD</a:t>
            </a:r>
            <a:endParaRPr lang="en-GB" dirty="0"/>
          </a:p>
        </p:txBody>
      </p:sp>
      <p:sp>
        <p:nvSpPr>
          <p:cNvPr id="15" name="TextBox 14"/>
          <p:cNvSpPr txBox="1"/>
          <p:nvPr/>
        </p:nvSpPr>
        <p:spPr>
          <a:xfrm>
            <a:off x="4041036" y="4495150"/>
            <a:ext cx="1467068" cy="369332"/>
          </a:xfrm>
          <a:prstGeom prst="rect">
            <a:avLst/>
          </a:prstGeom>
          <a:noFill/>
        </p:spPr>
        <p:txBody>
          <a:bodyPr wrap="none" rtlCol="0">
            <a:spAutoFit/>
          </a:bodyPr>
          <a:lstStyle/>
          <a:p>
            <a:r>
              <a:rPr lang="en-GB" dirty="0" smtClean="0"/>
              <a:t>CERN DQW</a:t>
            </a:r>
            <a:endParaRPr lang="en-GB" dirty="0"/>
          </a:p>
        </p:txBody>
      </p:sp>
      <p:sp>
        <p:nvSpPr>
          <p:cNvPr id="4" name="TextBox 3"/>
          <p:cNvSpPr txBox="1"/>
          <p:nvPr/>
        </p:nvSpPr>
        <p:spPr>
          <a:xfrm>
            <a:off x="315300" y="4679816"/>
            <a:ext cx="3380696" cy="923330"/>
          </a:xfrm>
          <a:prstGeom prst="rect">
            <a:avLst/>
          </a:prstGeom>
          <a:noFill/>
        </p:spPr>
        <p:txBody>
          <a:bodyPr wrap="square" rtlCol="0">
            <a:spAutoFit/>
          </a:bodyPr>
          <a:lstStyle/>
          <a:p>
            <a:r>
              <a:rPr lang="en-GB" dirty="0" smtClean="0"/>
              <a:t>Biggest unknown is performance after dressing with He-tank &amp; HOM couplers</a:t>
            </a:r>
            <a:endParaRPr lang="en-GB" dirty="0"/>
          </a:p>
        </p:txBody>
      </p:sp>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96813" y="4886740"/>
            <a:ext cx="4651651" cy="1908213"/>
          </a:xfrm>
          <a:prstGeom prst="rect">
            <a:avLst/>
          </a:prstGeom>
        </p:spPr>
      </p:pic>
      <p:sp>
        <p:nvSpPr>
          <p:cNvPr id="10" name="TextBox 9"/>
          <p:cNvSpPr txBox="1"/>
          <p:nvPr/>
        </p:nvSpPr>
        <p:spPr>
          <a:xfrm>
            <a:off x="315300" y="5863435"/>
            <a:ext cx="3781513" cy="323165"/>
          </a:xfrm>
          <a:prstGeom prst="rect">
            <a:avLst/>
          </a:prstGeom>
          <a:noFill/>
        </p:spPr>
        <p:txBody>
          <a:bodyPr wrap="square" rtlCol="0">
            <a:spAutoFit/>
          </a:bodyPr>
          <a:lstStyle/>
          <a:p>
            <a:r>
              <a:rPr lang="en-GB" sz="1500" dirty="0" smtClean="0"/>
              <a:t>DQW/RFD #2 are ready for testing in </a:t>
            </a:r>
            <a:r>
              <a:rPr lang="en-GB" sz="1500" dirty="0" err="1" smtClean="0"/>
              <a:t>Jlab</a:t>
            </a:r>
            <a:endParaRPr lang="en-GB" sz="1500" dirty="0"/>
          </a:p>
        </p:txBody>
      </p:sp>
    </p:spTree>
    <p:extLst>
      <p:ext uri="{BB962C8B-B14F-4D97-AF65-F5344CB8AC3E}">
        <p14:creationId xmlns:p14="http://schemas.microsoft.com/office/powerpoint/2010/main" val="3854998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HL-LHC Crab Cavity System</a:t>
            </a:r>
            <a:endParaRPr lang="en-US" noProof="0" dirty="0"/>
          </a:p>
        </p:txBody>
      </p:sp>
      <mc:AlternateContent xmlns:mc="http://schemas.openxmlformats.org/markup-compatibility/2006">
        <mc:Choice xmlns:a14="http://schemas.microsoft.com/office/drawing/2010/main" Requires="a14">
          <p:sp>
            <p:nvSpPr>
              <p:cNvPr id="5" name="Content Placeholder 4"/>
              <p:cNvSpPr>
                <a:spLocks noGrp="1"/>
              </p:cNvSpPr>
              <p:nvPr>
                <p:ph idx="1"/>
              </p:nvPr>
            </p:nvSpPr>
            <p:spPr>
              <a:xfrm>
                <a:off x="612000" y="1196752"/>
                <a:ext cx="7920000" cy="2952328"/>
              </a:xfrm>
            </p:spPr>
            <p:txBody>
              <a:bodyPr>
                <a:normAutofit fontScale="85000" lnSpcReduction="20000"/>
              </a:bodyPr>
              <a:lstStyle/>
              <a:p>
                <a:pPr marL="0" indent="0">
                  <a:buNone/>
                </a:pPr>
                <a:r>
                  <a:rPr lang="en-US" i="1" dirty="0"/>
                  <a:t>Without geometric crossing angle, 128 parasitic collisions in the interaction regions, consequence is a reduction in peak luminosity due to imperfect overlap </a:t>
                </a:r>
              </a:p>
              <a:p>
                <a:pPr marL="0" indent="0">
                  <a:buNone/>
                </a:pPr>
                <a:endParaRPr lang="en-US" i="1" dirty="0"/>
              </a:p>
              <a:p>
                <a:pPr marL="0" indent="0">
                  <a:buNone/>
                </a:pPr>
                <a:r>
                  <a:rPr lang="en-US" i="1" dirty="0"/>
                  <a:t>For HL-LHC, 16 Superconducting compact RF crab cavities (ATLAS  + CMS) will be used to compensate the geometric angle </a:t>
                </a:r>
                <a:r>
                  <a:rPr lang="en-US" i="1"/>
                  <a:t>of </a:t>
                </a:r>
                <a:r>
                  <a:rPr lang="en-US" i="1" smtClean="0"/>
                  <a:t>59</a:t>
                </a:r>
                <a:r>
                  <a:rPr lang="en-US" i="1" smtClean="0"/>
                  <a:t>0 </a:t>
                </a:r>
                <a14:m>
                  <m:oMath xmlns:m="http://schemas.openxmlformats.org/officeDocument/2006/math">
                    <m:r>
                      <a:rPr lang="en-US" i="1">
                        <a:latin typeface="Cambria Math"/>
                      </a:rPr>
                      <m:t>𝜇</m:t>
                    </m:r>
                    <m:r>
                      <a:rPr lang="en-US" i="1">
                        <a:latin typeface="Cambria Math"/>
                      </a:rPr>
                      <m:t>𝑟𝑎𝑑</m:t>
                    </m:r>
                  </m:oMath>
                </a14:m>
                <a:endParaRPr lang="en-US" i="1" dirty="0"/>
              </a:p>
              <a:p>
                <a:pPr marL="0" indent="0" algn="ctr">
                  <a:buNone/>
                </a:pPr>
                <a:endParaRPr lang="en-US" i="1" dirty="0"/>
              </a:p>
              <a:p>
                <a:pPr marL="0" indent="0">
                  <a:buNone/>
                </a:pPr>
                <a:r>
                  <a:rPr lang="en-US" i="1" dirty="0"/>
                  <a:t>Recover ~70% of the Peak Luminosity</a:t>
                </a:r>
              </a:p>
              <a:p>
                <a:endParaRPr lang="en-GB" dirty="0"/>
              </a:p>
            </p:txBody>
          </p:sp>
        </mc:Choice>
        <mc:Fallback>
          <p:sp>
            <p:nvSpPr>
              <p:cNvPr id="5" name="Content Placeholder 4"/>
              <p:cNvSpPr>
                <a:spLocks noGrp="1" noRot="1" noChangeAspect="1" noMove="1" noResize="1" noEditPoints="1" noAdjustHandles="1" noChangeArrowheads="1" noChangeShapeType="1" noTextEdit="1"/>
              </p:cNvSpPr>
              <p:nvPr>
                <p:ph idx="1"/>
              </p:nvPr>
            </p:nvSpPr>
            <p:spPr>
              <a:xfrm>
                <a:off x="612000" y="1196752"/>
                <a:ext cx="7920000" cy="2952328"/>
              </a:xfrm>
              <a:blipFill rotWithShape="0">
                <a:blip r:embed="rId2"/>
                <a:stretch>
                  <a:fillRect l="-2308" t="-5361" r="-1000" b="-5567"/>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mc:AlternateContent xmlns:mc="http://schemas.openxmlformats.org/markup-compatibility/2006" xmlns:a14="http://schemas.microsoft.com/office/drawing/2010/main">
        <mc:Choice Requires="a14">
          <p:sp>
            <p:nvSpPr>
              <p:cNvPr id="38" name="TextBox 37"/>
              <p:cNvSpPr txBox="1"/>
              <p:nvPr/>
            </p:nvSpPr>
            <p:spPr>
              <a:xfrm>
                <a:off x="6012160" y="4439499"/>
                <a:ext cx="2687209" cy="13025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GB" sz="3500" b="0" i="0" smtClean="0">
                          <a:latin typeface="Cambria Math"/>
                        </a:rPr>
                        <m:t>Φ</m:t>
                      </m:r>
                      <m:r>
                        <a:rPr lang="en-GB" sz="3500" i="1" smtClean="0">
                          <a:latin typeface="Cambria Math"/>
                        </a:rPr>
                        <m:t>=</m:t>
                      </m:r>
                      <m:f>
                        <m:fPr>
                          <m:ctrlPr>
                            <a:rPr lang="en-GB" sz="3500" i="1" smtClean="0">
                              <a:latin typeface="Cambria Math" panose="02040503050406030204" pitchFamily="18" charset="0"/>
                            </a:rPr>
                          </m:ctrlPr>
                        </m:fPr>
                        <m:num>
                          <m:sSub>
                            <m:sSubPr>
                              <m:ctrlPr>
                                <a:rPr lang="en-GB" sz="3500" b="0" i="1" smtClean="0">
                                  <a:latin typeface="Cambria Math" panose="02040503050406030204" pitchFamily="18" charset="0"/>
                                </a:rPr>
                              </m:ctrlPr>
                            </m:sSubPr>
                            <m:e>
                              <m:r>
                                <a:rPr lang="en-GB" sz="3500" b="0" i="1" smtClean="0">
                                  <a:latin typeface="Cambria Math"/>
                                </a:rPr>
                                <m:t>𝜎</m:t>
                              </m:r>
                            </m:e>
                            <m:sub>
                              <m:r>
                                <a:rPr lang="en-GB" sz="3500" b="0" i="1" smtClean="0">
                                  <a:latin typeface="Cambria Math"/>
                                </a:rPr>
                                <m:t>𝑧</m:t>
                              </m:r>
                            </m:sub>
                          </m:sSub>
                        </m:num>
                        <m:den>
                          <m:sSub>
                            <m:sSubPr>
                              <m:ctrlPr>
                                <a:rPr lang="en-GB" sz="3500" b="0" i="1" smtClean="0">
                                  <a:latin typeface="Cambria Math" panose="02040503050406030204" pitchFamily="18" charset="0"/>
                                </a:rPr>
                              </m:ctrlPr>
                            </m:sSubPr>
                            <m:e>
                              <m:r>
                                <a:rPr lang="en-GB" sz="3500" b="0" i="1" smtClean="0">
                                  <a:latin typeface="Cambria Math"/>
                                </a:rPr>
                                <m:t>𝜎</m:t>
                              </m:r>
                            </m:e>
                            <m:sub>
                              <m:r>
                                <a:rPr lang="en-GB" sz="3500" b="0" i="1" smtClean="0">
                                  <a:latin typeface="Cambria Math"/>
                                </a:rPr>
                                <m:t>𝑥</m:t>
                              </m:r>
                            </m:sub>
                          </m:sSub>
                        </m:den>
                      </m:f>
                      <m:d>
                        <m:dPr>
                          <m:ctrlPr>
                            <a:rPr lang="en-GB" sz="3500" b="0" i="1" smtClean="0">
                              <a:latin typeface="Cambria Math" panose="02040503050406030204" pitchFamily="18" charset="0"/>
                            </a:rPr>
                          </m:ctrlPr>
                        </m:dPr>
                        <m:e>
                          <m:f>
                            <m:fPr>
                              <m:ctrlPr>
                                <a:rPr lang="en-GB" sz="3500" b="0" i="1" smtClean="0">
                                  <a:latin typeface="Cambria Math" panose="02040503050406030204" pitchFamily="18" charset="0"/>
                                </a:rPr>
                              </m:ctrlPr>
                            </m:fPr>
                            <m:num>
                              <m:sSub>
                                <m:sSubPr>
                                  <m:ctrlPr>
                                    <a:rPr lang="en-GB" sz="3500" i="1">
                                      <a:latin typeface="Cambria Math" panose="02040503050406030204" pitchFamily="18" charset="0"/>
                                    </a:rPr>
                                  </m:ctrlPr>
                                </m:sSubPr>
                                <m:e>
                                  <m:r>
                                    <a:rPr lang="en-GB" sz="3500" i="1">
                                      <a:latin typeface="Cambria Math"/>
                                    </a:rPr>
                                    <m:t>𝜃</m:t>
                                  </m:r>
                                </m:e>
                                <m:sub>
                                  <m:r>
                                    <a:rPr lang="en-GB" sz="3500" i="1">
                                      <a:latin typeface="Cambria Math"/>
                                    </a:rPr>
                                    <m:t>𝑐</m:t>
                                  </m:r>
                                </m:sub>
                              </m:sSub>
                            </m:num>
                            <m:den>
                              <m:r>
                                <a:rPr lang="en-GB" sz="3500" b="0" i="1" smtClean="0">
                                  <a:latin typeface="Cambria Math"/>
                                </a:rPr>
                                <m:t>2</m:t>
                              </m:r>
                            </m:den>
                          </m:f>
                        </m:e>
                      </m:d>
                    </m:oMath>
                  </m:oMathPara>
                </a14:m>
                <a:endParaRPr lang="en-GB" sz="3500" b="0" dirty="0" smtClean="0"/>
              </a:p>
            </p:txBody>
          </p:sp>
        </mc:Choice>
        <mc:Fallback xmlns="">
          <p:sp>
            <p:nvSpPr>
              <p:cNvPr id="38" name="TextBox 37"/>
              <p:cNvSpPr txBox="1">
                <a:spLocks noRot="1" noChangeAspect="1" noMove="1" noResize="1" noEditPoints="1" noAdjustHandles="1" noChangeArrowheads="1" noChangeShapeType="1" noTextEdit="1"/>
              </p:cNvSpPr>
              <p:nvPr/>
            </p:nvSpPr>
            <p:spPr>
              <a:xfrm>
                <a:off x="6012160" y="4439499"/>
                <a:ext cx="2687209" cy="1302536"/>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7844213" y="3945891"/>
                <a:ext cx="102540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a:rPr>
                        <m:t>7.55 </m:t>
                      </m:r>
                      <m:r>
                        <a:rPr lang="en-GB" i="1" dirty="0" smtClean="0">
                          <a:latin typeface="Cambria Math"/>
                        </a:rPr>
                        <m:t>𝑐𝑚</m:t>
                      </m:r>
                    </m:oMath>
                  </m:oMathPara>
                </a14:m>
                <a:endParaRPr lang="en-GB" dirty="0"/>
              </a:p>
            </p:txBody>
          </p:sp>
        </mc:Choice>
        <mc:Fallback xmlns="">
          <p:sp>
            <p:nvSpPr>
              <p:cNvPr id="39" name="TextBox 38"/>
              <p:cNvSpPr txBox="1">
                <a:spLocks noRot="1" noChangeAspect="1" noMove="1" noResize="1" noEditPoints="1" noAdjustHandles="1" noChangeArrowheads="1" noChangeShapeType="1" noTextEdit="1"/>
              </p:cNvSpPr>
              <p:nvPr/>
            </p:nvSpPr>
            <p:spPr>
              <a:xfrm>
                <a:off x="7844213" y="3945891"/>
                <a:ext cx="1025409"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7854944" y="5939988"/>
                <a:ext cx="90678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a:rPr>
                        <m:t>~7 </m:t>
                      </m:r>
                      <m:r>
                        <a:rPr lang="en-GB" b="0" i="1" dirty="0" smtClean="0">
                          <a:latin typeface="Cambria Math"/>
                        </a:rPr>
                        <m:t>𝜇</m:t>
                      </m:r>
                      <m:r>
                        <a:rPr lang="en-GB" b="0" i="1" dirty="0" smtClean="0">
                          <a:latin typeface="Cambria Math"/>
                        </a:rPr>
                        <m:t>𝑚</m:t>
                      </m:r>
                    </m:oMath>
                  </m:oMathPara>
                </a14:m>
                <a:endParaRPr lang="en-GB" dirty="0"/>
              </a:p>
            </p:txBody>
          </p:sp>
        </mc:Choice>
        <mc:Fallback xmlns="">
          <p:sp>
            <p:nvSpPr>
              <p:cNvPr id="40" name="TextBox 39"/>
              <p:cNvSpPr txBox="1">
                <a:spLocks noRot="1" noChangeAspect="1" noMove="1" noResize="1" noEditPoints="1" noAdjustHandles="1" noChangeArrowheads="1" noChangeShapeType="1" noTextEdit="1"/>
              </p:cNvSpPr>
              <p:nvPr/>
            </p:nvSpPr>
            <p:spPr>
              <a:xfrm>
                <a:off x="7854944" y="5939988"/>
                <a:ext cx="906787" cy="369332"/>
              </a:xfrm>
              <a:prstGeom prst="rect">
                <a:avLst/>
              </a:prstGeom>
              <a:blipFill rotWithShape="0">
                <a:blip r:embed="rId5"/>
                <a:stretch>
                  <a:fillRect b="-4918"/>
                </a:stretch>
              </a:blipFill>
            </p:spPr>
            <p:txBody>
              <a:bodyPr/>
              <a:lstStyle/>
              <a:p>
                <a:r>
                  <a:rPr lang="en-GB">
                    <a:noFill/>
                  </a:rPr>
                  <a:t> </a:t>
                </a:r>
              </a:p>
            </p:txBody>
          </p:sp>
        </mc:Fallback>
      </mc:AlternateContent>
      <p:cxnSp>
        <p:nvCxnSpPr>
          <p:cNvPr id="42" name="Straight Arrow Connector 41"/>
          <p:cNvCxnSpPr/>
          <p:nvPr/>
        </p:nvCxnSpPr>
        <p:spPr>
          <a:xfrm flipH="1">
            <a:off x="7457847" y="4315223"/>
            <a:ext cx="409976" cy="248853"/>
          </a:xfrm>
          <a:prstGeom prst="straightConnector1">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H="1" flipV="1">
            <a:off x="7597368" y="5683201"/>
            <a:ext cx="409976" cy="295417"/>
          </a:xfrm>
          <a:prstGeom prst="straightConnector1">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pic>
        <p:nvPicPr>
          <p:cNvPr id="18" name="Picture 17" descr="C:\Users\rcalaga\AppData\Local\Temp\blah.png"/>
          <p:cNvPicPr/>
          <p:nvPr/>
        </p:nvPicPr>
        <p:blipFill>
          <a:blip r:embed="rId6">
            <a:extLst>
              <a:ext uri="{28A0092B-C50C-407E-A947-70E740481C1C}">
                <a14:useLocalDpi xmlns:a14="http://schemas.microsoft.com/office/drawing/2010/main" val="0"/>
              </a:ext>
            </a:extLst>
          </a:blip>
          <a:srcRect/>
          <a:stretch>
            <a:fillRect/>
          </a:stretch>
        </p:blipFill>
        <p:spPr bwMode="auto">
          <a:xfrm>
            <a:off x="256591" y="4541141"/>
            <a:ext cx="5544615" cy="976092"/>
          </a:xfrm>
          <a:prstGeom prst="rect">
            <a:avLst/>
          </a:prstGeom>
          <a:noFill/>
          <a:ln>
            <a:noFill/>
          </a:ln>
        </p:spPr>
      </p:pic>
    </p:spTree>
    <p:extLst>
      <p:ext uri="{BB962C8B-B14F-4D97-AF65-F5344CB8AC3E}">
        <p14:creationId xmlns:p14="http://schemas.microsoft.com/office/powerpoint/2010/main" val="1395689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222" y="3565196"/>
            <a:ext cx="4376928" cy="2663952"/>
          </a:xfrm>
          <a:prstGeom prst="rect">
            <a:avLst/>
          </a:prstGeom>
        </p:spPr>
      </p:pic>
      <p:sp>
        <p:nvSpPr>
          <p:cNvPr id="2" name="Title 1"/>
          <p:cNvSpPr>
            <a:spLocks noGrp="1"/>
          </p:cNvSpPr>
          <p:nvPr>
            <p:ph type="title"/>
          </p:nvPr>
        </p:nvSpPr>
        <p:spPr/>
        <p:txBody>
          <a:bodyPr/>
          <a:lstStyle/>
          <a:p>
            <a:r>
              <a:rPr lang="en-GB" dirty="0" smtClean="0"/>
              <a:t>KEK Electro-Polishing R&amp;D</a:t>
            </a:r>
            <a:endParaRPr lang="en-GB" dirty="0"/>
          </a:p>
        </p:txBody>
      </p:sp>
      <p:sp>
        <p:nvSpPr>
          <p:cNvPr id="5" name="Content Placeholder 4"/>
          <p:cNvSpPr>
            <a:spLocks noGrp="1"/>
          </p:cNvSpPr>
          <p:nvPr>
            <p:ph idx="1"/>
          </p:nvPr>
        </p:nvSpPr>
        <p:spPr>
          <a:xfrm>
            <a:off x="612000" y="908720"/>
            <a:ext cx="7920000" cy="2189380"/>
          </a:xfrm>
        </p:spPr>
        <p:txBody>
          <a:bodyPr>
            <a:normAutofit fontScale="77500" lnSpcReduction="20000"/>
          </a:bodyPr>
          <a:lstStyle/>
          <a:p>
            <a:r>
              <a:rPr lang="en-GB" dirty="0" smtClean="0"/>
              <a:t>Joint KEK-CERN proposal to develop EP for the complicated shape of crab cavities (2015-19)</a:t>
            </a:r>
          </a:p>
          <a:p>
            <a:endParaRPr lang="en-GB" dirty="0" smtClean="0"/>
          </a:p>
          <a:p>
            <a:r>
              <a:rPr lang="en-GB" dirty="0" smtClean="0"/>
              <a:t>The EP system was built in 2016 and ready to be applied (Apr/May, 2017)</a:t>
            </a:r>
          </a:p>
          <a:p>
            <a:endParaRPr lang="en-GB" dirty="0"/>
          </a:p>
          <a:p>
            <a:r>
              <a:rPr lang="en-GB" dirty="0" smtClean="0"/>
              <a:t>If successful, the goal is to adopt it for the future production</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20</a:t>
            </a:fld>
            <a:endParaRPr lang="fr-FR"/>
          </a:p>
        </p:txBody>
      </p:sp>
      <p:sp>
        <p:nvSpPr>
          <p:cNvPr id="7" name="TextBox 6"/>
          <p:cNvSpPr txBox="1"/>
          <p:nvPr/>
        </p:nvSpPr>
        <p:spPr>
          <a:xfrm>
            <a:off x="5283580" y="3275692"/>
            <a:ext cx="2835135" cy="369332"/>
          </a:xfrm>
          <a:prstGeom prst="rect">
            <a:avLst/>
          </a:prstGeom>
          <a:noFill/>
        </p:spPr>
        <p:txBody>
          <a:bodyPr wrap="none" rtlCol="0">
            <a:spAutoFit/>
          </a:bodyPr>
          <a:lstStyle/>
          <a:p>
            <a:r>
              <a:rPr lang="en-GB" dirty="0" err="1" smtClean="0"/>
              <a:t>PoP</a:t>
            </a:r>
            <a:r>
              <a:rPr lang="en-GB" dirty="0" smtClean="0"/>
              <a:t>-DQW Testing at KEK</a:t>
            </a:r>
            <a:endParaRPr lang="en-GB" dirty="0"/>
          </a:p>
        </p:txBody>
      </p:sp>
      <p:sp>
        <p:nvSpPr>
          <p:cNvPr id="8" name="TextBox 7"/>
          <p:cNvSpPr txBox="1"/>
          <p:nvPr/>
        </p:nvSpPr>
        <p:spPr>
          <a:xfrm>
            <a:off x="755576" y="3406885"/>
            <a:ext cx="3591689" cy="369332"/>
          </a:xfrm>
          <a:prstGeom prst="rect">
            <a:avLst/>
          </a:prstGeom>
          <a:noFill/>
        </p:spPr>
        <p:txBody>
          <a:bodyPr wrap="none" rtlCol="0">
            <a:spAutoFit/>
          </a:bodyPr>
          <a:lstStyle/>
          <a:p>
            <a:r>
              <a:rPr lang="en-GB" dirty="0" smtClean="0"/>
              <a:t>EP apparatus preparation at KEK</a:t>
            </a:r>
            <a:endParaRPr lang="en-GB"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1646" y="3591551"/>
            <a:ext cx="2519001" cy="2805844"/>
          </a:xfrm>
          <a:prstGeom prst="rect">
            <a:avLst/>
          </a:prstGeom>
        </p:spPr>
      </p:pic>
    </p:spTree>
    <p:extLst>
      <p:ext uri="{BB962C8B-B14F-4D97-AF65-F5344CB8AC3E}">
        <p14:creationId xmlns:p14="http://schemas.microsoft.com/office/powerpoint/2010/main" val="34008724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Important Highlights</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sp>
        <p:nvSpPr>
          <p:cNvPr id="4" name="Content Placeholder 3"/>
          <p:cNvSpPr>
            <a:spLocks noGrp="1"/>
          </p:cNvSpPr>
          <p:nvPr>
            <p:ph idx="1"/>
          </p:nvPr>
        </p:nvSpPr>
        <p:spPr>
          <a:xfrm>
            <a:off x="612000" y="908720"/>
            <a:ext cx="7920000" cy="5234136"/>
          </a:xfrm>
        </p:spPr>
        <p:txBody>
          <a:bodyPr>
            <a:normAutofit fontScale="62500" lnSpcReduction="20000"/>
          </a:bodyPr>
          <a:lstStyle/>
          <a:p>
            <a:r>
              <a:rPr lang="en-US" dirty="0"/>
              <a:t>Prototype He-vessel – Validated both mechanical deformation and vacuum integrity; Magnetic measurements of shields to confirm the attenuation factor</a:t>
            </a:r>
          </a:p>
          <a:p>
            <a:endParaRPr lang="en-US" dirty="0"/>
          </a:p>
          <a:p>
            <a:r>
              <a:rPr lang="en-US" dirty="0"/>
              <a:t>Trapezoidal cryostat for integration of cavity string &amp; design concept validated</a:t>
            </a:r>
          </a:p>
          <a:p>
            <a:endParaRPr lang="en-US" dirty="0"/>
          </a:p>
          <a:p>
            <a:r>
              <a:rPr lang="en-US" dirty="0"/>
              <a:t>Mockup tuner test – On </a:t>
            </a:r>
            <a:r>
              <a:rPr lang="en-US" dirty="0" err="1"/>
              <a:t>PoP</a:t>
            </a:r>
            <a:r>
              <a:rPr lang="en-US" dirty="0"/>
              <a:t> cavity reached well below the 100 Hz resolution/step specification</a:t>
            </a:r>
          </a:p>
          <a:p>
            <a:pPr marL="0" indent="0">
              <a:buNone/>
            </a:pPr>
            <a:endParaRPr lang="en-US" dirty="0"/>
          </a:p>
          <a:p>
            <a:r>
              <a:rPr lang="en-US" dirty="0"/>
              <a:t>RF power – Transformation of a SPS-IOT to 400 MHz and reached up to 60 kW. </a:t>
            </a:r>
            <a:r>
              <a:rPr lang="en-GB" dirty="0"/>
              <a:t>30 kW CW on a load (thermal limitation due to the test box in stainless steel). 75 kW pulsed up to 10 </a:t>
            </a:r>
            <a:r>
              <a:rPr lang="en-GB" dirty="0" err="1"/>
              <a:t>ms</a:t>
            </a:r>
            <a:r>
              <a:rPr lang="en-GB" dirty="0"/>
              <a:t>  @52.6 Hz</a:t>
            </a:r>
            <a:endParaRPr lang="en-US" dirty="0"/>
          </a:p>
          <a:p>
            <a:pPr marL="0" indent="0">
              <a:buNone/>
            </a:pPr>
            <a:endParaRPr lang="en-US" dirty="0"/>
          </a:p>
          <a:p>
            <a:r>
              <a:rPr lang="en-US" dirty="0"/>
              <a:t>Activities planned for EYETS for crab infrastructure was implemented. </a:t>
            </a:r>
            <a:r>
              <a:rPr lang="en-GB" dirty="0" smtClean="0"/>
              <a:t>Vacuum </a:t>
            </a:r>
            <a:r>
              <a:rPr lang="en-GB" dirty="0" err="1"/>
              <a:t>sectorization</a:t>
            </a:r>
            <a:r>
              <a:rPr lang="en-GB" dirty="0"/>
              <a:t> for LSS6-crab zone implemented in SPS, Y-chamber under construction. Cryogenic and RF transfer lines including all cabling installed in SPS </a:t>
            </a:r>
            <a:r>
              <a:rPr lang="en-GB" dirty="0" smtClean="0"/>
              <a:t>Long </a:t>
            </a:r>
            <a:r>
              <a:rPr lang="en-GB" dirty="0"/>
              <a:t>lead cryogenic items procurement </a:t>
            </a:r>
            <a:r>
              <a:rPr lang="en-GB" dirty="0" smtClean="0"/>
              <a:t>launched. </a:t>
            </a:r>
            <a:endParaRPr lang="en-US" dirty="0"/>
          </a:p>
          <a:p>
            <a:endParaRPr lang="en-US" dirty="0"/>
          </a:p>
          <a:p>
            <a:r>
              <a:rPr lang="en-US" dirty="0" smtClean="0"/>
              <a:t>SPS </a:t>
            </a:r>
            <a:r>
              <a:rPr lang="en-US" dirty="0"/>
              <a:t>test day I – Review of the measurement program, instrumentation and operational </a:t>
            </a:r>
            <a:r>
              <a:rPr lang="en-US" dirty="0" smtClean="0"/>
              <a:t>aspects</a:t>
            </a:r>
            <a:endParaRPr lang="en-US" dirty="0"/>
          </a:p>
        </p:txBody>
      </p:sp>
    </p:spTree>
    <p:extLst>
      <p:ext uri="{BB962C8B-B14F-4D97-AF65-F5344CB8AC3E}">
        <p14:creationId xmlns:p14="http://schemas.microsoft.com/office/powerpoint/2010/main" val="15477432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WP4, </a:t>
            </a:r>
            <a:r>
              <a:rPr lang="en-US" dirty="0" smtClean="0"/>
              <a:t>Documentation QA/QC</a:t>
            </a:r>
            <a:endParaRPr lang="en-GB" dirty="0"/>
          </a:p>
        </p:txBody>
      </p:sp>
      <p:sp>
        <p:nvSpPr>
          <p:cNvPr id="3" name="Content Placeholder 2"/>
          <p:cNvSpPr>
            <a:spLocks noGrp="1"/>
          </p:cNvSpPr>
          <p:nvPr>
            <p:ph idx="1"/>
          </p:nvPr>
        </p:nvSpPr>
        <p:spPr>
          <a:xfrm>
            <a:off x="612000" y="1052736"/>
            <a:ext cx="7920000" cy="2580116"/>
          </a:xfrm>
        </p:spPr>
        <p:txBody>
          <a:bodyPr>
            <a:normAutofit lnSpcReduction="10000"/>
          </a:bodyPr>
          <a:lstStyle/>
          <a:p>
            <a:r>
              <a:rPr lang="en-US" dirty="0" smtClean="0"/>
              <a:t>EDMS WP4 - </a:t>
            </a:r>
            <a:r>
              <a:rPr lang="en-GB" dirty="0" smtClean="0">
                <a:hlinkClick r:id="rId2"/>
              </a:rPr>
              <a:t>CERN-0000096385</a:t>
            </a:r>
            <a:endParaRPr lang="en-GB" dirty="0" smtClean="0"/>
          </a:p>
          <a:p>
            <a:pPr lvl="1"/>
            <a:r>
              <a:rPr lang="en-US" dirty="0" smtClean="0"/>
              <a:t>Centrally managed (specifications, drawings, manufacturing inspection plans, test procedures, results, quality control) including collaborations</a:t>
            </a:r>
          </a:p>
          <a:p>
            <a:r>
              <a:rPr lang="en-US" dirty="0" smtClean="0">
                <a:hlinkClick r:id="rId3"/>
              </a:rPr>
              <a:t>Acceptance criteria</a:t>
            </a:r>
            <a:r>
              <a:rPr lang="en-US" dirty="0" smtClean="0"/>
              <a:t> &amp; Cavity/CM workflow</a:t>
            </a:r>
          </a:p>
          <a:p>
            <a:r>
              <a:rPr lang="en-US" dirty="0" smtClean="0"/>
              <a:t>Safety documents (CM &amp; SPS)</a:t>
            </a:r>
          </a:p>
          <a:p>
            <a:pPr marL="0" indent="0">
              <a:buNone/>
            </a:pPr>
            <a:endParaRPr lang="en-US" dirty="0" smtClean="0"/>
          </a:p>
          <a:p>
            <a:endParaRPr lang="en-GB" dirty="0"/>
          </a:p>
        </p:txBody>
      </p:sp>
      <p:sp>
        <p:nvSpPr>
          <p:cNvPr id="5" name="Slide Number Placeholder 4"/>
          <p:cNvSpPr>
            <a:spLocks noGrp="1"/>
          </p:cNvSpPr>
          <p:nvPr>
            <p:ph type="sldNum" sz="quarter" idx="4294967295"/>
          </p:nvPr>
        </p:nvSpPr>
        <p:spPr>
          <a:xfrm>
            <a:off x="8686800" y="6356350"/>
            <a:ext cx="360000" cy="360000"/>
          </a:xfrm>
          <a:prstGeom prst="rect">
            <a:avLst/>
          </a:prstGeom>
        </p:spPr>
        <p:txBody>
          <a:bodyPr/>
          <a:lstStyle/>
          <a:p>
            <a:fld id="{BFDCA1C4-9514-7B4F-976F-D92F7E296653}" type="slidenum">
              <a:rPr lang="fr-FR" smtClean="0"/>
              <a:pPr/>
              <a:t>22</a:t>
            </a:fld>
            <a:endParaRPr lang="fr-FR"/>
          </a:p>
        </p:txBody>
      </p:sp>
      <p:pic>
        <p:nvPicPr>
          <p:cNvPr id="6" name="Picture 5"/>
          <p:cNvPicPr>
            <a:picLocks noChangeAspect="1"/>
          </p:cNvPicPr>
          <p:nvPr/>
        </p:nvPicPr>
        <p:blipFill>
          <a:blip r:embed="rId4"/>
          <a:stretch>
            <a:fillRect/>
          </a:stretch>
        </p:blipFill>
        <p:spPr>
          <a:xfrm>
            <a:off x="612000" y="3790285"/>
            <a:ext cx="3504757" cy="2380209"/>
          </a:xfrm>
          <a:prstGeom prst="rect">
            <a:avLst/>
          </a:prstGeom>
        </p:spPr>
      </p:pic>
      <p:pic>
        <p:nvPicPr>
          <p:cNvPr id="7" name="Picture 6"/>
          <p:cNvPicPr>
            <a:picLocks noChangeAspect="1"/>
          </p:cNvPicPr>
          <p:nvPr/>
        </p:nvPicPr>
        <p:blipFill>
          <a:blip r:embed="rId5"/>
          <a:stretch>
            <a:fillRect/>
          </a:stretch>
        </p:blipFill>
        <p:spPr>
          <a:xfrm>
            <a:off x="4734940" y="4073025"/>
            <a:ext cx="3820312" cy="2008632"/>
          </a:xfrm>
          <a:prstGeom prst="rect">
            <a:avLst/>
          </a:prstGeom>
        </p:spPr>
      </p:pic>
      <p:sp>
        <p:nvSpPr>
          <p:cNvPr id="8" name="TextBox 7"/>
          <p:cNvSpPr txBox="1"/>
          <p:nvPr/>
        </p:nvSpPr>
        <p:spPr>
          <a:xfrm>
            <a:off x="4860032" y="3762858"/>
            <a:ext cx="3566041" cy="369332"/>
          </a:xfrm>
          <a:prstGeom prst="rect">
            <a:avLst/>
          </a:prstGeom>
          <a:noFill/>
        </p:spPr>
        <p:txBody>
          <a:bodyPr wrap="none" rtlCol="0">
            <a:spAutoFit/>
          </a:bodyPr>
          <a:lstStyle/>
          <a:p>
            <a:r>
              <a:rPr lang="en-US" dirty="0" smtClean="0"/>
              <a:t>Workflow (SPS, EMDS 1703245)</a:t>
            </a:r>
            <a:endParaRPr lang="en-GB" dirty="0"/>
          </a:p>
        </p:txBody>
      </p:sp>
      <p:sp>
        <p:nvSpPr>
          <p:cNvPr id="9" name="TextBox 8"/>
          <p:cNvSpPr txBox="1"/>
          <p:nvPr/>
        </p:nvSpPr>
        <p:spPr>
          <a:xfrm>
            <a:off x="2127737" y="3790285"/>
            <a:ext cx="595035" cy="369332"/>
          </a:xfrm>
          <a:prstGeom prst="rect">
            <a:avLst/>
          </a:prstGeom>
          <a:noFill/>
        </p:spPr>
        <p:txBody>
          <a:bodyPr wrap="none" rtlCol="0">
            <a:spAutoFit/>
          </a:bodyPr>
          <a:lstStyle/>
          <a:p>
            <a:r>
              <a:rPr lang="en-US" dirty="0" smtClean="0"/>
              <a:t>MIP</a:t>
            </a:r>
            <a:endParaRPr lang="en-GB" dirty="0"/>
          </a:p>
        </p:txBody>
      </p:sp>
      <p:sp>
        <p:nvSpPr>
          <p:cNvPr id="11" name="TextBox 10"/>
          <p:cNvSpPr txBox="1"/>
          <p:nvPr/>
        </p:nvSpPr>
        <p:spPr>
          <a:xfrm>
            <a:off x="1961134" y="6391824"/>
            <a:ext cx="6622326" cy="369332"/>
          </a:xfrm>
          <a:prstGeom prst="rect">
            <a:avLst/>
          </a:prstGeom>
          <a:noFill/>
        </p:spPr>
        <p:txBody>
          <a:bodyPr wrap="none" rtlCol="0">
            <a:spAutoFit/>
          </a:bodyPr>
          <a:lstStyle/>
          <a:p>
            <a:r>
              <a:rPr lang="en-GB" dirty="0" smtClean="0"/>
              <a:t>HL-LHC WP4: </a:t>
            </a:r>
            <a:r>
              <a:rPr lang="en-GB" dirty="0" smtClean="0">
                <a:hlinkClick r:id="rId6"/>
              </a:rPr>
              <a:t>https</a:t>
            </a:r>
            <a:r>
              <a:rPr lang="en-GB" dirty="0">
                <a:hlinkClick r:id="rId6"/>
              </a:rPr>
              <a:t>://</a:t>
            </a:r>
            <a:r>
              <a:rPr lang="en-GB" dirty="0" smtClean="0">
                <a:hlinkClick r:id="rId6"/>
              </a:rPr>
              <a:t>espace.cern.ch/HiLumi/WP4/default.aspx</a:t>
            </a:r>
            <a:r>
              <a:rPr lang="en-GB" dirty="0" smtClean="0"/>
              <a:t> </a:t>
            </a:r>
            <a:endParaRPr lang="en-GB" dirty="0"/>
          </a:p>
        </p:txBody>
      </p:sp>
    </p:spTree>
    <p:extLst>
      <p:ext uri="{BB962C8B-B14F-4D97-AF65-F5344CB8AC3E}">
        <p14:creationId xmlns:p14="http://schemas.microsoft.com/office/powerpoint/2010/main" val="37711277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SPS Tests Program – Weekly Schedule</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23</a:t>
            </a:fld>
            <a:endParaRPr lang="fr-FR"/>
          </a:p>
        </p:txBody>
      </p:sp>
      <p:pic>
        <p:nvPicPr>
          <p:cNvPr id="38" name="Picture 37"/>
          <p:cNvPicPr>
            <a:picLocks noChangeAspect="1"/>
          </p:cNvPicPr>
          <p:nvPr/>
        </p:nvPicPr>
        <p:blipFill>
          <a:blip r:embed="rId3"/>
          <a:stretch>
            <a:fillRect/>
          </a:stretch>
        </p:blipFill>
        <p:spPr>
          <a:xfrm>
            <a:off x="78413" y="1052736"/>
            <a:ext cx="8977745" cy="4188900"/>
          </a:xfrm>
          <a:prstGeom prst="rect">
            <a:avLst/>
          </a:prstGeom>
        </p:spPr>
      </p:pic>
      <p:sp>
        <p:nvSpPr>
          <p:cNvPr id="3" name="TextBox 2"/>
          <p:cNvSpPr txBox="1"/>
          <p:nvPr/>
        </p:nvSpPr>
        <p:spPr>
          <a:xfrm>
            <a:off x="6516216" y="1988840"/>
            <a:ext cx="954107" cy="369332"/>
          </a:xfrm>
          <a:prstGeom prst="rect">
            <a:avLst/>
          </a:prstGeom>
          <a:noFill/>
        </p:spPr>
        <p:txBody>
          <a:bodyPr wrap="none" rtlCol="0">
            <a:spAutoFit/>
          </a:bodyPr>
          <a:lstStyle/>
          <a:p>
            <a:r>
              <a:rPr lang="en-GB" dirty="0" smtClean="0"/>
              <a:t>Cavity I</a:t>
            </a:r>
            <a:endParaRPr lang="en-GB" dirty="0"/>
          </a:p>
        </p:txBody>
      </p:sp>
      <p:sp>
        <p:nvSpPr>
          <p:cNvPr id="43" name="TextBox 42"/>
          <p:cNvSpPr txBox="1"/>
          <p:nvPr/>
        </p:nvSpPr>
        <p:spPr>
          <a:xfrm>
            <a:off x="6804248" y="2699628"/>
            <a:ext cx="1018227" cy="369332"/>
          </a:xfrm>
          <a:prstGeom prst="rect">
            <a:avLst/>
          </a:prstGeom>
          <a:noFill/>
        </p:spPr>
        <p:txBody>
          <a:bodyPr wrap="none" rtlCol="0">
            <a:spAutoFit/>
          </a:bodyPr>
          <a:lstStyle/>
          <a:p>
            <a:r>
              <a:rPr lang="en-GB" dirty="0" smtClean="0"/>
              <a:t>Cavity II</a:t>
            </a:r>
            <a:endParaRPr lang="en-GB" dirty="0"/>
          </a:p>
        </p:txBody>
      </p:sp>
      <p:sp>
        <p:nvSpPr>
          <p:cNvPr id="45" name="TextBox 44"/>
          <p:cNvSpPr txBox="1"/>
          <p:nvPr/>
        </p:nvSpPr>
        <p:spPr>
          <a:xfrm>
            <a:off x="7884368" y="3203684"/>
            <a:ext cx="1351652" cy="369332"/>
          </a:xfrm>
          <a:prstGeom prst="rect">
            <a:avLst/>
          </a:prstGeom>
          <a:noFill/>
        </p:spPr>
        <p:txBody>
          <a:bodyPr wrap="none" rtlCol="0">
            <a:spAutoFit/>
          </a:bodyPr>
          <a:lstStyle/>
          <a:p>
            <a:r>
              <a:rPr lang="en-GB" dirty="0" err="1" smtClean="0"/>
              <a:t>Cryostating</a:t>
            </a:r>
            <a:endParaRPr lang="en-GB" dirty="0"/>
          </a:p>
        </p:txBody>
      </p:sp>
      <p:sp>
        <p:nvSpPr>
          <p:cNvPr id="46" name="TextBox 45"/>
          <p:cNvSpPr txBox="1"/>
          <p:nvPr/>
        </p:nvSpPr>
        <p:spPr>
          <a:xfrm>
            <a:off x="2141138" y="5383494"/>
            <a:ext cx="6679334" cy="800219"/>
          </a:xfrm>
          <a:prstGeom prst="rect">
            <a:avLst/>
          </a:prstGeom>
          <a:noFill/>
        </p:spPr>
        <p:txBody>
          <a:bodyPr wrap="square" rtlCol="0">
            <a:spAutoFit/>
          </a:bodyPr>
          <a:lstStyle/>
          <a:p>
            <a:r>
              <a:rPr lang="en-US" sz="2300" dirty="0">
                <a:solidFill>
                  <a:schemeClr val="accent5"/>
                </a:solidFill>
              </a:rPr>
              <a:t>Cryomodule delivered to SPS on 22nd Jan’18</a:t>
            </a:r>
          </a:p>
          <a:p>
            <a:r>
              <a:rPr lang="en-US" sz="2300" dirty="0">
                <a:solidFill>
                  <a:schemeClr val="accent5"/>
                </a:solidFill>
              </a:rPr>
              <a:t>V</a:t>
            </a:r>
            <a:r>
              <a:rPr lang="en-US" sz="2300" dirty="0" smtClean="0">
                <a:solidFill>
                  <a:schemeClr val="accent5"/>
                </a:solidFill>
              </a:rPr>
              <a:t>acuum </a:t>
            </a:r>
            <a:r>
              <a:rPr lang="en-US" sz="2300" dirty="0">
                <a:solidFill>
                  <a:schemeClr val="accent5"/>
                </a:solidFill>
              </a:rPr>
              <a:t>&amp; </a:t>
            </a:r>
            <a:r>
              <a:rPr lang="en-US" sz="2300" dirty="0" err="1">
                <a:solidFill>
                  <a:schemeClr val="accent5"/>
                </a:solidFill>
              </a:rPr>
              <a:t>cryo</a:t>
            </a:r>
            <a:r>
              <a:rPr lang="en-US" sz="2300" dirty="0">
                <a:solidFill>
                  <a:schemeClr val="accent5"/>
                </a:solidFill>
              </a:rPr>
              <a:t> validation in </a:t>
            </a:r>
            <a:r>
              <a:rPr lang="en-US" sz="2300" dirty="0" smtClean="0">
                <a:solidFill>
                  <a:schemeClr val="accent5"/>
                </a:solidFill>
              </a:rPr>
              <a:t>SM18, RF tests </a:t>
            </a:r>
            <a:r>
              <a:rPr lang="en-US" sz="2300" dirty="0" err="1" smtClean="0">
                <a:solidFill>
                  <a:schemeClr val="accent5"/>
                </a:solidFill>
              </a:rPr>
              <a:t>insitu</a:t>
            </a:r>
            <a:endParaRPr lang="en-US" sz="2300" dirty="0">
              <a:solidFill>
                <a:schemeClr val="accent5"/>
              </a:solidFill>
            </a:endParaRPr>
          </a:p>
        </p:txBody>
      </p:sp>
    </p:spTree>
    <p:extLst>
      <p:ext uri="{BB962C8B-B14F-4D97-AF65-F5344CB8AC3E}">
        <p14:creationId xmlns:p14="http://schemas.microsoft.com/office/powerpoint/2010/main" val="7561049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24</a:t>
            </a:fld>
            <a:endParaRPr lang="en-US"/>
          </a:p>
        </p:txBody>
      </p:sp>
      <p:sp>
        <p:nvSpPr>
          <p:cNvPr id="3" name="Title 2"/>
          <p:cNvSpPr>
            <a:spLocks noGrp="1"/>
          </p:cNvSpPr>
          <p:nvPr>
            <p:ph type="title"/>
          </p:nvPr>
        </p:nvSpPr>
        <p:spPr/>
        <p:txBody>
          <a:bodyPr/>
          <a:lstStyle/>
          <a:p>
            <a:r>
              <a:rPr lang="en-GB" dirty="0" smtClean="0"/>
              <a:t>SM18 Assembly &amp; Testing</a:t>
            </a:r>
            <a:endParaRPr lang="en-US" dirty="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3874" t="7227" r="5045" b="7600"/>
          <a:stretch/>
        </p:blipFill>
        <p:spPr>
          <a:xfrm>
            <a:off x="2047227" y="1001068"/>
            <a:ext cx="7027104" cy="3961869"/>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3603" t="8722" r="4415" b="7600"/>
          <a:stretch/>
        </p:blipFill>
        <p:spPr>
          <a:xfrm>
            <a:off x="99555" y="3459250"/>
            <a:ext cx="4576354" cy="2510048"/>
          </a:xfrm>
          <a:prstGeom prst="rect">
            <a:avLst/>
          </a:prstGeom>
        </p:spPr>
      </p:pic>
      <p:sp>
        <p:nvSpPr>
          <p:cNvPr id="4" name="TextBox 3"/>
          <p:cNvSpPr txBox="1"/>
          <p:nvPr/>
        </p:nvSpPr>
        <p:spPr>
          <a:xfrm>
            <a:off x="2689015" y="3693152"/>
            <a:ext cx="2612178" cy="646331"/>
          </a:xfrm>
          <a:prstGeom prst="rect">
            <a:avLst/>
          </a:prstGeom>
          <a:noFill/>
        </p:spPr>
        <p:txBody>
          <a:bodyPr wrap="square" rtlCol="0">
            <a:spAutoFit/>
          </a:bodyPr>
          <a:lstStyle/>
          <a:p>
            <a:r>
              <a:rPr lang="en-GB" b="1" dirty="0" smtClean="0">
                <a:solidFill>
                  <a:schemeClr val="bg1"/>
                </a:solidFill>
              </a:rPr>
              <a:t>CM Vertically mounted on Top Plate</a:t>
            </a:r>
            <a:endParaRPr lang="en-US" b="1" dirty="0">
              <a:solidFill>
                <a:schemeClr val="bg1"/>
              </a:solidFill>
            </a:endParaRPr>
          </a:p>
        </p:txBody>
      </p:sp>
      <p:cxnSp>
        <p:nvCxnSpPr>
          <p:cNvPr id="13" name="Straight Arrow Connector 12"/>
          <p:cNvCxnSpPr/>
          <p:nvPr/>
        </p:nvCxnSpPr>
        <p:spPr>
          <a:xfrm flipV="1">
            <a:off x="4484916" y="3104671"/>
            <a:ext cx="618308" cy="1413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339752" y="2872360"/>
            <a:ext cx="2448272" cy="646331"/>
          </a:xfrm>
          <a:prstGeom prst="rect">
            <a:avLst/>
          </a:prstGeom>
          <a:noFill/>
        </p:spPr>
        <p:txBody>
          <a:bodyPr wrap="square" rtlCol="0">
            <a:spAutoFit/>
          </a:bodyPr>
          <a:lstStyle/>
          <a:p>
            <a:r>
              <a:rPr lang="en-GB" b="1" dirty="0" smtClean="0">
                <a:solidFill>
                  <a:schemeClr val="bg1"/>
                </a:solidFill>
              </a:rPr>
              <a:t>Clean Room (ISO4/5) String Assembly</a:t>
            </a:r>
            <a:endParaRPr lang="en-US" b="1" dirty="0">
              <a:solidFill>
                <a:schemeClr val="bg1"/>
              </a:solidFill>
            </a:endParaRPr>
          </a:p>
        </p:txBody>
      </p:sp>
      <p:sp>
        <p:nvSpPr>
          <p:cNvPr id="15" name="TextBox 14"/>
          <p:cNvSpPr txBox="1"/>
          <p:nvPr/>
        </p:nvSpPr>
        <p:spPr>
          <a:xfrm>
            <a:off x="4845193" y="1976573"/>
            <a:ext cx="1288869" cy="646331"/>
          </a:xfrm>
          <a:prstGeom prst="rect">
            <a:avLst/>
          </a:prstGeom>
          <a:noFill/>
        </p:spPr>
        <p:txBody>
          <a:bodyPr wrap="square" rtlCol="0">
            <a:spAutoFit/>
          </a:bodyPr>
          <a:lstStyle/>
          <a:p>
            <a:r>
              <a:rPr lang="en-GB" b="1" dirty="0" smtClean="0">
                <a:solidFill>
                  <a:schemeClr val="bg1"/>
                </a:solidFill>
              </a:rPr>
              <a:t>HPR (ISO4/5)</a:t>
            </a:r>
            <a:endParaRPr lang="en-US" b="1" dirty="0">
              <a:solidFill>
                <a:schemeClr val="bg1"/>
              </a:solidFill>
            </a:endParaRP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35809" t="17019" r="30853" b="17615"/>
          <a:stretch/>
        </p:blipFill>
        <p:spPr>
          <a:xfrm>
            <a:off x="3996167" y="1027401"/>
            <a:ext cx="959011" cy="1061071"/>
          </a:xfrm>
          <a:prstGeom prst="rect">
            <a:avLst/>
          </a:prstGeom>
        </p:spPr>
      </p:pic>
      <p:pic>
        <p:nvPicPr>
          <p:cNvPr id="5" name="Picture 5"/>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1383" b="84887" l="11278" r="87540">
                        <a14:foregroundMark x1="11278" y1="61801" x2="87585" y2="27910"/>
                        <a14:foregroundMark x1="68849" y1="11383" x2="68668" y2="41672"/>
                        <a14:foregroundMark x1="46567" y1="18135" x2="46385" y2="55820"/>
                        <a14:foregroundMark x1="20737" y1="84887" x2="19918" y2="51254"/>
                      </a14:backgroundRemoval>
                    </a14:imgEffect>
                  </a14:imgLayer>
                </a14:imgProps>
              </a:ext>
              <a:ext uri="{28A0092B-C50C-407E-A947-70E740481C1C}">
                <a14:useLocalDpi xmlns:a14="http://schemas.microsoft.com/office/drawing/2010/main" val="0"/>
              </a:ext>
            </a:extLst>
          </a:blip>
          <a:srcRect l="12522" t="13019" r="15405" b="17417"/>
          <a:stretch/>
        </p:blipFill>
        <p:spPr>
          <a:xfrm>
            <a:off x="6608678" y="858016"/>
            <a:ext cx="2465653" cy="1682807"/>
          </a:xfrm>
          <a:prstGeom prst="rect">
            <a:avLst/>
          </a:prstGeom>
          <a:solidFill>
            <a:schemeClr val="bg1">
              <a:alpha val="40000"/>
            </a:schemeClr>
          </a:solidFill>
        </p:spPr>
      </p:pic>
      <p:cxnSp>
        <p:nvCxnSpPr>
          <p:cNvPr id="9" name="Straight Arrow Connector 8"/>
          <p:cNvCxnSpPr/>
          <p:nvPr/>
        </p:nvCxnSpPr>
        <p:spPr>
          <a:xfrm flipH="1">
            <a:off x="5913121" y="2100134"/>
            <a:ext cx="1393371" cy="100453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pic>
        <p:nvPicPr>
          <p:cNvPr id="19" name="Picture 2" descr="41C04E48-EEC1-4D40-BEF5-8578A024CC61@cern"/>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988128" y="4979096"/>
            <a:ext cx="3543871" cy="1818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5508104" y="4912119"/>
            <a:ext cx="2952328" cy="646331"/>
          </a:xfrm>
          <a:prstGeom prst="rect">
            <a:avLst/>
          </a:prstGeom>
          <a:solidFill>
            <a:schemeClr val="bg1"/>
          </a:solidFill>
        </p:spPr>
        <p:txBody>
          <a:bodyPr wrap="square" rtlCol="0">
            <a:spAutoFit/>
          </a:bodyPr>
          <a:lstStyle/>
          <a:p>
            <a:r>
              <a:rPr lang="en-US" b="1" dirty="0" smtClean="0"/>
              <a:t>CM Bunker Testing</a:t>
            </a:r>
          </a:p>
          <a:p>
            <a:r>
              <a:rPr lang="en-US" b="1" dirty="0" smtClean="0"/>
              <a:t>(See Talk A. Macpherson)</a:t>
            </a:r>
            <a:endParaRPr lang="en-US" b="1" dirty="0"/>
          </a:p>
        </p:txBody>
      </p:sp>
      <p:cxnSp>
        <p:nvCxnSpPr>
          <p:cNvPr id="21" name="Straight Arrow Connector 20"/>
          <p:cNvCxnSpPr/>
          <p:nvPr/>
        </p:nvCxnSpPr>
        <p:spPr>
          <a:xfrm>
            <a:off x="5508104" y="4149081"/>
            <a:ext cx="2088232" cy="12412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V="1">
            <a:off x="3796138" y="2301720"/>
            <a:ext cx="200029" cy="554125"/>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058748" y="1567397"/>
            <a:ext cx="723180" cy="45690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015012" y="1042127"/>
            <a:ext cx="2360583" cy="369332"/>
          </a:xfrm>
          <a:prstGeom prst="rect">
            <a:avLst/>
          </a:prstGeom>
          <a:noFill/>
        </p:spPr>
        <p:txBody>
          <a:bodyPr wrap="none" rtlCol="0">
            <a:spAutoFit/>
          </a:bodyPr>
          <a:lstStyle/>
          <a:p>
            <a:r>
              <a:rPr lang="en-GB" dirty="0" smtClean="0">
                <a:solidFill>
                  <a:schemeClr val="bg1"/>
                </a:solidFill>
              </a:rPr>
              <a:t>See talk M. </a:t>
            </a:r>
            <a:r>
              <a:rPr lang="en-GB" dirty="0" err="1" smtClean="0">
                <a:solidFill>
                  <a:schemeClr val="bg1"/>
                </a:solidFill>
              </a:rPr>
              <a:t>Therasse</a:t>
            </a:r>
            <a:endParaRPr lang="en-GB" dirty="0">
              <a:solidFill>
                <a:schemeClr val="bg1"/>
              </a:solidFill>
            </a:endParaRPr>
          </a:p>
        </p:txBody>
      </p:sp>
      <p:sp>
        <p:nvSpPr>
          <p:cNvPr id="24" name="TextBox 23"/>
          <p:cNvSpPr txBox="1"/>
          <p:nvPr/>
        </p:nvSpPr>
        <p:spPr>
          <a:xfrm>
            <a:off x="2648687" y="5607541"/>
            <a:ext cx="2027222" cy="369332"/>
          </a:xfrm>
          <a:prstGeom prst="rect">
            <a:avLst/>
          </a:prstGeom>
          <a:noFill/>
        </p:spPr>
        <p:txBody>
          <a:bodyPr wrap="none" rtlCol="0">
            <a:spAutoFit/>
          </a:bodyPr>
          <a:lstStyle/>
          <a:p>
            <a:r>
              <a:rPr lang="en-GB" dirty="0" smtClean="0">
                <a:solidFill>
                  <a:schemeClr val="bg1"/>
                </a:solidFill>
              </a:rPr>
              <a:t>See talk T. </a:t>
            </a:r>
            <a:r>
              <a:rPr lang="en-GB" dirty="0" err="1">
                <a:solidFill>
                  <a:schemeClr val="bg1"/>
                </a:solidFill>
              </a:rPr>
              <a:t>C</a:t>
            </a:r>
            <a:r>
              <a:rPr lang="en-GB" dirty="0" err="1" smtClean="0">
                <a:solidFill>
                  <a:schemeClr val="bg1"/>
                </a:solidFill>
              </a:rPr>
              <a:t>apelli</a:t>
            </a:r>
            <a:endParaRPr lang="en-GB" dirty="0">
              <a:solidFill>
                <a:schemeClr val="bg1"/>
              </a:solidFill>
            </a:endParaRPr>
          </a:p>
        </p:txBody>
      </p:sp>
      <p:sp>
        <p:nvSpPr>
          <p:cNvPr id="6" name="TextBox 5"/>
          <p:cNvSpPr txBox="1"/>
          <p:nvPr/>
        </p:nvSpPr>
        <p:spPr>
          <a:xfrm>
            <a:off x="379335" y="1023984"/>
            <a:ext cx="2903359" cy="923330"/>
          </a:xfrm>
          <a:prstGeom prst="rect">
            <a:avLst/>
          </a:prstGeom>
          <a:solidFill>
            <a:schemeClr val="bg1"/>
          </a:solidFill>
        </p:spPr>
        <p:txBody>
          <a:bodyPr wrap="none" rtlCol="0">
            <a:spAutoFit/>
          </a:bodyPr>
          <a:lstStyle/>
          <a:p>
            <a:r>
              <a:rPr lang="en-GB" dirty="0" smtClean="0"/>
              <a:t>Two bare cavity testing</a:t>
            </a:r>
          </a:p>
          <a:p>
            <a:r>
              <a:rPr lang="en-GB" dirty="0" smtClean="0"/>
              <a:t>One dressed cavity testing</a:t>
            </a:r>
          </a:p>
          <a:p>
            <a:r>
              <a:rPr lang="en-GB" dirty="0" smtClean="0"/>
              <a:t>CM vacuum/</a:t>
            </a:r>
            <a:r>
              <a:rPr lang="en-GB" dirty="0" err="1" smtClean="0"/>
              <a:t>cryo</a:t>
            </a:r>
            <a:r>
              <a:rPr lang="en-GB" dirty="0" smtClean="0"/>
              <a:t> ok</a:t>
            </a:r>
          </a:p>
        </p:txBody>
      </p:sp>
    </p:spTree>
    <p:extLst>
      <p:ext uri="{BB962C8B-B14F-4D97-AF65-F5344CB8AC3E}">
        <p14:creationId xmlns:p14="http://schemas.microsoft.com/office/powerpoint/2010/main" val="20274855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RF System Integration (WP15-WP4)</a:t>
            </a:r>
            <a:endParaRPr lang="en-GB" dirty="0"/>
          </a:p>
        </p:txBody>
      </p:sp>
      <p:pic>
        <p:nvPicPr>
          <p:cNvPr id="3" name="Picture 2"/>
          <p:cNvPicPr>
            <a:picLocks noChangeAspect="1"/>
          </p:cNvPicPr>
          <p:nvPr/>
        </p:nvPicPr>
        <p:blipFill rotWithShape="1">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l="5113" r="5113"/>
          <a:stretch/>
        </p:blipFill>
        <p:spPr>
          <a:xfrm>
            <a:off x="3896671" y="900000"/>
            <a:ext cx="5211833" cy="3276064"/>
          </a:xfrm>
          <a:prstGeom prst="rect">
            <a:avLst/>
          </a:prstGeom>
        </p:spPr>
      </p:pic>
      <p:sp>
        <p:nvSpPr>
          <p:cNvPr id="6" name="Rectangle 5"/>
          <p:cNvSpPr/>
          <p:nvPr/>
        </p:nvSpPr>
        <p:spPr>
          <a:xfrm>
            <a:off x="201888" y="4497472"/>
            <a:ext cx="5184576" cy="1477328"/>
          </a:xfrm>
          <a:prstGeom prst="rect">
            <a:avLst/>
          </a:prstGeom>
        </p:spPr>
        <p:txBody>
          <a:bodyPr wrap="square">
            <a:spAutoFit/>
          </a:bodyPr>
          <a:lstStyle/>
          <a:p>
            <a:pPr lvl="0">
              <a:spcAft>
                <a:spcPts val="0"/>
              </a:spcAft>
            </a:pPr>
            <a:r>
              <a:rPr lang="en-GB" dirty="0">
                <a:solidFill>
                  <a:schemeClr val="accent5"/>
                </a:solidFill>
              </a:rPr>
              <a:t>The space has been reserved for full installation (32 </a:t>
            </a:r>
            <a:r>
              <a:rPr lang="en-GB" dirty="0" smtClean="0">
                <a:solidFill>
                  <a:schemeClr val="accent5"/>
                </a:solidFill>
              </a:rPr>
              <a:t>HPRF, see P. </a:t>
            </a:r>
            <a:r>
              <a:rPr lang="en-GB" dirty="0" err="1" smtClean="0">
                <a:solidFill>
                  <a:schemeClr val="accent5"/>
                </a:solidFill>
              </a:rPr>
              <a:t>Fessia’s</a:t>
            </a:r>
            <a:r>
              <a:rPr lang="en-GB" dirty="0" smtClean="0">
                <a:solidFill>
                  <a:schemeClr val="accent5"/>
                </a:solidFill>
              </a:rPr>
              <a:t> talk tomorrow)</a:t>
            </a:r>
            <a:endParaRPr lang="en-GB" dirty="0">
              <a:solidFill>
                <a:schemeClr val="accent5"/>
              </a:solidFill>
            </a:endParaRPr>
          </a:p>
          <a:p>
            <a:pPr marL="636588" lvl="1" indent="-179388">
              <a:buFont typeface="Arial" panose="020B0604020202020204" pitchFamily="34" charset="0"/>
              <a:buChar char="•"/>
            </a:pPr>
            <a:r>
              <a:rPr lang="en-GB" dirty="0">
                <a:solidFill>
                  <a:schemeClr val="accent5"/>
                </a:solidFill>
              </a:rPr>
              <a:t>Cores, all built in LS3 even if not use</a:t>
            </a:r>
          </a:p>
          <a:p>
            <a:pPr marL="636588" lvl="1" indent="-179388">
              <a:buFont typeface="Arial" panose="020B0604020202020204" pitchFamily="34" charset="0"/>
              <a:buChar char="•"/>
            </a:pPr>
            <a:r>
              <a:rPr lang="en-GB" dirty="0">
                <a:solidFill>
                  <a:schemeClr val="accent5"/>
                </a:solidFill>
              </a:rPr>
              <a:t>Larger UA/Faraday Cage to allow space for HPRF, HV transformers and CV </a:t>
            </a:r>
            <a:r>
              <a:rPr lang="en-GB" dirty="0" smtClean="0">
                <a:solidFill>
                  <a:schemeClr val="accent5"/>
                </a:solidFill>
              </a:rPr>
              <a:t>eqp</a:t>
            </a:r>
            <a:endParaRPr lang="en-GB" dirty="0">
              <a:solidFill>
                <a:schemeClr val="accent5"/>
              </a:solidFill>
            </a:endParaRPr>
          </a:p>
        </p:txBody>
      </p:sp>
      <p:sp>
        <p:nvSpPr>
          <p:cNvPr id="10" name="Rectangle 9"/>
          <p:cNvSpPr/>
          <p:nvPr/>
        </p:nvSpPr>
        <p:spPr>
          <a:xfrm>
            <a:off x="4905780" y="2698736"/>
            <a:ext cx="2736304" cy="1477328"/>
          </a:xfrm>
          <a:prstGeom prst="rect">
            <a:avLst/>
          </a:prstGeom>
        </p:spPr>
        <p:txBody>
          <a:bodyPr wrap="square">
            <a:spAutoFit/>
          </a:bodyPr>
          <a:lstStyle/>
          <a:p>
            <a:pPr lvl="0">
              <a:spcAft>
                <a:spcPts val="0"/>
              </a:spcAft>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Illustration with full installation (4 x 8 HPRF)</a:t>
            </a:r>
          </a:p>
          <a:p>
            <a:pPr lvl="0">
              <a:spcAft>
                <a:spcPts val="0"/>
              </a:spcAft>
            </a:pPr>
            <a:endPar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lvl="0">
              <a:spcAft>
                <a:spcPts val="0"/>
              </a:spcAft>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Only </a:t>
            </a:r>
            <a:r>
              <a:rPr lang="en-US" u="sng"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half</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 (4 x 4 HPRF) will be installed during LS3</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pic>
        <p:nvPicPr>
          <p:cNvPr id="7" name="Content Placeholder 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76617" y="1135796"/>
            <a:ext cx="3359279" cy="27661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extBox 3"/>
          <p:cNvSpPr txBox="1"/>
          <p:nvPr/>
        </p:nvSpPr>
        <p:spPr>
          <a:xfrm>
            <a:off x="1331640" y="1841638"/>
            <a:ext cx="2650668" cy="1031051"/>
          </a:xfrm>
          <a:prstGeom prst="rect">
            <a:avLst/>
          </a:prstGeom>
          <a:noFill/>
        </p:spPr>
        <p:txBody>
          <a:bodyPr wrap="square" rtlCol="0">
            <a:spAutoFit/>
          </a:bodyPr>
          <a:lstStyle/>
          <a:p>
            <a:pPr algn="ctr"/>
            <a:r>
              <a:rPr lang="en-GB" sz="2500" b="1" dirty="0" smtClean="0"/>
              <a:t>SPS </a:t>
            </a:r>
          </a:p>
          <a:p>
            <a:pPr algn="ctr"/>
            <a:r>
              <a:rPr lang="en-GB" b="1" dirty="0" smtClean="0"/>
              <a:t>(150m Routing</a:t>
            </a:r>
          </a:p>
          <a:p>
            <a:pPr algn="ctr"/>
            <a:r>
              <a:rPr lang="en-GB" b="1" dirty="0"/>
              <a:t>f</a:t>
            </a:r>
            <a:r>
              <a:rPr lang="en-GB" b="1" dirty="0" smtClean="0"/>
              <a:t>or RF, </a:t>
            </a:r>
            <a:r>
              <a:rPr lang="en-GB" b="1" dirty="0" err="1" smtClean="0"/>
              <a:t>Cryo</a:t>
            </a:r>
            <a:r>
              <a:rPr lang="en-GB" b="1" dirty="0" smtClean="0"/>
              <a:t> &amp; cabling)</a:t>
            </a:r>
            <a:endParaRPr lang="en-GB" b="1" dirty="0"/>
          </a:p>
        </p:txBody>
      </p:sp>
      <p:sp>
        <p:nvSpPr>
          <p:cNvPr id="9" name="TextBox 8"/>
          <p:cNvSpPr txBox="1"/>
          <p:nvPr/>
        </p:nvSpPr>
        <p:spPr>
          <a:xfrm>
            <a:off x="7452320" y="1410751"/>
            <a:ext cx="1786066" cy="861774"/>
          </a:xfrm>
          <a:prstGeom prst="rect">
            <a:avLst/>
          </a:prstGeom>
          <a:noFill/>
        </p:spPr>
        <p:txBody>
          <a:bodyPr wrap="none" rtlCol="0">
            <a:spAutoFit/>
          </a:bodyPr>
          <a:lstStyle/>
          <a:p>
            <a:r>
              <a:rPr lang="en-GB" sz="2500" b="1" dirty="0" smtClean="0"/>
              <a:t>LHC</a:t>
            </a:r>
          </a:p>
          <a:p>
            <a:r>
              <a:rPr lang="en-GB" sz="2500" b="1" dirty="0" smtClean="0"/>
              <a:t>RF Cavern</a:t>
            </a:r>
            <a:endParaRPr lang="en-GB" sz="2500" b="1" dirty="0"/>
          </a:p>
        </p:txBody>
      </p:sp>
      <p:pic>
        <p:nvPicPr>
          <p:cNvPr id="11" name="Picture 10" descr="\\cern.ch\dfs\Users\r\rcalaga\Public\UA17.png"/>
          <p:cNvPicPr/>
          <p:nvPr/>
        </p:nvPicPr>
        <p:blipFill>
          <a:blip r:embed="rId4">
            <a:extLst>
              <a:ext uri="{28A0092B-C50C-407E-A947-70E740481C1C}">
                <a14:useLocalDpi xmlns:a14="http://schemas.microsoft.com/office/drawing/2010/main" val="0"/>
              </a:ext>
            </a:extLst>
          </a:blip>
          <a:srcRect/>
          <a:stretch>
            <a:fillRect/>
          </a:stretch>
        </p:blipFill>
        <p:spPr bwMode="auto">
          <a:xfrm>
            <a:off x="5386464" y="4393757"/>
            <a:ext cx="3103611" cy="2142593"/>
          </a:xfrm>
          <a:prstGeom prst="rect">
            <a:avLst/>
          </a:prstGeom>
          <a:noFill/>
          <a:ln>
            <a:noFill/>
          </a:ln>
        </p:spPr>
      </p:pic>
    </p:spTree>
    <p:extLst>
      <p:ext uri="{BB962C8B-B14F-4D97-AF65-F5344CB8AC3E}">
        <p14:creationId xmlns:p14="http://schemas.microsoft.com/office/powerpoint/2010/main" val="36680617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SPS CC-RF Fast/Slow </a:t>
            </a:r>
            <a:r>
              <a:rPr lang="en-GB" dirty="0" smtClean="0"/>
              <a:t>Controls</a:t>
            </a:r>
            <a:endParaRPr lang="en-GB" dirty="0"/>
          </a:p>
        </p:txBody>
      </p:sp>
      <p:sp>
        <p:nvSpPr>
          <p:cNvPr id="8" name="Content Placeholder 7"/>
          <p:cNvSpPr>
            <a:spLocks noGrp="1"/>
          </p:cNvSpPr>
          <p:nvPr>
            <p:ph idx="1"/>
          </p:nvPr>
        </p:nvSpPr>
        <p:spPr>
          <a:xfrm>
            <a:off x="612000" y="980728"/>
            <a:ext cx="7920000" cy="3096343"/>
          </a:xfrm>
        </p:spPr>
        <p:txBody>
          <a:bodyPr>
            <a:normAutofit lnSpcReduction="10000"/>
          </a:bodyPr>
          <a:lstStyle/>
          <a:p>
            <a:r>
              <a:rPr lang="en-US" dirty="0"/>
              <a:t>Strong synergy with the Linac4 design, that was an evolution of the LHC </a:t>
            </a:r>
            <a:r>
              <a:rPr lang="en-US" dirty="0" smtClean="0"/>
              <a:t>design (VME based)</a:t>
            </a:r>
            <a:endParaRPr lang="en-US" dirty="0"/>
          </a:p>
          <a:p>
            <a:pPr lvl="1"/>
            <a:r>
              <a:rPr lang="en-US" dirty="0"/>
              <a:t>Identical VME crates (installed in SM18), Self-excited loop test early 2017 + Tuner driven tests Spring 2017</a:t>
            </a:r>
          </a:p>
          <a:p>
            <a:pPr lvl="1"/>
            <a:r>
              <a:rPr lang="en-GB" dirty="0" smtClean="0"/>
              <a:t>PLC based RF power system, tuning, table control &amp; fast interlocks, also LINAC4 </a:t>
            </a:r>
            <a:r>
              <a:rPr lang="en-GB" dirty="0" smtClean="0"/>
              <a:t>based</a:t>
            </a:r>
          </a:p>
          <a:p>
            <a:pPr lvl="1"/>
            <a:r>
              <a:rPr lang="en-GB" dirty="0" smtClean="0"/>
              <a:t>Amplitude/phase stability with realistic loop delays to derive the specs for the LHC</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26</a:t>
            </a:fld>
            <a:endParaRPr lang="fr-F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2800" y="4490590"/>
            <a:ext cx="2518917" cy="1888901"/>
          </a:xfrm>
          <a:prstGeom prst="rect">
            <a:avLst/>
          </a:prstGeom>
        </p:spPr>
      </p:pic>
      <p:pic>
        <p:nvPicPr>
          <p:cNvPr id="5" name="Picture 4"/>
          <p:cNvPicPr>
            <a:picLocks noChangeAspect="1"/>
          </p:cNvPicPr>
          <p:nvPr/>
        </p:nvPicPr>
        <p:blipFill>
          <a:blip r:embed="rId3"/>
          <a:stretch>
            <a:fillRect/>
          </a:stretch>
        </p:blipFill>
        <p:spPr>
          <a:xfrm rot="16200000">
            <a:off x="6917634" y="5184209"/>
            <a:ext cx="1157822" cy="1857986"/>
          </a:xfrm>
          <a:prstGeom prst="rect">
            <a:avLst/>
          </a:prstGeom>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0013" y="4337317"/>
            <a:ext cx="1923611" cy="1097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p:cNvPicPr>
            <a:picLocks noChangeAspect="1"/>
          </p:cNvPicPr>
          <p:nvPr/>
        </p:nvPicPr>
        <p:blipFill>
          <a:blip r:embed="rId5"/>
          <a:stretch>
            <a:fillRect/>
          </a:stretch>
        </p:blipFill>
        <p:spPr>
          <a:xfrm>
            <a:off x="762230" y="4356384"/>
            <a:ext cx="2788393" cy="1816893"/>
          </a:xfrm>
          <a:prstGeom prst="rect">
            <a:avLst/>
          </a:prstGeom>
        </p:spPr>
      </p:pic>
      <p:sp>
        <p:nvSpPr>
          <p:cNvPr id="22" name="TextBox 21"/>
          <p:cNvSpPr txBox="1"/>
          <p:nvPr/>
        </p:nvSpPr>
        <p:spPr>
          <a:xfrm>
            <a:off x="6763055" y="6433591"/>
            <a:ext cx="1497526" cy="307777"/>
          </a:xfrm>
          <a:prstGeom prst="rect">
            <a:avLst/>
          </a:prstGeom>
          <a:noFill/>
        </p:spPr>
        <p:txBody>
          <a:bodyPr wrap="none" rtlCol="0">
            <a:spAutoFit/>
          </a:bodyPr>
          <a:lstStyle/>
          <a:p>
            <a:r>
              <a:rPr lang="en-GB" sz="1400" dirty="0" smtClean="0"/>
              <a:t>Interlock module</a:t>
            </a:r>
            <a:endParaRPr lang="en-GB" sz="1400" dirty="0"/>
          </a:p>
        </p:txBody>
      </p:sp>
      <p:sp>
        <p:nvSpPr>
          <p:cNvPr id="23" name="TextBox 22"/>
          <p:cNvSpPr txBox="1"/>
          <p:nvPr/>
        </p:nvSpPr>
        <p:spPr>
          <a:xfrm>
            <a:off x="6821423" y="5197021"/>
            <a:ext cx="1426994" cy="307777"/>
          </a:xfrm>
          <a:prstGeom prst="rect">
            <a:avLst/>
          </a:prstGeom>
          <a:noFill/>
        </p:spPr>
        <p:txBody>
          <a:bodyPr wrap="none" rtlCol="0">
            <a:spAutoFit/>
          </a:bodyPr>
          <a:lstStyle/>
          <a:p>
            <a:r>
              <a:rPr lang="en-GB" sz="1400" dirty="0" smtClean="0"/>
              <a:t>Motor controller</a:t>
            </a:r>
            <a:endParaRPr lang="en-GB" sz="1400" dirty="0"/>
          </a:p>
        </p:txBody>
      </p:sp>
    </p:spTree>
    <p:extLst>
      <p:ext uri="{BB962C8B-B14F-4D97-AF65-F5344CB8AC3E}">
        <p14:creationId xmlns:p14="http://schemas.microsoft.com/office/powerpoint/2010/main" val="2890090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SPS Tunnel: EYETS (Dec 2016-Mar 2017)</a:t>
            </a:r>
            <a:endParaRPr lang="en-GB" dirty="0"/>
          </a:p>
        </p:txBody>
      </p:sp>
      <p:sp>
        <p:nvSpPr>
          <p:cNvPr id="4"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27</a:t>
            </a:fld>
            <a:endParaRPr lang="en-US" dirty="0"/>
          </a:p>
        </p:txBody>
      </p:sp>
      <p:sp>
        <p:nvSpPr>
          <p:cNvPr id="3" name="TextBox 2"/>
          <p:cNvSpPr txBox="1"/>
          <p:nvPr/>
        </p:nvSpPr>
        <p:spPr>
          <a:xfrm>
            <a:off x="3826958" y="1154873"/>
            <a:ext cx="4536504" cy="1754326"/>
          </a:xfrm>
          <a:prstGeom prst="rect">
            <a:avLst/>
          </a:prstGeom>
          <a:noFill/>
        </p:spPr>
        <p:txBody>
          <a:bodyPr wrap="square" rtlCol="0">
            <a:spAutoFit/>
          </a:bodyPr>
          <a:lstStyle/>
          <a:p>
            <a:pPr marL="285750" indent="-285750">
              <a:buFont typeface="Arial" panose="020B0604020202020204" pitchFamily="34" charset="0"/>
              <a:buChar char="•"/>
            </a:pPr>
            <a:r>
              <a:rPr lang="en-US" dirty="0" smtClean="0"/>
              <a:t>Vacuum operational layout implemented</a:t>
            </a:r>
          </a:p>
          <a:p>
            <a:pPr marL="285750" indent="-285750">
              <a:buFont typeface="Arial" panose="020B0604020202020204" pitchFamily="34" charset="0"/>
              <a:buChar char="•"/>
            </a:pPr>
            <a:r>
              <a:rPr lang="en-US" dirty="0" err="1" smtClean="0"/>
              <a:t>Cryo</a:t>
            </a:r>
            <a:r>
              <a:rPr lang="en-US" dirty="0" smtClean="0"/>
              <a:t> lines from surface installed </a:t>
            </a:r>
          </a:p>
          <a:p>
            <a:pPr marL="285750" indent="-285750">
              <a:buFont typeface="Arial" panose="020B0604020202020204" pitchFamily="34" charset="0"/>
              <a:buChar char="•"/>
            </a:pPr>
            <a:r>
              <a:rPr lang="en-US" dirty="0" smtClean="0"/>
              <a:t>2K pumps moved to crab zone</a:t>
            </a:r>
          </a:p>
          <a:p>
            <a:pPr marL="285750" indent="-285750">
              <a:buFont typeface="Arial" panose="020B0604020202020204" pitchFamily="34" charset="0"/>
              <a:buChar char="•"/>
            </a:pPr>
            <a:r>
              <a:rPr lang="en-US" dirty="0" smtClean="0"/>
              <a:t>HPRF Lines installed from surface</a:t>
            </a:r>
            <a:endParaRPr lang="en-US" dirty="0"/>
          </a:p>
          <a:p>
            <a:pPr marL="285750" indent="-285750">
              <a:buFont typeface="Arial" panose="020B0604020202020204" pitchFamily="34" charset="0"/>
              <a:buChar char="•"/>
            </a:pPr>
            <a:r>
              <a:rPr lang="en-US" dirty="0"/>
              <a:t>R</a:t>
            </a:r>
            <a:r>
              <a:rPr lang="en-US" dirty="0" smtClean="0"/>
              <a:t>equired cables pulled (RF, Equip, BI)</a:t>
            </a:r>
          </a:p>
          <a:p>
            <a:pPr marL="285750" indent="-285750">
              <a:buFont typeface="Arial" panose="020B0604020202020204" pitchFamily="34" charset="0"/>
              <a:buChar char="•"/>
            </a:pPr>
            <a:r>
              <a:rPr lang="en-US" dirty="0" smtClean="0"/>
              <a:t>4 ton handling rails installed (CM, table)</a:t>
            </a:r>
            <a:endParaRPr lang="en-GB" dirty="0"/>
          </a:p>
        </p:txBody>
      </p:sp>
      <p:sp>
        <p:nvSpPr>
          <p:cNvPr id="12" name="TextBox 11"/>
          <p:cNvSpPr txBox="1"/>
          <p:nvPr/>
        </p:nvSpPr>
        <p:spPr>
          <a:xfrm>
            <a:off x="5580112" y="2994096"/>
            <a:ext cx="2686376" cy="307777"/>
          </a:xfrm>
          <a:prstGeom prst="rect">
            <a:avLst/>
          </a:prstGeom>
          <a:noFill/>
        </p:spPr>
        <p:txBody>
          <a:bodyPr wrap="none" rtlCol="0">
            <a:spAutoFit/>
          </a:bodyPr>
          <a:lstStyle/>
          <a:p>
            <a:r>
              <a:rPr lang="en-GB" sz="1400" dirty="0" smtClean="0">
                <a:solidFill>
                  <a:schemeClr val="bg2"/>
                </a:solidFill>
              </a:rPr>
              <a:t>See G. </a:t>
            </a:r>
            <a:r>
              <a:rPr lang="en-GB" sz="1400" dirty="0" err="1" smtClean="0">
                <a:solidFill>
                  <a:schemeClr val="bg2"/>
                </a:solidFill>
              </a:rPr>
              <a:t>Vandoni’s</a:t>
            </a:r>
            <a:r>
              <a:rPr lang="en-GB" sz="1400" dirty="0" smtClean="0">
                <a:solidFill>
                  <a:schemeClr val="bg2"/>
                </a:solidFill>
              </a:rPr>
              <a:t> talk tomorrow</a:t>
            </a:r>
            <a:endParaRPr lang="en-GB" sz="1400" dirty="0">
              <a:solidFill>
                <a:schemeClr val="bg2"/>
              </a:solidFill>
            </a:endParaRPr>
          </a:p>
        </p:txBody>
      </p:sp>
      <p:pic>
        <p:nvPicPr>
          <p:cNvPr id="34" name="Picture 33"/>
          <p:cNvPicPr>
            <a:picLocks noChangeAspect="1"/>
          </p:cNvPicPr>
          <p:nvPr/>
        </p:nvPicPr>
        <p:blipFill rotWithShape="1">
          <a:blip r:embed="rId2"/>
          <a:srcRect l="21653" r="2755"/>
          <a:stretch/>
        </p:blipFill>
        <p:spPr>
          <a:xfrm>
            <a:off x="580032" y="1143012"/>
            <a:ext cx="2922401" cy="2201042"/>
          </a:xfrm>
          <a:prstGeom prst="rect">
            <a:avLst/>
          </a:prstGeom>
        </p:spPr>
      </p:pic>
      <p:sp>
        <p:nvSpPr>
          <p:cNvPr id="9" name="TextBox 8"/>
          <p:cNvSpPr txBox="1"/>
          <p:nvPr/>
        </p:nvSpPr>
        <p:spPr>
          <a:xfrm>
            <a:off x="2483768" y="2009882"/>
            <a:ext cx="954107" cy="369332"/>
          </a:xfrm>
          <a:prstGeom prst="rect">
            <a:avLst/>
          </a:prstGeom>
          <a:noFill/>
        </p:spPr>
        <p:txBody>
          <a:bodyPr wrap="none" rtlCol="0">
            <a:spAutoFit/>
          </a:bodyPr>
          <a:lstStyle/>
          <a:p>
            <a:r>
              <a:rPr lang="en-GB" dirty="0" smtClean="0"/>
              <a:t>In 2018</a:t>
            </a:r>
            <a:endParaRPr lang="en-GB" dirty="0"/>
          </a:p>
        </p:txBody>
      </p:sp>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 y="3433341"/>
            <a:ext cx="8930640" cy="28407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7882090" y="3501008"/>
            <a:ext cx="1223412" cy="369332"/>
          </a:xfrm>
          <a:prstGeom prst="rect">
            <a:avLst/>
          </a:prstGeom>
          <a:noFill/>
        </p:spPr>
        <p:txBody>
          <a:bodyPr wrap="none" rtlCol="0">
            <a:spAutoFit/>
          </a:bodyPr>
          <a:lstStyle/>
          <a:p>
            <a:r>
              <a:rPr lang="en-GB" dirty="0" err="1" smtClean="0">
                <a:solidFill>
                  <a:schemeClr val="bg1"/>
                </a:solidFill>
              </a:rPr>
              <a:t>Cryo</a:t>
            </a:r>
            <a:r>
              <a:rPr lang="en-GB" dirty="0" smtClean="0">
                <a:solidFill>
                  <a:schemeClr val="bg1"/>
                </a:solidFill>
              </a:rPr>
              <a:t>-lines</a:t>
            </a:r>
            <a:endParaRPr lang="en-GB" dirty="0">
              <a:solidFill>
                <a:schemeClr val="bg1"/>
              </a:solidFill>
            </a:endParaRPr>
          </a:p>
        </p:txBody>
      </p:sp>
      <p:sp>
        <p:nvSpPr>
          <p:cNvPr id="10" name="TextBox 9"/>
          <p:cNvSpPr txBox="1"/>
          <p:nvPr/>
        </p:nvSpPr>
        <p:spPr>
          <a:xfrm>
            <a:off x="6518118" y="3433341"/>
            <a:ext cx="697627" cy="369332"/>
          </a:xfrm>
          <a:prstGeom prst="rect">
            <a:avLst/>
          </a:prstGeom>
          <a:noFill/>
        </p:spPr>
        <p:txBody>
          <a:bodyPr wrap="none" rtlCol="0">
            <a:spAutoFit/>
          </a:bodyPr>
          <a:lstStyle/>
          <a:p>
            <a:r>
              <a:rPr lang="en-GB" dirty="0" smtClean="0">
                <a:solidFill>
                  <a:schemeClr val="bg1"/>
                </a:solidFill>
              </a:rPr>
              <a:t>Rails</a:t>
            </a:r>
            <a:endParaRPr lang="en-GB" dirty="0">
              <a:solidFill>
                <a:schemeClr val="bg1"/>
              </a:solidFill>
            </a:endParaRPr>
          </a:p>
        </p:txBody>
      </p:sp>
      <p:sp>
        <p:nvSpPr>
          <p:cNvPr id="11" name="TextBox 10"/>
          <p:cNvSpPr txBox="1"/>
          <p:nvPr/>
        </p:nvSpPr>
        <p:spPr>
          <a:xfrm>
            <a:off x="4469837" y="4365104"/>
            <a:ext cx="1274708" cy="369332"/>
          </a:xfrm>
          <a:prstGeom prst="rect">
            <a:avLst/>
          </a:prstGeom>
          <a:noFill/>
        </p:spPr>
        <p:txBody>
          <a:bodyPr wrap="none" rtlCol="0">
            <a:spAutoFit/>
          </a:bodyPr>
          <a:lstStyle/>
          <a:p>
            <a:r>
              <a:rPr lang="en-GB" dirty="0" smtClean="0">
                <a:solidFill>
                  <a:schemeClr val="bg1"/>
                </a:solidFill>
              </a:rPr>
              <a:t>RF Cables</a:t>
            </a:r>
            <a:endParaRPr lang="en-GB" dirty="0">
              <a:solidFill>
                <a:schemeClr val="bg1"/>
              </a:solidFill>
            </a:endParaRPr>
          </a:p>
        </p:txBody>
      </p:sp>
      <p:sp>
        <p:nvSpPr>
          <p:cNvPr id="13" name="TextBox 12"/>
          <p:cNvSpPr txBox="1"/>
          <p:nvPr/>
        </p:nvSpPr>
        <p:spPr>
          <a:xfrm>
            <a:off x="7161380" y="4340306"/>
            <a:ext cx="1107996" cy="369332"/>
          </a:xfrm>
          <a:prstGeom prst="rect">
            <a:avLst/>
          </a:prstGeom>
          <a:noFill/>
        </p:spPr>
        <p:txBody>
          <a:bodyPr wrap="none" rtlCol="0">
            <a:spAutoFit/>
          </a:bodyPr>
          <a:lstStyle/>
          <a:p>
            <a:r>
              <a:rPr lang="en-GB" dirty="0" smtClean="0">
                <a:solidFill>
                  <a:schemeClr val="bg1"/>
                </a:solidFill>
              </a:rPr>
              <a:t>RF Lines</a:t>
            </a:r>
            <a:endParaRPr lang="en-GB" dirty="0">
              <a:solidFill>
                <a:schemeClr val="bg1"/>
              </a:solidFill>
            </a:endParaRPr>
          </a:p>
        </p:txBody>
      </p:sp>
      <p:sp>
        <p:nvSpPr>
          <p:cNvPr id="14" name="TextBox 13"/>
          <p:cNvSpPr txBox="1"/>
          <p:nvPr/>
        </p:nvSpPr>
        <p:spPr>
          <a:xfrm>
            <a:off x="251520" y="5013176"/>
            <a:ext cx="2373278" cy="369332"/>
          </a:xfrm>
          <a:prstGeom prst="rect">
            <a:avLst/>
          </a:prstGeom>
          <a:noFill/>
        </p:spPr>
        <p:txBody>
          <a:bodyPr wrap="none" rtlCol="0">
            <a:spAutoFit/>
          </a:bodyPr>
          <a:lstStyle/>
          <a:p>
            <a:r>
              <a:rPr lang="en-GB" dirty="0" smtClean="0">
                <a:solidFill>
                  <a:schemeClr val="bg1"/>
                </a:solidFill>
              </a:rPr>
              <a:t>Vacuum </a:t>
            </a:r>
            <a:r>
              <a:rPr lang="en-GB" dirty="0" err="1" smtClean="0">
                <a:solidFill>
                  <a:schemeClr val="bg1"/>
                </a:solidFill>
              </a:rPr>
              <a:t>sectorization</a:t>
            </a:r>
            <a:endParaRPr lang="en-GB" dirty="0">
              <a:solidFill>
                <a:schemeClr val="bg1"/>
              </a:solidFill>
            </a:endParaRPr>
          </a:p>
        </p:txBody>
      </p:sp>
    </p:spTree>
    <p:extLst>
      <p:ext uri="{BB962C8B-B14F-4D97-AF65-F5344CB8AC3E}">
        <p14:creationId xmlns:p14="http://schemas.microsoft.com/office/powerpoint/2010/main" val="9800869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EYETS/2017: Surface Installation</a:t>
            </a:r>
            <a:endParaRPr lang="en-GB" dirty="0"/>
          </a:p>
        </p:txBody>
      </p:sp>
      <p:sp>
        <p:nvSpPr>
          <p:cNvPr id="3" name="Content Placeholder 2"/>
          <p:cNvSpPr>
            <a:spLocks noGrp="1"/>
          </p:cNvSpPr>
          <p:nvPr>
            <p:ph idx="1"/>
          </p:nvPr>
        </p:nvSpPr>
        <p:spPr>
          <a:xfrm>
            <a:off x="612000" y="1004441"/>
            <a:ext cx="7920000" cy="4906963"/>
          </a:xfrm>
        </p:spPr>
        <p:txBody>
          <a:bodyPr/>
          <a:lstStyle/>
          <a:p>
            <a:pPr algn="just"/>
            <a:r>
              <a:rPr lang="en-US" dirty="0" smtClean="0"/>
              <a:t>RF Amplifiers &amp; lines</a:t>
            </a:r>
          </a:p>
          <a:p>
            <a:pPr algn="just"/>
            <a:r>
              <a:rPr lang="en-US" dirty="0" smtClean="0"/>
              <a:t>Faraday Cage &amp; RF Controls</a:t>
            </a:r>
          </a:p>
          <a:p>
            <a:pPr algn="just"/>
            <a:r>
              <a:rPr lang="en-US" dirty="0" smtClean="0"/>
              <a:t>Cryogenics</a:t>
            </a:r>
          </a:p>
          <a:p>
            <a:pPr algn="just"/>
            <a:r>
              <a:rPr lang="en-US" dirty="0" smtClean="0"/>
              <a:t>Electrical power distribution</a:t>
            </a:r>
            <a:endParaRPr lang="en-GB" dirty="0"/>
          </a:p>
        </p:txBody>
      </p:sp>
      <p:sp>
        <p:nvSpPr>
          <p:cNvPr id="4"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28</a:t>
            </a:fld>
            <a:endParaRPr lang="en-US" dirty="0"/>
          </a:p>
        </p:txBody>
      </p:sp>
      <p:pic>
        <p:nvPicPr>
          <p:cNvPr id="8" name="Picture 7"/>
          <p:cNvPicPr>
            <a:picLocks noChangeAspect="1"/>
          </p:cNvPicPr>
          <p:nvPr/>
        </p:nvPicPr>
        <p:blipFill>
          <a:blip r:embed="rId2"/>
          <a:stretch>
            <a:fillRect/>
          </a:stretch>
        </p:blipFill>
        <p:spPr>
          <a:xfrm>
            <a:off x="4645376" y="3074126"/>
            <a:ext cx="4416735" cy="2927408"/>
          </a:xfrm>
          <a:prstGeom prst="rect">
            <a:avLst/>
          </a:prstGeom>
        </p:spPr>
      </p:pic>
      <p:sp>
        <p:nvSpPr>
          <p:cNvPr id="9" name="TextBox 8"/>
          <p:cNvSpPr txBox="1"/>
          <p:nvPr/>
        </p:nvSpPr>
        <p:spPr>
          <a:xfrm>
            <a:off x="202918" y="3336150"/>
            <a:ext cx="3269305" cy="646331"/>
          </a:xfrm>
          <a:prstGeom prst="rect">
            <a:avLst/>
          </a:prstGeom>
          <a:noFill/>
        </p:spPr>
        <p:txBody>
          <a:bodyPr wrap="square" rtlCol="0">
            <a:spAutoFit/>
          </a:bodyPr>
          <a:lstStyle/>
          <a:p>
            <a:r>
              <a:rPr lang="en-US" dirty="0" smtClean="0"/>
              <a:t>BA6 platform reinforcement completed during EYETS</a:t>
            </a:r>
            <a:endParaRPr lang="en-GB" dirty="0"/>
          </a:p>
        </p:txBody>
      </p:sp>
      <p:pic>
        <p:nvPicPr>
          <p:cNvPr id="11" name="Imag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4148" y="3923146"/>
            <a:ext cx="2169754" cy="2215398"/>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444037" y="3923146"/>
            <a:ext cx="1344848" cy="2197528"/>
          </a:xfrm>
          <a:prstGeom prst="rect">
            <a:avLst/>
          </a:prstGeom>
        </p:spPr>
      </p:pic>
      <p:sp>
        <p:nvSpPr>
          <p:cNvPr id="7" name="TextBox 6"/>
          <p:cNvSpPr txBox="1"/>
          <p:nvPr/>
        </p:nvSpPr>
        <p:spPr>
          <a:xfrm>
            <a:off x="2541965" y="3944278"/>
            <a:ext cx="1291257" cy="523220"/>
          </a:xfrm>
          <a:prstGeom prst="rect">
            <a:avLst/>
          </a:prstGeom>
          <a:noFill/>
        </p:spPr>
        <p:txBody>
          <a:bodyPr wrap="square" rtlCol="0">
            <a:spAutoFit/>
          </a:bodyPr>
          <a:lstStyle/>
          <a:p>
            <a:pPr algn="ctr"/>
            <a:r>
              <a:rPr lang="en-GB" sz="1400" dirty="0" smtClean="0">
                <a:solidFill>
                  <a:srgbClr val="002060"/>
                </a:solidFill>
              </a:rPr>
              <a:t>Faraday cage platform</a:t>
            </a:r>
            <a:endParaRPr lang="en-GB" sz="1400" dirty="0">
              <a:solidFill>
                <a:srgbClr val="002060"/>
              </a:solidFill>
            </a:endParaRPr>
          </a:p>
        </p:txBody>
      </p:sp>
      <p:sp>
        <p:nvSpPr>
          <p:cNvPr id="13" name="TextBox 12"/>
          <p:cNvSpPr txBox="1"/>
          <p:nvPr/>
        </p:nvSpPr>
        <p:spPr>
          <a:xfrm>
            <a:off x="5718458" y="2557079"/>
            <a:ext cx="3198311" cy="307777"/>
          </a:xfrm>
          <a:prstGeom prst="rect">
            <a:avLst/>
          </a:prstGeom>
          <a:noFill/>
        </p:spPr>
        <p:txBody>
          <a:bodyPr wrap="none" rtlCol="0">
            <a:spAutoFit/>
          </a:bodyPr>
          <a:lstStyle/>
          <a:p>
            <a:r>
              <a:rPr lang="en-GB" sz="1400" dirty="0" smtClean="0">
                <a:solidFill>
                  <a:schemeClr val="bg2"/>
                </a:solidFill>
              </a:rPr>
              <a:t>See </a:t>
            </a:r>
            <a:r>
              <a:rPr lang="en-GB" sz="1400" dirty="0" err="1" smtClean="0">
                <a:solidFill>
                  <a:schemeClr val="bg2"/>
                </a:solidFill>
              </a:rPr>
              <a:t>cryo</a:t>
            </a:r>
            <a:r>
              <a:rPr lang="en-GB" sz="1400" dirty="0" smtClean="0">
                <a:solidFill>
                  <a:schemeClr val="bg2"/>
                </a:solidFill>
              </a:rPr>
              <a:t>/infrastructure talks tomorrow</a:t>
            </a:r>
            <a:endParaRPr lang="en-GB" sz="1400" dirty="0">
              <a:solidFill>
                <a:schemeClr val="bg2"/>
              </a:solidFill>
            </a:endParaRPr>
          </a:p>
        </p:txBody>
      </p:sp>
      <p:sp>
        <p:nvSpPr>
          <p:cNvPr id="14" name="TextBox 13"/>
          <p:cNvSpPr txBox="1"/>
          <p:nvPr/>
        </p:nvSpPr>
        <p:spPr>
          <a:xfrm>
            <a:off x="4357963" y="3797815"/>
            <a:ext cx="954107" cy="369332"/>
          </a:xfrm>
          <a:prstGeom prst="rect">
            <a:avLst/>
          </a:prstGeom>
          <a:noFill/>
        </p:spPr>
        <p:txBody>
          <a:bodyPr wrap="none" rtlCol="0">
            <a:spAutoFit/>
          </a:bodyPr>
          <a:lstStyle/>
          <a:p>
            <a:r>
              <a:rPr lang="en-GB" dirty="0" smtClean="0"/>
              <a:t>In 2018</a:t>
            </a:r>
            <a:endParaRPr lang="en-GB" dirty="0"/>
          </a:p>
        </p:txBody>
      </p:sp>
    </p:spTree>
    <p:extLst>
      <p:ext uri="{BB962C8B-B14F-4D97-AF65-F5344CB8AC3E}">
        <p14:creationId xmlns:p14="http://schemas.microsoft.com/office/powerpoint/2010/main" val="5737150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Cost &amp; Schedule Reviews</a:t>
            </a:r>
            <a:endParaRPr lang="en-GB" dirty="0"/>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612000" y="1052736"/>
                <a:ext cx="7920000" cy="4906963"/>
              </a:xfrm>
            </p:spPr>
            <p:txBody>
              <a:bodyPr>
                <a:normAutofit fontScale="77500" lnSpcReduction="20000"/>
              </a:bodyPr>
              <a:lstStyle/>
              <a:p>
                <a:pPr marL="0" indent="0">
                  <a:buNone/>
                </a:pPr>
                <a14:m>
                  <m:oMath xmlns:m="http://schemas.openxmlformats.org/officeDocument/2006/math">
                    <m:sSup>
                      <m:sSupPr>
                        <m:ctrlPr>
                          <a:rPr lang="en-GB" i="1">
                            <a:latin typeface="Cambria Math" panose="02040503050406030204" pitchFamily="18" charset="0"/>
                          </a:rPr>
                        </m:ctrlPr>
                      </m:sSupPr>
                      <m:e>
                        <m:r>
                          <a:rPr lang="en-GB" i="1">
                            <a:latin typeface="Cambria Math" panose="02040503050406030204" pitchFamily="18" charset="0"/>
                          </a:rPr>
                          <m:t>𝛽</m:t>
                        </m:r>
                      </m:e>
                      <m:sup>
                        <m:r>
                          <a:rPr lang="en-GB" i="1">
                            <a:latin typeface="Cambria Math" panose="02040503050406030204" pitchFamily="18" charset="0"/>
                          </a:rPr>
                          <m:t>∗</m:t>
                        </m:r>
                      </m:sup>
                    </m:sSup>
                  </m:oMath>
                </a14:m>
                <a:r>
                  <a:rPr lang="en-GB" i="1" dirty="0">
                    <a:latin typeface="Calibri" panose="020F0502020204030204" pitchFamily="34" charset="0"/>
                  </a:rPr>
                  <a:t> luminosity levelling makes the integrated luminosity less sensitive than the peak luminosity the presence of crossing angle</a:t>
                </a:r>
                <a:r>
                  <a:rPr lang="en-GB" i="1" dirty="0" smtClean="0">
                    <a:latin typeface="Calibri" panose="020F0502020204030204" pitchFamily="34" charset="0"/>
                  </a:rPr>
                  <a:t>.</a:t>
                </a:r>
              </a:p>
              <a:p>
                <a:pPr marL="0" indent="0">
                  <a:buNone/>
                </a:pPr>
                <a:endParaRPr lang="en-GB" i="1" dirty="0">
                  <a:latin typeface="Calibri" panose="020F0502020204030204" pitchFamily="34" charset="0"/>
                </a:endParaRPr>
              </a:p>
              <a:p>
                <a:pPr marL="0" indent="0">
                  <a:buNone/>
                </a:pPr>
                <a:r>
                  <a:rPr lang="en-GB" i="1" dirty="0">
                    <a:latin typeface="Calibri" panose="020F0502020204030204" pitchFamily="34" charset="0"/>
                  </a:rPr>
                  <a:t>In an (not overly) optimistic scenario the cavities may achieve a gradient performance higher than at present specified and a crab angle significantly higher than half the optimum angle may actually be achievable with half of the system. </a:t>
                </a:r>
              </a:p>
              <a:p>
                <a:endParaRPr lang="en-US" i="1" dirty="0">
                  <a:latin typeface="Calibri" panose="020F0502020204030204" pitchFamily="34" charset="0"/>
                </a:endParaRPr>
              </a:p>
              <a:p>
                <a:pPr marL="0" indent="0">
                  <a:buNone/>
                </a:pPr>
                <a:r>
                  <a:rPr lang="en-US" i="1" dirty="0">
                    <a:latin typeface="Calibri" panose="020F0502020204030204" pitchFamily="34" charset="0"/>
                  </a:rPr>
                  <a:t>Impact &amp; Actions taken</a:t>
                </a:r>
              </a:p>
              <a:p>
                <a:pPr lvl="1"/>
                <a:r>
                  <a:rPr lang="en-US" i="1" dirty="0">
                    <a:latin typeface="Calibri" panose="020F0502020204030204" pitchFamily="34" charset="0"/>
                  </a:rPr>
                  <a:t>½ system (16 cavities) adopted a new baseline with potential, machine protection </a:t>
                </a:r>
                <a:r>
                  <a:rPr lang="en-US" i="1" dirty="0" smtClean="0">
                    <a:latin typeface="Calibri" panose="020F0502020204030204" pitchFamily="34" charset="0"/>
                  </a:rPr>
                  <a:t>for </a:t>
                </a:r>
                <a:r>
                  <a:rPr lang="en-US" i="1" dirty="0">
                    <a:latin typeface="Calibri" panose="020F0502020204030204" pitchFamily="34" charset="0"/>
                  </a:rPr>
                  <a:t>operating at higher voltage (</a:t>
                </a:r>
                <a14:m>
                  <m:oMath xmlns:m="http://schemas.openxmlformats.org/officeDocument/2006/math">
                    <m:r>
                      <a:rPr lang="en-GB" i="1">
                        <a:latin typeface="Cambria Math" panose="02040503050406030204" pitchFamily="18" charset="0"/>
                      </a:rPr>
                      <m:t>~ 5</m:t>
                    </m:r>
                    <m:r>
                      <a:rPr lang="en-GB">
                        <a:latin typeface="Cambria Math" panose="02040503050406030204" pitchFamily="18" charset="0"/>
                      </a:rPr>
                      <m:t> </m:t>
                    </m:r>
                    <m:r>
                      <m:rPr>
                        <m:sty m:val="p"/>
                      </m:rPr>
                      <a:rPr lang="en-GB">
                        <a:latin typeface="Cambria Math" panose="02040503050406030204" pitchFamily="18" charset="0"/>
                      </a:rPr>
                      <m:t>MV</m:t>
                    </m:r>
                  </m:oMath>
                </a14:m>
                <a:r>
                  <a:rPr lang="en-US" i="1" dirty="0">
                    <a:latin typeface="Calibri" panose="020F0502020204030204" pitchFamily="34" charset="0"/>
                  </a:rPr>
                  <a:t>) is under study</a:t>
                </a:r>
              </a:p>
              <a:p>
                <a:pPr lvl="1"/>
                <a:r>
                  <a:rPr lang="en-US" i="1" dirty="0">
                    <a:latin typeface="Calibri" panose="020F0502020204030204" pitchFamily="34" charset="0"/>
                  </a:rPr>
                  <a:t>New production strategy with industry started 2017</a:t>
                </a:r>
              </a:p>
              <a:p>
                <a:pPr lvl="1"/>
                <a:r>
                  <a:rPr lang="en-US" i="1" dirty="0">
                    <a:latin typeface="Calibri" panose="020F0502020204030204" pitchFamily="34" charset="0"/>
                  </a:rPr>
                  <a:t>UK pre-series cryostat with RFD cavities as LHC prototype (+SPS compatibility)</a:t>
                </a:r>
              </a:p>
              <a:p>
                <a:pPr lvl="1"/>
                <a:r>
                  <a:rPr lang="en-US" i="1" dirty="0">
                    <a:latin typeface="Calibri" panose="020F0502020204030204" pitchFamily="34" charset="0"/>
                  </a:rPr>
                  <a:t>US contribution (10 RFD dressed Cav)</a:t>
                </a:r>
              </a:p>
              <a:p>
                <a:pPr lvl="1"/>
                <a:r>
                  <a:rPr lang="en-US" i="1" dirty="0">
                    <a:latin typeface="Calibri" panose="020F0502020204030204" pitchFamily="34" charset="0"/>
                  </a:rPr>
                  <a:t>RF power infrastructure reduction to 40 kW-CW (80 kW peak</a:t>
                </a:r>
                <a:r>
                  <a:rPr lang="en-US" i="1" dirty="0" smtClean="0">
                    <a:latin typeface="Calibri" panose="020F0502020204030204" pitchFamily="34" charset="0"/>
                  </a:rPr>
                  <a:t>)</a:t>
                </a:r>
                <a:endParaRPr lang="en-US" i="1" dirty="0">
                  <a:latin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612000" y="1052736"/>
                <a:ext cx="7920000" cy="4906963"/>
              </a:xfrm>
              <a:blipFill rotWithShape="0">
                <a:blip r:embed="rId2"/>
                <a:stretch>
                  <a:fillRect l="-2154" t="-3106" r="-231"/>
                </a:stretch>
              </a:blipFill>
            </p:spPr>
            <p:txBody>
              <a:bodyPr/>
              <a:lstStyle/>
              <a:p>
                <a:r>
                  <a:rPr lang="en-GB">
                    <a:noFill/>
                  </a:rPr>
                  <a:t> </a:t>
                </a:r>
              </a:p>
            </p:txBody>
          </p:sp>
        </mc:Fallback>
      </mc:AlternateContent>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2047098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2006</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3</a:t>
            </a:fld>
            <a:endParaRPr lang="fr-FR"/>
          </a:p>
        </p:txBody>
      </p:sp>
      <p:sp>
        <p:nvSpPr>
          <p:cNvPr id="8" name="TextBox 7"/>
          <p:cNvSpPr txBox="1"/>
          <p:nvPr/>
        </p:nvSpPr>
        <p:spPr>
          <a:xfrm>
            <a:off x="331813" y="3790781"/>
            <a:ext cx="8435280" cy="646331"/>
          </a:xfrm>
          <a:prstGeom prst="rect">
            <a:avLst/>
          </a:prstGeom>
          <a:noFill/>
        </p:spPr>
        <p:txBody>
          <a:bodyPr wrap="square" rtlCol="0">
            <a:spAutoFit/>
          </a:bodyPr>
          <a:lstStyle/>
          <a:p>
            <a:r>
              <a:rPr lang="en-GB" u="sng" dirty="0" smtClean="0"/>
              <a:t>The first ideas</a:t>
            </a:r>
            <a:r>
              <a:rPr lang="en-GB" dirty="0" smtClean="0"/>
              <a:t> on LHC crab cavities emerged… at that time we were discussing about voltages &amp; crossing angles in excess of 200 MV and 8 </a:t>
            </a:r>
            <a:r>
              <a:rPr lang="en-GB" dirty="0" err="1" smtClean="0"/>
              <a:t>mrad</a:t>
            </a:r>
            <a:r>
              <a:rPr lang="en-GB" dirty="0" smtClean="0"/>
              <a:t>!</a:t>
            </a:r>
          </a:p>
        </p:txBody>
      </p:sp>
      <mc:AlternateContent xmlns:mc="http://schemas.openxmlformats.org/markup-compatibility/2006" xmlns:a14="http://schemas.microsoft.com/office/drawing/2010/main">
        <mc:Choice Requires="a14">
          <p:sp>
            <p:nvSpPr>
              <p:cNvPr id="9" name="TextBox 8"/>
              <p:cNvSpPr txBox="1"/>
              <p:nvPr/>
            </p:nvSpPr>
            <p:spPr>
              <a:xfrm>
                <a:off x="356501" y="5013176"/>
                <a:ext cx="8435280" cy="646331"/>
              </a:xfrm>
              <a:prstGeom prst="rect">
                <a:avLst/>
              </a:prstGeom>
              <a:noFill/>
            </p:spPr>
            <p:txBody>
              <a:bodyPr wrap="square" rtlCol="0">
                <a:spAutoFit/>
              </a:bodyPr>
              <a:lstStyle/>
              <a:p>
                <a:r>
                  <a:rPr lang="en-GB" dirty="0" smtClean="0"/>
                  <a:t>HL-LHC baseline </a:t>
                </a:r>
                <a:r>
                  <a:rPr lang="en-GB" dirty="0"/>
                  <a:t>(</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r>
                      <a:rPr lang="en-GB" b="0" i="1" smtClean="0">
                        <a:latin typeface="Cambria Math" panose="02040503050406030204" pitchFamily="18" charset="0"/>
                      </a:rPr>
                      <m:t>=590 </m:t>
                    </m:r>
                    <m:r>
                      <m:rPr>
                        <m:sty m:val="p"/>
                      </m:rPr>
                      <a:rPr lang="en-GB" b="0" i="0" smtClean="0">
                        <a:latin typeface="Cambria Math" panose="02040503050406030204" pitchFamily="18" charset="0"/>
                      </a:rPr>
                      <m:t>μrad</m:t>
                    </m:r>
                  </m:oMath>
                </a14:m>
                <a:r>
                  <a:rPr lang="en-GB" dirty="0" smtClean="0"/>
                  <a:t>,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𝛽</m:t>
                        </m:r>
                      </m:e>
                      <m:sup>
                        <m:r>
                          <a:rPr lang="en-GB" b="0" i="1" smtClean="0">
                            <a:latin typeface="Cambria Math" panose="02040503050406030204" pitchFamily="18" charset="0"/>
                          </a:rPr>
                          <m:t>∗</m:t>
                        </m:r>
                      </m:sup>
                    </m:sSup>
                    <m:r>
                      <a:rPr lang="en-GB" b="0" i="1" smtClean="0">
                        <a:latin typeface="Cambria Math" panose="02040503050406030204" pitchFamily="18" charset="0"/>
                      </a:rPr>
                      <m:t>=15 </m:t>
                    </m:r>
                    <m:r>
                      <m:rPr>
                        <m:sty m:val="p"/>
                      </m:rPr>
                      <a:rPr lang="en-GB" b="0" i="0" smtClean="0">
                        <a:latin typeface="Cambria Math" panose="02040503050406030204" pitchFamily="18" charset="0"/>
                      </a:rPr>
                      <m:t>cm</m:t>
                    </m:r>
                  </m:oMath>
                </a14:m>
                <a:r>
                  <a:rPr lang="en-GB" dirty="0" smtClean="0"/>
                  <a:t>) with present optics implies </a:t>
                </a:r>
                <a:endParaRPr lang="en-GB" b="0" i="1" dirty="0" smtClean="0">
                  <a:latin typeface="Cambria Math" panose="02040503050406030204" pitchFamily="18" charset="0"/>
                </a:endParaRPr>
              </a:p>
              <a:p>
                <a14:m>
                  <m:oMath xmlns:m="http://schemas.openxmlformats.org/officeDocument/2006/math">
                    <m:sSub>
                      <m:sSubPr>
                        <m:ctrlPr>
                          <a:rPr lang="en-GB" b="1" i="1" smtClean="0">
                            <a:latin typeface="Cambria Math" panose="02040503050406030204" pitchFamily="18" charset="0"/>
                          </a:rPr>
                        </m:ctrlPr>
                      </m:sSubPr>
                      <m:e>
                        <m:r>
                          <a:rPr lang="en-GB" b="1" i="1" smtClean="0">
                            <a:latin typeface="Cambria Math" panose="02040503050406030204" pitchFamily="18" charset="0"/>
                          </a:rPr>
                          <m:t>𝑽</m:t>
                        </m:r>
                      </m:e>
                      <m:sub>
                        <m:r>
                          <a:rPr lang="en-GB" b="1" i="1" smtClean="0">
                            <a:latin typeface="Cambria Math" panose="02040503050406030204" pitchFamily="18" charset="0"/>
                          </a:rPr>
                          <m:t>𝒄</m:t>
                        </m:r>
                      </m:sub>
                    </m:sSub>
                    <m:r>
                      <a:rPr lang="en-GB" b="1" i="1" smtClean="0">
                        <a:latin typeface="Cambria Math" panose="02040503050406030204" pitchFamily="18" charset="0"/>
                      </a:rPr>
                      <m:t>=</m:t>
                    </m:r>
                    <m:r>
                      <a:rPr lang="en-GB" b="1" i="1" smtClean="0">
                        <a:latin typeface="Cambria Math" panose="02040503050406030204" pitchFamily="18" charset="0"/>
                      </a:rPr>
                      <m:t>𝟏𝟏</m:t>
                    </m:r>
                    <m:r>
                      <a:rPr lang="en-GB" b="1" i="1" smtClean="0">
                        <a:latin typeface="Cambria Math" panose="02040503050406030204" pitchFamily="18" charset="0"/>
                      </a:rPr>
                      <m:t>−</m:t>
                    </m:r>
                    <m:r>
                      <a:rPr lang="en-GB" b="1" i="1" smtClean="0">
                        <a:latin typeface="Cambria Math" panose="02040503050406030204" pitchFamily="18" charset="0"/>
                      </a:rPr>
                      <m:t>𝟏𝟐</m:t>
                    </m:r>
                    <m:r>
                      <a:rPr lang="en-GB" b="1" i="1" smtClean="0">
                        <a:latin typeface="Cambria Math" panose="02040503050406030204" pitchFamily="18" charset="0"/>
                      </a:rPr>
                      <m:t> </m:t>
                    </m:r>
                    <m:r>
                      <a:rPr lang="en-GB" b="1" i="0" smtClean="0">
                        <a:latin typeface="Cambria Math" panose="02040503050406030204" pitchFamily="18" charset="0"/>
                      </a:rPr>
                      <m:t>𝐌𝐕</m:t>
                    </m:r>
                    <m:r>
                      <a:rPr lang="en-GB" b="0" i="0" baseline="-25000" smtClean="0">
                        <a:latin typeface="Cambria Math" panose="02040503050406030204" pitchFamily="18" charset="0"/>
                      </a:rPr>
                      <m:t> </m:t>
                    </m:r>
                  </m:oMath>
                </a14:m>
                <a:r>
                  <a:rPr lang="en-GB" b="0" i="0" dirty="0" smtClean="0">
                    <a:latin typeface="+mj-lt"/>
                  </a:rPr>
                  <a:t>per beam per IP side</a:t>
                </a:r>
                <a:r>
                  <a:rPr lang="en-GB" dirty="0" smtClean="0"/>
                  <a:t> for full compensation</a:t>
                </a:r>
              </a:p>
            </p:txBody>
          </p:sp>
        </mc:Choice>
        <mc:Fallback xmlns="">
          <p:sp>
            <p:nvSpPr>
              <p:cNvPr id="9" name="TextBox 8"/>
              <p:cNvSpPr txBox="1">
                <a:spLocks noRot="1" noChangeAspect="1" noMove="1" noResize="1" noEditPoints="1" noAdjustHandles="1" noChangeArrowheads="1" noChangeShapeType="1" noTextEdit="1"/>
              </p:cNvSpPr>
              <p:nvPr/>
            </p:nvSpPr>
            <p:spPr>
              <a:xfrm>
                <a:off x="356501" y="5013176"/>
                <a:ext cx="8435280" cy="646331"/>
              </a:xfrm>
              <a:prstGeom prst="rect">
                <a:avLst/>
              </a:prstGeom>
              <a:blipFill rotWithShape="0">
                <a:blip r:embed="rId2"/>
                <a:stretch>
                  <a:fillRect l="-578" t="-4717" b="-14151"/>
                </a:stretch>
              </a:blipFill>
            </p:spPr>
            <p:txBody>
              <a:bodyPr/>
              <a:lstStyle/>
              <a:p>
                <a:r>
                  <a:rPr lang="en-GB">
                    <a:noFill/>
                  </a:rPr>
                  <a:t> </a:t>
                </a:r>
              </a:p>
            </p:txBody>
          </p:sp>
        </mc:Fallback>
      </mc:AlternateContent>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512" y="743028"/>
            <a:ext cx="8570976" cy="2371344"/>
          </a:xfrm>
          <a:prstGeom prst="rect">
            <a:avLst/>
          </a:prstGeom>
        </p:spPr>
      </p:pic>
    </p:spTree>
    <p:extLst>
      <p:ext uri="{BB962C8B-B14F-4D97-AF65-F5344CB8AC3E}">
        <p14:creationId xmlns:p14="http://schemas.microsoft.com/office/powerpoint/2010/main" val="4847007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6712"/>
            <a:ext cx="9144000" cy="4896544"/>
          </a:xfrm>
          <a:prstGeom prst="rect">
            <a:avLst/>
          </a:prstGeom>
        </p:spPr>
      </p:pic>
      <p:sp>
        <p:nvSpPr>
          <p:cNvPr id="12" name="Title 1"/>
          <p:cNvSpPr>
            <a:spLocks noGrp="1"/>
          </p:cNvSpPr>
          <p:nvPr>
            <p:ph type="title"/>
          </p:nvPr>
        </p:nvSpPr>
        <p:spPr>
          <a:xfrm>
            <a:off x="612000" y="32276"/>
            <a:ext cx="7920000" cy="720000"/>
          </a:xfrm>
        </p:spPr>
        <p:txBody>
          <a:bodyPr/>
          <a:lstStyle/>
          <a:p>
            <a:r>
              <a:rPr lang="en-GB" dirty="0" smtClean="0"/>
              <a:t>HL-LHC WP4 Schedule</a:t>
            </a:r>
            <a:endParaRPr lang="en-GB" dirty="0"/>
          </a:p>
        </p:txBody>
      </p:sp>
      <p:sp>
        <p:nvSpPr>
          <p:cNvPr id="7" name="Slide Number Placeholder 6"/>
          <p:cNvSpPr>
            <a:spLocks noGrp="1"/>
          </p:cNvSpPr>
          <p:nvPr>
            <p:ph type="sldNum" sz="quarter" idx="12"/>
          </p:nvPr>
        </p:nvSpPr>
        <p:spPr/>
        <p:txBody>
          <a:bodyPr/>
          <a:lstStyle/>
          <a:p>
            <a:fld id="{BFDCA1C4-9514-7B4F-976F-D92F7E296653}" type="slidenum">
              <a:rPr lang="fr-FR" smtClean="0"/>
              <a:pPr/>
              <a:t>30</a:t>
            </a:fld>
            <a:endParaRPr lang="fr-FR"/>
          </a:p>
        </p:txBody>
      </p:sp>
      <p:sp>
        <p:nvSpPr>
          <p:cNvPr id="13" name="TextBox 12"/>
          <p:cNvSpPr txBox="1"/>
          <p:nvPr/>
        </p:nvSpPr>
        <p:spPr>
          <a:xfrm>
            <a:off x="1547664" y="5529426"/>
            <a:ext cx="7266733" cy="707886"/>
          </a:xfrm>
          <a:prstGeom prst="rect">
            <a:avLst/>
          </a:prstGeom>
          <a:noFill/>
        </p:spPr>
        <p:txBody>
          <a:bodyPr wrap="none" rtlCol="0">
            <a:spAutoFit/>
          </a:bodyPr>
          <a:lstStyle/>
          <a:p>
            <a:r>
              <a:rPr lang="en-GB" sz="2000" dirty="0">
                <a:solidFill>
                  <a:schemeClr val="accent5"/>
                </a:solidFill>
              </a:rPr>
              <a:t>The production </a:t>
            </a:r>
            <a:r>
              <a:rPr lang="en-GB" sz="2000" dirty="0" smtClean="0">
                <a:solidFill>
                  <a:schemeClr val="accent5"/>
                </a:solidFill>
              </a:rPr>
              <a:t>(2021-25) assumes </a:t>
            </a:r>
            <a:r>
              <a:rPr lang="en-GB" sz="2000" dirty="0" smtClean="0">
                <a:solidFill>
                  <a:schemeClr val="accent5"/>
                </a:solidFill>
              </a:rPr>
              <a:t>SM18-RF </a:t>
            </a:r>
            <a:r>
              <a:rPr lang="en-GB" sz="2000" dirty="0" smtClean="0">
                <a:solidFill>
                  <a:schemeClr val="accent5"/>
                </a:solidFill>
              </a:rPr>
              <a:t>facility </a:t>
            </a:r>
            <a:r>
              <a:rPr lang="en-GB" sz="2000" dirty="0" smtClean="0">
                <a:solidFill>
                  <a:schemeClr val="accent5"/>
                </a:solidFill>
              </a:rPr>
              <a:t>available</a:t>
            </a:r>
          </a:p>
          <a:p>
            <a:r>
              <a:rPr lang="en-GB" sz="2000" dirty="0" smtClean="0">
                <a:solidFill>
                  <a:schemeClr val="accent5"/>
                </a:solidFill>
              </a:rPr>
              <a:t>(S</a:t>
            </a:r>
            <a:r>
              <a:rPr lang="en-GB" sz="2000" dirty="0" smtClean="0">
                <a:solidFill>
                  <a:schemeClr val="accent5"/>
                </a:solidFill>
              </a:rPr>
              <a:t>torage/assembly from SPS experience is a bottleneck)</a:t>
            </a:r>
            <a:endParaRPr lang="en-GB" sz="2000" u="sng" dirty="0">
              <a:solidFill>
                <a:schemeClr val="accent5"/>
              </a:solidFill>
            </a:endParaRPr>
          </a:p>
        </p:txBody>
      </p:sp>
      <p:sp>
        <p:nvSpPr>
          <p:cNvPr id="18" name="Right Brace 17"/>
          <p:cNvSpPr/>
          <p:nvPr/>
        </p:nvSpPr>
        <p:spPr>
          <a:xfrm>
            <a:off x="6948264" y="1178856"/>
            <a:ext cx="288032" cy="1440160"/>
          </a:xfrm>
          <a:prstGeom prst="rightBrace">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9" name="TextBox 18"/>
          <p:cNvSpPr txBox="1"/>
          <p:nvPr/>
        </p:nvSpPr>
        <p:spPr>
          <a:xfrm>
            <a:off x="7452320" y="1754920"/>
            <a:ext cx="545342" cy="307777"/>
          </a:xfrm>
          <a:prstGeom prst="rect">
            <a:avLst/>
          </a:prstGeom>
          <a:noFill/>
        </p:spPr>
        <p:txBody>
          <a:bodyPr wrap="none" rtlCol="0">
            <a:spAutoFit/>
          </a:bodyPr>
          <a:lstStyle/>
          <a:p>
            <a:r>
              <a:rPr lang="en-GB" sz="1400" dirty="0" smtClean="0"/>
              <a:t>SPS</a:t>
            </a:r>
            <a:endParaRPr lang="en-GB" sz="1400" dirty="0"/>
          </a:p>
        </p:txBody>
      </p:sp>
      <p:sp>
        <p:nvSpPr>
          <p:cNvPr id="20" name="TextBox 19"/>
          <p:cNvSpPr txBox="1"/>
          <p:nvPr/>
        </p:nvSpPr>
        <p:spPr>
          <a:xfrm>
            <a:off x="4666098" y="1282222"/>
            <a:ext cx="623889" cy="307777"/>
          </a:xfrm>
          <a:prstGeom prst="rect">
            <a:avLst/>
          </a:prstGeom>
          <a:noFill/>
        </p:spPr>
        <p:txBody>
          <a:bodyPr wrap="none" rtlCol="0">
            <a:spAutoFit/>
          </a:bodyPr>
          <a:lstStyle/>
          <a:p>
            <a:r>
              <a:rPr lang="en-GB" sz="1400" dirty="0" smtClean="0"/>
              <a:t>DQW</a:t>
            </a:r>
            <a:endParaRPr lang="en-GB" sz="1400" dirty="0"/>
          </a:p>
        </p:txBody>
      </p:sp>
      <p:sp>
        <p:nvSpPr>
          <p:cNvPr id="21" name="TextBox 20"/>
          <p:cNvSpPr txBox="1"/>
          <p:nvPr/>
        </p:nvSpPr>
        <p:spPr>
          <a:xfrm>
            <a:off x="5902915" y="2042952"/>
            <a:ext cx="553357" cy="307777"/>
          </a:xfrm>
          <a:prstGeom prst="rect">
            <a:avLst/>
          </a:prstGeom>
          <a:noFill/>
        </p:spPr>
        <p:txBody>
          <a:bodyPr wrap="none" rtlCol="0">
            <a:spAutoFit/>
          </a:bodyPr>
          <a:lstStyle/>
          <a:p>
            <a:r>
              <a:rPr lang="en-GB" sz="1400" dirty="0" smtClean="0"/>
              <a:t>RFD</a:t>
            </a:r>
            <a:endParaRPr lang="en-GB" sz="1400" dirty="0"/>
          </a:p>
        </p:txBody>
      </p:sp>
      <p:sp>
        <p:nvSpPr>
          <p:cNvPr id="22" name="Right Brace 21"/>
          <p:cNvSpPr/>
          <p:nvPr/>
        </p:nvSpPr>
        <p:spPr>
          <a:xfrm flipH="1">
            <a:off x="899592" y="2835039"/>
            <a:ext cx="288032" cy="2555443"/>
          </a:xfrm>
          <a:prstGeom prst="rightBrace">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3" name="TextBox 22"/>
          <p:cNvSpPr txBox="1"/>
          <p:nvPr/>
        </p:nvSpPr>
        <p:spPr>
          <a:xfrm>
            <a:off x="1126837" y="3752313"/>
            <a:ext cx="952981" cy="523220"/>
          </a:xfrm>
          <a:prstGeom prst="rect">
            <a:avLst/>
          </a:prstGeom>
          <a:noFill/>
        </p:spPr>
        <p:txBody>
          <a:bodyPr wrap="square" rtlCol="0">
            <a:spAutoFit/>
          </a:bodyPr>
          <a:lstStyle/>
          <a:p>
            <a:r>
              <a:rPr lang="en-GB" sz="1400" dirty="0" err="1" smtClean="0"/>
              <a:t>Preseries</a:t>
            </a:r>
            <a:r>
              <a:rPr lang="en-GB" sz="1400" dirty="0" smtClean="0"/>
              <a:t> </a:t>
            </a:r>
            <a:r>
              <a:rPr lang="en-GB" sz="1400" dirty="0"/>
              <a:t>+</a:t>
            </a:r>
            <a:r>
              <a:rPr lang="en-GB" sz="1400" dirty="0" smtClean="0"/>
              <a:t> Series</a:t>
            </a:r>
            <a:endParaRPr lang="en-GB" sz="1400" dirty="0"/>
          </a:p>
        </p:txBody>
      </p:sp>
      <p:sp>
        <p:nvSpPr>
          <p:cNvPr id="24" name="Rectangle 23"/>
          <p:cNvSpPr/>
          <p:nvPr/>
        </p:nvSpPr>
        <p:spPr>
          <a:xfrm>
            <a:off x="360040" y="908720"/>
            <a:ext cx="1835696" cy="864096"/>
          </a:xfrm>
          <a:prstGeom prst="rect">
            <a:avLst/>
          </a:prstGeom>
          <a:noFill/>
          <a:ln w="28575">
            <a:solidFill>
              <a:schemeClr val="accent2"/>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8608861" y="4559872"/>
            <a:ext cx="461665" cy="784830"/>
          </a:xfrm>
          <a:prstGeom prst="rect">
            <a:avLst/>
          </a:prstGeom>
          <a:noFill/>
        </p:spPr>
        <p:txBody>
          <a:bodyPr vert="vert270" wrap="none" rtlCol="0">
            <a:spAutoFit/>
          </a:bodyPr>
          <a:lstStyle/>
          <a:p>
            <a:r>
              <a:rPr lang="en-GB" dirty="0" smtClean="0"/>
              <a:t>spares</a:t>
            </a:r>
            <a:endParaRPr lang="en-GB" dirty="0"/>
          </a:p>
        </p:txBody>
      </p:sp>
      <p:sp>
        <p:nvSpPr>
          <p:cNvPr id="2" name="TextBox 1"/>
          <p:cNvSpPr txBox="1"/>
          <p:nvPr/>
        </p:nvSpPr>
        <p:spPr>
          <a:xfrm>
            <a:off x="5495368" y="4821424"/>
            <a:ext cx="1596912" cy="338554"/>
          </a:xfrm>
          <a:prstGeom prst="rect">
            <a:avLst/>
          </a:prstGeom>
          <a:noFill/>
        </p:spPr>
        <p:txBody>
          <a:bodyPr wrap="none" rtlCol="0">
            <a:spAutoFit/>
          </a:bodyPr>
          <a:lstStyle/>
          <a:p>
            <a:r>
              <a:rPr lang="en-GB" sz="1600" dirty="0" smtClean="0"/>
              <a:t>US-contribution</a:t>
            </a:r>
            <a:endParaRPr lang="en-GB" sz="1600" dirty="0"/>
          </a:p>
        </p:txBody>
      </p:sp>
      <p:sp>
        <p:nvSpPr>
          <p:cNvPr id="15" name="TextBox 14"/>
          <p:cNvSpPr txBox="1"/>
          <p:nvPr/>
        </p:nvSpPr>
        <p:spPr>
          <a:xfrm>
            <a:off x="3599546" y="2181452"/>
            <a:ext cx="468398" cy="338554"/>
          </a:xfrm>
          <a:prstGeom prst="rect">
            <a:avLst/>
          </a:prstGeom>
          <a:noFill/>
        </p:spPr>
        <p:txBody>
          <a:bodyPr wrap="none" rtlCol="0">
            <a:spAutoFit/>
          </a:bodyPr>
          <a:lstStyle/>
          <a:p>
            <a:r>
              <a:rPr lang="en-GB" sz="1600" dirty="0" smtClean="0"/>
              <a:t>UK</a:t>
            </a:r>
            <a:endParaRPr lang="en-GB" sz="1600" dirty="0"/>
          </a:p>
        </p:txBody>
      </p:sp>
      <p:cxnSp>
        <p:nvCxnSpPr>
          <p:cNvPr id="4" name="Straight Connector 3"/>
          <p:cNvCxnSpPr/>
          <p:nvPr/>
        </p:nvCxnSpPr>
        <p:spPr>
          <a:xfrm>
            <a:off x="6948264" y="4205871"/>
            <a:ext cx="1049398"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403729" y="5359633"/>
            <a:ext cx="643071"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04067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Summing Up</a:t>
            </a:r>
            <a:endParaRPr lang="en-GB" dirty="0"/>
          </a:p>
        </p:txBody>
      </p:sp>
      <p:sp>
        <p:nvSpPr>
          <p:cNvPr id="3" name="Content Placeholder 2"/>
          <p:cNvSpPr>
            <a:spLocks noGrp="1"/>
          </p:cNvSpPr>
          <p:nvPr>
            <p:ph idx="1"/>
          </p:nvPr>
        </p:nvSpPr>
        <p:spPr>
          <a:xfrm>
            <a:off x="457199" y="1081762"/>
            <a:ext cx="8226854" cy="4939526"/>
          </a:xfrm>
        </p:spPr>
        <p:txBody>
          <a:bodyPr>
            <a:normAutofit fontScale="70000" lnSpcReduction="20000"/>
          </a:bodyPr>
          <a:lstStyle/>
          <a:p>
            <a:pPr algn="just"/>
            <a:r>
              <a:rPr lang="en-GB" dirty="0"/>
              <a:t>The final design choices for the CM &amp; RF services (many iterations) are robust. Validated all important elements by design or prototyping (cavity, tuner, He-vessel</a:t>
            </a:r>
            <a:r>
              <a:rPr lang="en-GB" dirty="0" smtClean="0"/>
              <a:t>…)</a:t>
            </a:r>
          </a:p>
          <a:p>
            <a:pPr lvl="1" algn="just"/>
            <a:r>
              <a:rPr lang="en-GB" dirty="0" smtClean="0"/>
              <a:t>Very important lessons learned, some already adopted for SPS </a:t>
            </a:r>
            <a:r>
              <a:rPr lang="en-GB" dirty="0" smtClean="0"/>
              <a:t>(under tight schedule pressure) and </a:t>
            </a:r>
            <a:r>
              <a:rPr lang="en-GB" dirty="0" smtClean="0"/>
              <a:t>later for the LHC in the industrialization phase</a:t>
            </a:r>
          </a:p>
          <a:p>
            <a:pPr algn="just"/>
            <a:endParaRPr lang="en-US" dirty="0" smtClean="0"/>
          </a:p>
          <a:p>
            <a:pPr algn="just"/>
            <a:r>
              <a:rPr lang="en-GB" dirty="0" smtClean="0"/>
              <a:t>Baseline </a:t>
            </a:r>
            <a:r>
              <a:rPr lang="en-GB" dirty="0"/>
              <a:t>planning for the SPS CC is feasible</a:t>
            </a:r>
            <a:endParaRPr lang="en-US" dirty="0" smtClean="0"/>
          </a:p>
          <a:p>
            <a:pPr lvl="1" algn="just"/>
            <a:r>
              <a:rPr lang="en-US" dirty="0" smtClean="0"/>
              <a:t>Availability of all infrastructure and flexibility in adapting with other activities is mandatory</a:t>
            </a:r>
          </a:p>
          <a:p>
            <a:pPr marL="448056" lvl="1" indent="0" algn="just">
              <a:buNone/>
            </a:pPr>
            <a:endParaRPr lang="en-US" dirty="0" smtClean="0"/>
          </a:p>
          <a:p>
            <a:r>
              <a:rPr lang="en-GB" dirty="0"/>
              <a:t>Intense level of activity on many fronts, our primary focus is SPS test</a:t>
            </a:r>
          </a:p>
          <a:p>
            <a:pPr lvl="1"/>
            <a:r>
              <a:rPr lang="en-GB" dirty="0" smtClean="0"/>
              <a:t>USLARP, UK &amp; Japanese collaborations </a:t>
            </a:r>
            <a:r>
              <a:rPr lang="en-GB" dirty="0"/>
              <a:t>were an integral part w/o which </a:t>
            </a:r>
            <a:r>
              <a:rPr lang="en-GB" dirty="0" smtClean="0"/>
              <a:t>the SPS </a:t>
            </a:r>
            <a:r>
              <a:rPr lang="en-GB" dirty="0"/>
              <a:t>tests </a:t>
            </a:r>
            <a:r>
              <a:rPr lang="en-GB" dirty="0" smtClean="0"/>
              <a:t>would be impossible</a:t>
            </a:r>
          </a:p>
          <a:p>
            <a:pPr lvl="1"/>
            <a:r>
              <a:rPr lang="en-GB" dirty="0" smtClean="0"/>
              <a:t>The USLARP cavities will serve an important role in performance optimization</a:t>
            </a:r>
            <a:endParaRPr lang="en-GB" dirty="0"/>
          </a:p>
          <a:p>
            <a:pPr lvl="1"/>
            <a:r>
              <a:rPr lang="en-GB" dirty="0"/>
              <a:t>Preserving this expertise through production </a:t>
            </a:r>
            <a:r>
              <a:rPr lang="en-GB" dirty="0" smtClean="0"/>
              <a:t>phase is </a:t>
            </a:r>
            <a:r>
              <a:rPr lang="en-GB" dirty="0"/>
              <a:t>mandatory </a:t>
            </a:r>
          </a:p>
          <a:p>
            <a:pPr marL="0" indent="0" algn="just">
              <a:buNone/>
            </a:pPr>
            <a:endParaRPr lang="en-US" dirty="0" smtClean="0"/>
          </a:p>
          <a:p>
            <a:pPr algn="just"/>
            <a:r>
              <a:rPr lang="en-US" dirty="0" smtClean="0"/>
              <a:t>The </a:t>
            </a:r>
            <a:r>
              <a:rPr lang="en-US" dirty="0"/>
              <a:t>most critical path items remain cryomodule &amp; refrigeration </a:t>
            </a:r>
            <a:r>
              <a:rPr lang="en-US" dirty="0" smtClean="0"/>
              <a:t>system</a:t>
            </a:r>
          </a:p>
          <a:p>
            <a:pPr lvl="1" algn="just"/>
            <a:r>
              <a:rPr lang="en-US" dirty="0"/>
              <a:t>Gain time during </a:t>
            </a:r>
            <a:r>
              <a:rPr lang="en-US" dirty="0" smtClean="0"/>
              <a:t>CM assembly, not evident today</a:t>
            </a:r>
          </a:p>
          <a:p>
            <a:pPr lvl="1" algn="just"/>
            <a:endParaRPr lang="en-US" dirty="0" smtClean="0"/>
          </a:p>
        </p:txBody>
      </p:sp>
      <p:sp>
        <p:nvSpPr>
          <p:cNvPr id="4"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570929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60" y="1988840"/>
            <a:ext cx="7632848" cy="2059850"/>
          </a:xfrm>
        </p:spPr>
        <p:txBody>
          <a:bodyPr/>
          <a:lstStyle/>
          <a:p>
            <a:r>
              <a:rPr lang="en-GB" sz="4000" dirty="0" smtClean="0"/>
              <a:t>Thank you</a:t>
            </a:r>
            <a:br>
              <a:rPr lang="en-GB" sz="4000" dirty="0" smtClean="0"/>
            </a:br>
            <a:r>
              <a:rPr lang="en-GB" sz="3000" dirty="0" smtClean="0"/>
              <a:t>(mainly to those behind the scenes)</a:t>
            </a:r>
            <a:endParaRPr lang="en-GB" sz="30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32</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extLst>
      <p:ext uri="{BB962C8B-B14F-4D97-AF65-F5344CB8AC3E}">
        <p14:creationId xmlns:p14="http://schemas.microsoft.com/office/powerpoint/2010/main" val="29191883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work progress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96070439"/>
              </p:ext>
            </p:extLst>
          </p:nvPr>
        </p:nvGraphicFramePr>
        <p:xfrm>
          <a:off x="323525" y="836712"/>
          <a:ext cx="8568954" cy="5486400"/>
        </p:xfrm>
        <a:graphic>
          <a:graphicData uri="http://schemas.openxmlformats.org/drawingml/2006/table">
            <a:tbl>
              <a:tblPr firstRow="1" bandRow="1">
                <a:tableStyleId>{5C22544A-7EE6-4342-B048-85BDC9FD1C3A}</a:tableStyleId>
              </a:tblPr>
              <a:tblGrid>
                <a:gridCol w="2251167"/>
                <a:gridCol w="1815456"/>
                <a:gridCol w="2486108"/>
                <a:gridCol w="2016223"/>
              </a:tblGrid>
              <a:tr h="520376">
                <a:tc>
                  <a:txBody>
                    <a:bodyPr/>
                    <a:lstStyle/>
                    <a:p>
                      <a:pPr algn="ctr"/>
                      <a:r>
                        <a:rPr lang="en-GB" dirty="0" smtClean="0"/>
                        <a:t>Equipment / Systems</a:t>
                      </a:r>
                      <a:endParaRPr lang="en-GB" dirty="0"/>
                    </a:p>
                  </a:txBody>
                  <a:tcPr anchor="ctr"/>
                </a:tc>
                <a:tc>
                  <a:txBody>
                    <a:bodyPr/>
                    <a:lstStyle/>
                    <a:p>
                      <a:pPr algn="ctr"/>
                      <a:r>
                        <a:rPr lang="en-GB" dirty="0" smtClean="0"/>
                        <a:t>March 2015 status</a:t>
                      </a:r>
                      <a:endParaRPr lang="en-GB" dirty="0"/>
                    </a:p>
                  </a:txBody>
                  <a:tcPr anchor="ctr"/>
                </a:tc>
                <a:tc>
                  <a:txBody>
                    <a:bodyPr/>
                    <a:lstStyle/>
                    <a:p>
                      <a:pPr algn="ctr"/>
                      <a:r>
                        <a:rPr lang="en-GB" dirty="0" smtClean="0"/>
                        <a:t>October 2016 status</a:t>
                      </a:r>
                      <a:endParaRPr lang="en-GB" dirty="0"/>
                    </a:p>
                  </a:txBody>
                  <a:tcPr anchor="ctr"/>
                </a:tc>
                <a:tc>
                  <a:txBody>
                    <a:bodyPr/>
                    <a:lstStyle/>
                    <a:p>
                      <a:pPr algn="ctr"/>
                      <a:r>
                        <a:rPr lang="en-GB" dirty="0" smtClean="0"/>
                        <a:t>Remarks</a:t>
                      </a:r>
                      <a:endParaRPr lang="en-GB" dirty="0"/>
                    </a:p>
                  </a:txBody>
                  <a:tcPr anchor="ctr"/>
                </a:tc>
              </a:tr>
              <a:tr h="520376">
                <a:tc>
                  <a:txBody>
                    <a:bodyPr/>
                    <a:lstStyle/>
                    <a:p>
                      <a:r>
                        <a:rPr lang="en-US" dirty="0" smtClean="0"/>
                        <a:t>Cavities</a:t>
                      </a:r>
                      <a:endParaRPr lang="en-GB" dirty="0"/>
                    </a:p>
                  </a:txBody>
                  <a:tcPr anchor="ctr"/>
                </a:tc>
                <a:tc>
                  <a:txBody>
                    <a:bodyPr/>
                    <a:lstStyle/>
                    <a:p>
                      <a:r>
                        <a:rPr lang="en-US" dirty="0" smtClean="0"/>
                        <a:t>US delivery</a:t>
                      </a:r>
                      <a:endParaRPr lang="en-GB" dirty="0"/>
                    </a:p>
                  </a:txBody>
                  <a:tcPr anchor="ctr"/>
                </a:tc>
                <a:tc>
                  <a:txBody>
                    <a:bodyPr/>
                    <a:lstStyle/>
                    <a:p>
                      <a:r>
                        <a:rPr lang="en-US" dirty="0" smtClean="0"/>
                        <a:t>CERN</a:t>
                      </a:r>
                      <a:r>
                        <a:rPr lang="en-US" baseline="0" dirty="0" smtClean="0"/>
                        <a:t> cavity parts ready for assembly</a:t>
                      </a:r>
                      <a:endParaRPr lang="en-GB" dirty="0"/>
                    </a:p>
                  </a:txBody>
                  <a:tcPr anchor="ctr"/>
                </a:tc>
                <a:tc>
                  <a:txBody>
                    <a:bodyPr/>
                    <a:lstStyle/>
                    <a:p>
                      <a:r>
                        <a:rPr lang="en-US" dirty="0" smtClean="0"/>
                        <a:t>On critical path</a:t>
                      </a:r>
                      <a:endParaRPr lang="en-GB" dirty="0"/>
                    </a:p>
                  </a:txBody>
                  <a:tcPr anchor="ctr"/>
                </a:tc>
              </a:tr>
              <a:tr h="520376">
                <a:tc>
                  <a:txBody>
                    <a:bodyPr/>
                    <a:lstStyle/>
                    <a:p>
                      <a:r>
                        <a:rPr lang="en-US" dirty="0" smtClean="0"/>
                        <a:t>Cryomodule</a:t>
                      </a:r>
                      <a:endParaRPr lang="en-GB" dirty="0"/>
                    </a:p>
                  </a:txBody>
                  <a:tcPr anchor="ctr"/>
                </a:tc>
                <a:tc>
                  <a:txBody>
                    <a:bodyPr/>
                    <a:lstStyle/>
                    <a:p>
                      <a:r>
                        <a:rPr lang="en-US" dirty="0" smtClean="0"/>
                        <a:t>Concept presented</a:t>
                      </a:r>
                      <a:endParaRPr lang="en-GB" dirty="0"/>
                    </a:p>
                  </a:txBody>
                  <a:tcPr anchor="ctr"/>
                </a:tc>
                <a:tc>
                  <a:txBody>
                    <a:bodyPr/>
                    <a:lstStyle/>
                    <a:p>
                      <a:r>
                        <a:rPr lang="en-US" dirty="0" smtClean="0"/>
                        <a:t>Parts</a:t>
                      </a:r>
                      <a:r>
                        <a:rPr lang="en-US" baseline="0" dirty="0" smtClean="0"/>
                        <a:t> arriving at CERN</a:t>
                      </a:r>
                      <a:endParaRPr lang="en-GB" dirty="0"/>
                    </a:p>
                  </a:txBody>
                  <a:tcPr anchor="ctr"/>
                </a:tc>
                <a:tc>
                  <a:txBody>
                    <a:bodyPr/>
                    <a:lstStyle/>
                    <a:p>
                      <a:r>
                        <a:rPr lang="en-US" dirty="0" smtClean="0"/>
                        <a:t>On critical</a:t>
                      </a:r>
                      <a:r>
                        <a:rPr lang="en-US" baseline="0" dirty="0" smtClean="0"/>
                        <a:t> path</a:t>
                      </a:r>
                      <a:endParaRPr lang="en-GB" dirty="0"/>
                    </a:p>
                  </a:txBody>
                  <a:tcPr anchor="ctr"/>
                </a:tc>
              </a:tr>
              <a:tr h="520376">
                <a:tc>
                  <a:txBody>
                    <a:bodyPr/>
                    <a:lstStyle/>
                    <a:p>
                      <a:r>
                        <a:rPr lang="en-US" dirty="0" smtClean="0"/>
                        <a:t>FPCs</a:t>
                      </a:r>
                      <a:endParaRPr lang="en-GB" dirty="0"/>
                    </a:p>
                  </a:txBody>
                  <a:tcPr anchor="ctr"/>
                </a:tc>
                <a:tc>
                  <a:txBody>
                    <a:bodyPr/>
                    <a:lstStyle/>
                    <a:p>
                      <a:r>
                        <a:rPr lang="en-US" dirty="0" smtClean="0"/>
                        <a:t>Concept finalized</a:t>
                      </a:r>
                      <a:endParaRPr lang="en-GB" dirty="0"/>
                    </a:p>
                  </a:txBody>
                  <a:tcPr anchor="ctr"/>
                </a:tc>
                <a:tc>
                  <a:txBody>
                    <a:bodyPr/>
                    <a:lstStyle/>
                    <a:p>
                      <a:r>
                        <a:rPr lang="en-US" dirty="0" smtClean="0"/>
                        <a:t>All FPC fabricated</a:t>
                      </a:r>
                      <a:endParaRPr lang="en-GB" dirty="0"/>
                    </a:p>
                  </a:txBody>
                  <a:tcPr anchor="ctr"/>
                </a:tc>
                <a:tc>
                  <a:txBody>
                    <a:bodyPr/>
                    <a:lstStyle/>
                    <a:p>
                      <a:r>
                        <a:rPr lang="en-US" baseline="0" dirty="0" smtClean="0"/>
                        <a:t>On time </a:t>
                      </a:r>
                      <a:endParaRPr lang="en-GB" dirty="0"/>
                    </a:p>
                  </a:txBody>
                  <a:tcPr anchor="ctr"/>
                </a:tc>
              </a:tr>
              <a:tr h="301488">
                <a:tc>
                  <a:txBody>
                    <a:bodyPr/>
                    <a:lstStyle/>
                    <a:p>
                      <a:r>
                        <a:rPr lang="en-US" dirty="0" smtClean="0"/>
                        <a:t>High</a:t>
                      </a:r>
                      <a:r>
                        <a:rPr lang="en-US" baseline="0" dirty="0" smtClean="0"/>
                        <a:t> Power RF</a:t>
                      </a:r>
                      <a:endParaRPr lang="en-GB" dirty="0"/>
                    </a:p>
                  </a:txBody>
                  <a:tcPr anchor="ctr"/>
                </a:tc>
                <a:tc>
                  <a:txBody>
                    <a:bodyPr/>
                    <a:lstStyle/>
                    <a:p>
                      <a:r>
                        <a:rPr lang="en-US" dirty="0" smtClean="0"/>
                        <a:t>Tetrode/IOT/SS</a:t>
                      </a:r>
                      <a:endParaRPr lang="en-GB" dirty="0"/>
                    </a:p>
                  </a:txBody>
                  <a:tcPr anchor="ctr"/>
                </a:tc>
                <a:tc>
                  <a:txBody>
                    <a:bodyPr/>
                    <a:lstStyle/>
                    <a:p>
                      <a:r>
                        <a:rPr lang="en-US" dirty="0" smtClean="0"/>
                        <a:t>IOT</a:t>
                      </a:r>
                      <a:r>
                        <a:rPr lang="en-US" baseline="0" dirty="0" smtClean="0"/>
                        <a:t>/SS</a:t>
                      </a:r>
                      <a:endParaRPr lang="en-GB" dirty="0"/>
                    </a:p>
                  </a:txBody>
                  <a:tcPr anchor="ctr"/>
                </a:tc>
                <a:tc>
                  <a:txBody>
                    <a:bodyPr/>
                    <a:lstStyle/>
                    <a:p>
                      <a:r>
                        <a:rPr lang="en-US" dirty="0" smtClean="0"/>
                        <a:t>On</a:t>
                      </a:r>
                      <a:r>
                        <a:rPr lang="en-US" baseline="0" dirty="0" smtClean="0"/>
                        <a:t> time</a:t>
                      </a:r>
                      <a:endParaRPr lang="en-GB" dirty="0"/>
                    </a:p>
                  </a:txBody>
                  <a:tcPr anchor="ctr"/>
                </a:tc>
              </a:tr>
              <a:tr h="520376">
                <a:tc>
                  <a:txBody>
                    <a:bodyPr/>
                    <a:lstStyle/>
                    <a:p>
                      <a:r>
                        <a:rPr lang="en-US" dirty="0" smtClean="0"/>
                        <a:t>Low Level RF</a:t>
                      </a:r>
                      <a:endParaRPr lang="en-GB" dirty="0"/>
                    </a:p>
                  </a:txBody>
                  <a:tcPr anchor="ctr"/>
                </a:tc>
                <a:tc>
                  <a:txBody>
                    <a:bodyPr/>
                    <a:lstStyle/>
                    <a:p>
                      <a:r>
                        <a:rPr lang="en-US" dirty="0" smtClean="0"/>
                        <a:t>Concept presented</a:t>
                      </a:r>
                      <a:endParaRPr lang="en-GB" dirty="0"/>
                    </a:p>
                  </a:txBody>
                  <a:tcPr anchor="ctr"/>
                </a:tc>
                <a:tc>
                  <a:txBody>
                    <a:bodyPr/>
                    <a:lstStyle/>
                    <a:p>
                      <a:r>
                        <a:rPr lang="en-US" dirty="0" smtClean="0"/>
                        <a:t>Hardware</a:t>
                      </a:r>
                      <a:r>
                        <a:rPr lang="en-US" baseline="0" dirty="0" smtClean="0"/>
                        <a:t> in Preparation for SM18</a:t>
                      </a:r>
                      <a:endParaRPr lang="en-GB" dirty="0"/>
                    </a:p>
                  </a:txBody>
                  <a:tcPr anchor="ctr"/>
                </a:tc>
                <a:tc>
                  <a:txBody>
                    <a:bodyPr/>
                    <a:lstStyle/>
                    <a:p>
                      <a:r>
                        <a:rPr lang="en-US" dirty="0" smtClean="0"/>
                        <a:t>On</a:t>
                      </a:r>
                      <a:r>
                        <a:rPr lang="en-US" baseline="0" dirty="0" smtClean="0"/>
                        <a:t> time for CM-tests</a:t>
                      </a:r>
                      <a:endParaRPr lang="en-GB" dirty="0"/>
                    </a:p>
                  </a:txBody>
                  <a:tcPr anchor="ctr"/>
                </a:tc>
              </a:tr>
              <a:tr h="520376">
                <a:tc>
                  <a:txBody>
                    <a:bodyPr/>
                    <a:lstStyle/>
                    <a:p>
                      <a:r>
                        <a:rPr lang="en-US" dirty="0" smtClean="0"/>
                        <a:t>Vacuum</a:t>
                      </a:r>
                      <a:endParaRPr lang="en-GB" dirty="0"/>
                    </a:p>
                  </a:txBody>
                  <a:tcPr anchor="ctr"/>
                </a:tc>
                <a:tc>
                  <a:txBody>
                    <a:bodyPr/>
                    <a:lstStyle/>
                    <a:p>
                      <a:r>
                        <a:rPr lang="en-US" dirty="0" smtClean="0"/>
                        <a:t>Concept preparation</a:t>
                      </a:r>
                      <a:endParaRPr lang="en-GB" dirty="0"/>
                    </a:p>
                  </a:txBody>
                  <a:tcPr anchor="ctr"/>
                </a:tc>
                <a:tc>
                  <a:txBody>
                    <a:bodyPr/>
                    <a:lstStyle/>
                    <a:p>
                      <a:r>
                        <a:rPr lang="en-US" dirty="0" smtClean="0"/>
                        <a:t>Under fabrication</a:t>
                      </a:r>
                      <a:endParaRPr lang="en-GB" dirty="0"/>
                    </a:p>
                  </a:txBody>
                  <a:tcPr anchor="ctr"/>
                </a:tc>
                <a:tc>
                  <a:txBody>
                    <a:bodyPr/>
                    <a:lstStyle/>
                    <a:p>
                      <a:r>
                        <a:rPr lang="en-US" dirty="0" smtClean="0"/>
                        <a:t>EYETS/YETS installation staged</a:t>
                      </a:r>
                      <a:endParaRPr lang="en-GB" dirty="0"/>
                    </a:p>
                  </a:txBody>
                  <a:tcPr anchor="ctr"/>
                </a:tc>
              </a:tr>
              <a:tr h="520376">
                <a:tc>
                  <a:txBody>
                    <a:bodyPr/>
                    <a:lstStyle/>
                    <a:p>
                      <a:r>
                        <a:rPr lang="en-US" dirty="0" smtClean="0"/>
                        <a:t>Cryogenics</a:t>
                      </a:r>
                      <a:endParaRPr lang="en-GB" dirty="0"/>
                    </a:p>
                  </a:txBody>
                  <a:tcPr anchor="ctr"/>
                </a:tc>
                <a:tc>
                  <a:txBody>
                    <a:bodyPr/>
                    <a:lstStyle/>
                    <a:p>
                      <a:endParaRPr lang="en-GB" dirty="0"/>
                    </a:p>
                  </a:txBody>
                  <a:tcPr anchor="ctr"/>
                </a:tc>
                <a:tc>
                  <a:txBody>
                    <a:bodyPr/>
                    <a:lstStyle/>
                    <a:p>
                      <a:r>
                        <a:rPr lang="en-US" dirty="0" smtClean="0"/>
                        <a:t>Under</a:t>
                      </a:r>
                      <a:r>
                        <a:rPr lang="en-US" baseline="0" dirty="0" smtClean="0"/>
                        <a:t> procurement</a:t>
                      </a:r>
                      <a:endParaRPr lang="en-GB" dirty="0"/>
                    </a:p>
                  </a:txBody>
                  <a:tcPr anchor="ctr"/>
                </a:tc>
                <a:tc>
                  <a:txBody>
                    <a:bodyPr/>
                    <a:lstStyle/>
                    <a:p>
                      <a:r>
                        <a:rPr lang="en-US" dirty="0" smtClean="0"/>
                        <a:t>Refrigerator on critical path</a:t>
                      </a:r>
                      <a:endParaRPr lang="en-GB" dirty="0"/>
                    </a:p>
                  </a:txBody>
                  <a:tcPr anchor="ctr"/>
                </a:tc>
              </a:tr>
              <a:tr h="520376">
                <a:tc>
                  <a:txBody>
                    <a:bodyPr/>
                    <a:lstStyle/>
                    <a:p>
                      <a:r>
                        <a:rPr lang="en-US" dirty="0" smtClean="0"/>
                        <a:t>Other Infrastructure</a:t>
                      </a:r>
                      <a:endParaRPr lang="en-GB" dirty="0"/>
                    </a:p>
                  </a:txBody>
                  <a:tcPr anchor="ctr"/>
                </a:tc>
                <a:tc>
                  <a:txBody>
                    <a:bodyPr/>
                    <a:lstStyle/>
                    <a:p>
                      <a:r>
                        <a:rPr lang="en-US" dirty="0" smtClean="0"/>
                        <a:t>Still old location</a:t>
                      </a:r>
                      <a:endParaRPr lang="en-GB" dirty="0"/>
                    </a:p>
                  </a:txBody>
                  <a:tcPr anchor="ctr"/>
                </a:tc>
                <a:tc>
                  <a:txBody>
                    <a:bodyPr/>
                    <a:lstStyle/>
                    <a:p>
                      <a:r>
                        <a:rPr lang="en-US" dirty="0" smtClean="0"/>
                        <a:t>Defined and being prepared for LSS6</a:t>
                      </a:r>
                      <a:endParaRPr lang="en-GB" dirty="0"/>
                    </a:p>
                  </a:txBody>
                  <a:tcPr anchor="ctr"/>
                </a:tc>
                <a:tc>
                  <a:txBody>
                    <a:bodyPr/>
                    <a:lstStyle/>
                    <a:p>
                      <a:r>
                        <a:rPr lang="en-US" dirty="0" smtClean="0"/>
                        <a:t>Large items for YETS17</a:t>
                      </a:r>
                      <a:endParaRPr lang="en-GB" dirty="0"/>
                    </a:p>
                  </a:txBody>
                  <a:tcPr anchor="ctr"/>
                </a:tc>
              </a:tr>
            </a:tbl>
          </a:graphicData>
        </a:graphic>
      </p:graphicFrame>
      <p:sp>
        <p:nvSpPr>
          <p:cNvPr id="5" name="Slide Number Placeholder 4"/>
          <p:cNvSpPr>
            <a:spLocks noGrp="1"/>
          </p:cNvSpPr>
          <p:nvPr>
            <p:ph type="sldNum" sz="quarter" idx="12"/>
          </p:nvPr>
        </p:nvSpPr>
        <p:spPr/>
        <p:txBody>
          <a:bodyPr/>
          <a:lstStyle/>
          <a:p>
            <a:fld id="{BFDCA1C4-9514-7B4F-976F-D92F7E296653}" type="slidenum">
              <a:rPr lang="fr-FR" smtClean="0"/>
              <a:pPr/>
              <a:t>33</a:t>
            </a:fld>
            <a:endParaRPr lang="fr-FR"/>
          </a:p>
        </p:txBody>
      </p:sp>
    </p:spTree>
    <p:extLst>
      <p:ext uri="{BB962C8B-B14F-4D97-AF65-F5344CB8AC3E}">
        <p14:creationId xmlns:p14="http://schemas.microsoft.com/office/powerpoint/2010/main" val="12934812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3"/>
          <p:cNvSpPr>
            <a:spLocks noGrp="1"/>
          </p:cNvSpPr>
          <p:nvPr>
            <p:ph type="sldNum" sz="quarter" idx="12"/>
          </p:nvPr>
        </p:nvSpPr>
        <p:spPr/>
        <p:txBody>
          <a:bodyPr/>
          <a:lstStyle/>
          <a:p>
            <a:fld id="{A60C30C1-CCA6-4E6B-BA41-0478A604D91D}" type="slidenum">
              <a:rPr lang="en-US" altLang="en-US"/>
              <a:pPr/>
              <a:t>34</a:t>
            </a:fld>
            <a:endParaRPr lang="en-US" altLang="en-US"/>
          </a:p>
        </p:txBody>
      </p:sp>
      <p:sp>
        <p:nvSpPr>
          <p:cNvPr id="2" name="Title 1"/>
          <p:cNvSpPr>
            <a:spLocks noGrp="1"/>
          </p:cNvSpPr>
          <p:nvPr>
            <p:ph type="title" idx="4294967295"/>
          </p:nvPr>
        </p:nvSpPr>
        <p:spPr>
          <a:xfrm>
            <a:off x="552488" y="55934"/>
            <a:ext cx="7920000" cy="720000"/>
          </a:xfrm>
        </p:spPr>
        <p:txBody>
          <a:bodyPr lIns="45720" rIns="45720">
            <a:normAutofit/>
          </a:bodyPr>
          <a:lstStyle/>
          <a:p>
            <a:pPr algn="l"/>
            <a:r>
              <a:rPr lang="en-GB" altLang="en-US" dirty="0" smtClean="0">
                <a:effectLst>
                  <a:outerShdw blurRad="38100" dist="38100" dir="2700000" algn="tl">
                    <a:srgbClr val="C0C0C0"/>
                  </a:outerShdw>
                </a:effectLst>
                <a:cs typeface="Arial" panose="020B0604020202020204" pitchFamily="34" charset="0"/>
              </a:rPr>
              <a:t>Cryogenics architecture</a:t>
            </a:r>
            <a:endParaRPr lang="en-GB" altLang="en-US" dirty="0">
              <a:effectLst>
                <a:outerShdw blurRad="38100" dist="38100" dir="2700000" algn="tl">
                  <a:srgbClr val="C0C0C0"/>
                </a:outerShdw>
              </a:effectLst>
              <a:cs typeface="Arial" panose="020B0604020202020204" pitchFamily="34" charset="0"/>
            </a:endParaRPr>
          </a:p>
        </p:txBody>
      </p:sp>
      <p:sp>
        <p:nvSpPr>
          <p:cNvPr id="3" name="TextBox 2"/>
          <p:cNvSpPr txBox="1"/>
          <p:nvPr/>
        </p:nvSpPr>
        <p:spPr>
          <a:xfrm>
            <a:off x="7339758" y="6171684"/>
            <a:ext cx="1069524" cy="369332"/>
          </a:xfrm>
          <a:prstGeom prst="rect">
            <a:avLst/>
          </a:prstGeom>
          <a:noFill/>
        </p:spPr>
        <p:txBody>
          <a:bodyPr wrap="none" rtlCol="0">
            <a:spAutoFit/>
          </a:bodyPr>
          <a:lstStyle/>
          <a:p>
            <a:r>
              <a:rPr lang="en-GB" dirty="0" smtClean="0"/>
              <a:t>TE-CRG</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77240"/>
            <a:ext cx="9144000" cy="5303520"/>
          </a:xfrm>
          <a:prstGeom prst="rect">
            <a:avLst/>
          </a:prstGeom>
        </p:spPr>
      </p:pic>
    </p:spTree>
    <p:extLst>
      <p:ext uri="{BB962C8B-B14F-4D97-AF65-F5344CB8AC3E}">
        <p14:creationId xmlns:p14="http://schemas.microsoft.com/office/powerpoint/2010/main" val="2442036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for SPS Tests</a:t>
            </a:r>
            <a:endParaRPr lang="en-GB" dirty="0"/>
          </a:p>
        </p:txBody>
      </p:sp>
      <p:sp>
        <p:nvSpPr>
          <p:cNvPr id="3" name="Content Placeholder 2"/>
          <p:cNvSpPr>
            <a:spLocks noGrp="1"/>
          </p:cNvSpPr>
          <p:nvPr>
            <p:ph idx="1"/>
          </p:nvPr>
        </p:nvSpPr>
        <p:spPr>
          <a:xfrm>
            <a:off x="636052" y="1052736"/>
            <a:ext cx="7920000" cy="4906963"/>
          </a:xfrm>
        </p:spPr>
        <p:txBody>
          <a:bodyPr>
            <a:normAutofit fontScale="77500" lnSpcReduction="20000"/>
          </a:bodyPr>
          <a:lstStyle/>
          <a:p>
            <a:r>
              <a:rPr lang="en-GB" dirty="0" smtClean="0"/>
              <a:t>Operation </a:t>
            </a:r>
            <a:r>
              <a:rPr lang="en-GB" dirty="0"/>
              <a:t>of such type of cavities in high current and high energy CW (proton) circular machines has never been done! </a:t>
            </a:r>
            <a:endParaRPr lang="en-GB" dirty="0" smtClean="0"/>
          </a:p>
          <a:p>
            <a:endParaRPr lang="en-GB" dirty="0"/>
          </a:p>
          <a:p>
            <a:r>
              <a:rPr lang="en-GB" dirty="0" smtClean="0"/>
              <a:t>Injection</a:t>
            </a:r>
            <a:r>
              <a:rPr lang="en-GB" dirty="0"/>
              <a:t>, capture, </a:t>
            </a:r>
            <a:r>
              <a:rPr lang="en-GB" dirty="0" smtClean="0"/>
              <a:t>acceleration where </a:t>
            </a:r>
            <a:r>
              <a:rPr lang="en-GB" dirty="0"/>
              <a:t>the cavities are carefully counter-phased (transparency) and </a:t>
            </a:r>
            <a:r>
              <a:rPr lang="en-GB" dirty="0" smtClean="0"/>
              <a:t>re-phased during collisions Ultra-precise control </a:t>
            </a:r>
            <a:r>
              <a:rPr lang="en-GB" dirty="0"/>
              <a:t>of cavity voltage and phase </a:t>
            </a:r>
            <a:r>
              <a:rPr lang="en-GB" dirty="0" smtClean="0"/>
              <a:t>guarantee </a:t>
            </a:r>
            <a:r>
              <a:rPr lang="en-GB" dirty="0"/>
              <a:t>the preservation of beam quality throughout the cycle. </a:t>
            </a:r>
            <a:br>
              <a:rPr lang="en-GB" dirty="0"/>
            </a:br>
            <a:endParaRPr lang="en-GB" dirty="0"/>
          </a:p>
          <a:p>
            <a:r>
              <a:rPr lang="en-GB" dirty="0" smtClean="0"/>
              <a:t>Guarantee </a:t>
            </a:r>
            <a:r>
              <a:rPr lang="en-GB" dirty="0"/>
              <a:t>the operation of cavities with a trip rate significantly below the LHC availability. </a:t>
            </a:r>
            <a:r>
              <a:rPr lang="en-GB" dirty="0" smtClean="0"/>
              <a:t>To validate this </a:t>
            </a:r>
            <a:r>
              <a:rPr lang="en-GB" dirty="0"/>
              <a:t>is </a:t>
            </a:r>
            <a:r>
              <a:rPr lang="en-GB" dirty="0" smtClean="0"/>
              <a:t>in </a:t>
            </a:r>
            <a:r>
              <a:rPr lang="en-GB" dirty="0"/>
              <a:t>SPS </a:t>
            </a:r>
            <a:r>
              <a:rPr lang="en-GB" dirty="0" smtClean="0"/>
              <a:t>is pre-requisite both with and w/o beam. </a:t>
            </a:r>
            <a:r>
              <a:rPr lang="en-GB" dirty="0"/>
              <a:t>  </a:t>
            </a:r>
            <a:br>
              <a:rPr lang="en-GB" dirty="0"/>
            </a:br>
            <a:endParaRPr lang="en-GB" dirty="0"/>
          </a:p>
          <a:p>
            <a:r>
              <a:rPr lang="en-GB" dirty="0" smtClean="0"/>
              <a:t>Unlike </a:t>
            </a:r>
            <a:r>
              <a:rPr lang="en-GB" dirty="0"/>
              <a:t>electrons, there are </a:t>
            </a:r>
            <a:r>
              <a:rPr lang="en-GB" dirty="0" smtClean="0"/>
              <a:t>many aspects </a:t>
            </a:r>
            <a:r>
              <a:rPr lang="en-GB" dirty="0"/>
              <a:t>(emittance growth, machine protection, RF non-linearity, instabilities) </a:t>
            </a:r>
            <a:r>
              <a:rPr lang="en-GB" dirty="0" smtClean="0"/>
              <a:t>where proton beam tests are the only conclusive answer. </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35</a:t>
            </a:fld>
            <a:endParaRPr lang="fr-FR"/>
          </a:p>
        </p:txBody>
      </p:sp>
    </p:spTree>
    <p:extLst>
      <p:ext uri="{BB962C8B-B14F-4D97-AF65-F5344CB8AC3E}">
        <p14:creationId xmlns:p14="http://schemas.microsoft.com/office/powerpoint/2010/main" val="50927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Basic Parameters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2000" y="908720"/>
                <a:ext cx="7920000" cy="4906963"/>
              </a:xfrm>
            </p:spPr>
            <p:txBody>
              <a:bodyPr>
                <a:normAutofit/>
              </a:bodyPr>
              <a:lstStyle/>
              <a:p>
                <a:pPr>
                  <a:lnSpc>
                    <a:spcPct val="100000"/>
                  </a:lnSpc>
                </a:pPr>
                <a:r>
                  <a:rPr lang="en-US" sz="2000" dirty="0" smtClean="0">
                    <a:latin typeface="Calibri" panose="020F0502020204030204" pitchFamily="34" charset="0"/>
                  </a:rPr>
                  <a:t>Frequency </a:t>
                </a:r>
                <a14:m>
                  <m:oMath xmlns:m="http://schemas.openxmlformats.org/officeDocument/2006/math">
                    <m:r>
                      <a:rPr lang="en-GB" sz="2000" dirty="0">
                        <a:latin typeface="Cambria Math" panose="02040503050406030204" pitchFamily="18" charset="0"/>
                      </a:rPr>
                      <m:t>=</m:t>
                    </m:r>
                    <m:r>
                      <a:rPr lang="en-US" sz="2000" i="1" dirty="0">
                        <a:latin typeface="Cambria Math"/>
                      </a:rPr>
                      <m:t>400.79 </m:t>
                    </m:r>
                    <m:r>
                      <m:rPr>
                        <m:sty m:val="p"/>
                      </m:rPr>
                      <a:rPr lang="en-US" sz="2000" dirty="0">
                        <a:latin typeface="Cambria Math"/>
                      </a:rPr>
                      <m:t>MHz</m:t>
                    </m:r>
                  </m:oMath>
                </a14:m>
                <a:endParaRPr lang="en-US" sz="2000" dirty="0">
                  <a:latin typeface="Calibri" panose="020F0502020204030204" pitchFamily="34" charset="0"/>
                </a:endParaRPr>
              </a:p>
              <a:p>
                <a:pPr>
                  <a:lnSpc>
                    <a:spcPct val="100000"/>
                  </a:lnSpc>
                </a:pPr>
                <a:r>
                  <a:rPr lang="en-US" sz="2000" dirty="0" smtClean="0">
                    <a:latin typeface="Calibri" panose="020F0502020204030204" pitchFamily="34" charset="0"/>
                  </a:rPr>
                  <a:t>Aperture </a:t>
                </a:r>
                <a14:m>
                  <m:oMath xmlns:m="http://schemas.openxmlformats.org/officeDocument/2006/math">
                    <m:r>
                      <a:rPr lang="en-US" sz="2000" i="1" dirty="0" smtClean="0">
                        <a:latin typeface="Cambria Math" panose="02040503050406030204" pitchFamily="18" charset="0"/>
                      </a:rPr>
                      <m:t>= 84 </m:t>
                    </m:r>
                    <m:r>
                      <m:rPr>
                        <m:sty m:val="p"/>
                      </m:rPr>
                      <a:rPr lang="en-US" sz="2000" i="0" dirty="0" smtClean="0">
                        <a:latin typeface="Cambria Math" panose="02040503050406030204" pitchFamily="18" charset="0"/>
                      </a:rPr>
                      <m:t>mm</m:t>
                    </m:r>
                  </m:oMath>
                </a14:m>
                <a:endParaRPr lang="en-US" sz="2000" dirty="0" smtClean="0">
                  <a:latin typeface="Calibri" panose="020F0502020204030204" pitchFamily="34" charset="0"/>
                </a:endParaRPr>
              </a:p>
              <a:p>
                <a:pPr>
                  <a:lnSpc>
                    <a:spcPct val="100000"/>
                  </a:lnSpc>
                </a:pPr>
                <a:r>
                  <a:rPr lang="en-US" sz="2000" dirty="0" smtClean="0">
                    <a:latin typeface="Calibri" panose="020F0502020204030204" pitchFamily="34" charset="0"/>
                  </a:rPr>
                  <a:t>Voltage </a:t>
                </a:r>
                <a14:m>
                  <m:oMath xmlns:m="http://schemas.openxmlformats.org/officeDocument/2006/math">
                    <m:r>
                      <a:rPr lang="en-GB" sz="2000" dirty="0">
                        <a:latin typeface="Cambria Math" panose="02040503050406030204" pitchFamily="18" charset="0"/>
                      </a:rPr>
                      <m:t>=</m:t>
                    </m:r>
                    <m:r>
                      <a:rPr lang="en-US" sz="2000" b="0" i="1" dirty="0">
                        <a:latin typeface="Cambria Math"/>
                      </a:rPr>
                      <m:t>3.4 </m:t>
                    </m:r>
                    <m:r>
                      <m:rPr>
                        <m:sty m:val="p"/>
                      </m:rPr>
                      <a:rPr lang="en-US" sz="2000" b="0" i="0" dirty="0">
                        <a:latin typeface="Cambria Math"/>
                      </a:rPr>
                      <m:t>MV</m:t>
                    </m:r>
                  </m:oMath>
                </a14:m>
                <a:r>
                  <a:rPr lang="en-US" sz="2000" dirty="0">
                    <a:latin typeface="Calibri" panose="020F0502020204030204" pitchFamily="34" charset="0"/>
                  </a:rPr>
                  <a:t> /cavity (2 cavities /beam /IP </a:t>
                </a:r>
                <a:r>
                  <a:rPr lang="en-US" sz="2000" dirty="0" smtClean="0">
                    <a:latin typeface="Calibri" panose="020F0502020204030204" pitchFamily="34" charset="0"/>
                  </a:rPr>
                  <a:t>side </a:t>
                </a:r>
                <a:r>
                  <a:rPr lang="en-US" sz="2000" dirty="0">
                    <a:latin typeface="Calibri" panose="020F0502020204030204" pitchFamily="34" charset="0"/>
                  </a:rPr>
                  <a:t>– 16 </a:t>
                </a:r>
                <a:r>
                  <a:rPr lang="en-US" sz="2000" dirty="0" smtClean="0">
                    <a:latin typeface="Calibri" panose="020F0502020204030204" pitchFamily="34" charset="0"/>
                  </a:rPr>
                  <a:t>total*)</a:t>
                </a:r>
              </a:p>
              <a:p>
                <a:pPr>
                  <a:lnSpc>
                    <a:spcPct val="100000"/>
                  </a:lnSpc>
                </a:pPr>
                <a:r>
                  <a:rPr lang="en-US" sz="2000" dirty="0" smtClean="0">
                    <a:latin typeface="Calibri" panose="020F0502020204030204" pitchFamily="34" charset="0"/>
                  </a:rPr>
                  <a:t>Cavity </a:t>
                </a:r>
                <a:r>
                  <a:rPr lang="en-US" sz="2000" dirty="0">
                    <a:latin typeface="Calibri" panose="020F0502020204030204" pitchFamily="34" charset="0"/>
                  </a:rPr>
                  <a:t>tuning </a:t>
                </a:r>
                <a14:m>
                  <m:oMath xmlns:m="http://schemas.openxmlformats.org/officeDocument/2006/math">
                    <m:r>
                      <a:rPr lang="en-GB" sz="2000">
                        <a:latin typeface="Cambria Math" panose="02040503050406030204" pitchFamily="18" charset="0"/>
                      </a:rPr>
                      <m:t>=</m:t>
                    </m:r>
                    <m:r>
                      <a:rPr lang="en-US" sz="2000" i="1">
                        <a:latin typeface="Cambria Math"/>
                      </a:rPr>
                      <m:t>±100 </m:t>
                    </m:r>
                    <m:r>
                      <m:rPr>
                        <m:sty m:val="p"/>
                      </m:rPr>
                      <a:rPr lang="en-US" sz="2000">
                        <a:latin typeface="Cambria Math"/>
                      </a:rPr>
                      <m:t>kHz</m:t>
                    </m:r>
                  </m:oMath>
                </a14:m>
                <a:r>
                  <a:rPr lang="en-US" sz="2000" dirty="0">
                    <a:latin typeface="Calibri" panose="020F0502020204030204" pitchFamily="34" charset="0"/>
                  </a:rPr>
                  <a:t> (LFD </a:t>
                </a:r>
                <a14:m>
                  <m:oMath xmlns:m="http://schemas.openxmlformats.org/officeDocument/2006/math">
                    <m:r>
                      <a:rPr lang="en-US" sz="2000" i="1" dirty="0">
                        <a:latin typeface="Cambria Math" panose="02040503050406030204" pitchFamily="18" charset="0"/>
                      </a:rPr>
                      <m:t>&lt;</m:t>
                    </m:r>
                    <m:r>
                      <a:rPr lang="en-US" sz="2000" i="1">
                        <a:latin typeface="Cambria Math" panose="02040503050406030204" pitchFamily="18" charset="0"/>
                      </a:rPr>
                      <m:t>5</m:t>
                    </m:r>
                    <m:r>
                      <a:rPr lang="en-GB" sz="2000" i="1">
                        <a:latin typeface="Cambria Math" panose="02040503050406030204" pitchFamily="18" charset="0"/>
                      </a:rPr>
                      <m:t>00</m:t>
                    </m:r>
                    <m:r>
                      <a:rPr lang="en-US" sz="2000" i="1">
                        <a:latin typeface="Cambria Math" panose="02040503050406030204" pitchFamily="18" charset="0"/>
                      </a:rPr>
                      <m:t> </m:t>
                    </m:r>
                    <m:r>
                      <m:rPr>
                        <m:sty m:val="p"/>
                      </m:rPr>
                      <a:rPr lang="en-US" sz="2000">
                        <a:latin typeface="Cambria Math" panose="02040503050406030204" pitchFamily="18" charset="0"/>
                      </a:rPr>
                      <m:t>Hz</m:t>
                    </m:r>
                    <m:r>
                      <a:rPr lang="en-US" sz="2000" i="1">
                        <a:latin typeface="Cambria Math" panose="02040503050406030204" pitchFamily="18" charset="0"/>
                      </a:rPr>
                      <m:t>)</m:t>
                    </m:r>
                  </m:oMath>
                </a14:m>
                <a:endParaRPr lang="en-GB" sz="2000" i="1" dirty="0" smtClean="0">
                  <a:latin typeface="Cambria Math" panose="02040503050406030204" pitchFamily="18" charset="0"/>
                </a:endParaRPr>
              </a:p>
              <a:p>
                <a:pPr>
                  <a:lnSpc>
                    <a:spcPct val="100000"/>
                  </a:lnSpc>
                </a:pPr>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𝑄</m:t>
                        </m:r>
                      </m:e>
                      <m:sub>
                        <m:r>
                          <a:rPr lang="en-GB" sz="2000" i="1">
                            <a:latin typeface="Cambria Math" panose="02040503050406030204" pitchFamily="18" charset="0"/>
                          </a:rPr>
                          <m:t>𝑒𝑥𝑡</m:t>
                        </m:r>
                      </m:sub>
                    </m:sSub>
                    <m:r>
                      <a:rPr lang="en-US" sz="2000" i="1">
                        <a:latin typeface="Cambria Math"/>
                      </a:rPr>
                      <m:t>=5×</m:t>
                    </m:r>
                    <m:sSup>
                      <m:sSupPr>
                        <m:ctrlPr>
                          <a:rPr lang="en-US" sz="2000" i="1">
                            <a:latin typeface="Cambria Math" panose="02040503050406030204" pitchFamily="18" charset="0"/>
                          </a:rPr>
                        </m:ctrlPr>
                      </m:sSupPr>
                      <m:e>
                        <m:r>
                          <a:rPr lang="en-US" sz="2000" i="1">
                            <a:latin typeface="Cambria Math"/>
                          </a:rPr>
                          <m:t>10</m:t>
                        </m:r>
                      </m:e>
                      <m:sup>
                        <m:r>
                          <a:rPr lang="en-US" sz="2000" i="1">
                            <a:latin typeface="Cambria Math"/>
                          </a:rPr>
                          <m:t>5</m:t>
                        </m:r>
                      </m:sup>
                    </m:sSup>
                  </m:oMath>
                </a14:m>
                <a:r>
                  <a:rPr lang="en-US" sz="2000" dirty="0">
                    <a:latin typeface="Calibri" panose="020F0502020204030204" pitchFamily="34" charset="0"/>
                  </a:rPr>
                  <a:t>, </a:t>
                </a:r>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𝑄</m:t>
                        </m:r>
                      </m:e>
                      <m:sub>
                        <m:r>
                          <a:rPr lang="en-GB" sz="2000" i="1">
                            <a:latin typeface="Cambria Math" panose="02040503050406030204" pitchFamily="18" charset="0"/>
                          </a:rPr>
                          <m:t>0</m:t>
                        </m:r>
                      </m:sub>
                    </m:sSub>
                    <m:r>
                      <a:rPr lang="en-GB" sz="2000" i="1">
                        <a:latin typeface="Cambria Math" panose="02040503050406030204" pitchFamily="18" charset="0"/>
                      </a:rPr>
                      <m:t>≈</m:t>
                    </m:r>
                    <m:sSup>
                      <m:sSupPr>
                        <m:ctrlPr>
                          <a:rPr lang="en-US" sz="2000" i="1">
                            <a:latin typeface="Cambria Math" panose="02040503050406030204" pitchFamily="18" charset="0"/>
                          </a:rPr>
                        </m:ctrlPr>
                      </m:sSupPr>
                      <m:e>
                        <m:r>
                          <a:rPr lang="en-US" sz="2000" i="1">
                            <a:latin typeface="Cambria Math"/>
                          </a:rPr>
                          <m:t>10</m:t>
                        </m:r>
                      </m:e>
                      <m:sup>
                        <m:r>
                          <a:rPr lang="en-GB" sz="2000" i="1">
                            <a:latin typeface="Cambria Math" panose="02040503050406030204" pitchFamily="18" charset="0"/>
                          </a:rPr>
                          <m:t>10</m:t>
                        </m:r>
                      </m:sup>
                    </m:sSup>
                  </m:oMath>
                </a14:m>
                <a:r>
                  <a:rPr lang="en-US" sz="2000" dirty="0">
                    <a:latin typeface="Calibri" panose="020F0502020204030204" pitchFamily="34" charset="0"/>
                  </a:rPr>
                  <a:t>  </a:t>
                </a:r>
                <a:r>
                  <a:rPr lang="en-US" sz="2000" dirty="0" smtClean="0">
                    <a:latin typeface="Calibri" panose="020F0502020204030204" pitchFamily="34" charset="0"/>
                  </a:rPr>
                  <a:t>(</a:t>
                </a:r>
                <a14:m>
                  <m:oMath xmlns:m="http://schemas.openxmlformats.org/officeDocument/2006/math">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𝑅</m:t>
                        </m:r>
                      </m:e>
                      <m:sub>
                        <m:r>
                          <a:rPr lang="en-GB" sz="2000" b="0" i="1" dirty="0" smtClean="0">
                            <a:latin typeface="Cambria Math" panose="02040503050406030204" pitchFamily="18" charset="0"/>
                          </a:rPr>
                          <m:t>𝑠</m:t>
                        </m:r>
                      </m:sub>
                    </m:sSub>
                    <m:r>
                      <a:rPr lang="en-GB" sz="2000" b="0" i="1" dirty="0" smtClean="0">
                        <a:latin typeface="Cambria Math" panose="02040503050406030204" pitchFamily="18" charset="0"/>
                      </a:rPr>
                      <m:t>=10 </m:t>
                    </m:r>
                    <m:r>
                      <a:rPr lang="en-GB" sz="2000" b="0" i="1" dirty="0" smtClean="0">
                        <a:latin typeface="Cambria Math" panose="02040503050406030204" pitchFamily="18" charset="0"/>
                      </a:rPr>
                      <m:t>𝑛</m:t>
                    </m:r>
                    <m:r>
                      <m:rPr>
                        <m:sty m:val="p"/>
                      </m:rPr>
                      <a:rPr lang="en-GB" sz="2000" b="0" i="0" dirty="0" smtClean="0">
                        <a:latin typeface="Cambria Math" panose="02040503050406030204" pitchFamily="18" charset="0"/>
                      </a:rPr>
                      <m:t>Ω</m:t>
                    </m:r>
                    <m:r>
                      <a:rPr lang="en-GB" sz="2000" b="0" i="1" dirty="0" smtClean="0">
                        <a:latin typeface="Cambria Math" panose="02040503050406030204" pitchFamily="18" charset="0"/>
                      </a:rPr>
                      <m:t>)</m:t>
                    </m:r>
                  </m:oMath>
                </a14:m>
                <a:endParaRPr lang="en-US" sz="2000" dirty="0">
                  <a:latin typeface="Calibri" panose="020F0502020204030204" pitchFamily="34" charset="0"/>
                </a:endParaRPr>
              </a:p>
              <a:p>
                <a:pPr>
                  <a:lnSpc>
                    <a:spcPct val="100000"/>
                  </a:lnSpc>
                </a:pPr>
                <a:r>
                  <a:rPr lang="en-US" sz="2000" dirty="0">
                    <a:latin typeface="Calibri" panose="020F0502020204030204" pitchFamily="34" charset="0"/>
                  </a:rPr>
                  <a:t>RF power source </a:t>
                </a:r>
                <a14:m>
                  <m:oMath xmlns:m="http://schemas.openxmlformats.org/officeDocument/2006/math">
                    <m:r>
                      <a:rPr lang="en-GB" sz="2000" dirty="0">
                        <a:latin typeface="Cambria Math" panose="02040503050406030204" pitchFamily="18" charset="0"/>
                      </a:rPr>
                      <m:t>=</m:t>
                    </m:r>
                    <m:r>
                      <a:rPr lang="en-GB" sz="2000" b="0" i="1" dirty="0" smtClean="0">
                        <a:latin typeface="Cambria Math" panose="02040503050406030204" pitchFamily="18" charset="0"/>
                      </a:rPr>
                      <m:t>4</m:t>
                    </m:r>
                    <m:r>
                      <a:rPr lang="en-US" sz="2000" i="1" dirty="0">
                        <a:latin typeface="Cambria Math"/>
                      </a:rPr>
                      <m:t>0 </m:t>
                    </m:r>
                    <m:r>
                      <m:rPr>
                        <m:sty m:val="p"/>
                      </m:rPr>
                      <a:rPr lang="en-US" sz="2000" dirty="0">
                        <a:latin typeface="Cambria Math"/>
                      </a:rPr>
                      <m:t>kW</m:t>
                    </m:r>
                  </m:oMath>
                </a14:m>
                <a:r>
                  <a:rPr lang="en-US" sz="2000" dirty="0">
                    <a:latin typeface="Calibri" panose="020F0502020204030204" pitchFamily="34" charset="0"/>
                  </a:rPr>
                  <a:t> </a:t>
                </a:r>
                <a:r>
                  <a:rPr lang="en-US" sz="2000" dirty="0" smtClean="0">
                    <a:latin typeface="Calibri" panose="020F0502020204030204" pitchFamily="34" charset="0"/>
                  </a:rPr>
                  <a:t>(80 kW peak, SPS </a:t>
                </a:r>
                <a14:m>
                  <m:oMath xmlns:m="http://schemas.openxmlformats.org/officeDocument/2006/math">
                    <m:r>
                      <a:rPr lang="en-GB" sz="2000" i="1" dirty="0">
                        <a:latin typeface="Cambria Math" panose="02040503050406030204" pitchFamily="18" charset="0"/>
                      </a:rPr>
                      <m:t>≤40</m:t>
                    </m:r>
                    <m:r>
                      <a:rPr lang="en-US" sz="2000" i="1" dirty="0">
                        <a:latin typeface="Cambria Math" panose="02040503050406030204" pitchFamily="18" charset="0"/>
                      </a:rPr>
                      <m:t> </m:t>
                    </m:r>
                    <m:r>
                      <m:rPr>
                        <m:sty m:val="p"/>
                      </m:rPr>
                      <a:rPr lang="en-US" sz="2000" dirty="0">
                        <a:latin typeface="Cambria Math" panose="02040503050406030204" pitchFamily="18" charset="0"/>
                      </a:rPr>
                      <m:t>kW</m:t>
                    </m:r>
                    <m:r>
                      <a:rPr lang="en-US" sz="2000" i="1">
                        <a:latin typeface="Cambria Math"/>
                      </a:rPr>
                      <m:t>)</m:t>
                    </m:r>
                  </m:oMath>
                </a14:m>
                <a:endParaRPr lang="en-US" sz="2000" dirty="0">
                  <a:latin typeface="Calibri" panose="020F0502020204030204" pitchFamily="34" charset="0"/>
                </a:endParaRPr>
              </a:p>
              <a:p>
                <a:pPr>
                  <a:lnSpc>
                    <a:spcPct val="100000"/>
                  </a:lnSpc>
                </a:pPr>
                <a:r>
                  <a:rPr lang="en-US" sz="2000" dirty="0">
                    <a:latin typeface="Calibri" panose="020F0502020204030204" pitchFamily="34" charset="0"/>
                  </a:rPr>
                  <a:t>Operating temperature </a:t>
                </a:r>
                <a14:m>
                  <m:oMath xmlns:m="http://schemas.openxmlformats.org/officeDocument/2006/math">
                    <m:r>
                      <a:rPr lang="en-US" sz="2000" i="1" dirty="0">
                        <a:latin typeface="Cambria Math" panose="02040503050406030204" pitchFamily="18" charset="0"/>
                      </a:rPr>
                      <m:t>= 2.0 </m:t>
                    </m:r>
                    <m:r>
                      <m:rPr>
                        <m:sty m:val="p"/>
                      </m:rPr>
                      <a:rPr lang="en-US" sz="2000" dirty="0">
                        <a:latin typeface="Cambria Math" panose="02040503050406030204" pitchFamily="18" charset="0"/>
                      </a:rPr>
                      <m:t>K</m:t>
                    </m:r>
                  </m:oMath>
                </a14:m>
                <a:endParaRPr lang="en-GB"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2000" y="908720"/>
                <a:ext cx="7920000" cy="4906963"/>
              </a:xfrm>
              <a:blipFill rotWithShape="0">
                <a:blip r:embed="rId2"/>
                <a:stretch>
                  <a:fillRect l="-1846" t="-1615"/>
                </a:stretch>
              </a:blipFill>
            </p:spPr>
            <p:txBody>
              <a:bodyPr/>
              <a:lstStyle/>
              <a:p>
                <a:r>
                  <a:rPr lang="en-GB">
                    <a:noFill/>
                  </a:rPr>
                  <a:t> </a:t>
                </a:r>
              </a:p>
            </p:txBody>
          </p:sp>
        </mc:Fallback>
      </mc:AlternateContent>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6" name="CustomShape 3"/>
          <p:cNvSpPr/>
          <p:nvPr/>
        </p:nvSpPr>
        <p:spPr>
          <a:xfrm>
            <a:off x="715815" y="3880411"/>
            <a:ext cx="365760" cy="2011680"/>
          </a:xfrm>
          <a:prstGeom prst="rect">
            <a:avLst/>
          </a:prstGeom>
          <a:solidFill>
            <a:srgbClr val="C0C0C0"/>
          </a:solidFill>
          <a:ln>
            <a:noFill/>
          </a:ln>
          <a:effectLst/>
        </p:spPr>
      </p:sp>
      <p:sp>
        <p:nvSpPr>
          <p:cNvPr id="7" name="CustomShape 4"/>
          <p:cNvSpPr/>
          <p:nvPr/>
        </p:nvSpPr>
        <p:spPr>
          <a:xfrm>
            <a:off x="1183815" y="3880411"/>
            <a:ext cx="365760" cy="2011680"/>
          </a:xfrm>
          <a:prstGeom prst="rect">
            <a:avLst/>
          </a:prstGeom>
          <a:solidFill>
            <a:srgbClr val="C0C0C0"/>
          </a:solidFill>
          <a:ln>
            <a:noFill/>
          </a:ln>
          <a:effectLst/>
        </p:spPr>
      </p:sp>
      <p:sp>
        <p:nvSpPr>
          <p:cNvPr id="8" name="CustomShape 5"/>
          <p:cNvSpPr/>
          <p:nvPr/>
        </p:nvSpPr>
        <p:spPr>
          <a:xfrm>
            <a:off x="1903815" y="3880411"/>
            <a:ext cx="1801440" cy="2011680"/>
          </a:xfrm>
          <a:prstGeom prst="rect">
            <a:avLst/>
          </a:prstGeom>
          <a:noFill/>
          <a:ln w="36720">
            <a:solidFill>
              <a:srgbClr val="3465A4"/>
            </a:solidFill>
            <a:round/>
          </a:ln>
          <a:effectLst/>
        </p:spPr>
      </p:sp>
      <p:sp>
        <p:nvSpPr>
          <p:cNvPr id="9" name="CustomShape 6"/>
          <p:cNvSpPr/>
          <p:nvPr/>
        </p:nvSpPr>
        <p:spPr>
          <a:xfrm>
            <a:off x="3868695" y="3880411"/>
            <a:ext cx="1505505" cy="2011680"/>
          </a:xfrm>
          <a:prstGeom prst="rect">
            <a:avLst/>
          </a:prstGeom>
          <a:noFill/>
          <a:ln w="36720">
            <a:solidFill>
              <a:srgbClr val="3465A4"/>
            </a:solidFill>
            <a:round/>
          </a:ln>
          <a:effectLst/>
        </p:spPr>
      </p:sp>
      <p:sp>
        <p:nvSpPr>
          <p:cNvPr id="10" name="CustomShape 7"/>
          <p:cNvSpPr/>
          <p:nvPr/>
        </p:nvSpPr>
        <p:spPr>
          <a:xfrm>
            <a:off x="6871815" y="3880411"/>
            <a:ext cx="2103840" cy="2011680"/>
          </a:xfrm>
          <a:prstGeom prst="rect">
            <a:avLst/>
          </a:prstGeom>
          <a:noFill/>
          <a:ln w="36720">
            <a:solidFill>
              <a:srgbClr val="3465A4"/>
            </a:solidFill>
            <a:round/>
          </a:ln>
          <a:effectLst/>
        </p:spPr>
      </p:sp>
      <p:sp>
        <p:nvSpPr>
          <p:cNvPr id="11" name="Line 8"/>
          <p:cNvSpPr/>
          <p:nvPr/>
        </p:nvSpPr>
        <p:spPr>
          <a:xfrm flipV="1">
            <a:off x="715815" y="4370731"/>
            <a:ext cx="1800720" cy="133200"/>
          </a:xfrm>
          <a:prstGeom prst="line">
            <a:avLst/>
          </a:prstGeom>
          <a:ln w="18360">
            <a:solidFill>
              <a:srgbClr val="000000"/>
            </a:solidFill>
            <a:custDash>
              <a:ds d="900000" sp="900000"/>
              <a:ds d="900000" sp="900000"/>
            </a:custDash>
            <a:round/>
          </a:ln>
        </p:spPr>
      </p:sp>
      <p:sp>
        <p:nvSpPr>
          <p:cNvPr id="12" name="Line 9"/>
          <p:cNvSpPr/>
          <p:nvPr/>
        </p:nvSpPr>
        <p:spPr>
          <a:xfrm>
            <a:off x="715815" y="5180011"/>
            <a:ext cx="1800720" cy="113760"/>
          </a:xfrm>
          <a:prstGeom prst="line">
            <a:avLst/>
          </a:prstGeom>
          <a:ln w="18360">
            <a:solidFill>
              <a:srgbClr val="000000"/>
            </a:solidFill>
            <a:custDash>
              <a:ds d="900000" sp="900000"/>
              <a:ds d="900000" sp="900000"/>
            </a:custDash>
            <a:round/>
          </a:ln>
        </p:spPr>
      </p:sp>
      <p:sp>
        <p:nvSpPr>
          <p:cNvPr id="13" name="CustomShape 10"/>
          <p:cNvSpPr/>
          <p:nvPr/>
        </p:nvSpPr>
        <p:spPr>
          <a:xfrm>
            <a:off x="2209095" y="4265611"/>
            <a:ext cx="914400" cy="1188720"/>
          </a:xfrm>
          <a:prstGeom prst="rect">
            <a:avLst/>
          </a:prstGeom>
          <a:solidFill>
            <a:srgbClr val="0066CC"/>
          </a:solidFill>
          <a:ln>
            <a:noFill/>
          </a:ln>
          <a:effectLst/>
        </p:spPr>
      </p:sp>
      <p:sp>
        <p:nvSpPr>
          <p:cNvPr id="14" name="CustomShape 11"/>
          <p:cNvSpPr/>
          <p:nvPr/>
        </p:nvSpPr>
        <p:spPr>
          <a:xfrm>
            <a:off x="3159495" y="4301611"/>
            <a:ext cx="163440" cy="254880"/>
          </a:xfrm>
          <a:prstGeom prst="rect">
            <a:avLst/>
          </a:prstGeom>
          <a:noFill/>
          <a:ln w="18360">
            <a:solidFill>
              <a:srgbClr val="3465A4"/>
            </a:solidFill>
            <a:round/>
          </a:ln>
          <a:effectLst/>
        </p:spPr>
      </p:sp>
      <p:sp>
        <p:nvSpPr>
          <p:cNvPr id="15" name="CustomShape 12"/>
          <p:cNvSpPr/>
          <p:nvPr/>
        </p:nvSpPr>
        <p:spPr>
          <a:xfrm>
            <a:off x="3375495" y="4301611"/>
            <a:ext cx="163440" cy="254880"/>
          </a:xfrm>
          <a:prstGeom prst="rect">
            <a:avLst/>
          </a:prstGeom>
          <a:noFill/>
          <a:ln w="18360">
            <a:solidFill>
              <a:srgbClr val="3465A4"/>
            </a:solidFill>
            <a:round/>
          </a:ln>
          <a:effectLst/>
        </p:spPr>
      </p:sp>
      <p:sp>
        <p:nvSpPr>
          <p:cNvPr id="16" name="CustomShape 13"/>
          <p:cNvSpPr/>
          <p:nvPr/>
        </p:nvSpPr>
        <p:spPr>
          <a:xfrm>
            <a:off x="3159495" y="5165611"/>
            <a:ext cx="163440" cy="254880"/>
          </a:xfrm>
          <a:prstGeom prst="rect">
            <a:avLst/>
          </a:prstGeom>
          <a:noFill/>
          <a:ln w="18360">
            <a:solidFill>
              <a:srgbClr val="3465A4"/>
            </a:solidFill>
            <a:round/>
          </a:ln>
          <a:effectLst/>
        </p:spPr>
      </p:sp>
      <p:sp>
        <p:nvSpPr>
          <p:cNvPr id="17" name="CustomShape 14"/>
          <p:cNvSpPr/>
          <p:nvPr/>
        </p:nvSpPr>
        <p:spPr>
          <a:xfrm>
            <a:off x="3375495" y="5165611"/>
            <a:ext cx="163440" cy="254880"/>
          </a:xfrm>
          <a:prstGeom prst="rect">
            <a:avLst/>
          </a:prstGeom>
          <a:noFill/>
          <a:ln w="18360">
            <a:solidFill>
              <a:srgbClr val="3465A4"/>
            </a:solidFill>
            <a:round/>
          </a:ln>
          <a:effectLst/>
        </p:spPr>
      </p:sp>
      <p:sp>
        <p:nvSpPr>
          <p:cNvPr id="18" name="CustomShape 25"/>
          <p:cNvSpPr/>
          <p:nvPr/>
        </p:nvSpPr>
        <p:spPr>
          <a:xfrm>
            <a:off x="7263495" y="4301611"/>
            <a:ext cx="163440" cy="254880"/>
          </a:xfrm>
          <a:prstGeom prst="rect">
            <a:avLst/>
          </a:prstGeom>
          <a:noFill/>
          <a:ln w="18360">
            <a:solidFill>
              <a:srgbClr val="3465A4"/>
            </a:solidFill>
            <a:round/>
          </a:ln>
          <a:effectLst/>
        </p:spPr>
      </p:sp>
      <p:sp>
        <p:nvSpPr>
          <p:cNvPr id="19" name="CustomShape 26"/>
          <p:cNvSpPr/>
          <p:nvPr/>
        </p:nvSpPr>
        <p:spPr>
          <a:xfrm>
            <a:off x="7479495" y="4301611"/>
            <a:ext cx="163440" cy="254880"/>
          </a:xfrm>
          <a:prstGeom prst="rect">
            <a:avLst/>
          </a:prstGeom>
          <a:noFill/>
          <a:ln w="18360">
            <a:solidFill>
              <a:srgbClr val="3465A4"/>
            </a:solidFill>
            <a:round/>
          </a:ln>
          <a:effectLst/>
        </p:spPr>
      </p:sp>
      <p:sp>
        <p:nvSpPr>
          <p:cNvPr id="20" name="CustomShape 27"/>
          <p:cNvSpPr/>
          <p:nvPr/>
        </p:nvSpPr>
        <p:spPr>
          <a:xfrm>
            <a:off x="7263495" y="5165611"/>
            <a:ext cx="163440" cy="254880"/>
          </a:xfrm>
          <a:prstGeom prst="rect">
            <a:avLst/>
          </a:prstGeom>
          <a:noFill/>
          <a:ln w="18360">
            <a:solidFill>
              <a:srgbClr val="3465A4"/>
            </a:solidFill>
            <a:round/>
          </a:ln>
          <a:effectLst/>
        </p:spPr>
      </p:sp>
      <p:sp>
        <p:nvSpPr>
          <p:cNvPr id="21" name="CustomShape 28"/>
          <p:cNvSpPr/>
          <p:nvPr/>
        </p:nvSpPr>
        <p:spPr>
          <a:xfrm>
            <a:off x="7479495" y="5165611"/>
            <a:ext cx="163440" cy="254880"/>
          </a:xfrm>
          <a:prstGeom prst="rect">
            <a:avLst/>
          </a:prstGeom>
          <a:noFill/>
          <a:ln w="18360">
            <a:solidFill>
              <a:srgbClr val="3465A4"/>
            </a:solidFill>
            <a:round/>
          </a:ln>
          <a:effectLst/>
        </p:spPr>
      </p:sp>
      <p:sp>
        <p:nvSpPr>
          <p:cNvPr id="22" name="CustomShape 29"/>
          <p:cNvSpPr/>
          <p:nvPr/>
        </p:nvSpPr>
        <p:spPr>
          <a:xfrm>
            <a:off x="7695495" y="4301611"/>
            <a:ext cx="163440" cy="254880"/>
          </a:xfrm>
          <a:prstGeom prst="rect">
            <a:avLst/>
          </a:prstGeom>
          <a:noFill/>
          <a:ln w="18360">
            <a:solidFill>
              <a:srgbClr val="3465A4"/>
            </a:solidFill>
            <a:round/>
          </a:ln>
          <a:effectLst/>
        </p:spPr>
      </p:sp>
      <p:sp>
        <p:nvSpPr>
          <p:cNvPr id="23" name="CustomShape 30"/>
          <p:cNvSpPr/>
          <p:nvPr/>
        </p:nvSpPr>
        <p:spPr>
          <a:xfrm>
            <a:off x="7695495" y="5165611"/>
            <a:ext cx="163440" cy="254880"/>
          </a:xfrm>
          <a:prstGeom prst="rect">
            <a:avLst/>
          </a:prstGeom>
          <a:noFill/>
          <a:ln w="18360">
            <a:solidFill>
              <a:srgbClr val="3465A4"/>
            </a:solidFill>
            <a:round/>
          </a:ln>
          <a:effectLst/>
        </p:spPr>
      </p:sp>
      <p:sp>
        <p:nvSpPr>
          <p:cNvPr id="24" name="CustomShape 31"/>
          <p:cNvSpPr/>
          <p:nvPr/>
        </p:nvSpPr>
        <p:spPr>
          <a:xfrm>
            <a:off x="8005095" y="4085611"/>
            <a:ext cx="914400" cy="685800"/>
          </a:xfrm>
          <a:prstGeom prst="rect">
            <a:avLst/>
          </a:prstGeom>
          <a:solidFill>
            <a:srgbClr val="008080"/>
          </a:solidFill>
          <a:ln>
            <a:noFill/>
          </a:ln>
          <a:effectLst/>
        </p:spPr>
      </p:sp>
      <p:sp>
        <p:nvSpPr>
          <p:cNvPr id="25" name="CustomShape 32"/>
          <p:cNvSpPr/>
          <p:nvPr/>
        </p:nvSpPr>
        <p:spPr>
          <a:xfrm>
            <a:off x="8005095" y="4949971"/>
            <a:ext cx="914400" cy="685800"/>
          </a:xfrm>
          <a:prstGeom prst="rect">
            <a:avLst/>
          </a:prstGeom>
          <a:solidFill>
            <a:srgbClr val="008080"/>
          </a:solidFill>
          <a:ln>
            <a:noFill/>
          </a:ln>
          <a:effectLst/>
        </p:spPr>
      </p:sp>
      <p:sp>
        <p:nvSpPr>
          <p:cNvPr id="26" name="TextShape 33"/>
          <p:cNvSpPr txBox="1"/>
          <p:nvPr/>
        </p:nvSpPr>
        <p:spPr>
          <a:xfrm>
            <a:off x="50091" y="4501294"/>
            <a:ext cx="646920" cy="636120"/>
          </a:xfrm>
          <a:prstGeom prst="rect">
            <a:avLst/>
          </a:prstGeom>
          <a:noFill/>
          <a:ln>
            <a:solidFill>
              <a:srgbClr val="000000"/>
            </a:solidFill>
          </a:ln>
        </p:spPr>
        <p:txBody>
          <a:bodyPr lIns="90000" tIns="45000" rIns="90000" bIns="45000" anchor="ctr"/>
          <a:lstStyle/>
          <a:p>
            <a:pPr algn="ctr" defTabSz="914400"/>
            <a:r>
              <a:rPr lang="en-US" sz="3000" b="1" dirty="0">
                <a:solidFill>
                  <a:srgbClr val="004A4A"/>
                </a:solidFill>
                <a:latin typeface="LMRoman10"/>
              </a:rPr>
              <a:t>IP</a:t>
            </a:r>
            <a:endParaRPr dirty="0">
              <a:solidFill>
                <a:prstClr val="black"/>
              </a:solidFill>
              <a:latin typeface="Calibri"/>
            </a:endParaRPr>
          </a:p>
        </p:txBody>
      </p:sp>
      <p:sp>
        <p:nvSpPr>
          <p:cNvPr id="27" name="Line 23"/>
          <p:cNvSpPr/>
          <p:nvPr/>
        </p:nvSpPr>
        <p:spPr>
          <a:xfrm>
            <a:off x="2253177" y="4405930"/>
            <a:ext cx="6858000" cy="0"/>
          </a:xfrm>
          <a:prstGeom prst="line">
            <a:avLst/>
          </a:prstGeom>
          <a:ln w="18360">
            <a:solidFill>
              <a:srgbClr val="000000"/>
            </a:solidFill>
            <a:custDash>
              <a:ds d="900000" sp="900000"/>
              <a:ds d="900000" sp="900000"/>
            </a:custDash>
            <a:round/>
          </a:ln>
        </p:spPr>
      </p:sp>
      <p:sp>
        <p:nvSpPr>
          <p:cNvPr id="28" name="Line 24"/>
          <p:cNvSpPr/>
          <p:nvPr/>
        </p:nvSpPr>
        <p:spPr>
          <a:xfrm>
            <a:off x="2253177" y="5305930"/>
            <a:ext cx="6858000" cy="0"/>
          </a:xfrm>
          <a:prstGeom prst="line">
            <a:avLst/>
          </a:prstGeom>
          <a:ln w="18360">
            <a:solidFill>
              <a:srgbClr val="000000"/>
            </a:solidFill>
            <a:custDash>
              <a:ds d="900000" sp="900000"/>
              <a:ds d="900000" sp="900000"/>
            </a:custDash>
            <a:round/>
          </a:ln>
        </p:spPr>
      </p:sp>
      <p:sp>
        <p:nvSpPr>
          <p:cNvPr id="29" name="TextBox 28"/>
          <p:cNvSpPr txBox="1"/>
          <p:nvPr/>
        </p:nvSpPr>
        <p:spPr>
          <a:xfrm>
            <a:off x="2542293" y="3536752"/>
            <a:ext cx="444352" cy="369332"/>
          </a:xfrm>
          <a:prstGeom prst="rect">
            <a:avLst/>
          </a:prstGeom>
          <a:noFill/>
        </p:spPr>
        <p:txBody>
          <a:bodyPr wrap="none" rtlCol="0">
            <a:spAutoFit/>
          </a:bodyPr>
          <a:lstStyle/>
          <a:p>
            <a:pPr defTabSz="914400"/>
            <a:r>
              <a:rPr lang="en-GB" dirty="0">
                <a:solidFill>
                  <a:prstClr val="black"/>
                </a:solidFill>
                <a:latin typeface="Calibri"/>
              </a:rPr>
              <a:t>D2</a:t>
            </a:r>
          </a:p>
        </p:txBody>
      </p:sp>
      <p:sp>
        <p:nvSpPr>
          <p:cNvPr id="30" name="TextBox 29"/>
          <p:cNvSpPr txBox="1"/>
          <p:nvPr/>
        </p:nvSpPr>
        <p:spPr>
          <a:xfrm>
            <a:off x="7599444" y="3545335"/>
            <a:ext cx="457176" cy="369332"/>
          </a:xfrm>
          <a:prstGeom prst="rect">
            <a:avLst/>
          </a:prstGeom>
          <a:noFill/>
        </p:spPr>
        <p:txBody>
          <a:bodyPr wrap="none" rtlCol="0">
            <a:spAutoFit/>
          </a:bodyPr>
          <a:lstStyle/>
          <a:p>
            <a:pPr defTabSz="914400"/>
            <a:r>
              <a:rPr lang="en-GB" dirty="0">
                <a:solidFill>
                  <a:prstClr val="black"/>
                </a:solidFill>
                <a:latin typeface="Calibri"/>
              </a:rPr>
              <a:t>Q4</a:t>
            </a:r>
          </a:p>
        </p:txBody>
      </p:sp>
      <p:cxnSp>
        <p:nvCxnSpPr>
          <p:cNvPr id="31" name="Straight Connector 30"/>
          <p:cNvCxnSpPr/>
          <p:nvPr/>
        </p:nvCxnSpPr>
        <p:spPr>
          <a:xfrm>
            <a:off x="2727261" y="4405930"/>
            <a:ext cx="0" cy="900000"/>
          </a:xfrm>
          <a:prstGeom prst="line">
            <a:avLst/>
          </a:prstGeom>
          <a:noFill/>
          <a:ln w="25400" cap="flat" cmpd="sng" algn="ctr">
            <a:solidFill>
              <a:sysClr val="windowText" lastClr="000000"/>
            </a:solidFill>
            <a:prstDash val="dash"/>
            <a:headEnd type="triangle" w="med" len="med"/>
            <a:tailEnd type="triangle" w="med" len="med"/>
          </a:ln>
          <a:effectLst>
            <a:outerShdw blurRad="40000" dist="20000" dir="5400000" rotWithShape="0">
              <a:srgbClr val="000000">
                <a:alpha val="38000"/>
              </a:srgbClr>
            </a:outerShdw>
          </a:effectLst>
        </p:spPr>
      </p:cxnSp>
      <p:sp>
        <p:nvSpPr>
          <p:cNvPr id="32" name="TextBox 31"/>
          <p:cNvSpPr txBox="1"/>
          <p:nvPr/>
        </p:nvSpPr>
        <p:spPr>
          <a:xfrm>
            <a:off x="2266058" y="4610833"/>
            <a:ext cx="957313" cy="369332"/>
          </a:xfrm>
          <a:prstGeom prst="rect">
            <a:avLst/>
          </a:prstGeom>
          <a:noFill/>
        </p:spPr>
        <p:txBody>
          <a:bodyPr wrap="none" rtlCol="0">
            <a:spAutoFit/>
          </a:bodyPr>
          <a:lstStyle/>
          <a:p>
            <a:pPr defTabSz="914400"/>
            <a:r>
              <a:rPr lang="en-GB" dirty="0">
                <a:solidFill>
                  <a:prstClr val="black"/>
                </a:solidFill>
                <a:latin typeface="Calibri"/>
              </a:rPr>
              <a:t>194 mm</a:t>
            </a:r>
          </a:p>
        </p:txBody>
      </p:sp>
      <p:sp>
        <p:nvSpPr>
          <p:cNvPr id="33" name="Rounded Rectangle 32"/>
          <p:cNvSpPr/>
          <p:nvPr/>
        </p:nvSpPr>
        <p:spPr>
          <a:xfrm>
            <a:off x="3963035" y="3952778"/>
            <a:ext cx="261842" cy="940047"/>
          </a:xfrm>
          <a:prstGeom prst="roundRect">
            <a:avLst/>
          </a:prstGeom>
          <a:solidFill>
            <a:srgbClr val="9BBB59">
              <a:lumMod val="75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34" name="Rounded Rectangle 33"/>
          <p:cNvSpPr/>
          <p:nvPr/>
        </p:nvSpPr>
        <p:spPr>
          <a:xfrm>
            <a:off x="4262387" y="3950062"/>
            <a:ext cx="261842" cy="940047"/>
          </a:xfrm>
          <a:prstGeom prst="roundRect">
            <a:avLst/>
          </a:prstGeom>
          <a:solidFill>
            <a:srgbClr val="9BBB59">
              <a:lumMod val="75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35" name="Rounded Rectangle 34"/>
          <p:cNvSpPr/>
          <p:nvPr/>
        </p:nvSpPr>
        <p:spPr>
          <a:xfrm>
            <a:off x="4681483" y="4834506"/>
            <a:ext cx="261842" cy="940047"/>
          </a:xfrm>
          <a:prstGeom prst="roundRect">
            <a:avLst/>
          </a:prstGeom>
          <a:solidFill>
            <a:srgbClr val="8064A2">
              <a:lumMod val="75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36" name="Rounded Rectangle 35"/>
          <p:cNvSpPr/>
          <p:nvPr/>
        </p:nvSpPr>
        <p:spPr>
          <a:xfrm>
            <a:off x="4980835" y="4831790"/>
            <a:ext cx="261842" cy="940047"/>
          </a:xfrm>
          <a:prstGeom prst="roundRect">
            <a:avLst/>
          </a:prstGeom>
          <a:solidFill>
            <a:srgbClr val="8064A2">
              <a:lumMod val="75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37" name="TextBox 36"/>
          <p:cNvSpPr txBox="1"/>
          <p:nvPr/>
        </p:nvSpPr>
        <p:spPr>
          <a:xfrm>
            <a:off x="3897723" y="4112717"/>
            <a:ext cx="400110" cy="640560"/>
          </a:xfrm>
          <a:prstGeom prst="rect">
            <a:avLst/>
          </a:prstGeom>
          <a:noFill/>
        </p:spPr>
        <p:txBody>
          <a:bodyPr vert="vert270" wrap="none" rtlCol="0">
            <a:spAutoFit/>
          </a:bodyPr>
          <a:lstStyle/>
          <a:p>
            <a:pPr defTabSz="914400"/>
            <a:r>
              <a:rPr lang="en-GB" sz="1400" dirty="0">
                <a:solidFill>
                  <a:prstClr val="black"/>
                </a:solidFill>
                <a:latin typeface="Calibri"/>
              </a:rPr>
              <a:t>Beam 1</a:t>
            </a:r>
          </a:p>
        </p:txBody>
      </p:sp>
      <p:sp>
        <p:nvSpPr>
          <p:cNvPr id="38" name="TextBox 37"/>
          <p:cNvSpPr txBox="1"/>
          <p:nvPr/>
        </p:nvSpPr>
        <p:spPr>
          <a:xfrm>
            <a:off x="4605275" y="4991713"/>
            <a:ext cx="400110" cy="640560"/>
          </a:xfrm>
          <a:prstGeom prst="rect">
            <a:avLst/>
          </a:prstGeom>
          <a:noFill/>
        </p:spPr>
        <p:txBody>
          <a:bodyPr vert="vert270" wrap="none" rtlCol="0">
            <a:spAutoFit/>
          </a:bodyPr>
          <a:lstStyle/>
          <a:p>
            <a:pPr defTabSz="914400"/>
            <a:r>
              <a:rPr lang="en-GB" sz="1400" dirty="0">
                <a:solidFill>
                  <a:prstClr val="black"/>
                </a:solidFill>
                <a:latin typeface="Calibri"/>
              </a:rPr>
              <a:t>Beam 2</a:t>
            </a:r>
          </a:p>
        </p:txBody>
      </p:sp>
      <p:cxnSp>
        <p:nvCxnSpPr>
          <p:cNvPr id="39" name="Straight Arrow Connector 38"/>
          <p:cNvCxnSpPr/>
          <p:nvPr/>
        </p:nvCxnSpPr>
        <p:spPr>
          <a:xfrm>
            <a:off x="3897723" y="5957403"/>
            <a:ext cx="1440000" cy="0"/>
          </a:xfrm>
          <a:prstGeom prst="straightConnector1">
            <a:avLst/>
          </a:prstGeom>
          <a:noFill/>
          <a:ln w="25400" cap="flat" cmpd="sng" algn="ctr">
            <a:solidFill>
              <a:sysClr val="windowText" lastClr="000000"/>
            </a:solidFill>
            <a:prstDash val="solid"/>
            <a:headEnd type="diamond" w="med" len="med"/>
            <a:tailEnd type="diamond" w="med" len="med"/>
          </a:ln>
          <a:effectLst>
            <a:outerShdw blurRad="40000" dist="20000" dir="5400000" rotWithShape="0">
              <a:srgbClr val="000000">
                <a:alpha val="38000"/>
              </a:srgbClr>
            </a:outerShdw>
          </a:effectLst>
        </p:spPr>
      </p:cxnSp>
      <mc:AlternateContent xmlns:mc="http://schemas.openxmlformats.org/markup-compatibility/2006" xmlns:a14="http://schemas.microsoft.com/office/drawing/2010/main">
        <mc:Choice Requires="a14">
          <p:sp>
            <p:nvSpPr>
              <p:cNvPr id="40" name="TextBox 39"/>
              <p:cNvSpPr txBox="1"/>
              <p:nvPr/>
            </p:nvSpPr>
            <p:spPr>
              <a:xfrm>
                <a:off x="3967629" y="5928217"/>
                <a:ext cx="1220912" cy="369332"/>
              </a:xfrm>
              <a:prstGeom prst="rect">
                <a:avLst/>
              </a:prstGeom>
              <a:noFill/>
            </p:spPr>
            <p:txBody>
              <a:bodyPr wrap="none" rtlCol="0">
                <a:spAutoFit/>
              </a:bodyPr>
              <a:lstStyle/>
              <a:p>
                <a:pPr defTabSz="914400"/>
                <a14:m>
                  <m:oMathPara xmlns:m="http://schemas.openxmlformats.org/officeDocument/2006/math">
                    <m:oMathParaPr>
                      <m:jc m:val="centerGroup"/>
                    </m:oMathParaPr>
                    <m:oMath xmlns:m="http://schemas.openxmlformats.org/officeDocument/2006/math">
                      <m:r>
                        <m:rPr>
                          <m:sty m:val="p"/>
                        </m:rPr>
                        <a:rPr lang="en-GB" smtClean="0">
                          <a:solidFill>
                            <a:prstClr val="black"/>
                          </a:solidFill>
                          <a:latin typeface="Cambria Math" panose="02040503050406030204" pitchFamily="18" charset="0"/>
                        </a:rPr>
                        <m:t>L</m:t>
                      </m:r>
                      <m:r>
                        <a:rPr lang="en-GB">
                          <a:solidFill>
                            <a:prstClr val="black"/>
                          </a:solidFill>
                          <a:latin typeface="Cambria Math"/>
                        </a:rPr>
                        <m:t>=</m:t>
                      </m:r>
                      <m:r>
                        <a:rPr lang="en-GB" dirty="0" smtClean="0">
                          <a:solidFill>
                            <a:prstClr val="black"/>
                          </a:solidFill>
                          <a:latin typeface="Cambria Math" panose="02040503050406030204" pitchFamily="18" charset="0"/>
                        </a:rPr>
                        <m:t>6.6</m:t>
                      </m:r>
                      <m:r>
                        <a:rPr lang="en-GB" dirty="0">
                          <a:solidFill>
                            <a:prstClr val="black"/>
                          </a:solidFill>
                          <a:latin typeface="Cambria Math"/>
                        </a:rPr>
                        <m:t> </m:t>
                      </m:r>
                      <m:r>
                        <m:rPr>
                          <m:sty m:val="p"/>
                        </m:rPr>
                        <a:rPr lang="en-GB" dirty="0">
                          <a:solidFill>
                            <a:prstClr val="black"/>
                          </a:solidFill>
                          <a:latin typeface="Cambria Math"/>
                        </a:rPr>
                        <m:t>m</m:t>
                      </m:r>
                    </m:oMath>
                  </m:oMathPara>
                </a14:m>
                <a:endParaRPr lang="en-GB" dirty="0">
                  <a:solidFill>
                    <a:prstClr val="black"/>
                  </a:solidFill>
                  <a:latin typeface="Calibri"/>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3967629" y="5928217"/>
                <a:ext cx="1220912" cy="369332"/>
              </a:xfrm>
              <a:prstGeom prst="rect">
                <a:avLst/>
              </a:prstGeom>
              <a:blipFill rotWithShape="0">
                <a:blip r:embed="rId3"/>
                <a:stretch>
                  <a:fillRect/>
                </a:stretch>
              </a:blipFill>
            </p:spPr>
            <p:txBody>
              <a:bodyPr/>
              <a:lstStyle/>
              <a:p>
                <a:r>
                  <a:rPr lang="en-GB">
                    <a:noFill/>
                  </a:rPr>
                  <a:t> </a:t>
                </a:r>
              </a:p>
            </p:txBody>
          </p:sp>
        </mc:Fallback>
      </mc:AlternateContent>
      <p:cxnSp>
        <p:nvCxnSpPr>
          <p:cNvPr id="41" name="Straight Arrow Connector 40"/>
          <p:cNvCxnSpPr/>
          <p:nvPr/>
        </p:nvCxnSpPr>
        <p:spPr>
          <a:xfrm>
            <a:off x="3984811" y="4958679"/>
            <a:ext cx="506762" cy="8542"/>
          </a:xfrm>
          <a:prstGeom prst="straightConnector1">
            <a:avLst/>
          </a:prstGeom>
          <a:noFill/>
          <a:ln w="25400" cap="flat" cmpd="sng" algn="ctr">
            <a:solidFill>
              <a:sysClr val="windowText" lastClr="000000"/>
            </a:solidFill>
            <a:prstDash val="solid"/>
            <a:headEnd type="diamond" w="med" len="med"/>
            <a:tailEnd type="diamond" w="med" len="med"/>
          </a:ln>
          <a:effectLst>
            <a:outerShdw blurRad="40000" dist="20000" dir="5400000" rotWithShape="0">
              <a:srgbClr val="000000">
                <a:alpha val="38000"/>
              </a:srgbClr>
            </a:outerShdw>
          </a:effectLst>
        </p:spPr>
      </p:cxnSp>
      <p:sp>
        <p:nvSpPr>
          <p:cNvPr id="42" name="TextBox 41"/>
          <p:cNvSpPr txBox="1"/>
          <p:nvPr/>
        </p:nvSpPr>
        <p:spPr>
          <a:xfrm>
            <a:off x="3897100" y="4887407"/>
            <a:ext cx="654346" cy="369332"/>
          </a:xfrm>
          <a:prstGeom prst="rect">
            <a:avLst/>
          </a:prstGeom>
          <a:noFill/>
        </p:spPr>
        <p:txBody>
          <a:bodyPr wrap="none" rtlCol="0">
            <a:spAutoFit/>
          </a:bodyPr>
          <a:lstStyle/>
          <a:p>
            <a:pPr defTabSz="914400"/>
            <a:r>
              <a:rPr lang="en-GB" dirty="0">
                <a:solidFill>
                  <a:prstClr val="black"/>
                </a:solidFill>
                <a:latin typeface="Calibri"/>
              </a:rPr>
              <a:t>&lt;3 m</a:t>
            </a:r>
          </a:p>
        </p:txBody>
      </p:sp>
      <p:sp>
        <p:nvSpPr>
          <p:cNvPr id="43" name="CustomShape 6"/>
          <p:cNvSpPr/>
          <p:nvPr/>
        </p:nvSpPr>
        <p:spPr>
          <a:xfrm>
            <a:off x="5502162" y="3878263"/>
            <a:ext cx="1273380" cy="2011680"/>
          </a:xfrm>
          <a:prstGeom prst="rect">
            <a:avLst/>
          </a:prstGeom>
          <a:noFill/>
          <a:ln w="36720">
            <a:solidFill>
              <a:srgbClr val="3465A4"/>
            </a:solidFill>
            <a:prstDash val="dash"/>
            <a:round/>
          </a:ln>
          <a:effectLst/>
        </p:spPr>
      </p:sp>
      <p:sp>
        <p:nvSpPr>
          <p:cNvPr id="44" name="TextBox 43"/>
          <p:cNvSpPr txBox="1"/>
          <p:nvPr/>
        </p:nvSpPr>
        <p:spPr>
          <a:xfrm>
            <a:off x="5657509" y="4501294"/>
            <a:ext cx="994759" cy="646331"/>
          </a:xfrm>
          <a:prstGeom prst="rect">
            <a:avLst/>
          </a:prstGeom>
          <a:noFill/>
        </p:spPr>
        <p:txBody>
          <a:bodyPr wrap="none" rtlCol="0">
            <a:spAutoFit/>
          </a:bodyPr>
          <a:lstStyle/>
          <a:p>
            <a:pPr algn="ctr" defTabSz="914400"/>
            <a:r>
              <a:rPr lang="en-GB" dirty="0" smtClean="0">
                <a:solidFill>
                  <a:prstClr val="black"/>
                </a:solidFill>
                <a:latin typeface="Calibri"/>
              </a:rPr>
              <a:t>Optional</a:t>
            </a:r>
          </a:p>
          <a:p>
            <a:pPr algn="ctr" defTabSz="914400"/>
            <a:r>
              <a:rPr lang="en-GB" dirty="0" smtClean="0">
                <a:solidFill>
                  <a:prstClr val="black"/>
                </a:solidFill>
                <a:latin typeface="Calibri"/>
              </a:rPr>
              <a:t>Phase II</a:t>
            </a:r>
            <a:endParaRPr lang="en-GB" dirty="0">
              <a:solidFill>
                <a:prstClr val="black"/>
              </a:solidFill>
              <a:latin typeface="Calibri"/>
            </a:endParaRPr>
          </a:p>
        </p:txBody>
      </p:sp>
      <p:sp>
        <p:nvSpPr>
          <p:cNvPr id="4" name="TextBox 3"/>
          <p:cNvSpPr txBox="1"/>
          <p:nvPr/>
        </p:nvSpPr>
        <p:spPr>
          <a:xfrm>
            <a:off x="3419872" y="6537235"/>
            <a:ext cx="5211748" cy="400110"/>
          </a:xfrm>
          <a:prstGeom prst="rect">
            <a:avLst/>
          </a:prstGeom>
          <a:noFill/>
        </p:spPr>
        <p:txBody>
          <a:bodyPr wrap="none" rtlCol="0">
            <a:spAutoFit/>
          </a:bodyPr>
          <a:lstStyle/>
          <a:p>
            <a:r>
              <a:rPr lang="en-GB" sz="2000" dirty="0">
                <a:solidFill>
                  <a:schemeClr val="accent5"/>
                </a:solidFill>
                <a:latin typeface="Calibri" panose="020F0502020204030204" pitchFamily="34" charset="0"/>
              </a:rPr>
              <a:t>*For full compensation, 4 cavities /beam /IP side</a:t>
            </a:r>
          </a:p>
        </p:txBody>
      </p:sp>
    </p:spTree>
    <p:extLst>
      <p:ext uri="{BB962C8B-B14F-4D97-AF65-F5344CB8AC3E}">
        <p14:creationId xmlns:p14="http://schemas.microsoft.com/office/powerpoint/2010/main" val="39005606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t>Why 400 MHz</a:t>
            </a:r>
            <a:endParaRPr lang="en-GB" dirty="0"/>
          </a:p>
        </p:txBody>
      </p:sp>
      <p:pic>
        <p:nvPicPr>
          <p:cNvPr id="21" name="Picture 20" descr="Crab cavity lumi vs beta-star.png"/>
          <p:cNvPicPr>
            <a:picLocks noChangeAspect="1"/>
          </p:cNvPicPr>
          <p:nvPr/>
        </p:nvPicPr>
        <p:blipFill>
          <a:blip r:embed="rId3" cstate="print"/>
          <a:stretch>
            <a:fillRect/>
          </a:stretch>
        </p:blipFill>
        <p:spPr>
          <a:xfrm>
            <a:off x="5044137" y="3257534"/>
            <a:ext cx="3718890" cy="2716956"/>
          </a:xfrm>
          <a:prstGeom prst="rect">
            <a:avLst/>
          </a:prstGeom>
          <a:effectLst>
            <a:outerShdw blurRad="50800" dist="38100" dir="8100000" algn="tr" rotWithShape="0">
              <a:prstClr val="black">
                <a:alpha val="40000"/>
              </a:prstClr>
            </a:outerShdw>
          </a:effectLst>
        </p:spPr>
      </p:pic>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215976" y="1321420"/>
                <a:ext cx="4589208" cy="4536504"/>
              </a:xfrm>
            </p:spPr>
            <p:txBody>
              <a:bodyPr>
                <a:normAutofit fontScale="85000" lnSpcReduction="20000"/>
              </a:bodyPr>
              <a:lstStyle/>
              <a:p>
                <a:r>
                  <a:rPr lang="en-GB" dirty="0" smtClean="0"/>
                  <a:t>The LHC bunches are long (</a:t>
                </a:r>
                <a14:m>
                  <m:oMath xmlns:m="http://schemas.openxmlformats.org/officeDocument/2006/math">
                    <m:r>
                      <a:rPr lang="en-GB" i="1" dirty="0">
                        <a:latin typeface="Cambria Math" panose="02040503050406030204" pitchFamily="18" charset="0"/>
                      </a:rPr>
                      <m:t>7</m:t>
                    </m:r>
                    <m:r>
                      <a:rPr lang="en-GB" b="0" i="1" dirty="0" smtClean="0">
                        <a:latin typeface="Cambria Math" panose="02040503050406030204" pitchFamily="18" charset="0"/>
                      </a:rPr>
                      <m:t>.55 </m:t>
                    </m:r>
                    <m:r>
                      <m:rPr>
                        <m:sty m:val="p"/>
                      </m:rPr>
                      <a:rPr lang="en-GB" b="0" i="0" dirty="0" smtClean="0">
                        <a:latin typeface="Cambria Math" panose="02040503050406030204" pitchFamily="18" charset="0"/>
                      </a:rPr>
                      <m:t>cm</m:t>
                    </m:r>
                  </m:oMath>
                </a14:m>
                <a:r>
                  <a:rPr lang="en-GB" dirty="0" smtClean="0"/>
                  <a:t>, 1</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𝑧</m:t>
                        </m:r>
                      </m:sub>
                    </m:sSub>
                  </m:oMath>
                </a14:m>
                <a:r>
                  <a:rPr lang="en-GB" dirty="0" smtClean="0"/>
                  <a:t>), quarter wavelength </a:t>
                </a:r>
                <a14:m>
                  <m:oMath xmlns:m="http://schemas.openxmlformats.org/officeDocument/2006/math">
                    <m:r>
                      <a:rPr lang="en-GB" i="1">
                        <a:latin typeface="Cambria Math" panose="02040503050406030204" pitchFamily="18" charset="0"/>
                      </a:rPr>
                      <m:t>1</m:t>
                    </m:r>
                    <m:r>
                      <a:rPr lang="en-GB" b="0" i="1" smtClean="0">
                        <a:latin typeface="Cambria Math" panose="02040503050406030204" pitchFamily="18" charset="0"/>
                      </a:rPr>
                      <m:t>8.7 </m:t>
                    </m:r>
                    <m:r>
                      <m:rPr>
                        <m:sty m:val="p"/>
                      </m:rPr>
                      <a:rPr lang="en-GB" b="0" i="0" smtClean="0">
                        <a:latin typeface="Cambria Math" panose="02040503050406030204" pitchFamily="18" charset="0"/>
                      </a:rPr>
                      <m:t>cm</m:t>
                    </m:r>
                  </m:oMath>
                </a14:m>
                <a:r>
                  <a:rPr lang="en-GB" dirty="0" smtClean="0"/>
                  <a:t> at </a:t>
                </a:r>
                <a14:m>
                  <m:oMath xmlns:m="http://schemas.openxmlformats.org/officeDocument/2006/math">
                    <m:r>
                      <a:rPr lang="en-GB" i="1" dirty="0" smtClean="0">
                        <a:latin typeface="Cambria Math" panose="02040503050406030204" pitchFamily="18" charset="0"/>
                      </a:rPr>
                      <m:t>400 </m:t>
                    </m:r>
                    <m:r>
                      <m:rPr>
                        <m:sty m:val="p"/>
                      </m:rPr>
                      <a:rPr lang="en-GB" i="0" dirty="0" smtClean="0">
                        <a:latin typeface="Cambria Math" panose="02040503050406030204" pitchFamily="18" charset="0"/>
                      </a:rPr>
                      <m:t>MHz</m:t>
                    </m:r>
                    <m:r>
                      <a:rPr lang="en-GB" b="0" i="0" dirty="0" smtClean="0">
                        <a:latin typeface="Cambria Math" panose="02040503050406030204" pitchFamily="18" charset="0"/>
                      </a:rPr>
                      <m:t>. </m:t>
                    </m:r>
                  </m:oMath>
                </a14:m>
                <a:r>
                  <a:rPr lang="en-GB" dirty="0" smtClean="0"/>
                  <a:t>RF curvature is non negligible at </a:t>
                </a:r>
                <a14:m>
                  <m:oMath xmlns:m="http://schemas.openxmlformats.org/officeDocument/2006/math">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𝑧</m:t>
                        </m:r>
                      </m:sub>
                    </m:sSub>
                  </m:oMath>
                </a14:m>
                <a:endParaRPr lang="en-GB" dirty="0" smtClean="0"/>
              </a:p>
              <a:p>
                <a:endParaRPr lang="en-GB" dirty="0" smtClean="0"/>
              </a:p>
              <a:p>
                <a:r>
                  <a:rPr lang="en-GB" dirty="0" smtClean="0"/>
                  <a:t>Luminosity </a:t>
                </a:r>
              </a:p>
              <a:p>
                <a:pPr marL="457200" lvl="1" indent="0">
                  <a:buNone/>
                </a:pPr>
                <a14:m>
                  <m:oMathPara xmlns:m="http://schemas.openxmlformats.org/officeDocument/2006/math">
                    <m:oMathParaPr>
                      <m:jc m:val="center"/>
                    </m:oMathParaPr>
                    <m:oMath xmlns:m="http://schemas.openxmlformats.org/officeDocument/2006/math">
                      <m:r>
                        <a:rPr lang="en-GB" sz="2900" b="0" i="1" smtClean="0">
                          <a:latin typeface="Cambria Math" panose="02040503050406030204" pitchFamily="18" charset="0"/>
                        </a:rPr>
                        <m:t>𝐿</m:t>
                      </m:r>
                      <m:r>
                        <a:rPr lang="en-GB" sz="2900" b="0" i="1" smtClean="0">
                          <a:latin typeface="Cambria Math" panose="02040503050406030204" pitchFamily="18" charset="0"/>
                        </a:rPr>
                        <m:t>∝</m:t>
                      </m:r>
                      <m:f>
                        <m:fPr>
                          <m:ctrlPr>
                            <a:rPr lang="en-GB" sz="2900" b="0" i="1" smtClean="0">
                              <a:latin typeface="Cambria Math" panose="02040503050406030204" pitchFamily="18" charset="0"/>
                            </a:rPr>
                          </m:ctrlPr>
                        </m:fPr>
                        <m:num>
                          <m:r>
                            <a:rPr lang="en-GB" sz="2900" b="0" i="1" smtClean="0">
                              <a:latin typeface="Cambria Math" panose="02040503050406030204" pitchFamily="18" charset="0"/>
                            </a:rPr>
                            <m:t>1</m:t>
                          </m:r>
                        </m:num>
                        <m:den>
                          <m:sSup>
                            <m:sSupPr>
                              <m:ctrlPr>
                                <a:rPr lang="en-GB" sz="2900" b="0" i="1" smtClean="0">
                                  <a:latin typeface="Cambria Math" panose="02040503050406030204" pitchFamily="18" charset="0"/>
                                </a:rPr>
                              </m:ctrlPr>
                            </m:sSupPr>
                            <m:e>
                              <m:r>
                                <a:rPr lang="en-GB" sz="2900" b="0" i="1" smtClean="0">
                                  <a:latin typeface="Cambria Math" panose="02040503050406030204" pitchFamily="18" charset="0"/>
                                </a:rPr>
                                <m:t>𝜎</m:t>
                              </m:r>
                            </m:e>
                            <m:sup>
                              <m:r>
                                <a:rPr lang="en-GB" sz="2900" b="0" i="1" smtClean="0">
                                  <a:latin typeface="Cambria Math" panose="02040503050406030204" pitchFamily="18" charset="0"/>
                                </a:rPr>
                                <m:t>2</m:t>
                              </m:r>
                            </m:sup>
                          </m:sSup>
                        </m:den>
                      </m:f>
                      <m:r>
                        <a:rPr lang="en-GB" sz="2900" b="0" i="1" smtClean="0">
                          <a:latin typeface="Cambria Math" panose="02040503050406030204" pitchFamily="18" charset="0"/>
                        </a:rPr>
                        <m:t>. </m:t>
                      </m:r>
                      <m:sSub>
                        <m:sSubPr>
                          <m:ctrlPr>
                            <a:rPr lang="en-GB" sz="2900" b="0" i="1" smtClean="0">
                              <a:latin typeface="Cambria Math" panose="02040503050406030204" pitchFamily="18" charset="0"/>
                            </a:rPr>
                          </m:ctrlPr>
                        </m:sSubPr>
                        <m:e>
                          <m:r>
                            <a:rPr lang="en-GB" sz="2900" b="0" i="1" smtClean="0">
                              <a:latin typeface="Cambria Math" panose="02040503050406030204" pitchFamily="18" charset="0"/>
                            </a:rPr>
                            <m:t>𝑅</m:t>
                          </m:r>
                        </m:e>
                        <m:sub>
                          <m:r>
                            <m:rPr>
                              <m:sty m:val="p"/>
                            </m:rPr>
                            <a:rPr lang="en-GB" sz="2900" b="0" i="0" smtClean="0">
                              <a:latin typeface="Cambria Math" panose="02040503050406030204" pitchFamily="18" charset="0"/>
                            </a:rPr>
                            <m:t>Φ</m:t>
                          </m:r>
                        </m:sub>
                      </m:sSub>
                      <m:r>
                        <a:rPr lang="en-GB" sz="2900" b="0" i="1" smtClean="0">
                          <a:latin typeface="Cambria Math" panose="02040503050406030204" pitchFamily="18" charset="0"/>
                        </a:rPr>
                        <m:t>.</m:t>
                      </m:r>
                      <m:sSub>
                        <m:sSubPr>
                          <m:ctrlPr>
                            <a:rPr lang="en-GB" sz="2900" b="0" i="1" smtClean="0">
                              <a:latin typeface="Cambria Math" panose="02040503050406030204" pitchFamily="18" charset="0"/>
                            </a:rPr>
                          </m:ctrlPr>
                        </m:sSubPr>
                        <m:e>
                          <m:r>
                            <a:rPr lang="en-GB" sz="2900" b="0" i="1" smtClean="0">
                              <a:latin typeface="Cambria Math" panose="02040503050406030204" pitchFamily="18" charset="0"/>
                            </a:rPr>
                            <m:t>𝐹</m:t>
                          </m:r>
                        </m:e>
                        <m:sub>
                          <m:r>
                            <a:rPr lang="en-GB" sz="2900" b="0" i="1" smtClean="0">
                              <a:latin typeface="Cambria Math" panose="02040503050406030204" pitchFamily="18" charset="0"/>
                            </a:rPr>
                            <m:t>𝑅𝐹</m:t>
                          </m:r>
                        </m:sub>
                      </m:sSub>
                    </m:oMath>
                  </m:oMathPara>
                </a14:m>
                <a:endParaRPr lang="en-GB" sz="2900" dirty="0" smtClean="0"/>
              </a:p>
              <a:p>
                <a:endParaRPr lang="en-GB" dirty="0" smtClean="0"/>
              </a:p>
              <a:p>
                <a:r>
                  <a:rPr lang="en-GB" dirty="0" smtClean="0"/>
                  <a:t>For HL-LHC (</a:t>
                </a:r>
                <a14:m>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𝛽</m:t>
                        </m:r>
                      </m:e>
                      <m:sup>
                        <m:r>
                          <a:rPr lang="en-GB" b="0" i="1" smtClean="0">
                            <a:latin typeface="Cambria Math" panose="02040503050406030204" pitchFamily="18" charset="0"/>
                          </a:rPr>
                          <m:t>∗</m:t>
                        </m:r>
                      </m:sup>
                    </m:sSup>
                    <m:r>
                      <a:rPr lang="en-GB" b="0" i="1" smtClean="0">
                        <a:latin typeface="Cambria Math" panose="02040503050406030204" pitchFamily="18" charset="0"/>
                      </a:rPr>
                      <m:t>=15 </m:t>
                    </m:r>
                    <m:r>
                      <a:rPr lang="en-GB" b="0" i="1" smtClean="0">
                        <a:latin typeface="Cambria Math" panose="02040503050406030204" pitchFamily="18" charset="0"/>
                      </a:rPr>
                      <m:t>𝑐𝑚</m:t>
                    </m:r>
                  </m:oMath>
                </a14:m>
                <a:r>
                  <a:rPr lang="en-GB" dirty="0" smtClean="0"/>
                  <a:t>), the RF curvature induced luminosity loss is significant by using a higher frequency cavity</a:t>
                </a:r>
                <a:endParaRPr lang="en-GB" dirty="0"/>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215976" y="1321420"/>
                <a:ext cx="4589208" cy="4536504"/>
              </a:xfrm>
              <a:blipFill rotWithShape="0">
                <a:blip r:embed="rId4"/>
                <a:stretch>
                  <a:fillRect l="-3718" t="-3629" r="-3453" b="-3763"/>
                </a:stretch>
              </a:blipFill>
            </p:spPr>
            <p:txBody>
              <a:bodyPr/>
              <a:lstStyle/>
              <a:p>
                <a:r>
                  <a:rPr lang="en-GB">
                    <a:noFill/>
                  </a:rPr>
                  <a:t> </a:t>
                </a:r>
              </a:p>
            </p:txBody>
          </p:sp>
        </mc:Fallback>
      </mc:AlternateContent>
      <p:sp>
        <p:nvSpPr>
          <p:cNvPr id="3" name="Slide Number Placeholder 2"/>
          <p:cNvSpPr>
            <a:spLocks noGrp="1"/>
          </p:cNvSpPr>
          <p:nvPr>
            <p:ph type="sldNum" sz="quarter" idx="12"/>
          </p:nvPr>
        </p:nvSpPr>
        <p:spPr/>
        <p:txBody>
          <a:bodyPr/>
          <a:lstStyle/>
          <a:p>
            <a:fld id="{BFDCA1C4-9514-7B4F-976F-D92F7E296653}" type="slidenum">
              <a:rPr lang="fr-FR" smtClean="0"/>
              <a:pPr/>
              <a:t>5</a:t>
            </a:fld>
            <a:endParaRPr lang="fr-F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7683" y="1161192"/>
            <a:ext cx="3895344" cy="1835150"/>
          </a:xfrm>
          <a:prstGeom prst="rect">
            <a:avLst/>
          </a:prstGeom>
        </p:spPr>
      </p:pic>
    </p:spTree>
    <p:extLst>
      <p:ext uri="{BB962C8B-B14F-4D97-AF65-F5344CB8AC3E}">
        <p14:creationId xmlns:p14="http://schemas.microsoft.com/office/powerpoint/2010/main" val="10487162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3107008"/>
            <a:ext cx="3944112" cy="3706368"/>
          </a:xfrm>
          <a:prstGeom prst="rect">
            <a:avLst/>
          </a:prstGeom>
        </p:spPr>
      </p:pic>
      <p:sp>
        <p:nvSpPr>
          <p:cNvPr id="2" name="Title 1"/>
          <p:cNvSpPr>
            <a:spLocks noGrp="1"/>
          </p:cNvSpPr>
          <p:nvPr>
            <p:ph type="title"/>
          </p:nvPr>
        </p:nvSpPr>
        <p:spPr/>
        <p:txBody>
          <a:bodyPr/>
          <a:lstStyle/>
          <a:p>
            <a:r>
              <a:rPr lang="en-GB" dirty="0" smtClean="0"/>
              <a:t>Cavity Aperture</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2000" y="1042317"/>
                <a:ext cx="7920000" cy="4906963"/>
              </a:xfrm>
            </p:spPr>
            <p:txBody>
              <a:bodyPr/>
              <a:lstStyle/>
              <a:p>
                <a:r>
                  <a:rPr lang="en-GB" dirty="0" smtClean="0"/>
                  <a:t>A minimum cavity aperture of </a:t>
                </a:r>
                <a14:m>
                  <m:oMath xmlns:m="http://schemas.openxmlformats.org/officeDocument/2006/math">
                    <m:r>
                      <a:rPr lang="en-GB" i="1" dirty="0" smtClean="0">
                        <a:latin typeface="Cambria Math" panose="02040503050406030204" pitchFamily="18" charset="0"/>
                      </a:rPr>
                      <m:t>84 </m:t>
                    </m:r>
                    <m:r>
                      <m:rPr>
                        <m:sty m:val="p"/>
                      </m:rPr>
                      <a:rPr lang="en-GB" i="0" dirty="0" smtClean="0">
                        <a:latin typeface="Cambria Math" panose="02040503050406030204" pitchFamily="18" charset="0"/>
                      </a:rPr>
                      <m:t>mm</m:t>
                    </m:r>
                  </m:oMath>
                </a14:m>
                <a:r>
                  <a:rPr lang="en-GB" dirty="0" smtClean="0"/>
                  <a:t> was assumed as a baseline</a:t>
                </a:r>
              </a:p>
              <a:p>
                <a:r>
                  <a:rPr lang="en-GB" dirty="0" smtClean="0"/>
                  <a:t>The maximum cavity envelope transversely cannot exceed </a:t>
                </a:r>
                <a14:m>
                  <m:oMath xmlns:m="http://schemas.openxmlformats.org/officeDocument/2006/math">
                    <m:r>
                      <a:rPr lang="en-GB" i="1" dirty="0" smtClean="0">
                        <a:latin typeface="Cambria Math" panose="02040503050406030204" pitchFamily="18" charset="0"/>
                      </a:rPr>
                      <m:t>145 </m:t>
                    </m:r>
                    <m:r>
                      <m:rPr>
                        <m:sty m:val="p"/>
                      </m:rPr>
                      <a:rPr lang="en-GB" i="0" dirty="0" smtClean="0">
                        <a:latin typeface="Cambria Math" panose="02040503050406030204" pitchFamily="18" charset="0"/>
                      </a:rPr>
                      <m:t>mm</m:t>
                    </m:r>
                  </m:oMath>
                </a14:m>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2000" y="1042317"/>
                <a:ext cx="7920000" cy="4906963"/>
              </a:xfrm>
              <a:blipFill rotWithShape="0">
                <a:blip r:embed="rId3"/>
                <a:stretch>
                  <a:fillRect l="-2462" t="-223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BFDCA1C4-9514-7B4F-976F-D92F7E296653}" type="slidenum">
              <a:rPr lang="fr-FR" smtClean="0"/>
              <a:pPr/>
              <a:t>6</a:t>
            </a:fld>
            <a:endParaRPr lang="fr-FR"/>
          </a:p>
        </p:txBody>
      </p:sp>
      <p:sp>
        <p:nvSpPr>
          <p:cNvPr id="7" name="TextBox 6"/>
          <p:cNvSpPr txBox="1"/>
          <p:nvPr/>
        </p:nvSpPr>
        <p:spPr>
          <a:xfrm>
            <a:off x="4698643" y="3601643"/>
            <a:ext cx="466794" cy="369332"/>
          </a:xfrm>
          <a:prstGeom prst="rect">
            <a:avLst/>
          </a:prstGeom>
          <a:noFill/>
        </p:spPr>
        <p:txBody>
          <a:bodyPr wrap="none" rtlCol="0">
            <a:spAutoFit/>
          </a:bodyPr>
          <a:lstStyle/>
          <a:p>
            <a:r>
              <a:rPr lang="en-GB" dirty="0" smtClean="0"/>
              <a:t>B1</a:t>
            </a:r>
            <a:endParaRPr lang="en-GB" dirty="0"/>
          </a:p>
        </p:txBody>
      </p:sp>
      <p:sp>
        <p:nvSpPr>
          <p:cNvPr id="8" name="TextBox 7"/>
          <p:cNvSpPr txBox="1"/>
          <p:nvPr/>
        </p:nvSpPr>
        <p:spPr>
          <a:xfrm>
            <a:off x="7917153" y="3635732"/>
            <a:ext cx="466794" cy="369332"/>
          </a:xfrm>
          <a:prstGeom prst="rect">
            <a:avLst/>
          </a:prstGeom>
          <a:noFill/>
        </p:spPr>
        <p:txBody>
          <a:bodyPr wrap="none" rtlCol="0">
            <a:spAutoFit/>
          </a:bodyPr>
          <a:lstStyle/>
          <a:p>
            <a:r>
              <a:rPr lang="en-GB" dirty="0" smtClean="0"/>
              <a:t>B2</a:t>
            </a:r>
            <a:endParaRPr lang="en-GB" dirty="0"/>
          </a:p>
        </p:txBody>
      </p:sp>
      <p:sp>
        <p:nvSpPr>
          <p:cNvPr id="9" name="TextBox 8"/>
          <p:cNvSpPr txBox="1"/>
          <p:nvPr/>
        </p:nvSpPr>
        <p:spPr>
          <a:xfrm>
            <a:off x="520678" y="4170043"/>
            <a:ext cx="3881281" cy="923330"/>
          </a:xfrm>
          <a:prstGeom prst="rect">
            <a:avLst/>
          </a:prstGeom>
          <a:noFill/>
        </p:spPr>
        <p:txBody>
          <a:bodyPr wrap="square" rtlCol="0">
            <a:spAutoFit/>
          </a:bodyPr>
          <a:lstStyle/>
          <a:p>
            <a:r>
              <a:rPr lang="en-GB" dirty="0" smtClean="0"/>
              <a:t>The specification was imposed on both </a:t>
            </a:r>
            <a:r>
              <a:rPr lang="en-GB" b="1" dirty="0" err="1" smtClean="0">
                <a:solidFill>
                  <a:srgbClr val="FF0000"/>
                </a:solidFill>
              </a:rPr>
              <a:t>hor</a:t>
            </a:r>
            <a:r>
              <a:rPr lang="en-GB" b="1" dirty="0" smtClean="0">
                <a:solidFill>
                  <a:srgbClr val="FF0000"/>
                </a:solidFill>
              </a:rPr>
              <a:t>/</a:t>
            </a:r>
            <a:r>
              <a:rPr lang="en-GB" b="1" dirty="0" err="1" smtClean="0">
                <a:solidFill>
                  <a:srgbClr val="FF0000"/>
                </a:solidFill>
              </a:rPr>
              <a:t>ver</a:t>
            </a:r>
            <a:r>
              <a:rPr lang="en-GB" dirty="0" smtClean="0"/>
              <a:t> planes for a design to accommodate both crossing angles</a:t>
            </a:r>
            <a:endParaRPr lang="en-GB" dirty="0"/>
          </a:p>
        </p:txBody>
      </p:sp>
    </p:spTree>
    <p:extLst>
      <p:ext uri="{BB962C8B-B14F-4D97-AF65-F5344CB8AC3E}">
        <p14:creationId xmlns:p14="http://schemas.microsoft.com/office/powerpoint/2010/main" val="1694594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2006-09: Elliptical </a:t>
            </a:r>
            <a:r>
              <a:rPr lang="en-GB" dirty="0"/>
              <a:t>Cavity (800 </a:t>
            </a:r>
            <a:r>
              <a:rPr lang="en-GB" dirty="0" smtClean="0"/>
              <a:t>MHz)</a:t>
            </a:r>
            <a:endParaRPr lang="en-GB" dirty="0"/>
          </a:p>
        </p:txBody>
      </p:sp>
      <p:sp>
        <p:nvSpPr>
          <p:cNvPr id="5" name="Content Placeholder 4"/>
          <p:cNvSpPr>
            <a:spLocks noGrp="1"/>
          </p:cNvSpPr>
          <p:nvPr>
            <p:ph idx="1"/>
          </p:nvPr>
        </p:nvSpPr>
        <p:spPr>
          <a:xfrm>
            <a:off x="396416" y="1027301"/>
            <a:ext cx="7920000" cy="2689732"/>
          </a:xfrm>
        </p:spPr>
        <p:txBody>
          <a:bodyPr>
            <a:normAutofit fontScale="47500" lnSpcReduction="20000"/>
          </a:bodyPr>
          <a:lstStyle/>
          <a:p>
            <a:pPr>
              <a:lnSpc>
                <a:spcPct val="123000"/>
              </a:lnSpc>
            </a:pPr>
            <a:r>
              <a:rPr lang="en-US" altLang="en-US" sz="4500" dirty="0"/>
              <a:t>Conceptually simple, but practically </a:t>
            </a:r>
            <a:r>
              <a:rPr lang="en-US" altLang="en-US" sz="4500" dirty="0"/>
              <a:t>difficult</a:t>
            </a:r>
            <a:endParaRPr lang="en-US" altLang="en-US" sz="4500" dirty="0"/>
          </a:p>
          <a:p>
            <a:pPr>
              <a:lnSpc>
                <a:spcPct val="123000"/>
              </a:lnSpc>
            </a:pPr>
            <a:endParaRPr lang="en-US" altLang="en-US" dirty="0">
              <a:solidFill>
                <a:srgbClr val="000000"/>
              </a:solidFill>
              <a:latin typeface="LMSans10" pitchFamily="32" charset="0"/>
            </a:endParaRPr>
          </a:p>
          <a:p>
            <a:pPr>
              <a:lnSpc>
                <a:spcPct val="123000"/>
              </a:lnSpc>
            </a:pPr>
            <a:r>
              <a:rPr lang="en-US" altLang="en-US" sz="4500" dirty="0"/>
              <a:t>Main Constraints:</a:t>
            </a:r>
          </a:p>
          <a:p>
            <a:pPr lvl="1">
              <a:lnSpc>
                <a:spcPct val="123000"/>
              </a:lnSpc>
            </a:pPr>
            <a:r>
              <a:rPr lang="en-US" altLang="en-US" sz="4100" dirty="0" smtClean="0"/>
              <a:t>Frequency </a:t>
            </a:r>
            <a:r>
              <a:rPr lang="en-US" altLang="en-US" sz="4100" dirty="0"/>
              <a:t>at 800 </a:t>
            </a:r>
            <a:r>
              <a:rPr lang="en-US" altLang="en-US" sz="4100" dirty="0"/>
              <a:t>MHz </a:t>
            </a:r>
            <a:r>
              <a:rPr lang="en-US" altLang="en-US" sz="4100" dirty="0" smtClean="0"/>
              <a:t>!</a:t>
            </a:r>
            <a:endParaRPr lang="en-US" altLang="en-US" sz="4100" dirty="0"/>
          </a:p>
          <a:p>
            <a:pPr lvl="1">
              <a:lnSpc>
                <a:spcPct val="123000"/>
              </a:lnSpc>
            </a:pPr>
            <a:r>
              <a:rPr lang="en-US" altLang="en-US" sz="4100" dirty="0" smtClean="0"/>
              <a:t>Damping </a:t>
            </a:r>
            <a:r>
              <a:rPr lang="en-US" altLang="en-US" sz="4100" dirty="0"/>
              <a:t>LOM/SOM/HOMs </a:t>
            </a:r>
            <a:r>
              <a:rPr lang="en-US" altLang="en-US" sz="4100" dirty="0"/>
              <a:t>remains a challenge</a:t>
            </a:r>
          </a:p>
          <a:p>
            <a:pPr lvl="1">
              <a:lnSpc>
                <a:spcPct val="123000"/>
              </a:lnSpc>
            </a:pPr>
            <a:r>
              <a:rPr lang="en-US" altLang="en-US" sz="4100" dirty="0" smtClean="0"/>
              <a:t>Only </a:t>
            </a:r>
            <a:r>
              <a:rPr lang="en-US" altLang="en-US" sz="4100" dirty="0"/>
              <a:t>vertical crossing at both IPs </a:t>
            </a:r>
          </a:p>
          <a:p>
            <a:pPr lvl="1">
              <a:lnSpc>
                <a:spcPct val="123000"/>
              </a:lnSpc>
            </a:pPr>
            <a:r>
              <a:rPr lang="en-US" altLang="en-US" sz="4100" dirty="0" smtClean="0"/>
              <a:t>Surface </a:t>
            </a:r>
            <a:r>
              <a:rPr lang="en-US" altLang="en-US" sz="4100" dirty="0"/>
              <a:t>field to kick gradient ratio is </a:t>
            </a:r>
            <a:r>
              <a:rPr lang="en-US" altLang="en-US" sz="4100" dirty="0"/>
              <a:t>poor</a:t>
            </a:r>
          </a:p>
        </p:txBody>
      </p:sp>
      <p:sp>
        <p:nvSpPr>
          <p:cNvPr id="3" name="Slide Number Placeholder 2"/>
          <p:cNvSpPr>
            <a:spLocks noGrp="1"/>
          </p:cNvSpPr>
          <p:nvPr>
            <p:ph type="sldNum" sz="quarter" idx="12"/>
          </p:nvPr>
        </p:nvSpPr>
        <p:spPr>
          <a:xfrm>
            <a:off x="8686800" y="6106966"/>
            <a:ext cx="360000" cy="360000"/>
          </a:xfrm>
        </p:spPr>
        <p:txBody>
          <a:bodyPr/>
          <a:lstStyle/>
          <a:p>
            <a:fld id="{BFDCA1C4-9514-7B4F-976F-D92F7E296653}" type="slidenum">
              <a:rPr lang="fr-FR" smtClean="0"/>
              <a:pPr/>
              <a:t>7</a:t>
            </a:fld>
            <a:endParaRPr lang="fr-FR"/>
          </a:p>
        </p:txBody>
      </p:sp>
      <mc:AlternateContent xmlns:mc="http://schemas.openxmlformats.org/markup-compatibility/2006">
        <mc:Choice xmlns:a14="http://schemas.microsoft.com/office/drawing/2010/main" Requires="a14">
          <p:sp>
            <p:nvSpPr>
              <p:cNvPr id="17" name="Text Box 10"/>
              <p:cNvSpPr txBox="1">
                <a:spLocks noChangeArrowheads="1"/>
              </p:cNvSpPr>
              <p:nvPr/>
            </p:nvSpPr>
            <p:spPr bwMode="auto">
              <a:xfrm>
                <a:off x="6433091" y="1412776"/>
                <a:ext cx="2483768" cy="581367"/>
              </a:xfrm>
              <a:prstGeom prst="rect">
                <a:avLst/>
              </a:prstGeom>
              <a:noFill/>
              <a:ln>
                <a:noFill/>
              </a:ln>
              <a:effectLst/>
              <a:extLst>
                <a:ext uri="{909E8E84-426E-40DD-AFC4-6F175D3DCCD1}">
                  <a14:hiddenFill>
                    <a:solidFill>
                      <a:srgbClr val="FFFFFF"/>
                    </a:solidFill>
                  </a14:hiddenFill>
                </a:ext>
                <a:ext uri="{91240B29-F687-4F45-9708-019B960494DF}">
                  <a14:hiddenLine w="9525" cap="flat">
                    <a:solidFill>
                      <a:srgbClr val="000000"/>
                    </a:solidFill>
                    <a:round/>
                    <a:headEnd/>
                    <a:tailEnd/>
                  </a14:hiddenLine>
                </a:ext>
                <a:ext uri="{AF507438-7753-43E0-B8FC-AC1667EBCBE1}">
                  <a14:hiddenEffects>
                    <a:effectLst>
                      <a:outerShdw dist="35921" dir="2700000" algn="ctr" rotWithShape="0">
                        <a:srgbClr val="808080"/>
                      </a:outerShdw>
                    </a:effectLst>
                  </a14:hiddenEffects>
                </a:ext>
              </a:extLst>
            </p:spPr>
            <p:txBody>
              <a:bodyPr wrap="none" lIns="90000" tIns="45000" rIns="90000" bIns="450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nSpc>
                    <a:spcPct val="123000"/>
                  </a:lnSpc>
                </a:pPr>
                <a:r>
                  <a:rPr lang="en-US" altLang="en-US" sz="1500" dirty="0" smtClean="0">
                    <a:latin typeface="LMSans10" pitchFamily="32" charset="0"/>
                  </a:rPr>
                  <a:t>KEKB, </a:t>
                </a:r>
                <a14:m>
                  <m:oMath xmlns:m="http://schemas.openxmlformats.org/officeDocument/2006/math">
                    <m:r>
                      <a:rPr lang="en-GB" altLang="en-US" sz="1500" b="0" i="1" smtClean="0">
                        <a:latin typeface="Cambria Math" panose="02040503050406030204" pitchFamily="18" charset="0"/>
                      </a:rPr>
                      <m:t>500 </m:t>
                    </m:r>
                    <m:r>
                      <m:rPr>
                        <m:sty m:val="p"/>
                      </m:rPr>
                      <a:rPr lang="en-GB" altLang="en-US" sz="1500" b="0" i="0" smtClean="0">
                        <a:latin typeface="Cambria Math" panose="02040503050406030204" pitchFamily="18" charset="0"/>
                      </a:rPr>
                      <m:t>MHz</m:t>
                    </m:r>
                  </m:oMath>
                </a14:m>
                <a:r>
                  <a:rPr lang="en-US" altLang="en-US" sz="1500" dirty="0" smtClean="0">
                    <a:latin typeface="LMSans10" pitchFamily="32" charset="0"/>
                  </a:rPr>
                  <a:t>, </a:t>
                </a:r>
                <a14:m>
                  <m:oMath xmlns:m="http://schemas.openxmlformats.org/officeDocument/2006/math">
                    <m:r>
                      <a:rPr lang="en-US" altLang="en-US" sz="1500" i="1" dirty="0" smtClean="0">
                        <a:latin typeface="Cambria Math" panose="02040503050406030204" pitchFamily="18" charset="0"/>
                      </a:rPr>
                      <m:t>𝑉</m:t>
                    </m:r>
                    <m:r>
                      <a:rPr lang="en-US" altLang="en-US" sz="1500" i="1" baseline="-33000" dirty="0" smtClean="0">
                        <a:latin typeface="Cambria Math" panose="02040503050406030204" pitchFamily="18" charset="0"/>
                      </a:rPr>
                      <m:t>𝑇</m:t>
                    </m:r>
                    <m:r>
                      <a:rPr lang="en-GB" altLang="en-US" sz="1500" b="0" i="1" dirty="0" smtClean="0">
                        <a:latin typeface="Cambria Math" panose="02040503050406030204" pitchFamily="18" charset="0"/>
                      </a:rPr>
                      <m:t>=</m:t>
                    </m:r>
                    <m:r>
                      <a:rPr lang="en-US" altLang="en-US" sz="1500" i="1" dirty="0">
                        <a:latin typeface="Cambria Math" panose="02040503050406030204" pitchFamily="18" charset="0"/>
                      </a:rPr>
                      <m:t>2 </m:t>
                    </m:r>
                    <m:r>
                      <m:rPr>
                        <m:sty m:val="p"/>
                      </m:rPr>
                      <a:rPr lang="en-US" altLang="en-US" sz="1500" i="0" dirty="0">
                        <a:latin typeface="Cambria Math" panose="02040503050406030204" pitchFamily="18" charset="0"/>
                      </a:rPr>
                      <m:t>MV</m:t>
                    </m:r>
                  </m:oMath>
                </a14:m>
                <a:endParaRPr lang="en-US" altLang="en-US" sz="1500" dirty="0">
                  <a:latin typeface="LMSans10" pitchFamily="32" charset="0"/>
                </a:endParaRPr>
              </a:p>
              <a:p>
                <a:pPr>
                  <a:lnSpc>
                    <a:spcPct val="123000"/>
                  </a:lnSpc>
                </a:pPr>
                <a:r>
                  <a:rPr lang="en-US" altLang="en-US" sz="1500" dirty="0">
                    <a:latin typeface="LMSans10" pitchFamily="32" charset="0"/>
                  </a:rPr>
                  <a:t>(</a:t>
                </a:r>
                <a14:m>
                  <m:oMath xmlns:m="http://schemas.openxmlformats.org/officeDocument/2006/math">
                    <m:sSub>
                      <m:sSubPr>
                        <m:ctrlPr>
                          <a:rPr lang="en-GB" altLang="en-US" sz="1500" b="0" dirty="0" smtClean="0">
                            <a:latin typeface="Cambria Math" panose="02040503050406030204" pitchFamily="18" charset="0"/>
                          </a:rPr>
                        </m:ctrlPr>
                      </m:sSubPr>
                      <m:e>
                        <m:r>
                          <m:rPr>
                            <m:sty m:val="p"/>
                          </m:rPr>
                          <a:rPr lang="en-US" altLang="en-US" sz="1500" i="0" dirty="0" smtClean="0">
                            <a:latin typeface="Cambria Math" panose="02040503050406030204" pitchFamily="18" charset="0"/>
                          </a:rPr>
                          <m:t>E</m:t>
                        </m:r>
                      </m:e>
                      <m:sub>
                        <m:r>
                          <m:rPr>
                            <m:sty m:val="p"/>
                          </m:rPr>
                          <a:rPr lang="en-GB" altLang="en-US" sz="1500" b="0" i="0" dirty="0" smtClean="0">
                            <a:latin typeface="Cambria Math" panose="02040503050406030204" pitchFamily="18" charset="0"/>
                          </a:rPr>
                          <m:t>p</m:t>
                        </m:r>
                      </m:sub>
                    </m:sSub>
                    <m:r>
                      <a:rPr lang="en-GB" altLang="en-US" sz="1500" b="0" i="1" dirty="0" smtClean="0">
                        <a:latin typeface="Cambria Math" panose="02040503050406030204" pitchFamily="18" charset="0"/>
                      </a:rPr>
                      <m:t>, </m:t>
                    </m:r>
                    <m:sSub>
                      <m:sSubPr>
                        <m:ctrlPr>
                          <a:rPr lang="en-GB" altLang="en-US" sz="1500" b="0" dirty="0" smtClean="0">
                            <a:latin typeface="Cambria Math" panose="02040503050406030204" pitchFamily="18" charset="0"/>
                          </a:rPr>
                        </m:ctrlPr>
                      </m:sSubPr>
                      <m:e>
                        <m:r>
                          <m:rPr>
                            <m:sty m:val="p"/>
                          </m:rPr>
                          <a:rPr lang="en-US" altLang="en-US" sz="1500" i="0" dirty="0" err="1">
                            <a:latin typeface="Cambria Math" panose="02040503050406030204" pitchFamily="18" charset="0"/>
                          </a:rPr>
                          <m:t>B</m:t>
                        </m:r>
                      </m:e>
                      <m:sub>
                        <m:r>
                          <m:rPr>
                            <m:sty m:val="p"/>
                          </m:rPr>
                          <a:rPr lang="en-GB" altLang="en-US" sz="1500" b="0" i="0" dirty="0" smtClean="0">
                            <a:latin typeface="Cambria Math" panose="02040503050406030204" pitchFamily="18" charset="0"/>
                          </a:rPr>
                          <m:t>p</m:t>
                        </m:r>
                      </m:sub>
                    </m:sSub>
                    <m:r>
                      <a:rPr lang="en-US" altLang="en-US" sz="1500" i="1" dirty="0">
                        <a:latin typeface="Cambria Math" panose="02040503050406030204" pitchFamily="18" charset="0"/>
                      </a:rPr>
                      <m:t> = 28 </m:t>
                    </m:r>
                    <m:r>
                      <m:rPr>
                        <m:sty m:val="p"/>
                      </m:rPr>
                      <a:rPr lang="en-US" altLang="en-US" sz="1500" i="0" dirty="0">
                        <a:latin typeface="Cambria Math" panose="02040503050406030204" pitchFamily="18" charset="0"/>
                      </a:rPr>
                      <m:t>MV</m:t>
                    </m:r>
                    <m:r>
                      <a:rPr lang="en-US" altLang="en-US" sz="1500" i="0" dirty="0">
                        <a:latin typeface="Cambria Math" panose="02040503050406030204" pitchFamily="18" charset="0"/>
                      </a:rPr>
                      <m:t>/</m:t>
                    </m:r>
                    <m:r>
                      <m:rPr>
                        <m:sty m:val="p"/>
                      </m:rPr>
                      <a:rPr lang="en-US" altLang="en-US" sz="1500" i="0" dirty="0">
                        <a:latin typeface="Cambria Math" panose="02040503050406030204" pitchFamily="18" charset="0"/>
                      </a:rPr>
                      <m:t>m</m:t>
                    </m:r>
                  </m:oMath>
                </a14:m>
                <a:r>
                  <a:rPr lang="en-US" altLang="en-US" sz="1500" dirty="0">
                    <a:latin typeface="LMSans10" pitchFamily="32" charset="0"/>
                  </a:rPr>
                  <a:t>, </a:t>
                </a:r>
                <a14:m>
                  <m:oMath xmlns:m="http://schemas.openxmlformats.org/officeDocument/2006/math">
                    <m:r>
                      <a:rPr lang="en-US" altLang="en-US" sz="1500" i="1" dirty="0" smtClean="0">
                        <a:latin typeface="Cambria Math" panose="02040503050406030204" pitchFamily="18" charset="0"/>
                      </a:rPr>
                      <m:t>82 </m:t>
                    </m:r>
                    <m:r>
                      <m:rPr>
                        <m:sty m:val="p"/>
                      </m:rPr>
                      <a:rPr lang="en-US" altLang="en-US" sz="1500" i="0" dirty="0" err="1">
                        <a:latin typeface="Cambria Math" panose="02040503050406030204" pitchFamily="18" charset="0"/>
                      </a:rPr>
                      <m:t>mT</m:t>
                    </m:r>
                  </m:oMath>
                </a14:m>
                <a:r>
                  <a:rPr lang="en-US" altLang="en-US" sz="1500" dirty="0">
                    <a:latin typeface="LMSans10" pitchFamily="32" charset="0"/>
                  </a:rPr>
                  <a:t>)</a:t>
                </a:r>
              </a:p>
            </p:txBody>
          </p:sp>
        </mc:Choice>
        <mc:Fallback>
          <p:sp>
            <p:nvSpPr>
              <p:cNvPr id="17" name="Text Box 10"/>
              <p:cNvSpPr txBox="1">
                <a:spLocks noRot="1" noChangeAspect="1" noMove="1" noResize="1" noEditPoints="1" noAdjustHandles="1" noChangeArrowheads="1" noChangeShapeType="1" noTextEdit="1"/>
              </p:cNvSpPr>
              <p:nvPr/>
            </p:nvSpPr>
            <p:spPr bwMode="auto">
              <a:xfrm>
                <a:off x="6433091" y="1412776"/>
                <a:ext cx="2483768" cy="581367"/>
              </a:xfrm>
              <a:prstGeom prst="rect">
                <a:avLst/>
              </a:prstGeom>
              <a:blipFill rotWithShape="0">
                <a:blip r:embed="rId2"/>
                <a:stretch>
                  <a:fillRect l="-980" r="-2696" b="-22105"/>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grpSp>
        <p:nvGrpSpPr>
          <p:cNvPr id="21" name="Group 20"/>
          <p:cNvGrpSpPr/>
          <p:nvPr/>
        </p:nvGrpSpPr>
        <p:grpSpPr>
          <a:xfrm>
            <a:off x="6437648" y="2119118"/>
            <a:ext cx="2526840" cy="1501130"/>
            <a:chOff x="6290576" y="2326994"/>
            <a:chExt cx="2526840" cy="1501130"/>
          </a:xfrm>
        </p:grpSpPr>
        <p:pic>
          <p:nvPicPr>
            <p:cNvPr id="1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0576" y="2326994"/>
              <a:ext cx="2526840" cy="15011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 name="Line 8"/>
            <p:cNvSpPr>
              <a:spLocks noChangeShapeType="1"/>
            </p:cNvSpPr>
            <p:nvPr/>
          </p:nvSpPr>
          <p:spPr bwMode="auto">
            <a:xfrm>
              <a:off x="6333029" y="3716098"/>
              <a:ext cx="2199411" cy="934"/>
            </a:xfrm>
            <a:prstGeom prst="line">
              <a:avLst/>
            </a:prstGeom>
            <a:noFill/>
            <a:ln w="54720" cap="flat">
              <a:solidFill>
                <a:srgbClr val="00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endParaRPr lang="en-GB"/>
            </a:p>
          </p:txBody>
        </p:sp>
        <p:sp>
          <p:nvSpPr>
            <p:cNvPr id="18" name="Oval 17"/>
            <p:cNvSpPr>
              <a:spLocks noChangeArrowheads="1"/>
            </p:cNvSpPr>
            <p:nvPr/>
          </p:nvSpPr>
          <p:spPr bwMode="auto">
            <a:xfrm>
              <a:off x="7831309" y="2833841"/>
              <a:ext cx="384706" cy="376450"/>
            </a:xfrm>
            <a:prstGeom prst="ellipse">
              <a:avLst/>
            </a:prstGeom>
            <a:solidFill>
              <a:srgbClr val="CFE7F5"/>
            </a:solidFill>
            <a:ln w="9525" cap="flat">
              <a:solidFill>
                <a:srgbClr val="80808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endParaRPr lang="en-GB"/>
            </a:p>
          </p:txBody>
        </p:sp>
      </p:grpSp>
      <p:sp>
        <p:nvSpPr>
          <p:cNvPr id="22" name="TextBox 21"/>
          <p:cNvSpPr txBox="1"/>
          <p:nvPr/>
        </p:nvSpPr>
        <p:spPr>
          <a:xfrm>
            <a:off x="7809898" y="2393070"/>
            <a:ext cx="721672" cy="276999"/>
          </a:xfrm>
          <a:prstGeom prst="rect">
            <a:avLst/>
          </a:prstGeom>
          <a:noFill/>
        </p:spPr>
        <p:txBody>
          <a:bodyPr wrap="none" rtlCol="0">
            <a:spAutoFit/>
          </a:bodyPr>
          <a:lstStyle/>
          <a:p>
            <a:r>
              <a:rPr lang="en-GB" sz="1200" dirty="0" smtClean="0"/>
              <a:t>LHC B2</a:t>
            </a:r>
            <a:endParaRPr lang="en-GB" sz="1200" dirty="0"/>
          </a:p>
        </p:txBody>
      </p:sp>
      <p:sp>
        <p:nvSpPr>
          <p:cNvPr id="23" name="Text Box 9"/>
          <p:cNvSpPr txBox="1">
            <a:spLocks noChangeArrowheads="1"/>
          </p:cNvSpPr>
          <p:nvPr/>
        </p:nvSpPr>
        <p:spPr bwMode="auto">
          <a:xfrm>
            <a:off x="7291099" y="3491781"/>
            <a:ext cx="767751" cy="3282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ejaVu Sans" panose="020B0603030804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DejaVu Sans" panose="020B0603030804020204" pitchFamily="34" charset="0"/>
              </a:defRPr>
            </a:lvl9pPr>
          </a:lstStyle>
          <a:p>
            <a:pPr>
              <a:lnSpc>
                <a:spcPct val="123000"/>
              </a:lnSpc>
            </a:pPr>
            <a:r>
              <a:rPr lang="en-US" altLang="en-US" sz="1400" dirty="0">
                <a:latin typeface="LMSans10" pitchFamily="32" charset="0"/>
              </a:rPr>
              <a:t>866 mm</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176" y="4159720"/>
            <a:ext cx="8613648" cy="2005584"/>
          </a:xfrm>
          <a:prstGeom prst="rect">
            <a:avLst/>
          </a:prstGeom>
        </p:spPr>
      </p:pic>
    </p:spTree>
    <p:extLst>
      <p:ext uri="{BB962C8B-B14F-4D97-AF65-F5344CB8AC3E}">
        <p14:creationId xmlns:p14="http://schemas.microsoft.com/office/powerpoint/2010/main" val="1258399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 y="1493104"/>
            <a:ext cx="9058656" cy="4456176"/>
          </a:xfrm>
          <a:prstGeom prst="rect">
            <a:avLst/>
          </a:prstGeom>
        </p:spPr>
      </p:pic>
      <p:sp>
        <p:nvSpPr>
          <p:cNvPr id="2" name="Title 1"/>
          <p:cNvSpPr>
            <a:spLocks noGrp="1"/>
          </p:cNvSpPr>
          <p:nvPr>
            <p:ph type="title"/>
          </p:nvPr>
        </p:nvSpPr>
        <p:spPr/>
        <p:txBody>
          <a:bodyPr/>
          <a:lstStyle/>
          <a:p>
            <a:r>
              <a:rPr lang="en-GB" dirty="0" smtClean="0"/>
              <a:t>2006-12: The Crab Zoo</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8</a:t>
            </a:fld>
            <a:endParaRPr lang="fr-FR"/>
          </a:p>
        </p:txBody>
      </p:sp>
      <p:sp>
        <p:nvSpPr>
          <p:cNvPr id="24" name="Rectangle 23"/>
          <p:cNvSpPr/>
          <p:nvPr/>
        </p:nvSpPr>
        <p:spPr>
          <a:xfrm>
            <a:off x="4211960" y="4581128"/>
            <a:ext cx="4680520" cy="1512168"/>
          </a:xfrm>
          <a:prstGeom prst="rect">
            <a:avLst/>
          </a:prstGeom>
          <a:noFill/>
          <a:ln w="28575">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01034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2011-14: 3 Proof of Principle Cavities</a:t>
            </a:r>
            <a:endParaRPr lang="en-GB" dirty="0"/>
          </a:p>
        </p:txBody>
      </p:sp>
      <p:sp>
        <p:nvSpPr>
          <p:cNvPr id="20" name="Content Placeholder 19"/>
          <p:cNvSpPr>
            <a:spLocks noGrp="1"/>
          </p:cNvSpPr>
          <p:nvPr>
            <p:ph idx="1"/>
          </p:nvPr>
        </p:nvSpPr>
        <p:spPr>
          <a:xfrm>
            <a:off x="612000" y="970289"/>
            <a:ext cx="7920000" cy="785258"/>
          </a:xfrm>
        </p:spPr>
        <p:txBody>
          <a:bodyPr>
            <a:normAutofit fontScale="92500" lnSpcReduction="10000"/>
          </a:bodyPr>
          <a:lstStyle/>
          <a:p>
            <a:r>
              <a:rPr lang="en-GB" dirty="0" smtClean="0"/>
              <a:t>Review committee recommendation in 2014 to focus on two designs for the SPS tests</a:t>
            </a:r>
            <a:endParaRPr lang="en-GB"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9</a:t>
            </a:fld>
            <a:endParaRPr lang="fr-FR"/>
          </a:p>
        </p:txBody>
      </p:sp>
      <p:sp>
        <p:nvSpPr>
          <p:cNvPr id="13" name="TextBox 12"/>
          <p:cNvSpPr txBox="1"/>
          <p:nvPr/>
        </p:nvSpPr>
        <p:spPr>
          <a:xfrm>
            <a:off x="981015" y="3568650"/>
            <a:ext cx="1069524" cy="646331"/>
          </a:xfrm>
          <a:prstGeom prst="rect">
            <a:avLst/>
          </a:prstGeom>
          <a:noFill/>
        </p:spPr>
        <p:txBody>
          <a:bodyPr wrap="square" rtlCol="0">
            <a:spAutoFit/>
          </a:bodyPr>
          <a:lstStyle/>
          <a:p>
            <a:pPr algn="ctr"/>
            <a:r>
              <a:rPr lang="en-GB" dirty="0" smtClean="0"/>
              <a:t>4 Rod</a:t>
            </a:r>
          </a:p>
          <a:p>
            <a:pPr algn="ctr"/>
            <a:r>
              <a:rPr lang="en-GB" dirty="0" smtClean="0"/>
              <a:t>(2.5 MV)</a:t>
            </a:r>
            <a:endParaRPr lang="en-GB" dirty="0"/>
          </a:p>
        </p:txBody>
      </p:sp>
      <p:sp>
        <p:nvSpPr>
          <p:cNvPr id="14" name="TextBox 13"/>
          <p:cNvSpPr txBox="1"/>
          <p:nvPr/>
        </p:nvSpPr>
        <p:spPr>
          <a:xfrm>
            <a:off x="4063587" y="3564966"/>
            <a:ext cx="1210588" cy="646331"/>
          </a:xfrm>
          <a:prstGeom prst="rect">
            <a:avLst/>
          </a:prstGeom>
          <a:noFill/>
        </p:spPr>
        <p:txBody>
          <a:bodyPr wrap="square" rtlCol="0">
            <a:spAutoFit/>
          </a:bodyPr>
          <a:lstStyle/>
          <a:p>
            <a:pPr algn="ctr"/>
            <a:r>
              <a:rPr lang="en-GB" dirty="0" smtClean="0"/>
              <a:t>RF Dipole</a:t>
            </a:r>
          </a:p>
          <a:p>
            <a:pPr algn="ctr"/>
            <a:r>
              <a:rPr lang="en-GB" dirty="0" smtClean="0"/>
              <a:t>(6.5 MV)</a:t>
            </a:r>
            <a:endParaRPr lang="en-GB" dirty="0"/>
          </a:p>
        </p:txBody>
      </p:sp>
      <p:sp>
        <p:nvSpPr>
          <p:cNvPr id="15" name="TextBox 14"/>
          <p:cNvSpPr txBox="1"/>
          <p:nvPr/>
        </p:nvSpPr>
        <p:spPr>
          <a:xfrm>
            <a:off x="6279346" y="3574757"/>
            <a:ext cx="2407454" cy="646331"/>
          </a:xfrm>
          <a:prstGeom prst="rect">
            <a:avLst/>
          </a:prstGeom>
          <a:noFill/>
        </p:spPr>
        <p:txBody>
          <a:bodyPr wrap="square" rtlCol="0">
            <a:spAutoFit/>
          </a:bodyPr>
          <a:lstStyle/>
          <a:p>
            <a:r>
              <a:rPr lang="en-GB" dirty="0" smtClean="0"/>
              <a:t>Double Quarter Wave</a:t>
            </a:r>
          </a:p>
          <a:p>
            <a:pPr algn="ctr"/>
            <a:r>
              <a:rPr lang="en-GB" dirty="0" smtClean="0"/>
              <a:t>(4.0 MV)</a:t>
            </a:r>
            <a:endParaRPr lang="en-GB" dirty="0"/>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32602" y="4193936"/>
            <a:ext cx="2916524" cy="2187392"/>
          </a:xfrm>
          <a:prstGeom prst="rect">
            <a:avLst/>
          </a:prstGeom>
        </p:spPr>
      </p:pic>
      <p:pic>
        <p:nvPicPr>
          <p:cNvPr id="17" name="Scan_Summary.png"/>
          <p:cNvPicPr/>
          <p:nvPr/>
        </p:nvPicPr>
        <p:blipFill>
          <a:blip r:embed="rId3" cstate="print">
            <a:extLst>
              <a:ext uri="{28A0092B-C50C-407E-A947-70E740481C1C}">
                <a14:useLocalDpi xmlns:a14="http://schemas.microsoft.com/office/drawing/2010/main"/>
              </a:ext>
            </a:extLst>
          </a:blip>
          <a:stretch>
            <a:fillRect/>
          </a:stretch>
        </p:blipFill>
        <p:spPr>
          <a:xfrm>
            <a:off x="6008523" y="4174057"/>
            <a:ext cx="2949099" cy="2207270"/>
          </a:xfrm>
          <a:prstGeom prst="rect">
            <a:avLst/>
          </a:prstGeom>
          <a:ln w="12700">
            <a:miter lim="400000"/>
          </a:ln>
        </p:spPr>
      </p:pic>
      <p:pic>
        <p:nvPicPr>
          <p:cNvPr id="18" name="Picture 17"/>
          <p:cNvPicPr>
            <a:picLocks noChangeAspect="1"/>
          </p:cNvPicPr>
          <p:nvPr/>
        </p:nvPicPr>
        <p:blipFill>
          <a:blip r:embed="rId4"/>
          <a:stretch>
            <a:fillRect/>
          </a:stretch>
        </p:blipFill>
        <p:spPr>
          <a:xfrm>
            <a:off x="109146" y="4221088"/>
            <a:ext cx="3020666" cy="2119193"/>
          </a:xfrm>
          <a:prstGeom prst="rect">
            <a:avLst/>
          </a:prstGeom>
        </p:spPr>
      </p:pic>
      <p:sp>
        <p:nvSpPr>
          <p:cNvPr id="19" name="TextBox 18"/>
          <p:cNvSpPr txBox="1"/>
          <p:nvPr/>
        </p:nvSpPr>
        <p:spPr>
          <a:xfrm>
            <a:off x="3736369" y="6485225"/>
            <a:ext cx="4384918" cy="338554"/>
          </a:xfrm>
          <a:prstGeom prst="rect">
            <a:avLst/>
          </a:prstGeom>
          <a:noFill/>
        </p:spPr>
        <p:txBody>
          <a:bodyPr wrap="none" rtlCol="0">
            <a:spAutoFit/>
          </a:bodyPr>
          <a:lstStyle/>
          <a:p>
            <a:r>
              <a:rPr lang="en-GB" sz="1600" dirty="0" smtClean="0"/>
              <a:t>RF tests </a:t>
            </a:r>
            <a:r>
              <a:rPr lang="en-GB" sz="1600" dirty="0" smtClean="0"/>
              <a:t>at </a:t>
            </a:r>
            <a:r>
              <a:rPr lang="en-GB" sz="1600" dirty="0" err="1" smtClean="0"/>
              <a:t>Jlab</a:t>
            </a:r>
            <a:r>
              <a:rPr lang="en-GB" sz="1600" dirty="0" smtClean="0"/>
              <a:t>/BNL</a:t>
            </a:r>
            <a:r>
              <a:rPr lang="en-GB" sz="1600" dirty="0" smtClean="0"/>
              <a:t> </a:t>
            </a:r>
            <a:r>
              <a:rPr lang="en-GB" sz="1600" dirty="0" smtClean="0"/>
              <a:t>exceeded these</a:t>
            </a:r>
            <a:r>
              <a:rPr lang="en-GB" sz="1600" dirty="0" smtClean="0"/>
              <a:t> </a:t>
            </a:r>
            <a:r>
              <a:rPr lang="en-GB" sz="1600" dirty="0" smtClean="0"/>
              <a:t>voltages</a:t>
            </a:r>
            <a:endParaRPr lang="en-GB" sz="1600"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9976" y="1844824"/>
            <a:ext cx="8004048" cy="1737360"/>
          </a:xfrm>
          <a:prstGeom prst="rect">
            <a:avLst/>
          </a:prstGeom>
        </p:spPr>
      </p:pic>
    </p:spTree>
    <p:extLst>
      <p:ext uri="{BB962C8B-B14F-4D97-AF65-F5344CB8AC3E}">
        <p14:creationId xmlns:p14="http://schemas.microsoft.com/office/powerpoint/2010/main" val="290860984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F49B01D9AEA045814FF7F2BA4722C2" ma:contentTypeVersion="0" ma:contentTypeDescription="Create a new document." ma:contentTypeScope="" ma:versionID="656b29beff1e80359c4cbbd1d7ce3c02">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A649C1-7B00-4ECC-98F2-E673362ECA3E}">
  <ds:schemaRefs>
    <ds:schemaRef ds:uri="http://purl.org/dc/dcmitype/"/>
    <ds:schemaRef ds:uri="http://purl.org/dc/term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3.xml><?xml version="1.0" encoding="utf-8"?>
<ds:datastoreItem xmlns:ds="http://schemas.openxmlformats.org/officeDocument/2006/customXml" ds:itemID="{4C64779F-5A5B-4D94-B645-5FB16AE304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22915</TotalTime>
  <Words>2189</Words>
  <Application>Microsoft Office PowerPoint</Application>
  <PresentationFormat>On-screen Show (4:3)</PresentationFormat>
  <Paragraphs>455</Paragraphs>
  <Slides>35</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35</vt:i4>
      </vt:variant>
    </vt:vector>
  </HeadingPairs>
  <TitlesOfParts>
    <vt:vector size="45" baseType="lpstr">
      <vt:lpstr>ＭＳ Ｐゴシック</vt:lpstr>
      <vt:lpstr>Arial</vt:lpstr>
      <vt:lpstr>Calibri</vt:lpstr>
      <vt:lpstr>Cambria Math</vt:lpstr>
      <vt:lpstr>DejaVu Sans</vt:lpstr>
      <vt:lpstr>LMRoman10</vt:lpstr>
      <vt:lpstr>LMSans10</vt:lpstr>
      <vt:lpstr>Times New Roman</vt:lpstr>
      <vt:lpstr>Wingdings</vt:lpstr>
      <vt:lpstr>Thème Office</vt:lpstr>
      <vt:lpstr>Overview of Crab Cavities for HL-LHC</vt:lpstr>
      <vt:lpstr>HL-LHC Crab Cavity System</vt:lpstr>
      <vt:lpstr>In 2006</vt:lpstr>
      <vt:lpstr>Basic Parameters</vt:lpstr>
      <vt:lpstr>PowerPoint Presentation</vt:lpstr>
      <vt:lpstr>Cavity Aperture</vt:lpstr>
      <vt:lpstr>2006-09: Elliptical Cavity (800 MHz)</vt:lpstr>
      <vt:lpstr>2006-12: The Crab Zoo</vt:lpstr>
      <vt:lpstr>2011-14: 3 Proof of Principle Cavities</vt:lpstr>
      <vt:lpstr>WP4 Planning</vt:lpstr>
      <vt:lpstr>Crab Cavity SPS Tests</vt:lpstr>
      <vt:lpstr>Reviews &amp; Technical Outcome</vt:lpstr>
      <vt:lpstr>2014-17: SPS Crab Cavities</vt:lpstr>
      <vt:lpstr>2015 SPS CM-Review Recommendations</vt:lpstr>
      <vt:lpstr>SPS Cavities 2K Volume</vt:lpstr>
      <vt:lpstr>Prototype Cryomodules</vt:lpstr>
      <vt:lpstr>Major Milestones in 2016/17</vt:lpstr>
      <vt:lpstr>Some Lessons Learned, 2016-17</vt:lpstr>
      <vt:lpstr>SPS Cavity Results, Feb-Apr 2017</vt:lpstr>
      <vt:lpstr>KEK Electro-Polishing R&amp;D</vt:lpstr>
      <vt:lpstr>Some Important Highlights</vt:lpstr>
      <vt:lpstr>WP4, Documentation QA/QC</vt:lpstr>
      <vt:lpstr>SPS Tests Program – Weekly Schedule</vt:lpstr>
      <vt:lpstr>SM18 Assembly &amp; Testing</vt:lpstr>
      <vt:lpstr>RF System Integration (WP15-WP4)</vt:lpstr>
      <vt:lpstr>SPS CC-RF Fast/Slow Controls</vt:lpstr>
      <vt:lpstr>SPS Tunnel: EYETS (Dec 2016-Mar 2017)</vt:lpstr>
      <vt:lpstr>EYETS/2017: Surface Installation</vt:lpstr>
      <vt:lpstr>Impact of Cost &amp; Schedule Reviews</vt:lpstr>
      <vt:lpstr>HL-LHC WP4 Schedule</vt:lpstr>
      <vt:lpstr>Summing Up</vt:lpstr>
      <vt:lpstr>Thank you (mainly to those behind the scenes)</vt:lpstr>
      <vt:lpstr>Status of work progress</vt:lpstr>
      <vt:lpstr>Cryogenics architecture</vt:lpstr>
      <vt:lpstr>Need for SPS Tests</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Rama Calaga</dc:creator>
  <cp:lastModifiedBy>Rama Calaga</cp:lastModifiedBy>
  <cp:revision>669</cp:revision>
  <dcterms:created xsi:type="dcterms:W3CDTF">2016-02-12T10:02:27Z</dcterms:created>
  <dcterms:modified xsi:type="dcterms:W3CDTF">2017-04-03T06:52:20Z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0x01010067F49B01D9AEA045814FF7F2BA4722C2</vt:lpwstr>
  </property>
</Properties>
</file>