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74" r:id="rId2"/>
    <p:sldId id="275" r:id="rId3"/>
    <p:sldId id="277" r:id="rId4"/>
    <p:sldId id="278" r:id="rId5"/>
    <p:sldId id="276" r:id="rId6"/>
    <p:sldId id="261" r:id="rId7"/>
    <p:sldId id="272" r:id="rId8"/>
    <p:sldId id="262" r:id="rId9"/>
    <p:sldId id="263" r:id="rId10"/>
    <p:sldId id="264" r:id="rId11"/>
    <p:sldId id="265" r:id="rId12"/>
    <p:sldId id="271" r:id="rId13"/>
    <p:sldId id="266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rab%20Cavity\Crab%20Files\HOM\HOM%20RF%20simulations\HOM_900M_SPS\HOM_Impedance_SP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672042935696543"/>
          <c:y val="7.7112634428258345E-2"/>
          <c:w val="0.72233223629492693"/>
          <c:h val="0.7650217620531844"/>
        </c:manualLayout>
      </c:layout>
      <c:scatterChart>
        <c:scatterStyle val="lineMarker"/>
        <c:varyColors val="0"/>
        <c:ser>
          <c:idx val="0"/>
          <c:order val="0"/>
          <c:tx>
            <c:v>Vert</c:v>
          </c:tx>
          <c:spPr>
            <a:ln w="28575">
              <a:noFill/>
            </a:ln>
          </c:spPr>
          <c:marker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xVal>
            <c:numRef>
              <c:f>'Tube1P_-4_Tube1L_69'!$B$6:$B$73</c:f>
              <c:numCache>
                <c:formatCode>General</c:formatCode>
                <c:ptCount val="68"/>
                <c:pt idx="0" formatCode="0.00E+00">
                  <c:v>0.56411797788698004</c:v>
                </c:pt>
                <c:pt idx="1">
                  <c:v>0.56918673332681002</c:v>
                </c:pt>
                <c:pt idx="2" formatCode="0.00E+00">
                  <c:v>0.56937312216643998</c:v>
                </c:pt>
                <c:pt idx="3" formatCode="0.00E+00">
                  <c:v>0.58644866058898004</c:v>
                </c:pt>
                <c:pt idx="4" formatCode="0.00E+00">
                  <c:v>0.68141182588302995</c:v>
                </c:pt>
                <c:pt idx="5" formatCode="0.00E+00">
                  <c:v>0.68241899628461999</c:v>
                </c:pt>
                <c:pt idx="6" formatCode="0.00E+00">
                  <c:v>0.68275484369622996</c:v>
                </c:pt>
                <c:pt idx="7">
                  <c:v>0.68638920369013001</c:v>
                </c:pt>
                <c:pt idx="8">
                  <c:v>0.70160748422718999</c:v>
                </c:pt>
                <c:pt idx="9" formatCode="0.00E+00">
                  <c:v>0.74623731937398996</c:v>
                </c:pt>
                <c:pt idx="10">
                  <c:v>0.79514475893809999</c:v>
                </c:pt>
                <c:pt idx="11" formatCode="0.00E+00">
                  <c:v>0.84737762911934</c:v>
                </c:pt>
                <c:pt idx="12" formatCode="0.00E+00">
                  <c:v>0.85314759283907005</c:v>
                </c:pt>
                <c:pt idx="13" formatCode="0.00E+00">
                  <c:v>0.85400974011858</c:v>
                </c:pt>
                <c:pt idx="14">
                  <c:v>0.86000206725108996</c:v>
                </c:pt>
                <c:pt idx="15" formatCode="0.00E+00">
                  <c:v>0.92832490866280004</c:v>
                </c:pt>
                <c:pt idx="16" formatCode="0.00E+00">
                  <c:v>0.96013632561687001</c:v>
                </c:pt>
                <c:pt idx="17" formatCode="0.00E+00">
                  <c:v>1.0381774911131001</c:v>
                </c:pt>
                <c:pt idx="18" formatCode="0.00E+00">
                  <c:v>1.0700569947617999</c:v>
                </c:pt>
                <c:pt idx="19" formatCode="0.00E+00">
                  <c:v>1.101737033612</c:v>
                </c:pt>
                <c:pt idx="20" formatCode="0.00E+00">
                  <c:v>1.1036388109723001</c:v>
                </c:pt>
                <c:pt idx="21" formatCode="0.00E+00">
                  <c:v>1.105862700856</c:v>
                </c:pt>
                <c:pt idx="22">
                  <c:v>1.1398030148236999</c:v>
                </c:pt>
                <c:pt idx="23">
                  <c:v>1.1716227914245001</c:v>
                </c:pt>
                <c:pt idx="24" formatCode="0.00E+00">
                  <c:v>1.2155431468605999</c:v>
                </c:pt>
                <c:pt idx="25" formatCode="0.00E+00">
                  <c:v>1.2562685546698</c:v>
                </c:pt>
                <c:pt idx="26" formatCode="0.00E+00">
                  <c:v>1.2922224516386001</c:v>
                </c:pt>
                <c:pt idx="27" formatCode="0.00E+00">
                  <c:v>1.3452034735922</c:v>
                </c:pt>
                <c:pt idx="28" formatCode="0.00E+00">
                  <c:v>1.3487319698169</c:v>
                </c:pt>
                <c:pt idx="29" formatCode="0.00E+00">
                  <c:v>1.3671945892544</c:v>
                </c:pt>
                <c:pt idx="30" formatCode="0.00E+00">
                  <c:v>1.3996620444646</c:v>
                </c:pt>
                <c:pt idx="31" formatCode="0.00E+00">
                  <c:v>1.4491176133632999</c:v>
                </c:pt>
                <c:pt idx="32" formatCode="0.00E+00">
                  <c:v>1.4566757107368999</c:v>
                </c:pt>
                <c:pt idx="33" formatCode="0.00E+00">
                  <c:v>1.4997055880951</c:v>
                </c:pt>
                <c:pt idx="34" formatCode="0.00E+00">
                  <c:v>1.5100114273731999</c:v>
                </c:pt>
                <c:pt idx="35" formatCode="0.00E+00">
                  <c:v>1.5365604069833001</c:v>
                </c:pt>
                <c:pt idx="36" formatCode="0.00E+00">
                  <c:v>1.5831803526363999</c:v>
                </c:pt>
                <c:pt idx="37" formatCode="0.00E+00">
                  <c:v>1.6049651140542001</c:v>
                </c:pt>
                <c:pt idx="38" formatCode="0.00E+00">
                  <c:v>1.6095213440355001</c:v>
                </c:pt>
                <c:pt idx="39" formatCode="0.00E+00">
                  <c:v>1.6334315884544</c:v>
                </c:pt>
                <c:pt idx="40" formatCode="0.00E+00">
                  <c:v>1.6563349748538001</c:v>
                </c:pt>
                <c:pt idx="41" formatCode="0.00E+00">
                  <c:v>1.6589749229371999</c:v>
                </c:pt>
                <c:pt idx="42" formatCode="0.00E+00">
                  <c:v>1.6592095680242001</c:v>
                </c:pt>
                <c:pt idx="43" formatCode="0.00E+00">
                  <c:v>1.6613411662087001</c:v>
                </c:pt>
                <c:pt idx="44" formatCode="0.00E+00">
                  <c:v>1.6618269719497001</c:v>
                </c:pt>
                <c:pt idx="45" formatCode="0.00E+00">
                  <c:v>1.6620202239940001</c:v>
                </c:pt>
                <c:pt idx="46" formatCode="0.00E+00">
                  <c:v>1.6752096847492</c:v>
                </c:pt>
                <c:pt idx="47" formatCode="0.00E+00">
                  <c:v>1.7212480114297</c:v>
                </c:pt>
                <c:pt idx="48" formatCode="0.00E+00">
                  <c:v>1.7242296054291999</c:v>
                </c:pt>
                <c:pt idx="49">
                  <c:v>1.7263399504368999</c:v>
                </c:pt>
                <c:pt idx="50">
                  <c:v>1.7444961252416999</c:v>
                </c:pt>
                <c:pt idx="51" formatCode="0.00E+00">
                  <c:v>1.7474007020814</c:v>
                </c:pt>
                <c:pt idx="52" formatCode="0.00E+00">
                  <c:v>1.7498910106751999</c:v>
                </c:pt>
                <c:pt idx="53">
                  <c:v>1.7544190808492</c:v>
                </c:pt>
                <c:pt idx="54">
                  <c:v>1.7882301023328999</c:v>
                </c:pt>
                <c:pt idx="55">
                  <c:v>1.8318712833340991</c:v>
                </c:pt>
                <c:pt idx="56">
                  <c:v>1.8367135238223</c:v>
                </c:pt>
                <c:pt idx="57">
                  <c:v>1.8534933429853999</c:v>
                </c:pt>
                <c:pt idx="58">
                  <c:v>1.8558841355603</c:v>
                </c:pt>
                <c:pt idx="59">
                  <c:v>1.8702594606633001</c:v>
                </c:pt>
                <c:pt idx="60">
                  <c:v>1.8886802125193001</c:v>
                </c:pt>
                <c:pt idx="61">
                  <c:v>1.9015582275659999</c:v>
                </c:pt>
                <c:pt idx="62">
                  <c:v>1.9124645349124001</c:v>
                </c:pt>
                <c:pt idx="63">
                  <c:v>1.9220592846144999</c:v>
                </c:pt>
                <c:pt idx="64">
                  <c:v>1.9582393343436</c:v>
                </c:pt>
                <c:pt idx="65">
                  <c:v>1.9604852548953999</c:v>
                </c:pt>
                <c:pt idx="66">
                  <c:v>1.9642760049799</c:v>
                </c:pt>
                <c:pt idx="67">
                  <c:v>1.9768747264816999</c:v>
                </c:pt>
              </c:numCache>
            </c:numRef>
          </c:xVal>
          <c:yVal>
            <c:numRef>
              <c:f>'Tube1P_-4_Tube1L_69'!$D$6:$D$73</c:f>
              <c:numCache>
                <c:formatCode>General</c:formatCode>
                <c:ptCount val="68"/>
                <c:pt idx="0">
                  <c:v>1424.5962288927001</c:v>
                </c:pt>
                <c:pt idx="1">
                  <c:v>1.2171892951448E-2</c:v>
                </c:pt>
                <c:pt idx="2">
                  <c:v>62.318786612335998</c:v>
                </c:pt>
                <c:pt idx="3">
                  <c:v>230.24596288493001</c:v>
                </c:pt>
                <c:pt idx="4">
                  <c:v>5.5065791000950997</c:v>
                </c:pt>
                <c:pt idx="5">
                  <c:v>206.99752104384001</c:v>
                </c:pt>
                <c:pt idx="6">
                  <c:v>360.43724992459892</c:v>
                </c:pt>
                <c:pt idx="7">
                  <c:v>8.8664837176007996E-3</c:v>
                </c:pt>
                <c:pt idx="8">
                  <c:v>9.8006450539814001</c:v>
                </c:pt>
                <c:pt idx="9">
                  <c:v>1558.1054306307999</c:v>
                </c:pt>
                <c:pt idx="10">
                  <c:v>57.739971508492999</c:v>
                </c:pt>
                <c:pt idx="11">
                  <c:v>5.3674266768782E-3</c:v>
                </c:pt>
                <c:pt idx="12">
                  <c:v>12.266248800571001</c:v>
                </c:pt>
                <c:pt idx="13">
                  <c:v>5.7389255266209851</c:v>
                </c:pt>
                <c:pt idx="14">
                  <c:v>1.2534912460591E-3</c:v>
                </c:pt>
                <c:pt idx="15">
                  <c:v>0.58914271961673004</c:v>
                </c:pt>
                <c:pt idx="16">
                  <c:v>1207.8354054097999</c:v>
                </c:pt>
                <c:pt idx="17" formatCode="0.00E+00">
                  <c:v>60043.979815149803</c:v>
                </c:pt>
                <c:pt idx="18" formatCode="0.00E+00">
                  <c:v>11415.3521315615</c:v>
                </c:pt>
                <c:pt idx="19">
                  <c:v>0.11873476062486001</c:v>
                </c:pt>
                <c:pt idx="20">
                  <c:v>586.81929640170767</c:v>
                </c:pt>
                <c:pt idx="21">
                  <c:v>0.76150254048782995</c:v>
                </c:pt>
                <c:pt idx="22">
                  <c:v>6.2491529418002003E-3</c:v>
                </c:pt>
                <c:pt idx="23">
                  <c:v>4.5189715047438996</c:v>
                </c:pt>
                <c:pt idx="24">
                  <c:v>3.502902908393799</c:v>
                </c:pt>
                <c:pt idx="25">
                  <c:v>9797.9329935233745</c:v>
                </c:pt>
                <c:pt idx="26" formatCode="0.00E+00">
                  <c:v>45641.722286149103</c:v>
                </c:pt>
                <c:pt idx="27">
                  <c:v>7.0720763922022006E-2</c:v>
                </c:pt>
                <c:pt idx="28">
                  <c:v>282.82938875180002</c:v>
                </c:pt>
                <c:pt idx="29">
                  <c:v>481.78097485181002</c:v>
                </c:pt>
                <c:pt idx="30">
                  <c:v>9.6040660350238005E-2</c:v>
                </c:pt>
                <c:pt idx="31" formatCode="0.00E+00">
                  <c:v>46825.115116073997</c:v>
                </c:pt>
                <c:pt idx="32">
                  <c:v>2.5901074625184002</c:v>
                </c:pt>
                <c:pt idx="33">
                  <c:v>469.00522078131002</c:v>
                </c:pt>
                <c:pt idx="34">
                  <c:v>105.80536915632</c:v>
                </c:pt>
                <c:pt idx="35">
                  <c:v>42.266731540004002</c:v>
                </c:pt>
                <c:pt idx="36" formatCode="0.00E+00">
                  <c:v>139106.366827441</c:v>
                </c:pt>
                <c:pt idx="37">
                  <c:v>998.83929074964999</c:v>
                </c:pt>
                <c:pt idx="38">
                  <c:v>10.730707187581</c:v>
                </c:pt>
                <c:pt idx="39" formatCode="0.00E+00">
                  <c:v>28410.7415209584</c:v>
                </c:pt>
                <c:pt idx="40">
                  <c:v>7.2069683611094</c:v>
                </c:pt>
                <c:pt idx="41">
                  <c:v>564.91612492756997</c:v>
                </c:pt>
                <c:pt idx="42">
                  <c:v>2663.6201324522999</c:v>
                </c:pt>
                <c:pt idx="43">
                  <c:v>1745.4368938916</c:v>
                </c:pt>
                <c:pt idx="44">
                  <c:v>3185.228069044098</c:v>
                </c:pt>
                <c:pt idx="45">
                  <c:v>603.74863269071</c:v>
                </c:pt>
                <c:pt idx="46">
                  <c:v>5913.9336396021999</c:v>
                </c:pt>
                <c:pt idx="47">
                  <c:v>15.807761492778001</c:v>
                </c:pt>
                <c:pt idx="48" formatCode="0.00E+00">
                  <c:v>12650.0868720208</c:v>
                </c:pt>
                <c:pt idx="49" formatCode="0.00E+00">
                  <c:v>188484.102070038</c:v>
                </c:pt>
                <c:pt idx="50">
                  <c:v>22.340665572144999</c:v>
                </c:pt>
                <c:pt idx="51" formatCode="0.00E+00">
                  <c:v>99279.212384631901</c:v>
                </c:pt>
                <c:pt idx="52">
                  <c:v>1.5063113368064001</c:v>
                </c:pt>
                <c:pt idx="53">
                  <c:v>1.8894398946348001</c:v>
                </c:pt>
                <c:pt idx="54">
                  <c:v>1329.7452713498999</c:v>
                </c:pt>
                <c:pt idx="55">
                  <c:v>161.98500664973</c:v>
                </c:pt>
                <c:pt idx="56" formatCode="0.00E+00">
                  <c:v>57030.965998574276</c:v>
                </c:pt>
                <c:pt idx="57">
                  <c:v>0.34563805713006002</c:v>
                </c:pt>
                <c:pt idx="58">
                  <c:v>2292.248230269699</c:v>
                </c:pt>
                <c:pt idx="59">
                  <c:v>7998.0841690461002</c:v>
                </c:pt>
                <c:pt idx="60">
                  <c:v>4.1465270709136002</c:v>
                </c:pt>
                <c:pt idx="61">
                  <c:v>4961.0842567858999</c:v>
                </c:pt>
                <c:pt idx="62">
                  <c:v>441.75305954064879</c:v>
                </c:pt>
                <c:pt idx="63">
                  <c:v>0.93462087334730004</c:v>
                </c:pt>
                <c:pt idx="64">
                  <c:v>4.0815113145841</c:v>
                </c:pt>
                <c:pt idx="65" formatCode="0.00E+00">
                  <c:v>225219.41237262599</c:v>
                </c:pt>
                <c:pt idx="66">
                  <c:v>39.680811076030999</c:v>
                </c:pt>
                <c:pt idx="67">
                  <c:v>126.99538872444001</c:v>
                </c:pt>
              </c:numCache>
            </c:numRef>
          </c:yVal>
          <c:smooth val="0"/>
        </c:ser>
        <c:ser>
          <c:idx val="1"/>
          <c:order val="1"/>
          <c:tx>
            <c:v>Hori</c:v>
          </c:tx>
          <c:spPr>
            <a:ln w="28575">
              <a:noFill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'Tube1P_-4_Tube1L_69'!$B$6:$B$73</c:f>
              <c:numCache>
                <c:formatCode>General</c:formatCode>
                <c:ptCount val="68"/>
                <c:pt idx="0" formatCode="0.00E+00">
                  <c:v>0.56411797788698004</c:v>
                </c:pt>
                <c:pt idx="1">
                  <c:v>0.56918673332681002</c:v>
                </c:pt>
                <c:pt idx="2" formatCode="0.00E+00">
                  <c:v>0.56937312216643998</c:v>
                </c:pt>
                <c:pt idx="3" formatCode="0.00E+00">
                  <c:v>0.58644866058898004</c:v>
                </c:pt>
                <c:pt idx="4" formatCode="0.00E+00">
                  <c:v>0.68141182588302995</c:v>
                </c:pt>
                <c:pt idx="5" formatCode="0.00E+00">
                  <c:v>0.68241899628461999</c:v>
                </c:pt>
                <c:pt idx="6" formatCode="0.00E+00">
                  <c:v>0.68275484369622996</c:v>
                </c:pt>
                <c:pt idx="7">
                  <c:v>0.68638920369013001</c:v>
                </c:pt>
                <c:pt idx="8">
                  <c:v>0.70160748422718999</c:v>
                </c:pt>
                <c:pt idx="9" formatCode="0.00E+00">
                  <c:v>0.74623731937398996</c:v>
                </c:pt>
                <c:pt idx="10">
                  <c:v>0.79514475893809999</c:v>
                </c:pt>
                <c:pt idx="11" formatCode="0.00E+00">
                  <c:v>0.84737762911934</c:v>
                </c:pt>
                <c:pt idx="12" formatCode="0.00E+00">
                  <c:v>0.85314759283907005</c:v>
                </c:pt>
                <c:pt idx="13" formatCode="0.00E+00">
                  <c:v>0.85400974011858</c:v>
                </c:pt>
                <c:pt idx="14">
                  <c:v>0.86000206725108996</c:v>
                </c:pt>
                <c:pt idx="15" formatCode="0.00E+00">
                  <c:v>0.92832490866280004</c:v>
                </c:pt>
                <c:pt idx="16" formatCode="0.00E+00">
                  <c:v>0.96013632561687001</c:v>
                </c:pt>
                <c:pt idx="17" formatCode="0.00E+00">
                  <c:v>1.0381774911131001</c:v>
                </c:pt>
                <c:pt idx="18" formatCode="0.00E+00">
                  <c:v>1.0700569947617999</c:v>
                </c:pt>
                <c:pt idx="19" formatCode="0.00E+00">
                  <c:v>1.101737033612</c:v>
                </c:pt>
                <c:pt idx="20" formatCode="0.00E+00">
                  <c:v>1.1036388109723001</c:v>
                </c:pt>
                <c:pt idx="21" formatCode="0.00E+00">
                  <c:v>1.105862700856</c:v>
                </c:pt>
                <c:pt idx="22">
                  <c:v>1.1398030148236999</c:v>
                </c:pt>
                <c:pt idx="23">
                  <c:v>1.1716227914245001</c:v>
                </c:pt>
                <c:pt idx="24" formatCode="0.00E+00">
                  <c:v>1.2155431468605999</c:v>
                </c:pt>
                <c:pt idx="25" formatCode="0.00E+00">
                  <c:v>1.2562685546698</c:v>
                </c:pt>
                <c:pt idx="26" formatCode="0.00E+00">
                  <c:v>1.2922224516386001</c:v>
                </c:pt>
                <c:pt idx="27" formatCode="0.00E+00">
                  <c:v>1.3452034735922</c:v>
                </c:pt>
                <c:pt idx="28" formatCode="0.00E+00">
                  <c:v>1.3487319698169</c:v>
                </c:pt>
                <c:pt idx="29" formatCode="0.00E+00">
                  <c:v>1.3671945892544</c:v>
                </c:pt>
                <c:pt idx="30" formatCode="0.00E+00">
                  <c:v>1.3996620444646</c:v>
                </c:pt>
                <c:pt idx="31" formatCode="0.00E+00">
                  <c:v>1.4491176133632999</c:v>
                </c:pt>
                <c:pt idx="32" formatCode="0.00E+00">
                  <c:v>1.4566757107368999</c:v>
                </c:pt>
                <c:pt idx="33" formatCode="0.00E+00">
                  <c:v>1.4997055880951</c:v>
                </c:pt>
                <c:pt idx="34" formatCode="0.00E+00">
                  <c:v>1.5100114273731999</c:v>
                </c:pt>
                <c:pt idx="35" formatCode="0.00E+00">
                  <c:v>1.5365604069833001</c:v>
                </c:pt>
                <c:pt idx="36" formatCode="0.00E+00">
                  <c:v>1.5831803526363999</c:v>
                </c:pt>
                <c:pt idx="37" formatCode="0.00E+00">
                  <c:v>1.6049651140542001</c:v>
                </c:pt>
                <c:pt idx="38" formatCode="0.00E+00">
                  <c:v>1.6095213440355001</c:v>
                </c:pt>
                <c:pt idx="39" formatCode="0.00E+00">
                  <c:v>1.6334315884544</c:v>
                </c:pt>
                <c:pt idx="40" formatCode="0.00E+00">
                  <c:v>1.6563349748538001</c:v>
                </c:pt>
                <c:pt idx="41" formatCode="0.00E+00">
                  <c:v>1.6589749229371999</c:v>
                </c:pt>
                <c:pt idx="42" formatCode="0.00E+00">
                  <c:v>1.6592095680242001</c:v>
                </c:pt>
                <c:pt idx="43" formatCode="0.00E+00">
                  <c:v>1.6613411662087001</c:v>
                </c:pt>
                <c:pt idx="44" formatCode="0.00E+00">
                  <c:v>1.6618269719497001</c:v>
                </c:pt>
                <c:pt idx="45" formatCode="0.00E+00">
                  <c:v>1.6620202239940001</c:v>
                </c:pt>
                <c:pt idx="46" formatCode="0.00E+00">
                  <c:v>1.6752096847492</c:v>
                </c:pt>
                <c:pt idx="47" formatCode="0.00E+00">
                  <c:v>1.7212480114297</c:v>
                </c:pt>
                <c:pt idx="48" formatCode="0.00E+00">
                  <c:v>1.7242296054291999</c:v>
                </c:pt>
                <c:pt idx="49">
                  <c:v>1.7263399504368999</c:v>
                </c:pt>
                <c:pt idx="50">
                  <c:v>1.7444961252416999</c:v>
                </c:pt>
                <c:pt idx="51" formatCode="0.00E+00">
                  <c:v>1.7474007020814</c:v>
                </c:pt>
                <c:pt idx="52" formatCode="0.00E+00">
                  <c:v>1.7498910106751999</c:v>
                </c:pt>
                <c:pt idx="53">
                  <c:v>1.7544190808492</c:v>
                </c:pt>
                <c:pt idx="54">
                  <c:v>1.7882301023328999</c:v>
                </c:pt>
                <c:pt idx="55">
                  <c:v>1.8318712833340991</c:v>
                </c:pt>
                <c:pt idx="56">
                  <c:v>1.8367135238223</c:v>
                </c:pt>
                <c:pt idx="57">
                  <c:v>1.8534933429853999</c:v>
                </c:pt>
                <c:pt idx="58">
                  <c:v>1.8558841355603</c:v>
                </c:pt>
                <c:pt idx="59">
                  <c:v>1.8702594606633001</c:v>
                </c:pt>
                <c:pt idx="60">
                  <c:v>1.8886802125193001</c:v>
                </c:pt>
                <c:pt idx="61">
                  <c:v>1.9015582275659999</c:v>
                </c:pt>
                <c:pt idx="62">
                  <c:v>1.9124645349124001</c:v>
                </c:pt>
                <c:pt idx="63">
                  <c:v>1.9220592846144999</c:v>
                </c:pt>
                <c:pt idx="64">
                  <c:v>1.9582393343436</c:v>
                </c:pt>
                <c:pt idx="65">
                  <c:v>1.9604852548953999</c:v>
                </c:pt>
                <c:pt idx="66">
                  <c:v>1.9642760049799</c:v>
                </c:pt>
                <c:pt idx="67">
                  <c:v>1.9768747264816999</c:v>
                </c:pt>
              </c:numCache>
            </c:numRef>
          </c:xVal>
          <c:yVal>
            <c:numRef>
              <c:f>'Tube1P_-4_Tube1L_69'!$E$6:$E$73</c:f>
              <c:numCache>
                <c:formatCode>General</c:formatCode>
                <c:ptCount val="68"/>
                <c:pt idx="0">
                  <c:v>24.309521081802</c:v>
                </c:pt>
                <c:pt idx="1">
                  <c:v>2698.6312276968001</c:v>
                </c:pt>
                <c:pt idx="2">
                  <c:v>1.3155689599936999</c:v>
                </c:pt>
                <c:pt idx="3">
                  <c:v>37.737198985604998</c:v>
                </c:pt>
                <c:pt idx="4" formatCode="0.00E+00">
                  <c:v>950040.427223876</c:v>
                </c:pt>
                <c:pt idx="5">
                  <c:v>181.44615834157</c:v>
                </c:pt>
                <c:pt idx="6">
                  <c:v>21.593769559948001</c:v>
                </c:pt>
                <c:pt idx="7">
                  <c:v>1842.5554704598001</c:v>
                </c:pt>
                <c:pt idx="8">
                  <c:v>8.3016405580238004</c:v>
                </c:pt>
                <c:pt idx="9">
                  <c:v>6.4904727349992003E-2</c:v>
                </c:pt>
                <c:pt idx="10">
                  <c:v>6178.6407163461881</c:v>
                </c:pt>
                <c:pt idx="11">
                  <c:v>14.322577441481</c:v>
                </c:pt>
                <c:pt idx="12">
                  <c:v>1.6228080287872999E-3</c:v>
                </c:pt>
                <c:pt idx="13">
                  <c:v>3.3017751475722001E-2</c:v>
                </c:pt>
                <c:pt idx="14">
                  <c:v>8.7591248995156995E-2</c:v>
                </c:pt>
                <c:pt idx="15" formatCode="0.00E+00">
                  <c:v>196205.45152662389</c:v>
                </c:pt>
                <c:pt idx="16">
                  <c:v>72.383306783302004</c:v>
                </c:pt>
                <c:pt idx="17">
                  <c:v>148.95509947103</c:v>
                </c:pt>
                <c:pt idx="18">
                  <c:v>10.968711912746</c:v>
                </c:pt>
                <c:pt idx="19">
                  <c:v>1183.5409537544001</c:v>
                </c:pt>
                <c:pt idx="20">
                  <c:v>5.221285929695787</c:v>
                </c:pt>
                <c:pt idx="21">
                  <c:v>4.4777014639654002E-4</c:v>
                </c:pt>
                <c:pt idx="22">
                  <c:v>1.9420927692650001</c:v>
                </c:pt>
                <c:pt idx="23">
                  <c:v>2.6173499406585E-3</c:v>
                </c:pt>
                <c:pt idx="24" formatCode="0.00E+00">
                  <c:v>25363.564473582901</c:v>
                </c:pt>
                <c:pt idx="25">
                  <c:v>82.867327780337007</c:v>
                </c:pt>
                <c:pt idx="26">
                  <c:v>21.540391304377</c:v>
                </c:pt>
                <c:pt idx="27">
                  <c:v>146.93695722237001</c:v>
                </c:pt>
                <c:pt idx="28">
                  <c:v>0.12960518178413</c:v>
                </c:pt>
                <c:pt idx="29">
                  <c:v>5.2353417039674E-2</c:v>
                </c:pt>
                <c:pt idx="30">
                  <c:v>9.4506419303413995</c:v>
                </c:pt>
                <c:pt idx="31">
                  <c:v>0.99600799482763003</c:v>
                </c:pt>
                <c:pt idx="32">
                  <c:v>27.545424596591879</c:v>
                </c:pt>
                <c:pt idx="33" formatCode="0.00E+00">
                  <c:v>1227215.23788422</c:v>
                </c:pt>
                <c:pt idx="34" formatCode="0.00E+00">
                  <c:v>24477.479867705501</c:v>
                </c:pt>
                <c:pt idx="35">
                  <c:v>1.8833849588759999E-2</c:v>
                </c:pt>
                <c:pt idx="36">
                  <c:v>3072.9906067614002</c:v>
                </c:pt>
                <c:pt idx="37">
                  <c:v>117.09382481563</c:v>
                </c:pt>
                <c:pt idx="38" formatCode="0.00E+00">
                  <c:v>15928.5225345706</c:v>
                </c:pt>
                <c:pt idx="39">
                  <c:v>154.20323721880999</c:v>
                </c:pt>
                <c:pt idx="40" formatCode="0.00E+00">
                  <c:v>178651.602492379</c:v>
                </c:pt>
                <c:pt idx="41" formatCode="0.00E+00">
                  <c:v>14657.387743326301</c:v>
                </c:pt>
                <c:pt idx="42">
                  <c:v>9058.2450273866998</c:v>
                </c:pt>
                <c:pt idx="43" formatCode="0.00E+00">
                  <c:v>69247.676106824802</c:v>
                </c:pt>
                <c:pt idx="44" formatCode="0.00E+00">
                  <c:v>72929.578289985395</c:v>
                </c:pt>
                <c:pt idx="45">
                  <c:v>1183.3274655799</c:v>
                </c:pt>
                <c:pt idx="46">
                  <c:v>129.22493584801001</c:v>
                </c:pt>
                <c:pt idx="47">
                  <c:v>5545.7458692666996</c:v>
                </c:pt>
                <c:pt idx="48">
                  <c:v>4.5248302828631974</c:v>
                </c:pt>
                <c:pt idx="49">
                  <c:v>27.708143054114981</c:v>
                </c:pt>
                <c:pt idx="50" formatCode="0.00E+00">
                  <c:v>113168.809359355</c:v>
                </c:pt>
                <c:pt idx="51">
                  <c:v>1.0576641381353</c:v>
                </c:pt>
                <c:pt idx="52">
                  <c:v>5332.7533718643999</c:v>
                </c:pt>
                <c:pt idx="53" formatCode="0.00E+00">
                  <c:v>19539.790658600701</c:v>
                </c:pt>
                <c:pt idx="54">
                  <c:v>6.0015814442042004</c:v>
                </c:pt>
                <c:pt idx="55">
                  <c:v>0.42354313619632999</c:v>
                </c:pt>
                <c:pt idx="56">
                  <c:v>24.780919627568981</c:v>
                </c:pt>
                <c:pt idx="57">
                  <c:v>3533.4092998229999</c:v>
                </c:pt>
                <c:pt idx="58">
                  <c:v>1.5907393072636</c:v>
                </c:pt>
                <c:pt idx="59">
                  <c:v>21.382854288360999</c:v>
                </c:pt>
                <c:pt idx="60">
                  <c:v>9478.2198456308997</c:v>
                </c:pt>
                <c:pt idx="61">
                  <c:v>27.416213630963881</c:v>
                </c:pt>
                <c:pt idx="62">
                  <c:v>243.50690565885</c:v>
                </c:pt>
                <c:pt idx="63" formatCode="0.00E+00">
                  <c:v>84954.989396458303</c:v>
                </c:pt>
                <c:pt idx="64" formatCode="0.00E+00">
                  <c:v>90782.367916665695</c:v>
                </c:pt>
                <c:pt idx="65">
                  <c:v>1209.9704025807</c:v>
                </c:pt>
                <c:pt idx="66" formatCode="0.00E+00">
                  <c:v>61835.010423334003</c:v>
                </c:pt>
                <c:pt idx="67" formatCode="0.00E+00">
                  <c:v>2696397.91808382</c:v>
                </c:pt>
              </c:numCache>
            </c:numRef>
          </c:yVal>
          <c:smooth val="0"/>
        </c:ser>
        <c:ser>
          <c:idx val="2"/>
          <c:order val="2"/>
          <c:tx>
            <c:v>Longi</c:v>
          </c:tx>
          <c:spPr>
            <a:ln w="28575">
              <a:noFill/>
            </a:ln>
          </c:spPr>
          <c:marker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'Tube1P_-4_Tube1L_69'!$B$6:$B$73</c:f>
              <c:numCache>
                <c:formatCode>General</c:formatCode>
                <c:ptCount val="68"/>
                <c:pt idx="0" formatCode="0.00E+00">
                  <c:v>0.56411797788698004</c:v>
                </c:pt>
                <c:pt idx="1">
                  <c:v>0.56918673332681002</c:v>
                </c:pt>
                <c:pt idx="2" formatCode="0.00E+00">
                  <c:v>0.56937312216643998</c:v>
                </c:pt>
                <c:pt idx="3" formatCode="0.00E+00">
                  <c:v>0.58644866058898004</c:v>
                </c:pt>
                <c:pt idx="4" formatCode="0.00E+00">
                  <c:v>0.68141182588302995</c:v>
                </c:pt>
                <c:pt idx="5" formatCode="0.00E+00">
                  <c:v>0.68241899628461999</c:v>
                </c:pt>
                <c:pt idx="6" formatCode="0.00E+00">
                  <c:v>0.68275484369622996</c:v>
                </c:pt>
                <c:pt idx="7">
                  <c:v>0.68638920369013001</c:v>
                </c:pt>
                <c:pt idx="8">
                  <c:v>0.70160748422718999</c:v>
                </c:pt>
                <c:pt idx="9" formatCode="0.00E+00">
                  <c:v>0.74623731937398996</c:v>
                </c:pt>
                <c:pt idx="10">
                  <c:v>0.79514475893809999</c:v>
                </c:pt>
                <c:pt idx="11" formatCode="0.00E+00">
                  <c:v>0.84737762911934</c:v>
                </c:pt>
                <c:pt idx="12" formatCode="0.00E+00">
                  <c:v>0.85314759283907005</c:v>
                </c:pt>
                <c:pt idx="13" formatCode="0.00E+00">
                  <c:v>0.85400974011858</c:v>
                </c:pt>
                <c:pt idx="14">
                  <c:v>0.86000206725108996</c:v>
                </c:pt>
                <c:pt idx="15" formatCode="0.00E+00">
                  <c:v>0.92832490866280004</c:v>
                </c:pt>
                <c:pt idx="16" formatCode="0.00E+00">
                  <c:v>0.96013632561687001</c:v>
                </c:pt>
                <c:pt idx="17" formatCode="0.00E+00">
                  <c:v>1.0381774911131001</c:v>
                </c:pt>
                <c:pt idx="18" formatCode="0.00E+00">
                  <c:v>1.0700569947617999</c:v>
                </c:pt>
                <c:pt idx="19" formatCode="0.00E+00">
                  <c:v>1.101737033612</c:v>
                </c:pt>
                <c:pt idx="20" formatCode="0.00E+00">
                  <c:v>1.1036388109723001</c:v>
                </c:pt>
                <c:pt idx="21" formatCode="0.00E+00">
                  <c:v>1.105862700856</c:v>
                </c:pt>
                <c:pt idx="22">
                  <c:v>1.1398030148236999</c:v>
                </c:pt>
                <c:pt idx="23">
                  <c:v>1.1716227914245001</c:v>
                </c:pt>
                <c:pt idx="24" formatCode="0.00E+00">
                  <c:v>1.2155431468605999</c:v>
                </c:pt>
                <c:pt idx="25" formatCode="0.00E+00">
                  <c:v>1.2562685546698</c:v>
                </c:pt>
                <c:pt idx="26" formatCode="0.00E+00">
                  <c:v>1.2922224516386001</c:v>
                </c:pt>
                <c:pt idx="27" formatCode="0.00E+00">
                  <c:v>1.3452034735922</c:v>
                </c:pt>
                <c:pt idx="28" formatCode="0.00E+00">
                  <c:v>1.3487319698169</c:v>
                </c:pt>
                <c:pt idx="29" formatCode="0.00E+00">
                  <c:v>1.3671945892544</c:v>
                </c:pt>
                <c:pt idx="30" formatCode="0.00E+00">
                  <c:v>1.3996620444646</c:v>
                </c:pt>
                <c:pt idx="31" formatCode="0.00E+00">
                  <c:v>1.4491176133632999</c:v>
                </c:pt>
                <c:pt idx="32" formatCode="0.00E+00">
                  <c:v>1.4566757107368999</c:v>
                </c:pt>
                <c:pt idx="33" formatCode="0.00E+00">
                  <c:v>1.4997055880951</c:v>
                </c:pt>
                <c:pt idx="34" formatCode="0.00E+00">
                  <c:v>1.5100114273731999</c:v>
                </c:pt>
                <c:pt idx="35" formatCode="0.00E+00">
                  <c:v>1.5365604069833001</c:v>
                </c:pt>
                <c:pt idx="36" formatCode="0.00E+00">
                  <c:v>1.5831803526363999</c:v>
                </c:pt>
                <c:pt idx="37" formatCode="0.00E+00">
                  <c:v>1.6049651140542001</c:v>
                </c:pt>
                <c:pt idx="38" formatCode="0.00E+00">
                  <c:v>1.6095213440355001</c:v>
                </c:pt>
                <c:pt idx="39" formatCode="0.00E+00">
                  <c:v>1.6334315884544</c:v>
                </c:pt>
                <c:pt idx="40" formatCode="0.00E+00">
                  <c:v>1.6563349748538001</c:v>
                </c:pt>
                <c:pt idx="41" formatCode="0.00E+00">
                  <c:v>1.6589749229371999</c:v>
                </c:pt>
                <c:pt idx="42" formatCode="0.00E+00">
                  <c:v>1.6592095680242001</c:v>
                </c:pt>
                <c:pt idx="43" formatCode="0.00E+00">
                  <c:v>1.6613411662087001</c:v>
                </c:pt>
                <c:pt idx="44" formatCode="0.00E+00">
                  <c:v>1.6618269719497001</c:v>
                </c:pt>
                <c:pt idx="45" formatCode="0.00E+00">
                  <c:v>1.6620202239940001</c:v>
                </c:pt>
                <c:pt idx="46" formatCode="0.00E+00">
                  <c:v>1.6752096847492</c:v>
                </c:pt>
                <c:pt idx="47" formatCode="0.00E+00">
                  <c:v>1.7212480114297</c:v>
                </c:pt>
                <c:pt idx="48" formatCode="0.00E+00">
                  <c:v>1.7242296054291999</c:v>
                </c:pt>
                <c:pt idx="49">
                  <c:v>1.7263399504368999</c:v>
                </c:pt>
                <c:pt idx="50">
                  <c:v>1.7444961252416999</c:v>
                </c:pt>
                <c:pt idx="51" formatCode="0.00E+00">
                  <c:v>1.7474007020814</c:v>
                </c:pt>
                <c:pt idx="52" formatCode="0.00E+00">
                  <c:v>1.7498910106751999</c:v>
                </c:pt>
                <c:pt idx="53">
                  <c:v>1.7544190808492</c:v>
                </c:pt>
                <c:pt idx="54">
                  <c:v>1.7882301023328999</c:v>
                </c:pt>
                <c:pt idx="55">
                  <c:v>1.8318712833340991</c:v>
                </c:pt>
                <c:pt idx="56">
                  <c:v>1.8367135238223</c:v>
                </c:pt>
                <c:pt idx="57">
                  <c:v>1.8534933429853999</c:v>
                </c:pt>
                <c:pt idx="58">
                  <c:v>1.8558841355603</c:v>
                </c:pt>
                <c:pt idx="59">
                  <c:v>1.8702594606633001</c:v>
                </c:pt>
                <c:pt idx="60">
                  <c:v>1.8886802125193001</c:v>
                </c:pt>
                <c:pt idx="61">
                  <c:v>1.9015582275659999</c:v>
                </c:pt>
                <c:pt idx="62">
                  <c:v>1.9124645349124001</c:v>
                </c:pt>
                <c:pt idx="63">
                  <c:v>1.9220592846144999</c:v>
                </c:pt>
                <c:pt idx="64">
                  <c:v>1.9582393343436</c:v>
                </c:pt>
                <c:pt idx="65">
                  <c:v>1.9604852548953999</c:v>
                </c:pt>
                <c:pt idx="66">
                  <c:v>1.9642760049799</c:v>
                </c:pt>
                <c:pt idx="67">
                  <c:v>1.9768747264816999</c:v>
                </c:pt>
              </c:numCache>
            </c:numRef>
          </c:xVal>
          <c:yVal>
            <c:numRef>
              <c:f>'Tube1P_-4_Tube1L_69'!$F$6:$F$73</c:f>
              <c:numCache>
                <c:formatCode>General</c:formatCode>
                <c:ptCount val="68"/>
                <c:pt idx="0" formatCode="0.00E+00">
                  <c:v>21335.4892531396</c:v>
                </c:pt>
                <c:pt idx="1">
                  <c:v>5.0984265761268004E-3</c:v>
                </c:pt>
                <c:pt idx="2">
                  <c:v>5.4017130416340997</c:v>
                </c:pt>
                <c:pt idx="3" formatCode="0.00E+00">
                  <c:v>115443.67599173301</c:v>
                </c:pt>
                <c:pt idx="4">
                  <c:v>0.20609245765317</c:v>
                </c:pt>
                <c:pt idx="5">
                  <c:v>417.19593861735001</c:v>
                </c:pt>
                <c:pt idx="6">
                  <c:v>6.3134425210611003</c:v>
                </c:pt>
                <c:pt idx="7" formatCode="0.00E+00">
                  <c:v>1.2162867501044999E-5</c:v>
                </c:pt>
                <c:pt idx="8">
                  <c:v>31.657702335124</c:v>
                </c:pt>
                <c:pt idx="9">
                  <c:v>0.37327858959943999</c:v>
                </c:pt>
                <c:pt idx="10">
                  <c:v>45.832242211843003</c:v>
                </c:pt>
                <c:pt idx="11" formatCode="0.00E+00">
                  <c:v>2.6877672313824E-6</c:v>
                </c:pt>
                <c:pt idx="12">
                  <c:v>0.20546912164025999</c:v>
                </c:pt>
                <c:pt idx="13">
                  <c:v>0.66213310811430004</c:v>
                </c:pt>
                <c:pt idx="14" formatCode="0.00E+00">
                  <c:v>3.2984921369626999E-7</c:v>
                </c:pt>
                <c:pt idx="15">
                  <c:v>2.9063210540176002E-3</c:v>
                </c:pt>
                <c:pt idx="16" formatCode="0.00E+00">
                  <c:v>11416.782648734101</c:v>
                </c:pt>
                <c:pt idx="17">
                  <c:v>2209.2159630325</c:v>
                </c:pt>
                <c:pt idx="18">
                  <c:v>55.081954695790877</c:v>
                </c:pt>
                <c:pt idx="19">
                  <c:v>2.3211586935543E-2</c:v>
                </c:pt>
                <c:pt idx="20">
                  <c:v>101.23756415193</c:v>
                </c:pt>
                <c:pt idx="21">
                  <c:v>2.1902190105756E-2</c:v>
                </c:pt>
                <c:pt idx="22" formatCode="0.00E+00">
                  <c:v>6.5974449155510997E-7</c:v>
                </c:pt>
                <c:pt idx="23">
                  <c:v>0.14397222894837</c:v>
                </c:pt>
                <c:pt idx="24">
                  <c:v>3.8229028928331001E-2</c:v>
                </c:pt>
                <c:pt idx="25">
                  <c:v>3675.5916753628999</c:v>
                </c:pt>
                <c:pt idx="26">
                  <c:v>2258.8092786345001</c:v>
                </c:pt>
                <c:pt idx="27">
                  <c:v>1.2241170599563E-3</c:v>
                </c:pt>
                <c:pt idx="28">
                  <c:v>14.805511306382</c:v>
                </c:pt>
                <c:pt idx="29">
                  <c:v>3.0273128826604001</c:v>
                </c:pt>
                <c:pt idx="30">
                  <c:v>2.0197421711680999E-4</c:v>
                </c:pt>
                <c:pt idx="31">
                  <c:v>26.876459799631991</c:v>
                </c:pt>
                <c:pt idx="32">
                  <c:v>1.4367764025172E-3</c:v>
                </c:pt>
                <c:pt idx="33">
                  <c:v>177.66552338662001</c:v>
                </c:pt>
                <c:pt idx="34">
                  <c:v>181.97474420413991</c:v>
                </c:pt>
                <c:pt idx="35">
                  <c:v>9.1086997642097003E-2</c:v>
                </c:pt>
                <c:pt idx="36" formatCode="0.00E+00">
                  <c:v>61757.7387392491</c:v>
                </c:pt>
                <c:pt idx="37">
                  <c:v>823.32102840719006</c:v>
                </c:pt>
                <c:pt idx="38">
                  <c:v>17.933925026575999</c:v>
                </c:pt>
                <c:pt idx="39">
                  <c:v>2092.3035683009998</c:v>
                </c:pt>
                <c:pt idx="40">
                  <c:v>77.290694229094996</c:v>
                </c:pt>
                <c:pt idx="41">
                  <c:v>3143.9514227449999</c:v>
                </c:pt>
                <c:pt idx="42">
                  <c:v>5537.4507256821998</c:v>
                </c:pt>
                <c:pt idx="43" formatCode="0.00E+00">
                  <c:v>21267.379462261299</c:v>
                </c:pt>
                <c:pt idx="44" formatCode="0.00E+00">
                  <c:v>41217.7405781708</c:v>
                </c:pt>
                <c:pt idx="45">
                  <c:v>4550.7668398309997</c:v>
                </c:pt>
                <c:pt idx="46">
                  <c:v>2962.2190984317999</c:v>
                </c:pt>
                <c:pt idx="47">
                  <c:v>0.25013956229807</c:v>
                </c:pt>
                <c:pt idx="48">
                  <c:v>432.48450679316988</c:v>
                </c:pt>
                <c:pt idx="49">
                  <c:v>847.88600311187997</c:v>
                </c:pt>
                <c:pt idx="50">
                  <c:v>0.19892402497332001</c:v>
                </c:pt>
                <c:pt idx="51">
                  <c:v>80.838274081340003</c:v>
                </c:pt>
                <c:pt idx="52">
                  <c:v>2.8351639069131001E-2</c:v>
                </c:pt>
                <c:pt idx="53">
                  <c:v>5.5408526967095001E-2</c:v>
                </c:pt>
                <c:pt idx="54">
                  <c:v>365.85577974969891</c:v>
                </c:pt>
                <c:pt idx="55">
                  <c:v>1.5993290844272E-2</c:v>
                </c:pt>
                <c:pt idx="56">
                  <c:v>73.520428847265975</c:v>
                </c:pt>
                <c:pt idx="57">
                  <c:v>6.9586633553625999E-3</c:v>
                </c:pt>
                <c:pt idx="58">
                  <c:v>7.2690044477080882</c:v>
                </c:pt>
                <c:pt idx="59">
                  <c:v>182.76669277126999</c:v>
                </c:pt>
                <c:pt idx="60">
                  <c:v>9.4245313623025004E-2</c:v>
                </c:pt>
                <c:pt idx="61">
                  <c:v>334.78632660149879</c:v>
                </c:pt>
                <c:pt idx="62">
                  <c:v>3454.197212952</c:v>
                </c:pt>
                <c:pt idx="63">
                  <c:v>3.1950171511842998E-2</c:v>
                </c:pt>
                <c:pt idx="64">
                  <c:v>0.16829879067372</c:v>
                </c:pt>
                <c:pt idx="65" formatCode="0.00E+00">
                  <c:v>148607.79767670401</c:v>
                </c:pt>
                <c:pt idx="66">
                  <c:v>5.0863787644227001</c:v>
                </c:pt>
                <c:pt idx="67">
                  <c:v>4.9666359429271001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456416"/>
        <c:axId val="270184448"/>
      </c:scatterChart>
      <c:valAx>
        <c:axId val="251456416"/>
        <c:scaling>
          <c:orientation val="minMax"/>
          <c:max val="2"/>
          <c:min val="0.4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700" b="0"/>
                </a:pPr>
                <a:r>
                  <a:rPr lang="en-US" sz="1200" b="0" i="0" baseline="0" dirty="0">
                    <a:effectLst/>
                  </a:rPr>
                  <a:t>Frequency </a:t>
                </a:r>
                <a:r>
                  <a:rPr lang="en-US" sz="1200" b="0" i="0" baseline="0" dirty="0" smtClean="0">
                    <a:effectLst/>
                  </a:rPr>
                  <a:t>(GHz</a:t>
                </a:r>
                <a:r>
                  <a:rPr lang="en-US" sz="1200" b="0" i="0" baseline="0" dirty="0">
                    <a:effectLst/>
                  </a:rPr>
                  <a:t>)</a:t>
                </a:r>
                <a:endParaRPr lang="en-US" sz="700" b="0" dirty="0">
                  <a:effectLst/>
                </a:endParaRP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270184448"/>
        <c:crossesAt val="1.0000000000000003E-4"/>
        <c:crossBetween val="midCat"/>
        <c:majorUnit val="0.2"/>
        <c:minorUnit val="0.2"/>
      </c:valAx>
      <c:valAx>
        <c:axId val="270184448"/>
        <c:scaling>
          <c:logBase val="10"/>
          <c:orientation val="minMax"/>
          <c:max val="10000000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0" i="0" baseline="0" dirty="0" smtClean="0">
                    <a:effectLst/>
                  </a:rPr>
                  <a:t>Impedance Z</a:t>
                </a:r>
                <a:r>
                  <a:rPr lang="en-US" sz="1200" b="0" i="0" baseline="-25000" dirty="0" smtClean="0">
                    <a:effectLst/>
                  </a:rPr>
                  <a:t>L</a:t>
                </a:r>
                <a:r>
                  <a:rPr lang="en-US" sz="1200" b="0" i="0" baseline="0" dirty="0" smtClean="0">
                    <a:effectLst/>
                  </a:rPr>
                  <a:t> (ohm/cavity),</a:t>
                </a:r>
                <a:endParaRPr lang="en-GB" sz="1200" dirty="0" smtClean="0">
                  <a:effectLst/>
                </a:endParaRPr>
              </a:p>
              <a:p>
                <a:pPr>
                  <a:defRPr/>
                </a:pPr>
                <a:r>
                  <a:rPr lang="en-US" sz="1200" b="0" i="0" baseline="0" dirty="0" smtClean="0">
                    <a:effectLst/>
                  </a:rPr>
                  <a:t> Z</a:t>
                </a:r>
                <a:r>
                  <a:rPr lang="en-US" sz="1200" b="0" i="0" baseline="-25000" dirty="0" smtClean="0">
                    <a:effectLst/>
                  </a:rPr>
                  <a:t>T</a:t>
                </a:r>
                <a:r>
                  <a:rPr lang="en-US" sz="1200" b="0" i="0" baseline="0" dirty="0" smtClean="0">
                    <a:effectLst/>
                  </a:rPr>
                  <a:t> (ohm/m/cavity) </a:t>
                </a:r>
                <a:endParaRPr lang="en-GB" sz="12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0544329492949622E-2"/>
              <c:y val="0.17492433338549754"/>
            </c:manualLayout>
          </c:layout>
          <c:overlay val="0"/>
        </c:title>
        <c:numFmt formatCode="0E+00" sourceLinked="0"/>
        <c:majorTickMark val="out"/>
        <c:minorTickMark val="none"/>
        <c:tickLblPos val="nextTo"/>
        <c:crossAx val="251456416"/>
        <c:crosses val="autoZero"/>
        <c:crossBetween val="midCat"/>
        <c:majorUnit val="10"/>
      </c:valAx>
    </c:plotArea>
    <c:legend>
      <c:legendPos val="r"/>
      <c:layout>
        <c:manualLayout>
          <c:xMode val="edge"/>
          <c:yMode val="edge"/>
          <c:x val="0.115106243726672"/>
          <c:y val="3.4425754169537998E-3"/>
          <c:w val="0.82484538214473102"/>
          <c:h val="5.20775007290755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A46AA-A4D6-4D26-BFF0-28A39C543E22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530E5-8988-4598-AA4F-AAFF232BCC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54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Frequency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cavities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-out the CM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assembly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vacuum/pressure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cryogenic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cooldown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Coupling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warm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2. Tuner validation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mechanical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RF feedback (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power)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3. LLRF validation (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cavity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loop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tuner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loop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to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already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vertical setup on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PoP+Tuner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3. HOM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spectrum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cavities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cold and warm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4. Check of the Pickup probe and all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connectors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5. Initial RF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kW amplifier,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time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58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93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47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3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6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19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0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5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srgbClr val="64BCD9"/>
                </a:solidFill>
              </a:rPr>
              <a:t>R. Calaga, CSR II, Oct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14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Minimal Plan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12000" y="1090410"/>
            <a:ext cx="7920000" cy="2207705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Frequency</a:t>
            </a:r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tracking</a:t>
            </a:r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 in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cooldown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Tuner validation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with</a:t>
            </a:r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 (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low</a:t>
            </a:r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 power) RF</a:t>
            </a:r>
          </a:p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LLRF 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(</a:t>
            </a:r>
            <a:r>
              <a:rPr lang="fr-FR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cavity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 &amp; </a:t>
            </a:r>
            <a:r>
              <a:rPr lang="fr-FR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tuning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loop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)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HOM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spectrum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Pick-up probe &amp;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connectors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Initial RF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conditioning</a:t>
            </a:r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, 1kW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solid</a:t>
            </a:r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 state amplifier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46" t="8656"/>
          <a:stretch/>
        </p:blipFill>
        <p:spPr>
          <a:xfrm>
            <a:off x="2339753" y="3648217"/>
            <a:ext cx="6024524" cy="30681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9753" y="4180438"/>
            <a:ext cx="74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24/11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778102" y="3635352"/>
            <a:ext cx="516531" cy="593313"/>
          </a:xfrm>
          <a:custGeom>
            <a:avLst/>
            <a:gdLst>
              <a:gd name="connsiteX0" fmla="*/ 509551 w 516531"/>
              <a:gd name="connsiteY0" fmla="*/ 0 h 593313"/>
              <a:gd name="connsiteX1" fmla="*/ 516531 w 516531"/>
              <a:gd name="connsiteY1" fmla="*/ 390888 h 593313"/>
              <a:gd name="connsiteX2" fmla="*/ 0 w 516531"/>
              <a:gd name="connsiteY2" fmla="*/ 390888 h 593313"/>
              <a:gd name="connsiteX3" fmla="*/ 6980 w 516531"/>
              <a:gd name="connsiteY3" fmla="*/ 593313 h 593313"/>
              <a:gd name="connsiteX4" fmla="*/ 6980 w 516531"/>
              <a:gd name="connsiteY4" fmla="*/ 593313 h 593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6531" h="593313">
                <a:moveTo>
                  <a:pt x="509551" y="0"/>
                </a:moveTo>
                <a:lnTo>
                  <a:pt x="516531" y="390888"/>
                </a:lnTo>
                <a:lnTo>
                  <a:pt x="0" y="390888"/>
                </a:lnTo>
                <a:lnTo>
                  <a:pt x="6980" y="593313"/>
                </a:lnTo>
                <a:lnTo>
                  <a:pt x="6980" y="593313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294633" y="4437112"/>
            <a:ext cx="453584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20116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Input Power w/o Beam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120344"/>
                <a:ext cx="7920000" cy="4906963"/>
              </a:xfrm>
            </p:spPr>
            <p:txBody>
              <a:bodyPr/>
              <a:lstStyle/>
              <a:p>
                <a:r>
                  <a:rPr lang="en-GB" dirty="0" smtClean="0"/>
                  <a:t>The present baseline is to install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kW</m:t>
                    </m:r>
                  </m:oMath>
                </a14:m>
                <a:r>
                  <a:rPr lang="en-GB" dirty="0" smtClean="0"/>
                  <a:t> in SM18 to reach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0.9 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GB" dirty="0" smtClean="0"/>
                  <a:t> per cavity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120344"/>
                <a:ext cx="7920000" cy="4906963"/>
              </a:xfrm>
              <a:blipFill rotWithShape="0">
                <a:blip r:embed="rId2"/>
                <a:stretch>
                  <a:fillRect l="-2462" t="-2236" r="-1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10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19" y="2124007"/>
            <a:ext cx="7133968" cy="40021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03803" y="4777946"/>
            <a:ext cx="518984" cy="362465"/>
          </a:xfrm>
          <a:prstGeom prst="rect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426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Input Power w/o Beam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120344"/>
                <a:ext cx="7920000" cy="4906963"/>
              </a:xfrm>
            </p:spPr>
            <p:txBody>
              <a:bodyPr/>
              <a:lstStyle/>
              <a:p>
                <a:r>
                  <a:rPr lang="en-GB" dirty="0" smtClean="0"/>
                  <a:t>The required power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=350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dirty="0"/>
                  <a:t>	</a:t>
                </a:r>
                <a:r>
                  <a:rPr lang="en-GB" dirty="0" smtClean="0"/>
                  <a:t>(200 bunches,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=1.7×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b="0" dirty="0" smtClean="0"/>
                  <a:t>p/b)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120344"/>
                <a:ext cx="7920000" cy="4906963"/>
              </a:xfrm>
              <a:blipFill rotWithShape="0">
                <a:blip r:embed="rId2"/>
                <a:stretch>
                  <a:fillRect l="-2462" t="-22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11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347" y="2098701"/>
            <a:ext cx="7315214" cy="41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010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523045" y="1285787"/>
                <a:ext cx="8515351" cy="491730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1" dirty="0" smtClean="0"/>
                  <a:t>BPMs</a:t>
                </a:r>
              </a:p>
              <a:p>
                <a:pPr lvl="1"/>
                <a:r>
                  <a:rPr lang="en-US" dirty="0" smtClean="0"/>
                  <a:t>MOPOS system (possibility of DOROS </a:t>
                </a:r>
                <a:r>
                  <a:rPr lang="en-US" dirty="0" err="1" smtClean="0"/>
                  <a:t>acq</a:t>
                </a:r>
                <a:r>
                  <a:rPr lang="en-US" dirty="0" smtClean="0"/>
                  <a:t> channel)</a:t>
                </a:r>
              </a:p>
              <a:p>
                <a:pPr lvl="2"/>
                <a:r>
                  <a:rPr lang="en-US" dirty="0" smtClean="0"/>
                  <a:t>Orbit mode –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 smtClean="0"/>
                  <a:t>, Trajectory -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400 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Two new BPMs around the crab</a:t>
                </a:r>
              </a:p>
              <a:p>
                <a:pPr lvl="1"/>
                <a:r>
                  <a:rPr lang="en-US" dirty="0" smtClean="0"/>
                  <a:t>Special PUs (transverse damper, WBFS, exponential PU)</a:t>
                </a:r>
              </a:p>
              <a:p>
                <a:r>
                  <a:rPr lang="en-US" b="1" dirty="0" smtClean="0"/>
                  <a:t>Head-Tail Monitor</a:t>
                </a:r>
              </a:p>
              <a:p>
                <a:pPr lvl="1"/>
                <a:r>
                  <a:rPr lang="en-US" dirty="0" smtClean="0"/>
                  <a:t>HT monitor -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 smtClean="0"/>
                  <a:t> resolution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1.6 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sec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/>
                  <a:t>N</a:t>
                </a:r>
                <a:r>
                  <a:rPr lang="en-US" dirty="0" smtClean="0"/>
                  <a:t>ew EO-Pick-up and MIM under-development – possibly available by 2018</a:t>
                </a:r>
                <a:endParaRPr lang="en-US" b="1" dirty="0" smtClean="0"/>
              </a:p>
              <a:p>
                <a:r>
                  <a:rPr lang="en-US" b="1" dirty="0" smtClean="0"/>
                  <a:t>Wire </a:t>
                </a:r>
                <a:r>
                  <a:rPr lang="en-US" b="1" dirty="0" err="1" smtClean="0"/>
                  <a:t>scanenrs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 for emittance measurements</a:t>
                </a:r>
              </a:p>
              <a:p>
                <a:r>
                  <a:rPr lang="en-US" b="1" dirty="0" smtClean="0"/>
                  <a:t>BGI</a:t>
                </a:r>
                <a:r>
                  <a:rPr lang="en-US" dirty="0" smtClean="0"/>
                  <a:t> under re-commissioning and cross calibration in 2017</a:t>
                </a:r>
              </a:p>
              <a:p>
                <a:r>
                  <a:rPr lang="en-US" dirty="0" smtClean="0"/>
                  <a:t>E</a:t>
                </a:r>
                <a:r>
                  <a:rPr lang="en-US" b="1" dirty="0" smtClean="0"/>
                  <a:t>xtra BLMs </a:t>
                </a:r>
                <a:r>
                  <a:rPr lang="en-US" dirty="0" smtClean="0"/>
                  <a:t>around the crab-cavity to be finalized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3045" y="1285787"/>
                <a:ext cx="8515351" cy="4917305"/>
              </a:xfrm>
              <a:blipFill rotWithShape="0">
                <a:blip r:embed="rId2"/>
                <a:stretch>
                  <a:fillRect l="-2219" t="-3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9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be Observed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864971"/>
                <a:ext cx="7920000" cy="2471353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sz="2600" dirty="0" smtClean="0"/>
                  <a:t>At </a:t>
                </a:r>
                <a14:m>
                  <m:oMath xmlns:m="http://schemas.openxmlformats.org/officeDocument/2006/math">
                    <m:r>
                      <a:rPr lang="en-GB" sz="2600" i="0" dirty="0" smtClean="0">
                        <a:latin typeface="Cambria Math" panose="02040503050406030204" pitchFamily="18" charset="0"/>
                      </a:rPr>
                      <m:t>26 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2600" dirty="0" smtClean="0"/>
                  <a:t>, orbit response of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 panose="02040503050406030204" pitchFamily="18" charset="0"/>
                      </a:rPr>
                      <m:t>±20 </m:t>
                    </m:r>
                    <m:r>
                      <m:rPr>
                        <m:sty m:val="p"/>
                      </m:rPr>
                      <a:rPr lang="en-GB" sz="260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2600" dirty="0" smtClean="0"/>
                  <a:t> with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 panose="02040503050406030204" pitchFamily="18" charset="0"/>
                      </a:rPr>
                      <m:t>3.4 </m:t>
                    </m:r>
                    <m:r>
                      <m:rPr>
                        <m:sty m:val="p"/>
                      </m:rPr>
                      <a:rPr lang="en-GB" sz="2600" b="0" i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GB" sz="2600" dirty="0" smtClean="0"/>
                  <a:t> times 2 cavities, implies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 panose="02040503050406030204" pitchFamily="18" charset="0"/>
                      </a:rPr>
                      <m:t>±6 </m:t>
                    </m:r>
                    <m:r>
                      <m:rPr>
                        <m:sty m:val="p"/>
                      </m:rPr>
                      <a:rPr lang="en-GB" sz="260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2600" dirty="0" smtClean="0"/>
                  <a:t> (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600" b="0" i="1" dirty="0" smtClean="0">
                        <a:latin typeface="Cambria Math" panose="02040503050406030204" pitchFamily="18" charset="0"/>
                      </a:rPr>
                      <m:t>.0</m:t>
                    </m:r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+1</m:t>
                    </m:r>
                    <m:r>
                      <a:rPr lang="en-GB" sz="2600" b="0" i="1" dirty="0" smtClean="0">
                        <a:latin typeface="Cambria Math" panose="02040503050406030204" pitchFamily="18" charset="0"/>
                      </a:rPr>
                      <m:t>.0</m:t>
                    </m:r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GB" sz="2600" dirty="0" smtClean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GB" sz="2600" i="0" dirty="0" smtClean="0">
                        <a:latin typeface="Cambria Math" panose="02040503050406030204" pitchFamily="18" charset="0"/>
                      </a:rPr>
                      <m:t>26 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2600" dirty="0" smtClean="0"/>
                  <a:t> Requires the cavity tuning range to reach 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−210 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kHz</m:t>
                    </m:r>
                  </m:oMath>
                </a14:m>
                <a:r>
                  <a:rPr lang="en-GB" sz="2600" dirty="0" smtClean="0"/>
                  <a:t> from present target of 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400.79 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endParaRPr lang="en-GB" sz="2600" dirty="0" smtClean="0"/>
              </a:p>
              <a:p>
                <a:r>
                  <a:rPr lang="en-GB" sz="2600" dirty="0" smtClean="0"/>
                  <a:t>Higher energies (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120, 270 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2600" dirty="0" smtClean="0"/>
                  <a:t>) with 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1+1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GB" sz="2600" dirty="0" smtClean="0"/>
                  <a:t> difficult, but approx. same relative kick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6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rad>
                    <m:r>
                      <a:rPr lang="en-GB" sz="2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6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2600" dirty="0" smtClean="0"/>
                  <a:t>) as in LHC</a:t>
                </a:r>
                <a:endParaRPr lang="en-GB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864971"/>
                <a:ext cx="7920000" cy="2471353"/>
              </a:xfrm>
              <a:blipFill rotWithShape="0">
                <a:blip r:embed="rId2"/>
                <a:stretch>
                  <a:fillRect l="-2154" t="-3704" r="-846" b="-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13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158" y="3638579"/>
            <a:ext cx="5640956" cy="28977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0670" y="6445363"/>
            <a:ext cx="2206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 R. Tomas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6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Performance, Minimum Acceptance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889686"/>
                <a:ext cx="7920000" cy="228364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Bare cavity results show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+50%</m:t>
                    </m:r>
                  </m:oMath>
                </a14:m>
                <a:r>
                  <a:rPr lang="en-GB" dirty="0" smtClean="0"/>
                  <a:t> margin</a:t>
                </a:r>
              </a:p>
              <a:p>
                <a:r>
                  <a:rPr lang="en-GB" dirty="0" smtClean="0"/>
                  <a:t>We could expect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0−30%</m:t>
                    </m:r>
                  </m:oMath>
                </a14:m>
                <a:r>
                  <a:rPr lang="en-GB" dirty="0" smtClean="0"/>
                  <a:t> degradation from dressing and </a:t>
                </a:r>
                <a:r>
                  <a:rPr lang="en-GB" dirty="0" err="1" smtClean="0"/>
                  <a:t>cryostating</a:t>
                </a:r>
                <a:endParaRPr lang="en-GB" dirty="0" smtClean="0"/>
              </a:p>
              <a:p>
                <a:r>
                  <a:rPr lang="en-GB" dirty="0" smtClean="0"/>
                  <a:t>Well below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GB" dirty="0" smtClean="0"/>
                  <a:t>, the SPS installation questionable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889686"/>
                <a:ext cx="7920000" cy="2283645"/>
              </a:xfrm>
              <a:blipFill rotWithShape="0">
                <a:blip r:embed="rId2"/>
                <a:stretch>
                  <a:fillRect l="-2462" t="-6667" b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3412707"/>
                  </p:ext>
                </p:extLst>
              </p:nvPr>
            </p:nvGraphicFramePr>
            <p:xfrm>
              <a:off x="61701" y="3352247"/>
              <a:ext cx="9046803" cy="27510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850"/>
                    <a:gridCol w="704847"/>
                    <a:gridCol w="1201851"/>
                    <a:gridCol w="1201851"/>
                    <a:gridCol w="1201851"/>
                    <a:gridCol w="1201851"/>
                    <a:gridCol w="1201851"/>
                    <a:gridCol w="1201851"/>
                  </a:tblGrid>
                  <a:tr h="656792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#1</a:t>
                          </a:r>
                        </a:p>
                        <a:p>
                          <a:pPr marL="0" algn="ctr" defTabSz="457200" rtl="0" eaLnBrk="1" latinLnBrk="0" hangingPunct="1"/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(CERN)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#2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algn="ctr" defTabSz="457200" rtl="0" eaLnBrk="1" latinLnBrk="0" hangingPunct="1"/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(CERN)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#1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#2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</a:p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RFD #1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</a:p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RFD #2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</a:p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Max Volt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 i="0" kern="1200" dirty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MV</m:t>
                              </m:r>
                            </m:oMath>
                          </a14:m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5.04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4.8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5.8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4.4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 gridSpan="2"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b="0" i="1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[MV/m, </a:t>
                          </a:r>
                          <a:r>
                            <a:rPr lang="en-GB" sz="1600" kern="1200" dirty="0" err="1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mT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56, 109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54, 103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65,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42, 73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min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[n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 b="0" i="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Ω</m:t>
                              </m:r>
                              <m:r>
                                <a:rPr lang="en-GB" sz="1600" b="0" i="1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]</m:t>
                              </m:r>
                            </m:oMath>
                          </a14:m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, 3.4MV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[n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 b="0" i="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Ω</m:t>
                              </m:r>
                              <m:r>
                                <a:rPr lang="en-GB" sz="1600" b="0" i="1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]</m:t>
                              </m:r>
                            </m:oMath>
                          </a14:m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18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FE onset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 i="0" kern="1200" dirty="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MV</m:t>
                              </m:r>
                            </m:oMath>
                          </a14:m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4.0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3.5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FE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3412707"/>
                  </p:ext>
                </p:extLst>
              </p:nvPr>
            </p:nvGraphicFramePr>
            <p:xfrm>
              <a:off x="61701" y="3352247"/>
              <a:ext cx="9046803" cy="27510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850"/>
                    <a:gridCol w="704847"/>
                    <a:gridCol w="1201851"/>
                    <a:gridCol w="1201851"/>
                    <a:gridCol w="1201851"/>
                    <a:gridCol w="1201851"/>
                    <a:gridCol w="1201851"/>
                    <a:gridCol w="1201851"/>
                  </a:tblGrid>
                  <a:tr h="822960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#1</a:t>
                          </a:r>
                        </a:p>
                        <a:p>
                          <a:pPr marL="0" algn="ctr" defTabSz="457200" rtl="0" eaLnBrk="1" latinLnBrk="0" hangingPunct="1"/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(CERN)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#2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algn="ctr" defTabSz="457200" rtl="0" eaLnBrk="1" latinLnBrk="0" hangingPunct="1"/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(CERN)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#1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DQW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#2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</a:p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RFD #1</a:t>
                          </a:r>
                          <a:endParaRPr lang="en-GB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</a:p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RFD #2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(USLARP)</a:t>
                          </a:r>
                        </a:p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Max Volt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62609" t="-219048" r="-1031304" b="-4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5.04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4.8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5.8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4.4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32" t="-314063" r="-394020" b="-3031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56, 109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54, 103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65,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42, 73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38" t="-420635" r="-699462" b="-2079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62609" t="-420635" r="-1031304" b="-2079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38" t="-512500" r="-699462" b="-1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62609" t="-512500" r="-1031304" b="-1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18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85617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FE onset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62609" t="-622222" r="-1031304" b="-6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4.0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3.5</a:t>
                          </a:r>
                          <a:endParaRPr lang="en-GB" sz="1600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FE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72000" y="6243656"/>
                <a:ext cx="4075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Nominal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𝐤𝐢𝐜𝐤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𝐌𝐕</m:t>
                    </m:r>
                  </m:oMath>
                </a14:m>
                <a:r>
                  <a:rPr lang="en-GB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6243656"/>
                <a:ext cx="407502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19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549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764" y="3319577"/>
            <a:ext cx="6944041" cy="3081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Assembly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830653" y="894017"/>
            <a:ext cx="2337459" cy="2160000"/>
            <a:chOff x="7570110" y="2600396"/>
            <a:chExt cx="3854482" cy="36040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48" r="23000" b="17933"/>
            <a:stretch/>
          </p:blipFill>
          <p:spPr>
            <a:xfrm>
              <a:off x="7570110" y="3025539"/>
              <a:ext cx="3854482" cy="317895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2" t="5722" r="31102"/>
            <a:stretch/>
          </p:blipFill>
          <p:spPr>
            <a:xfrm>
              <a:off x="8656483" y="2904681"/>
              <a:ext cx="841470" cy="88795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68" t="6271" r="41632"/>
            <a:stretch/>
          </p:blipFill>
          <p:spPr>
            <a:xfrm>
              <a:off x="9885696" y="2782561"/>
              <a:ext cx="500874" cy="70644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2" t="5722" r="31102"/>
            <a:stretch/>
          </p:blipFill>
          <p:spPr>
            <a:xfrm>
              <a:off x="8505456" y="3547446"/>
              <a:ext cx="841470" cy="88795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2" t="5722" r="31102"/>
            <a:stretch/>
          </p:blipFill>
          <p:spPr>
            <a:xfrm>
              <a:off x="7805554" y="3201242"/>
              <a:ext cx="841470" cy="88795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82" r="41234"/>
            <a:stretch/>
          </p:blipFill>
          <p:spPr>
            <a:xfrm>
              <a:off x="10466318" y="2600396"/>
              <a:ext cx="455876" cy="124374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61" r="38598"/>
            <a:stretch/>
          </p:blipFill>
          <p:spPr>
            <a:xfrm>
              <a:off x="9534917" y="3083941"/>
              <a:ext cx="631866" cy="957452"/>
            </a:xfrm>
            <a:prstGeom prst="rect">
              <a:avLst/>
            </a:prstGeom>
          </p:spPr>
        </p:pic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737726" y="876996"/>
            <a:ext cx="2018370" cy="2160000"/>
            <a:chOff x="4007768" y="1569771"/>
            <a:chExt cx="4824536" cy="51631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10" t="26901" r="32817" b="9051"/>
            <a:stretch/>
          </p:blipFill>
          <p:spPr>
            <a:xfrm>
              <a:off x="4007768" y="1569771"/>
              <a:ext cx="4824536" cy="51631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85" t="5785" r="35985" b="7449"/>
            <a:stretch/>
          </p:blipFill>
          <p:spPr>
            <a:xfrm>
              <a:off x="4643588" y="3956808"/>
              <a:ext cx="806490" cy="1008112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626472" y="581616"/>
            <a:ext cx="26981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Courtesy E. </a:t>
            </a:r>
            <a:r>
              <a:rPr lang="en-GB" sz="1500" dirty="0" err="1" smtClean="0"/>
              <a:t>Montesinos</a:t>
            </a:r>
            <a:r>
              <a:rPr lang="en-GB" sz="1500" dirty="0" smtClean="0"/>
              <a:t> et al.</a:t>
            </a:r>
            <a:endParaRPr lang="en-GB" sz="15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184396" y="2667699"/>
            <a:ext cx="8389" cy="1241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76722" y="1575026"/>
            <a:ext cx="2632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Assembly of 3 HOMs + PU</a:t>
            </a:r>
          </a:p>
          <a:p>
            <a:r>
              <a:rPr lang="en-GB" sz="1600" dirty="0" smtClean="0"/>
              <a:t>Beginning of May 2017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615845" y="2578140"/>
            <a:ext cx="1526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Cold testing with HOMs </a:t>
            </a:r>
          </a:p>
          <a:p>
            <a:r>
              <a:rPr lang="en-GB" sz="1600" dirty="0" smtClean="0"/>
              <a:t>mid-May</a:t>
            </a:r>
            <a:endParaRPr lang="en-GB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540154" y="1875621"/>
            <a:ext cx="208851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13754" y="6536350"/>
            <a:ext cx="53335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Additionally requesting HOM testing with US-DQW#1 at </a:t>
            </a:r>
            <a:r>
              <a:rPr lang="en-GB" sz="1500" dirty="0" err="1" smtClean="0"/>
              <a:t>Jlab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218726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Impedance Spectrum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3</a:t>
            </a:fld>
            <a:endParaRPr lang="fr-FR">
              <a:solidFill>
                <a:srgbClr val="64BCD9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98853" y="3132905"/>
          <a:ext cx="4473147" cy="2926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185" t="4216" r="2416" b="3869"/>
          <a:stretch/>
        </p:blipFill>
        <p:spPr>
          <a:xfrm>
            <a:off x="4911983" y="3052992"/>
            <a:ext cx="4046432" cy="2929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91" y="1108702"/>
            <a:ext cx="1332531" cy="181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688" y="763932"/>
            <a:ext cx="1131570" cy="216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9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Power including LHC Filling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120344"/>
                <a:ext cx="7920000" cy="4906963"/>
              </a:xfrm>
            </p:spPr>
            <p:txBody>
              <a:bodyPr/>
              <a:lstStyle/>
              <a:p>
                <a:r>
                  <a:rPr lang="en-GB" dirty="0" smtClean="0"/>
                  <a:t>The HOMs were designed for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kW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We are monitoring HOMs for both cavities during cooldown to understand the </a:t>
                </a:r>
                <a:r>
                  <a:rPr lang="en-GB" dirty="0" err="1" smtClean="0"/>
                  <a:t>freq</a:t>
                </a:r>
                <a:r>
                  <a:rPr lang="en-GB" smtClean="0"/>
                  <a:t>/spread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120344"/>
                <a:ext cx="7920000" cy="4906963"/>
              </a:xfrm>
              <a:blipFill rotWithShape="0">
                <a:blip r:embed="rId2"/>
                <a:stretch>
                  <a:fillRect l="-2462" t="-22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4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698" y="2662337"/>
            <a:ext cx="5848864" cy="3585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2130" y="6213184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details from E. </a:t>
            </a:r>
            <a:r>
              <a:rPr lang="en-GB" dirty="0" err="1" smtClean="0"/>
              <a:t>Metral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58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Tracking during Cavity Tuning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5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6" y="1444636"/>
            <a:ext cx="8983235" cy="38872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21983" y="22795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585 MHz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274423" y="210998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960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389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460" y="-15828"/>
            <a:ext cx="8229600" cy="914400"/>
          </a:xfrm>
        </p:spPr>
        <p:txBody>
          <a:bodyPr/>
          <a:lstStyle/>
          <a:p>
            <a:pPr algn="l"/>
            <a:r>
              <a:rPr lang="en-US" sz="4000" b="1" u="sng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Success Criteria for SPS test:</a:t>
            </a:r>
            <a:endParaRPr lang="en-US" sz="4000" b="1" u="sng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3891" y="1314370"/>
            <a:ext cx="8462684" cy="5041980"/>
          </a:xfrm>
        </p:spPr>
        <p:txBody>
          <a:bodyPr>
            <a:normAutofit fontScale="85000" lnSpcReduction="20000"/>
          </a:bodyPr>
          <a:lstStyle/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Operate crab cavities w/o interrupting SPS</a:t>
            </a:r>
          </a:p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Demonstrate ‘transparency’ of the system and ability to ‘turn-off the system’ (detuned and anti-phased)</a:t>
            </a:r>
          </a:p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Characterize failure scenarios and beam response during failure for MP studies in the </a:t>
            </a:r>
            <a:r>
              <a:rPr lang="en-US" sz="3000" dirty="0" smtClean="0">
                <a:solidFill>
                  <a:schemeClr val="tx1"/>
                </a:solidFill>
              </a:rPr>
              <a:t>HL-LHC</a:t>
            </a:r>
          </a:p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endParaRPr lang="en-US" sz="3000" dirty="0"/>
          </a:p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r>
              <a:rPr lang="en-US" sz="3000" dirty="0"/>
              <a:t>Observe Crabbing on the longitudinal beam </a:t>
            </a:r>
            <a:r>
              <a:rPr lang="en-US" sz="3000" dirty="0" smtClean="0"/>
              <a:t>profile and demonstrate reliable system operation with high beam current</a:t>
            </a:r>
          </a:p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r>
              <a:rPr lang="en-US" sz="3000" dirty="0" smtClean="0"/>
              <a:t>Demonstrate </a:t>
            </a:r>
            <a:r>
              <a:rPr lang="en-US" sz="3000" dirty="0"/>
              <a:t>system functionality and current design choices and assumptions (e.g. </a:t>
            </a:r>
            <a:r>
              <a:rPr lang="en-US" sz="3000" dirty="0" err="1"/>
              <a:t>cryo</a:t>
            </a:r>
            <a:r>
              <a:rPr lang="en-US" sz="3000" dirty="0"/>
              <a:t> load, </a:t>
            </a:r>
            <a:r>
              <a:rPr lang="en-US" sz="3000" dirty="0" smtClean="0"/>
              <a:t>RF power, HOM power…)</a:t>
            </a:r>
          </a:p>
          <a:p>
            <a:pPr>
              <a:buClr>
                <a:schemeClr val="tx2"/>
              </a:buClr>
              <a:buSzPct val="130000"/>
              <a:buFont typeface="Arial" charset="0"/>
              <a:buChar char="•"/>
            </a:pPr>
            <a:r>
              <a:rPr lang="en-US" sz="3000" dirty="0"/>
              <a:t>Transverse alignment and the need for active alignment in LHC</a:t>
            </a:r>
          </a:p>
          <a:p>
            <a:pPr algn="l">
              <a:buClr>
                <a:schemeClr val="tx2"/>
              </a:buClr>
              <a:buSzPct val="130000"/>
              <a:buFont typeface="Arial" charset="0"/>
              <a:buChar char="•"/>
            </a:pPr>
            <a:endParaRPr lang="en-US" sz="3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27925" y="6442415"/>
            <a:ext cx="128016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O. Brüning CERN</a:t>
            </a:r>
            <a:endParaRPr lang="en-GB" dirty="0">
              <a:solidFill>
                <a:srgbClr val="64BCD9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253871"/>
            <a:ext cx="9144000" cy="4118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07122" y="713906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O. </a:t>
            </a:r>
            <a:r>
              <a:rPr lang="en-GB" dirty="0" err="1" smtClean="0"/>
              <a:t>Bruning</a:t>
            </a:r>
            <a:r>
              <a:rPr lang="en-GB" dirty="0" smtClean="0"/>
              <a:t>, CC-Review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2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</a:t>
            </a:r>
            <a:r>
              <a:rPr lang="en-US" noProof="0" dirty="0" smtClean="0"/>
              <a:t>Parameters for Crab Tests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85986" y="1611066"/>
              <a:ext cx="6372027" cy="37859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24009"/>
                    <a:gridCol w="2124009"/>
                    <a:gridCol w="2124009"/>
                  </a:tblGrid>
                  <a:tr h="342019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Units</a:t>
                          </a:r>
                          <a:endParaRPr lang="en-GB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Value</a:t>
                          </a:r>
                          <a:endParaRPr lang="en-GB" b="1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Energy 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GeV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𝟐𝟔</m:t>
                                </m:r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𝟒𝟓𝟎</m:t>
                                </m:r>
                              </m:oMath>
                            </m:oMathPara>
                          </a14:m>
                          <a:endParaRPr lang="en-GB" sz="1500" b="1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Coast Energy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GeV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𝟓𝟓</m:t>
                                </m:r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𝟏𝟐𝟎</m:t>
                                </m:r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GB" sz="1500" b="1" i="1" dirty="0" smtClean="0">
                                    <a:latin typeface="Cambria Math" panose="02040503050406030204" pitchFamily="18" charset="0"/>
                                  </a:rPr>
                                  <m:t>𝟐𝟕𝟎</m:t>
                                </m:r>
                              </m:oMath>
                            </m:oMathPara>
                          </a14:m>
                          <a:endParaRPr lang="en-GB" sz="1500" b="1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Intensity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p/bunch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0" smtClean="0">
                                    <a:latin typeface="Cambria Math" panose="02040503050406030204" pitchFamily="18" charset="0"/>
                                  </a:rPr>
                                  <m:t>0.0</m:t>
                                </m:r>
                                <m: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  <m:t>5−1.3×</m:t>
                                </m:r>
                                <m:sSup>
                                  <m:sSupPr>
                                    <m:ctrlP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RF Voltage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dirty="0" smtClean="0">
                                    <a:latin typeface="Cambria Math" panose="02040503050406030204" pitchFamily="18" charset="0"/>
                                  </a:rPr>
                                  <m:t>3.0−7.0</m:t>
                                </m:r>
                                <m:r>
                                  <a:rPr lang="en-GB" sz="1500" i="1" baseline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4</a:t>
                          </a:r>
                          <a:r>
                            <a:rPr lang="en-GB" sz="1500" baseline="30000" dirty="0" smtClean="0"/>
                            <a:t>th</a:t>
                          </a:r>
                          <a:r>
                            <a:rPr lang="en-GB" sz="1500" dirty="0" smtClean="0"/>
                            <a:t> Harmonic Voltage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dirty="0" smtClean="0">
                                    <a:latin typeface="Cambria Math" panose="02040503050406030204" pitchFamily="18" charset="0"/>
                                  </a:rPr>
                                  <m:t>0.0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Bunch Length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ns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dirty="0" smtClean="0">
                                    <a:latin typeface="Cambria Math" panose="02040503050406030204" pitchFamily="18" charset="0"/>
                                  </a:rPr>
                                  <m:t>&lt;2.0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Longitudinal Emittance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eVs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dirty="0" smtClean="0">
                                    <a:latin typeface="Cambria Math" panose="02040503050406030204" pitchFamily="18" charset="0"/>
                                  </a:rPr>
                                  <m:t>0.35−0.5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smtClean="0"/>
                            <a:t>Betatron</a:t>
                          </a:r>
                          <a:r>
                            <a:rPr lang="en-GB" sz="1500" baseline="0" smtClean="0"/>
                            <a:t> Tunes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  <m:t>26.12, 26.18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5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dirty="0" smtClean="0">
                                    <a:latin typeface="Cambria Math" panose="02040503050406030204" pitchFamily="18" charset="0"/>
                                  </a:rPr>
                                  <m:t>40, 80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Dispersion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smtClean="0">
                                    <a:latin typeface="Cambria Math" panose="02040503050406030204" pitchFamily="18" charset="0"/>
                                  </a:rPr>
                                  <m:t>−0.5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85986" y="1611066"/>
              <a:ext cx="6372027" cy="37859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24009"/>
                    <a:gridCol w="2124009"/>
                    <a:gridCol w="2124009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Units</a:t>
                          </a:r>
                          <a:endParaRPr lang="en-GB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Value</a:t>
                          </a:r>
                          <a:endParaRPr lang="en-GB" b="1" dirty="0"/>
                        </a:p>
                      </a:txBody>
                      <a:tcPr anchor="ctr"/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Energy 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GeV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116071" r="-573" b="-919643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Coast Energy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GeV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216071" r="-573" b="-819643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Intensity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p/bunch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310526" r="-573" b="-705263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RF Voltage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417857" r="-573" b="-617857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4</a:t>
                          </a:r>
                          <a:r>
                            <a:rPr lang="en-GB" sz="1500" baseline="30000" dirty="0" smtClean="0"/>
                            <a:t>th</a:t>
                          </a:r>
                          <a:r>
                            <a:rPr lang="en-GB" sz="1500" dirty="0" smtClean="0"/>
                            <a:t> Harmonic Voltage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MV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517857" r="-573" b="-517857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Bunch Length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ns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617857" r="-573" b="-417857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Longitudinal Emittance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eVs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717857" r="-573" b="-317857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smtClean="0"/>
                            <a:t>Betatron</a:t>
                          </a:r>
                          <a:r>
                            <a:rPr lang="en-GB" sz="1500" baseline="0" smtClean="0"/>
                            <a:t> Tunes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803509" r="-573" b="-212281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87" t="-919643" r="-200287" b="-1160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919643" r="-573" b="-116071"/>
                          </a:stretch>
                        </a:blipFill>
                      </a:tcPr>
                    </a:tc>
                  </a:tr>
                  <a:tr h="342019">
                    <a:tc>
                      <a:txBody>
                        <a:bodyPr/>
                        <a:lstStyle/>
                        <a:p>
                          <a:r>
                            <a:rPr lang="en-GB" sz="1500" dirty="0" smtClean="0"/>
                            <a:t>Dispersion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500" dirty="0" smtClean="0"/>
                            <a:t>m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1019643" r="-573" b="-1607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0478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Transparency to SPS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2636"/>
            <a:ext cx="7920000" cy="4906963"/>
          </a:xfrm>
        </p:spPr>
        <p:txBody>
          <a:bodyPr/>
          <a:lstStyle/>
          <a:p>
            <a:r>
              <a:rPr lang="en-GB" dirty="0" smtClean="0"/>
              <a:t>The mechanical bypass is specifically designed to be an independent vacuum system. SPS operation not interrupted in case of RF commissioning or “catastrophic” failure of cryomodule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8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6264" y="2974120"/>
            <a:ext cx="6258849" cy="3481126"/>
            <a:chOff x="291080" y="3861097"/>
            <a:chExt cx="2765629" cy="201742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291080" y="4772409"/>
              <a:ext cx="2765629" cy="260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414300" y="4616250"/>
              <a:ext cx="498330" cy="240349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6911" y="4623925"/>
              <a:ext cx="194317" cy="22090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1823" y="4616250"/>
              <a:ext cx="194317" cy="22090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5317" y="4630238"/>
              <a:ext cx="194317" cy="22090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858" y="4635692"/>
              <a:ext cx="194317" cy="22090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811965" y="5503986"/>
              <a:ext cx="159701" cy="153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7074" y="4981740"/>
              <a:ext cx="263684" cy="439657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V="1">
              <a:off x="2095701" y="4784846"/>
              <a:ext cx="681605" cy="3752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59639" y="4793072"/>
              <a:ext cx="692883" cy="3563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252522" y="5160125"/>
              <a:ext cx="868460" cy="3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6553" y="5149385"/>
              <a:ext cx="217560" cy="72913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72190" y="3972810"/>
              <a:ext cx="239548" cy="80581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78867" y="3861097"/>
              <a:ext cx="239548" cy="80581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1177" y="3990611"/>
              <a:ext cx="239548" cy="80581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44534" y="4477093"/>
              <a:ext cx="17195" cy="31394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53222" y="4794047"/>
              <a:ext cx="252794" cy="24060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8506" y="4588283"/>
              <a:ext cx="263684" cy="43965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6341" y="4604905"/>
              <a:ext cx="263684" cy="43965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15500" y="4789143"/>
              <a:ext cx="252794" cy="240603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2765" y="3875803"/>
              <a:ext cx="239548" cy="805817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78432" y="4491799"/>
              <a:ext cx="17195" cy="313941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2994024" y="4219870"/>
            <a:ext cx="6992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Crabs</a:t>
            </a:r>
          </a:p>
          <a:p>
            <a:r>
              <a:rPr lang="en-GB" sz="1500" dirty="0" smtClean="0"/>
              <a:t>LSS6</a:t>
            </a:r>
            <a:endParaRPr lang="en-GB" sz="15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3758" y="4880602"/>
            <a:ext cx="2569013" cy="192676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149290" y="456808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COLDEX in LSS4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250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Transparency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889680"/>
                <a:ext cx="7920000" cy="4906963"/>
              </a:xfrm>
            </p:spPr>
            <p:txBody>
              <a:bodyPr/>
              <a:lstStyle/>
              <a:p>
                <a:r>
                  <a:rPr lang="en-GB" sz="2600" dirty="0" smtClean="0"/>
                  <a:t>To demonstrate transparency, one needs to measure field/phase in the cavity</a:t>
                </a:r>
              </a:p>
              <a:p>
                <a:r>
                  <a:rPr lang="en-GB" sz="2600" dirty="0" smtClean="0"/>
                  <a:t>The present RF pickup designed to pickup is 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GB" sz="2600" dirty="0" smtClean="0"/>
                  <a:t> at </a:t>
                </a:r>
                <a14:m>
                  <m:oMath xmlns:m="http://schemas.openxmlformats.org/officeDocument/2006/math">
                    <m:r>
                      <a:rPr lang="en-GB" sz="2600" i="1" dirty="0" smtClean="0">
                        <a:latin typeface="Cambria Math" panose="02040503050406030204" pitchFamily="18" charset="0"/>
                      </a:rPr>
                      <m:t>400 </m:t>
                    </m:r>
                    <m:r>
                      <m:rPr>
                        <m:sty m:val="p"/>
                      </m:rPr>
                      <a:rPr lang="en-GB" sz="2600" i="0" dirty="0" smtClean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GB" sz="2600" dirty="0" smtClean="0"/>
                  <a:t> for LLRF field &amp; phase regulation</a:t>
                </a:r>
              </a:p>
              <a:p>
                <a:r>
                  <a:rPr lang="en-GB" sz="2600" dirty="0" smtClean="0"/>
                  <a:t>LLRF tests in SM18 with VTA </a:t>
                </a:r>
              </a:p>
              <a:p>
                <a:pPr marL="457200" lvl="1" indent="0">
                  <a:buNone/>
                </a:pPr>
                <a:r>
                  <a:rPr lang="en-GB" sz="2200" dirty="0" smtClean="0"/>
                  <a:t>(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=200 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=1×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GB" sz="2200" b="0" dirty="0" smtClean="0"/>
                  <a:t>) </a:t>
                </a:r>
                <a:r>
                  <a:rPr lang="en-GB" sz="2200" dirty="0" smtClean="0">
                    <a:sym typeface="Wingdings" panose="05000000000000000000" pitchFamily="2" charset="2"/>
                  </a:rPr>
                  <a:t>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𝑉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=290 </m:t>
                    </m:r>
                    <m:r>
                      <m:rPr>
                        <m:sty m:val="p"/>
                      </m:rPr>
                      <a:rPr lang="en-GB" sz="22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kV</m:t>
                    </m:r>
                  </m:oMath>
                </a14:m>
                <a:endParaRPr lang="en-GB" sz="2200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889680"/>
                <a:ext cx="7920000" cy="4906963"/>
              </a:xfrm>
              <a:blipFill rotWithShape="0">
                <a:blip r:embed="rId2"/>
                <a:stretch>
                  <a:fillRect l="-2308" t="-2112" r="-2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9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746" y="4030275"/>
            <a:ext cx="3246907" cy="20772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32985" y="434356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LER Scan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78493" y="539453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Zero crossing</a:t>
            </a:r>
            <a:endParaRPr lang="en-GB" dirty="0"/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6569735" y="5068917"/>
            <a:ext cx="432170" cy="32561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75703" y="4528227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KEKB Commissioning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9946" y="3727130"/>
            <a:ext cx="2066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RF Phase w.r.t to Beam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r="53235"/>
          <a:stretch/>
        </p:blipFill>
        <p:spPr>
          <a:xfrm>
            <a:off x="772634" y="3657055"/>
            <a:ext cx="2303069" cy="227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731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697</Words>
  <Application>Microsoft Office PowerPoint</Application>
  <PresentationFormat>On-screen Show (4:3)</PresentationFormat>
  <Paragraphs>172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Wingdings</vt:lpstr>
      <vt:lpstr>Thème Office</vt:lpstr>
      <vt:lpstr>SM18 Minimal Plan</vt:lpstr>
      <vt:lpstr>HOM Assembly</vt:lpstr>
      <vt:lpstr>Impedance Spectrum</vt:lpstr>
      <vt:lpstr>HOM Power including LHC Filling</vt:lpstr>
      <vt:lpstr>HOM Tracking during Cavity Tuning</vt:lpstr>
      <vt:lpstr>Success Criteria for SPS test:</vt:lpstr>
      <vt:lpstr>Beam Parameters for Crab Tests</vt:lpstr>
      <vt:lpstr>Transparency to SPS</vt:lpstr>
      <vt:lpstr>Transparency</vt:lpstr>
      <vt:lpstr>RF Input Power w/o Beam</vt:lpstr>
      <vt:lpstr>RF Input Power w/o Beam</vt:lpstr>
      <vt:lpstr>SPS Instrumentation</vt:lpstr>
      <vt:lpstr>What can be Observed</vt:lpstr>
      <vt:lpstr>Cavity Performance, Minimum Acceptance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Parameters</dc:title>
  <dc:creator>Rama Calaga</dc:creator>
  <cp:lastModifiedBy>Rama Calaga</cp:lastModifiedBy>
  <cp:revision>57</cp:revision>
  <dcterms:created xsi:type="dcterms:W3CDTF">2017-04-05T04:02:11Z</dcterms:created>
  <dcterms:modified xsi:type="dcterms:W3CDTF">2017-04-05T08:23:52Z</dcterms:modified>
</cp:coreProperties>
</file>