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gif" ContentType="image/gif"/>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63" r:id="rId5"/>
    <p:sldId id="436" r:id="rId6"/>
    <p:sldId id="438" r:id="rId7"/>
    <p:sldId id="437" r:id="rId8"/>
    <p:sldId id="439" r:id="rId9"/>
    <p:sldId id="440" r:id="rId10"/>
    <p:sldId id="441" r:id="rId11"/>
    <p:sldId id="443" r:id="rId12"/>
    <p:sldId id="442" r:id="rId13"/>
    <p:sldId id="444" r:id="rId14"/>
    <p:sldId id="445" r:id="rId15"/>
    <p:sldId id="446" r:id="rId16"/>
    <p:sldId id="453" r:id="rId17"/>
    <p:sldId id="415" r:id="rId18"/>
    <p:sldId id="408" r:id="rId19"/>
    <p:sldId id="435" r:id="rId20"/>
    <p:sldId id="413" r:id="rId21"/>
    <p:sldId id="406" r:id="rId22"/>
    <p:sldId id="447" r:id="rId23"/>
    <p:sldId id="451" r:id="rId24"/>
    <p:sldId id="449" r:id="rId25"/>
    <p:sldId id="418" r:id="rId26"/>
    <p:sldId id="448" r:id="rId27"/>
    <p:sldId id="421" r:id="rId28"/>
    <p:sldId id="426" r:id="rId29"/>
    <p:sldId id="422" r:id="rId30"/>
    <p:sldId id="423" r:id="rId31"/>
    <p:sldId id="424" r:id="rId32"/>
    <p:sldId id="412" r:id="rId33"/>
    <p:sldId id="399" r:id="rId34"/>
    <p:sldId id="400" r:id="rId35"/>
    <p:sldId id="432" r:id="rId36"/>
    <p:sldId id="428" r:id="rId37"/>
    <p:sldId id="416" r:id="rId3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9900"/>
    <a:srgbClr val="B4C6E7"/>
    <a:srgbClr val="FFE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13" autoAdjust="0"/>
    <p:restoredTop sz="86418" autoAdjust="0"/>
  </p:normalViewPr>
  <p:slideViewPr>
    <p:cSldViewPr snapToObjects="1" showGuides="1">
      <p:cViewPr>
        <p:scale>
          <a:sx n="120" d="100"/>
          <a:sy n="120" d="100"/>
        </p:scale>
        <p:origin x="1152" y="424"/>
      </p:cViewPr>
      <p:guideLst>
        <p:guide orient="horz" pos="4080"/>
        <p:guide pos="240"/>
      </p:guideLst>
    </p:cSldViewPr>
  </p:slideViewPr>
  <p:outlineViewPr>
    <p:cViewPr>
      <p:scale>
        <a:sx n="33" d="100"/>
        <a:sy n="33" d="100"/>
      </p:scale>
      <p:origin x="0" y="-1568"/>
    </p:cViewPr>
  </p:outlineViewPr>
  <p:notesTextViewPr>
    <p:cViewPr>
      <p:scale>
        <a:sx n="3" d="2"/>
        <a:sy n="3" d="2"/>
      </p:scale>
      <p:origin x="0" y="0"/>
    </p:cViewPr>
  </p:notesTextViewPr>
  <p:sorterViewPr>
    <p:cViewPr>
      <p:scale>
        <a:sx n="195" d="100"/>
        <a:sy n="195"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AD149907:Users:silviav:Library:Caches:TemporaryItems:Outlook%20Temp:Trim%20tuning%20NWV-DQW%20-%20plots_13Nov201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AD149907:Users:silviav:Library:Caches:TemporaryItems:Outlook%20Temp:Trim%20tuning%20NWV-DQW%20-%20plots_13Nov2016.xlsx" TargetMode="Externa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4" Type="http://schemas.openxmlformats.org/officeDocument/2006/relationships/chartUserShapes" Target="../drawings/drawing1.xml"/><Relationship Id="rId1" Type="http://schemas.microsoft.com/office/2011/relationships/chartStyle" Target="style1.xml"/><Relationship Id="rId2"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150481189851"/>
          <c:y val="0.0509259259259259"/>
          <c:w val="0.737980878034822"/>
          <c:h val="0.743503207932342"/>
        </c:manualLayout>
      </c:layout>
      <c:scatterChart>
        <c:scatterStyle val="lineMarker"/>
        <c:varyColors val="0"/>
        <c:ser>
          <c:idx val="0"/>
          <c:order val="0"/>
          <c:tx>
            <c:v>NWV-DQW-001</c:v>
          </c:tx>
          <c:spPr>
            <a:ln w="25400" cap="rnd">
              <a:noFill/>
              <a:round/>
            </a:ln>
            <a:effectLst/>
          </c:spPr>
          <c:marker>
            <c:symbol val="diamond"/>
            <c:size val="12"/>
            <c:spPr>
              <a:solidFill>
                <a:schemeClr val="accent1"/>
              </a:solidFill>
              <a:ln w="9525">
                <a:solidFill>
                  <a:schemeClr val="accent1"/>
                </a:solidFill>
              </a:ln>
              <a:effectLst/>
            </c:spPr>
          </c:marker>
          <c:trendline>
            <c:spPr>
              <a:ln w="19050" cap="rnd">
                <a:solidFill>
                  <a:schemeClr val="accent1"/>
                </a:solidFill>
                <a:prstDash val="solid"/>
              </a:ln>
              <a:effectLst/>
            </c:spPr>
            <c:trendlineType val="poly"/>
            <c:order val="2"/>
            <c:dispRSqr val="0"/>
            <c:dispEq val="0"/>
          </c:trendline>
          <c:xVal>
            <c:numRef>
              <c:f>Sheet1!$D$6:$D$18</c:f>
              <c:numCache>
                <c:formatCode>0.00</c:formatCode>
                <c:ptCount val="13"/>
                <c:pt idx="0">
                  <c:v>109.58</c:v>
                </c:pt>
                <c:pt idx="1">
                  <c:v>101.56</c:v>
                </c:pt>
                <c:pt idx="2">
                  <c:v>95.56</c:v>
                </c:pt>
                <c:pt idx="3">
                  <c:v>93.56</c:v>
                </c:pt>
                <c:pt idx="4" formatCode="General">
                  <c:v>89.56</c:v>
                </c:pt>
                <c:pt idx="5">
                  <c:v>89.5</c:v>
                </c:pt>
                <c:pt idx="6">
                  <c:v>88.5</c:v>
                </c:pt>
                <c:pt idx="7" formatCode="General">
                  <c:v>87.0</c:v>
                </c:pt>
                <c:pt idx="8">
                  <c:v>85.76</c:v>
                </c:pt>
                <c:pt idx="9" formatCode="General">
                  <c:v>84.76</c:v>
                </c:pt>
                <c:pt idx="10" formatCode="General">
                  <c:v>84.76</c:v>
                </c:pt>
                <c:pt idx="11" formatCode="General">
                  <c:v>84.15000000000001</c:v>
                </c:pt>
                <c:pt idx="12">
                  <c:v>83.55000000000001</c:v>
                </c:pt>
              </c:numCache>
            </c:numRef>
          </c:xVal>
          <c:yVal>
            <c:numRef>
              <c:f>Sheet1!$I$6:$I$18</c:f>
              <c:numCache>
                <c:formatCode>0.00</c:formatCode>
                <c:ptCount val="13"/>
                <c:pt idx="0">
                  <c:v>421.3019830424872</c:v>
                </c:pt>
                <c:pt idx="1">
                  <c:v>416.318061283656</c:v>
                </c:pt>
                <c:pt idx="2">
                  <c:v>412.1281700917996</c:v>
                </c:pt>
                <c:pt idx="3">
                  <c:v>410.9183192974571</c:v>
                </c:pt>
                <c:pt idx="4">
                  <c:v>407.9003567886184</c:v>
                </c:pt>
                <c:pt idx="5">
                  <c:v>406.3670328693865</c:v>
                </c:pt>
                <c:pt idx="6">
                  <c:v>405.5884585453146</c:v>
                </c:pt>
                <c:pt idx="7">
                  <c:v>404.3600877994325</c:v>
                </c:pt>
                <c:pt idx="8">
                  <c:v>403.3683412128593</c:v>
                </c:pt>
                <c:pt idx="9">
                  <c:v>402.6792639712719</c:v>
                </c:pt>
                <c:pt idx="10">
                  <c:v>402.5731884887832</c:v>
                </c:pt>
                <c:pt idx="11">
                  <c:v>402.0439997913434</c:v>
                </c:pt>
                <c:pt idx="12">
                  <c:v>401.4933879078662</c:v>
                </c:pt>
              </c:numCache>
            </c:numRef>
          </c:yVal>
          <c:smooth val="0"/>
        </c:ser>
        <c:ser>
          <c:idx val="1"/>
          <c:order val="1"/>
          <c:tx>
            <c:v>NWV-DQW-002</c:v>
          </c:tx>
          <c:spPr>
            <a:ln w="25400" cap="rnd">
              <a:noFill/>
              <a:round/>
            </a:ln>
            <a:effectLst/>
          </c:spPr>
          <c:marker>
            <c:symbol val="square"/>
            <c:size val="10"/>
            <c:spPr>
              <a:solidFill>
                <a:schemeClr val="accent2"/>
              </a:solidFill>
              <a:ln w="9525">
                <a:solidFill>
                  <a:schemeClr val="accent2"/>
                </a:solidFill>
              </a:ln>
              <a:effectLst/>
            </c:spPr>
          </c:marker>
          <c:trendline>
            <c:spPr>
              <a:ln w="19050" cap="rnd">
                <a:solidFill>
                  <a:schemeClr val="accent2"/>
                </a:solidFill>
                <a:prstDash val="solid"/>
              </a:ln>
              <a:effectLst/>
            </c:spPr>
            <c:trendlineType val="poly"/>
            <c:order val="2"/>
            <c:dispRSqr val="0"/>
            <c:dispEq val="0"/>
          </c:trendline>
          <c:xVal>
            <c:numRef>
              <c:f>Sheet1!$D$27:$D$31</c:f>
              <c:numCache>
                <c:formatCode>0.00</c:formatCode>
                <c:ptCount val="5"/>
                <c:pt idx="0">
                  <c:v>109.23</c:v>
                </c:pt>
                <c:pt idx="1">
                  <c:v>98.0</c:v>
                </c:pt>
                <c:pt idx="2">
                  <c:v>88.0</c:v>
                </c:pt>
                <c:pt idx="3">
                  <c:v>85.5</c:v>
                </c:pt>
                <c:pt idx="4">
                  <c:v>83.5</c:v>
                </c:pt>
              </c:numCache>
            </c:numRef>
          </c:xVal>
          <c:yVal>
            <c:numRef>
              <c:f>Sheet1!$E$27:$E$31</c:f>
              <c:numCache>
                <c:formatCode>General</c:formatCode>
                <c:ptCount val="5"/>
                <c:pt idx="0" formatCode="0.00">
                  <c:v>421.1</c:v>
                </c:pt>
                <c:pt idx="1">
                  <c:v>413.68</c:v>
                </c:pt>
                <c:pt idx="2">
                  <c:v>405.82</c:v>
                </c:pt>
                <c:pt idx="3">
                  <c:v>404.54</c:v>
                </c:pt>
                <c:pt idx="4">
                  <c:v>401.48</c:v>
                </c:pt>
              </c:numCache>
            </c:numRef>
          </c:yVal>
          <c:smooth val="0"/>
        </c:ser>
        <c:dLbls>
          <c:showLegendKey val="0"/>
          <c:showVal val="0"/>
          <c:showCatName val="0"/>
          <c:showSerName val="0"/>
          <c:showPercent val="0"/>
          <c:showBubbleSize val="0"/>
        </c:dLbls>
        <c:axId val="-1733408624"/>
        <c:axId val="-1733399616"/>
      </c:scatterChart>
      <c:valAx>
        <c:axId val="-1733408624"/>
        <c:scaling>
          <c:orientation val="minMax"/>
          <c:max val="120.0"/>
          <c:min val="80.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Gap between capacitive plates [mm]</a:t>
                </a:r>
              </a:p>
            </c:rich>
          </c:tx>
          <c:layout/>
          <c:overlay val="0"/>
          <c:spPr>
            <a:noFill/>
            <a:ln>
              <a:noFill/>
            </a:ln>
            <a:effectLst/>
          </c:spPr>
        </c:title>
        <c:numFmt formatCode="General" sourceLinked="0"/>
        <c:majorTickMark val="out"/>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33399616"/>
        <c:crosses val="autoZero"/>
        <c:crossBetween val="midCat"/>
        <c:minorUnit val="1.0"/>
      </c:valAx>
      <c:valAx>
        <c:axId val="-17333996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Resonant frequency [MHz]</a:t>
                </a:r>
              </a:p>
            </c:rich>
          </c:tx>
          <c:layout/>
          <c:overlay val="0"/>
          <c:spPr>
            <a:noFill/>
            <a:ln>
              <a:noFill/>
            </a:ln>
            <a:effectLst/>
          </c:spPr>
        </c:title>
        <c:numFmt formatCode="General" sourceLinked="0"/>
        <c:majorTickMark val="out"/>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33408624"/>
        <c:crosses val="autoZero"/>
        <c:crossBetween val="midCat"/>
      </c:valAx>
      <c:spPr>
        <a:noFill/>
        <a:ln>
          <a:noFill/>
        </a:ln>
        <a:effectLst/>
      </c:spPr>
    </c:plotArea>
    <c:legend>
      <c:legendPos val="r"/>
      <c:legendEntry>
        <c:idx val="2"/>
        <c:delete val="1"/>
      </c:legendEntry>
      <c:legendEntry>
        <c:idx val="3"/>
        <c:delete val="1"/>
      </c:legendEntry>
      <c:layout>
        <c:manualLayout>
          <c:xMode val="edge"/>
          <c:yMode val="edge"/>
          <c:x val="0.231610459122786"/>
          <c:y val="0.0301899086017711"/>
          <c:w val="0.533107410970346"/>
          <c:h val="0.071807174145203"/>
        </c:manualLayout>
      </c:layout>
      <c:overlay val="0"/>
      <c:spPr>
        <a:solidFill>
          <a:schemeClr val="bg1"/>
        </a:solidFill>
        <a:ln>
          <a:solidFill>
            <a:schemeClr val="tx1">
              <a:lumMod val="25000"/>
              <a:lumOff val="75000"/>
            </a:schemeClr>
          </a:solid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2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150481189851"/>
          <c:y val="0.0509259259259259"/>
          <c:w val="0.737980878034822"/>
          <c:h val="0.743503207932342"/>
        </c:manualLayout>
      </c:layout>
      <c:scatterChart>
        <c:scatterStyle val="lineMarker"/>
        <c:varyColors val="0"/>
        <c:ser>
          <c:idx val="0"/>
          <c:order val="0"/>
          <c:tx>
            <c:v>NWV-DQW-001</c:v>
          </c:tx>
          <c:spPr>
            <a:ln w="25400" cap="rnd">
              <a:noFill/>
              <a:round/>
            </a:ln>
            <a:effectLst/>
          </c:spPr>
          <c:marker>
            <c:symbol val="diamond"/>
            <c:size val="12"/>
            <c:spPr>
              <a:solidFill>
                <a:schemeClr val="accent1"/>
              </a:solidFill>
              <a:ln w="9525">
                <a:solidFill>
                  <a:schemeClr val="accent1"/>
                </a:solidFill>
              </a:ln>
              <a:effectLst/>
            </c:spPr>
          </c:marker>
          <c:xVal>
            <c:numRef>
              <c:f>Sheet1!$D$6:$D$18</c:f>
              <c:numCache>
                <c:formatCode>0.00</c:formatCode>
                <c:ptCount val="13"/>
                <c:pt idx="0">
                  <c:v>109.58</c:v>
                </c:pt>
                <c:pt idx="1">
                  <c:v>101.56</c:v>
                </c:pt>
                <c:pt idx="2">
                  <c:v>95.56</c:v>
                </c:pt>
                <c:pt idx="3">
                  <c:v>93.56</c:v>
                </c:pt>
                <c:pt idx="4" formatCode="General">
                  <c:v>89.56</c:v>
                </c:pt>
                <c:pt idx="5">
                  <c:v>89.5</c:v>
                </c:pt>
                <c:pt idx="6">
                  <c:v>88.5</c:v>
                </c:pt>
                <c:pt idx="7" formatCode="General">
                  <c:v>87.0</c:v>
                </c:pt>
                <c:pt idx="8">
                  <c:v>85.76</c:v>
                </c:pt>
                <c:pt idx="9" formatCode="General">
                  <c:v>84.76</c:v>
                </c:pt>
                <c:pt idx="10" formatCode="General">
                  <c:v>84.76</c:v>
                </c:pt>
                <c:pt idx="11" formatCode="General">
                  <c:v>84.15000000000001</c:v>
                </c:pt>
                <c:pt idx="12">
                  <c:v>83.55000000000001</c:v>
                </c:pt>
              </c:numCache>
            </c:numRef>
          </c:xVal>
          <c:yVal>
            <c:numRef>
              <c:f>Sheet1!$I$6:$I$18</c:f>
              <c:numCache>
                <c:formatCode>0.00</c:formatCode>
                <c:ptCount val="13"/>
                <c:pt idx="0">
                  <c:v>421.3019830424872</c:v>
                </c:pt>
                <c:pt idx="1">
                  <c:v>416.318061283656</c:v>
                </c:pt>
                <c:pt idx="2">
                  <c:v>412.1281700917996</c:v>
                </c:pt>
                <c:pt idx="3">
                  <c:v>410.9183192974571</c:v>
                </c:pt>
                <c:pt idx="4">
                  <c:v>407.9003567886184</c:v>
                </c:pt>
                <c:pt idx="5">
                  <c:v>406.3670328693865</c:v>
                </c:pt>
                <c:pt idx="6">
                  <c:v>405.5884585453146</c:v>
                </c:pt>
                <c:pt idx="7">
                  <c:v>404.3600877994325</c:v>
                </c:pt>
                <c:pt idx="8">
                  <c:v>403.3683412128593</c:v>
                </c:pt>
                <c:pt idx="9">
                  <c:v>402.6792639712719</c:v>
                </c:pt>
                <c:pt idx="10">
                  <c:v>402.5731884887832</c:v>
                </c:pt>
                <c:pt idx="11">
                  <c:v>402.0439997913434</c:v>
                </c:pt>
                <c:pt idx="12">
                  <c:v>401.4933879078662</c:v>
                </c:pt>
              </c:numCache>
            </c:numRef>
          </c:yVal>
          <c:smooth val="0"/>
        </c:ser>
        <c:ser>
          <c:idx val="1"/>
          <c:order val="1"/>
          <c:tx>
            <c:v>NWV-DQW-002</c:v>
          </c:tx>
          <c:spPr>
            <a:ln w="25400" cap="rnd">
              <a:noFill/>
              <a:round/>
            </a:ln>
            <a:effectLst/>
          </c:spPr>
          <c:marker>
            <c:symbol val="square"/>
            <c:size val="10"/>
            <c:spPr>
              <a:solidFill>
                <a:schemeClr val="accent2"/>
              </a:solidFill>
              <a:ln w="9525">
                <a:solidFill>
                  <a:schemeClr val="accent2"/>
                </a:solidFill>
              </a:ln>
              <a:effectLst/>
            </c:spPr>
          </c:marker>
          <c:trendline>
            <c:spPr>
              <a:ln w="19050" cap="rnd">
                <a:solidFill>
                  <a:schemeClr val="accent2"/>
                </a:solidFill>
                <a:prstDash val="sysDot"/>
              </a:ln>
              <a:effectLst/>
            </c:spPr>
            <c:trendlineType val="poly"/>
            <c:order val="2"/>
            <c:dispRSqr val="0"/>
            <c:dispEq val="0"/>
          </c:trendline>
          <c:xVal>
            <c:numRef>
              <c:f>Sheet1!$D$27:$D$31</c:f>
              <c:numCache>
                <c:formatCode>0.00</c:formatCode>
                <c:ptCount val="5"/>
                <c:pt idx="0">
                  <c:v>109.23</c:v>
                </c:pt>
                <c:pt idx="1">
                  <c:v>98.0</c:v>
                </c:pt>
                <c:pt idx="2">
                  <c:v>88.0</c:v>
                </c:pt>
                <c:pt idx="3">
                  <c:v>85.5</c:v>
                </c:pt>
                <c:pt idx="4">
                  <c:v>83.5</c:v>
                </c:pt>
              </c:numCache>
            </c:numRef>
          </c:xVal>
          <c:yVal>
            <c:numRef>
              <c:f>Sheet1!$E$27:$E$31</c:f>
              <c:numCache>
                <c:formatCode>General</c:formatCode>
                <c:ptCount val="5"/>
                <c:pt idx="0" formatCode="0.00">
                  <c:v>421.1</c:v>
                </c:pt>
                <c:pt idx="1">
                  <c:v>413.68</c:v>
                </c:pt>
                <c:pt idx="2">
                  <c:v>405.82</c:v>
                </c:pt>
                <c:pt idx="3">
                  <c:v>404.54</c:v>
                </c:pt>
                <c:pt idx="4">
                  <c:v>401.48</c:v>
                </c:pt>
              </c:numCache>
            </c:numRef>
          </c:yVal>
          <c:smooth val="0"/>
        </c:ser>
        <c:dLbls>
          <c:showLegendKey val="0"/>
          <c:showVal val="0"/>
          <c:showCatName val="0"/>
          <c:showSerName val="0"/>
          <c:showPercent val="0"/>
          <c:showBubbleSize val="0"/>
        </c:dLbls>
        <c:axId val="-1731607232"/>
        <c:axId val="-1731602400"/>
      </c:scatterChart>
      <c:valAx>
        <c:axId val="-1731607232"/>
        <c:scaling>
          <c:orientation val="minMax"/>
          <c:max val="84.0"/>
          <c:min val="83.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0"/>
        <c:majorTickMark val="out"/>
        <c:minorTickMark val="in"/>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1731602400"/>
        <c:crosses val="autoZero"/>
        <c:crossBetween val="midCat"/>
        <c:majorUnit val="1.0"/>
        <c:minorUnit val="0.5"/>
      </c:valAx>
      <c:valAx>
        <c:axId val="-1731602400"/>
        <c:scaling>
          <c:orientation val="minMax"/>
          <c:max val="402.0"/>
          <c:min val="401.0"/>
        </c:scaling>
        <c:delete val="0"/>
        <c:axPos val="l"/>
        <c:majorGridlines>
          <c:spPr>
            <a:ln w="9525" cap="flat" cmpd="sng" algn="ctr">
              <a:solidFill>
                <a:schemeClr val="tx1">
                  <a:lumMod val="15000"/>
                  <a:lumOff val="85000"/>
                </a:schemeClr>
              </a:solidFill>
              <a:round/>
            </a:ln>
            <a:effectLst/>
          </c:spPr>
        </c:majorGridlines>
        <c:numFmt formatCode="General" sourceLinked="0"/>
        <c:majorTickMark val="out"/>
        <c:minorTickMark val="in"/>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1731607232"/>
        <c:crosses val="autoZero"/>
        <c:crossBetween val="midCat"/>
        <c:majorUnit val="1.0"/>
      </c:valAx>
      <c:spPr>
        <a:noFill/>
        <a:ln>
          <a:noFill/>
        </a:ln>
        <a:effectLst/>
      </c:spPr>
    </c:plotArea>
    <c:plotVisOnly val="1"/>
    <c:dispBlanksAs val="gap"/>
    <c:showDLblsOverMax val="0"/>
  </c:chart>
  <c:spPr>
    <a:solidFill>
      <a:schemeClr val="bg1"/>
    </a:solidFill>
    <a:ln w="28575" cap="flat" cmpd="sng" algn="ctr">
      <a:solidFill>
        <a:schemeClr val="bg1">
          <a:lumMod val="65000"/>
        </a:schemeClr>
      </a:solidFill>
      <a:prstDash val="solid"/>
      <a:round/>
    </a:ln>
    <a:effectLst/>
  </c:spPr>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7805555555556"/>
          <c:y val="0.134235928842228"/>
          <c:w val="0.753305555555556"/>
          <c:h val="0.643449256342957"/>
        </c:manualLayout>
      </c:layout>
      <c:scatterChart>
        <c:scatterStyle val="lineMarker"/>
        <c:varyColors val="0"/>
        <c:ser>
          <c:idx val="0"/>
          <c:order val="0"/>
          <c:tx>
            <c:v>CAV-001</c:v>
          </c:tx>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1"/>
            <c:trendlineLbl>
              <c:layout>
                <c:manualLayout>
                  <c:x val="0.287193569553806"/>
                  <c:y val="-0.0599340186643336"/>
                </c:manualLayout>
              </c:layout>
              <c:numFmt formatCode="General" sourceLinked="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rendlineLbl>
          </c:trendline>
          <c:xVal>
            <c:numRef>
              <c:f>Combined!$A$4:$A$5</c:f>
              <c:numCache>
                <c:formatCode>General</c:formatCode>
                <c:ptCount val="2"/>
                <c:pt idx="0">
                  <c:v>-2.1</c:v>
                </c:pt>
                <c:pt idx="1">
                  <c:v>-2.6</c:v>
                </c:pt>
              </c:numCache>
            </c:numRef>
          </c:xVal>
          <c:yVal>
            <c:numRef>
              <c:f>Combined!$B$4:$B$5</c:f>
              <c:numCache>
                <c:formatCode>0.000000</c:formatCode>
                <c:ptCount val="2"/>
                <c:pt idx="0">
                  <c:v>399.7879029138636</c:v>
                </c:pt>
                <c:pt idx="1">
                  <c:v>399.845874230764</c:v>
                </c:pt>
              </c:numCache>
            </c:numRef>
          </c:yVal>
          <c:smooth val="0"/>
        </c:ser>
        <c:ser>
          <c:idx val="1"/>
          <c:order val="1"/>
          <c:tx>
            <c:v>CAV-002</c:v>
          </c:tx>
          <c:spPr>
            <a:ln w="2540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1"/>
            <c:trendlineLbl>
              <c:layout>
                <c:manualLayout>
                  <c:x val="-0.0999584426946632"/>
                  <c:y val="-0.0393963254593176"/>
                </c:manualLayout>
              </c:layout>
              <c:numFmt formatCode="General" sourceLinked="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rendlineLbl>
          </c:trendline>
          <c:xVal>
            <c:numRef>
              <c:f>Combined!$D$2:$D$4</c:f>
              <c:numCache>
                <c:formatCode>General</c:formatCode>
                <c:ptCount val="3"/>
                <c:pt idx="0">
                  <c:v>0.0</c:v>
                </c:pt>
                <c:pt idx="1">
                  <c:v>-2.0</c:v>
                </c:pt>
                <c:pt idx="2">
                  <c:v>-3.5</c:v>
                </c:pt>
              </c:numCache>
            </c:numRef>
          </c:xVal>
          <c:yVal>
            <c:numRef>
              <c:f>Combined!$E$2:$E$4</c:f>
              <c:numCache>
                <c:formatCode>0.000000</c:formatCode>
                <c:ptCount val="3"/>
                <c:pt idx="0">
                  <c:v>399.4037267730831</c:v>
                </c:pt>
                <c:pt idx="1">
                  <c:v>399.6432842566952</c:v>
                </c:pt>
                <c:pt idx="2">
                  <c:v>399.809239335999</c:v>
                </c:pt>
              </c:numCache>
            </c:numRef>
          </c:yVal>
          <c:smooth val="0"/>
        </c:ser>
        <c:ser>
          <c:idx val="2"/>
          <c:order val="2"/>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3"/>
                </a:solidFill>
                <a:prstDash val="sysDot"/>
              </a:ln>
              <a:effectLst/>
            </c:spPr>
            <c:trendlineType val="linear"/>
            <c:dispRSqr val="0"/>
            <c:dispEq val="1"/>
            <c:trendlineLbl>
              <c:layout>
                <c:manualLayout>
                  <c:x val="0.054652668416448"/>
                  <c:y val="-0.235768810148731"/>
                </c:manualLayout>
              </c:layout>
              <c:numFmt formatCode="General" sourceLinked="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rendlineLbl>
          </c:trendline>
          <c:xVal>
            <c:numRef>
              <c:f>Combined!$A$2:$A$3</c:f>
              <c:numCache>
                <c:formatCode>General</c:formatCode>
                <c:ptCount val="2"/>
                <c:pt idx="0">
                  <c:v>0.0</c:v>
                </c:pt>
                <c:pt idx="1">
                  <c:v>-2.1</c:v>
                </c:pt>
              </c:numCache>
            </c:numRef>
          </c:xVal>
          <c:yVal>
            <c:numRef>
              <c:f>Combined!$B$2:$B$3</c:f>
              <c:numCache>
                <c:formatCode>0.000000</c:formatCode>
                <c:ptCount val="2"/>
                <c:pt idx="0">
                  <c:v>399.466358917012</c:v>
                </c:pt>
                <c:pt idx="1">
                  <c:v>399.7661177793273</c:v>
                </c:pt>
              </c:numCache>
            </c:numRef>
          </c:yVal>
          <c:smooth val="0"/>
        </c:ser>
        <c:ser>
          <c:idx val="3"/>
          <c:order val="3"/>
          <c:spPr>
            <a:ln w="25400" cap="rnd">
              <a:noFill/>
              <a:round/>
            </a:ln>
            <a:effectLst/>
          </c:spPr>
          <c:marker>
            <c:symbol val="circle"/>
            <c:size val="5"/>
            <c:spPr>
              <a:solidFill>
                <a:srgbClr val="FF0000"/>
              </a:solidFill>
              <a:ln w="9525">
                <a:solidFill>
                  <a:srgbClr val="FF0000"/>
                </a:solidFill>
              </a:ln>
              <a:effectLst/>
            </c:spPr>
          </c:marker>
          <c:xVal>
            <c:numRef>
              <c:f>Combined!$H$2</c:f>
              <c:numCache>
                <c:formatCode>General</c:formatCode>
                <c:ptCount val="1"/>
                <c:pt idx="0">
                  <c:v>-2.6</c:v>
                </c:pt>
              </c:numCache>
            </c:numRef>
          </c:xVal>
          <c:yVal>
            <c:numRef>
              <c:f>Combined!$I$2</c:f>
              <c:numCache>
                <c:formatCode>General</c:formatCode>
                <c:ptCount val="1"/>
                <c:pt idx="0">
                  <c:v>399.840296</c:v>
                </c:pt>
              </c:numCache>
            </c:numRef>
          </c:yVal>
          <c:smooth val="0"/>
        </c:ser>
        <c:ser>
          <c:idx val="4"/>
          <c:order val="4"/>
          <c:tx>
            <c:v>Target Frequency</c:v>
          </c:tx>
          <c:spPr>
            <a:ln w="25400" cap="rnd">
              <a:noFill/>
              <a:round/>
            </a:ln>
            <a:effectLst/>
          </c:spPr>
          <c:marker>
            <c:symbol val="circle"/>
            <c:size val="5"/>
            <c:spPr>
              <a:solidFill>
                <a:srgbClr val="FF0000"/>
              </a:solidFill>
              <a:ln w="9525">
                <a:solidFill>
                  <a:srgbClr val="FF0000"/>
                </a:solidFill>
              </a:ln>
              <a:effectLst/>
            </c:spPr>
          </c:marker>
          <c:xVal>
            <c:numRef>
              <c:f>Combined!$H$3</c:f>
              <c:numCache>
                <c:formatCode>General</c:formatCode>
                <c:ptCount val="1"/>
                <c:pt idx="0">
                  <c:v>-3.5</c:v>
                </c:pt>
              </c:numCache>
            </c:numRef>
          </c:xVal>
          <c:yVal>
            <c:numRef>
              <c:f>Combined!$I$3</c:f>
              <c:numCache>
                <c:formatCode>General</c:formatCode>
                <c:ptCount val="1"/>
                <c:pt idx="0">
                  <c:v>399.816961</c:v>
                </c:pt>
              </c:numCache>
            </c:numRef>
          </c:yVal>
          <c:smooth val="0"/>
        </c:ser>
        <c:dLbls>
          <c:showLegendKey val="0"/>
          <c:showVal val="0"/>
          <c:showCatName val="0"/>
          <c:showSerName val="0"/>
          <c:showPercent val="0"/>
          <c:showBubbleSize val="0"/>
        </c:dLbls>
        <c:axId val="-1710217776"/>
        <c:axId val="-1710208912"/>
      </c:scatterChart>
      <c:valAx>
        <c:axId val="-171021777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sz="1400">
                    <a:solidFill>
                      <a:sysClr val="windowText" lastClr="000000"/>
                    </a:solidFill>
                    <a:latin typeface="Times New Roman" panose="02020603050405020304" pitchFamily="18" charset="0"/>
                    <a:cs typeface="Times New Roman" panose="02020603050405020304" pitchFamily="18" charset="0"/>
                  </a:rPr>
                  <a:t>Total trimmed length [mm]</a:t>
                </a:r>
              </a:p>
            </c:rich>
          </c:tx>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710208912"/>
        <c:crosses val="autoZero"/>
        <c:crossBetween val="midCat"/>
      </c:valAx>
      <c:valAx>
        <c:axId val="-1710208912"/>
        <c:scaling>
          <c:orientation val="minMax"/>
          <c:min val="399.3"/>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sz="1400">
                    <a:solidFill>
                      <a:sysClr val="windowText" lastClr="000000"/>
                    </a:solidFill>
                    <a:latin typeface="Times New Roman" panose="02020603050405020304" pitchFamily="18" charset="0"/>
                    <a:cs typeface="Times New Roman" panose="02020603050405020304" pitchFamily="18" charset="0"/>
                  </a:rPr>
                  <a:t>Frequency [MHz]</a:t>
                </a:r>
              </a:p>
            </c:rich>
          </c:tx>
          <c:layout>
            <c:manualLayout>
              <c:xMode val="edge"/>
              <c:yMode val="edge"/>
              <c:x val="0.0138888888888889"/>
              <c:y val="0.222893336249635"/>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710217776"/>
        <c:crossesAt val="-4.0"/>
        <c:crossBetween val="midCat"/>
      </c:valAx>
      <c:spPr>
        <a:noFill/>
        <a:ln>
          <a:noFill/>
        </a:ln>
        <a:effectLst/>
      </c:spPr>
    </c:plotArea>
    <c:legend>
      <c:legendPos val="t"/>
      <c:legendEntry>
        <c:idx val="2"/>
        <c:delete val="1"/>
      </c:legendEntry>
      <c:legendEntry>
        <c:idx val="3"/>
        <c:delete val="1"/>
      </c:legendEntry>
      <c:legendEntry>
        <c:idx val="5"/>
        <c:delete val="1"/>
      </c:legendEntry>
      <c:legendEntry>
        <c:idx val="6"/>
        <c:delete val="1"/>
      </c:legendEntry>
      <c:legendEntry>
        <c:idx val="7"/>
        <c:delete val="1"/>
      </c:legendEntry>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0.22188</cdr:x>
      <cdr:y>0.53646</cdr:y>
    </cdr:from>
    <cdr:to>
      <cdr:x>0.47396</cdr:x>
      <cdr:y>0.69271</cdr:y>
    </cdr:to>
    <cdr:sp macro="" textlink="">
      <cdr:nvSpPr>
        <cdr:cNvPr id="2" name="TextBox 1"/>
        <cdr:cNvSpPr txBox="1"/>
      </cdr:nvSpPr>
      <cdr:spPr>
        <a:xfrm xmlns:a="http://schemas.openxmlformats.org/drawingml/2006/main">
          <a:off x="1014413" y="1471612"/>
          <a:ext cx="1152525" cy="428625"/>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ctr"/>
          <a:r>
            <a:rPr lang="en-US" sz="1200" b="1">
              <a:latin typeface="Times New Roman" panose="02020603050405020304" pitchFamily="18" charset="0"/>
              <a:cs typeface="Times New Roman" panose="02020603050405020304" pitchFamily="18" charset="0"/>
            </a:rPr>
            <a:t>Cavity edges thinned</a:t>
          </a:r>
          <a:r>
            <a:rPr lang="en-US" sz="1200" b="1" baseline="0">
              <a:latin typeface="Times New Roman" panose="02020603050405020304" pitchFamily="18" charset="0"/>
              <a:cs typeface="Times New Roman" panose="02020603050405020304" pitchFamily="18" charset="0"/>
            </a:rPr>
            <a:t> to 3 mm</a:t>
          </a:r>
          <a:endParaRPr lang="en-US" sz="1200" b="1">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0.37396</cdr:x>
      <cdr:y>0.27951</cdr:y>
    </cdr:from>
    <cdr:to>
      <cdr:x>0.55521</cdr:x>
      <cdr:y>0.52257</cdr:y>
    </cdr:to>
    <cdr:cxnSp macro="">
      <cdr:nvCxnSpPr>
        <cdr:cNvPr id="4" name="Straight Arrow Connector 3"/>
        <cdr:cNvCxnSpPr/>
      </cdr:nvCxnSpPr>
      <cdr:spPr>
        <a:xfrm xmlns:a="http://schemas.openxmlformats.org/drawingml/2006/main" flipV="1">
          <a:off x="1709738" y="766763"/>
          <a:ext cx="828675" cy="666751"/>
        </a:xfrm>
        <a:prstGeom xmlns:a="http://schemas.openxmlformats.org/drawingml/2006/main" prst="straightConnector1">
          <a:avLst/>
        </a:prstGeom>
        <a:ln xmlns:a="http://schemas.openxmlformats.org/drawingml/2006/main" w="19050">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0.30729</cdr:x>
      <cdr:y>0.26563</cdr:y>
    </cdr:from>
    <cdr:to>
      <cdr:x>0.35313</cdr:x>
      <cdr:y>0.52257</cdr:y>
    </cdr:to>
    <cdr:cxnSp macro="">
      <cdr:nvCxnSpPr>
        <cdr:cNvPr id="6" name="Straight Arrow Connector 5"/>
        <cdr:cNvCxnSpPr/>
      </cdr:nvCxnSpPr>
      <cdr:spPr>
        <a:xfrm xmlns:a="http://schemas.openxmlformats.org/drawingml/2006/main" flipH="1" flipV="1">
          <a:off x="1404938" y="728663"/>
          <a:ext cx="209551" cy="704851"/>
        </a:xfrm>
        <a:prstGeom xmlns:a="http://schemas.openxmlformats.org/drawingml/2006/main" prst="straightConnector1">
          <a:avLst/>
        </a:prstGeom>
        <a:ln xmlns:a="http://schemas.openxmlformats.org/drawingml/2006/main" w="19050">
          <a:solidFill>
            <a:schemeClr val="accent2"/>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01/04/2017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01/04/2017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0144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45482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30047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hyperlink" Target="http://www.uslarp.org/"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9" descr="Logo-APO-LARP.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35855" y="6002505"/>
            <a:ext cx="499889" cy="594990"/>
          </a:xfrm>
          <a:prstGeom prst="rect">
            <a:avLst/>
          </a:prstGeom>
        </p:spPr>
      </p:pic>
      <p:sp>
        <p:nvSpPr>
          <p:cNvPr id="16" name="Espace réservé du pied de page 4"/>
          <p:cNvSpPr txBox="1">
            <a:spLocks/>
          </p:cNvSpPr>
          <p:nvPr userDrawn="1"/>
        </p:nvSpPr>
        <p:spPr>
          <a:xfrm>
            <a:off x="1371600" y="6397650"/>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Image 9" descr="Logo-APO-LAR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11930" y="6183563"/>
            <a:ext cx="499889" cy="594990"/>
          </a:xfrm>
          <a:prstGeom prst="rect">
            <a:avLst/>
          </a:prstGeom>
        </p:spPr>
      </p:pic>
      <p:sp>
        <p:nvSpPr>
          <p:cNvPr id="12" name="Espace réservé du pied de page 4"/>
          <p:cNvSpPr txBox="1">
            <a:spLocks/>
          </p:cNvSpPr>
          <p:nvPr userDrawn="1"/>
        </p:nvSpPr>
        <p:spPr>
          <a:xfrm>
            <a:off x="1935519" y="6407656"/>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9" descr="Logo-APO-LAR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11930" y="6183563"/>
            <a:ext cx="499889" cy="594990"/>
          </a:xfrm>
          <a:prstGeom prst="rect">
            <a:avLst/>
          </a:prstGeom>
        </p:spPr>
      </p:pic>
      <p:sp>
        <p:nvSpPr>
          <p:cNvPr id="15" name="Espace réservé du pied de page 4"/>
          <p:cNvSpPr txBox="1">
            <a:spLocks/>
          </p:cNvSpPr>
          <p:nvPr userDrawn="1"/>
        </p:nvSpPr>
        <p:spPr>
          <a:xfrm>
            <a:off x="1935519" y="6397650"/>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9" descr="Logo-APO-LAR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11930" y="6183563"/>
            <a:ext cx="499889" cy="594990"/>
          </a:xfrm>
          <a:prstGeom prst="rect">
            <a:avLst/>
          </a:prstGeom>
        </p:spPr>
      </p:pic>
      <p:sp>
        <p:nvSpPr>
          <p:cNvPr id="11" name="Espace réservé du pied de page 4"/>
          <p:cNvSpPr txBox="1">
            <a:spLocks/>
          </p:cNvSpPr>
          <p:nvPr userDrawn="1"/>
        </p:nvSpPr>
        <p:spPr>
          <a:xfrm>
            <a:off x="2131948" y="6461467"/>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959327" y="251752"/>
            <a:ext cx="6379162"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10" name="Slide Number Placeholder 5"/>
          <p:cNvSpPr>
            <a:spLocks noGrp="1"/>
          </p:cNvSpPr>
          <p:nvPr>
            <p:ph type="sldNum" sz="quarter" idx="4"/>
          </p:nvPr>
        </p:nvSpPr>
        <p:spPr>
          <a:xfrm>
            <a:off x="8013806" y="6508228"/>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11" name="Picture 11" descr="LARP">
            <a:hlinkClick r:id="rId2"/>
          </p:cNvPr>
          <p:cNvPicPr>
            <a:picLocks noChangeAspect="1" noChangeArrowheads="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656670" cy="871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Image 11" descr="HLU-logoN-title.png"/>
          <p:cNvPicPr>
            <a:picLocks noChangeAspect="1"/>
          </p:cNvPicPr>
          <p:nvPr userDrawn="1"/>
        </p:nvPicPr>
        <p:blipFill>
          <a:blip r:embed="rId4"/>
          <a:stretch>
            <a:fillRect/>
          </a:stretch>
        </p:blipFill>
        <p:spPr>
          <a:xfrm>
            <a:off x="7338488" y="37035"/>
            <a:ext cx="1764975" cy="715428"/>
          </a:xfrm>
          <a:prstGeom prst="rect">
            <a:avLst/>
          </a:prstGeom>
        </p:spPr>
      </p:pic>
    </p:spTree>
    <p:extLst>
      <p:ext uri="{BB962C8B-B14F-4D97-AF65-F5344CB8AC3E}">
        <p14:creationId xmlns:p14="http://schemas.microsoft.com/office/powerpoint/2010/main" val="4024978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7" name="Espace réservé du pied de page 4"/>
          <p:cNvSpPr txBox="1">
            <a:spLocks/>
          </p:cNvSpPr>
          <p:nvPr userDrawn="1"/>
        </p:nvSpPr>
        <p:spPr>
          <a:xfrm>
            <a:off x="1404248" y="630000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28600" indent="-228600" algn="ctr">
              <a:buFontTx/>
              <a:buAutoNum type="alphaUcPeriod"/>
            </a:pPr>
            <a:r>
              <a:rPr lang="en-US" smtClean="0"/>
              <a:t>Ratti – 6</a:t>
            </a:r>
            <a:r>
              <a:rPr lang="en-US" baseline="30000" smtClean="0"/>
              <a:t>th</a:t>
            </a:r>
            <a:r>
              <a:rPr lang="en-US" smtClean="0"/>
              <a:t> HL-LHC Collaboration Meeting – Paris – Nov 2016</a:t>
            </a:r>
            <a:endParaRPr lang="en-US" dirty="0"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4.jpg"/><Relationship Id="rId12" Type="http://schemas.openxmlformats.org/officeDocument/2006/relationships/image" Target="../media/image15.jpg"/><Relationship Id="rId13" Type="http://schemas.openxmlformats.org/officeDocument/2006/relationships/image" Target="../media/image16.png"/><Relationship Id="rId14" Type="http://schemas.openxmlformats.org/officeDocument/2006/relationships/image" Target="../media/image17.jpe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gif"/><Relationship Id="rId6" Type="http://schemas.openxmlformats.org/officeDocument/2006/relationships/image" Target="../media/image9.jpeg"/><Relationship Id="rId7" Type="http://schemas.openxmlformats.org/officeDocument/2006/relationships/image" Target="../media/image10.jpeg"/><Relationship Id="rId8" Type="http://schemas.openxmlformats.org/officeDocument/2006/relationships/image" Target="../media/image11.gif"/><Relationship Id="rId9" Type="http://schemas.openxmlformats.org/officeDocument/2006/relationships/image" Target="../media/image12.jpeg"/><Relationship Id="rId10"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4" Type="http://schemas.openxmlformats.org/officeDocument/2006/relationships/image" Target="../media/image29.jpg"/><Relationship Id="rId5"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1" Type="http://schemas.openxmlformats.org/officeDocument/2006/relationships/image" Target="../media/image16.png"/><Relationship Id="rId12" Type="http://schemas.openxmlformats.org/officeDocument/2006/relationships/image" Target="../media/image17.jpeg"/><Relationship Id="rId13" Type="http://schemas.openxmlformats.org/officeDocument/2006/relationships/image" Target="../media/image31.jpg"/><Relationship Id="rId1" Type="http://schemas.openxmlformats.org/officeDocument/2006/relationships/slideLayout" Target="../slideLayouts/slideLayout4.xml"/><Relationship Id="rId2" Type="http://schemas.openxmlformats.org/officeDocument/2006/relationships/image" Target="../media/image7.png"/><Relationship Id="rId3" Type="http://schemas.openxmlformats.org/officeDocument/2006/relationships/image" Target="../media/image8.gif"/><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gif"/><Relationship Id="rId7" Type="http://schemas.openxmlformats.org/officeDocument/2006/relationships/image" Target="../media/image12.jpeg"/><Relationship Id="rId8" Type="http://schemas.openxmlformats.org/officeDocument/2006/relationships/image" Target="../media/image13.png"/><Relationship Id="rId9" Type="http://schemas.openxmlformats.org/officeDocument/2006/relationships/image" Target="../media/image14.jpg"/><Relationship Id="rId10"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JP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eg"/><Relationship Id="rId3"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1" Type="http://schemas.openxmlformats.org/officeDocument/2006/relationships/slideLayout" Target="../slideLayouts/slideLayout2.xml"/><Relationship Id="rId2" Type="http://schemas.openxmlformats.org/officeDocument/2006/relationships/image" Target="../media/image40.jpe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image" Target="../media/image4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chart" Target="../charts/chart3.xml"/><Relationship Id="rId1" Type="http://schemas.openxmlformats.org/officeDocument/2006/relationships/slideLayout" Target="../slideLayouts/slideLayout4.xml"/><Relationship Id="rId2"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8.png"/><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67670" y="2636912"/>
            <a:ext cx="6264770" cy="1368152"/>
          </a:xfrm>
        </p:spPr>
        <p:txBody>
          <a:bodyPr/>
          <a:lstStyle/>
          <a:p>
            <a:pPr algn="r"/>
            <a:r>
              <a:rPr lang="en-US" sz="3600" dirty="0" smtClean="0"/>
              <a:t>Evolution of Crab Cavities </a:t>
            </a:r>
            <a:br>
              <a:rPr lang="en-US" sz="3600" dirty="0" smtClean="0"/>
            </a:br>
            <a:r>
              <a:rPr lang="en-US" sz="3600" dirty="0" smtClean="0"/>
              <a:t>in LARP</a:t>
            </a:r>
            <a:endParaRPr lang="en-GB" sz="3600" dirty="0"/>
          </a:p>
        </p:txBody>
      </p:sp>
      <p:sp>
        <p:nvSpPr>
          <p:cNvPr id="3" name="Sous-titre 2"/>
          <p:cNvSpPr>
            <a:spLocks noGrp="1"/>
          </p:cNvSpPr>
          <p:nvPr>
            <p:ph type="subTitle" idx="1"/>
          </p:nvPr>
        </p:nvSpPr>
        <p:spPr>
          <a:xfrm>
            <a:off x="3995936" y="4221088"/>
            <a:ext cx="4608512" cy="546663"/>
          </a:xfrm>
        </p:spPr>
        <p:txBody>
          <a:bodyPr>
            <a:normAutofit/>
          </a:bodyPr>
          <a:lstStyle/>
          <a:p>
            <a:r>
              <a:rPr lang="en-GB" dirty="0" smtClean="0"/>
              <a:t>Alessandro Ratti – SLAC</a:t>
            </a:r>
          </a:p>
          <a:p>
            <a:endParaRPr lang="en-GB" dirty="0"/>
          </a:p>
        </p:txBody>
      </p:sp>
      <p:pic>
        <p:nvPicPr>
          <p:cNvPr id="7" name="Image 6" descr="Logo-APO-LAR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95912" y="511165"/>
            <a:ext cx="1604480" cy="1909723"/>
          </a:xfrm>
          <a:prstGeom prst="rect">
            <a:avLst/>
          </a:prstGeom>
        </p:spPr>
      </p:pic>
      <p:sp>
        <p:nvSpPr>
          <p:cNvPr id="6" name="Rectangle 5"/>
          <p:cNvSpPr/>
          <p:nvPr/>
        </p:nvSpPr>
        <p:spPr>
          <a:xfrm>
            <a:off x="395536" y="6073775"/>
            <a:ext cx="576064" cy="6263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p:cNvGrpSpPr/>
          <p:nvPr/>
        </p:nvGrpSpPr>
        <p:grpSpPr>
          <a:xfrm>
            <a:off x="44414" y="4845961"/>
            <a:ext cx="9100486" cy="1535367"/>
            <a:chOff x="0" y="5078662"/>
            <a:chExt cx="9294710" cy="1535367"/>
          </a:xfrm>
        </p:grpSpPr>
        <p:pic>
          <p:nvPicPr>
            <p:cNvPr id="13" name="Picture 12" descr="D:\Publication\LOGOs\BNL_Logo_Trans.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143739"/>
              <a:ext cx="1043929" cy="382741"/>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2" descr="D:\Publication\LOGOs\cern_logo_white.gif"/>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251517" y="5078662"/>
              <a:ext cx="817678" cy="791504"/>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2" descr="C:\Users\binping\Desktop\CI_logo_smaller.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608633" y="6199665"/>
              <a:ext cx="733425" cy="414364"/>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3" descr="C:\Users\binping\Desktop\NewLogo.jpg"/>
            <p:cNvPicPr>
              <a:picLocks noChangeAspect="1" noChangeArrowheads="1"/>
            </p:cNvPicPr>
            <p:nvPr userDrawn="1"/>
          </p:nvPicPr>
          <p:blipFill rotWithShape="1">
            <a:blip r:embed="rId7" cstate="print">
              <a:extLst>
                <a:ext uri="{28A0092B-C50C-407E-A947-70E740481C1C}">
                  <a14:useLocalDpi xmlns:a14="http://schemas.microsoft.com/office/drawing/2010/main" val="0"/>
                </a:ext>
              </a:extLst>
            </a:blip>
            <a:srcRect t="24367" b="22007"/>
            <a:stretch/>
          </p:blipFill>
          <p:spPr bwMode="auto">
            <a:xfrm>
              <a:off x="2353682" y="6178617"/>
              <a:ext cx="1314450" cy="43541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16" descr="identifier.gif"/>
            <p:cNvPicPr>
              <a:picLocks noChangeAspect="1"/>
            </p:cNvPicPr>
            <p:nvPr userDrawn="1"/>
          </p:nvPicPr>
          <p:blipFill>
            <a:blip r:embed="rId8" cstate="print">
              <a:lum bright="9000"/>
            </a:blip>
            <a:stretch>
              <a:fillRect/>
            </a:stretch>
          </p:blipFill>
          <p:spPr>
            <a:xfrm>
              <a:off x="6705600" y="6096000"/>
              <a:ext cx="796967" cy="518029"/>
            </a:xfrm>
            <a:prstGeom prst="rect">
              <a:avLst/>
            </a:prstGeom>
          </p:spPr>
        </p:pic>
        <p:pic>
          <p:nvPicPr>
            <p:cNvPr id="18" name="Picture 17" descr="SLAC_Logo_our_name.jpg"/>
            <p:cNvPicPr>
              <a:picLocks noChangeAspect="1"/>
            </p:cNvPicPr>
            <p:nvPr userDrawn="1"/>
          </p:nvPicPr>
          <p:blipFill>
            <a:blip r:embed="rId9" cstate="print"/>
            <a:srcRect/>
            <a:stretch>
              <a:fillRect/>
            </a:stretch>
          </p:blipFill>
          <p:spPr bwMode="auto">
            <a:xfrm>
              <a:off x="7492462" y="6157003"/>
              <a:ext cx="733971" cy="262438"/>
            </a:xfrm>
            <a:prstGeom prst="rect">
              <a:avLst/>
            </a:prstGeom>
            <a:noFill/>
            <a:ln w="9525">
              <a:noFill/>
              <a:miter lim="800000"/>
              <a:headEnd/>
              <a:tailEnd/>
            </a:ln>
          </p:spPr>
        </p:pic>
        <p:pic>
          <p:nvPicPr>
            <p:cNvPr id="19" name="Picture 7"/>
            <p:cNvPicPr>
              <a:picLocks noChangeAspect="1" noChangeArrowheads="1"/>
            </p:cNvPicPr>
            <p:nvPr userDrawn="1"/>
          </p:nvPicPr>
          <p:blipFill>
            <a:blip r:embed="rId10" cstate="print"/>
            <a:srcRect/>
            <a:stretch>
              <a:fillRect/>
            </a:stretch>
          </p:blipFill>
          <p:spPr bwMode="auto">
            <a:xfrm>
              <a:off x="4271763" y="6156251"/>
              <a:ext cx="793721" cy="379568"/>
            </a:xfrm>
            <a:prstGeom prst="rect">
              <a:avLst/>
            </a:prstGeom>
            <a:noFill/>
            <a:ln w="9525">
              <a:noFill/>
              <a:miter lim="800000"/>
              <a:headEnd/>
              <a:tailEnd/>
            </a:ln>
          </p:spPr>
        </p:pic>
        <p:pic>
          <p:nvPicPr>
            <p:cNvPr id="20" name="Picture 19" descr="FNAL_logo.jp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69345" y="6129012"/>
              <a:ext cx="485017" cy="485017"/>
            </a:xfrm>
            <a:prstGeom prst="rect">
              <a:avLst/>
            </a:prstGeom>
          </p:spPr>
        </p:pic>
        <p:pic>
          <p:nvPicPr>
            <p:cNvPr id="21" name="Picture 20" descr="LBNL_Logo.jp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3657600" y="6097155"/>
              <a:ext cx="678398" cy="516874"/>
            </a:xfrm>
            <a:prstGeom prst="rect">
              <a:avLst/>
            </a:prstGeom>
          </p:spPr>
        </p:pic>
        <p:pic>
          <p:nvPicPr>
            <p:cNvPr id="22" name="Picture 21" descr="stfcLogo.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991938" y="6149101"/>
              <a:ext cx="1671250" cy="377379"/>
            </a:xfrm>
            <a:prstGeom prst="rect">
              <a:avLst/>
            </a:prstGeom>
          </p:spPr>
        </p:pic>
        <p:pic>
          <p:nvPicPr>
            <p:cNvPr id="23" name="Picture 22" descr="JLab_logo_black1"/>
            <p:cNvPicPr>
              <a:picLocks noChangeAspect="1" noChangeArrowheads="1"/>
            </p:cNvPicPr>
            <p:nvPr/>
          </p:nvPicPr>
          <p:blipFill>
            <a:blip r:embed="rId14" cstate="print"/>
            <a:srcRect/>
            <a:stretch>
              <a:fillRect/>
            </a:stretch>
          </p:blipFill>
          <p:spPr bwMode="auto">
            <a:xfrm>
              <a:off x="8227910" y="6085354"/>
              <a:ext cx="1066800" cy="334087"/>
            </a:xfrm>
            <a:prstGeom prst="rect">
              <a:avLst/>
            </a:prstGeom>
            <a:noFill/>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0470" y="971550"/>
            <a:ext cx="8915400" cy="5625802"/>
          </a:xfrm>
        </p:spPr>
        <p:txBody>
          <a:bodyPr>
            <a:normAutofit fontScale="92500"/>
          </a:bodyPr>
          <a:lstStyle/>
          <a:p>
            <a:pPr marL="0" indent="0">
              <a:buNone/>
            </a:pPr>
            <a:r>
              <a:rPr lang="en-US" dirty="0" smtClean="0"/>
              <a:t>LARP initial proposal was to contribute all </a:t>
            </a:r>
            <a:r>
              <a:rPr lang="en-US" dirty="0" err="1" smtClean="0"/>
              <a:t>cryomodules</a:t>
            </a:r>
            <a:r>
              <a:rPr lang="en-US" dirty="0" smtClean="0"/>
              <a:t>, for both the SPS test and the HL-LHC then….</a:t>
            </a:r>
          </a:p>
          <a:p>
            <a:r>
              <a:rPr lang="en-US" b="1" dirty="0" smtClean="0"/>
              <a:t>Nov 2013</a:t>
            </a:r>
            <a:endParaRPr lang="en-US" dirty="0"/>
          </a:p>
          <a:p>
            <a:pPr lvl="1"/>
            <a:r>
              <a:rPr lang="en-US" dirty="0" smtClean="0"/>
              <a:t>LARP and CERN realize this was too ambitious</a:t>
            </a:r>
          </a:p>
          <a:p>
            <a:pPr lvl="1"/>
            <a:r>
              <a:rPr lang="en-US" dirty="0" smtClean="0"/>
              <a:t>New LARP scope </a:t>
            </a:r>
            <a:r>
              <a:rPr lang="en-US" dirty="0" smtClean="0">
                <a:sym typeface="Wingdings"/>
              </a:rPr>
              <a:t> deliver all cold masses only</a:t>
            </a:r>
            <a:endParaRPr lang="en-US" b="1" dirty="0" smtClean="0">
              <a:sym typeface="Wingdings"/>
            </a:endParaRPr>
          </a:p>
          <a:p>
            <a:endParaRPr lang="en-US" b="1" dirty="0" smtClean="0">
              <a:sym typeface="Wingdings"/>
            </a:endParaRPr>
          </a:p>
          <a:p>
            <a:r>
              <a:rPr lang="en-US" b="1" dirty="0" smtClean="0">
                <a:sym typeface="Wingdings"/>
              </a:rPr>
              <a:t>May 2014</a:t>
            </a:r>
          </a:p>
          <a:p>
            <a:pPr lvl="1"/>
            <a:r>
              <a:rPr lang="en-US" dirty="0" smtClean="0">
                <a:sym typeface="Wingdings"/>
              </a:rPr>
              <a:t>CC System External Project Review</a:t>
            </a:r>
          </a:p>
          <a:p>
            <a:pPr lvl="2"/>
            <a:r>
              <a:rPr lang="en-US" dirty="0" smtClean="0">
                <a:sym typeface="Wingdings"/>
              </a:rPr>
              <a:t>A. Yamamoto (Chair), M. Champion (SNS), </a:t>
            </a:r>
            <a:r>
              <a:rPr lang="en-US" dirty="0">
                <a:sym typeface="Wingdings"/>
              </a:rPr>
              <a:t>A. </a:t>
            </a:r>
            <a:r>
              <a:rPr lang="en-US" dirty="0" err="1">
                <a:sym typeface="Wingdings"/>
              </a:rPr>
              <a:t>Facco</a:t>
            </a:r>
            <a:r>
              <a:rPr lang="en-US" dirty="0">
                <a:sym typeface="Wingdings"/>
              </a:rPr>
              <a:t> (INFN</a:t>
            </a:r>
            <a:r>
              <a:rPr lang="en-US" dirty="0" smtClean="0">
                <a:sym typeface="Wingdings"/>
              </a:rPr>
              <a:t>), M. Kelly (ANL), C. </a:t>
            </a:r>
            <a:r>
              <a:rPr lang="en-US" dirty="0" err="1" smtClean="0">
                <a:sym typeface="Wingdings"/>
              </a:rPr>
              <a:t>Pagani</a:t>
            </a:r>
            <a:r>
              <a:rPr lang="en-US" dirty="0" smtClean="0">
                <a:sym typeface="Wingdings"/>
              </a:rPr>
              <a:t> (U. Milano), H. </a:t>
            </a:r>
            <a:r>
              <a:rPr lang="en-US" dirty="0" err="1" smtClean="0">
                <a:sym typeface="Wingdings"/>
              </a:rPr>
              <a:t>Padamsee</a:t>
            </a:r>
            <a:r>
              <a:rPr lang="en-US" dirty="0" smtClean="0">
                <a:sym typeface="Wingdings"/>
              </a:rPr>
              <a:t> (Cornell/FNAL) </a:t>
            </a:r>
          </a:p>
          <a:p>
            <a:pPr lvl="1"/>
            <a:r>
              <a:rPr lang="en-US" dirty="0" smtClean="0">
                <a:sym typeface="Wingdings"/>
              </a:rPr>
              <a:t>Down-selected cavities and established a prioritization criteria for SPS CC production</a:t>
            </a:r>
          </a:p>
          <a:p>
            <a:r>
              <a:rPr lang="en-US" dirty="0" smtClean="0">
                <a:sym typeface="Wingdings"/>
              </a:rPr>
              <a:t>LARP is not able to secure funding for M&amp;S and cavity fabrication</a:t>
            </a:r>
          </a:p>
          <a:p>
            <a:pPr lvl="1"/>
            <a:r>
              <a:rPr lang="en-US" dirty="0" smtClean="0">
                <a:sym typeface="Wingdings"/>
              </a:rPr>
              <a:t>Only option to team up with an ongoing SBIR effort at </a:t>
            </a:r>
            <a:r>
              <a:rPr lang="en-US" dirty="0" err="1" smtClean="0">
                <a:sym typeface="Wingdings"/>
              </a:rPr>
              <a:t>Niowave</a:t>
            </a:r>
            <a:endParaRPr lang="en-US" dirty="0" smtClean="0">
              <a:sym typeface="Wingdings"/>
            </a:endParaRPr>
          </a:p>
          <a:p>
            <a:pPr lvl="2"/>
            <a:r>
              <a:rPr lang="en-US" dirty="0" smtClean="0">
                <a:solidFill>
                  <a:srgbClr val="FF0000"/>
                </a:solidFill>
                <a:sym typeface="Wingdings"/>
              </a:rPr>
              <a:t>No contractual agreement between </a:t>
            </a:r>
            <a:r>
              <a:rPr lang="en-US" dirty="0" err="1" smtClean="0">
                <a:solidFill>
                  <a:srgbClr val="FF0000"/>
                </a:solidFill>
                <a:sym typeface="Wingdings"/>
              </a:rPr>
              <a:t>Niowave</a:t>
            </a:r>
            <a:r>
              <a:rPr lang="en-US" dirty="0" smtClean="0">
                <a:solidFill>
                  <a:srgbClr val="FF0000"/>
                </a:solidFill>
                <a:sym typeface="Wingdings"/>
              </a:rPr>
              <a:t> and LARP</a:t>
            </a:r>
            <a:endParaRPr lang="en-US" dirty="0" smtClean="0">
              <a:solidFill>
                <a:srgbClr val="FF0000"/>
              </a:solidFill>
              <a:sym typeface="Wingdings"/>
            </a:endParaRPr>
          </a:p>
          <a:p>
            <a:endParaRPr lang="en-US" dirty="0"/>
          </a:p>
        </p:txBody>
      </p:sp>
      <p:sp>
        <p:nvSpPr>
          <p:cNvPr id="3" name="Title 2"/>
          <p:cNvSpPr>
            <a:spLocks noGrp="1"/>
          </p:cNvSpPr>
          <p:nvPr>
            <p:ph type="title"/>
          </p:nvPr>
        </p:nvSpPr>
        <p:spPr>
          <a:xfrm>
            <a:off x="877455" y="465690"/>
            <a:ext cx="6753214" cy="427877"/>
          </a:xfrm>
        </p:spPr>
        <p:txBody>
          <a:bodyPr/>
          <a:lstStyle/>
          <a:p>
            <a:r>
              <a:rPr lang="en-US" dirty="0"/>
              <a:t>E(in)</a:t>
            </a:r>
            <a:r>
              <a:rPr lang="en-US" dirty="0" err="1"/>
              <a:t>volution</a:t>
            </a:r>
            <a:r>
              <a:rPr lang="en-US" dirty="0"/>
              <a:t> of LARP </a:t>
            </a:r>
            <a:r>
              <a:rPr lang="en-US" dirty="0" smtClean="0"/>
              <a:t>proposals</a:t>
            </a:r>
            <a:br>
              <a:rPr lang="en-US" dirty="0" smtClean="0"/>
            </a:br>
            <a:r>
              <a:rPr lang="en-US" dirty="0" smtClean="0"/>
              <a:t>(AKA Via Dolorosa)</a:t>
            </a:r>
            <a:endParaRPr lang="en-US"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spTree>
    <p:extLst>
      <p:ext uri="{BB962C8B-B14F-4D97-AF65-F5344CB8AC3E}">
        <p14:creationId xmlns:p14="http://schemas.microsoft.com/office/powerpoint/2010/main" val="629056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289" y="971550"/>
            <a:ext cx="8844227" cy="5532663"/>
          </a:xfrm>
        </p:spPr>
        <p:txBody>
          <a:bodyPr>
            <a:normAutofit lnSpcReduction="10000"/>
          </a:bodyPr>
          <a:lstStyle/>
          <a:p>
            <a:r>
              <a:rPr lang="en-US" b="1" dirty="0" smtClean="0">
                <a:sym typeface="Wingdings"/>
              </a:rPr>
              <a:t>Aug. 2014</a:t>
            </a:r>
          </a:p>
          <a:p>
            <a:pPr lvl="1"/>
            <a:r>
              <a:rPr lang="en-US" dirty="0" err="1" smtClean="0">
                <a:sym typeface="Wingdings"/>
              </a:rPr>
              <a:t>Niowave</a:t>
            </a:r>
            <a:r>
              <a:rPr lang="en-US" dirty="0" smtClean="0">
                <a:sym typeface="Wingdings"/>
              </a:rPr>
              <a:t> starts </a:t>
            </a:r>
            <a:r>
              <a:rPr lang="en-US" dirty="0">
                <a:sym typeface="Wingdings"/>
              </a:rPr>
              <a:t>the extensive </a:t>
            </a:r>
            <a:r>
              <a:rPr lang="en-US" dirty="0" smtClean="0">
                <a:sym typeface="Wingdings"/>
              </a:rPr>
              <a:t>manufacturing qualification </a:t>
            </a:r>
            <a:r>
              <a:rPr lang="en-US" dirty="0">
                <a:sym typeface="Wingdings"/>
              </a:rPr>
              <a:t>process requested by </a:t>
            </a:r>
            <a:r>
              <a:rPr lang="en-US" dirty="0" smtClean="0">
                <a:sym typeface="Wingdings"/>
              </a:rPr>
              <a:t>CERN</a:t>
            </a:r>
            <a:endParaRPr lang="en-US" sz="1000" b="1" u="sng" dirty="0" smtClean="0"/>
          </a:p>
          <a:p>
            <a:r>
              <a:rPr lang="en-US" b="1" dirty="0" smtClean="0"/>
              <a:t>Winter of 2014/5</a:t>
            </a:r>
            <a:r>
              <a:rPr lang="en-US" dirty="0" smtClean="0"/>
              <a:t> </a:t>
            </a:r>
          </a:p>
          <a:p>
            <a:pPr lvl="1"/>
            <a:r>
              <a:rPr lang="en-US" dirty="0" smtClean="0"/>
              <a:t>LARP and CERN agree to modify the scope of the collaboration a second time</a:t>
            </a:r>
          </a:p>
          <a:p>
            <a:pPr lvl="2"/>
            <a:r>
              <a:rPr lang="en-US" dirty="0" smtClean="0"/>
              <a:t>CERN loans magnet wire to LARP freeing up M&amp;S funds </a:t>
            </a:r>
          </a:p>
          <a:p>
            <a:pPr lvl="2"/>
            <a:r>
              <a:rPr lang="en-US" dirty="0" smtClean="0"/>
              <a:t>LARP engages JLAB to weld all cavity parts, process and test the completed cavities</a:t>
            </a:r>
          </a:p>
          <a:p>
            <a:pPr lvl="2"/>
            <a:r>
              <a:rPr lang="en-US" dirty="0" err="1" smtClean="0"/>
              <a:t>Niowave</a:t>
            </a:r>
            <a:r>
              <a:rPr lang="en-US" dirty="0" smtClean="0"/>
              <a:t> agrees to provide formed cavity parts for welding at JLAB</a:t>
            </a:r>
            <a:endParaRPr lang="en-US" sz="1000" dirty="0" smtClean="0"/>
          </a:p>
          <a:p>
            <a:r>
              <a:rPr lang="en-US" b="1" dirty="0" smtClean="0"/>
              <a:t>March 2015</a:t>
            </a:r>
          </a:p>
          <a:p>
            <a:pPr lvl="1"/>
            <a:r>
              <a:rPr lang="en-US" dirty="0" smtClean="0"/>
              <a:t>CERN takes on responsibility for tuners and HOM dampers for the SPS</a:t>
            </a:r>
          </a:p>
          <a:p>
            <a:pPr lvl="2"/>
            <a:r>
              <a:rPr lang="en-US" dirty="0" smtClean="0"/>
              <a:t>LARP held the HOM Design Review - Feb. 2015, JLAB</a:t>
            </a:r>
          </a:p>
          <a:p>
            <a:pPr lvl="1"/>
            <a:r>
              <a:rPr lang="en-US" dirty="0" smtClean="0"/>
              <a:t>LARP now delivering for the SPS only DQW and RFD cavities with He tanks</a:t>
            </a:r>
          </a:p>
          <a:p>
            <a:pPr lvl="1"/>
            <a:endParaRPr lang="en-US" dirty="0" smtClean="0"/>
          </a:p>
        </p:txBody>
      </p:sp>
      <p:sp>
        <p:nvSpPr>
          <p:cNvPr id="3" name="Title 2"/>
          <p:cNvSpPr>
            <a:spLocks noGrp="1"/>
          </p:cNvSpPr>
          <p:nvPr>
            <p:ph type="title"/>
          </p:nvPr>
        </p:nvSpPr>
        <p:spPr>
          <a:xfrm>
            <a:off x="865908" y="272595"/>
            <a:ext cx="6589623" cy="427877"/>
          </a:xfrm>
        </p:spPr>
        <p:txBody>
          <a:bodyPr/>
          <a:lstStyle/>
          <a:p>
            <a:r>
              <a:rPr lang="en-US" dirty="0" smtClean="0"/>
              <a:t>E(in)</a:t>
            </a:r>
            <a:r>
              <a:rPr lang="en-US" dirty="0" err="1" smtClean="0"/>
              <a:t>volution</a:t>
            </a:r>
            <a:r>
              <a:rPr lang="en-US" dirty="0" smtClean="0"/>
              <a:t> </a:t>
            </a:r>
            <a:r>
              <a:rPr lang="en-US" dirty="0"/>
              <a:t>of LARP </a:t>
            </a:r>
            <a:r>
              <a:rPr lang="en-US" dirty="0" smtClean="0"/>
              <a:t>proposals (2)</a:t>
            </a:r>
            <a:endParaRPr lang="en-US"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Tree>
    <p:extLst>
      <p:ext uri="{BB962C8B-B14F-4D97-AF65-F5344CB8AC3E}">
        <p14:creationId xmlns:p14="http://schemas.microsoft.com/office/powerpoint/2010/main" val="124212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smtClean="0"/>
          </a:p>
          <a:p>
            <a:r>
              <a:rPr lang="en-US" b="1" dirty="0" smtClean="0"/>
              <a:t>May 2015</a:t>
            </a:r>
            <a:endParaRPr lang="en-US" b="1" dirty="0"/>
          </a:p>
          <a:p>
            <a:pPr lvl="1"/>
            <a:r>
              <a:rPr lang="en-US" dirty="0" err="1" smtClean="0"/>
              <a:t>Niowave</a:t>
            </a:r>
            <a:r>
              <a:rPr lang="en-US" dirty="0" smtClean="0"/>
              <a:t> informs the collaboration that it will weld cavity subassemblies</a:t>
            </a:r>
          </a:p>
          <a:p>
            <a:pPr lvl="1"/>
            <a:r>
              <a:rPr lang="en-US" dirty="0" smtClean="0"/>
              <a:t>JLAB is now only welding the final sub-assemblies</a:t>
            </a:r>
          </a:p>
          <a:p>
            <a:pPr lvl="1"/>
            <a:endParaRPr lang="en-US" dirty="0" smtClean="0"/>
          </a:p>
          <a:p>
            <a:r>
              <a:rPr lang="en-US" b="1" dirty="0" smtClean="0"/>
              <a:t>August 2015</a:t>
            </a:r>
          </a:p>
          <a:p>
            <a:pPr lvl="1"/>
            <a:r>
              <a:rPr lang="en-US" dirty="0" err="1" smtClean="0"/>
              <a:t>Niowave</a:t>
            </a:r>
            <a:r>
              <a:rPr lang="en-US" dirty="0" smtClean="0"/>
              <a:t> provides the first welded cavity parts for inspection</a:t>
            </a:r>
          </a:p>
          <a:p>
            <a:pPr lvl="1"/>
            <a:endParaRPr lang="en-US" dirty="0" smtClean="0"/>
          </a:p>
          <a:p>
            <a:r>
              <a:rPr lang="en-US" b="1" dirty="0" smtClean="0"/>
              <a:t>October 2015</a:t>
            </a:r>
          </a:p>
          <a:p>
            <a:pPr lvl="1"/>
            <a:r>
              <a:rPr lang="en-US" dirty="0" smtClean="0"/>
              <a:t>After a ~6 months process, JLAB receives the funding to start the work </a:t>
            </a:r>
          </a:p>
          <a:p>
            <a:endParaRPr lang="en-US" dirty="0"/>
          </a:p>
        </p:txBody>
      </p:sp>
      <p:sp>
        <p:nvSpPr>
          <p:cNvPr id="3" name="Title 2"/>
          <p:cNvSpPr>
            <a:spLocks noGrp="1"/>
          </p:cNvSpPr>
          <p:nvPr>
            <p:ph type="title"/>
          </p:nvPr>
        </p:nvSpPr>
        <p:spPr/>
        <p:txBody>
          <a:bodyPr/>
          <a:lstStyle/>
          <a:p>
            <a:r>
              <a:rPr lang="en-US" dirty="0"/>
              <a:t>E(in)</a:t>
            </a:r>
            <a:r>
              <a:rPr lang="en-US" dirty="0" err="1"/>
              <a:t>volution</a:t>
            </a:r>
            <a:r>
              <a:rPr lang="en-US" dirty="0"/>
              <a:t> of LARP proposals </a:t>
            </a:r>
            <a:r>
              <a:rPr lang="en-US" dirty="0" smtClean="0"/>
              <a:t>(3)</a:t>
            </a:r>
            <a:endParaRPr lang="en-US"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spTree>
    <p:extLst>
      <p:ext uri="{BB962C8B-B14F-4D97-AF65-F5344CB8AC3E}">
        <p14:creationId xmlns:p14="http://schemas.microsoft.com/office/powerpoint/2010/main" val="287365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Jan 2016 </a:t>
            </a:r>
          </a:p>
          <a:p>
            <a:pPr lvl="1"/>
            <a:r>
              <a:rPr lang="en-US" dirty="0" smtClean="0"/>
              <a:t>CERN starts its effort to produce DQW cavities for the SPS</a:t>
            </a:r>
          </a:p>
          <a:p>
            <a:pPr lvl="1"/>
            <a:r>
              <a:rPr lang="en-US" dirty="0" smtClean="0"/>
              <a:t>LARP decides to build bare cavities only, without He tanks</a:t>
            </a:r>
          </a:p>
          <a:p>
            <a:pPr lvl="2"/>
            <a:r>
              <a:rPr lang="en-US" dirty="0" smtClean="0"/>
              <a:t>CERN and LARP agree the DQW cavities produced at CERN are the lead candidate for integration in the SPS test.</a:t>
            </a:r>
            <a:endParaRPr lang="en-US" dirty="0"/>
          </a:p>
          <a:p>
            <a:endParaRPr lang="en-US" b="1" dirty="0" smtClean="0"/>
          </a:p>
          <a:p>
            <a:r>
              <a:rPr lang="en-US" b="1" dirty="0" smtClean="0"/>
              <a:t>Mar 2016</a:t>
            </a:r>
            <a:endParaRPr lang="en-US" b="1" dirty="0"/>
          </a:p>
          <a:p>
            <a:pPr lvl="1"/>
            <a:r>
              <a:rPr lang="en-US" dirty="0" smtClean="0"/>
              <a:t>In light of schedule constraints for the SPS test, CERN decides to test the DQW first, before LS2</a:t>
            </a:r>
          </a:p>
          <a:p>
            <a:pPr lvl="1"/>
            <a:r>
              <a:rPr lang="en-US" dirty="0" smtClean="0"/>
              <a:t>The RFD prototypes for the HL-LHC will be tested after LS2</a:t>
            </a:r>
          </a:p>
          <a:p>
            <a:pPr lvl="1"/>
            <a:endParaRPr lang="en-US" dirty="0"/>
          </a:p>
          <a:p>
            <a:r>
              <a:rPr lang="en-US" b="1" dirty="0" smtClean="0"/>
              <a:t>May 2016</a:t>
            </a:r>
          </a:p>
          <a:p>
            <a:pPr lvl="1"/>
            <a:r>
              <a:rPr lang="en-US" dirty="0" smtClean="0"/>
              <a:t>LARP-AUP and CERN agree on the US contribution to the HL-LHC: limited to all RFD dressed cavities only.</a:t>
            </a:r>
            <a:endParaRPr lang="en-US" dirty="0"/>
          </a:p>
        </p:txBody>
      </p:sp>
      <p:sp>
        <p:nvSpPr>
          <p:cNvPr id="3" name="Title 2"/>
          <p:cNvSpPr>
            <a:spLocks noGrp="1"/>
          </p:cNvSpPr>
          <p:nvPr>
            <p:ph type="title"/>
          </p:nvPr>
        </p:nvSpPr>
        <p:spPr/>
        <p:txBody>
          <a:bodyPr/>
          <a:lstStyle/>
          <a:p>
            <a:r>
              <a:rPr lang="en-US" dirty="0"/>
              <a:t>E(in)</a:t>
            </a:r>
            <a:r>
              <a:rPr lang="en-US" dirty="0" err="1"/>
              <a:t>volution</a:t>
            </a:r>
            <a:r>
              <a:rPr lang="en-US" dirty="0"/>
              <a:t> of LARP proposals </a:t>
            </a:r>
            <a:r>
              <a:rPr lang="en-US" dirty="0" smtClean="0"/>
              <a:t>(4)</a:t>
            </a:r>
            <a:endParaRPr lang="en-US"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spTree>
    <p:extLst>
      <p:ext uri="{BB962C8B-B14F-4D97-AF65-F5344CB8AC3E}">
        <p14:creationId xmlns:p14="http://schemas.microsoft.com/office/powerpoint/2010/main" val="1991485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DQW and RFD processing</a:t>
            </a:r>
            <a:endParaRPr lang="en-US" dirty="0"/>
          </a:p>
        </p:txBody>
      </p:sp>
      <p:sp>
        <p:nvSpPr>
          <p:cNvPr id="3" name="Content Placeholder 2"/>
          <p:cNvSpPr>
            <a:spLocks noGrp="1"/>
          </p:cNvSpPr>
          <p:nvPr>
            <p:ph idx="1"/>
          </p:nvPr>
        </p:nvSpPr>
        <p:spPr>
          <a:xfrm>
            <a:off x="395536" y="900000"/>
            <a:ext cx="8291264" cy="5265304"/>
          </a:xfrm>
        </p:spPr>
        <p:txBody>
          <a:bodyPr>
            <a:normAutofit fontScale="92500" lnSpcReduction="20000"/>
          </a:bodyPr>
          <a:lstStyle/>
          <a:p>
            <a:r>
              <a:rPr lang="en-US" dirty="0" err="1" smtClean="0"/>
              <a:t>Niowave</a:t>
            </a:r>
            <a:r>
              <a:rPr lang="en-US" dirty="0"/>
              <a:t>-</a:t>
            </a:r>
            <a:r>
              <a:rPr lang="en-US" dirty="0" smtClean="0"/>
              <a:t>produced </a:t>
            </a:r>
            <a:r>
              <a:rPr lang="en-US" dirty="0" smtClean="0"/>
              <a:t>cavities have parallel paths</a:t>
            </a:r>
          </a:p>
          <a:p>
            <a:pPr lvl="1"/>
            <a:r>
              <a:rPr lang="en-US" dirty="0" smtClean="0"/>
              <a:t>RFDs received from </a:t>
            </a:r>
            <a:r>
              <a:rPr lang="en-US" dirty="0" err="1" smtClean="0"/>
              <a:t>Niowave</a:t>
            </a:r>
            <a:r>
              <a:rPr lang="en-US" dirty="0" smtClean="0"/>
              <a:t> go to JLAB for final machining, thinning, trimming and processing</a:t>
            </a:r>
            <a:endParaRPr lang="en-US" dirty="0"/>
          </a:p>
          <a:p>
            <a:endParaRPr lang="en-US" dirty="0" smtClean="0"/>
          </a:p>
          <a:p>
            <a:pPr lvl="1"/>
            <a:r>
              <a:rPr lang="en-US" dirty="0" smtClean="0"/>
              <a:t>DQWs received from </a:t>
            </a:r>
            <a:r>
              <a:rPr lang="en-US" dirty="0" err="1" smtClean="0"/>
              <a:t>Niowave</a:t>
            </a:r>
            <a:r>
              <a:rPr lang="en-US" dirty="0" smtClean="0"/>
              <a:t> go to BNL for dimensional measurement, shipped back to </a:t>
            </a:r>
            <a:r>
              <a:rPr lang="en-US" dirty="0" err="1" smtClean="0"/>
              <a:t>Niowave</a:t>
            </a:r>
            <a:r>
              <a:rPr lang="en-US" dirty="0" smtClean="0"/>
              <a:t> for thinning and final machining, then back to JLAB for welding, processing and testing.</a:t>
            </a:r>
          </a:p>
          <a:p>
            <a:pPr lvl="1"/>
            <a:endParaRPr lang="en-US" dirty="0" smtClean="0"/>
          </a:p>
          <a:p>
            <a:r>
              <a:rPr lang="en-US" sz="2400" dirty="0" smtClean="0"/>
              <a:t>All  four cavities (2+2) arrived at JLAB by October 2017</a:t>
            </a:r>
          </a:p>
          <a:p>
            <a:endParaRPr lang="en-US" sz="2400" dirty="0" smtClean="0"/>
          </a:p>
          <a:p>
            <a:r>
              <a:rPr lang="en-US" sz="2400" dirty="0" smtClean="0"/>
              <a:t>In light of CERN’s ongoing development of DQW cavities, it is important that LARP remains ahead of CERN in processing and testing the DQW cavities to feed useful information back into CERN’s process</a:t>
            </a:r>
          </a:p>
          <a:p>
            <a:pPr lvl="1"/>
            <a:r>
              <a:rPr lang="en-US" sz="2000" dirty="0" smtClean="0"/>
              <a:t>BNL staff in particular is very engaged in the processes on both sides of the ocean</a:t>
            </a:r>
            <a:endParaRPr lang="en-US" sz="2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423390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err="1" smtClean="0"/>
              <a:t>Niowave</a:t>
            </a:r>
            <a:r>
              <a:rPr lang="en-US" sz="3600" dirty="0" smtClean="0"/>
              <a:t> RFD Cavities at JLAB</a:t>
            </a:r>
            <a:br>
              <a:rPr lang="en-US" sz="3600" dirty="0" smtClean="0"/>
            </a:br>
            <a:r>
              <a:rPr lang="en-US" sz="3600" dirty="0" smtClean="0"/>
              <a:t> 28 April 2016</a:t>
            </a:r>
            <a:endParaRPr lang="en-US" sz="3600" dirty="0"/>
          </a:p>
        </p:txBody>
      </p:sp>
      <p:sp>
        <p:nvSpPr>
          <p:cNvPr id="3" name="Content Placeholder 2"/>
          <p:cNvSpPr>
            <a:spLocks noGrp="1"/>
          </p:cNvSpPr>
          <p:nvPr>
            <p:ph idx="1"/>
          </p:nvPr>
        </p:nvSpPr>
        <p:spPr>
          <a:xfrm>
            <a:off x="838200" y="1336305"/>
            <a:ext cx="7467600" cy="573988"/>
          </a:xfrm>
        </p:spPr>
        <p:txBody>
          <a:bodyPr>
            <a:normAutofit/>
          </a:bodyPr>
          <a:lstStyle/>
          <a:p>
            <a:r>
              <a:rPr lang="en-US" dirty="0" smtClean="0"/>
              <a:t>Two cavity sub assemblies arrive </a:t>
            </a:r>
            <a:r>
              <a:rPr lang="en-US" smtClean="0"/>
              <a:t>at JLAB</a:t>
            </a:r>
            <a:endParaRPr lang="en-US" dirty="0" smtClean="0"/>
          </a:p>
        </p:txBody>
      </p:sp>
      <p:pic>
        <p:nvPicPr>
          <p:cNvPr id="2050" name="Picture 2" descr="C:\Users\mcewen\Desktop\US LARP Spoke Cavity\00 - Meetings and Presentations\2016-04-28 Photos Niowave at JLAB\IMG_0573 NWV-RDF-CAV-002 EFGH Freq test set up 28Apr20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 y="2478465"/>
            <a:ext cx="2228723" cy="29718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cewen\Desktop\US LARP Spoke Cavity\00 - Meetings and Presentations\2016-04-28 Photos Niowave at JLAB\IMG_0576 NWV-RFD-CAV-002 Freq EFGH 28Apr20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06271" y="2769088"/>
            <a:ext cx="2664296" cy="355239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cewen\Desktop\US LARP Spoke Cavity\00 - Meetings and Presentations\2016-04-28 Photos Niowave at JLAB\IMG_0584  Ratti-AMc-Daly-Yancey-Adam-Suba-28Apr2016-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3600" y="2209800"/>
            <a:ext cx="2615197" cy="196139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84519E87-4F02-4831-98C4-5948BD651E0D}" type="slidenum">
              <a:rPr lang="en-US" smtClean="0"/>
              <a:t>15</a:t>
            </a:fld>
            <a:endParaRPr lang="en-US"/>
          </a:p>
        </p:txBody>
      </p:sp>
    </p:spTree>
    <p:extLst>
      <p:ext uri="{BB962C8B-B14F-4D97-AF65-F5344CB8AC3E}">
        <p14:creationId xmlns:p14="http://schemas.microsoft.com/office/powerpoint/2010/main" val="634375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58F48A6-A3E1-4848-9AC3-B43F560BE4FE}" type="slidenum">
              <a:rPr lang="en-US" smtClean="0"/>
              <a:pPr/>
              <a:t>16</a:t>
            </a:fld>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4" t="8638" b="4454"/>
          <a:stretch/>
        </p:blipFill>
        <p:spPr bwMode="auto">
          <a:xfrm>
            <a:off x="134471" y="851646"/>
            <a:ext cx="4661647" cy="29845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927484"/>
            <a:ext cx="4076700" cy="2590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539" y="3687745"/>
            <a:ext cx="4572000" cy="268153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6866" y="3485482"/>
            <a:ext cx="3677697" cy="271926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2800044" y="6156012"/>
            <a:ext cx="4534511" cy="369332"/>
          </a:xfrm>
          <a:prstGeom prst="rect">
            <a:avLst/>
          </a:prstGeom>
        </p:spPr>
        <p:txBody>
          <a:bodyPr wrap="none">
            <a:spAutoFit/>
          </a:bodyPr>
          <a:lstStyle/>
          <a:p>
            <a:r>
              <a:rPr lang="en-US" dirty="0" smtClean="0"/>
              <a:t>Edge deviation 9.293 mm down from the edge</a:t>
            </a:r>
            <a:endParaRPr lang="en-US" dirty="0"/>
          </a:p>
        </p:txBody>
      </p:sp>
      <p:sp>
        <p:nvSpPr>
          <p:cNvPr id="4" name="TextBox 3"/>
          <p:cNvSpPr txBox="1"/>
          <p:nvPr/>
        </p:nvSpPr>
        <p:spPr>
          <a:xfrm>
            <a:off x="179512" y="836712"/>
            <a:ext cx="2068113" cy="923330"/>
          </a:xfrm>
          <a:prstGeom prst="rect">
            <a:avLst/>
          </a:prstGeom>
          <a:noFill/>
        </p:spPr>
        <p:txBody>
          <a:bodyPr wrap="square" rtlCol="0">
            <a:spAutoFit/>
          </a:bodyPr>
          <a:lstStyle/>
          <a:p>
            <a:r>
              <a:rPr lang="en-US" dirty="0" smtClean="0"/>
              <a:t>Inspected at BNL</a:t>
            </a:r>
          </a:p>
          <a:p>
            <a:r>
              <a:rPr lang="en-US" dirty="0" smtClean="0"/>
              <a:t>Visual and Dimension Check</a:t>
            </a:r>
            <a:endParaRPr lang="en-US" dirty="0"/>
          </a:p>
        </p:txBody>
      </p:sp>
      <p:sp>
        <p:nvSpPr>
          <p:cNvPr id="6" name="Oval 5"/>
          <p:cNvSpPr/>
          <p:nvPr/>
        </p:nvSpPr>
        <p:spPr>
          <a:xfrm>
            <a:off x="8113059" y="1275372"/>
            <a:ext cx="1015999" cy="2150346"/>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8006139" y="3836205"/>
            <a:ext cx="1015999" cy="2150346"/>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756841" y="2698982"/>
            <a:ext cx="2429371" cy="400110"/>
          </a:xfrm>
          <a:prstGeom prst="rect">
            <a:avLst/>
          </a:prstGeom>
          <a:noFill/>
        </p:spPr>
        <p:txBody>
          <a:bodyPr wrap="none" rtlCol="0">
            <a:spAutoFit/>
          </a:bodyPr>
          <a:lstStyle/>
          <a:p>
            <a:r>
              <a:rPr lang="en-US" sz="2000" dirty="0" smtClean="0">
                <a:solidFill>
                  <a:srgbClr val="FF6600"/>
                </a:solidFill>
              </a:rPr>
              <a:t>Profile spec ≤ 0.8 mm</a:t>
            </a:r>
            <a:endParaRPr lang="en-US" sz="2000" dirty="0">
              <a:solidFill>
                <a:srgbClr val="FF6600"/>
              </a:solidFill>
            </a:endParaRPr>
          </a:p>
        </p:txBody>
      </p:sp>
      <p:sp>
        <p:nvSpPr>
          <p:cNvPr id="13" name="Title 1"/>
          <p:cNvSpPr>
            <a:spLocks noGrp="1"/>
          </p:cNvSpPr>
          <p:nvPr>
            <p:ph type="title"/>
          </p:nvPr>
        </p:nvSpPr>
        <p:spPr>
          <a:xfrm>
            <a:off x="612000" y="180000"/>
            <a:ext cx="7920000" cy="720000"/>
          </a:xfrm>
        </p:spPr>
        <p:txBody>
          <a:bodyPr/>
          <a:lstStyle/>
          <a:p>
            <a:r>
              <a:rPr lang="en-US" dirty="0" smtClean="0"/>
              <a:t>DQW Received at BNL on Jun 26, 2016</a:t>
            </a:r>
            <a:endParaRPr lang="en-US" dirty="0"/>
          </a:p>
        </p:txBody>
      </p:sp>
    </p:spTree>
    <p:extLst>
      <p:ext uri="{BB962C8B-B14F-4D97-AF65-F5344CB8AC3E}">
        <p14:creationId xmlns:p14="http://schemas.microsoft.com/office/powerpoint/2010/main" val="1952861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DQW n 1 Final </a:t>
            </a:r>
            <a:r>
              <a:rPr lang="en-US" dirty="0"/>
              <a:t>T</a:t>
            </a:r>
            <a:r>
              <a:rPr lang="en-US" dirty="0" smtClean="0"/>
              <a:t>rimming at </a:t>
            </a:r>
            <a:r>
              <a:rPr lang="en-US" dirty="0" err="1" smtClean="0"/>
              <a:t>Niowave</a:t>
            </a:r>
            <a:r>
              <a:rPr lang="en-US" dirty="0" smtClean="0"/>
              <a:t/>
            </a:r>
            <a:br>
              <a:rPr lang="en-US" dirty="0" smtClean="0"/>
            </a:br>
            <a:r>
              <a:rPr lang="en-US" sz="2000" b="0" dirty="0" smtClean="0"/>
              <a:t>15 Sep 2016</a:t>
            </a:r>
            <a:endParaRPr lang="en-US" sz="2000" b="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627" y="1268760"/>
            <a:ext cx="3129253" cy="234694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720" y="3986378"/>
            <a:ext cx="3639963" cy="272997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1235" y="903201"/>
            <a:ext cx="4110904" cy="3083178"/>
          </a:xfrm>
          <a:prstGeom prst="rect">
            <a:avLst/>
          </a:prstGeom>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13" y="3615700"/>
            <a:ext cx="4267924" cy="3205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0810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nvPr>
        </p:nvGraphicFramePr>
        <p:xfrm>
          <a:off x="56702" y="1795118"/>
          <a:ext cx="9058274" cy="494506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49667" y="594789"/>
            <a:ext cx="8610452" cy="1200329"/>
          </a:xfrm>
          <a:prstGeom prst="rect">
            <a:avLst/>
          </a:prstGeom>
          <a:noFill/>
          <a:ln>
            <a:no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buFont typeface="Arial"/>
              <a:buChar char="•"/>
            </a:pPr>
            <a:r>
              <a:rPr lang="en-US" b="1" u="sng" dirty="0" smtClean="0">
                <a:solidFill>
                  <a:schemeClr val="tx1"/>
                </a:solidFill>
              </a:rPr>
              <a:t>Good reproducibility</a:t>
            </a:r>
            <a:r>
              <a:rPr lang="en-US" dirty="0" smtClean="0">
                <a:solidFill>
                  <a:schemeClr val="tx1"/>
                </a:solidFill>
              </a:rPr>
              <a:t>: both cavities follow the same behavior</a:t>
            </a:r>
          </a:p>
          <a:p>
            <a:pPr marL="285750" indent="-285750">
              <a:buFont typeface="Arial"/>
              <a:buChar char="•"/>
            </a:pPr>
            <a:r>
              <a:rPr lang="en-US" dirty="0" smtClean="0">
                <a:solidFill>
                  <a:schemeClr val="tx1"/>
                </a:solidFill>
              </a:rPr>
              <a:t>Measured trim tuning sensitivity, 0.9-1.0 MHz/mm-gap, close to predicted by simulations, 0.98 MHz/mm-gap (using 2</a:t>
            </a:r>
            <a:r>
              <a:rPr lang="en-US" baseline="30000" dirty="0" smtClean="0">
                <a:solidFill>
                  <a:schemeClr val="tx1"/>
                </a:solidFill>
              </a:rPr>
              <a:t>nd</a:t>
            </a:r>
            <a:r>
              <a:rPr lang="en-US" dirty="0" smtClean="0">
                <a:solidFill>
                  <a:schemeClr val="tx1"/>
                </a:solidFill>
              </a:rPr>
              <a:t> order polynomial fit) </a:t>
            </a:r>
          </a:p>
          <a:p>
            <a:pPr marL="285750" indent="-285750">
              <a:buFont typeface="Arial"/>
              <a:buChar char="•"/>
            </a:pPr>
            <a:r>
              <a:rPr lang="en-US" dirty="0" smtClean="0">
                <a:solidFill>
                  <a:schemeClr val="tx1"/>
                </a:solidFill>
              </a:rPr>
              <a:t>Accepted cavities are about 0.2 MHz above from target frequency</a:t>
            </a:r>
            <a:endParaRPr lang="en-US" dirty="0">
              <a:solidFill>
                <a:schemeClr val="tx1"/>
              </a:solidFill>
            </a:endParaRPr>
          </a:p>
        </p:txBody>
      </p:sp>
      <p:cxnSp>
        <p:nvCxnSpPr>
          <p:cNvPr id="9" name="Straight Connector 8"/>
          <p:cNvCxnSpPr/>
          <p:nvPr/>
        </p:nvCxnSpPr>
        <p:spPr>
          <a:xfrm>
            <a:off x="1135529" y="5528225"/>
            <a:ext cx="6977530" cy="0"/>
          </a:xfrm>
          <a:prstGeom prst="line">
            <a:avLst/>
          </a:prstGeom>
          <a:ln>
            <a:solidFill>
              <a:schemeClr val="accent4"/>
            </a:solidFill>
            <a:prstDash val="dash"/>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8023413" y="5059680"/>
            <a:ext cx="1120587" cy="923330"/>
          </a:xfrm>
          <a:prstGeom prst="rect">
            <a:avLst/>
          </a:prstGeom>
          <a:noFill/>
        </p:spPr>
        <p:txBody>
          <a:bodyPr wrap="square" rtlCol="0">
            <a:spAutoFit/>
          </a:bodyPr>
          <a:lstStyle/>
          <a:p>
            <a:pPr algn="ctr"/>
            <a:r>
              <a:rPr lang="en-US" b="1" dirty="0" smtClean="0">
                <a:solidFill>
                  <a:schemeClr val="accent4"/>
                </a:solidFill>
              </a:rPr>
              <a:t>TARGET</a:t>
            </a:r>
          </a:p>
          <a:p>
            <a:pPr algn="ctr"/>
            <a:r>
              <a:rPr lang="en-US" b="1" dirty="0" smtClean="0">
                <a:solidFill>
                  <a:schemeClr val="accent4"/>
                </a:solidFill>
              </a:rPr>
              <a:t>401.20 MHz</a:t>
            </a:r>
            <a:endParaRPr lang="en-US" b="1" dirty="0">
              <a:solidFill>
                <a:schemeClr val="accent4"/>
              </a:solidFill>
            </a:endParaRPr>
          </a:p>
        </p:txBody>
      </p:sp>
      <p:graphicFrame>
        <p:nvGraphicFramePr>
          <p:cNvPr id="11" name="Chart 10"/>
          <p:cNvGraphicFramePr>
            <a:graphicFrameLocks/>
          </p:cNvGraphicFramePr>
          <p:nvPr>
            <p:extLst/>
          </p:nvPr>
        </p:nvGraphicFramePr>
        <p:xfrm>
          <a:off x="5827059" y="3296629"/>
          <a:ext cx="2046942" cy="1777991"/>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p:cNvCxnSpPr/>
          <p:nvPr/>
        </p:nvCxnSpPr>
        <p:spPr>
          <a:xfrm>
            <a:off x="6323105" y="4440509"/>
            <a:ext cx="1371601" cy="0"/>
          </a:xfrm>
          <a:prstGeom prst="line">
            <a:avLst/>
          </a:prstGeom>
          <a:ln>
            <a:solidFill>
              <a:srgbClr val="8064A2"/>
            </a:solidFill>
            <a:prstDash val="dash"/>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1763059" y="5378815"/>
            <a:ext cx="254000" cy="343656"/>
          </a:xfrm>
          <a:prstGeom prst="rect">
            <a:avLst/>
          </a:prstGeom>
          <a:noFill/>
          <a:ln w="3175" cmpd="sng">
            <a:solidFill>
              <a:schemeClr val="tx1">
                <a:lumMod val="50000"/>
                <a:lumOff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2017059" y="3929523"/>
            <a:ext cx="3795059" cy="1553889"/>
          </a:xfrm>
          <a:custGeom>
            <a:avLst/>
            <a:gdLst>
              <a:gd name="connsiteX0" fmla="*/ 0 w 3795059"/>
              <a:gd name="connsiteY0" fmla="*/ 1553889 h 1553889"/>
              <a:gd name="connsiteX1" fmla="*/ 2510117 w 3795059"/>
              <a:gd name="connsiteY1" fmla="*/ 254006 h 1553889"/>
              <a:gd name="connsiteX2" fmla="*/ 3795059 w 3795059"/>
              <a:gd name="connsiteY2" fmla="*/ 6 h 1553889"/>
            </a:gdLst>
            <a:ahLst/>
            <a:cxnLst>
              <a:cxn ang="0">
                <a:pos x="connsiteX0" y="connsiteY0"/>
              </a:cxn>
              <a:cxn ang="0">
                <a:pos x="connsiteX1" y="connsiteY1"/>
              </a:cxn>
              <a:cxn ang="0">
                <a:pos x="connsiteX2" y="connsiteY2"/>
              </a:cxn>
            </a:cxnLst>
            <a:rect l="l" t="t" r="r" b="b"/>
            <a:pathLst>
              <a:path w="3795059" h="1553889">
                <a:moveTo>
                  <a:pt x="0" y="1553889"/>
                </a:moveTo>
                <a:cubicBezTo>
                  <a:pt x="938803" y="1033437"/>
                  <a:pt x="1877607" y="512986"/>
                  <a:pt x="2510117" y="254006"/>
                </a:cubicBezTo>
                <a:cubicBezTo>
                  <a:pt x="3142627" y="-4974"/>
                  <a:pt x="3795059" y="6"/>
                  <a:pt x="3795059" y="6"/>
                </a:cubicBezTo>
              </a:path>
            </a:pathLst>
          </a:custGeom>
          <a:ln w="3175" cmpd="sng">
            <a:solidFill>
              <a:schemeClr val="tx1">
                <a:lumMod val="50000"/>
                <a:lumOff val="50000"/>
              </a:schemeClr>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itle 1"/>
          <p:cNvSpPr>
            <a:spLocks noGrp="1"/>
          </p:cNvSpPr>
          <p:nvPr>
            <p:ph type="title"/>
          </p:nvPr>
        </p:nvSpPr>
        <p:spPr>
          <a:xfrm>
            <a:off x="594893" y="-66393"/>
            <a:ext cx="7920000" cy="720000"/>
          </a:xfrm>
        </p:spPr>
        <p:txBody>
          <a:bodyPr/>
          <a:lstStyle/>
          <a:p>
            <a:r>
              <a:rPr lang="en-US" dirty="0" smtClean="0"/>
              <a:t>DQW Tracking Trim Tuning</a:t>
            </a:r>
            <a:endParaRPr lang="en-US" dirty="0"/>
          </a:p>
        </p:txBody>
      </p:sp>
    </p:spTree>
    <p:extLst>
      <p:ext uri="{BB962C8B-B14F-4D97-AF65-F5344CB8AC3E}">
        <p14:creationId xmlns:p14="http://schemas.microsoft.com/office/powerpoint/2010/main" val="439038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more details available</a:t>
            </a:r>
            <a:endParaRPr lang="en-US" dirty="0"/>
          </a:p>
        </p:txBody>
      </p:sp>
      <p:sp>
        <p:nvSpPr>
          <p:cNvPr id="3" name="Content Placeholder 2"/>
          <p:cNvSpPr>
            <a:spLocks noGrp="1"/>
          </p:cNvSpPr>
          <p:nvPr>
            <p:ph idx="1"/>
          </p:nvPr>
        </p:nvSpPr>
        <p:spPr>
          <a:xfrm>
            <a:off x="586047" y="1124744"/>
            <a:ext cx="7920000" cy="4906963"/>
          </a:xfrm>
        </p:spPr>
        <p:txBody>
          <a:bodyPr>
            <a:normAutofit lnSpcReduction="10000"/>
          </a:bodyPr>
          <a:lstStyle/>
          <a:p>
            <a:r>
              <a:rPr lang="en-US" dirty="0" smtClean="0"/>
              <a:t>One presentation on processing and testing at JLAB</a:t>
            </a:r>
          </a:p>
          <a:p>
            <a:endParaRPr lang="en-US" dirty="0" smtClean="0"/>
          </a:p>
          <a:p>
            <a:r>
              <a:rPr lang="en-US" dirty="0" smtClean="0"/>
              <a:t>Two presentations on DQW and RFD measurement results, lessons learned and improvements towards the pre-series and production for the HL-LHC</a:t>
            </a:r>
          </a:p>
          <a:p>
            <a:endParaRPr lang="en-US" dirty="0"/>
          </a:p>
          <a:p>
            <a:r>
              <a:rPr lang="en-US" dirty="0" smtClean="0"/>
              <a:t>One presentation on the planning for contributions to the HL-LHC through the AUPL Project</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1651987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2250" y="971550"/>
            <a:ext cx="8672513" cy="5059363"/>
          </a:xfrm>
        </p:spPr>
        <p:txBody>
          <a:bodyPr/>
          <a:lstStyle/>
          <a:p>
            <a:pPr marL="0" indent="0">
              <a:buNone/>
            </a:pPr>
            <a:endParaRPr lang="en-US" dirty="0"/>
          </a:p>
          <a:p>
            <a:r>
              <a:rPr lang="en-US" dirty="0" smtClean="0"/>
              <a:t>A historic perspective of crab cavities in LARP</a:t>
            </a:r>
          </a:p>
          <a:p>
            <a:r>
              <a:rPr lang="en-US" dirty="0" smtClean="0"/>
              <a:t>Major program accomplishments so far</a:t>
            </a:r>
          </a:p>
          <a:p>
            <a:r>
              <a:rPr lang="en-US" dirty="0" smtClean="0"/>
              <a:t>An update since the last review</a:t>
            </a:r>
          </a:p>
          <a:p>
            <a:r>
              <a:rPr lang="en-US" dirty="0" smtClean="0"/>
              <a:t>Ongoing R&amp;D</a:t>
            </a:r>
          </a:p>
          <a:p>
            <a:r>
              <a:rPr lang="en-US" dirty="0" smtClean="0"/>
              <a:t>Program objectives</a:t>
            </a:r>
          </a:p>
          <a:p>
            <a:r>
              <a:rPr lang="en-US" dirty="0" smtClean="0"/>
              <a:t>Transition to the construction project</a:t>
            </a:r>
          </a:p>
          <a:p>
            <a:endParaRPr lang="en-US" dirty="0" smtClean="0"/>
          </a:p>
        </p:txBody>
      </p:sp>
      <p:sp>
        <p:nvSpPr>
          <p:cNvPr id="7" name="Title 6"/>
          <p:cNvSpPr>
            <a:spLocks noGrp="1"/>
          </p:cNvSpPr>
          <p:nvPr>
            <p:ph type="title"/>
          </p:nvPr>
        </p:nvSpPr>
        <p:spPr/>
        <p:txBody>
          <a:bodyPr/>
          <a:lstStyle/>
          <a:p>
            <a:r>
              <a:rPr lang="en-US" dirty="0" smtClean="0"/>
              <a:t>Outline</a:t>
            </a:r>
            <a:endParaRPr lang="en-US" dirty="0"/>
          </a:p>
        </p:txBody>
      </p:sp>
      <p:sp>
        <p:nvSpPr>
          <p:cNvPr id="5" name="Slide Number Placeholder 4"/>
          <p:cNvSpPr>
            <a:spLocks noGrp="1"/>
          </p:cNvSpPr>
          <p:nvPr>
            <p:ph type="sldNum" sz="quarter" idx="4"/>
          </p:nvPr>
        </p:nvSpPr>
        <p:spPr>
          <a:xfrm>
            <a:off x="7668344" y="6525344"/>
            <a:ext cx="414338" cy="216154"/>
          </a:xfrm>
        </p:spPr>
        <p:txBody>
          <a:bodyPr/>
          <a:lstStyle/>
          <a:p>
            <a:pPr>
              <a:defRPr/>
            </a:pPr>
            <a:fld id="{148C009B-CB69-E04A-B9B3-34B26D69E9CF}" type="slidenum">
              <a:rPr lang="en-US" smtClean="0"/>
              <a:pPr>
                <a:defRPr/>
              </a:pPr>
              <a:t>2</a:t>
            </a:fld>
            <a:endParaRPr lang="en-US" dirty="0"/>
          </a:p>
        </p:txBody>
      </p:sp>
      <p:sp>
        <p:nvSpPr>
          <p:cNvPr id="8" name="Espace réservé du pied de page 4"/>
          <p:cNvSpPr txBox="1">
            <a:spLocks/>
          </p:cNvSpPr>
          <p:nvPr/>
        </p:nvSpPr>
        <p:spPr>
          <a:xfrm>
            <a:off x="1371600" y="6397650"/>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extLst>
      <p:ext uri="{BB962C8B-B14F-4D97-AF65-F5344CB8AC3E}">
        <p14:creationId xmlns:p14="http://schemas.microsoft.com/office/powerpoint/2010/main" val="207557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Future LARP Plans</a:t>
            </a:r>
            <a:endParaRPr lang="en-US" dirty="0"/>
          </a:p>
        </p:txBody>
      </p:sp>
      <p:sp>
        <p:nvSpPr>
          <p:cNvPr id="3" name="Content Placeholder 2"/>
          <p:cNvSpPr>
            <a:spLocks noGrp="1"/>
          </p:cNvSpPr>
          <p:nvPr>
            <p:ph idx="1"/>
          </p:nvPr>
        </p:nvSpPr>
        <p:spPr>
          <a:xfrm>
            <a:off x="406320" y="1124744"/>
            <a:ext cx="8280480" cy="5040560"/>
          </a:xfrm>
        </p:spPr>
        <p:txBody>
          <a:bodyPr>
            <a:normAutofit fontScale="85000" lnSpcReduction="20000"/>
          </a:bodyPr>
          <a:lstStyle/>
          <a:p>
            <a:r>
              <a:rPr lang="en-US" dirty="0" smtClean="0"/>
              <a:t>Continue and complete testing of all bare cavities</a:t>
            </a:r>
          </a:p>
          <a:p>
            <a:r>
              <a:rPr lang="en-US" dirty="0" smtClean="0"/>
              <a:t>Test cavities with HOMs where possible</a:t>
            </a:r>
          </a:p>
          <a:p>
            <a:r>
              <a:rPr lang="en-US" dirty="0" smtClean="0"/>
              <a:t>Move tested cavities from </a:t>
            </a:r>
            <a:r>
              <a:rPr lang="en-US" dirty="0" err="1" smtClean="0"/>
              <a:t>JLab</a:t>
            </a:r>
            <a:r>
              <a:rPr lang="en-US" dirty="0" smtClean="0"/>
              <a:t> to BNL and FNAL for further testing</a:t>
            </a:r>
          </a:p>
          <a:p>
            <a:r>
              <a:rPr lang="en-US" dirty="0" smtClean="0"/>
              <a:t>Collaborate </a:t>
            </a:r>
            <a:r>
              <a:rPr lang="en-US" dirty="0" smtClean="0"/>
              <a:t>with CERN and support CERN’s </a:t>
            </a:r>
            <a:r>
              <a:rPr lang="en-US" dirty="0" smtClean="0"/>
              <a:t>development </a:t>
            </a:r>
            <a:r>
              <a:rPr lang="en-US" dirty="0" smtClean="0"/>
              <a:t>of RFD cavities towards </a:t>
            </a:r>
            <a:r>
              <a:rPr lang="en-US" dirty="0" smtClean="0"/>
              <a:t>the </a:t>
            </a:r>
            <a:r>
              <a:rPr lang="en-US" dirty="0" smtClean="0"/>
              <a:t>SPS tests post LS2 (and post LARP)</a:t>
            </a:r>
          </a:p>
          <a:p>
            <a:r>
              <a:rPr lang="en-US" dirty="0" smtClean="0"/>
              <a:t>Contribute to the definition and planning for the pre-series and series </a:t>
            </a:r>
          </a:p>
          <a:p>
            <a:r>
              <a:rPr lang="en-US" dirty="0" smtClean="0"/>
              <a:t>Support the SPS test with planning, </a:t>
            </a:r>
            <a:r>
              <a:rPr lang="en-US" dirty="0" smtClean="0"/>
              <a:t>RF </a:t>
            </a:r>
            <a:r>
              <a:rPr lang="en-US" dirty="0" smtClean="0"/>
              <a:t>measurements and MDs, analysis and synthesis</a:t>
            </a:r>
          </a:p>
          <a:p>
            <a:r>
              <a:rPr lang="en-US" dirty="0" smtClean="0"/>
              <a:t>Start planning for </a:t>
            </a:r>
            <a:r>
              <a:rPr lang="en-US" dirty="0" smtClean="0"/>
              <a:t>L-</a:t>
            </a:r>
            <a:r>
              <a:rPr lang="en-US" dirty="0" smtClean="0"/>
              <a:t>AUP </a:t>
            </a:r>
            <a:r>
              <a:rPr lang="en-US" dirty="0" smtClean="0"/>
              <a:t>with the limited availability of M&amp;S funding within the LARP program and support the transition to the US construction project.</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1634330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595650" y="1079399"/>
            <a:ext cx="8136464" cy="5157913"/>
          </a:xfrm>
        </p:spPr>
        <p:txBody>
          <a:bodyPr>
            <a:normAutofit fontScale="85000" lnSpcReduction="10000"/>
          </a:bodyPr>
          <a:lstStyle/>
          <a:p>
            <a:r>
              <a:rPr lang="en-US" dirty="0" smtClean="0"/>
              <a:t>LARP was a key contributor to enable the CC program by demonstrating the feasibility of SRF cavities meeting the constraints of the HL-LHC upgrade</a:t>
            </a:r>
          </a:p>
          <a:p>
            <a:endParaRPr lang="en-US" dirty="0" smtClean="0"/>
          </a:p>
          <a:p>
            <a:r>
              <a:rPr lang="en-US" dirty="0" smtClean="0"/>
              <a:t>Current program is giving very important results</a:t>
            </a:r>
          </a:p>
          <a:p>
            <a:pPr lvl="1"/>
            <a:r>
              <a:rPr lang="en-US" dirty="0" smtClean="0"/>
              <a:t>Both cavity designs exceed performance requirements</a:t>
            </a:r>
          </a:p>
          <a:p>
            <a:pPr lvl="2"/>
            <a:r>
              <a:rPr lang="en-US" dirty="0" smtClean="0"/>
              <a:t>Shown in later presentations</a:t>
            </a:r>
          </a:p>
          <a:p>
            <a:pPr lvl="1"/>
            <a:r>
              <a:rPr lang="en-US" dirty="0" smtClean="0"/>
              <a:t>Developed processes that lead to successful results</a:t>
            </a:r>
          </a:p>
          <a:p>
            <a:pPr lvl="2"/>
            <a:r>
              <a:rPr lang="en-US" dirty="0" smtClean="0"/>
              <a:t>For the DQW good results came from both sides of the ocean -&gt; good sign of the maturity of the design</a:t>
            </a:r>
            <a:endParaRPr lang="en-US" dirty="0"/>
          </a:p>
          <a:p>
            <a:pPr lvl="2"/>
            <a:endParaRPr lang="en-US" dirty="0" smtClean="0"/>
          </a:p>
          <a:p>
            <a:r>
              <a:rPr lang="en-US" dirty="0" smtClean="0"/>
              <a:t>The team intends to continue supporting this program through the SPS tests and into the HL-LHC construction</a:t>
            </a:r>
          </a:p>
          <a:p>
            <a:pPr lvl="1"/>
            <a:r>
              <a:rPr lang="en-US" dirty="0" smtClean="0"/>
              <a:t>Funding permitting </a:t>
            </a:r>
            <a:endParaRPr lang="en-US" dirty="0" smtClean="0"/>
          </a:p>
          <a:p>
            <a:pPr lvl="2"/>
            <a:r>
              <a:rPr lang="en-US" dirty="0" smtClean="0"/>
              <a:t>outside </a:t>
            </a:r>
            <a:r>
              <a:rPr lang="en-US" dirty="0" smtClean="0"/>
              <a:t>of the scope of this </a:t>
            </a:r>
            <a:r>
              <a:rPr lang="en-US" dirty="0" smtClean="0"/>
              <a:t>review</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1654832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7384"/>
            <a:ext cx="7920000" cy="720000"/>
          </a:xfrm>
        </p:spPr>
        <p:txBody>
          <a:bodyPr/>
          <a:lstStyle/>
          <a:p>
            <a:r>
              <a:rPr lang="en-US" dirty="0" smtClean="0"/>
              <a:t>Questions</a:t>
            </a:r>
            <a:endParaRPr lang="en-US"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22</a:t>
            </a:fld>
            <a:endParaRPr lang="fr-FR"/>
          </a:p>
        </p:txBody>
      </p:sp>
      <p:grpSp>
        <p:nvGrpSpPr>
          <p:cNvPr id="4" name="Group 3"/>
          <p:cNvGrpSpPr/>
          <p:nvPr/>
        </p:nvGrpSpPr>
        <p:grpSpPr>
          <a:xfrm>
            <a:off x="44414" y="4581128"/>
            <a:ext cx="9100486" cy="1535367"/>
            <a:chOff x="0" y="5078662"/>
            <a:chExt cx="9294710" cy="1535367"/>
          </a:xfrm>
        </p:grpSpPr>
        <p:pic>
          <p:nvPicPr>
            <p:cNvPr id="5" name="Picture 4" descr="D:\Publication\LOGOs\BNL_Logo_Trans.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143739"/>
              <a:ext cx="1043929" cy="382741"/>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D:\Publication\LOGOs\cern_logo_white.g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251517" y="5078662"/>
              <a:ext cx="817678" cy="791504"/>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C:\Users\binping\Desktop\CI_logo_smaller.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608633" y="6199665"/>
              <a:ext cx="733425" cy="414364"/>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3" descr="C:\Users\binping\Desktop\NewLogo.jpg"/>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4367" b="22007"/>
            <a:stretch/>
          </p:blipFill>
          <p:spPr bwMode="auto">
            <a:xfrm>
              <a:off x="2353682" y="6178617"/>
              <a:ext cx="1314450" cy="435412"/>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identifier.gif"/>
            <p:cNvPicPr>
              <a:picLocks noChangeAspect="1"/>
            </p:cNvPicPr>
            <p:nvPr userDrawn="1"/>
          </p:nvPicPr>
          <p:blipFill>
            <a:blip r:embed="rId6" cstate="print">
              <a:lum bright="9000"/>
            </a:blip>
            <a:stretch>
              <a:fillRect/>
            </a:stretch>
          </p:blipFill>
          <p:spPr>
            <a:xfrm>
              <a:off x="6705600" y="6096000"/>
              <a:ext cx="796967" cy="518029"/>
            </a:xfrm>
            <a:prstGeom prst="rect">
              <a:avLst/>
            </a:prstGeom>
          </p:spPr>
        </p:pic>
        <p:pic>
          <p:nvPicPr>
            <p:cNvPr id="10" name="Picture 9" descr="SLAC_Logo_our_name.jpg"/>
            <p:cNvPicPr>
              <a:picLocks noChangeAspect="1"/>
            </p:cNvPicPr>
            <p:nvPr userDrawn="1"/>
          </p:nvPicPr>
          <p:blipFill>
            <a:blip r:embed="rId7" cstate="print"/>
            <a:srcRect/>
            <a:stretch>
              <a:fillRect/>
            </a:stretch>
          </p:blipFill>
          <p:spPr bwMode="auto">
            <a:xfrm>
              <a:off x="7492462" y="6157003"/>
              <a:ext cx="733971" cy="262438"/>
            </a:xfrm>
            <a:prstGeom prst="rect">
              <a:avLst/>
            </a:prstGeom>
            <a:noFill/>
            <a:ln w="9525">
              <a:noFill/>
              <a:miter lim="800000"/>
              <a:headEnd/>
              <a:tailEnd/>
            </a:ln>
          </p:spPr>
        </p:pic>
        <p:pic>
          <p:nvPicPr>
            <p:cNvPr id="11" name="Picture 7"/>
            <p:cNvPicPr>
              <a:picLocks noChangeAspect="1" noChangeArrowheads="1"/>
            </p:cNvPicPr>
            <p:nvPr userDrawn="1"/>
          </p:nvPicPr>
          <p:blipFill>
            <a:blip r:embed="rId8" cstate="print"/>
            <a:srcRect/>
            <a:stretch>
              <a:fillRect/>
            </a:stretch>
          </p:blipFill>
          <p:spPr bwMode="auto">
            <a:xfrm>
              <a:off x="4271763" y="6156251"/>
              <a:ext cx="793721" cy="379568"/>
            </a:xfrm>
            <a:prstGeom prst="rect">
              <a:avLst/>
            </a:prstGeom>
            <a:noFill/>
            <a:ln w="9525">
              <a:noFill/>
              <a:miter lim="800000"/>
              <a:headEnd/>
              <a:tailEnd/>
            </a:ln>
          </p:spPr>
        </p:pic>
        <p:pic>
          <p:nvPicPr>
            <p:cNvPr id="12" name="Picture 11" descr="FNAL_logo.jp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69345" y="6129012"/>
              <a:ext cx="485017" cy="485017"/>
            </a:xfrm>
            <a:prstGeom prst="rect">
              <a:avLst/>
            </a:prstGeom>
          </p:spPr>
        </p:pic>
        <p:pic>
          <p:nvPicPr>
            <p:cNvPr id="13" name="Picture 12" descr="LBNL_Logo.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657600" y="6097155"/>
              <a:ext cx="678398" cy="516874"/>
            </a:xfrm>
            <a:prstGeom prst="rect">
              <a:avLst/>
            </a:prstGeom>
          </p:spPr>
        </p:pic>
        <p:pic>
          <p:nvPicPr>
            <p:cNvPr id="14" name="Picture 13" descr="stfcLogo.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991938" y="6149101"/>
              <a:ext cx="1671250" cy="377379"/>
            </a:xfrm>
            <a:prstGeom prst="rect">
              <a:avLst/>
            </a:prstGeom>
          </p:spPr>
        </p:pic>
        <p:pic>
          <p:nvPicPr>
            <p:cNvPr id="15" name="Picture 14" descr="JLab_logo_black1"/>
            <p:cNvPicPr>
              <a:picLocks noChangeAspect="1" noChangeArrowheads="1"/>
            </p:cNvPicPr>
            <p:nvPr/>
          </p:nvPicPr>
          <p:blipFill>
            <a:blip r:embed="rId12" cstate="print"/>
            <a:srcRect/>
            <a:stretch>
              <a:fillRect/>
            </a:stretch>
          </p:blipFill>
          <p:spPr bwMode="auto">
            <a:xfrm>
              <a:off x="8227910" y="6085354"/>
              <a:ext cx="1066800" cy="334087"/>
            </a:xfrm>
            <a:prstGeom prst="rect">
              <a:avLst/>
            </a:prstGeom>
            <a:noFill/>
          </p:spPr>
        </p:pic>
      </p:grpSp>
      <p:pic>
        <p:nvPicPr>
          <p:cNvPr id="16" name="Picture 15"/>
          <p:cNvPicPr>
            <a:picLocks noChangeAspect="1"/>
          </p:cNvPicPr>
          <p:nvPr/>
        </p:nvPicPr>
        <p:blipFill rotWithShape="1">
          <a:blip r:embed="rId13">
            <a:extLst>
              <a:ext uri="{28A0092B-C50C-407E-A947-70E740481C1C}">
                <a14:useLocalDpi xmlns:a14="http://schemas.microsoft.com/office/drawing/2010/main" val="0"/>
              </a:ext>
            </a:extLst>
          </a:blip>
          <a:srcRect t="15888" b="16731"/>
          <a:stretch/>
        </p:blipFill>
        <p:spPr>
          <a:xfrm>
            <a:off x="900" y="620688"/>
            <a:ext cx="9144000" cy="3850782"/>
          </a:xfrm>
          <a:prstGeom prst="rect">
            <a:avLst/>
          </a:prstGeom>
        </p:spPr>
      </p:pic>
    </p:spTree>
    <p:extLst>
      <p:ext uri="{BB962C8B-B14F-4D97-AF65-F5344CB8AC3E}">
        <p14:creationId xmlns:p14="http://schemas.microsoft.com/office/powerpoint/2010/main" val="963563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627042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4618" y="775220"/>
            <a:ext cx="4578235" cy="3050771"/>
          </a:xfrm>
          <a:prstGeom prst="rect">
            <a:avLst/>
          </a:prstGeom>
        </p:spPr>
      </p:pic>
      <p:pic>
        <p:nvPicPr>
          <p:cNvPr id="76" name="Picture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722" y="3729090"/>
            <a:ext cx="4578235" cy="3050771"/>
          </a:xfrm>
          <a:prstGeom prst="rect">
            <a:avLst/>
          </a:prstGeom>
        </p:spPr>
      </p:pic>
      <p:pic>
        <p:nvPicPr>
          <p:cNvPr id="78" name="Picture 7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164830" y="857042"/>
            <a:ext cx="3662588" cy="2746525"/>
          </a:xfrm>
          <a:prstGeom prst="rect">
            <a:avLst/>
          </a:prstGeom>
        </p:spPr>
      </p:pic>
      <p:sp>
        <p:nvSpPr>
          <p:cNvPr id="79" name="TextBox 78"/>
          <p:cNvSpPr txBox="1"/>
          <p:nvPr/>
        </p:nvSpPr>
        <p:spPr>
          <a:xfrm>
            <a:off x="5786846" y="4062549"/>
            <a:ext cx="3076007"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Tuner tab weld of both center bodies are complete</a:t>
            </a:r>
          </a:p>
          <a:p>
            <a:pPr marL="285750" indent="-285750">
              <a:buFont typeface="Arial" panose="020B0604020202020204" pitchFamily="34" charset="0"/>
              <a:buChar char="•"/>
            </a:pPr>
            <a:r>
              <a:rPr lang="en-US" dirty="0" smtClean="0"/>
              <a:t>Measurements of CAV-001:</a:t>
            </a:r>
          </a:p>
          <a:p>
            <a:pPr marL="742950" lvl="1" indent="-285750">
              <a:buFont typeface="Arial" panose="020B0604020202020204" pitchFamily="34" charset="0"/>
              <a:buChar char="•"/>
            </a:pPr>
            <a:r>
              <a:rPr lang="en-US" dirty="0" err="1" smtClean="0"/>
              <a:t>Freq</a:t>
            </a:r>
            <a:r>
              <a:rPr lang="en-US" dirty="0" smtClean="0"/>
              <a:t> = 399.20411 MHz</a:t>
            </a:r>
          </a:p>
          <a:p>
            <a:pPr marL="742950" lvl="1" indent="-285750">
              <a:buFont typeface="Arial" panose="020B0604020202020204" pitchFamily="34" charset="0"/>
              <a:buChar char="•"/>
            </a:pPr>
            <a:r>
              <a:rPr lang="en-US" dirty="0" smtClean="0"/>
              <a:t>Q = 7943.46</a:t>
            </a:r>
          </a:p>
          <a:p>
            <a:pPr marL="285750" indent="-285750">
              <a:buFont typeface="Arial" panose="020B0604020202020204" pitchFamily="34" charset="0"/>
              <a:buChar char="•"/>
            </a:pPr>
            <a:endParaRPr lang="en-US" dirty="0"/>
          </a:p>
        </p:txBody>
      </p:sp>
      <p:sp>
        <p:nvSpPr>
          <p:cNvPr id="3" name="Title 2"/>
          <p:cNvSpPr>
            <a:spLocks noGrp="1"/>
          </p:cNvSpPr>
          <p:nvPr>
            <p:ph type="title"/>
          </p:nvPr>
        </p:nvSpPr>
        <p:spPr>
          <a:xfrm>
            <a:off x="612000" y="44704"/>
            <a:ext cx="7920000" cy="720000"/>
          </a:xfrm>
        </p:spPr>
        <p:txBody>
          <a:bodyPr/>
          <a:lstStyle/>
          <a:p>
            <a:r>
              <a:rPr lang="en-US" dirty="0" smtClean="0"/>
              <a:t>RFD Tuner Attachment Weld at JLAB</a:t>
            </a:r>
            <a:endParaRPr lang="en-US" dirty="0"/>
          </a:p>
        </p:txBody>
      </p:sp>
    </p:spTree>
    <p:extLst>
      <p:ext uri="{BB962C8B-B14F-4D97-AF65-F5344CB8AC3E}">
        <p14:creationId xmlns:p14="http://schemas.microsoft.com/office/powerpoint/2010/main" val="2591550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58F48A6-A3E1-4848-9AC3-B43F560BE4FE}" type="slidenum">
              <a:rPr lang="en-US" smtClean="0"/>
              <a:pPr/>
              <a:t>25</a:t>
            </a:fld>
            <a:endParaRPr lang="en-US" dirty="0"/>
          </a:p>
        </p:txBody>
      </p:sp>
      <p:sp>
        <p:nvSpPr>
          <p:cNvPr id="8" name="TextBox 7"/>
          <p:cNvSpPr txBox="1"/>
          <p:nvPr/>
        </p:nvSpPr>
        <p:spPr>
          <a:xfrm>
            <a:off x="624995" y="732753"/>
            <a:ext cx="8048625" cy="5632310"/>
          </a:xfrm>
          <a:prstGeom prst="rect">
            <a:avLst/>
          </a:prstGeom>
          <a:noFill/>
        </p:spPr>
        <p:txBody>
          <a:bodyPr wrap="square" rtlCol="0">
            <a:spAutoFit/>
          </a:bodyPr>
          <a:lstStyle/>
          <a:p>
            <a:pPr marL="285750" indent="-285750">
              <a:buFont typeface="Arial"/>
              <a:buChar char="•"/>
            </a:pPr>
            <a:r>
              <a:rPr lang="en-US" sz="2400" dirty="0" smtClean="0"/>
              <a:t>Center body measurement showed 1.5 mm deviation from design profile which corresponds to about 1 MHz frequency deviation from earlier tuning range analysis.  </a:t>
            </a:r>
          </a:p>
          <a:p>
            <a:pPr marL="285750" indent="-285750">
              <a:buFont typeface="Arial"/>
              <a:buChar char="•"/>
            </a:pPr>
            <a:r>
              <a:rPr lang="en-US" sz="2400" dirty="0" smtClean="0"/>
              <a:t>Measured 400.9 MHz vs. desired max 399.9MHz.</a:t>
            </a:r>
          </a:p>
          <a:p>
            <a:pPr marL="285750" indent="-285750">
              <a:buFont typeface="Arial"/>
              <a:buChar char="•"/>
            </a:pPr>
            <a:r>
              <a:rPr lang="en-US" sz="2400" dirty="0" smtClean="0"/>
              <a:t>Decision made to correct the center body.</a:t>
            </a:r>
          </a:p>
          <a:p>
            <a:pPr marL="285750" indent="-285750">
              <a:buFont typeface="Arial"/>
              <a:buChar char="•"/>
            </a:pPr>
            <a:endParaRPr lang="en-US" sz="2400" dirty="0"/>
          </a:p>
          <a:p>
            <a:pPr marL="285750" indent="-285750">
              <a:buFont typeface="Arial"/>
              <a:buChar char="•"/>
            </a:pPr>
            <a:endParaRPr lang="en-US" sz="2400" dirty="0" smtClean="0"/>
          </a:p>
          <a:p>
            <a:pPr marL="285750" indent="-285750">
              <a:buFont typeface="Arial"/>
              <a:buChar char="•"/>
            </a:pPr>
            <a:endParaRPr lang="en-US" sz="2400" dirty="0"/>
          </a:p>
          <a:p>
            <a:pPr marL="285750" indent="-285750">
              <a:buFont typeface="Arial"/>
              <a:buChar char="•"/>
            </a:pPr>
            <a:endParaRPr lang="en-US" sz="2400" dirty="0" smtClean="0"/>
          </a:p>
          <a:p>
            <a:pPr marL="285750" indent="-285750">
              <a:buFont typeface="Arial"/>
              <a:buChar char="•"/>
            </a:pPr>
            <a:endParaRPr lang="en-US" sz="2400" dirty="0"/>
          </a:p>
          <a:p>
            <a:pPr marL="285750" indent="-285750">
              <a:buFont typeface="Arial"/>
              <a:buChar char="•"/>
            </a:pPr>
            <a:endParaRPr lang="en-US" sz="2400" dirty="0" smtClean="0"/>
          </a:p>
          <a:p>
            <a:pPr marL="285750" indent="-285750">
              <a:buFont typeface="Arial"/>
              <a:buChar char="•"/>
            </a:pPr>
            <a:endParaRPr lang="en-US" sz="2400" dirty="0"/>
          </a:p>
          <a:p>
            <a:pPr marL="285750" indent="-285750">
              <a:buFont typeface="Arial"/>
              <a:buChar char="•"/>
            </a:pPr>
            <a:endParaRPr lang="en-US" sz="2400" dirty="0" smtClean="0"/>
          </a:p>
          <a:p>
            <a:pPr marL="285750" indent="-285750">
              <a:buFont typeface="Arial"/>
              <a:buChar char="•"/>
            </a:pPr>
            <a:r>
              <a:rPr lang="en-US" sz="2400" dirty="0" smtClean="0"/>
              <a:t>After fix, center body annealed for stress relief.</a:t>
            </a:r>
          </a:p>
          <a:p>
            <a:pPr marL="285750" indent="-285750">
              <a:buFont typeface="Arial"/>
              <a:buChar char="•"/>
            </a:pPr>
            <a:r>
              <a:rPr lang="en-US" sz="2400" dirty="0" smtClean="0"/>
              <a:t>Achieved desired starting frequency 399.2 MHz </a:t>
            </a:r>
            <a:endParaRPr lang="en-US" sz="2400" dirty="0"/>
          </a:p>
        </p:txBody>
      </p:sp>
      <p:pic>
        <p:nvPicPr>
          <p:cNvPr id="10" name="Content Placeholder 3"/>
          <p:cNvPicPr>
            <a:picLocks noGrp="1" noChangeAspect="1"/>
          </p:cNvPicPr>
          <p:nvPr>
            <p:ph idx="1"/>
          </p:nvPr>
        </p:nvPicPr>
        <p:blipFill rotWithShape="1">
          <a:blip r:embed="rId2"/>
          <a:srcRect l="35942" t="30576" r="15803" b="13130"/>
          <a:stretch/>
        </p:blipFill>
        <p:spPr bwMode="auto">
          <a:xfrm>
            <a:off x="493073" y="2828922"/>
            <a:ext cx="3220620" cy="2348617"/>
          </a:xfrm>
          <a:prstGeom prst="rect">
            <a:avLst/>
          </a:prstGeom>
          <a:ln>
            <a:noFill/>
          </a:ln>
          <a:extLst>
            <a:ext uri="{53640926-AAD7-44d8-BBD7-CCE9431645EC}">
              <a14:shadowObscured xmlns="" xmlns:a14="http://schemas.microsoft.com/office/drawing/2010/main"/>
            </a:ext>
          </a:extLst>
        </p:spPr>
      </p:pic>
      <p:grpSp>
        <p:nvGrpSpPr>
          <p:cNvPr id="21" name="Group 20"/>
          <p:cNvGrpSpPr>
            <a:grpSpLocks noChangeAspect="1"/>
          </p:cNvGrpSpPr>
          <p:nvPr/>
        </p:nvGrpSpPr>
        <p:grpSpPr>
          <a:xfrm>
            <a:off x="3919374" y="2932651"/>
            <a:ext cx="2165923" cy="2370303"/>
            <a:chOff x="4958439" y="2861156"/>
            <a:chExt cx="3728361" cy="4080174"/>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8439" y="2861156"/>
              <a:ext cx="3728361" cy="36443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12" name="Group 11"/>
            <p:cNvGrpSpPr>
              <a:grpSpLocks noChangeAspect="1"/>
            </p:cNvGrpSpPr>
            <p:nvPr/>
          </p:nvGrpSpPr>
          <p:grpSpPr>
            <a:xfrm>
              <a:off x="6247086" y="3040634"/>
              <a:ext cx="1186570" cy="3288421"/>
              <a:chOff x="3891868" y="1821244"/>
              <a:chExt cx="1473620" cy="4083942"/>
            </a:xfrm>
          </p:grpSpPr>
          <p:sp>
            <p:nvSpPr>
              <p:cNvPr id="13" name="Rounded Rectangle 12"/>
              <p:cNvSpPr/>
              <p:nvPr/>
            </p:nvSpPr>
            <p:spPr>
              <a:xfrm>
                <a:off x="3891868" y="1821244"/>
                <a:ext cx="1473620" cy="228600"/>
              </a:xfrm>
              <a:prstGeom prst="roundRect">
                <a:avLst>
                  <a:gd name="adj" fmla="val 2327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3891868" y="5676586"/>
                <a:ext cx="1473620" cy="228600"/>
              </a:xfrm>
              <a:prstGeom prst="roundRect">
                <a:avLst>
                  <a:gd name="adj" fmla="val 2327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435974" y="2057876"/>
                <a:ext cx="385408" cy="3618709"/>
              </a:xfrm>
              <a:prstGeom prst="rect">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Up-Down Arrow 15"/>
              <p:cNvSpPr/>
              <p:nvPr/>
            </p:nvSpPr>
            <p:spPr>
              <a:xfrm>
                <a:off x="4413303" y="3347762"/>
                <a:ext cx="439290" cy="1216152"/>
              </a:xfrm>
              <a:prstGeom prst="upDownArrow">
                <a:avLst>
                  <a:gd name="adj1" fmla="val 34407"/>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Rounded Rectangle 18"/>
            <p:cNvSpPr/>
            <p:nvPr/>
          </p:nvSpPr>
          <p:spPr>
            <a:xfrm>
              <a:off x="5048898" y="2861156"/>
              <a:ext cx="3589822" cy="3644342"/>
            </a:xfrm>
            <a:prstGeom prst="roundRect">
              <a:avLst>
                <a:gd name="adj" fmla="val 37907"/>
              </a:avLst>
            </a:prstGeom>
            <a:noFill/>
            <a:ln w="635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flipH="1">
              <a:off x="8186000" y="2861156"/>
              <a:ext cx="274828" cy="27151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6" idx="4"/>
            </p:cNvCxnSpPr>
            <p:nvPr/>
          </p:nvCxnSpPr>
          <p:spPr>
            <a:xfrm flipH="1" flipV="1">
              <a:off x="6843809" y="5249053"/>
              <a:ext cx="758452" cy="169227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pic>
        <p:nvPicPr>
          <p:cNvPr id="23" name="Picture 22" descr="IMG_3703.JPG"/>
          <p:cNvPicPr>
            <a:picLocks noChangeAspect="1"/>
          </p:cNvPicPr>
          <p:nvPr/>
        </p:nvPicPr>
        <p:blipFill rotWithShape="1">
          <a:blip r:embed="rId4">
            <a:extLst>
              <a:ext uri="{28A0092B-C50C-407E-A947-70E740481C1C}">
                <a14:useLocalDpi xmlns:a14="http://schemas.microsoft.com/office/drawing/2010/main" val="0"/>
              </a:ext>
            </a:extLst>
          </a:blip>
          <a:srcRect l="27331" t="7742" r="3525" b="4851"/>
          <a:stretch/>
        </p:blipFill>
        <p:spPr>
          <a:xfrm rot="5400000">
            <a:off x="6288626" y="2837063"/>
            <a:ext cx="2432571" cy="2306320"/>
          </a:xfrm>
          <a:prstGeom prst="rect">
            <a:avLst/>
          </a:prstGeom>
        </p:spPr>
      </p:pic>
      <p:sp>
        <p:nvSpPr>
          <p:cNvPr id="24" name="TextBox 23"/>
          <p:cNvSpPr txBox="1"/>
          <p:nvPr/>
        </p:nvSpPr>
        <p:spPr>
          <a:xfrm>
            <a:off x="5865414" y="2708920"/>
            <a:ext cx="821907" cy="461665"/>
          </a:xfrm>
          <a:prstGeom prst="rect">
            <a:avLst/>
          </a:prstGeom>
          <a:noFill/>
        </p:spPr>
        <p:txBody>
          <a:bodyPr wrap="square" rtlCol="0">
            <a:spAutoFit/>
          </a:bodyPr>
          <a:lstStyle/>
          <a:p>
            <a:r>
              <a:rPr lang="en-US" sz="1200" dirty="0" smtClean="0"/>
              <a:t>Constrain edge</a:t>
            </a:r>
            <a:endParaRPr lang="en-US" sz="1200" dirty="0"/>
          </a:p>
        </p:txBody>
      </p:sp>
      <p:sp>
        <p:nvSpPr>
          <p:cNvPr id="25" name="TextBox 24"/>
          <p:cNvSpPr txBox="1"/>
          <p:nvPr/>
        </p:nvSpPr>
        <p:spPr>
          <a:xfrm>
            <a:off x="5102790" y="5239706"/>
            <a:ext cx="1106095" cy="461665"/>
          </a:xfrm>
          <a:prstGeom prst="rect">
            <a:avLst/>
          </a:prstGeom>
          <a:noFill/>
        </p:spPr>
        <p:txBody>
          <a:bodyPr wrap="square" rtlCol="0">
            <a:spAutoFit/>
          </a:bodyPr>
          <a:lstStyle/>
          <a:p>
            <a:r>
              <a:rPr lang="en-US" sz="1200" dirty="0" smtClean="0"/>
              <a:t>Mechanical jack</a:t>
            </a:r>
            <a:endParaRPr lang="en-US" sz="1200" dirty="0"/>
          </a:p>
        </p:txBody>
      </p:sp>
      <p:cxnSp>
        <p:nvCxnSpPr>
          <p:cNvPr id="27" name="Straight Arrow Connector 26"/>
          <p:cNvCxnSpPr/>
          <p:nvPr/>
        </p:nvCxnSpPr>
        <p:spPr>
          <a:xfrm flipV="1">
            <a:off x="2130778" y="5136307"/>
            <a:ext cx="0" cy="31888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1436620" y="5288843"/>
            <a:ext cx="1540826" cy="276999"/>
          </a:xfrm>
          <a:prstGeom prst="rect">
            <a:avLst/>
          </a:prstGeom>
          <a:noFill/>
        </p:spPr>
        <p:txBody>
          <a:bodyPr wrap="square" rtlCol="0">
            <a:spAutoFit/>
          </a:bodyPr>
          <a:lstStyle/>
          <a:p>
            <a:r>
              <a:rPr lang="en-US" sz="1200" dirty="0" smtClean="0"/>
              <a:t>Concave both sides</a:t>
            </a:r>
            <a:endParaRPr lang="en-US" sz="1200" dirty="0"/>
          </a:p>
        </p:txBody>
      </p:sp>
      <p:sp>
        <p:nvSpPr>
          <p:cNvPr id="3" name="Title 2"/>
          <p:cNvSpPr>
            <a:spLocks noGrp="1"/>
          </p:cNvSpPr>
          <p:nvPr>
            <p:ph type="title"/>
          </p:nvPr>
        </p:nvSpPr>
        <p:spPr>
          <a:xfrm>
            <a:off x="620358" y="-17953"/>
            <a:ext cx="7920000" cy="720000"/>
          </a:xfrm>
        </p:spPr>
        <p:txBody>
          <a:bodyPr/>
          <a:lstStyle/>
          <a:p>
            <a:r>
              <a:rPr lang="en-US" smtClean="0"/>
              <a:t>RFD </a:t>
            </a:r>
            <a:r>
              <a:rPr lang="en-US" dirty="0" err="1"/>
              <a:t>C</a:t>
            </a:r>
            <a:r>
              <a:rPr lang="en-US" smtClean="0"/>
              <a:t>av </a:t>
            </a:r>
            <a:r>
              <a:rPr lang="en-US" dirty="0" smtClean="0"/>
              <a:t>1 </a:t>
            </a:r>
            <a:r>
              <a:rPr lang="en-US" smtClean="0"/>
              <a:t>Frequency Correction</a:t>
            </a:r>
            <a:endParaRPr lang="en-US"/>
          </a:p>
        </p:txBody>
      </p:sp>
    </p:spTree>
    <p:extLst>
      <p:ext uri="{BB962C8B-B14F-4D97-AF65-F5344CB8AC3E}">
        <p14:creationId xmlns:p14="http://schemas.microsoft.com/office/powerpoint/2010/main" val="3473752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551" y="1268760"/>
            <a:ext cx="3087347" cy="411729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6840" y="1253428"/>
            <a:ext cx="4119788" cy="4119788"/>
          </a:xfrm>
          <a:prstGeom prst="rect">
            <a:avLst/>
          </a:prstGeom>
        </p:spPr>
      </p:pic>
      <p:sp>
        <p:nvSpPr>
          <p:cNvPr id="3" name="TextBox 2"/>
          <p:cNvSpPr txBox="1"/>
          <p:nvPr/>
        </p:nvSpPr>
        <p:spPr>
          <a:xfrm>
            <a:off x="974532" y="846512"/>
            <a:ext cx="2573383" cy="369332"/>
          </a:xfrm>
          <a:prstGeom prst="rect">
            <a:avLst/>
          </a:prstGeom>
          <a:noFill/>
        </p:spPr>
        <p:txBody>
          <a:bodyPr wrap="square" rtlCol="0">
            <a:spAutoFit/>
          </a:bodyPr>
          <a:lstStyle/>
          <a:p>
            <a:pPr algn="ctr"/>
            <a:r>
              <a:rPr lang="en-US" dirty="0" smtClean="0"/>
              <a:t>Assembly</a:t>
            </a:r>
            <a:endParaRPr lang="en-US" dirty="0"/>
          </a:p>
        </p:txBody>
      </p:sp>
      <p:sp>
        <p:nvSpPr>
          <p:cNvPr id="9" name="TextBox 8"/>
          <p:cNvSpPr txBox="1"/>
          <p:nvPr/>
        </p:nvSpPr>
        <p:spPr>
          <a:xfrm>
            <a:off x="5270042" y="846512"/>
            <a:ext cx="2573383" cy="369332"/>
          </a:xfrm>
          <a:prstGeom prst="rect">
            <a:avLst/>
          </a:prstGeom>
          <a:noFill/>
        </p:spPr>
        <p:txBody>
          <a:bodyPr wrap="square" rtlCol="0">
            <a:spAutoFit/>
          </a:bodyPr>
          <a:lstStyle/>
          <a:p>
            <a:pPr algn="ctr"/>
            <a:r>
              <a:rPr lang="en-US" dirty="0" smtClean="0"/>
              <a:t>VHOM-002 After BCP</a:t>
            </a:r>
            <a:endParaRPr lang="en-US" dirty="0"/>
          </a:p>
        </p:txBody>
      </p:sp>
      <p:sp>
        <p:nvSpPr>
          <p:cNvPr id="4" name="TextBox 3"/>
          <p:cNvSpPr txBox="1"/>
          <p:nvPr/>
        </p:nvSpPr>
        <p:spPr>
          <a:xfrm>
            <a:off x="1259632" y="5564696"/>
            <a:ext cx="6915962"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Bulk BCP completed for HHOM-002 </a:t>
            </a:r>
            <a:r>
              <a:rPr lang="en-US" smtClean="0"/>
              <a:t>and VHOM-002</a:t>
            </a:r>
            <a:endParaRPr lang="en-US" dirty="0" smtClean="0"/>
          </a:p>
        </p:txBody>
      </p:sp>
      <p:sp>
        <p:nvSpPr>
          <p:cNvPr id="5" name="Title 4"/>
          <p:cNvSpPr>
            <a:spLocks noGrp="1"/>
          </p:cNvSpPr>
          <p:nvPr>
            <p:ph type="title"/>
          </p:nvPr>
        </p:nvSpPr>
        <p:spPr>
          <a:xfrm>
            <a:off x="612000" y="-27384"/>
            <a:ext cx="7920000" cy="720000"/>
          </a:xfrm>
        </p:spPr>
        <p:txBody>
          <a:bodyPr/>
          <a:lstStyle/>
          <a:p>
            <a:r>
              <a:rPr lang="en-US" dirty="0" smtClean="0"/>
              <a:t>RFD Bulk BCP Chemistry at JLAB</a:t>
            </a:r>
            <a:endParaRPr lang="en-US" dirty="0"/>
          </a:p>
        </p:txBody>
      </p:sp>
    </p:spTree>
    <p:extLst>
      <p:ext uri="{BB962C8B-B14F-4D97-AF65-F5344CB8AC3E}">
        <p14:creationId xmlns:p14="http://schemas.microsoft.com/office/powerpoint/2010/main" val="692609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554" y="728346"/>
            <a:ext cx="3278539" cy="582576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2358" y="728346"/>
            <a:ext cx="2699974" cy="479769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3408" y="2060309"/>
            <a:ext cx="2699974" cy="4797691"/>
          </a:xfrm>
          <a:prstGeom prst="rect">
            <a:avLst/>
          </a:prstGeom>
        </p:spPr>
      </p:pic>
      <p:sp>
        <p:nvSpPr>
          <p:cNvPr id="10" name="TextBox 9"/>
          <p:cNvSpPr txBox="1"/>
          <p:nvPr/>
        </p:nvSpPr>
        <p:spPr>
          <a:xfrm>
            <a:off x="3633408" y="728346"/>
            <a:ext cx="2699974" cy="923330"/>
          </a:xfrm>
          <a:prstGeom prst="rect">
            <a:avLst/>
          </a:prstGeom>
          <a:noFill/>
        </p:spPr>
        <p:txBody>
          <a:bodyPr wrap="square" rtlCol="0">
            <a:spAutoFit/>
          </a:bodyPr>
          <a:lstStyle/>
          <a:p>
            <a:r>
              <a:rPr lang="en-US" dirty="0" smtClean="0"/>
              <a:t>Two thickness gauges were used.</a:t>
            </a:r>
          </a:p>
          <a:p>
            <a:pPr defTabSz="234950"/>
            <a:r>
              <a:rPr lang="en-US" dirty="0"/>
              <a:t>	</a:t>
            </a:r>
          </a:p>
        </p:txBody>
      </p:sp>
      <p:sp>
        <p:nvSpPr>
          <p:cNvPr id="4" name="Title 3"/>
          <p:cNvSpPr>
            <a:spLocks noGrp="1"/>
          </p:cNvSpPr>
          <p:nvPr>
            <p:ph type="title"/>
          </p:nvPr>
        </p:nvSpPr>
        <p:spPr>
          <a:xfrm>
            <a:off x="612000" y="-27384"/>
            <a:ext cx="7920000" cy="720000"/>
          </a:xfrm>
        </p:spPr>
        <p:txBody>
          <a:bodyPr/>
          <a:lstStyle/>
          <a:p>
            <a:r>
              <a:rPr lang="en-US" dirty="0" smtClean="0"/>
              <a:t>RFD </a:t>
            </a:r>
            <a:r>
              <a:rPr lang="en-US" smtClean="0"/>
              <a:t>BCP Setup – CTR-002</a:t>
            </a:r>
            <a:endParaRPr lang="en-US"/>
          </a:p>
        </p:txBody>
      </p:sp>
    </p:spTree>
    <p:extLst>
      <p:ext uri="{BB962C8B-B14F-4D97-AF65-F5344CB8AC3E}">
        <p14:creationId xmlns:p14="http://schemas.microsoft.com/office/powerpoint/2010/main" val="13740935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42581" y="766446"/>
            <a:ext cx="2185035" cy="2889250"/>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097529" y="1067436"/>
            <a:ext cx="2212340" cy="2514600"/>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5981857" y="990601"/>
            <a:ext cx="2587625" cy="2440940"/>
          </a:xfrm>
          <a:prstGeom prst="rect">
            <a:avLst/>
          </a:prstGeom>
        </p:spPr>
      </p:pic>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209865" y="3868380"/>
            <a:ext cx="2317751" cy="2355939"/>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tretch>
            <a:fillRect/>
          </a:stretch>
        </p:blipFill>
        <p:spPr>
          <a:xfrm>
            <a:off x="3097529" y="4116069"/>
            <a:ext cx="2953385" cy="2029460"/>
          </a:xfrm>
          <a:prstGeom prst="rect">
            <a:avLst/>
          </a:prstGeom>
        </p:spPr>
      </p:pic>
      <p:pic>
        <p:nvPicPr>
          <p:cNvPr id="12" name="Picture 11"/>
          <p:cNvPicPr/>
          <p:nvPr/>
        </p:nvPicPr>
        <p:blipFill>
          <a:blip r:embed="rId7">
            <a:extLst>
              <a:ext uri="{28A0092B-C50C-407E-A947-70E740481C1C}">
                <a14:useLocalDpi xmlns:a14="http://schemas.microsoft.com/office/drawing/2010/main" val="0"/>
              </a:ext>
            </a:extLst>
          </a:blip>
          <a:stretch>
            <a:fillRect/>
          </a:stretch>
        </p:blipFill>
        <p:spPr>
          <a:xfrm>
            <a:off x="6316503" y="4024945"/>
            <a:ext cx="2468880" cy="2047875"/>
          </a:xfrm>
          <a:prstGeom prst="rect">
            <a:avLst/>
          </a:prstGeom>
        </p:spPr>
      </p:pic>
      <p:sp>
        <p:nvSpPr>
          <p:cNvPr id="5" name="TextBox 4"/>
          <p:cNvSpPr txBox="1"/>
          <p:nvPr/>
        </p:nvSpPr>
        <p:spPr>
          <a:xfrm>
            <a:off x="63974" y="2271008"/>
            <a:ext cx="342581" cy="276999"/>
          </a:xfrm>
          <a:prstGeom prst="rect">
            <a:avLst/>
          </a:prstGeom>
          <a:noFill/>
        </p:spPr>
        <p:txBody>
          <a:bodyPr wrap="square" lIns="0" tIns="0" rIns="0" bIns="0" rtlCol="0">
            <a:spAutoFit/>
          </a:bodyPr>
          <a:lstStyle/>
          <a:p>
            <a:pPr algn="ctr"/>
            <a:r>
              <a:rPr lang="en-US" b="1" dirty="0" smtClean="0"/>
              <a:t>94</a:t>
            </a:r>
            <a:endParaRPr lang="en-US" b="1" dirty="0"/>
          </a:p>
        </p:txBody>
      </p:sp>
      <p:sp>
        <p:nvSpPr>
          <p:cNvPr id="13" name="TextBox 12"/>
          <p:cNvSpPr txBox="1"/>
          <p:nvPr/>
        </p:nvSpPr>
        <p:spPr>
          <a:xfrm>
            <a:off x="330201" y="3517196"/>
            <a:ext cx="542994" cy="276999"/>
          </a:xfrm>
          <a:prstGeom prst="rect">
            <a:avLst/>
          </a:prstGeom>
          <a:noFill/>
        </p:spPr>
        <p:txBody>
          <a:bodyPr wrap="square" lIns="0" tIns="0" rIns="0" bIns="0" rtlCol="0">
            <a:spAutoFit/>
          </a:bodyPr>
          <a:lstStyle/>
          <a:p>
            <a:pPr algn="ctr"/>
            <a:r>
              <a:rPr lang="en-US" b="1" dirty="0" smtClean="0">
                <a:solidFill>
                  <a:srgbClr val="FF0000"/>
                </a:solidFill>
              </a:rPr>
              <a:t>105</a:t>
            </a:r>
            <a:endParaRPr lang="en-US" b="1" dirty="0">
              <a:solidFill>
                <a:srgbClr val="FF0000"/>
              </a:solidFill>
            </a:endParaRPr>
          </a:p>
        </p:txBody>
      </p:sp>
      <p:sp>
        <p:nvSpPr>
          <p:cNvPr id="14" name="TextBox 13"/>
          <p:cNvSpPr txBox="1"/>
          <p:nvPr/>
        </p:nvSpPr>
        <p:spPr>
          <a:xfrm>
            <a:off x="2920048" y="2409507"/>
            <a:ext cx="715848" cy="276999"/>
          </a:xfrm>
          <a:prstGeom prst="rect">
            <a:avLst/>
          </a:prstGeom>
          <a:noFill/>
        </p:spPr>
        <p:txBody>
          <a:bodyPr wrap="square" lIns="0" tIns="0" rIns="0" bIns="0" rtlCol="0">
            <a:spAutoFit/>
          </a:bodyPr>
          <a:lstStyle/>
          <a:p>
            <a:pPr algn="ctr"/>
            <a:r>
              <a:rPr lang="en-US" b="1" dirty="0" smtClean="0">
                <a:solidFill>
                  <a:srgbClr val="FF0000"/>
                </a:solidFill>
              </a:rPr>
              <a:t>111</a:t>
            </a:r>
            <a:endParaRPr lang="en-US" b="1" dirty="0">
              <a:solidFill>
                <a:srgbClr val="FF0000"/>
              </a:solidFill>
            </a:endParaRPr>
          </a:p>
        </p:txBody>
      </p:sp>
      <p:sp>
        <p:nvSpPr>
          <p:cNvPr id="15" name="TextBox 14"/>
          <p:cNvSpPr txBox="1"/>
          <p:nvPr/>
        </p:nvSpPr>
        <p:spPr>
          <a:xfrm>
            <a:off x="2844642" y="3378696"/>
            <a:ext cx="595306" cy="277000"/>
          </a:xfrm>
          <a:prstGeom prst="rect">
            <a:avLst/>
          </a:prstGeom>
          <a:noFill/>
        </p:spPr>
        <p:txBody>
          <a:bodyPr wrap="square" lIns="0" tIns="0" rIns="0" bIns="0" rtlCol="0">
            <a:spAutoFit/>
          </a:bodyPr>
          <a:lstStyle/>
          <a:p>
            <a:pPr algn="ctr"/>
            <a:r>
              <a:rPr lang="en-US" b="1" dirty="0" smtClean="0">
                <a:solidFill>
                  <a:srgbClr val="FF0000"/>
                </a:solidFill>
              </a:rPr>
              <a:t>101</a:t>
            </a:r>
            <a:endParaRPr lang="en-US" b="1" dirty="0">
              <a:solidFill>
                <a:srgbClr val="FF0000"/>
              </a:solidFill>
            </a:endParaRPr>
          </a:p>
        </p:txBody>
      </p:sp>
      <p:sp>
        <p:nvSpPr>
          <p:cNvPr id="16" name="TextBox 15"/>
          <p:cNvSpPr txBox="1"/>
          <p:nvPr/>
        </p:nvSpPr>
        <p:spPr>
          <a:xfrm>
            <a:off x="5879781" y="2958397"/>
            <a:ext cx="436721" cy="276999"/>
          </a:xfrm>
          <a:prstGeom prst="rect">
            <a:avLst/>
          </a:prstGeom>
          <a:noFill/>
        </p:spPr>
        <p:txBody>
          <a:bodyPr wrap="square" lIns="0" tIns="0" rIns="0" bIns="0" rtlCol="0">
            <a:spAutoFit/>
          </a:bodyPr>
          <a:lstStyle/>
          <a:p>
            <a:pPr algn="ctr"/>
            <a:r>
              <a:rPr lang="en-US" b="1" dirty="0" smtClean="0">
                <a:solidFill>
                  <a:srgbClr val="FF0000"/>
                </a:solidFill>
              </a:rPr>
              <a:t>106</a:t>
            </a:r>
            <a:endParaRPr lang="en-US" b="1" dirty="0">
              <a:solidFill>
                <a:srgbClr val="FF0000"/>
              </a:solidFill>
            </a:endParaRPr>
          </a:p>
        </p:txBody>
      </p:sp>
      <p:sp>
        <p:nvSpPr>
          <p:cNvPr id="17" name="TextBox 16"/>
          <p:cNvSpPr txBox="1"/>
          <p:nvPr/>
        </p:nvSpPr>
        <p:spPr>
          <a:xfrm>
            <a:off x="6476364" y="3292552"/>
            <a:ext cx="354962" cy="276999"/>
          </a:xfrm>
          <a:prstGeom prst="rect">
            <a:avLst/>
          </a:prstGeom>
          <a:noFill/>
        </p:spPr>
        <p:txBody>
          <a:bodyPr wrap="square" lIns="0" tIns="0" rIns="0" bIns="0" rtlCol="0">
            <a:spAutoFit/>
          </a:bodyPr>
          <a:lstStyle/>
          <a:p>
            <a:pPr algn="ctr"/>
            <a:r>
              <a:rPr lang="en-US" b="1" dirty="0" smtClean="0">
                <a:solidFill>
                  <a:srgbClr val="FF0000"/>
                </a:solidFill>
              </a:rPr>
              <a:t>81</a:t>
            </a:r>
            <a:endParaRPr lang="en-US" b="1" dirty="0">
              <a:solidFill>
                <a:srgbClr val="FF0000"/>
              </a:solidFill>
            </a:endParaRPr>
          </a:p>
        </p:txBody>
      </p:sp>
      <p:sp>
        <p:nvSpPr>
          <p:cNvPr id="18" name="TextBox 17"/>
          <p:cNvSpPr txBox="1"/>
          <p:nvPr/>
        </p:nvSpPr>
        <p:spPr>
          <a:xfrm>
            <a:off x="2595556" y="4043582"/>
            <a:ext cx="354962" cy="276999"/>
          </a:xfrm>
          <a:prstGeom prst="rect">
            <a:avLst/>
          </a:prstGeom>
          <a:noFill/>
        </p:spPr>
        <p:txBody>
          <a:bodyPr wrap="square" lIns="0" tIns="0" rIns="0" bIns="0" rtlCol="0">
            <a:spAutoFit/>
          </a:bodyPr>
          <a:lstStyle/>
          <a:p>
            <a:pPr algn="ctr"/>
            <a:r>
              <a:rPr lang="en-US" b="1" dirty="0" smtClean="0">
                <a:solidFill>
                  <a:srgbClr val="FF0000"/>
                </a:solidFill>
              </a:rPr>
              <a:t>97</a:t>
            </a:r>
            <a:endParaRPr lang="en-US" b="1" dirty="0">
              <a:solidFill>
                <a:srgbClr val="FF0000"/>
              </a:solidFill>
            </a:endParaRPr>
          </a:p>
        </p:txBody>
      </p:sp>
      <p:sp>
        <p:nvSpPr>
          <p:cNvPr id="19" name="TextBox 18"/>
          <p:cNvSpPr txBox="1"/>
          <p:nvPr/>
        </p:nvSpPr>
        <p:spPr>
          <a:xfrm>
            <a:off x="380121" y="4190999"/>
            <a:ext cx="354962" cy="276999"/>
          </a:xfrm>
          <a:prstGeom prst="rect">
            <a:avLst/>
          </a:prstGeom>
          <a:noFill/>
        </p:spPr>
        <p:txBody>
          <a:bodyPr wrap="square" lIns="0" tIns="0" rIns="0" bIns="0" rtlCol="0">
            <a:spAutoFit/>
          </a:bodyPr>
          <a:lstStyle/>
          <a:p>
            <a:pPr algn="ctr"/>
            <a:r>
              <a:rPr lang="en-US" b="1" dirty="0" smtClean="0">
                <a:solidFill>
                  <a:srgbClr val="FF0000"/>
                </a:solidFill>
              </a:rPr>
              <a:t>85</a:t>
            </a:r>
            <a:endParaRPr lang="en-US" b="1" dirty="0">
              <a:solidFill>
                <a:srgbClr val="FF0000"/>
              </a:solidFill>
            </a:endParaRPr>
          </a:p>
        </p:txBody>
      </p:sp>
      <p:sp>
        <p:nvSpPr>
          <p:cNvPr id="20" name="TextBox 19"/>
          <p:cNvSpPr txBox="1"/>
          <p:nvPr/>
        </p:nvSpPr>
        <p:spPr>
          <a:xfrm>
            <a:off x="1443108" y="3747946"/>
            <a:ext cx="700163" cy="276999"/>
          </a:xfrm>
          <a:prstGeom prst="rect">
            <a:avLst/>
          </a:prstGeom>
          <a:noFill/>
        </p:spPr>
        <p:txBody>
          <a:bodyPr wrap="square" lIns="0" tIns="0" rIns="0" bIns="0" rtlCol="0">
            <a:spAutoFit/>
          </a:bodyPr>
          <a:lstStyle/>
          <a:p>
            <a:pPr algn="ctr"/>
            <a:r>
              <a:rPr lang="en-US" b="1" dirty="0" smtClean="0">
                <a:solidFill>
                  <a:srgbClr val="FF0000"/>
                </a:solidFill>
              </a:rPr>
              <a:t>115</a:t>
            </a:r>
            <a:endParaRPr lang="en-US" b="1" dirty="0">
              <a:solidFill>
                <a:srgbClr val="FF0000"/>
              </a:solidFill>
            </a:endParaRPr>
          </a:p>
        </p:txBody>
      </p:sp>
      <p:sp>
        <p:nvSpPr>
          <p:cNvPr id="21" name="TextBox 20"/>
          <p:cNvSpPr txBox="1"/>
          <p:nvPr/>
        </p:nvSpPr>
        <p:spPr>
          <a:xfrm>
            <a:off x="3084986" y="5702299"/>
            <a:ext cx="354962" cy="276999"/>
          </a:xfrm>
          <a:prstGeom prst="rect">
            <a:avLst/>
          </a:prstGeom>
          <a:noFill/>
        </p:spPr>
        <p:txBody>
          <a:bodyPr wrap="square" lIns="0" tIns="0" rIns="0" bIns="0" rtlCol="0">
            <a:spAutoFit/>
          </a:bodyPr>
          <a:lstStyle/>
          <a:p>
            <a:pPr algn="ctr"/>
            <a:r>
              <a:rPr lang="en-US" b="1" dirty="0" smtClean="0">
                <a:solidFill>
                  <a:srgbClr val="FF0000"/>
                </a:solidFill>
              </a:rPr>
              <a:t>82</a:t>
            </a:r>
            <a:endParaRPr lang="en-US" b="1" dirty="0">
              <a:solidFill>
                <a:srgbClr val="FF0000"/>
              </a:solidFill>
            </a:endParaRPr>
          </a:p>
        </p:txBody>
      </p:sp>
      <p:sp>
        <p:nvSpPr>
          <p:cNvPr id="22" name="TextBox 21"/>
          <p:cNvSpPr txBox="1"/>
          <p:nvPr/>
        </p:nvSpPr>
        <p:spPr>
          <a:xfrm>
            <a:off x="3808728" y="6055855"/>
            <a:ext cx="354962" cy="276999"/>
          </a:xfrm>
          <a:prstGeom prst="rect">
            <a:avLst/>
          </a:prstGeom>
          <a:noFill/>
        </p:spPr>
        <p:txBody>
          <a:bodyPr wrap="square" lIns="0" tIns="0" rIns="0" bIns="0" rtlCol="0">
            <a:spAutoFit/>
          </a:bodyPr>
          <a:lstStyle/>
          <a:p>
            <a:pPr algn="ctr"/>
            <a:r>
              <a:rPr lang="en-US" b="1" dirty="0" smtClean="0">
                <a:solidFill>
                  <a:srgbClr val="FF0000"/>
                </a:solidFill>
              </a:rPr>
              <a:t>96</a:t>
            </a:r>
            <a:endParaRPr lang="en-US" b="1" dirty="0">
              <a:solidFill>
                <a:srgbClr val="FF0000"/>
              </a:solidFill>
            </a:endParaRPr>
          </a:p>
        </p:txBody>
      </p:sp>
      <p:sp>
        <p:nvSpPr>
          <p:cNvPr id="23" name="TextBox 22"/>
          <p:cNvSpPr txBox="1"/>
          <p:nvPr/>
        </p:nvSpPr>
        <p:spPr>
          <a:xfrm>
            <a:off x="8201819" y="3794195"/>
            <a:ext cx="354962" cy="276999"/>
          </a:xfrm>
          <a:prstGeom prst="rect">
            <a:avLst/>
          </a:prstGeom>
          <a:noFill/>
        </p:spPr>
        <p:txBody>
          <a:bodyPr wrap="square" lIns="0" tIns="0" rIns="0" bIns="0" rtlCol="0">
            <a:spAutoFit/>
          </a:bodyPr>
          <a:lstStyle/>
          <a:p>
            <a:pPr algn="ctr"/>
            <a:r>
              <a:rPr lang="en-US" b="1" dirty="0" smtClean="0">
                <a:solidFill>
                  <a:srgbClr val="FF0000"/>
                </a:solidFill>
              </a:rPr>
              <a:t>56</a:t>
            </a:r>
            <a:endParaRPr lang="en-US" b="1" dirty="0">
              <a:solidFill>
                <a:srgbClr val="FF0000"/>
              </a:solidFill>
            </a:endParaRPr>
          </a:p>
        </p:txBody>
      </p:sp>
      <p:sp>
        <p:nvSpPr>
          <p:cNvPr id="24" name="TextBox 23"/>
          <p:cNvSpPr txBox="1"/>
          <p:nvPr/>
        </p:nvSpPr>
        <p:spPr>
          <a:xfrm>
            <a:off x="6587327" y="3977569"/>
            <a:ext cx="354962" cy="276999"/>
          </a:xfrm>
          <a:prstGeom prst="rect">
            <a:avLst/>
          </a:prstGeom>
          <a:noFill/>
        </p:spPr>
        <p:txBody>
          <a:bodyPr wrap="square" lIns="0" tIns="0" rIns="0" bIns="0" rtlCol="0">
            <a:spAutoFit/>
          </a:bodyPr>
          <a:lstStyle/>
          <a:p>
            <a:pPr algn="ctr"/>
            <a:r>
              <a:rPr lang="en-US" b="1" dirty="0" smtClean="0"/>
              <a:t>123</a:t>
            </a:r>
            <a:endParaRPr lang="en-US" b="1" dirty="0"/>
          </a:p>
        </p:txBody>
      </p:sp>
      <p:sp>
        <p:nvSpPr>
          <p:cNvPr id="25" name="TextBox 24"/>
          <p:cNvSpPr txBox="1"/>
          <p:nvPr/>
        </p:nvSpPr>
        <p:spPr>
          <a:xfrm>
            <a:off x="7394573" y="3821435"/>
            <a:ext cx="354962" cy="276999"/>
          </a:xfrm>
          <a:prstGeom prst="rect">
            <a:avLst/>
          </a:prstGeom>
          <a:noFill/>
        </p:spPr>
        <p:txBody>
          <a:bodyPr wrap="square" lIns="0" tIns="0" rIns="0" bIns="0" rtlCol="0">
            <a:spAutoFit/>
          </a:bodyPr>
          <a:lstStyle/>
          <a:p>
            <a:pPr algn="ctr"/>
            <a:r>
              <a:rPr lang="en-US" b="1" dirty="0" smtClean="0">
                <a:solidFill>
                  <a:srgbClr val="FF0000"/>
                </a:solidFill>
              </a:rPr>
              <a:t>84</a:t>
            </a:r>
            <a:endParaRPr lang="en-US" b="1" dirty="0">
              <a:solidFill>
                <a:srgbClr val="FF0000"/>
              </a:solidFill>
            </a:endParaRPr>
          </a:p>
        </p:txBody>
      </p:sp>
      <p:sp>
        <p:nvSpPr>
          <p:cNvPr id="3" name="TextBox 2"/>
          <p:cNvSpPr txBox="1"/>
          <p:nvPr/>
        </p:nvSpPr>
        <p:spPr>
          <a:xfrm>
            <a:off x="2516545" y="6224319"/>
            <a:ext cx="2960298" cy="369332"/>
          </a:xfrm>
          <a:prstGeom prst="rect">
            <a:avLst/>
          </a:prstGeom>
          <a:noFill/>
        </p:spPr>
        <p:txBody>
          <a:bodyPr wrap="none" rtlCol="0">
            <a:spAutoFit/>
          </a:bodyPr>
          <a:lstStyle/>
          <a:p>
            <a:r>
              <a:rPr lang="en-US" b="1" dirty="0" smtClean="0">
                <a:solidFill>
                  <a:srgbClr val="FF0000"/>
                </a:solidFill>
              </a:rPr>
              <a:t>Average removal – 95 micron</a:t>
            </a:r>
            <a:endParaRPr lang="en-US" b="1" dirty="0">
              <a:solidFill>
                <a:srgbClr val="FF0000"/>
              </a:solidFill>
            </a:endParaRPr>
          </a:p>
        </p:txBody>
      </p:sp>
      <p:sp>
        <p:nvSpPr>
          <p:cNvPr id="4" name="Title 3"/>
          <p:cNvSpPr>
            <a:spLocks noGrp="1"/>
          </p:cNvSpPr>
          <p:nvPr>
            <p:ph type="title"/>
          </p:nvPr>
        </p:nvSpPr>
        <p:spPr>
          <a:xfrm>
            <a:off x="558605" y="44624"/>
            <a:ext cx="8549899" cy="720000"/>
          </a:xfrm>
        </p:spPr>
        <p:txBody>
          <a:bodyPr/>
          <a:lstStyle/>
          <a:p>
            <a:r>
              <a:rPr lang="en-US" dirty="0" smtClean="0"/>
              <a:t>RFD Thickness </a:t>
            </a:r>
            <a:r>
              <a:rPr lang="en-US" smtClean="0"/>
              <a:t>Measurements Results – CTR-002</a:t>
            </a:r>
            <a:endParaRPr lang="en-US"/>
          </a:p>
        </p:txBody>
      </p:sp>
    </p:spTree>
    <p:extLst>
      <p:ext uri="{BB962C8B-B14F-4D97-AF65-F5344CB8AC3E}">
        <p14:creationId xmlns:p14="http://schemas.microsoft.com/office/powerpoint/2010/main" val="1958373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RFD final Machining at JLAB</a:t>
            </a:r>
            <a:br>
              <a:rPr lang="en-US" dirty="0" smtClean="0"/>
            </a:br>
            <a:r>
              <a:rPr lang="en-US" dirty="0" smtClean="0"/>
              <a:t>27 Oct 2016</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0691" y="3418158"/>
            <a:ext cx="3610673" cy="2708005"/>
          </a:xfrm>
        </p:spPr>
      </p:pic>
      <p:sp>
        <p:nvSpPr>
          <p:cNvPr id="4" name="Slide Number Placeholder 3"/>
          <p:cNvSpPr>
            <a:spLocks noGrp="1"/>
          </p:cNvSpPr>
          <p:nvPr>
            <p:ph type="sldNum" sz="quarter" idx="12"/>
          </p:nvPr>
        </p:nvSpPr>
        <p:spPr/>
        <p:txBody>
          <a:bodyPr/>
          <a:lstStyle/>
          <a:p>
            <a:fld id="{BFDCA1C4-9514-7B4F-976F-D92F7E296653}" type="slidenum">
              <a:rPr lang="fr-FR" smtClean="0"/>
              <a:pPr/>
              <a:t>29</a:t>
            </a:fld>
            <a:endParaRPr lang="fr-F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2132856"/>
            <a:ext cx="2838543" cy="3784724"/>
          </a:xfrm>
          <a:prstGeom prst="rect">
            <a:avLst/>
          </a:prstGeom>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8" y="1196752"/>
            <a:ext cx="2915816" cy="21868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50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9523" y="1148769"/>
            <a:ext cx="9004477" cy="5059363"/>
          </a:xfrm>
        </p:spPr>
        <p:txBody>
          <a:bodyPr/>
          <a:lstStyle/>
          <a:p>
            <a:r>
              <a:rPr lang="en-US" sz="2800" dirty="0"/>
              <a:t>CERN leads the global collaboration</a:t>
            </a:r>
          </a:p>
          <a:p>
            <a:pPr lvl="1"/>
            <a:r>
              <a:rPr lang="en-US" sz="2000" dirty="0"/>
              <a:t>Directly responsible for several tasks</a:t>
            </a:r>
          </a:p>
          <a:p>
            <a:pPr lvl="2"/>
            <a:r>
              <a:rPr lang="en-US" sz="1800" dirty="0"/>
              <a:t>RF power and controls, local installation, cryogenics, machine protection…</a:t>
            </a:r>
          </a:p>
          <a:p>
            <a:pPr lvl="1"/>
            <a:r>
              <a:rPr lang="en-US" sz="2400" dirty="0"/>
              <a:t>Cross disciplinary working group to prepare SPS validation test</a:t>
            </a:r>
          </a:p>
          <a:p>
            <a:pPr lvl="2"/>
            <a:r>
              <a:rPr lang="en-US" dirty="0"/>
              <a:t>Operations, RF, Vacuum, Cryogenics, Beam Dynamics, Machine Protection, Collimation, Instrumentation…</a:t>
            </a:r>
            <a:endParaRPr lang="en-US" sz="2400" dirty="0"/>
          </a:p>
          <a:p>
            <a:r>
              <a:rPr lang="en-US" sz="2800" dirty="0"/>
              <a:t>Lancaster Univ. and STFC actively involved</a:t>
            </a:r>
          </a:p>
          <a:p>
            <a:pPr lvl="1"/>
            <a:r>
              <a:rPr lang="en-US" sz="2000" dirty="0" smtClean="0"/>
              <a:t>EM design, HOM and FPC test boxes</a:t>
            </a:r>
            <a:endParaRPr lang="en-US" sz="2000" dirty="0"/>
          </a:p>
          <a:p>
            <a:pPr lvl="1"/>
            <a:r>
              <a:rPr lang="en-US" sz="2000" dirty="0" err="1"/>
              <a:t>Cryomodule</a:t>
            </a:r>
            <a:r>
              <a:rPr lang="en-US" sz="2000" dirty="0"/>
              <a:t> design</a:t>
            </a:r>
            <a:endParaRPr lang="en-US" sz="1800" dirty="0"/>
          </a:p>
          <a:p>
            <a:r>
              <a:rPr lang="en-US" sz="2800" dirty="0" smtClean="0"/>
              <a:t>LARP playing a key role in R&amp;D for the cavities</a:t>
            </a:r>
          </a:p>
          <a:p>
            <a:pPr lvl="1"/>
            <a:r>
              <a:rPr lang="en-US" sz="2600" dirty="0" smtClean="0"/>
              <a:t>Proposing a part </a:t>
            </a:r>
            <a:r>
              <a:rPr lang="en-US" sz="2600" dirty="0"/>
              <a:t>of the </a:t>
            </a:r>
            <a:r>
              <a:rPr lang="en-US" sz="2600" dirty="0" smtClean="0"/>
              <a:t>HL-LHC project </a:t>
            </a:r>
            <a:r>
              <a:rPr lang="en-US" sz="2600" dirty="0" smtClean="0"/>
              <a:t>now defined</a:t>
            </a:r>
            <a:endParaRPr lang="en-US" sz="1200" dirty="0"/>
          </a:p>
          <a:p>
            <a:endParaRPr lang="en-US" dirty="0"/>
          </a:p>
        </p:txBody>
      </p:sp>
      <p:sp>
        <p:nvSpPr>
          <p:cNvPr id="3" name="Title 2"/>
          <p:cNvSpPr>
            <a:spLocks noGrp="1"/>
          </p:cNvSpPr>
          <p:nvPr>
            <p:ph type="title"/>
          </p:nvPr>
        </p:nvSpPr>
        <p:spPr>
          <a:xfrm>
            <a:off x="959326" y="251752"/>
            <a:ext cx="6630525" cy="427877"/>
          </a:xfrm>
        </p:spPr>
        <p:txBody>
          <a:bodyPr/>
          <a:lstStyle/>
          <a:p>
            <a:r>
              <a:rPr lang="en-US" dirty="0" smtClean="0"/>
              <a:t>Global Crab Cavity Team Organization</a:t>
            </a:r>
            <a:endParaRPr lang="en-US"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sp>
        <p:nvSpPr>
          <p:cNvPr id="8" name="Espace réservé du pied de page 4"/>
          <p:cNvSpPr txBox="1">
            <a:spLocks/>
          </p:cNvSpPr>
          <p:nvPr/>
        </p:nvSpPr>
        <p:spPr>
          <a:xfrm>
            <a:off x="1371600" y="6381328"/>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extLst>
      <p:ext uri="{BB962C8B-B14F-4D97-AF65-F5344CB8AC3E}">
        <p14:creationId xmlns:p14="http://schemas.microsoft.com/office/powerpoint/2010/main" val="412722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28650" y="365127"/>
            <a:ext cx="7886700" cy="219074"/>
          </a:xfrm>
        </p:spPr>
        <p:txBody>
          <a:bodyPr>
            <a:normAutofit fontScale="90000"/>
          </a:bodyPr>
          <a:lstStyle/>
          <a:p>
            <a:r>
              <a:rPr lang="en-US" dirty="0" smtClean="0"/>
              <a:t>RFD Frequency Measurement Setup</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9412" y="1054100"/>
            <a:ext cx="7325175" cy="5493050"/>
          </a:xfrm>
          <a:prstGeom prst="rect">
            <a:avLst/>
          </a:prstGeom>
        </p:spPr>
      </p:pic>
    </p:spTree>
    <p:extLst>
      <p:ext uri="{BB962C8B-B14F-4D97-AF65-F5344CB8AC3E}">
        <p14:creationId xmlns:p14="http://schemas.microsoft.com/office/powerpoint/2010/main" val="19009504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28650" y="365127"/>
            <a:ext cx="7886700" cy="219074"/>
          </a:xfrm>
        </p:spPr>
        <p:txBody>
          <a:bodyPr>
            <a:normAutofit fontScale="90000"/>
          </a:bodyPr>
          <a:lstStyle/>
          <a:p>
            <a:r>
              <a:rPr lang="en-US" dirty="0" smtClean="0"/>
              <a:t>RFD Frequency Measurements</a:t>
            </a:r>
            <a:endParaRPr lang="en-US" dirty="0"/>
          </a:p>
        </p:txBody>
      </p:sp>
      <p:pic>
        <p:nvPicPr>
          <p:cNvPr id="5" name="Picture 4"/>
          <p:cNvPicPr>
            <a:picLocks noChangeAspect="1"/>
          </p:cNvPicPr>
          <p:nvPr/>
        </p:nvPicPr>
        <p:blipFill>
          <a:blip r:embed="rId2"/>
          <a:stretch>
            <a:fillRect/>
          </a:stretch>
        </p:blipFill>
        <p:spPr>
          <a:xfrm>
            <a:off x="140651" y="3992847"/>
            <a:ext cx="3833497" cy="2743200"/>
          </a:xfrm>
          <a:prstGeom prst="rect">
            <a:avLst/>
          </a:prstGeom>
        </p:spPr>
      </p:pic>
      <p:sp>
        <p:nvSpPr>
          <p:cNvPr id="7" name="Content Placeholder 2"/>
          <p:cNvSpPr txBox="1">
            <a:spLocks/>
          </p:cNvSpPr>
          <p:nvPr/>
        </p:nvSpPr>
        <p:spPr>
          <a:xfrm>
            <a:off x="140651" y="1038753"/>
            <a:ext cx="4320330" cy="1310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Trim center body to achieve target frequency at pre welding</a:t>
            </a:r>
            <a:endParaRPr lang="en-US" sz="1050" dirty="0" smtClean="0"/>
          </a:p>
          <a:p>
            <a:r>
              <a:rPr lang="en-US" sz="2000" b="1" dirty="0" err="1" smtClean="0"/>
              <a:t>d</a:t>
            </a:r>
            <a:r>
              <a:rPr lang="en-US" sz="2000" b="1" i="1" dirty="0" err="1" smtClean="0"/>
              <a:t>f</a:t>
            </a:r>
            <a:r>
              <a:rPr lang="en-US" sz="2000" b="1" dirty="0" smtClean="0"/>
              <a:t>/</a:t>
            </a:r>
            <a:r>
              <a:rPr lang="en-US" sz="2000" b="1" dirty="0" err="1" smtClean="0"/>
              <a:t>d</a:t>
            </a:r>
            <a:r>
              <a:rPr lang="en-US" sz="2000" b="1" i="1" dirty="0" err="1" smtClean="0"/>
              <a:t>z</a:t>
            </a:r>
            <a:r>
              <a:rPr lang="en-US" sz="2000" b="1" dirty="0" smtClean="0"/>
              <a:t> = -119.85 kHz/mm</a:t>
            </a:r>
          </a:p>
        </p:txBody>
      </p:sp>
      <p:grpSp>
        <p:nvGrpSpPr>
          <p:cNvPr id="8" name="Group 7"/>
          <p:cNvGrpSpPr/>
          <p:nvPr/>
        </p:nvGrpSpPr>
        <p:grpSpPr>
          <a:xfrm>
            <a:off x="262837" y="2119954"/>
            <a:ext cx="3903980" cy="1703692"/>
            <a:chOff x="2594843" y="1834628"/>
            <a:chExt cx="3903980" cy="1703692"/>
          </a:xfrm>
        </p:grpSpPr>
        <p:pic>
          <p:nvPicPr>
            <p:cNvPr id="9" name="Picture 8"/>
            <p:cNvPicPr/>
            <p:nvPr/>
          </p:nvPicPr>
          <p:blipFill rotWithShape="1">
            <a:blip r:embed="rId3">
              <a:extLst>
                <a:ext uri="{28A0092B-C50C-407E-A947-70E740481C1C}">
                  <a14:useLocalDpi xmlns:a14="http://schemas.microsoft.com/office/drawing/2010/main" val="0"/>
                </a:ext>
              </a:extLst>
            </a:blip>
            <a:srcRect l="8027" r="8257"/>
            <a:stretch/>
          </p:blipFill>
          <p:spPr bwMode="auto">
            <a:xfrm>
              <a:off x="2594843" y="1856205"/>
              <a:ext cx="3903980" cy="1682115"/>
            </a:xfrm>
            <a:prstGeom prst="rect">
              <a:avLst/>
            </a:prstGeom>
            <a:ln>
              <a:noFill/>
            </a:ln>
            <a:extLst>
              <a:ext uri="{53640926-AAD7-44D8-BBD7-CCE9431645EC}">
                <a14:shadowObscured xmlns:a14="http://schemas.microsoft.com/office/drawing/2010/main"/>
              </a:ext>
            </a:extLst>
          </p:spPr>
        </p:pic>
        <p:grpSp>
          <p:nvGrpSpPr>
            <p:cNvPr id="10" name="Group 9"/>
            <p:cNvGrpSpPr/>
            <p:nvPr/>
          </p:nvGrpSpPr>
          <p:grpSpPr>
            <a:xfrm>
              <a:off x="3610784" y="1834628"/>
              <a:ext cx="2004695" cy="438150"/>
              <a:chOff x="0" y="0"/>
              <a:chExt cx="2004704" cy="438474"/>
            </a:xfrm>
          </p:grpSpPr>
          <p:grpSp>
            <p:nvGrpSpPr>
              <p:cNvPr id="11" name="Group 10"/>
              <p:cNvGrpSpPr/>
              <p:nvPr/>
            </p:nvGrpSpPr>
            <p:grpSpPr>
              <a:xfrm>
                <a:off x="0" y="135653"/>
                <a:ext cx="2004704" cy="302821"/>
                <a:chOff x="0" y="0"/>
                <a:chExt cx="2004704" cy="302821"/>
              </a:xfrm>
            </p:grpSpPr>
            <p:grpSp>
              <p:nvGrpSpPr>
                <p:cNvPr id="14" name="Group 13"/>
                <p:cNvGrpSpPr/>
                <p:nvPr/>
              </p:nvGrpSpPr>
              <p:grpSpPr>
                <a:xfrm>
                  <a:off x="0" y="0"/>
                  <a:ext cx="301509" cy="302821"/>
                  <a:chOff x="0" y="0"/>
                  <a:chExt cx="301509" cy="302821"/>
                </a:xfrm>
              </p:grpSpPr>
              <p:cxnSp>
                <p:nvCxnSpPr>
                  <p:cNvPr id="20" name="Straight Connector 19"/>
                  <p:cNvCxnSpPr/>
                  <p:nvPr/>
                </p:nvCxnSpPr>
                <p:spPr>
                  <a:xfrm flipH="1" flipV="1">
                    <a:off x="170822" y="0"/>
                    <a:ext cx="5938" cy="30282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130628" y="0"/>
                    <a:ext cx="5715" cy="3022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75846" y="55266"/>
                    <a:ext cx="125663" cy="1"/>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55266"/>
                    <a:ext cx="125095" cy="0"/>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1703195" y="0"/>
                  <a:ext cx="301509" cy="302260"/>
                  <a:chOff x="0" y="0"/>
                  <a:chExt cx="301509" cy="302260"/>
                </a:xfrm>
              </p:grpSpPr>
              <p:cxnSp>
                <p:nvCxnSpPr>
                  <p:cNvPr id="16" name="Straight Connector 15"/>
                  <p:cNvCxnSpPr/>
                  <p:nvPr/>
                </p:nvCxnSpPr>
                <p:spPr>
                  <a:xfrm flipH="1" flipV="1">
                    <a:off x="175846" y="0"/>
                    <a:ext cx="5715" cy="3022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130629" y="0"/>
                    <a:ext cx="5715" cy="3022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175846" y="55266"/>
                    <a:ext cx="125663" cy="1"/>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55266"/>
                    <a:ext cx="125663" cy="1"/>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12" name="Text Box 26"/>
              <p:cNvSpPr txBox="1"/>
              <p:nvPr/>
            </p:nvSpPr>
            <p:spPr>
              <a:xfrm>
                <a:off x="35169" y="0"/>
                <a:ext cx="226145" cy="110532"/>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800" i="1">
                    <a:effectLst/>
                    <a:latin typeface="Times New Roman" panose="02020603050405020304" pitchFamily="18" charset="0"/>
                    <a:ea typeface="Calibri" panose="020F0502020204030204" pitchFamily="34" charset="0"/>
                    <a:cs typeface="Times New Roman" panose="02020603050405020304" pitchFamily="18" charset="0"/>
                  </a:rPr>
                  <a:t>dz</a:t>
                </a:r>
                <a:r>
                  <a:rPr lang="en-US" sz="800">
                    <a:effectLst/>
                    <a:ea typeface="Calibri" panose="020F0502020204030204" pitchFamily="34" charset="0"/>
                    <a:cs typeface="Times New Roman" panose="02020603050405020304" pitchFamily="18" charset="0"/>
                  </a:rPr>
                  <a:t>/2</a:t>
                </a:r>
                <a:endParaRPr lang="en-US" sz="1100">
                  <a:effectLst/>
                  <a:ea typeface="Calibri" panose="020F0502020204030204" pitchFamily="34" charset="0"/>
                  <a:cs typeface="Times New Roman" panose="02020603050405020304" pitchFamily="18" charset="0"/>
                </a:endParaRPr>
              </a:p>
            </p:txBody>
          </p:sp>
          <p:sp>
            <p:nvSpPr>
              <p:cNvPr id="13" name="Text Box 27"/>
              <p:cNvSpPr txBox="1"/>
              <p:nvPr/>
            </p:nvSpPr>
            <p:spPr>
              <a:xfrm>
                <a:off x="1738365" y="5024"/>
                <a:ext cx="226137" cy="10546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800" i="1">
                    <a:effectLst/>
                    <a:latin typeface="Times New Roman" panose="02020603050405020304" pitchFamily="18" charset="0"/>
                    <a:ea typeface="Calibri" panose="020F0502020204030204" pitchFamily="34" charset="0"/>
                    <a:cs typeface="Times New Roman" panose="02020603050405020304" pitchFamily="18" charset="0"/>
                  </a:rPr>
                  <a:t>dz</a:t>
                </a:r>
                <a:r>
                  <a:rPr lang="en-US" sz="800">
                    <a:effectLst/>
                    <a:ea typeface="Calibri" panose="020F0502020204030204" pitchFamily="34" charset="0"/>
                    <a:cs typeface="Times New Roman" panose="02020603050405020304" pitchFamily="18" charset="0"/>
                  </a:rPr>
                  <a:t>/2</a:t>
                </a:r>
                <a:endParaRPr lang="en-US" sz="1100">
                  <a:effectLst/>
                  <a:ea typeface="Calibri" panose="020F0502020204030204" pitchFamily="34" charset="0"/>
                  <a:cs typeface="Times New Roman" panose="02020603050405020304" pitchFamily="18" charset="0"/>
                </a:endParaRPr>
              </a:p>
            </p:txBody>
          </p:sp>
        </p:grpSp>
      </p:grpSp>
      <p:sp>
        <p:nvSpPr>
          <p:cNvPr id="24" name="Content Placeholder 2"/>
          <p:cNvSpPr txBox="1">
            <a:spLocks/>
          </p:cNvSpPr>
          <p:nvPr/>
        </p:nvSpPr>
        <p:spPr>
          <a:xfrm>
            <a:off x="4289003" y="1038753"/>
            <a:ext cx="4320330" cy="1310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Trimming sensitivity for</a:t>
            </a:r>
          </a:p>
          <a:p>
            <a:pPr lvl="1"/>
            <a:r>
              <a:rPr lang="en-US" sz="1600" dirty="0" smtClean="0"/>
              <a:t>CAV-001 </a:t>
            </a:r>
            <a:r>
              <a:rPr lang="en-US" sz="1600" dirty="0" smtClean="0">
                <a:sym typeface="Wingdings" panose="05000000000000000000" pitchFamily="2" charset="2"/>
              </a:rPr>
              <a:t> </a:t>
            </a:r>
            <a:r>
              <a:rPr lang="en-US" sz="1600" b="1" dirty="0" err="1" smtClean="0"/>
              <a:t>d</a:t>
            </a:r>
            <a:r>
              <a:rPr lang="en-US" sz="1600" b="1" i="1" dirty="0" err="1" smtClean="0"/>
              <a:t>f</a:t>
            </a:r>
            <a:r>
              <a:rPr lang="en-US" sz="1600" b="1" dirty="0" smtClean="0"/>
              <a:t>/</a:t>
            </a:r>
            <a:r>
              <a:rPr lang="en-US" sz="1600" b="1" dirty="0" err="1" smtClean="0"/>
              <a:t>d</a:t>
            </a:r>
            <a:r>
              <a:rPr lang="en-US" sz="1600" b="1" i="1" dirty="0" err="1" smtClean="0"/>
              <a:t>z</a:t>
            </a:r>
            <a:r>
              <a:rPr lang="en-US" sz="1600" b="1" dirty="0" smtClean="0"/>
              <a:t> = -129.3 kHz/mm</a:t>
            </a:r>
          </a:p>
          <a:p>
            <a:pPr lvl="1"/>
            <a:r>
              <a:rPr lang="en-US" sz="1600" dirty="0" smtClean="0"/>
              <a:t>CAV-002 </a:t>
            </a:r>
            <a:r>
              <a:rPr lang="en-US" sz="1600" dirty="0">
                <a:sym typeface="Wingdings" panose="05000000000000000000" pitchFamily="2" charset="2"/>
              </a:rPr>
              <a:t> </a:t>
            </a:r>
            <a:r>
              <a:rPr lang="en-US" sz="1600" b="1" dirty="0" err="1"/>
              <a:t>d</a:t>
            </a:r>
            <a:r>
              <a:rPr lang="en-US" sz="1600" b="1" i="1" dirty="0" err="1"/>
              <a:t>f</a:t>
            </a:r>
            <a:r>
              <a:rPr lang="en-US" sz="1600" b="1" dirty="0"/>
              <a:t>/</a:t>
            </a:r>
            <a:r>
              <a:rPr lang="en-US" sz="1600" b="1" dirty="0" err="1"/>
              <a:t>d</a:t>
            </a:r>
            <a:r>
              <a:rPr lang="en-US" sz="1600" b="1" i="1" dirty="0" err="1"/>
              <a:t>z</a:t>
            </a:r>
            <a:r>
              <a:rPr lang="en-US" sz="1600" b="1" dirty="0"/>
              <a:t> = -</a:t>
            </a:r>
            <a:r>
              <a:rPr lang="en-US" sz="1600" b="1" dirty="0" smtClean="0"/>
              <a:t>116.1 </a:t>
            </a:r>
            <a:r>
              <a:rPr lang="en-US" sz="1600" b="1" dirty="0"/>
              <a:t>kHz/mm</a:t>
            </a:r>
          </a:p>
          <a:p>
            <a:pPr lvl="1"/>
            <a:endParaRPr lang="en-US" sz="1600" b="1" dirty="0" smtClean="0"/>
          </a:p>
        </p:txBody>
      </p:sp>
      <p:graphicFrame>
        <p:nvGraphicFramePr>
          <p:cNvPr id="28" name="Chart 27"/>
          <p:cNvGraphicFramePr>
            <a:graphicFrameLocks/>
          </p:cNvGraphicFramePr>
          <p:nvPr>
            <p:extLst/>
          </p:nvPr>
        </p:nvGraphicFramePr>
        <p:xfrm>
          <a:off x="4201295" y="2557543"/>
          <a:ext cx="4822951" cy="310665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59559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2521621" y="1008878"/>
            <a:ext cx="3606779" cy="2682978"/>
            <a:chOff x="2521621" y="1008878"/>
            <a:chExt cx="3606779" cy="2682978"/>
          </a:xfrm>
        </p:grpSpPr>
        <p:pic>
          <p:nvPicPr>
            <p:cNvPr id="5" name="Picture 2" descr="C:\Users\mcewen\Desktop\Cavity with Snorkel\Snorkel-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1621" y="1269159"/>
              <a:ext cx="3352800" cy="2422697"/>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4194972" y="2172731"/>
              <a:ext cx="1317886" cy="9821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4" name="Straight Arrow Connector 83"/>
            <p:cNvCxnSpPr/>
            <p:nvPr/>
          </p:nvCxnSpPr>
          <p:spPr>
            <a:xfrm flipH="1" flipV="1">
              <a:off x="5512858" y="2952200"/>
              <a:ext cx="615542" cy="20268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4517849" y="2410132"/>
              <a:ext cx="0" cy="20268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95" name="TextBox 94"/>
            <p:cNvSpPr txBox="1"/>
            <p:nvPr/>
          </p:nvSpPr>
          <p:spPr>
            <a:xfrm>
              <a:off x="5321018" y="3214238"/>
              <a:ext cx="694421" cy="307777"/>
            </a:xfrm>
            <a:prstGeom prst="rect">
              <a:avLst/>
            </a:prstGeom>
            <a:noFill/>
          </p:spPr>
          <p:txBody>
            <a:bodyPr wrap="none" rtlCol="0">
              <a:spAutoFit/>
            </a:bodyPr>
            <a:lstStyle/>
            <a:p>
              <a:r>
                <a:rPr lang="en-US" sz="1400" b="1" dirty="0" smtClean="0">
                  <a:solidFill>
                    <a:schemeClr val="accent2">
                      <a:lumMod val="75000"/>
                    </a:schemeClr>
                  </a:solidFill>
                  <a:latin typeface="+mn-lt"/>
                </a:rPr>
                <a:t>Acid In</a:t>
              </a:r>
              <a:endParaRPr lang="en-US" sz="1400" b="1" dirty="0">
                <a:solidFill>
                  <a:schemeClr val="accent2">
                    <a:lumMod val="75000"/>
                  </a:schemeClr>
                </a:solidFill>
                <a:latin typeface="+mn-lt"/>
              </a:endParaRPr>
            </a:p>
          </p:txBody>
        </p:sp>
        <p:cxnSp>
          <p:nvCxnSpPr>
            <p:cNvPr id="96" name="Straight Arrow Connector 95"/>
            <p:cNvCxnSpPr/>
            <p:nvPr/>
          </p:nvCxnSpPr>
          <p:spPr>
            <a:xfrm flipV="1">
              <a:off x="3852952" y="1008878"/>
              <a:ext cx="0" cy="520562"/>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1" y="846138"/>
            <a:ext cx="3324330" cy="5033303"/>
            <a:chOff x="93600" y="738187"/>
            <a:chExt cx="3241143" cy="4924425"/>
          </a:xfrm>
        </p:grpSpPr>
        <p:pic>
          <p:nvPicPr>
            <p:cNvPr id="1026" name="Picture 2" descr="C:\Users\mcewen\Desktop\Cavity with Snorkel\Snorkel-0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00" y="738187"/>
              <a:ext cx="3241143" cy="4924425"/>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p:cNvCxnSpPr/>
            <p:nvPr/>
          </p:nvCxnSpPr>
          <p:spPr>
            <a:xfrm flipH="1">
              <a:off x="191268" y="2816162"/>
              <a:ext cx="393754" cy="308037"/>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1205422" y="989955"/>
              <a:ext cx="0" cy="520562"/>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flipV="1">
              <a:off x="2301211" y="4343400"/>
              <a:ext cx="553622" cy="202681"/>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62470" y="1953023"/>
              <a:ext cx="845103" cy="307777"/>
            </a:xfrm>
            <a:prstGeom prst="rect">
              <a:avLst/>
            </a:prstGeom>
            <a:noFill/>
          </p:spPr>
          <p:txBody>
            <a:bodyPr wrap="none" rtlCol="0">
              <a:spAutoFit/>
            </a:bodyPr>
            <a:lstStyle/>
            <a:p>
              <a:r>
                <a:rPr lang="en-US" sz="1400" b="1" dirty="0" smtClean="0">
                  <a:solidFill>
                    <a:schemeClr val="accent2">
                      <a:lumMod val="75000"/>
                    </a:schemeClr>
                  </a:solidFill>
                  <a:latin typeface="+mn-lt"/>
                </a:rPr>
                <a:t>Acid out </a:t>
              </a:r>
              <a:endParaRPr lang="en-US" sz="1400" b="1" dirty="0">
                <a:solidFill>
                  <a:schemeClr val="accent2">
                    <a:lumMod val="75000"/>
                  </a:schemeClr>
                </a:solidFill>
                <a:latin typeface="+mn-lt"/>
              </a:endParaRPr>
            </a:p>
          </p:txBody>
        </p:sp>
        <p:sp>
          <p:nvSpPr>
            <p:cNvPr id="36" name="TextBox 35"/>
            <p:cNvSpPr txBox="1"/>
            <p:nvPr/>
          </p:nvSpPr>
          <p:spPr>
            <a:xfrm>
              <a:off x="1728011" y="4756010"/>
              <a:ext cx="694421" cy="307777"/>
            </a:xfrm>
            <a:prstGeom prst="rect">
              <a:avLst/>
            </a:prstGeom>
            <a:noFill/>
          </p:spPr>
          <p:txBody>
            <a:bodyPr wrap="none" rtlCol="0">
              <a:spAutoFit/>
            </a:bodyPr>
            <a:lstStyle/>
            <a:p>
              <a:r>
                <a:rPr lang="en-US" sz="1400" b="1" dirty="0" smtClean="0">
                  <a:solidFill>
                    <a:schemeClr val="accent2">
                      <a:lumMod val="75000"/>
                    </a:schemeClr>
                  </a:solidFill>
                  <a:latin typeface="+mn-lt"/>
                </a:rPr>
                <a:t>Acid In</a:t>
              </a:r>
              <a:endParaRPr lang="en-US" sz="1400" b="1" dirty="0">
                <a:solidFill>
                  <a:schemeClr val="accent2">
                    <a:lumMod val="75000"/>
                  </a:schemeClr>
                </a:solidFill>
                <a:latin typeface="+mn-lt"/>
              </a:endParaRPr>
            </a:p>
          </p:txBody>
        </p:sp>
        <p:cxnSp>
          <p:nvCxnSpPr>
            <p:cNvPr id="38" name="Straight Arrow Connector 37"/>
            <p:cNvCxnSpPr/>
            <p:nvPr/>
          </p:nvCxnSpPr>
          <p:spPr>
            <a:xfrm flipV="1">
              <a:off x="1640011" y="4753700"/>
              <a:ext cx="0" cy="36662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flipV="1">
              <a:off x="2244811" y="2613481"/>
              <a:ext cx="553622" cy="202681"/>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302106" y="0"/>
            <a:ext cx="8771860" cy="846138"/>
          </a:xfrm>
        </p:spPr>
        <p:txBody>
          <a:bodyPr>
            <a:noAutofit/>
          </a:bodyPr>
          <a:lstStyle/>
          <a:p>
            <a:r>
              <a:rPr lang="en-US" sz="3600" dirty="0" smtClean="0"/>
              <a:t>Final BCP Closed Chemistry Cabinet </a:t>
            </a:r>
            <a:endParaRPr lang="en-US" sz="3600" dirty="0"/>
          </a:p>
        </p:txBody>
      </p:sp>
      <p:sp>
        <p:nvSpPr>
          <p:cNvPr id="6" name="TextBox 5"/>
          <p:cNvSpPr txBox="1"/>
          <p:nvPr/>
        </p:nvSpPr>
        <p:spPr>
          <a:xfrm>
            <a:off x="6432524" y="3265575"/>
            <a:ext cx="2415641" cy="1200329"/>
          </a:xfrm>
          <a:prstGeom prst="rect">
            <a:avLst/>
          </a:prstGeom>
          <a:noFill/>
          <a:ln w="31750">
            <a:solidFill>
              <a:srgbClr val="FF0000"/>
            </a:solidFill>
          </a:ln>
        </p:spPr>
        <p:txBody>
          <a:bodyPr wrap="square" rtlCol="0">
            <a:spAutoFit/>
          </a:bodyPr>
          <a:lstStyle/>
          <a:p>
            <a:r>
              <a:rPr lang="en-US" sz="1800" dirty="0" smtClean="0">
                <a:latin typeface="+mn-lt"/>
              </a:rPr>
              <a:t>Chemical Injection Quill “</a:t>
            </a:r>
            <a:r>
              <a:rPr lang="en-US" sz="1800" i="1" dirty="0" smtClean="0">
                <a:latin typeface="+mn-lt"/>
              </a:rPr>
              <a:t>Snorkel</a:t>
            </a:r>
            <a:r>
              <a:rPr lang="en-US" sz="1800" dirty="0" smtClean="0">
                <a:latin typeface="+mn-lt"/>
              </a:rPr>
              <a:t>”  directs the  flow of Acid  &amp; Water</a:t>
            </a:r>
            <a:endParaRPr lang="en-US" sz="1800" dirty="0">
              <a:latin typeface="+mn-lt"/>
            </a:endParaRPr>
          </a:p>
        </p:txBody>
      </p:sp>
      <p:sp>
        <p:nvSpPr>
          <p:cNvPr id="12" name="Slide Number Placeholder 11"/>
          <p:cNvSpPr>
            <a:spLocks noGrp="1"/>
          </p:cNvSpPr>
          <p:nvPr>
            <p:ph type="sldNum" sz="quarter" idx="12"/>
          </p:nvPr>
        </p:nvSpPr>
        <p:spPr/>
        <p:txBody>
          <a:bodyPr/>
          <a:lstStyle/>
          <a:p>
            <a:fld id="{AAF19CE7-A035-44E6-8853-818A33BD4F75}" type="slidenum">
              <a:rPr lang="en-US" smtClean="0"/>
              <a:t>32</a:t>
            </a:fld>
            <a:endParaRPr lang="en-US" dirty="0"/>
          </a:p>
        </p:txBody>
      </p:sp>
      <p:grpSp>
        <p:nvGrpSpPr>
          <p:cNvPr id="61" name="Group 60"/>
          <p:cNvGrpSpPr/>
          <p:nvPr/>
        </p:nvGrpSpPr>
        <p:grpSpPr>
          <a:xfrm>
            <a:off x="6472223" y="1388044"/>
            <a:ext cx="2375942" cy="1507303"/>
            <a:chOff x="6310858" y="1164616"/>
            <a:chExt cx="2375942" cy="1507303"/>
          </a:xfrm>
        </p:grpSpPr>
        <p:pic>
          <p:nvPicPr>
            <p:cNvPr id="49" name="Picture 3" descr="C:\Users\mcewen\Desktop\Cavity with Snorkel\Snorkel-1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10858" y="1164616"/>
              <a:ext cx="2375942" cy="1507303"/>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Group 66"/>
            <p:cNvGrpSpPr/>
            <p:nvPr/>
          </p:nvGrpSpPr>
          <p:grpSpPr>
            <a:xfrm rot="10800000">
              <a:off x="7112105" y="1695313"/>
              <a:ext cx="173268" cy="222954"/>
              <a:chOff x="2185200" y="2599200"/>
              <a:chExt cx="314400" cy="216000"/>
            </a:xfrm>
          </p:grpSpPr>
          <p:cxnSp>
            <p:nvCxnSpPr>
              <p:cNvPr id="68" name="Straight Connector 67"/>
              <p:cNvCxnSpPr/>
              <p:nvPr/>
            </p:nvCxnSpPr>
            <p:spPr>
              <a:xfrm>
                <a:off x="2347200" y="2599200"/>
                <a:ext cx="0" cy="216000"/>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2347200" y="2599200"/>
                <a:ext cx="152400" cy="216000"/>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a:off x="2185200" y="2599200"/>
                <a:ext cx="162000" cy="216000"/>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93" name="Group 92"/>
          <p:cNvGrpSpPr/>
          <p:nvPr/>
        </p:nvGrpSpPr>
        <p:grpSpPr>
          <a:xfrm>
            <a:off x="2864432" y="4144297"/>
            <a:ext cx="3111568" cy="2163440"/>
            <a:chOff x="2864432" y="4144297"/>
            <a:chExt cx="3111568" cy="2163440"/>
          </a:xfrm>
        </p:grpSpPr>
        <p:pic>
          <p:nvPicPr>
            <p:cNvPr id="1027" name="Picture 3" descr="C:\Users\mcewen\Desktop\Cavity with Snorkel\Snorkel-0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64432" y="4144297"/>
              <a:ext cx="2972311" cy="2163440"/>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Straight Arrow Connector 46"/>
            <p:cNvCxnSpPr/>
            <p:nvPr/>
          </p:nvCxnSpPr>
          <p:spPr>
            <a:xfrm flipH="1" flipV="1">
              <a:off x="5360458" y="5672948"/>
              <a:ext cx="615542" cy="20268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040010" y="5875628"/>
              <a:ext cx="694421" cy="307777"/>
            </a:xfrm>
            <a:prstGeom prst="rect">
              <a:avLst/>
            </a:prstGeom>
            <a:noFill/>
          </p:spPr>
          <p:txBody>
            <a:bodyPr wrap="none" rtlCol="0">
              <a:spAutoFit/>
            </a:bodyPr>
            <a:lstStyle/>
            <a:p>
              <a:r>
                <a:rPr lang="en-US" sz="1400" b="1" dirty="0" smtClean="0">
                  <a:solidFill>
                    <a:schemeClr val="accent2">
                      <a:lumMod val="75000"/>
                    </a:schemeClr>
                  </a:solidFill>
                  <a:latin typeface="+mn-lt"/>
                </a:rPr>
                <a:t>Acid In</a:t>
              </a:r>
              <a:endParaRPr lang="en-US" sz="1400" b="1" dirty="0">
                <a:solidFill>
                  <a:schemeClr val="accent2">
                    <a:lumMod val="75000"/>
                  </a:schemeClr>
                </a:solidFill>
                <a:latin typeface="+mn-lt"/>
              </a:endParaRPr>
            </a:p>
          </p:txBody>
        </p:sp>
        <p:cxnSp>
          <p:nvCxnSpPr>
            <p:cNvPr id="89" name="Straight Arrow Connector 88"/>
            <p:cNvCxnSpPr/>
            <p:nvPr/>
          </p:nvCxnSpPr>
          <p:spPr>
            <a:xfrm>
              <a:off x="3903700" y="5260791"/>
              <a:ext cx="0" cy="17588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94" name="Oval 93"/>
            <p:cNvSpPr/>
            <p:nvPr/>
          </p:nvSpPr>
          <p:spPr>
            <a:xfrm>
              <a:off x="3505200" y="4967731"/>
              <a:ext cx="10414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7" name="TextBox 36"/>
          <p:cNvSpPr txBox="1"/>
          <p:nvPr/>
        </p:nvSpPr>
        <p:spPr>
          <a:xfrm>
            <a:off x="1765537" y="5543455"/>
            <a:ext cx="1512168" cy="461665"/>
          </a:xfrm>
          <a:prstGeom prst="rect">
            <a:avLst/>
          </a:prstGeom>
          <a:solidFill>
            <a:srgbClr val="FFFFCC"/>
          </a:solidFill>
        </p:spPr>
        <p:txBody>
          <a:bodyPr wrap="square" rtlCol="0">
            <a:spAutoFit/>
          </a:bodyPr>
          <a:lstStyle/>
          <a:p>
            <a:r>
              <a:rPr lang="en-US" sz="1200" b="1" i="1" dirty="0" smtClean="0">
                <a:solidFill>
                  <a:srgbClr val="0000FF"/>
                </a:solidFill>
                <a:latin typeface="+mn-lt"/>
              </a:rPr>
              <a:t>End cap mating to </a:t>
            </a:r>
          </a:p>
          <a:p>
            <a:r>
              <a:rPr lang="en-US" sz="1200" b="1" i="1" dirty="0" smtClean="0">
                <a:solidFill>
                  <a:srgbClr val="0000FF"/>
                </a:solidFill>
                <a:latin typeface="+mn-lt"/>
              </a:rPr>
              <a:t>Horizontal HOM</a:t>
            </a:r>
            <a:endParaRPr lang="en-US" sz="1200" b="1" i="1" dirty="0">
              <a:solidFill>
                <a:srgbClr val="0000FF"/>
              </a:solidFill>
              <a:latin typeface="+mn-lt"/>
            </a:endParaRPr>
          </a:p>
        </p:txBody>
      </p:sp>
      <p:sp>
        <p:nvSpPr>
          <p:cNvPr id="40" name="TextBox 39"/>
          <p:cNvSpPr txBox="1"/>
          <p:nvPr/>
        </p:nvSpPr>
        <p:spPr>
          <a:xfrm>
            <a:off x="1923819" y="1538415"/>
            <a:ext cx="1400512" cy="461665"/>
          </a:xfrm>
          <a:prstGeom prst="rect">
            <a:avLst/>
          </a:prstGeom>
          <a:solidFill>
            <a:srgbClr val="FFFFCC"/>
          </a:solidFill>
        </p:spPr>
        <p:txBody>
          <a:bodyPr wrap="none" rtlCol="0">
            <a:spAutoFit/>
          </a:bodyPr>
          <a:lstStyle/>
          <a:p>
            <a:r>
              <a:rPr lang="en-US" sz="1200" b="1" i="1" dirty="0" smtClean="0">
                <a:solidFill>
                  <a:srgbClr val="0000FF"/>
                </a:solidFill>
                <a:latin typeface="+mn-lt"/>
              </a:rPr>
              <a:t>End Cap mating to </a:t>
            </a:r>
          </a:p>
          <a:p>
            <a:r>
              <a:rPr lang="en-US" sz="1200" b="1" i="1" dirty="0" smtClean="0">
                <a:solidFill>
                  <a:srgbClr val="0000FF"/>
                </a:solidFill>
                <a:latin typeface="+mn-lt"/>
              </a:rPr>
              <a:t>Vertical HOM</a:t>
            </a:r>
            <a:endParaRPr lang="en-US" sz="1200" b="1" i="1" dirty="0">
              <a:solidFill>
                <a:srgbClr val="0000FF"/>
              </a:solidFill>
              <a:latin typeface="+mn-lt"/>
            </a:endParaRPr>
          </a:p>
        </p:txBody>
      </p:sp>
      <p:pic>
        <p:nvPicPr>
          <p:cNvPr id="42" name="Picture 4" descr="C:\Users\mcewen\Dropbox\JLAB Misc\Snorkels\Snorkels 11Jul2016 McEwe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16540" y="4531062"/>
            <a:ext cx="2641642" cy="1584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2678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58F48A6-A3E1-4848-9AC3-B43F560BE4FE}" type="slidenum">
              <a:rPr lang="en-US" smtClean="0"/>
              <a:pPr/>
              <a:t>33</a:t>
            </a:fld>
            <a:endParaRPr lang="en-US" dirty="0"/>
          </a:p>
        </p:txBody>
      </p:sp>
      <p:sp>
        <p:nvSpPr>
          <p:cNvPr id="8" name="TextBox 7"/>
          <p:cNvSpPr txBox="1"/>
          <p:nvPr/>
        </p:nvSpPr>
        <p:spPr>
          <a:xfrm>
            <a:off x="356463" y="554118"/>
            <a:ext cx="8510337" cy="1938992"/>
          </a:xfrm>
          <a:prstGeom prst="rect">
            <a:avLst/>
          </a:prstGeom>
          <a:noFill/>
        </p:spPr>
        <p:txBody>
          <a:bodyPr wrap="square" rtlCol="0">
            <a:spAutoFit/>
          </a:bodyPr>
          <a:lstStyle/>
          <a:p>
            <a:pPr marL="285750" indent="-285750">
              <a:buFont typeface="Arial"/>
              <a:buChar char="•"/>
            </a:pPr>
            <a:r>
              <a:rPr lang="en-US" sz="2400" dirty="0" smtClean="0"/>
              <a:t>MIP points to associated standards, procedures and travelers. </a:t>
            </a:r>
          </a:p>
          <a:p>
            <a:pPr marL="285750" indent="-285750">
              <a:buFont typeface="Arial"/>
              <a:buChar char="•"/>
            </a:pPr>
            <a:r>
              <a:rPr lang="en-US" sz="2400" dirty="0" smtClean="0"/>
              <a:t>Travelers also point to procedures and cavity specific instructions. </a:t>
            </a:r>
          </a:p>
          <a:p>
            <a:pPr marL="285750" indent="-285750">
              <a:buFont typeface="Arial"/>
              <a:buChar char="•"/>
            </a:pPr>
            <a:r>
              <a:rPr lang="en-US" sz="2400" dirty="0" smtClean="0"/>
              <a:t>Traceability is paramount to identify activities and their effect on cavity performance.</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58" r="19132" b="44236"/>
          <a:stretch/>
        </p:blipFill>
        <p:spPr bwMode="auto">
          <a:xfrm>
            <a:off x="67977" y="2812357"/>
            <a:ext cx="6625388" cy="30123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4476" b="12317"/>
          <a:stretch/>
        </p:blipFill>
        <p:spPr bwMode="auto">
          <a:xfrm>
            <a:off x="4454827" y="2812357"/>
            <a:ext cx="4548344" cy="382930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urved Right Arrow 2"/>
          <p:cNvSpPr/>
          <p:nvPr/>
        </p:nvSpPr>
        <p:spPr>
          <a:xfrm rot="16383919">
            <a:off x="3755437" y="4608710"/>
            <a:ext cx="502086" cy="1226525"/>
          </a:xfrm>
          <a:prstGeom prst="curvedRightArrow">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itle 3"/>
          <p:cNvSpPr>
            <a:spLocks noGrp="1"/>
          </p:cNvSpPr>
          <p:nvPr>
            <p:ph type="title"/>
          </p:nvPr>
        </p:nvSpPr>
        <p:spPr>
          <a:xfrm>
            <a:off x="494827" y="-11608"/>
            <a:ext cx="7920000" cy="720000"/>
          </a:xfrm>
        </p:spPr>
        <p:txBody>
          <a:bodyPr/>
          <a:lstStyle/>
          <a:p>
            <a:r>
              <a:rPr lang="en-US" dirty="0" smtClean="0"/>
              <a:t>JLAB Documentation System</a:t>
            </a:r>
            <a:endParaRPr lang="en-US" dirty="0"/>
          </a:p>
        </p:txBody>
      </p:sp>
      <p:sp>
        <p:nvSpPr>
          <p:cNvPr id="6" name="TextBox 5"/>
          <p:cNvSpPr txBox="1"/>
          <p:nvPr/>
        </p:nvSpPr>
        <p:spPr>
          <a:xfrm>
            <a:off x="6431303" y="2812357"/>
            <a:ext cx="2961521" cy="369332"/>
          </a:xfrm>
          <a:prstGeom prst="rect">
            <a:avLst/>
          </a:prstGeom>
          <a:noFill/>
        </p:spPr>
        <p:txBody>
          <a:bodyPr wrap="square" rtlCol="0">
            <a:spAutoFit/>
          </a:bodyPr>
          <a:lstStyle/>
          <a:p>
            <a:r>
              <a:rPr lang="en-US" dirty="0" smtClean="0">
                <a:solidFill>
                  <a:srgbClr val="FF0000"/>
                </a:solidFill>
              </a:rPr>
              <a:t>HK Park – 15 Nov 2016</a:t>
            </a:r>
            <a:r>
              <a:rPr lang="en-US" dirty="0" smtClean="0"/>
              <a:t> </a:t>
            </a:r>
            <a:endParaRPr lang="en-US" dirty="0"/>
          </a:p>
        </p:txBody>
      </p:sp>
    </p:spTree>
    <p:extLst>
      <p:ext uri="{BB962C8B-B14F-4D97-AF65-F5344CB8AC3E}">
        <p14:creationId xmlns:p14="http://schemas.microsoft.com/office/powerpoint/2010/main" val="1904426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integration</a:t>
            </a:r>
            <a:endParaRPr lang="en-US"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34</a:t>
            </a:fld>
            <a:endParaRPr lang="fr-FR"/>
          </a:p>
        </p:txBody>
      </p:sp>
      <p:sp>
        <p:nvSpPr>
          <p:cNvPr id="6" name="Content Placeholder 2"/>
          <p:cNvSpPr txBox="1">
            <a:spLocks/>
          </p:cNvSpPr>
          <p:nvPr/>
        </p:nvSpPr>
        <p:spPr>
          <a:xfrm>
            <a:off x="612000" y="1219200"/>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Weekly coordination meetings</a:t>
            </a:r>
          </a:p>
          <a:p>
            <a:pPr lvl="1"/>
            <a:r>
              <a:rPr lang="en-US" dirty="0" smtClean="0"/>
              <a:t>Recent mini-meeting at JLAB, included CERN and UK</a:t>
            </a:r>
          </a:p>
          <a:p>
            <a:r>
              <a:rPr lang="en-US" dirty="0" smtClean="0"/>
              <a:t>Frequent ad-hoc phone conferences</a:t>
            </a:r>
          </a:p>
          <a:p>
            <a:r>
              <a:rPr lang="en-US" dirty="0" smtClean="0"/>
              <a:t>Trips to </a:t>
            </a:r>
            <a:r>
              <a:rPr lang="en-US" dirty="0" err="1" smtClean="0"/>
              <a:t>Niowave</a:t>
            </a:r>
            <a:r>
              <a:rPr lang="en-US" dirty="0" smtClean="0"/>
              <a:t> to monitor cavity frequency behavior and cavity machining</a:t>
            </a:r>
          </a:p>
          <a:p>
            <a:r>
              <a:rPr lang="en-US" dirty="0" smtClean="0"/>
              <a:t>BNL staff spending extended time at CERN </a:t>
            </a:r>
          </a:p>
          <a:p>
            <a:r>
              <a:rPr lang="en-US" dirty="0" smtClean="0"/>
              <a:t>BNL-CERN phone calls and information sharing</a:t>
            </a:r>
          </a:p>
          <a:p>
            <a:r>
              <a:rPr lang="en-US" dirty="0" smtClean="0"/>
              <a:t>ODU staff located at JLAB</a:t>
            </a:r>
            <a:endParaRPr lang="en-US" dirty="0"/>
          </a:p>
          <a:p>
            <a:endParaRPr lang="en-US" dirty="0" smtClean="0"/>
          </a:p>
        </p:txBody>
      </p:sp>
    </p:spTree>
    <p:extLst>
      <p:ext uri="{BB962C8B-B14F-4D97-AF65-F5344CB8AC3E}">
        <p14:creationId xmlns:p14="http://schemas.microsoft.com/office/powerpoint/2010/main" val="707464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2250" y="882260"/>
            <a:ext cx="8672513" cy="5059363"/>
          </a:xfrm>
        </p:spPr>
        <p:txBody>
          <a:bodyPr>
            <a:normAutofit fontScale="92500" lnSpcReduction="20000"/>
          </a:bodyPr>
          <a:lstStyle/>
          <a:p>
            <a:r>
              <a:rPr lang="en-US" dirty="0" smtClean="0"/>
              <a:t>LARP</a:t>
            </a:r>
          </a:p>
          <a:p>
            <a:pPr lvl="1"/>
            <a:r>
              <a:rPr lang="en-US" dirty="0" smtClean="0"/>
              <a:t>BNL – </a:t>
            </a:r>
            <a:r>
              <a:rPr lang="en-US" dirty="0" err="1" smtClean="0"/>
              <a:t>Q.Wu</a:t>
            </a:r>
            <a:r>
              <a:rPr lang="en-US" dirty="0" smtClean="0"/>
              <a:t>, S. </a:t>
            </a:r>
            <a:r>
              <a:rPr lang="en-US" dirty="0" err="1" smtClean="0"/>
              <a:t>Verdu</a:t>
            </a:r>
            <a:r>
              <a:rPr lang="en-US" dirty="0" smtClean="0"/>
              <a:t>-Andres, B. Xiao, J. </a:t>
            </a:r>
            <a:r>
              <a:rPr lang="en-US" dirty="0" err="1" smtClean="0"/>
              <a:t>Skaritka</a:t>
            </a:r>
            <a:r>
              <a:rPr lang="en-US" dirty="0" smtClean="0"/>
              <a:t>, </a:t>
            </a:r>
            <a:r>
              <a:rPr lang="en-US" dirty="0" err="1" smtClean="0"/>
              <a:t>Ilan</a:t>
            </a:r>
            <a:r>
              <a:rPr lang="en-US" dirty="0" smtClean="0"/>
              <a:t> Ben-</a:t>
            </a:r>
            <a:r>
              <a:rPr lang="en-US" dirty="0" err="1" smtClean="0"/>
              <a:t>Zvi</a:t>
            </a:r>
            <a:endParaRPr lang="en-US" dirty="0" smtClean="0"/>
          </a:p>
          <a:p>
            <a:pPr lvl="1"/>
            <a:r>
              <a:rPr lang="en-US" dirty="0" smtClean="0"/>
              <a:t>FNAL – T. </a:t>
            </a:r>
            <a:r>
              <a:rPr lang="en-US" dirty="0" err="1" smtClean="0"/>
              <a:t>Nicol</a:t>
            </a:r>
            <a:r>
              <a:rPr lang="en-US" dirty="0" smtClean="0"/>
              <a:t>, L. </a:t>
            </a:r>
            <a:r>
              <a:rPr lang="en-US" dirty="0" err="1" smtClean="0"/>
              <a:t>Ristori</a:t>
            </a:r>
            <a:endParaRPr lang="en-US" dirty="0" smtClean="0"/>
          </a:p>
          <a:p>
            <a:pPr lvl="1"/>
            <a:r>
              <a:rPr lang="en-US" dirty="0"/>
              <a:t>JLAB – A. McEwen, E. Daly, H. </a:t>
            </a:r>
            <a:r>
              <a:rPr lang="en-US" dirty="0" smtClean="0"/>
              <a:t>Park (also ODU)</a:t>
            </a:r>
            <a:endParaRPr lang="en-US" dirty="0"/>
          </a:p>
          <a:p>
            <a:pPr lvl="1"/>
            <a:r>
              <a:rPr lang="en-US" dirty="0" smtClean="0"/>
              <a:t>LBNL – J. </a:t>
            </a:r>
            <a:r>
              <a:rPr lang="en-US" dirty="0" err="1" smtClean="0"/>
              <a:t>Qiang</a:t>
            </a:r>
            <a:endParaRPr lang="en-US" dirty="0" smtClean="0"/>
          </a:p>
          <a:p>
            <a:pPr lvl="1"/>
            <a:r>
              <a:rPr lang="en-US" dirty="0" smtClean="0"/>
              <a:t>ODU – J. </a:t>
            </a:r>
            <a:r>
              <a:rPr lang="en-US" dirty="0" err="1" smtClean="0"/>
              <a:t>Delayen</a:t>
            </a:r>
            <a:r>
              <a:rPr lang="en-US" dirty="0" smtClean="0"/>
              <a:t>, S. De Silva, H. Park</a:t>
            </a:r>
          </a:p>
          <a:p>
            <a:pPr lvl="1"/>
            <a:r>
              <a:rPr lang="en-US" dirty="0" smtClean="0"/>
              <a:t>SLAC – Z. Li, A. Ratti</a:t>
            </a:r>
          </a:p>
          <a:p>
            <a:endParaRPr lang="en-US" dirty="0" smtClean="0"/>
          </a:p>
          <a:p>
            <a:r>
              <a:rPr lang="en-US" dirty="0" smtClean="0"/>
              <a:t>World Wide Collaboration</a:t>
            </a:r>
          </a:p>
          <a:p>
            <a:pPr lvl="1"/>
            <a:r>
              <a:rPr lang="en-US" dirty="0" smtClean="0"/>
              <a:t>CERN – R. </a:t>
            </a:r>
            <a:r>
              <a:rPr lang="en-US" dirty="0" err="1" smtClean="0"/>
              <a:t>Calaga</a:t>
            </a:r>
            <a:r>
              <a:rPr lang="en-US" dirty="0" smtClean="0"/>
              <a:t>, O. </a:t>
            </a:r>
            <a:r>
              <a:rPr lang="en-US" dirty="0" err="1" smtClean="0"/>
              <a:t>Capatina</a:t>
            </a:r>
            <a:r>
              <a:rPr lang="en-US" dirty="0" smtClean="0"/>
              <a:t>, M. </a:t>
            </a:r>
            <a:r>
              <a:rPr lang="en-US" dirty="0" err="1" smtClean="0"/>
              <a:t>Garlasche</a:t>
            </a:r>
            <a:r>
              <a:rPr lang="en-US" dirty="0" smtClean="0"/>
              <a:t>’, C. </a:t>
            </a:r>
            <a:r>
              <a:rPr lang="en-US" dirty="0" err="1" smtClean="0"/>
              <a:t>Zanoni</a:t>
            </a:r>
            <a:r>
              <a:rPr lang="en-US" dirty="0" smtClean="0"/>
              <a:t> </a:t>
            </a:r>
          </a:p>
          <a:p>
            <a:pPr lvl="1"/>
            <a:r>
              <a:rPr lang="en-US" dirty="0" smtClean="0"/>
              <a:t>STFC – G. Burt, N. Templeton, T. Jones</a:t>
            </a:r>
          </a:p>
          <a:p>
            <a:pPr marL="457200" lvl="1" indent="0">
              <a:buNone/>
            </a:pPr>
            <a:endParaRPr lang="en-US" dirty="0" smtClean="0"/>
          </a:p>
          <a:p>
            <a:r>
              <a:rPr lang="en-US" dirty="0" smtClean="0">
                <a:solidFill>
                  <a:srgbClr val="FF0000"/>
                </a:solidFill>
              </a:rPr>
              <a:t>Many others are actively involved, in particular in the work centers of CERN and JLAB</a:t>
            </a:r>
          </a:p>
          <a:p>
            <a:pPr lvl="1"/>
            <a:r>
              <a:rPr lang="en-US" dirty="0">
                <a:solidFill>
                  <a:srgbClr val="FF0000"/>
                </a:solidFill>
              </a:rPr>
              <a:t>a</a:t>
            </a:r>
            <a:r>
              <a:rPr lang="en-US" dirty="0" smtClean="0">
                <a:solidFill>
                  <a:srgbClr val="FF0000"/>
                </a:solidFill>
              </a:rPr>
              <a:t>nd many contributed </a:t>
            </a:r>
            <a:r>
              <a:rPr lang="en-US" dirty="0">
                <a:solidFill>
                  <a:srgbClr val="FF0000"/>
                </a:solidFill>
              </a:rPr>
              <a:t>in the </a:t>
            </a:r>
            <a:r>
              <a:rPr lang="en-US" dirty="0" smtClean="0">
                <a:solidFill>
                  <a:srgbClr val="FF0000"/>
                </a:solidFill>
              </a:rPr>
              <a:t>past</a:t>
            </a:r>
          </a:p>
        </p:txBody>
      </p:sp>
      <p:sp>
        <p:nvSpPr>
          <p:cNvPr id="3" name="Title 2"/>
          <p:cNvSpPr>
            <a:spLocks noGrp="1"/>
          </p:cNvSpPr>
          <p:nvPr>
            <p:ph type="title"/>
          </p:nvPr>
        </p:nvSpPr>
        <p:spPr/>
        <p:txBody>
          <a:bodyPr/>
          <a:lstStyle/>
          <a:p>
            <a:r>
              <a:rPr lang="en-US" dirty="0" smtClean="0"/>
              <a:t>The Team – Principal Contributors</a:t>
            </a:r>
            <a:endParaRPr lang="en-US"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
        <p:nvSpPr>
          <p:cNvPr id="8" name="Espace réservé du pied de page 4"/>
          <p:cNvSpPr txBox="1">
            <a:spLocks/>
          </p:cNvSpPr>
          <p:nvPr/>
        </p:nvSpPr>
        <p:spPr>
          <a:xfrm>
            <a:off x="1371600" y="6397650"/>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extLst>
      <p:ext uri="{BB962C8B-B14F-4D97-AF65-F5344CB8AC3E}">
        <p14:creationId xmlns:p14="http://schemas.microsoft.com/office/powerpoint/2010/main" val="906585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Cavity EM Design - </a:t>
            </a:r>
            <a:r>
              <a:rPr lang="en-US" dirty="0" smtClean="0">
                <a:solidFill>
                  <a:srgbClr val="FF0000"/>
                </a:solidFill>
              </a:rPr>
              <a:t>BNL, ODU/SLAC</a:t>
            </a:r>
          </a:p>
          <a:p>
            <a:pPr lvl="1"/>
            <a:r>
              <a:rPr lang="en-US" dirty="0" smtClean="0"/>
              <a:t>RF measurements, Frequency Analysis (w. Proc.), </a:t>
            </a:r>
            <a:r>
              <a:rPr lang="en-US" dirty="0"/>
              <a:t>HOM </a:t>
            </a:r>
            <a:r>
              <a:rPr lang="en-US" dirty="0" smtClean="0"/>
              <a:t>studies</a:t>
            </a:r>
          </a:p>
          <a:p>
            <a:r>
              <a:rPr lang="en-US" dirty="0" smtClean="0"/>
              <a:t>Cavity processing and testing – </a:t>
            </a:r>
            <a:r>
              <a:rPr lang="en-US" dirty="0" smtClean="0">
                <a:solidFill>
                  <a:srgbClr val="FF0000"/>
                </a:solidFill>
              </a:rPr>
              <a:t>Jefferson Lab</a:t>
            </a:r>
          </a:p>
          <a:p>
            <a:pPr lvl="1"/>
            <a:r>
              <a:rPr lang="en-US" dirty="0" smtClean="0"/>
              <a:t>Parts inspection and acceptance</a:t>
            </a:r>
          </a:p>
          <a:p>
            <a:pPr lvl="1"/>
            <a:r>
              <a:rPr lang="en-US" dirty="0" smtClean="0"/>
              <a:t>Welding (w. procedures)</a:t>
            </a:r>
          </a:p>
          <a:p>
            <a:pPr lvl="1"/>
            <a:r>
              <a:rPr lang="en-US" dirty="0" smtClean="0"/>
              <a:t>Chemistry </a:t>
            </a:r>
            <a:r>
              <a:rPr lang="en-US" dirty="0"/>
              <a:t>(w. procedures</a:t>
            </a:r>
            <a:r>
              <a:rPr lang="en-US" dirty="0" smtClean="0"/>
              <a:t>)</a:t>
            </a:r>
          </a:p>
          <a:p>
            <a:pPr lvl="1"/>
            <a:r>
              <a:rPr lang="en-US" dirty="0" smtClean="0"/>
              <a:t>Vertical Testing </a:t>
            </a:r>
            <a:r>
              <a:rPr lang="en-US" dirty="0"/>
              <a:t>(w. procedures</a:t>
            </a:r>
            <a:r>
              <a:rPr lang="en-US" dirty="0" smtClean="0"/>
              <a:t>)</a:t>
            </a:r>
          </a:p>
          <a:p>
            <a:r>
              <a:rPr lang="en-US" dirty="0" smtClean="0"/>
              <a:t>Project Coordination – </a:t>
            </a:r>
            <a:r>
              <a:rPr lang="en-US" dirty="0" smtClean="0">
                <a:solidFill>
                  <a:srgbClr val="FF0000"/>
                </a:solidFill>
              </a:rPr>
              <a:t>SLAC</a:t>
            </a:r>
          </a:p>
          <a:p>
            <a:r>
              <a:rPr lang="en-US" dirty="0" smtClean="0"/>
              <a:t>Project Engineering – </a:t>
            </a:r>
            <a:r>
              <a:rPr lang="en-US" dirty="0" smtClean="0">
                <a:solidFill>
                  <a:srgbClr val="FF0000"/>
                </a:solidFill>
              </a:rPr>
              <a:t>FNAL</a:t>
            </a:r>
          </a:p>
          <a:p>
            <a:pPr lvl="1"/>
            <a:r>
              <a:rPr lang="en-US" dirty="0" smtClean="0"/>
              <a:t>Development of Pre-Series cavities</a:t>
            </a:r>
          </a:p>
          <a:p>
            <a:pPr lvl="1"/>
            <a:r>
              <a:rPr lang="en-US" dirty="0" smtClean="0"/>
              <a:t>Planning for AUP</a:t>
            </a:r>
          </a:p>
          <a:p>
            <a:pPr marL="0" indent="0">
              <a:buNone/>
            </a:pPr>
            <a:endParaRPr lang="en-US" dirty="0" smtClean="0"/>
          </a:p>
          <a:p>
            <a:pPr marL="457200" lvl="1" indent="0">
              <a:buNone/>
            </a:pPr>
            <a:r>
              <a:rPr lang="en-US" dirty="0" smtClean="0"/>
              <a:t>Working as a team, everyone encouraged to contribute</a:t>
            </a:r>
          </a:p>
          <a:p>
            <a:pPr marL="457200" lvl="1" indent="0">
              <a:buNone/>
            </a:pPr>
            <a:r>
              <a:rPr lang="en-US" dirty="0"/>
              <a:t>	</a:t>
            </a:r>
            <a:r>
              <a:rPr lang="en-US" dirty="0" smtClean="0"/>
              <a:t>CERN actively involved</a:t>
            </a:r>
            <a:endParaRPr lang="en-US" dirty="0"/>
          </a:p>
          <a:p>
            <a:pPr marL="0" indent="0">
              <a:buNone/>
            </a:pPr>
            <a:endParaRPr lang="en-US" dirty="0" smtClean="0"/>
          </a:p>
        </p:txBody>
      </p:sp>
      <p:sp>
        <p:nvSpPr>
          <p:cNvPr id="3" name="Title 2"/>
          <p:cNvSpPr>
            <a:spLocks noGrp="1"/>
          </p:cNvSpPr>
          <p:nvPr>
            <p:ph type="title"/>
          </p:nvPr>
        </p:nvSpPr>
        <p:spPr/>
        <p:txBody>
          <a:bodyPr/>
          <a:lstStyle/>
          <a:p>
            <a:r>
              <a:rPr lang="en-US" dirty="0" smtClean="0"/>
              <a:t>LARP Team Organization</a:t>
            </a:r>
            <a:endParaRPr lang="en-US"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
        <p:nvSpPr>
          <p:cNvPr id="7" name="Espace réservé du pied de page 4"/>
          <p:cNvSpPr txBox="1">
            <a:spLocks/>
          </p:cNvSpPr>
          <p:nvPr/>
        </p:nvSpPr>
        <p:spPr>
          <a:xfrm>
            <a:off x="1371600" y="6397650"/>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extLst>
      <p:ext uri="{BB962C8B-B14F-4D97-AF65-F5344CB8AC3E}">
        <p14:creationId xmlns:p14="http://schemas.microsoft.com/office/powerpoint/2010/main" val="150140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970173"/>
            <a:ext cx="8640960" cy="5771195"/>
          </a:xfrm>
        </p:spPr>
        <p:txBody>
          <a:bodyPr>
            <a:normAutofit lnSpcReduction="10000"/>
          </a:bodyPr>
          <a:lstStyle/>
          <a:p>
            <a:r>
              <a:rPr lang="en-US" dirty="0" smtClean="0"/>
              <a:t>CC proposal started before the commissioning of the LHC</a:t>
            </a:r>
          </a:p>
          <a:p>
            <a:pPr lvl="1"/>
            <a:r>
              <a:rPr lang="en-US" dirty="0" smtClean="0"/>
              <a:t>First </a:t>
            </a:r>
            <a:r>
              <a:rPr lang="en-US" dirty="0" smtClean="0"/>
              <a:t>CC workshop </a:t>
            </a:r>
            <a:r>
              <a:rPr lang="en-US" dirty="0" smtClean="0"/>
              <a:t>(CC-08 BNL/LARP/CARE-HHH) held at BNL 24/5 Feb. 2008</a:t>
            </a:r>
          </a:p>
          <a:p>
            <a:pPr lvl="1"/>
            <a:r>
              <a:rPr lang="en-US" dirty="0" smtClean="0"/>
              <a:t>Great benefit in luminosity leveling and coping with the necessary crossing angles</a:t>
            </a:r>
          </a:p>
          <a:p>
            <a:pPr lvl="1"/>
            <a:r>
              <a:rPr lang="en-US" dirty="0" smtClean="0"/>
              <a:t>HL-LHC makes it even more compelling</a:t>
            </a:r>
          </a:p>
          <a:p>
            <a:r>
              <a:rPr lang="en-US" dirty="0" smtClean="0"/>
              <a:t>Initial challenge </a:t>
            </a:r>
            <a:r>
              <a:rPr lang="en-US" dirty="0" smtClean="0">
                <a:sym typeface="Wingdings"/>
              </a:rPr>
              <a:t></a:t>
            </a:r>
            <a:r>
              <a:rPr lang="en-US" dirty="0" smtClean="0"/>
              <a:t> demonstrate sufficient deflecting voltage in the limited space available</a:t>
            </a:r>
          </a:p>
          <a:p>
            <a:pPr lvl="1"/>
            <a:r>
              <a:rPr lang="en-US" dirty="0" err="1" smtClean="0"/>
              <a:t>Beampipe</a:t>
            </a:r>
            <a:r>
              <a:rPr lang="en-US" dirty="0" smtClean="0"/>
              <a:t> separation 40 cm</a:t>
            </a:r>
          </a:p>
          <a:p>
            <a:pPr lvl="1"/>
            <a:r>
              <a:rPr lang="en-US" dirty="0" smtClean="0"/>
              <a:t>Limited longitudinal space in the IR </a:t>
            </a:r>
            <a:r>
              <a:rPr lang="en-US" dirty="0" smtClean="0">
                <a:sym typeface="Wingdings"/>
              </a:rPr>
              <a:t> significant gradients</a:t>
            </a:r>
            <a:endParaRPr lang="en-US" dirty="0"/>
          </a:p>
          <a:p>
            <a:r>
              <a:rPr lang="en-US" dirty="0"/>
              <a:t>T</a:t>
            </a:r>
            <a:r>
              <a:rPr lang="en-US" dirty="0" smtClean="0"/>
              <a:t>hree candidate designs were built and successfully </a:t>
            </a:r>
            <a:r>
              <a:rPr lang="en-US" dirty="0"/>
              <a:t>tested </a:t>
            </a:r>
            <a:r>
              <a:rPr lang="en-US" dirty="0" smtClean="0"/>
              <a:t>by 2013</a:t>
            </a:r>
          </a:p>
          <a:p>
            <a:pPr lvl="1"/>
            <a:r>
              <a:rPr lang="en-US" dirty="0" smtClean="0"/>
              <a:t>LARP</a:t>
            </a:r>
            <a:r>
              <a:rPr lang="en-US" dirty="0"/>
              <a:t> </a:t>
            </a:r>
            <a:r>
              <a:rPr lang="en-US" dirty="0" smtClean="0"/>
              <a:t>led the DQW and RFD;</a:t>
            </a:r>
          </a:p>
          <a:p>
            <a:pPr lvl="1"/>
            <a:r>
              <a:rPr lang="en-US" dirty="0" smtClean="0"/>
              <a:t>STFC led the 4-rod cavity</a:t>
            </a:r>
          </a:p>
          <a:p>
            <a:pPr lvl="1"/>
            <a:r>
              <a:rPr lang="en-US" dirty="0" smtClean="0"/>
              <a:t>All </a:t>
            </a:r>
            <a:r>
              <a:rPr lang="en-US" dirty="0" err="1" smtClean="0"/>
              <a:t>PoP</a:t>
            </a:r>
            <a:r>
              <a:rPr lang="en-US" dirty="0" smtClean="0"/>
              <a:t> cavities built by </a:t>
            </a:r>
            <a:r>
              <a:rPr lang="en-US" dirty="0" err="1" smtClean="0"/>
              <a:t>Niowave</a:t>
            </a:r>
            <a:endParaRPr lang="en-US" dirty="0" smtClean="0"/>
          </a:p>
        </p:txBody>
      </p:sp>
      <p:sp>
        <p:nvSpPr>
          <p:cNvPr id="3" name="Title 2"/>
          <p:cNvSpPr>
            <a:spLocks noGrp="1"/>
          </p:cNvSpPr>
          <p:nvPr>
            <p:ph type="title"/>
          </p:nvPr>
        </p:nvSpPr>
        <p:spPr/>
        <p:txBody>
          <a:bodyPr/>
          <a:lstStyle/>
          <a:p>
            <a:r>
              <a:rPr lang="en-US" dirty="0" smtClean="0"/>
              <a:t>Historic Perspective</a:t>
            </a:r>
            <a:endParaRPr lang="en-US" dirty="0"/>
          </a:p>
        </p:txBody>
      </p:sp>
      <p:sp>
        <p:nvSpPr>
          <p:cNvPr id="6" name="Slide Number Placeholder 5"/>
          <p:cNvSpPr>
            <a:spLocks noGrp="1"/>
          </p:cNvSpPr>
          <p:nvPr>
            <p:ph type="sldNum" sz="quarter" idx="4"/>
          </p:nvPr>
        </p:nvSpPr>
        <p:spPr>
          <a:xfrm>
            <a:off x="8013806" y="6576091"/>
            <a:ext cx="414338" cy="237285"/>
          </a:xfrm>
        </p:spPr>
        <p:txBody>
          <a:bodyPr/>
          <a:lstStyle/>
          <a:p>
            <a:pPr>
              <a:defRPr/>
            </a:pPr>
            <a:fld id="{148C009B-CB69-E04A-B9B3-34B26D69E9CF}" type="slidenum">
              <a:rPr lang="en-US" smtClean="0"/>
              <a:pPr>
                <a:defRPr/>
              </a:pPr>
              <a:t>6</a:t>
            </a:fld>
            <a:endParaRPr lang="en-US" dirty="0"/>
          </a:p>
        </p:txBody>
      </p:sp>
      <p:sp>
        <p:nvSpPr>
          <p:cNvPr id="9" name="Espace réservé du pied de page 4"/>
          <p:cNvSpPr txBox="1">
            <a:spLocks/>
          </p:cNvSpPr>
          <p:nvPr/>
        </p:nvSpPr>
        <p:spPr>
          <a:xfrm>
            <a:off x="1403400" y="6450824"/>
            <a:ext cx="6368752" cy="318700"/>
          </a:xfrm>
          <a:prstGeom prst="rect">
            <a:avLst/>
          </a:prstGeom>
          <a:solidFill>
            <a:schemeClr val="lt1"/>
          </a:soli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buFontTx/>
              <a:buNone/>
            </a:pPr>
            <a:r>
              <a:rPr lang="en-US" dirty="0" smtClean="0"/>
              <a:t>Alessandro Ratti – International Review of the CC program - CERN- </a:t>
            </a:r>
            <a:r>
              <a:rPr lang="en-US" smtClean="0"/>
              <a:t>April 2017</a:t>
            </a:r>
            <a:endParaRPr lang="en-US" dirty="0" smtClean="0"/>
          </a:p>
        </p:txBody>
      </p:sp>
    </p:spTree>
    <p:extLst>
      <p:ext uri="{BB962C8B-B14F-4D97-AF65-F5344CB8AC3E}">
        <p14:creationId xmlns:p14="http://schemas.microsoft.com/office/powerpoint/2010/main" val="1481862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71550"/>
            <a:ext cx="8672513" cy="5265762"/>
          </a:xfrm>
        </p:spPr>
        <p:txBody>
          <a:bodyPr>
            <a:normAutofit/>
          </a:bodyPr>
          <a:lstStyle/>
          <a:p>
            <a:r>
              <a:rPr lang="en-US" dirty="0" smtClean="0"/>
              <a:t>LARP supported the R&amp;D that led to both designs that are part of the baseline HL-LHC design</a:t>
            </a:r>
          </a:p>
          <a:p>
            <a:endParaRPr lang="en-US" dirty="0" smtClean="0"/>
          </a:p>
          <a:p>
            <a:r>
              <a:rPr lang="en-US" dirty="0" smtClean="0"/>
              <a:t>Proof of Principle cavities were built and tested in a VT</a:t>
            </a:r>
          </a:p>
          <a:p>
            <a:pPr lvl="1"/>
            <a:r>
              <a:rPr lang="en-US" dirty="0" smtClean="0"/>
              <a:t>Successful measurements demonstrated feasibility</a:t>
            </a:r>
          </a:p>
          <a:p>
            <a:endParaRPr lang="en-US" dirty="0"/>
          </a:p>
          <a:p>
            <a:r>
              <a:rPr lang="en-US" dirty="0" smtClean="0"/>
              <a:t>Both LARP designs were chosen to address kicks in the H (CMS) and V (ATLAS) planes. Two main reasons to keep both designs:</a:t>
            </a:r>
          </a:p>
          <a:p>
            <a:pPr lvl="1"/>
            <a:r>
              <a:rPr lang="en-US" dirty="0" smtClean="0"/>
              <a:t>HOMs are a dominant factor</a:t>
            </a:r>
          </a:p>
          <a:p>
            <a:pPr lvl="2"/>
            <a:r>
              <a:rPr lang="en-US" dirty="0" smtClean="0"/>
              <a:t>different cavities have different spectra</a:t>
            </a:r>
          </a:p>
          <a:p>
            <a:pPr lvl="1"/>
            <a:r>
              <a:rPr lang="en-US" dirty="0" err="1" smtClean="0"/>
              <a:t>Cryomodule</a:t>
            </a:r>
            <a:r>
              <a:rPr lang="en-US" dirty="0" smtClean="0"/>
              <a:t> integration</a:t>
            </a:r>
          </a:p>
          <a:p>
            <a:pPr lvl="2"/>
            <a:r>
              <a:rPr lang="en-US" dirty="0" smtClean="0"/>
              <a:t>90 </a:t>
            </a:r>
            <a:r>
              <a:rPr lang="en-US" dirty="0" err="1" smtClean="0"/>
              <a:t>deg</a:t>
            </a:r>
            <a:r>
              <a:rPr lang="en-US" dirty="0" smtClean="0"/>
              <a:t> rotations are “easy” only in principle</a:t>
            </a:r>
          </a:p>
          <a:p>
            <a:endParaRPr lang="en-US" dirty="0"/>
          </a:p>
        </p:txBody>
      </p:sp>
      <p:sp>
        <p:nvSpPr>
          <p:cNvPr id="3" name="Title 2"/>
          <p:cNvSpPr>
            <a:spLocks noGrp="1"/>
          </p:cNvSpPr>
          <p:nvPr>
            <p:ph type="title"/>
          </p:nvPr>
        </p:nvSpPr>
        <p:spPr/>
        <p:txBody>
          <a:bodyPr/>
          <a:lstStyle/>
          <a:p>
            <a:r>
              <a:rPr lang="en-US" dirty="0" smtClean="0"/>
              <a:t>Two Crab Cavity Designs Selected</a:t>
            </a:r>
            <a:endParaRPr lang="en-US" dirty="0"/>
          </a:p>
        </p:txBody>
      </p:sp>
      <p:sp>
        <p:nvSpPr>
          <p:cNvPr id="6" name="Slide Number Placeholder 5"/>
          <p:cNvSpPr>
            <a:spLocks noGrp="1"/>
          </p:cNvSpPr>
          <p:nvPr>
            <p:ph type="sldNum" sz="quarter" idx="4"/>
          </p:nvPr>
        </p:nvSpPr>
        <p:spPr>
          <a:xfrm>
            <a:off x="7884368" y="6453336"/>
            <a:ext cx="414338" cy="237285"/>
          </a:xfrm>
        </p:spPr>
        <p:txBody>
          <a:bodyPr/>
          <a:lstStyle/>
          <a:p>
            <a:pPr>
              <a:defRPr/>
            </a:pPr>
            <a:fld id="{148C009B-CB69-E04A-B9B3-34B26D69E9CF}" type="slidenum">
              <a:rPr lang="en-US" smtClean="0"/>
              <a:pPr>
                <a:defRPr/>
              </a:pPr>
              <a:t>7</a:t>
            </a:fld>
            <a:endParaRPr lang="en-US" dirty="0"/>
          </a:p>
        </p:txBody>
      </p:sp>
    </p:spTree>
    <p:extLst>
      <p:ext uri="{BB962C8B-B14F-4D97-AF65-F5344CB8AC3E}">
        <p14:creationId xmlns:p14="http://schemas.microsoft.com/office/powerpoint/2010/main" val="1298662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PoP</a:t>
            </a:r>
            <a:r>
              <a:rPr lang="en-US" dirty="0" smtClean="0"/>
              <a:t> Test Results</a:t>
            </a:r>
            <a:endParaRPr lang="en-US"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grpSp>
        <p:nvGrpSpPr>
          <p:cNvPr id="7" name="Group 6"/>
          <p:cNvGrpSpPr/>
          <p:nvPr/>
        </p:nvGrpSpPr>
        <p:grpSpPr>
          <a:xfrm>
            <a:off x="142877" y="1150854"/>
            <a:ext cx="4312658" cy="4864700"/>
            <a:chOff x="439451" y="965196"/>
            <a:chExt cx="4915426" cy="5066084"/>
          </a:xfrm>
        </p:grpSpPr>
        <p:pic>
          <p:nvPicPr>
            <p:cNvPr id="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451" y="965196"/>
              <a:ext cx="4708525" cy="438878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Straight Arrow Connector 8"/>
            <p:cNvCxnSpPr/>
            <p:nvPr/>
          </p:nvCxnSpPr>
          <p:spPr>
            <a:xfrm>
              <a:off x="4752109" y="3048000"/>
              <a:ext cx="0" cy="2362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88077" y="5486400"/>
              <a:ext cx="1066800" cy="544880"/>
            </a:xfrm>
            <a:prstGeom prst="rect">
              <a:avLst/>
            </a:prstGeom>
            <a:noFill/>
          </p:spPr>
          <p:txBody>
            <a:bodyPr wrap="square" rtlCol="0">
              <a:spAutoFit/>
            </a:bodyPr>
            <a:lstStyle/>
            <a:p>
              <a:r>
                <a:rPr lang="en-US" sz="1400" b="1" dirty="0" smtClean="0">
                  <a:solidFill>
                    <a:srgbClr val="FF0000"/>
                  </a:solidFill>
                  <a:latin typeface="Century Gothic" panose="020B0502020202020204" pitchFamily="34" charset="0"/>
                </a:rPr>
                <a:t>4.6MV</a:t>
              </a:r>
            </a:p>
            <a:p>
              <a:r>
                <a:rPr lang="en-US" sz="1400" b="1" dirty="0" smtClean="0">
                  <a:solidFill>
                    <a:srgbClr val="FF0000"/>
                  </a:solidFill>
                  <a:latin typeface="Century Gothic" panose="020B0502020202020204" pitchFamily="34" charset="0"/>
                </a:rPr>
                <a:t>quench</a:t>
              </a:r>
              <a:endParaRPr lang="en-US" sz="1400" b="1" dirty="0">
                <a:solidFill>
                  <a:srgbClr val="FF0000"/>
                </a:solidFill>
                <a:latin typeface="Century Gothic" panose="020B0502020202020204" pitchFamily="34" charset="0"/>
              </a:endParaRPr>
            </a:p>
          </p:txBody>
        </p:sp>
      </p:grpSp>
      <p:grpSp>
        <p:nvGrpSpPr>
          <p:cNvPr id="12" name="Group 11"/>
          <p:cNvGrpSpPr/>
          <p:nvPr/>
        </p:nvGrpSpPr>
        <p:grpSpPr>
          <a:xfrm>
            <a:off x="4204552" y="1705274"/>
            <a:ext cx="4952590" cy="4069160"/>
            <a:chOff x="228600" y="2928685"/>
            <a:chExt cx="3945906" cy="3541395"/>
          </a:xfrm>
        </p:grpSpPr>
        <p:grpSp>
          <p:nvGrpSpPr>
            <p:cNvPr id="13" name="Group 12"/>
            <p:cNvGrpSpPr/>
            <p:nvPr/>
          </p:nvGrpSpPr>
          <p:grpSpPr>
            <a:xfrm>
              <a:off x="228600" y="2928685"/>
              <a:ext cx="3945906" cy="3541395"/>
              <a:chOff x="228600" y="2928685"/>
              <a:chExt cx="3945906" cy="3541395"/>
            </a:xfrm>
          </p:grpSpPr>
          <p:pic>
            <p:nvPicPr>
              <p:cNvPr id="15" name="Picture 14"/>
              <p:cNvPicPr>
                <a:picLocks noChangeAspect="1"/>
              </p:cNvPicPr>
              <p:nvPr/>
            </p:nvPicPr>
            <p:blipFill rotWithShape="1">
              <a:blip r:embed="rId3"/>
              <a:srcRect l="3304" r="1713"/>
              <a:stretch/>
            </p:blipFill>
            <p:spPr>
              <a:xfrm>
                <a:off x="228600" y="2928685"/>
                <a:ext cx="3945906" cy="3541395"/>
              </a:xfrm>
              <a:prstGeom prst="rect">
                <a:avLst/>
              </a:prstGeom>
            </p:spPr>
          </p:pic>
          <p:cxnSp>
            <p:nvCxnSpPr>
              <p:cNvPr id="16" name="Straight Connector 15"/>
              <p:cNvCxnSpPr/>
              <p:nvPr/>
            </p:nvCxnSpPr>
            <p:spPr>
              <a:xfrm flipV="1">
                <a:off x="2450237" y="3284738"/>
                <a:ext cx="0" cy="2343705"/>
              </a:xfrm>
              <a:prstGeom prst="line">
                <a:avLst/>
              </a:prstGeom>
              <a:ln w="28575">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988489" y="5042517"/>
                <a:ext cx="426128" cy="161583"/>
              </a:xfrm>
              <a:prstGeom prst="rect">
                <a:avLst/>
              </a:prstGeom>
              <a:noFill/>
            </p:spPr>
            <p:txBody>
              <a:bodyPr wrap="square" lIns="0" tIns="0" rIns="0" bIns="0" rtlCol="0">
                <a:spAutoFit/>
              </a:bodyPr>
              <a:lstStyle/>
              <a:p>
                <a:r>
                  <a:rPr lang="en-US" sz="1050" b="1" dirty="0" smtClean="0">
                    <a:solidFill>
                      <a:srgbClr val="FF0000"/>
                    </a:solidFill>
                  </a:rPr>
                  <a:t>3.4 MV</a:t>
                </a:r>
                <a:endParaRPr lang="en-US" sz="1050" b="1" dirty="0">
                  <a:solidFill>
                    <a:srgbClr val="FF0000"/>
                  </a:solidFill>
                </a:endParaRPr>
              </a:p>
            </p:txBody>
          </p:sp>
        </p:grpSp>
        <p:sp>
          <p:nvSpPr>
            <p:cNvPr id="14" name="TextBox 13"/>
            <p:cNvSpPr txBox="1"/>
            <p:nvPr/>
          </p:nvSpPr>
          <p:spPr>
            <a:xfrm>
              <a:off x="3410396" y="3123155"/>
              <a:ext cx="426128" cy="215444"/>
            </a:xfrm>
            <a:prstGeom prst="rect">
              <a:avLst/>
            </a:prstGeom>
            <a:noFill/>
          </p:spPr>
          <p:txBody>
            <a:bodyPr wrap="square" lIns="0" tIns="0" rIns="0" bIns="0" rtlCol="0">
              <a:spAutoFit/>
            </a:bodyPr>
            <a:lstStyle/>
            <a:p>
              <a:r>
                <a:rPr lang="en-US" sz="1400" b="1" dirty="0">
                  <a:solidFill>
                    <a:srgbClr val="FF0000"/>
                  </a:solidFill>
                  <a:latin typeface="Helvetica" panose="020B0604020202020204" pitchFamily="34" charset="0"/>
                  <a:cs typeface="Helvetica" panose="020B0604020202020204" pitchFamily="34" charset="0"/>
                </a:rPr>
                <a:t>JLab</a:t>
              </a:r>
            </a:p>
          </p:txBody>
        </p:sp>
      </p:grpSp>
      <p:sp>
        <p:nvSpPr>
          <p:cNvPr id="18" name="TextBox 17"/>
          <p:cNvSpPr txBox="1"/>
          <p:nvPr/>
        </p:nvSpPr>
        <p:spPr>
          <a:xfrm>
            <a:off x="8106918" y="1852779"/>
            <a:ext cx="784767" cy="307777"/>
          </a:xfrm>
          <a:prstGeom prst="rect">
            <a:avLst/>
          </a:prstGeom>
          <a:solidFill>
            <a:schemeClr val="bg1"/>
          </a:solidFill>
        </p:spPr>
        <p:txBody>
          <a:bodyPr wrap="square" rtlCol="0">
            <a:spAutoFit/>
          </a:bodyPr>
          <a:lstStyle/>
          <a:p>
            <a:r>
              <a:rPr lang="en-US" sz="1400" b="1" dirty="0" smtClean="0">
                <a:solidFill>
                  <a:srgbClr val="FF0000"/>
                </a:solidFill>
                <a:latin typeface="Century Gothic" panose="020B0502020202020204" pitchFamily="34" charset="0"/>
              </a:rPr>
              <a:t>RFD</a:t>
            </a:r>
          </a:p>
        </p:txBody>
      </p:sp>
      <p:sp>
        <p:nvSpPr>
          <p:cNvPr id="19" name="TextBox 18"/>
          <p:cNvSpPr txBox="1"/>
          <p:nvPr/>
        </p:nvSpPr>
        <p:spPr>
          <a:xfrm>
            <a:off x="3199294" y="1879603"/>
            <a:ext cx="935981" cy="307777"/>
          </a:xfrm>
          <a:prstGeom prst="rect">
            <a:avLst/>
          </a:prstGeom>
          <a:solidFill>
            <a:schemeClr val="bg1"/>
          </a:solidFill>
        </p:spPr>
        <p:txBody>
          <a:bodyPr wrap="square" rtlCol="0">
            <a:spAutoFit/>
          </a:bodyPr>
          <a:lstStyle/>
          <a:p>
            <a:r>
              <a:rPr lang="en-US" sz="1400" b="1" dirty="0" smtClean="0">
                <a:solidFill>
                  <a:srgbClr val="FF0000"/>
                </a:solidFill>
                <a:latin typeface="Century Gothic" panose="020B0502020202020204" pitchFamily="34" charset="0"/>
              </a:rPr>
              <a:t>DQW</a:t>
            </a:r>
          </a:p>
        </p:txBody>
      </p:sp>
      <p:cxnSp>
        <p:nvCxnSpPr>
          <p:cNvPr id="21" name="Straight Connector 20"/>
          <p:cNvCxnSpPr/>
          <p:nvPr/>
        </p:nvCxnSpPr>
        <p:spPr>
          <a:xfrm flipV="1">
            <a:off x="3199294" y="2187380"/>
            <a:ext cx="0" cy="2692981"/>
          </a:xfrm>
          <a:prstGeom prst="line">
            <a:avLst/>
          </a:prstGeom>
          <a:ln w="28575">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732933" y="2996952"/>
            <a:ext cx="0" cy="277748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198091" y="5911535"/>
            <a:ext cx="935981" cy="523220"/>
          </a:xfrm>
          <a:prstGeom prst="rect">
            <a:avLst/>
          </a:prstGeom>
          <a:noFill/>
        </p:spPr>
        <p:txBody>
          <a:bodyPr wrap="square" rtlCol="0">
            <a:spAutoFit/>
          </a:bodyPr>
          <a:lstStyle/>
          <a:p>
            <a:pPr algn="ctr"/>
            <a:r>
              <a:rPr lang="en-US" sz="1400" b="1" dirty="0">
                <a:solidFill>
                  <a:srgbClr val="FF0000"/>
                </a:solidFill>
                <a:latin typeface="Century Gothic" panose="020B0502020202020204" pitchFamily="34" charset="0"/>
              </a:rPr>
              <a:t>7</a:t>
            </a:r>
            <a:r>
              <a:rPr lang="en-US" sz="1400" b="1" dirty="0" smtClean="0">
                <a:solidFill>
                  <a:srgbClr val="FF0000"/>
                </a:solidFill>
                <a:latin typeface="Century Gothic" panose="020B0502020202020204" pitchFamily="34" charset="0"/>
              </a:rPr>
              <a:t> MV</a:t>
            </a:r>
          </a:p>
          <a:p>
            <a:r>
              <a:rPr lang="en-US" sz="1400" b="1" dirty="0" smtClean="0">
                <a:solidFill>
                  <a:srgbClr val="FF0000"/>
                </a:solidFill>
                <a:latin typeface="Century Gothic" panose="020B0502020202020204" pitchFamily="34" charset="0"/>
              </a:rPr>
              <a:t>quench</a:t>
            </a:r>
            <a:endParaRPr lang="en-US" sz="14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736053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Resonance </a:t>
            </a:r>
            <a:r>
              <a:rPr lang="en-US" dirty="0"/>
              <a:t>frequency [MHz] </a:t>
            </a:r>
            <a:r>
              <a:rPr lang="en-US" dirty="0" smtClean="0"/>
              <a:t>			400.79</a:t>
            </a:r>
            <a:endParaRPr lang="en-US" dirty="0"/>
          </a:p>
          <a:p>
            <a:r>
              <a:rPr lang="en-US" dirty="0"/>
              <a:t>Bunch length [ns] </a:t>
            </a:r>
            <a:r>
              <a:rPr lang="en-US" dirty="0" smtClean="0"/>
              <a:t>						1.0 </a:t>
            </a:r>
            <a:r>
              <a:rPr lang="en-US" dirty="0"/>
              <a:t>(4 </a:t>
            </a:r>
            <a:r>
              <a:rPr lang="en-US" dirty="0" err="1"/>
              <a:t>σ</a:t>
            </a:r>
            <a:r>
              <a:rPr lang="en-US" dirty="0"/>
              <a:t>)</a:t>
            </a:r>
          </a:p>
          <a:p>
            <a:r>
              <a:rPr lang="en-US" dirty="0"/>
              <a:t>Maximum cavity radius [mm] </a:t>
            </a:r>
            <a:r>
              <a:rPr lang="en-US" dirty="0" smtClean="0"/>
              <a:t>			≤</a:t>
            </a:r>
            <a:r>
              <a:rPr lang="en-US" dirty="0"/>
              <a:t>145</a:t>
            </a:r>
          </a:p>
          <a:p>
            <a:r>
              <a:rPr lang="en-US" dirty="0"/>
              <a:t>Nominal kick voltage [MV] </a:t>
            </a:r>
            <a:r>
              <a:rPr lang="en-US" dirty="0" smtClean="0"/>
              <a:t>				3.4</a:t>
            </a:r>
            <a:endParaRPr lang="en-US" dirty="0"/>
          </a:p>
          <a:p>
            <a:r>
              <a:rPr lang="en-US" dirty="0"/>
              <a:t>R/Q (assumed, </a:t>
            </a:r>
            <a:r>
              <a:rPr lang="en-US" dirty="0" err="1"/>
              <a:t>linac</a:t>
            </a:r>
            <a:r>
              <a:rPr lang="en-US" dirty="0"/>
              <a:t> convention) [</a:t>
            </a:r>
            <a:r>
              <a:rPr lang="en-US" dirty="0" err="1"/>
              <a:t>Ω</a:t>
            </a:r>
            <a:r>
              <a:rPr lang="en-US" dirty="0"/>
              <a:t>] </a:t>
            </a:r>
            <a:r>
              <a:rPr lang="en-US" dirty="0" smtClean="0"/>
              <a:t>	</a:t>
            </a:r>
            <a:r>
              <a:rPr lang="en-US" dirty="0" smtClean="0"/>
              <a:t>400</a:t>
            </a:r>
          </a:p>
          <a:p>
            <a:r>
              <a:rPr lang="en-US" dirty="0" smtClean="0"/>
              <a:t>Dynamic Load							~3W (for SPS)</a:t>
            </a:r>
            <a:endParaRPr lang="en-US" dirty="0" smtClean="0"/>
          </a:p>
          <a:p>
            <a:r>
              <a:rPr lang="en-US" dirty="0" err="1" smtClean="0"/>
              <a:t>Q</a:t>
            </a:r>
            <a:r>
              <a:rPr lang="en-US" baseline="-25000" dirty="0" err="1" smtClean="0"/>
              <a:t>ext</a:t>
            </a:r>
            <a:r>
              <a:rPr lang="en-US" dirty="0" smtClean="0"/>
              <a:t> </a:t>
            </a:r>
            <a:r>
              <a:rPr lang="en-US" dirty="0"/>
              <a:t>(fixed coupling range) </a:t>
            </a:r>
            <a:r>
              <a:rPr lang="en-US" dirty="0" smtClean="0"/>
              <a:t>				3 </a:t>
            </a:r>
            <a:r>
              <a:rPr lang="en-US" dirty="0"/>
              <a:t>× 10</a:t>
            </a:r>
            <a:r>
              <a:rPr lang="en-US" baseline="30000" dirty="0"/>
              <a:t>5</a:t>
            </a:r>
            <a:r>
              <a:rPr lang="en-US" dirty="0"/>
              <a:t>–5 × </a:t>
            </a:r>
            <a:r>
              <a:rPr lang="en-US" dirty="0" smtClean="0"/>
              <a:t>10</a:t>
            </a:r>
            <a:r>
              <a:rPr lang="en-US" baseline="30000" dirty="0" smtClean="0"/>
              <a:t>5</a:t>
            </a:r>
          </a:p>
          <a:p>
            <a:r>
              <a:rPr lang="en-US" dirty="0" smtClean="0"/>
              <a:t>RF </a:t>
            </a:r>
            <a:r>
              <a:rPr lang="en-US" dirty="0"/>
              <a:t>power [kW] </a:t>
            </a:r>
            <a:r>
              <a:rPr lang="en-US" dirty="0" smtClean="0"/>
              <a:t>							80</a:t>
            </a:r>
            <a:endParaRPr lang="en-US" dirty="0"/>
          </a:p>
          <a:p>
            <a:r>
              <a:rPr lang="en-US" dirty="0"/>
              <a:t>Power coupler OD (50Ω) [mm] </a:t>
            </a:r>
            <a:r>
              <a:rPr lang="en-US" dirty="0" smtClean="0"/>
              <a:t>			62</a:t>
            </a:r>
            <a:endParaRPr lang="en-US" dirty="0"/>
          </a:p>
          <a:p>
            <a:r>
              <a:rPr lang="en-US" dirty="0"/>
              <a:t>LLRF loop delay [</a:t>
            </a:r>
            <a:r>
              <a:rPr lang="en-US" dirty="0" err="1"/>
              <a:t>μs</a:t>
            </a:r>
            <a:r>
              <a:rPr lang="en-US" dirty="0"/>
              <a:t>] </a:t>
            </a:r>
            <a:r>
              <a:rPr lang="en-US" dirty="0" smtClean="0"/>
              <a:t>					≈1</a:t>
            </a:r>
          </a:p>
          <a:p>
            <a:r>
              <a:rPr lang="en-US" dirty="0" smtClean="0"/>
              <a:t>Cavity </a:t>
            </a:r>
            <a:r>
              <a:rPr lang="en-US" dirty="0"/>
              <a:t>detuning [kHz] </a:t>
            </a:r>
            <a:r>
              <a:rPr lang="en-US" dirty="0" smtClean="0"/>
              <a:t>					≈</a:t>
            </a:r>
            <a:r>
              <a:rPr lang="en-US" dirty="0"/>
              <a:t>1.0</a:t>
            </a:r>
          </a:p>
        </p:txBody>
      </p:sp>
      <p:sp>
        <p:nvSpPr>
          <p:cNvPr id="3" name="Title 2"/>
          <p:cNvSpPr>
            <a:spLocks noGrp="1"/>
          </p:cNvSpPr>
          <p:nvPr>
            <p:ph type="title"/>
          </p:nvPr>
        </p:nvSpPr>
        <p:spPr/>
        <p:txBody>
          <a:bodyPr/>
          <a:lstStyle/>
          <a:p>
            <a:r>
              <a:rPr lang="en-US" dirty="0" smtClean="0"/>
              <a:t>Cavity System Requirements</a:t>
            </a:r>
            <a:endParaRPr lang="en-US"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
        <p:nvSpPr>
          <p:cNvPr id="7" name="TextBox 6"/>
          <p:cNvSpPr txBox="1"/>
          <p:nvPr/>
        </p:nvSpPr>
        <p:spPr>
          <a:xfrm>
            <a:off x="4824516" y="6068050"/>
            <a:ext cx="3724191" cy="369332"/>
          </a:xfrm>
          <a:prstGeom prst="rect">
            <a:avLst/>
          </a:prstGeom>
          <a:noFill/>
        </p:spPr>
        <p:txBody>
          <a:bodyPr wrap="square" rtlCol="0">
            <a:spAutoFit/>
          </a:bodyPr>
          <a:lstStyle/>
          <a:p>
            <a:r>
              <a:rPr lang="en-US" sz="1800" b="1" dirty="0" smtClean="0">
                <a:solidFill>
                  <a:srgbClr val="FF0000"/>
                </a:solidFill>
                <a:latin typeface="Helvetica"/>
                <a:cs typeface="Helvetica"/>
              </a:rPr>
              <a:t>From HL-LHC PDR, Dec. 2015</a:t>
            </a:r>
          </a:p>
        </p:txBody>
      </p:sp>
    </p:spTree>
    <p:extLst>
      <p:ext uri="{BB962C8B-B14F-4D97-AF65-F5344CB8AC3E}">
        <p14:creationId xmlns:p14="http://schemas.microsoft.com/office/powerpoint/2010/main" val="54279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EF391-2BAD-45F4-B22E-736040720C99}">
  <ds:schemaRefs>
    <ds:schemaRef ds:uri="http://purl.org/dc/dcmitype/"/>
    <ds:schemaRef ds:uri="http://purl.org/dc/elements/1.1/"/>
    <ds:schemaRef ds:uri="http://schemas.microsoft.com/office/2006/metadata/properties"/>
    <ds:schemaRef ds:uri="8946e33d-fd2f-4ae4-8ee9-d90c129cdf9e"/>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30534</TotalTime>
  <Words>1856</Words>
  <Application>Microsoft Macintosh PowerPoint</Application>
  <PresentationFormat>On-screen Show (4:3)</PresentationFormat>
  <Paragraphs>310</Paragraphs>
  <Slides>34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Calibri</vt:lpstr>
      <vt:lpstr>Century Gothic</vt:lpstr>
      <vt:lpstr>Helvetica</vt:lpstr>
      <vt:lpstr>ＭＳ Ｐゴシック</vt:lpstr>
      <vt:lpstr>Times New Roman</vt:lpstr>
      <vt:lpstr>Wingdings</vt:lpstr>
      <vt:lpstr>Arial</vt:lpstr>
      <vt:lpstr>Thème Office</vt:lpstr>
      <vt:lpstr>Evolution of Crab Cavities  in LARP</vt:lpstr>
      <vt:lpstr>Outline</vt:lpstr>
      <vt:lpstr>Global Crab Cavity Team Organization</vt:lpstr>
      <vt:lpstr>The Team – Principal Contributors</vt:lpstr>
      <vt:lpstr>LARP Team Organization</vt:lpstr>
      <vt:lpstr>Historic Perspective</vt:lpstr>
      <vt:lpstr>Two Crab Cavity Designs Selected</vt:lpstr>
      <vt:lpstr>PoP Test Results</vt:lpstr>
      <vt:lpstr>Cavity System Requirements</vt:lpstr>
      <vt:lpstr>E(in)volution of LARP proposals (AKA Via Dolorosa)</vt:lpstr>
      <vt:lpstr>E(in)volution of LARP proposals (2)</vt:lpstr>
      <vt:lpstr>E(in)volution of LARP proposals (3)</vt:lpstr>
      <vt:lpstr>E(in)volution of LARP proposals (4)</vt:lpstr>
      <vt:lpstr>DQW and RFD processing</vt:lpstr>
      <vt:lpstr>Niowave RFD Cavities at JLAB  28 April 2016</vt:lpstr>
      <vt:lpstr>DQW Received at BNL on Jun 26, 2016</vt:lpstr>
      <vt:lpstr>DQW n 1 Final Trimming at Niowave 15 Sep 2016</vt:lpstr>
      <vt:lpstr>DQW Tracking Trim Tuning</vt:lpstr>
      <vt:lpstr>Many more details available</vt:lpstr>
      <vt:lpstr>Ongoing Future LARP Plans</vt:lpstr>
      <vt:lpstr>Conclusions</vt:lpstr>
      <vt:lpstr>Questions</vt:lpstr>
      <vt:lpstr>PowerPoint Presentation</vt:lpstr>
      <vt:lpstr>RFD Tuner Attachment Weld at JLAB</vt:lpstr>
      <vt:lpstr>RFD Cav 1 Frequency Correction</vt:lpstr>
      <vt:lpstr>RFD Bulk BCP Chemistry at JLAB</vt:lpstr>
      <vt:lpstr>RFD BCP Setup – CTR-002</vt:lpstr>
      <vt:lpstr>RFD Thickness Measurements Results – CTR-002</vt:lpstr>
      <vt:lpstr>RFD final Machining at JLAB 27 Oct 2016</vt:lpstr>
      <vt:lpstr>RFD Frequency Measurement Setup</vt:lpstr>
      <vt:lpstr>RFD Frequency Measurements</vt:lpstr>
      <vt:lpstr>Final BCP Closed Chemistry Cabinet </vt:lpstr>
      <vt:lpstr>JLAB Documentation System</vt:lpstr>
      <vt:lpstr>Team integration</vt:lpstr>
    </vt:vector>
  </TitlesOfParts>
  <Company>APO</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Alessandro Ratti</cp:lastModifiedBy>
  <cp:revision>575</cp:revision>
  <cp:lastPrinted>2017-04-03T07:09:19Z</cp:lastPrinted>
  <dcterms:created xsi:type="dcterms:W3CDTF">2016-03-23T12:58:39Z</dcterms:created>
  <dcterms:modified xsi:type="dcterms:W3CDTF">2017-04-03T07:26:52Z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