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handoutMasterIdLst>
    <p:handoutMasterId r:id="rId19"/>
  </p:handoutMasterIdLst>
  <p:sldIdLst>
    <p:sldId id="277" r:id="rId2"/>
    <p:sldId id="294" r:id="rId3"/>
    <p:sldId id="293" r:id="rId4"/>
    <p:sldId id="291" r:id="rId5"/>
    <p:sldId id="292" r:id="rId6"/>
    <p:sldId id="295" r:id="rId7"/>
    <p:sldId id="282" r:id="rId8"/>
    <p:sldId id="290" r:id="rId9"/>
    <p:sldId id="262" r:id="rId10"/>
    <p:sldId id="296" r:id="rId11"/>
    <p:sldId id="288" r:id="rId12"/>
    <p:sldId id="289" r:id="rId13"/>
    <p:sldId id="275" r:id="rId14"/>
    <p:sldId id="266" r:id="rId15"/>
    <p:sldId id="281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96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42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60224-3E36-4F60-916C-1A52ED1AA18C}" type="datetimeFigureOut">
              <a:rPr lang="en-GB" smtClean="0"/>
              <a:t>03/04/2017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E93C0-1F05-44B2-A8AC-513885959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551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95551-6531-42D2-B5D0-C33313B97B6E}" type="datetimeFigureOut">
              <a:rPr lang="en-GB" smtClean="0"/>
              <a:t>03/04/2017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F8298-3446-45CE-AEAD-107C4D958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4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969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65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2" descr="http://hilumilhc.web.cern.ch/sites/hilumilhc.web.cern.ch/files/HiLumi-logo-REF-S_website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797" y="2031403"/>
            <a:ext cx="5838055" cy="2049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650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5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8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1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8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2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7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77747" y="1608070"/>
            <a:ext cx="5304652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4800"/>
            <a:ext cx="109728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81705" y="1967226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hilumilhc.web.cern.ch/sites/hilumilhc.web.cern.ch/files/HiLumi-logo-REF-S_website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63" y="1608070"/>
            <a:ext cx="5838055" cy="2049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13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701" y="433388"/>
            <a:ext cx="8496300" cy="90805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1484314"/>
            <a:ext cx="5080000" cy="48974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1484314"/>
            <a:ext cx="5080000" cy="237172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4008438"/>
            <a:ext cx="5080000" cy="237331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302351-E2AC-4FAE-8B6A-DC6C87DBCE1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r>
              <a:rPr lang="en-US" altLang="en-US"/>
              <a:t>“Universities meet Laboratories” </a:t>
            </a:r>
          </a:p>
          <a:p>
            <a:r>
              <a:rPr lang="en-US" altLang="en-US"/>
              <a:t>30/09/14 – 1/10/14</a:t>
            </a:r>
          </a:p>
        </p:txBody>
      </p:sp>
    </p:spTree>
    <p:extLst>
      <p:ext uri="{BB962C8B-B14F-4D97-AF65-F5344CB8AC3E}">
        <p14:creationId xmlns:p14="http://schemas.microsoft.com/office/powerpoint/2010/main" val="178111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132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8.png"/><Relationship Id="rId7" Type="http://schemas.openxmlformats.org/officeDocument/2006/relationships/image" Target="../media/image62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114660"/>
            <a:ext cx="9600000" cy="1800000"/>
          </a:xfrm>
        </p:spPr>
        <p:txBody>
          <a:bodyPr/>
          <a:lstStyle/>
          <a:p>
            <a:r>
              <a:rPr lang="en-GB" dirty="0" smtClean="0"/>
              <a:t>HL-LHC-UK: </a:t>
            </a:r>
            <a:r>
              <a:rPr lang="en-GB" dirty="0"/>
              <a:t>UK contribution to HL-LHC Crab Cavities and evolution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Dr Graeme Burt</a:t>
            </a:r>
          </a:p>
          <a:p>
            <a:r>
              <a:rPr lang="en-GB" dirty="0" smtClean="0"/>
              <a:t>Cockcroft Institute of Accelerator science and technology</a:t>
            </a:r>
          </a:p>
          <a:p>
            <a:r>
              <a:rPr lang="en-GB" dirty="0" smtClean="0"/>
              <a:t>Lancaster University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International Crab </a:t>
            </a:r>
            <a:r>
              <a:rPr lang="en-GB" dirty="0" smtClean="0"/>
              <a:t>Cavity Review April 17</a:t>
            </a:r>
            <a:endParaRPr lang="en-GB" dirty="0"/>
          </a:p>
        </p:txBody>
      </p:sp>
      <p:pic>
        <p:nvPicPr>
          <p:cNvPr id="4" name="Picture 3" descr="university-of-manchester-bann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310" y="3753705"/>
            <a:ext cx="18176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I_logo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221" y="3842894"/>
            <a:ext cx="11445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/>
          <p:cNvSpPr>
            <a:spLocks noGrp="1"/>
          </p:cNvSpPr>
          <p:nvPr/>
        </p:nvSpPr>
        <p:spPr bwMode="auto">
          <a:xfrm>
            <a:off x="8611471" y="399529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/>
            <a:fld id="{4F32BC11-B032-47F2-9501-63D4FD011E72}" type="slidenum">
              <a:rPr lang="en-GB" altLang="en-US"/>
              <a:pPr eaLnBrk="1" hangingPunct="1"/>
              <a:t>1</a:t>
            </a:fld>
            <a:endParaRPr lang="en-GB" altLang="en-US"/>
          </a:p>
        </p:txBody>
      </p:sp>
      <p:pic>
        <p:nvPicPr>
          <p:cNvPr id="7" name="Picture 6" descr="image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85" y="4001644"/>
            <a:ext cx="2135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GB_print_logo_large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97" y="3987357"/>
            <a:ext cx="1235075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image0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921" y="3961957"/>
            <a:ext cx="1062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359" y="3526982"/>
            <a:ext cx="1441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udd_uni_main_marque_with_strap_RGB_withoutH June 14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496" y="4160395"/>
            <a:ext cx="1320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olour_logo_1849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285" y="3274885"/>
            <a:ext cx="21685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http://www.southampton.ac.uk/images/bg_logo_small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997" y="3501582"/>
            <a:ext cx="187166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246" y="3334894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3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>
                <a:solidFill>
                  <a:srgbClr val="0070C0"/>
                </a:solidFill>
              </a:rPr>
              <a:t>WP2.2.1 Thermal Shields</a:t>
            </a:r>
            <a:endParaRPr lang="en-GB" sz="3800" dirty="0">
              <a:solidFill>
                <a:srgbClr val="0070C0"/>
              </a:solidFill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92" b="12307"/>
          <a:stretch/>
        </p:blipFill>
        <p:spPr>
          <a:xfrm>
            <a:off x="5006444" y="900000"/>
            <a:ext cx="3908489" cy="31855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14" y="1044697"/>
            <a:ext cx="4272641" cy="23086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3063" y="3755268"/>
            <a:ext cx="5997351" cy="21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 smtClean="0"/>
              <a:t>STFC have also led developments on the thermal shield.</a:t>
            </a:r>
          </a:p>
          <a:p>
            <a:r>
              <a:rPr lang="en-GB" sz="2400" dirty="0">
                <a:latin typeface="Calibri" panose="020F0502020204030204" pitchFamily="34" charset="0"/>
                <a:cs typeface="Arial" pitchFamily="34" charset="0"/>
              </a:rPr>
              <a:t>Baseline decision to make shield in copper with copper tubing brazed to stainless steel transitions</a:t>
            </a:r>
            <a:r>
              <a:rPr lang="en-GB" sz="2400" dirty="0" smtClean="0">
                <a:latin typeface="Calibri" panose="020F0502020204030204" pitchFamily="34" charset="0"/>
                <a:cs typeface="Arial" pitchFamily="34" charset="0"/>
              </a:rPr>
              <a:t>.</a:t>
            </a:r>
            <a:endParaRPr lang="en-GB" sz="2133" dirty="0" smtClean="0"/>
          </a:p>
          <a:p>
            <a:r>
              <a:rPr lang="en-GB" sz="2133" dirty="0" smtClean="0"/>
              <a:t>Drawings are being finalised presently.</a:t>
            </a:r>
            <a:endParaRPr lang="en-GB" sz="2133" dirty="0"/>
          </a:p>
        </p:txBody>
      </p:sp>
      <p:pic>
        <p:nvPicPr>
          <p:cNvPr id="15" name="Picture 14" descr="STFCLargeColour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45"/>
          <a:stretch/>
        </p:blipFill>
        <p:spPr bwMode="auto">
          <a:xfrm>
            <a:off x="2779349" y="6059519"/>
            <a:ext cx="673563" cy="57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Content Placeholder 10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774" y="2858641"/>
            <a:ext cx="4664075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6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7857288" y="5580573"/>
            <a:ext cx="687916" cy="161604"/>
          </a:xfrm>
          <a:prstGeom prst="rect">
            <a:avLst/>
          </a:prstGeom>
          <a:solidFill>
            <a:schemeClr val="accent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69384" y="43771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GB" altLang="en-US" sz="3200" b="0" dirty="0" smtClean="0"/>
              <a:t>Pre-series Schedule  Compatible with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F5355-3352-423C-BAAE-9AC43E1A72E8}" type="slidenum">
              <a:rPr lang="fr-FR"/>
              <a:pPr>
                <a:defRPr/>
              </a:pPr>
              <a:t>11</a:t>
            </a:fld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573624" y="3236610"/>
            <a:ext cx="0" cy="230346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244262" y="3228091"/>
            <a:ext cx="0" cy="278288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416644" y="3513840"/>
            <a:ext cx="0" cy="23987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565062" y="3513840"/>
            <a:ext cx="0" cy="23495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9" name="TextBox 20"/>
          <p:cNvSpPr txBox="1">
            <a:spLocks noChangeArrowheads="1"/>
          </p:cNvSpPr>
          <p:nvPr/>
        </p:nvSpPr>
        <p:spPr bwMode="auto">
          <a:xfrm>
            <a:off x="293911" y="3544001"/>
            <a:ext cx="10138833" cy="303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600" dirty="0"/>
              <a:t>                  </a:t>
            </a:r>
            <a:r>
              <a:rPr lang="en-GB" altLang="en-US" sz="1600" dirty="0" smtClean="0"/>
              <a:t>           	</a:t>
            </a:r>
            <a:r>
              <a:rPr lang="en-GB" altLang="en-US" sz="1400" dirty="0" smtClean="0"/>
              <a:t>Design </a:t>
            </a:r>
            <a:r>
              <a:rPr lang="en-GB" altLang="en-US" sz="1400" dirty="0"/>
              <a:t>Study/ Concept Design</a:t>
            </a:r>
          </a:p>
          <a:p>
            <a:r>
              <a:rPr lang="en-GB" altLang="en-US" sz="1400" dirty="0"/>
              <a:t>                               </a:t>
            </a:r>
            <a:r>
              <a:rPr lang="en-GB" altLang="en-US" sz="1400" dirty="0" smtClean="0"/>
              <a:t>	&amp;  </a:t>
            </a:r>
            <a:r>
              <a:rPr lang="en-GB" altLang="en-US" sz="1400" dirty="0"/>
              <a:t>Specification development  </a:t>
            </a:r>
          </a:p>
          <a:p>
            <a:r>
              <a:rPr lang="en-GB" altLang="en-US" sz="1867" dirty="0" smtClean="0"/>
              <a:t>                                                 	          </a:t>
            </a:r>
            <a:r>
              <a:rPr lang="en-GB" altLang="en-US" sz="1400" dirty="0" smtClean="0"/>
              <a:t>Engineering </a:t>
            </a:r>
            <a:r>
              <a:rPr lang="en-GB" altLang="en-US" sz="1400" dirty="0"/>
              <a:t>Design (6-8M)</a:t>
            </a:r>
          </a:p>
          <a:p>
            <a:r>
              <a:rPr lang="en-GB" altLang="en-US" sz="1867" dirty="0"/>
              <a:t>                                                                    </a:t>
            </a:r>
            <a:r>
              <a:rPr lang="en-GB" altLang="en-US" sz="1333" dirty="0">
                <a:solidFill>
                  <a:srgbClr val="FF0000"/>
                </a:solidFill>
              </a:rPr>
              <a:t>Design Review  ( May/ June  2018)</a:t>
            </a:r>
          </a:p>
          <a:p>
            <a:r>
              <a:rPr lang="en-GB" altLang="en-US" sz="1867" dirty="0"/>
              <a:t>                                </a:t>
            </a:r>
            <a:r>
              <a:rPr lang="en-GB" altLang="en-US" sz="1867" dirty="0" smtClean="0"/>
              <a:t>		</a:t>
            </a:r>
            <a:r>
              <a:rPr lang="en-GB" altLang="en-US" sz="1400" dirty="0" smtClean="0">
                <a:solidFill>
                  <a:schemeClr val="accent5"/>
                </a:solidFill>
              </a:rPr>
              <a:t>Procurement </a:t>
            </a:r>
            <a:r>
              <a:rPr lang="en-GB" altLang="en-US" sz="1400" dirty="0">
                <a:solidFill>
                  <a:schemeClr val="accent5"/>
                </a:solidFill>
              </a:rPr>
              <a:t>and Manufacturing  ( 12-15M)</a:t>
            </a:r>
          </a:p>
          <a:p>
            <a:r>
              <a:rPr lang="en-GB" altLang="en-US" sz="1333" i="1" dirty="0"/>
              <a:t>                                                                     </a:t>
            </a:r>
            <a:r>
              <a:rPr lang="en-GB" altLang="en-US" sz="1333" i="1" dirty="0">
                <a:solidFill>
                  <a:schemeClr val="accent5"/>
                </a:solidFill>
              </a:rPr>
              <a:t>(Cryomodule parts/ </a:t>
            </a:r>
            <a:r>
              <a:rPr lang="en-GB" altLang="en-US" sz="1333" i="1" dirty="0" smtClean="0">
                <a:solidFill>
                  <a:schemeClr val="accent5"/>
                </a:solidFill>
              </a:rPr>
              <a:t>Cavities/Couplers/Tuners…)</a:t>
            </a:r>
          </a:p>
          <a:p>
            <a:r>
              <a:rPr lang="en-GB" altLang="en-US" sz="1333" dirty="0" smtClean="0"/>
              <a:t>					</a:t>
            </a:r>
            <a:r>
              <a:rPr lang="en-GB" altLang="en-US" sz="1333" dirty="0" smtClean="0">
                <a:solidFill>
                  <a:srgbClr val="FF0000"/>
                </a:solidFill>
              </a:rPr>
              <a:t>Final Design Review (Jan 2019)</a:t>
            </a:r>
          </a:p>
          <a:p>
            <a:r>
              <a:rPr lang="en-GB" altLang="en-US" sz="1867" dirty="0" smtClean="0"/>
              <a:t>                                                                                                               </a:t>
            </a:r>
            <a:r>
              <a:rPr lang="en-GB" altLang="en-US" sz="1400" dirty="0">
                <a:solidFill>
                  <a:schemeClr val="accent5"/>
                </a:solidFill>
              </a:rPr>
              <a:t>Assembly (6-8 M)</a:t>
            </a:r>
          </a:p>
          <a:p>
            <a:r>
              <a:rPr lang="en-GB" altLang="en-US" sz="1400" dirty="0" smtClean="0">
                <a:solidFill>
                  <a:schemeClr val="accent5"/>
                </a:solidFill>
              </a:rPr>
              <a:t>				                          Cavity String assembly in Clean </a:t>
            </a:r>
            <a:r>
              <a:rPr lang="en-GB" altLang="en-US" sz="1400" dirty="0" smtClean="0">
                <a:solidFill>
                  <a:schemeClr val="accent1">
                    <a:lumMod val="75000"/>
                  </a:schemeClr>
                </a:solidFill>
              </a:rPr>
              <a:t>Room</a:t>
            </a:r>
            <a:r>
              <a:rPr lang="en-GB" altLang="en-US" sz="1400" dirty="0" smtClean="0">
                <a:solidFill>
                  <a:schemeClr val="bg1"/>
                </a:solidFill>
              </a:rPr>
              <a:t> </a:t>
            </a:r>
            <a:r>
              <a:rPr lang="en-GB" altLang="en-US" sz="1000" dirty="0" smtClean="0">
                <a:solidFill>
                  <a:schemeClr val="bg1"/>
                </a:solidFill>
              </a:rPr>
              <a:t>Sept – Dec </a:t>
            </a:r>
          </a:p>
          <a:p>
            <a:r>
              <a:rPr lang="en-GB" altLang="en-US" sz="1400" dirty="0" smtClean="0">
                <a:solidFill>
                  <a:schemeClr val="accent5"/>
                </a:solidFill>
              </a:rPr>
              <a:t>				                        Cryomodule assembly (outside the clean room)          </a:t>
            </a:r>
            <a:r>
              <a:rPr lang="en-GB" altLang="en-US" sz="1600" dirty="0" smtClean="0"/>
              <a:t>                                                                                               </a:t>
            </a:r>
          </a:p>
          <a:p>
            <a:r>
              <a:rPr lang="en-GB" altLang="en-US" sz="1600" dirty="0" smtClean="0">
                <a:solidFill>
                  <a:schemeClr val="tx2"/>
                </a:solidFill>
              </a:rPr>
              <a:t>							</a:t>
            </a:r>
            <a:r>
              <a:rPr lang="en-GB" altLang="en-US" sz="1400" dirty="0" smtClean="0">
                <a:solidFill>
                  <a:schemeClr val="accent1">
                    <a:lumMod val="75000"/>
                  </a:schemeClr>
                </a:solidFill>
              </a:rPr>
              <a:t>Warm Acceptance Tests </a:t>
            </a:r>
          </a:p>
          <a:p>
            <a:r>
              <a:rPr lang="en-GB" altLang="en-US" sz="1400" dirty="0" smtClean="0">
                <a:solidFill>
                  <a:schemeClr val="accent1">
                    <a:lumMod val="75000"/>
                  </a:schemeClr>
                </a:solidFill>
              </a:rPr>
              <a:t>								</a:t>
            </a:r>
            <a:r>
              <a:rPr lang="en-GB" altLang="en-US" sz="1400" dirty="0" smtClean="0">
                <a:solidFill>
                  <a:srgbClr val="FF0000"/>
                </a:solidFill>
              </a:rPr>
              <a:t>Ship to CERN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3" t="14127" r="41573" b="27540"/>
          <a:stretch/>
        </p:blipFill>
        <p:spPr bwMode="auto">
          <a:xfrm>
            <a:off x="3381597" y="2121601"/>
            <a:ext cx="7776633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Connector 26"/>
          <p:cNvCxnSpPr/>
          <p:nvPr/>
        </p:nvCxnSpPr>
        <p:spPr>
          <a:xfrm>
            <a:off x="7269911" y="3502726"/>
            <a:ext cx="0" cy="2370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904662" y="3491615"/>
            <a:ext cx="0" cy="24415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038943" y="3572548"/>
            <a:ext cx="901549" cy="381229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cxnSp>
        <p:nvCxnSpPr>
          <p:cNvPr id="86" name="Straight Connector 85"/>
          <p:cNvCxnSpPr/>
          <p:nvPr/>
        </p:nvCxnSpPr>
        <p:spPr>
          <a:xfrm>
            <a:off x="7892211" y="3513840"/>
            <a:ext cx="0" cy="25241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5692842" y="4013271"/>
            <a:ext cx="880533" cy="260771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88" name="Rectangle 87"/>
          <p:cNvSpPr/>
          <p:nvPr/>
        </p:nvSpPr>
        <p:spPr>
          <a:xfrm>
            <a:off x="6573376" y="4699251"/>
            <a:ext cx="1341966" cy="329530"/>
          </a:xfrm>
          <a:prstGeom prst="rect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89" name="Rectangle 88"/>
          <p:cNvSpPr/>
          <p:nvPr/>
        </p:nvSpPr>
        <p:spPr>
          <a:xfrm>
            <a:off x="8552611" y="5813810"/>
            <a:ext cx="327931" cy="181499"/>
          </a:xfrm>
          <a:prstGeom prst="rect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cxnSp>
        <p:nvCxnSpPr>
          <p:cNvPr id="47" name="Straight Connector 46"/>
          <p:cNvCxnSpPr>
            <a:endCxn id="34" idx="2"/>
          </p:cNvCxnSpPr>
          <p:nvPr/>
        </p:nvCxnSpPr>
        <p:spPr>
          <a:xfrm>
            <a:off x="8937540" y="3083314"/>
            <a:ext cx="0" cy="33882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572470" y="4104179"/>
            <a:ext cx="5821" cy="777015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915341" y="4699250"/>
            <a:ext cx="287867" cy="32953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cxnSp>
        <p:nvCxnSpPr>
          <p:cNvPr id="29" name="Straight Connector 28"/>
          <p:cNvCxnSpPr>
            <a:endCxn id="33" idx="2"/>
          </p:cNvCxnSpPr>
          <p:nvPr/>
        </p:nvCxnSpPr>
        <p:spPr>
          <a:xfrm>
            <a:off x="7260012" y="4923001"/>
            <a:ext cx="0" cy="31736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34957" y="3564849"/>
            <a:ext cx="633544" cy="3889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068501" y="2492867"/>
            <a:ext cx="0" cy="3925952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iamond 5"/>
          <p:cNvSpPr/>
          <p:nvPr/>
        </p:nvSpPr>
        <p:spPr>
          <a:xfrm>
            <a:off x="6498406" y="4421629"/>
            <a:ext cx="148128" cy="163323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iamond 32"/>
          <p:cNvSpPr/>
          <p:nvPr/>
        </p:nvSpPr>
        <p:spPr>
          <a:xfrm>
            <a:off x="7187362" y="5090766"/>
            <a:ext cx="145300" cy="149599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/>
          <p:cNvSpPr/>
          <p:nvPr/>
        </p:nvSpPr>
        <p:spPr>
          <a:xfrm>
            <a:off x="8861340" y="6290423"/>
            <a:ext cx="152400" cy="181186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861340" y="6057793"/>
            <a:ext cx="76200" cy="143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747189" y="6420753"/>
            <a:ext cx="730521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93361" y="955649"/>
            <a:ext cx="5176471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/>
              <a:t>Cockcroft and STFC technology will produce the pre-series </a:t>
            </a:r>
            <a:r>
              <a:rPr lang="en-GB" sz="2133" dirty="0" err="1"/>
              <a:t>cryomodule</a:t>
            </a:r>
            <a:r>
              <a:rPr lang="en-GB" sz="2133" dirty="0"/>
              <a:t> for HL-LHC </a:t>
            </a:r>
            <a:r>
              <a:rPr lang="en-GB" sz="2133" dirty="0" smtClean="0"/>
              <a:t>crab at Daresbury Lab.</a:t>
            </a:r>
            <a:endParaRPr lang="en-GB" sz="2133" dirty="0"/>
          </a:p>
        </p:txBody>
      </p:sp>
      <p:pic>
        <p:nvPicPr>
          <p:cNvPr id="35" name="Picture 34" descr="STFCLargeColou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45"/>
          <a:stretch/>
        </p:blipFill>
        <p:spPr bwMode="auto">
          <a:xfrm>
            <a:off x="2779349" y="6059519"/>
            <a:ext cx="673563" cy="57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4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TFCLargeColour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45"/>
          <a:stretch/>
        </p:blipFill>
        <p:spPr bwMode="auto">
          <a:xfrm>
            <a:off x="2779349" y="6059519"/>
            <a:ext cx="673563" cy="57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9057" y="46170"/>
            <a:ext cx="7041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+mj-lt"/>
              </a:rPr>
              <a:t>Capabilities at STFC Daresbury Laboratory</a:t>
            </a:r>
            <a:endParaRPr lang="en-GB" sz="3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137" y="3628280"/>
            <a:ext cx="5331969" cy="2972274"/>
          </a:xfrm>
          <a:prstGeom prst="rect">
            <a:avLst/>
          </a:prstGeom>
        </p:spPr>
      </p:pic>
      <p:pic>
        <p:nvPicPr>
          <p:cNvPr id="6" name="Picture 4" descr="DL05-054-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43098" y="720973"/>
            <a:ext cx="3704705" cy="246397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670857" y="4100940"/>
            <a:ext cx="2019993" cy="101138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endCxn id="6" idx="2"/>
          </p:cNvCxnSpPr>
          <p:nvPr/>
        </p:nvCxnSpPr>
        <p:spPr>
          <a:xfrm flipH="1" flipV="1">
            <a:off x="2395451" y="3184951"/>
            <a:ext cx="164869" cy="9159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2005_0602Image0037"/>
          <p:cNvPicPr>
            <a:picLocks noChangeAspect="1" noChangeArrowheads="1"/>
          </p:cNvPicPr>
          <p:nvPr/>
        </p:nvPicPr>
        <p:blipFill>
          <a:blip r:embed="rId5" cstate="print"/>
          <a:srcRect t="1847" b="11462"/>
          <a:stretch>
            <a:fillRect/>
          </a:stretch>
        </p:blipFill>
        <p:spPr>
          <a:xfrm>
            <a:off x="7187738" y="508863"/>
            <a:ext cx="4627200" cy="3009019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>
          <a:xfrm flipV="1">
            <a:off x="5419898" y="2942706"/>
            <a:ext cx="1767840" cy="8894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489766" y="720973"/>
            <a:ext cx="352536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 4 – 10.8m  x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7.2 m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2.6 m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(height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 3 – 4.8m x 3.6 m x 2.6 m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(height)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 descr="03_cavities_being_leakchecked.JPG"/>
          <p:cNvPicPr>
            <a:picLocks noChangeAspect="1"/>
          </p:cNvPicPr>
          <p:nvPr/>
        </p:nvPicPr>
        <p:blipFill>
          <a:blip r:embed="rId6" cstate="print"/>
          <a:srcRect l="7603" t="2381" r="8791" b="1684"/>
          <a:stretch>
            <a:fillRect/>
          </a:stretch>
        </p:blipFill>
        <p:spPr>
          <a:xfrm>
            <a:off x="7681626" y="3628280"/>
            <a:ext cx="2160960" cy="1859721"/>
          </a:xfrm>
          <a:prstGeom prst="rect">
            <a:avLst/>
          </a:prstGeom>
        </p:spPr>
      </p:pic>
      <p:pic>
        <p:nvPicPr>
          <p:cNvPr id="17" name="Picture 2" descr="\\dlfiles03\Apsv4\Astec\RF\CM Collaboration\Coupler Installation\Photos\IMG_05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4"/>
          <a:stretch>
            <a:fillRect/>
          </a:stretch>
        </p:blipFill>
        <p:spPr bwMode="auto">
          <a:xfrm rot="5400000">
            <a:off x="10085273" y="3798595"/>
            <a:ext cx="1859719" cy="1519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IMG_355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407" y="5199419"/>
            <a:ext cx="2172891" cy="1374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622770" y="4498575"/>
            <a:ext cx="1945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Assembly of 2 x 1.3GHz SRF cavity string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42047" y="6047689"/>
            <a:ext cx="194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Assembly of  FPC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670857" y="1419725"/>
            <a:ext cx="108074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accent2">
                    <a:lumMod val="50000"/>
                  </a:schemeClr>
                </a:solidFill>
              </a:rPr>
              <a:t>Assembly Hall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1670857" y="944338"/>
            <a:ext cx="13273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30 Tonne Crane</a:t>
            </a:r>
          </a:p>
        </p:txBody>
      </p:sp>
      <p:pic>
        <p:nvPicPr>
          <p:cNvPr id="26" name="Picture 2" descr="\\engserve\Projects\210 SCRF Cryomodule collaboration\ph1-Phase 1\MENG\Pictures\2011_08_02 second half HOM assembly\IMG_326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63" y="5156932"/>
            <a:ext cx="1960421" cy="147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148228" y="6112121"/>
            <a:ext cx="194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Assembly of  HOMs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02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CI_logo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9" y="117476"/>
            <a:ext cx="13985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2"/>
          <p:cNvSpPr>
            <a:spLocks/>
          </p:cNvSpPr>
          <p:nvPr/>
        </p:nvSpPr>
        <p:spPr bwMode="auto">
          <a:xfrm>
            <a:off x="2640014" y="76200"/>
            <a:ext cx="80279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800" b="1" dirty="0" smtClean="0">
                <a:solidFill>
                  <a:srgbClr val="0070C0"/>
                </a:solidFill>
              </a:rPr>
              <a:t>2.1.2 Crab </a:t>
            </a:r>
            <a:r>
              <a:rPr lang="en-US" altLang="en-US" sz="3800" b="1" dirty="0">
                <a:solidFill>
                  <a:srgbClr val="0070C0"/>
                </a:solidFill>
              </a:rPr>
              <a:t>Cavity beam dynamics</a:t>
            </a:r>
            <a:endParaRPr lang="en-GB" altLang="en-US" sz="3800" b="1" dirty="0">
              <a:solidFill>
                <a:srgbClr val="0070C0"/>
              </a:solidFill>
            </a:endParaRPr>
          </a:p>
        </p:txBody>
      </p:sp>
      <p:sp>
        <p:nvSpPr>
          <p:cNvPr id="43011" name="Content Placeholder 1"/>
          <p:cNvSpPr>
            <a:spLocks noGrp="1"/>
          </p:cNvSpPr>
          <p:nvPr>
            <p:ph sz="half" idx="1"/>
          </p:nvPr>
        </p:nvSpPr>
        <p:spPr>
          <a:xfrm>
            <a:off x="1631951" y="1052514"/>
            <a:ext cx="8785225" cy="5545137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 sz="1400">
                <a:ea typeface="ヒラギノ角ゴ Pro W3" charset="-128"/>
              </a:rPr>
              <a:t>We</a:t>
            </a:r>
            <a:r>
              <a:rPr lang="fr-FR" altLang="en-US" sz="1400">
                <a:ea typeface="ヒラギノ角ゴ Pro W3" charset="-128"/>
              </a:rPr>
              <a:t>’</a:t>
            </a:r>
            <a:r>
              <a:rPr lang="en-US" altLang="ja-JP" sz="1400">
                <a:ea typeface="ヒラギノ角ゴ Pro W3" charset="-128"/>
              </a:rPr>
              <a:t>ve a strong history of modelling time dependent RF structures, here crab cavities.</a:t>
            </a:r>
          </a:p>
          <a:p>
            <a:r>
              <a:rPr lang="en-US" altLang="en-US" sz="1400">
                <a:ea typeface="ヒラギノ角ゴ Pro W3" charset="-128"/>
              </a:rPr>
              <a:t>For example, we’ve studied, and published in the last year, time dependent multipole models for LHC crab cavities:</a:t>
            </a:r>
          </a:p>
          <a:p>
            <a:endParaRPr lang="en-US" altLang="en-US" sz="1400">
              <a:latin typeface="Lucida Sans" panose="020B0602030504020204" pitchFamily="34" charset="0"/>
              <a:ea typeface="ヒラギノ角ゴ Pro W3" charset="-128"/>
            </a:endParaRPr>
          </a:p>
          <a:p>
            <a:endParaRPr lang="en-US" altLang="en-US" sz="1400">
              <a:latin typeface="Lucida Sans" panose="020B0602030504020204" pitchFamily="34" charset="0"/>
              <a:ea typeface="ヒラギノ角ゴ Pro W3" charset="-128"/>
            </a:endParaRPr>
          </a:p>
          <a:p>
            <a:endParaRPr lang="en-US" altLang="en-US" sz="1400">
              <a:latin typeface="Lucida Sans" panose="020B0602030504020204" pitchFamily="34" charset="0"/>
              <a:ea typeface="ヒラギノ角ゴ Pro W3" charset="-128"/>
            </a:endParaRPr>
          </a:p>
          <a:p>
            <a:endParaRPr lang="en-US" altLang="en-US" sz="1400">
              <a:latin typeface="Lucida Sans" panose="020B0602030504020204" pitchFamily="34" charset="0"/>
              <a:ea typeface="ヒラギノ角ゴ Pro W3" charset="-128"/>
            </a:endParaRPr>
          </a:p>
          <a:p>
            <a:endParaRPr lang="en-US" altLang="en-US" sz="1400">
              <a:latin typeface="Lucida Sans" panose="020B0602030504020204" pitchFamily="34" charset="0"/>
              <a:ea typeface="ヒラギノ角ゴ Pro W3" charset="-128"/>
            </a:endParaRPr>
          </a:p>
          <a:p>
            <a:r>
              <a:rPr lang="en-US" altLang="en-US" sz="1400">
                <a:latin typeface="Lucida Sans" panose="020B0602030504020204" pitchFamily="34" charset="0"/>
                <a:ea typeface="ヒラギノ角ゴ Pro W3" charset="-128"/>
              </a:rPr>
              <a:t>And looked previously at more complex models using generalised gradients:</a:t>
            </a:r>
          </a:p>
          <a:p>
            <a:endParaRPr lang="en-GB" altLang="en-US" sz="1600">
              <a:latin typeface="Lucida Sans" panose="020B0602030504020204" pitchFamily="34" charset="0"/>
              <a:ea typeface="ヒラギノ角ゴ Pro W3" charset="-128"/>
            </a:endParaRPr>
          </a:p>
        </p:txBody>
      </p:sp>
      <p:sp>
        <p:nvSpPr>
          <p:cNvPr id="3174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fld id="{FA4418D8-880B-4F94-8055-969421462D7E}" type="slidenum">
              <a:rPr lang="en-GB" altLang="en-US" sz="1400">
                <a:solidFill>
                  <a:srgbClr val="000000"/>
                </a:solidFill>
              </a:rPr>
              <a:pPr algn="ctr"/>
              <a:t>13</a:t>
            </a:fld>
            <a:endParaRPr lang="en-GB" altLang="en-US" sz="1400">
              <a:solidFill>
                <a:srgbClr val="000000"/>
              </a:solidFill>
            </a:endParaRPr>
          </a:p>
        </p:txBody>
      </p:sp>
      <p:pic>
        <p:nvPicPr>
          <p:cNvPr id="31750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98" y="6186489"/>
            <a:ext cx="13319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642" y="5994401"/>
            <a:ext cx="12604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1916114"/>
            <a:ext cx="68707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3284538"/>
            <a:ext cx="855821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Rectangle 18"/>
          <p:cNvSpPr>
            <a:spLocks noChangeArrowheads="1"/>
          </p:cNvSpPr>
          <p:nvPr/>
        </p:nvSpPr>
        <p:spPr bwMode="auto">
          <a:xfrm>
            <a:off x="6380164" y="3789363"/>
            <a:ext cx="428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2"/>
            <a:r>
              <a:rPr lang="en-GB" altLang="en-US" sz="1200"/>
              <a:t>D. R. Brett, R. B. Appleby et al, Phys. Rev. ST Accel. Beams 17, 104001 (2014)</a:t>
            </a:r>
            <a:endParaRPr lang="en-US" altLang="en-US" sz="1200"/>
          </a:p>
        </p:txBody>
      </p:sp>
      <p:pic>
        <p:nvPicPr>
          <p:cNvPr id="31757" name="Picture 19" descr="fig3c-eps-converted-to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3933825"/>
            <a:ext cx="39370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8" name="Rectangle 20"/>
          <p:cNvSpPr>
            <a:spLocks noChangeArrowheads="1"/>
          </p:cNvSpPr>
          <p:nvPr/>
        </p:nvSpPr>
        <p:spPr bwMode="auto">
          <a:xfrm>
            <a:off x="7464425" y="2565401"/>
            <a:ext cx="3524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/>
              <a:t>J. Barranco Garcia, R.B. Appleby et al, Phys. Rev. Accel. Beams 19, 10100</a:t>
            </a:r>
          </a:p>
        </p:txBody>
      </p:sp>
      <p:sp>
        <p:nvSpPr>
          <p:cNvPr id="31759" name="TextBox 2"/>
          <p:cNvSpPr txBox="1">
            <a:spLocks noChangeArrowheads="1"/>
          </p:cNvSpPr>
          <p:nvPr/>
        </p:nvSpPr>
        <p:spPr bwMode="auto">
          <a:xfrm>
            <a:off x="6096001" y="4508501"/>
            <a:ext cx="43926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In HL-LHC-UK, we’ve two new PDRAs (just started) to work on beam dynamics issues, including </a:t>
            </a:r>
            <a:r>
              <a:rPr lang="en-US" altLang="en-US" sz="1600" u="sng"/>
              <a:t>key roles in driving the tests of the crab cavities in the SPS</a:t>
            </a:r>
            <a:r>
              <a:rPr lang="en-US" altLang="en-US" sz="1600"/>
              <a:t>, and looking at single/multi particle issues for HL-LHC.  </a:t>
            </a:r>
          </a:p>
        </p:txBody>
      </p:sp>
      <p:pic>
        <p:nvPicPr>
          <p:cNvPr id="17" name="Picture 16" descr="colour_logo_1849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078" y="5940425"/>
            <a:ext cx="21685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0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>
                <a:solidFill>
                  <a:srgbClr val="0070C0"/>
                </a:solidFill>
              </a:rPr>
              <a:t>WP2.1.2 Machine protection with quench</a:t>
            </a:r>
            <a:endParaRPr lang="en-GB" sz="3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102" y="1219201"/>
            <a:ext cx="5806549" cy="4906963"/>
          </a:xfrm>
        </p:spPr>
        <p:txBody>
          <a:bodyPr>
            <a:normAutofit/>
          </a:bodyPr>
          <a:lstStyle/>
          <a:p>
            <a:pPr algn="l"/>
            <a:r>
              <a:rPr lang="en-GB" sz="1867" dirty="0"/>
              <a:t>Developed a LLRF module that includes </a:t>
            </a:r>
            <a:r>
              <a:rPr lang="en-GB" sz="1867" dirty="0" err="1"/>
              <a:t>beamloading</a:t>
            </a:r>
            <a:r>
              <a:rPr lang="en-GB" sz="1867" dirty="0"/>
              <a:t>, quench and feedback.</a:t>
            </a:r>
          </a:p>
          <a:p>
            <a:pPr algn="l"/>
            <a:r>
              <a:rPr lang="en-GB" sz="1867" dirty="0"/>
              <a:t>This interfaces with </a:t>
            </a:r>
            <a:r>
              <a:rPr lang="en-GB" sz="1867" dirty="0" err="1"/>
              <a:t>Sixtrack</a:t>
            </a:r>
            <a:r>
              <a:rPr lang="en-GB" sz="1867" dirty="0"/>
              <a:t> or other codes to accurately model what happens during a quench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5970" b="-62"/>
          <a:stretch/>
        </p:blipFill>
        <p:spPr>
          <a:xfrm>
            <a:off x="2831637" y="6057996"/>
            <a:ext cx="479760" cy="6377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71" y="1176644"/>
            <a:ext cx="5565893" cy="42766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2626" t="50000" r="8004" b="3577"/>
          <a:stretch/>
        </p:blipFill>
        <p:spPr>
          <a:xfrm>
            <a:off x="8127838" y="4485118"/>
            <a:ext cx="3920823" cy="22498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8950" t="1986" r="51866" b="50000"/>
          <a:stretch/>
        </p:blipFill>
        <p:spPr>
          <a:xfrm>
            <a:off x="5903979" y="2640509"/>
            <a:ext cx="3421540" cy="20366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31943" y="5592111"/>
            <a:ext cx="4144072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7" dirty="0"/>
              <a:t>Results show LLRF, 2K operation and stiff beam enable the LHC cavity to not to shift phase on quench.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75033" y="2744610"/>
            <a:ext cx="2673627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7" dirty="0"/>
              <a:t>Was able to replicate the controversial KEKB results that show huge phase shift.</a:t>
            </a:r>
          </a:p>
        </p:txBody>
      </p:sp>
    </p:spTree>
    <p:extLst>
      <p:ext uri="{BB962C8B-B14F-4D97-AF65-F5344CB8AC3E}">
        <p14:creationId xmlns:p14="http://schemas.microsoft.com/office/powerpoint/2010/main" val="28689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GB" dirty="0" smtClean="0"/>
              <a:t>HL-LHC-UK is a 4 year program to deliver key components for HL-LHC.</a:t>
            </a:r>
          </a:p>
          <a:p>
            <a:pPr marL="0" indent="0" algn="l">
              <a:buNone/>
            </a:pPr>
            <a:r>
              <a:rPr lang="en-GB" dirty="0" smtClean="0"/>
              <a:t>In particular for the crab cavities we have three main aims</a:t>
            </a:r>
          </a:p>
          <a:p>
            <a:pPr marL="0" indent="0" algn="l">
              <a:buNone/>
            </a:pPr>
            <a:endParaRPr lang="en-GB" dirty="0" smtClean="0"/>
          </a:p>
          <a:p>
            <a:pPr algn="l"/>
            <a:r>
              <a:rPr lang="en-GB" dirty="0" smtClean="0"/>
              <a:t>Test SPS and Pre-series crab cavities and ancillaries</a:t>
            </a:r>
          </a:p>
          <a:p>
            <a:pPr algn="l"/>
            <a:r>
              <a:rPr lang="en-GB" dirty="0" smtClean="0"/>
              <a:t>Design and manufacture the RFD Pre-series crab </a:t>
            </a:r>
            <a:r>
              <a:rPr lang="en-GB" dirty="0" err="1" smtClean="0"/>
              <a:t>cryomodule</a:t>
            </a:r>
            <a:endParaRPr lang="en-GB" dirty="0" smtClean="0"/>
          </a:p>
          <a:p>
            <a:pPr algn="l"/>
            <a:r>
              <a:rPr lang="en-GB" dirty="0" smtClean="0"/>
              <a:t>Simulate and perform experimental runs on SPS to understand crab dynamics.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3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481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HL-LHC-UK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143" y="1759122"/>
            <a:ext cx="11314859" cy="361325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GB" dirty="0" smtClean="0"/>
              <a:t>£8M project to deliver key components and studies for HL-LHC-UK prototyping phase. It is funded equally by CERN and STFC. The tasks are:</a:t>
            </a:r>
          </a:p>
          <a:p>
            <a:pPr lvl="1" algn="l"/>
            <a:r>
              <a:rPr lang="en-GB" dirty="0" smtClean="0"/>
              <a:t>Collimation</a:t>
            </a:r>
          </a:p>
          <a:p>
            <a:pPr lvl="1" algn="l"/>
            <a:r>
              <a:rPr lang="en-GB" dirty="0" smtClean="0"/>
              <a:t>Crab Cavities </a:t>
            </a:r>
          </a:p>
          <a:p>
            <a:pPr lvl="1" algn="l"/>
            <a:r>
              <a:rPr lang="en-GB" dirty="0" smtClean="0"/>
              <a:t>Diagnostics (EO-BPM and Gas Jet)</a:t>
            </a:r>
          </a:p>
          <a:p>
            <a:pPr lvl="1" algn="l"/>
            <a:r>
              <a:rPr lang="en-GB" dirty="0" smtClean="0"/>
              <a:t>Cold powering (superconducting links)</a:t>
            </a:r>
          </a:p>
          <a:p>
            <a:pPr algn="l"/>
            <a:r>
              <a:rPr lang="en-GB" dirty="0" smtClean="0"/>
              <a:t>Each task will include simulation,                                                                             design and delivery of key hardware                                                                                                </a:t>
            </a:r>
          </a:p>
          <a:p>
            <a:pPr algn="l"/>
            <a:r>
              <a:rPr lang="en-GB" dirty="0" smtClean="0"/>
              <a:t>The project will run from April 2016                                                                                 to March 2020. After which we hope                                                                            the  UK can play a lead role in the </a:t>
            </a:r>
          </a:p>
          <a:p>
            <a:pPr marL="0" indent="0" algn="l">
              <a:buNone/>
            </a:pPr>
            <a:r>
              <a:rPr lang="en-GB" dirty="0" smtClean="0"/>
              <a:t>       HL-LHC upgrade. </a:t>
            </a:r>
            <a:endParaRPr lang="en-GB" dirty="0"/>
          </a:p>
        </p:txBody>
      </p:sp>
      <p:pic>
        <p:nvPicPr>
          <p:cNvPr id="4" name="Picture 2" descr="http://hilumilhc.web.cern.ch/sites/hilumilhc.web.cern.ch/files/HiLumi-logo-REF-S_web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85" y="0"/>
            <a:ext cx="3758120" cy="175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049" y="2397554"/>
            <a:ext cx="6783238" cy="2955775"/>
          </a:xfrm>
          <a:prstGeom prst="rect">
            <a:avLst/>
          </a:prstGeom>
        </p:spPr>
      </p:pic>
      <p:pic>
        <p:nvPicPr>
          <p:cNvPr id="6" name="Picture 5" descr="university-of-manchester-bann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87" y="5850216"/>
            <a:ext cx="18176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I_logo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899" y="5948641"/>
            <a:ext cx="11445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2"/>
          <p:cNvSpPr>
            <a:spLocks noGrp="1"/>
          </p:cNvSpPr>
          <p:nvPr/>
        </p:nvSpPr>
        <p:spPr bwMode="auto">
          <a:xfrm>
            <a:off x="8243149" y="6101041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/>
            <a:fld id="{4F32BC11-B032-47F2-9501-63D4FD011E72}" type="slidenum">
              <a:rPr lang="en-GB" altLang="en-US" sz="1400"/>
              <a:pPr eaLnBrk="1" hangingPunct="1"/>
              <a:t>2</a:t>
            </a:fld>
            <a:endParaRPr lang="en-GB" altLang="en-US" sz="1400"/>
          </a:p>
        </p:txBody>
      </p:sp>
      <p:pic>
        <p:nvPicPr>
          <p:cNvPr id="9" name="Picture 8" descr="image00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862" y="6107391"/>
            <a:ext cx="2135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RGB_print_logo_large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774" y="6093104"/>
            <a:ext cx="1235075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mage00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599" y="6067704"/>
            <a:ext cx="1062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037" y="5632729"/>
            <a:ext cx="1441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hudd_uni_main_marque_with_strap_RGB_withoutH June 14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174" y="6266141"/>
            <a:ext cx="1320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colour_logo_1849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962" y="5372379"/>
            <a:ext cx="21685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www.southampton.ac.uk/images/bg_logo_smal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74" y="5607329"/>
            <a:ext cx="187166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924" y="5440641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02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WP2 Crab Cavity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000" y="1044103"/>
            <a:ext cx="10560000" cy="4906963"/>
          </a:xfrm>
        </p:spPr>
        <p:txBody>
          <a:bodyPr>
            <a:normAutofit lnSpcReduction="10000"/>
          </a:bodyPr>
          <a:lstStyle/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Testing of crab cavities at SM18 and SPS</a:t>
            </a:r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HOM coupler design, and measurement</a:t>
            </a:r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Design of SPS DQW </a:t>
            </a:r>
            <a:r>
              <a:rPr lang="en-GB" dirty="0" err="1" smtClean="0"/>
              <a:t>cryomodule</a:t>
            </a:r>
            <a:endParaRPr lang="en-GB" dirty="0" smtClean="0"/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Design of RFD SPS/Pre-series </a:t>
            </a:r>
            <a:r>
              <a:rPr lang="en-GB" dirty="0" err="1" smtClean="0"/>
              <a:t>cryomodule</a:t>
            </a:r>
            <a:endParaRPr lang="en-GB" dirty="0" smtClean="0"/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Assembly of RFD </a:t>
            </a:r>
            <a:r>
              <a:rPr lang="en-GB" dirty="0"/>
              <a:t>SPS/Pre-series </a:t>
            </a:r>
            <a:r>
              <a:rPr lang="en-GB" dirty="0" err="1" smtClean="0"/>
              <a:t>cryomodule</a:t>
            </a:r>
            <a:endParaRPr lang="en-GB" dirty="0" smtClean="0"/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LLRF system modelling</a:t>
            </a:r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Beam dynamics modelling for SPS</a:t>
            </a:r>
          </a:p>
          <a:p>
            <a:pPr algn="l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Quench dynamics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261450" y="6095169"/>
            <a:ext cx="5719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Crab Cavity WP is 19.4 (21.5) FTE over 4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6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HOM coupler test boxes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818" y="860756"/>
            <a:ext cx="8074800" cy="2497831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733" dirty="0"/>
              <a:t>The DQW has three Higher Order Mode (HOM) couplers mounted ‘on-cell’.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733" dirty="0"/>
              <a:t>To assess the RF performance of the couplers pre-installation - ‘test-boxes’ have been designed and manufactured.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733" dirty="0"/>
              <a:t>Aim of the warm, low power test boxes: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333" dirty="0"/>
              <a:t>Analyse transmission response of couplers.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333" dirty="0"/>
              <a:t>Assess feasibility of high power conditioning of the HOM couplers</a:t>
            </a:r>
            <a:r>
              <a:rPr lang="en-GB" sz="1333" dirty="0" smtClean="0"/>
              <a:t>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66" dirty="0" smtClean="0"/>
              <a:t>Also looking at HOM redesign to ease manufacturing</a:t>
            </a:r>
            <a:endParaRPr lang="en-GB" sz="1866" dirty="0"/>
          </a:p>
          <a:p>
            <a:pPr algn="l">
              <a:buFont typeface="Wingdings" panose="05000000000000000000" pitchFamily="2" charset="2"/>
              <a:buChar char="§"/>
            </a:pPr>
            <a:endParaRPr lang="en-GB" sz="1733" dirty="0"/>
          </a:p>
          <a:p>
            <a:pPr algn="l">
              <a:buFont typeface="Wingdings" panose="05000000000000000000" pitchFamily="2" charset="2"/>
              <a:buChar char="§"/>
            </a:pPr>
            <a:endParaRPr lang="en-GB" sz="1733" dirty="0"/>
          </a:p>
          <a:p>
            <a:pPr algn="l">
              <a:buFont typeface="Wingdings" panose="05000000000000000000" pitchFamily="2" charset="2"/>
              <a:buChar char="§"/>
            </a:pPr>
            <a:endParaRPr lang="en-GB" sz="2133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7322" r="3800" b="5615"/>
          <a:stretch/>
        </p:blipFill>
        <p:spPr>
          <a:xfrm>
            <a:off x="3695734" y="3286227"/>
            <a:ext cx="2519473" cy="146014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19" y="3039320"/>
            <a:ext cx="1739151" cy="171929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7"/>
          <a:stretch/>
        </p:blipFill>
        <p:spPr>
          <a:xfrm>
            <a:off x="6502577" y="2905491"/>
            <a:ext cx="3552395" cy="173103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71042" r="92049"/>
                    </a14:imgEffect>
                  </a14:imgLayer>
                </a14:imgProps>
              </a:ext>
            </a:extLst>
          </a:blip>
          <a:srcRect l="70512" r="6545"/>
          <a:stretch/>
        </p:blipFill>
        <p:spPr>
          <a:xfrm rot="740761">
            <a:off x="5037732" y="5608378"/>
            <a:ext cx="1295275" cy="90957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5"/>
          <a:stretch/>
        </p:blipFill>
        <p:spPr>
          <a:xfrm>
            <a:off x="6704244" y="4631506"/>
            <a:ext cx="3126704" cy="17897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8"/>
          <a:srcRect r="70997"/>
          <a:stretch/>
        </p:blipFill>
        <p:spPr>
          <a:xfrm>
            <a:off x="1775521" y="5490334"/>
            <a:ext cx="1720865" cy="9559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41979" r="100000"/>
                    </a14:imgEffect>
                  </a14:imgLayer>
                </a14:imgProps>
              </a:ext>
            </a:extLst>
          </a:blip>
          <a:srcRect l="41894" r="29367"/>
          <a:stretch/>
        </p:blipFill>
        <p:spPr>
          <a:xfrm>
            <a:off x="3352267" y="5429765"/>
            <a:ext cx="1687616" cy="9460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50184" y="6421287"/>
            <a:ext cx="460851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models for L-bend test box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99581" y="4854648"/>
            <a:ext cx="171508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Coax chamber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95733" y="4866678"/>
            <a:ext cx="2519473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L-bend test box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8508" y="5298282"/>
            <a:ext cx="293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86291" y="6172692"/>
            <a:ext cx="293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71431" y="4750697"/>
            <a:ext cx="15361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Discrete frequencies available for power transmission and hence conditioning.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54972" y="309344"/>
            <a:ext cx="1829416" cy="231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85970" b="-62"/>
          <a:stretch/>
        </p:blipFill>
        <p:spPr>
          <a:xfrm>
            <a:off x="2831637" y="6066622"/>
            <a:ext cx="479760" cy="6377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mode and HOM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1126" y="1219203"/>
            <a:ext cx="9950116" cy="1408203"/>
          </a:xfrm>
        </p:spPr>
        <p:txBody>
          <a:bodyPr>
            <a:no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333" dirty="0"/>
              <a:t>The frequencies and Q</a:t>
            </a:r>
            <a:r>
              <a:rPr lang="en-GB" sz="1333" baseline="-25000" dirty="0"/>
              <a:t>L</a:t>
            </a:r>
            <a:r>
              <a:rPr lang="en-GB" sz="1333" dirty="0"/>
              <a:t>’s of a selection of high impedance HOMs were tracked.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067" dirty="0"/>
              <a:t>This was done throughout both the trim tuning (see talk by S. Verdu Andres) and alternative tuning for both cavities.</a:t>
            </a:r>
            <a:endParaRPr lang="en-GB" sz="1067" baseline="-2500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333" dirty="0"/>
              <a:t>Knowing the parametric weighting on the mode frequency, tracking would allow geometric evaluation of cavity deformation in specific areas other than the capacitive plate.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333" dirty="0"/>
              <a:t>Additionally HOMs were also tracked with the tuner in the tuner tests and in the warm-up and cool-down stages for both CERN-DQW-001 and CERN-DQW-002.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GB" sz="1333" dirty="0"/>
          </a:p>
          <a:p>
            <a:pPr algn="l">
              <a:buFont typeface="Wingdings" panose="05000000000000000000" pitchFamily="2" charset="2"/>
              <a:buChar char="§"/>
            </a:pPr>
            <a:endParaRPr lang="en-GB" sz="1333" dirty="0"/>
          </a:p>
          <a:p>
            <a:pPr algn="l">
              <a:buFont typeface="Wingdings" panose="05000000000000000000" pitchFamily="2" charset="2"/>
              <a:buChar char="§"/>
            </a:pPr>
            <a:endParaRPr lang="en-GB" sz="1333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243"/>
          <a:stretch/>
        </p:blipFill>
        <p:spPr>
          <a:xfrm>
            <a:off x="6677788" y="4879262"/>
            <a:ext cx="3311225" cy="1494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787" y="3370739"/>
            <a:ext cx="3533013" cy="14735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4405" y="3429000"/>
            <a:ext cx="2583579" cy="14313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97765" y="2699615"/>
            <a:ext cx="4704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tracking for alternative tuning of CERN-DQW-002 after welds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7624" y="3429000"/>
            <a:ext cx="2583579" cy="144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7624" y="5096351"/>
            <a:ext cx="2583579" cy="1440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250027" y="5039357"/>
            <a:ext cx="2079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deviations with trim tuning:</a:t>
            </a:r>
          </a:p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Fundamental: + 2.21 MHz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‘HOM_1’: - 0.80 MHz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‘HOM_2’: -0.08 MHz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95968" y="2699614"/>
            <a:ext cx="3936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and QL tracking with temperature in the VTF</a:t>
            </a:r>
          </a:p>
        </p:txBody>
      </p:sp>
    </p:spTree>
    <p:extLst>
      <p:ext uri="{BB962C8B-B14F-4D97-AF65-F5344CB8AC3E}">
        <p14:creationId xmlns:p14="http://schemas.microsoft.com/office/powerpoint/2010/main" val="137048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GB" dirty="0" smtClean="0"/>
              <a:t>Fluid analysis of BCP processing</a:t>
            </a:r>
            <a:endParaRPr lang="en-GB" dirty="0"/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13</a:t>
            </a:r>
            <a:r>
              <a:rPr lang="fr-FR" noProof="0" dirty="0" smtClean="0"/>
              <a:t>/10/16</a:t>
            </a:r>
            <a:endParaRPr lang="en-GB" noProof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832708"/>
            <a:ext cx="8889107" cy="4254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89" y="2132264"/>
            <a:ext cx="3528484" cy="861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907" y="2665379"/>
            <a:ext cx="4933493" cy="3849490"/>
          </a:xfrm>
          <a:prstGeom prst="rect">
            <a:avLst/>
          </a:prstGeom>
        </p:spPr>
      </p:pic>
      <p:pic>
        <p:nvPicPr>
          <p:cNvPr id="3074" name="Picture 3" descr="image0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57" y="2976106"/>
            <a:ext cx="5355309" cy="261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85970" b="-62"/>
          <a:stretch/>
        </p:blipFill>
        <p:spPr>
          <a:xfrm>
            <a:off x="2831637" y="6066622"/>
            <a:ext cx="479760" cy="63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involvement in vertical testing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10063"/>
            <a:ext cx="5706979" cy="427742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096000" y="1219202"/>
            <a:ext cx="5280000" cy="96199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G Burt and N Shipman part of the crab cavity testing team in SM18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78" y="989014"/>
            <a:ext cx="5286101" cy="39658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4967" y="5043835"/>
            <a:ext cx="5522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 Mitchell responsible for HOM measurements during cooldown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85970" b="-62"/>
          <a:stretch/>
        </p:blipFill>
        <p:spPr>
          <a:xfrm>
            <a:off x="2831637" y="6066622"/>
            <a:ext cx="479760" cy="63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5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0157254" cy="904145"/>
          </a:xfrm>
        </p:spPr>
        <p:txBody>
          <a:bodyPr>
            <a:normAutofit/>
          </a:bodyPr>
          <a:lstStyle/>
          <a:p>
            <a:r>
              <a:rPr lang="en-GB" dirty="0" smtClean="0"/>
              <a:t>In situ bulk RRR measurements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0" y="1000554"/>
            <a:ext cx="3819525" cy="250507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51609"/>
              </p:ext>
            </p:extLst>
          </p:nvPr>
        </p:nvGraphicFramePr>
        <p:xfrm>
          <a:off x="5706328" y="3886617"/>
          <a:ext cx="609992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65"/>
                <a:gridCol w="1919416"/>
                <a:gridCol w="1643227"/>
                <a:gridCol w="126041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Resistance at 300K </a:t>
                      </a:r>
                      <a:r>
                        <a:rPr lang="en-GB" dirty="0" err="1" smtClean="0"/>
                        <a:t>uOhm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Resistance at 10K </a:t>
                      </a:r>
                      <a:r>
                        <a:rPr lang="en-GB" dirty="0" err="1" smtClean="0"/>
                        <a:t>uOhm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RRR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DQW SPS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64.247 +- 0.282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0.189 +- 0.025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340 ± 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DQW SPS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49.022 ±0.112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0.130 ± 0.005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377 ± 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665" y="1293512"/>
            <a:ext cx="3505200" cy="2314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530" y="1293512"/>
            <a:ext cx="3543300" cy="2343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984" y="4258962"/>
            <a:ext cx="502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four wire measurement was used to measure the resistance of cavities at 300K and 10K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is more challenging than with a sample as the larger cross-sectional area of the cavity means the resistance is far smaller.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85970" b="-62"/>
          <a:stretch/>
        </p:blipFill>
        <p:spPr>
          <a:xfrm>
            <a:off x="140196" y="6128892"/>
            <a:ext cx="479760" cy="63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>
                <a:solidFill>
                  <a:srgbClr val="0070C0"/>
                </a:solidFill>
              </a:rPr>
              <a:t>WP2.2.1 Magnetic Shields</a:t>
            </a:r>
            <a:endParaRPr lang="en-GB" sz="38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83"/>
          <a:stretch/>
        </p:blipFill>
        <p:spPr bwMode="auto">
          <a:xfrm>
            <a:off x="816000" y="786636"/>
            <a:ext cx="4748038" cy="254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15001" r="9167" b="16527"/>
          <a:stretch>
            <a:fillRect/>
          </a:stretch>
        </p:blipFill>
        <p:spPr bwMode="auto">
          <a:xfrm>
            <a:off x="143339" y="3469306"/>
            <a:ext cx="3744416" cy="223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993" y="1144469"/>
            <a:ext cx="2294652" cy="39916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40514" y="914761"/>
            <a:ext cx="25306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STFC have led the development of the </a:t>
            </a:r>
            <a:r>
              <a:rPr lang="en-GB" sz="2000" dirty="0" smtClean="0"/>
              <a:t>magnetic </a:t>
            </a:r>
            <a:r>
              <a:rPr lang="en-GB" sz="2000" dirty="0"/>
              <a:t>shields for the SPS </a:t>
            </a:r>
            <a:r>
              <a:rPr lang="en-GB" sz="2000" dirty="0" err="1"/>
              <a:t>cryomodule</a:t>
            </a:r>
            <a:r>
              <a:rPr lang="en-GB" sz="2000" dirty="0"/>
              <a:t>, and </a:t>
            </a:r>
            <a:r>
              <a:rPr lang="en-GB" sz="2000" dirty="0" smtClean="0"/>
              <a:t>procured </a:t>
            </a:r>
            <a:r>
              <a:rPr lang="en-GB" sz="2000" dirty="0"/>
              <a:t>the cold magnetic </a:t>
            </a:r>
            <a:r>
              <a:rPr lang="en-GB" sz="2000" dirty="0" smtClean="0"/>
              <a:t>shield via Lancaster.</a:t>
            </a:r>
            <a:endParaRPr lang="en-GB" sz="2000" dirty="0"/>
          </a:p>
        </p:txBody>
      </p:sp>
      <p:pic>
        <p:nvPicPr>
          <p:cNvPr id="15" name="Picture 14" descr="STFCLargeColour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45"/>
          <a:stretch/>
        </p:blipFill>
        <p:spPr bwMode="auto">
          <a:xfrm>
            <a:off x="2779349" y="6059519"/>
            <a:ext cx="673563" cy="57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29" y="6224874"/>
            <a:ext cx="1441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0438" y="4057132"/>
            <a:ext cx="3439731" cy="2581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04704" y="3336611"/>
            <a:ext cx="19286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Cold magnetic shield has been delivered to CERN and warm shield has just underwent factory acceptance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2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13008</TotalTime>
  <Words>896</Words>
  <Application>Microsoft Office PowerPoint</Application>
  <PresentationFormat>Widescreen</PresentationFormat>
  <Paragraphs>137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MS PGothic</vt:lpstr>
      <vt:lpstr>MS PGothic</vt:lpstr>
      <vt:lpstr>Arial</vt:lpstr>
      <vt:lpstr>Calibri</vt:lpstr>
      <vt:lpstr>Lucida Sans</vt:lpstr>
      <vt:lpstr>Symbol</vt:lpstr>
      <vt:lpstr>Times New Roman</vt:lpstr>
      <vt:lpstr>Wingdings</vt:lpstr>
      <vt:lpstr>ヒラギノ角ゴ Pro W3</vt:lpstr>
      <vt:lpstr>Thème Office</vt:lpstr>
      <vt:lpstr>HL-LHC-UK: UK contribution to HL-LHC Crab Cavities and evolution</vt:lpstr>
      <vt:lpstr>HL-LHC-UK</vt:lpstr>
      <vt:lpstr>WP2 Crab Cavity Tasks</vt:lpstr>
      <vt:lpstr>DQW HOM coupler test boxes</vt:lpstr>
      <vt:lpstr>Crab mode and HOM monitoring</vt:lpstr>
      <vt:lpstr>Fluid analysis of BCP processing</vt:lpstr>
      <vt:lpstr>UK involvement in vertical testing</vt:lpstr>
      <vt:lpstr>In situ bulk RRR measurements</vt:lpstr>
      <vt:lpstr>WP2.2.1 Magnetic Shields</vt:lpstr>
      <vt:lpstr>WP2.2.1 Thermal Shields</vt:lpstr>
      <vt:lpstr>Pre-series Schedule  Compatible with HL-LHC</vt:lpstr>
      <vt:lpstr>PowerPoint Presentation</vt:lpstr>
      <vt:lpstr>PowerPoint Presentation</vt:lpstr>
      <vt:lpstr>WP2.1.2 Machine protection with quench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 Talk</dc:title>
  <dc:creator>Graeme Burt</dc:creator>
  <cp:lastModifiedBy>Graeme Burt</cp:lastModifiedBy>
  <cp:revision>38</cp:revision>
  <dcterms:created xsi:type="dcterms:W3CDTF">2016-11-01T06:56:21Z</dcterms:created>
  <dcterms:modified xsi:type="dcterms:W3CDTF">2017-04-03T08:22:09Z</dcterms:modified>
</cp:coreProperties>
</file>