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4"/>
  </p:notesMasterIdLst>
  <p:handoutMasterIdLst>
    <p:handoutMasterId r:id="rId45"/>
  </p:handoutMasterIdLst>
  <p:sldIdLst>
    <p:sldId id="263" r:id="rId5"/>
    <p:sldId id="270" r:id="rId6"/>
    <p:sldId id="267" r:id="rId7"/>
    <p:sldId id="278" r:id="rId8"/>
    <p:sldId id="291" r:id="rId9"/>
    <p:sldId id="292" r:id="rId10"/>
    <p:sldId id="271" r:id="rId11"/>
    <p:sldId id="315" r:id="rId12"/>
    <p:sldId id="313" r:id="rId13"/>
    <p:sldId id="298" r:id="rId14"/>
    <p:sldId id="317" r:id="rId15"/>
    <p:sldId id="294" r:id="rId16"/>
    <p:sldId id="318" r:id="rId17"/>
    <p:sldId id="328" r:id="rId18"/>
    <p:sldId id="312" r:id="rId19"/>
    <p:sldId id="330" r:id="rId20"/>
    <p:sldId id="326" r:id="rId21"/>
    <p:sldId id="340" r:id="rId22"/>
    <p:sldId id="325" r:id="rId23"/>
    <p:sldId id="339" r:id="rId24"/>
    <p:sldId id="304" r:id="rId25"/>
    <p:sldId id="310" r:id="rId26"/>
    <p:sldId id="336" r:id="rId27"/>
    <p:sldId id="338" r:id="rId28"/>
    <p:sldId id="345" r:id="rId29"/>
    <p:sldId id="311" r:id="rId30"/>
    <p:sldId id="314" r:id="rId31"/>
    <p:sldId id="323" r:id="rId32"/>
    <p:sldId id="322" r:id="rId33"/>
    <p:sldId id="327" r:id="rId34"/>
    <p:sldId id="324" r:id="rId35"/>
    <p:sldId id="320" r:id="rId36"/>
    <p:sldId id="346" r:id="rId37"/>
    <p:sldId id="300" r:id="rId38"/>
    <p:sldId id="319" r:id="rId39"/>
    <p:sldId id="306" r:id="rId40"/>
    <p:sldId id="299" r:id="rId41"/>
    <p:sldId id="286" r:id="rId42"/>
    <p:sldId id="266" r:id="rId43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75" autoAdjust="0"/>
    <p:restoredTop sz="96525" autoAdjust="0"/>
  </p:normalViewPr>
  <p:slideViewPr>
    <p:cSldViewPr snapToObjects="1" showGuides="1">
      <p:cViewPr>
        <p:scale>
          <a:sx n="110" d="100"/>
          <a:sy n="110" d="100"/>
        </p:scale>
        <p:origin x="756" y="31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87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02/04/2017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02/04/2017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6488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050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69396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1863" y="742950"/>
            <a:ext cx="4933950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9722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9202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27220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5344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1863" y="742950"/>
            <a:ext cx="4933950" cy="37004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BD87FC-1CE7-47D8-A25E-E8A3FBE035E7}" type="slidenum">
              <a:rPr lang="en-GB" smtClean="0"/>
              <a:pPr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0070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OC, International Review of the Crab Cavities Performance, 3 April 2017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4098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24610"/>
            <a:ext cx="2133600" cy="396875"/>
          </a:xfrm>
          <a:prstGeom prst="rect">
            <a:avLst/>
          </a:prstGeom>
        </p:spPr>
        <p:txBody>
          <a:bodyPr/>
          <a:lstStyle/>
          <a:p>
            <a:endParaRPr lang="it-IT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OC, International Review of the Crab Cavities Performance, 3 April 2017</a:t>
            </a:r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40B5D-7733-4E2E-933B-281BB92778B7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091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  <p:sldLayoutId id="2147483660" r:id="rId9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3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Crab Cavity </a:t>
            </a:r>
            <a:r>
              <a:rPr lang="en-US" dirty="0" smtClean="0"/>
              <a:t>engineering and production overview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152728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Ofelia Capatina (CERN, EN-MME) on behalf of the WP4 members</a:t>
            </a: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990600" y="5899150"/>
            <a:ext cx="7200000" cy="34925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International Review of the Crab Cavities Performance, 3 April 2017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 smtClean="0"/>
              <a:t>Cavities and CM General schedule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760"/>
            <a:ext cx="9150468" cy="4395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1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5" y="801550"/>
            <a:ext cx="9217687" cy="442765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/>
              <a:t>Cavities and CM </a:t>
            </a:r>
            <a:r>
              <a:rPr lang="en-GB" dirty="0" smtClean="0"/>
              <a:t>General schedule</a:t>
            </a:r>
            <a:endParaRPr lang="en-GB" dirty="0"/>
          </a:p>
        </p:txBody>
      </p:sp>
      <p:sp>
        <p:nvSpPr>
          <p:cNvPr id="2" name="Right Brace 1"/>
          <p:cNvSpPr/>
          <p:nvPr/>
        </p:nvSpPr>
        <p:spPr>
          <a:xfrm>
            <a:off x="6948264" y="960474"/>
            <a:ext cx="288032" cy="1440160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452320" y="1536538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SPS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666098" y="1063840"/>
            <a:ext cx="62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DQW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902915" y="1824570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RFD</a:t>
            </a:r>
            <a:endParaRPr lang="en-GB" sz="1400" dirty="0"/>
          </a:p>
        </p:txBody>
      </p:sp>
      <p:sp>
        <p:nvSpPr>
          <p:cNvPr id="10" name="Right Brace 9"/>
          <p:cNvSpPr/>
          <p:nvPr/>
        </p:nvSpPr>
        <p:spPr>
          <a:xfrm flipH="1">
            <a:off x="899592" y="2616657"/>
            <a:ext cx="288032" cy="2555443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619" y="3543180"/>
            <a:ext cx="952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Preseries</a:t>
            </a:r>
            <a:r>
              <a:rPr lang="en-GB" sz="1400" dirty="0" smtClean="0"/>
              <a:t> </a:t>
            </a:r>
            <a:r>
              <a:rPr lang="en-GB" sz="1400" dirty="0"/>
              <a:t>+</a:t>
            </a:r>
            <a:r>
              <a:rPr lang="en-GB" sz="1400" dirty="0" smtClean="0"/>
              <a:t> series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2123728" y="5229200"/>
            <a:ext cx="648072" cy="25118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123728" y="5494941"/>
            <a:ext cx="648072" cy="2511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123728" y="5760682"/>
            <a:ext cx="648072" cy="2511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123728" y="6026423"/>
            <a:ext cx="648072" cy="251186"/>
          </a:xfrm>
          <a:prstGeom prst="rect">
            <a:avLst/>
          </a:prstGeom>
          <a:solidFill>
            <a:srgbClr val="FC24DD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766602" y="5218747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Design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766602" y="5486454"/>
            <a:ext cx="1798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Manufacturing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766602" y="5754161"/>
            <a:ext cx="2165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Processing &amp; cold tests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766602" y="6021868"/>
            <a:ext cx="1798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Assembly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2123728" y="6292165"/>
            <a:ext cx="648072" cy="25118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766602" y="6289575"/>
            <a:ext cx="1798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SPS Tests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6308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 smtClean="0"/>
              <a:t>Schedule SPS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0" y="1846868"/>
            <a:ext cx="9144000" cy="3299291"/>
            <a:chOff x="0" y="1846868"/>
            <a:chExt cx="9144000" cy="329929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846868"/>
              <a:ext cx="9144000" cy="267170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76678" y="2219939"/>
              <a:ext cx="9220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UK+CERN</a:t>
              </a:r>
              <a:endParaRPr lang="en-GB" sz="1200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45512" y="2516649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CERN</a:t>
              </a:r>
              <a:endParaRPr lang="en-GB" sz="1200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41385" y="2804569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CERN</a:t>
              </a:r>
              <a:endParaRPr lang="en-GB" sz="1200" i="1" dirty="0"/>
            </a:p>
          </p:txBody>
        </p:sp>
        <p:sp>
          <p:nvSpPr>
            <p:cNvPr id="16" name="Right Brace 15"/>
            <p:cNvSpPr/>
            <p:nvPr/>
          </p:nvSpPr>
          <p:spPr>
            <a:xfrm>
              <a:off x="6948264" y="2276872"/>
              <a:ext cx="288032" cy="1008112"/>
            </a:xfrm>
            <a:prstGeom prst="rightBrace">
              <a:avLst/>
            </a:prstGeom>
            <a:ln w="9525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52320" y="2594982"/>
              <a:ext cx="623889" cy="30777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DQW</a:t>
              </a:r>
              <a:endParaRPr lang="en-GB" sz="1400" dirty="0"/>
            </a:p>
          </p:txBody>
        </p:sp>
        <p:sp>
          <p:nvSpPr>
            <p:cNvPr id="18" name="Right Brace 17"/>
            <p:cNvSpPr/>
            <p:nvPr/>
          </p:nvSpPr>
          <p:spPr>
            <a:xfrm flipH="1">
              <a:off x="1460677" y="3509193"/>
              <a:ext cx="288032" cy="1636966"/>
            </a:xfrm>
            <a:prstGeom prst="rightBrace">
              <a:avLst/>
            </a:prstGeom>
            <a:ln w="9525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3568" y="4175817"/>
              <a:ext cx="553357" cy="30777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C00000"/>
                  </a:solidFill>
                </a:rPr>
                <a:t>RFD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41385" y="3509193"/>
              <a:ext cx="9220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UK+CERN</a:t>
              </a:r>
              <a:endParaRPr lang="en-GB" sz="1200" i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51920" y="3865475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CERN</a:t>
              </a:r>
              <a:endParaRPr lang="en-GB" sz="1200" i="1" dirty="0"/>
            </a:p>
          </p:txBody>
        </p:sp>
        <p:sp>
          <p:nvSpPr>
            <p:cNvPr id="22" name="Right Brace 21"/>
            <p:cNvSpPr/>
            <p:nvPr/>
          </p:nvSpPr>
          <p:spPr>
            <a:xfrm rot="16200000" flipH="1">
              <a:off x="3904300" y="3294518"/>
              <a:ext cx="288032" cy="2775560"/>
            </a:xfrm>
            <a:prstGeom prst="rightBrac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38776" y="4869160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CERN</a:t>
              </a:r>
              <a:endParaRPr lang="en-GB" sz="1200" i="1" dirty="0"/>
            </a:p>
          </p:txBody>
        </p:sp>
        <p:sp>
          <p:nvSpPr>
            <p:cNvPr id="24" name="Right Brace 23"/>
            <p:cNvSpPr/>
            <p:nvPr/>
          </p:nvSpPr>
          <p:spPr>
            <a:xfrm rot="16200000" flipH="1">
              <a:off x="5677662" y="4296716"/>
              <a:ext cx="288032" cy="771161"/>
            </a:xfrm>
            <a:prstGeom prst="rightBrac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14294" y="4869160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UK</a:t>
              </a:r>
              <a:endParaRPr lang="en-GB" sz="1200" i="1" dirty="0"/>
            </a:p>
          </p:txBody>
        </p:sp>
        <p:sp>
          <p:nvSpPr>
            <p:cNvPr id="26" name="Right Brace 25"/>
            <p:cNvSpPr/>
            <p:nvPr/>
          </p:nvSpPr>
          <p:spPr>
            <a:xfrm rot="16200000" flipH="1">
              <a:off x="7189828" y="3556918"/>
              <a:ext cx="288032" cy="2253176"/>
            </a:xfrm>
            <a:prstGeom prst="rightBrac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005970" y="4869160"/>
              <a:ext cx="6557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/>
                <a:t>CERN</a:t>
              </a:r>
              <a:endParaRPr lang="en-GB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98765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 smtClean="0"/>
              <a:t>Schedule SPS</a:t>
            </a:r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0" y="548680"/>
            <a:ext cx="9144000" cy="3299291"/>
            <a:chOff x="0" y="1846868"/>
            <a:chExt cx="9144000" cy="329929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846868"/>
              <a:ext cx="9144000" cy="267170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276678" y="2219939"/>
              <a:ext cx="9220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UK+CERN</a:t>
              </a:r>
              <a:endParaRPr lang="en-GB" sz="1200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45512" y="2516649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CERN</a:t>
              </a:r>
              <a:endParaRPr lang="en-GB" sz="1200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41385" y="2804569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CERN</a:t>
              </a:r>
              <a:endParaRPr lang="en-GB" sz="1200" i="1" dirty="0"/>
            </a:p>
          </p:txBody>
        </p:sp>
        <p:sp>
          <p:nvSpPr>
            <p:cNvPr id="16" name="Right Brace 15"/>
            <p:cNvSpPr/>
            <p:nvPr/>
          </p:nvSpPr>
          <p:spPr>
            <a:xfrm>
              <a:off x="6948264" y="2276872"/>
              <a:ext cx="288032" cy="1008112"/>
            </a:xfrm>
            <a:prstGeom prst="rightBrace">
              <a:avLst/>
            </a:prstGeom>
            <a:ln w="9525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452320" y="2594982"/>
              <a:ext cx="623889" cy="30777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DQW</a:t>
              </a:r>
              <a:endParaRPr lang="en-GB" sz="1400" dirty="0"/>
            </a:p>
          </p:txBody>
        </p:sp>
        <p:sp>
          <p:nvSpPr>
            <p:cNvPr id="18" name="Right Brace 17"/>
            <p:cNvSpPr/>
            <p:nvPr/>
          </p:nvSpPr>
          <p:spPr>
            <a:xfrm flipH="1">
              <a:off x="1460677" y="3509193"/>
              <a:ext cx="288032" cy="1636966"/>
            </a:xfrm>
            <a:prstGeom prst="rightBrace">
              <a:avLst/>
            </a:prstGeom>
            <a:ln w="9525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83568" y="4175817"/>
              <a:ext cx="553357" cy="30777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C00000"/>
                  </a:solidFill>
                </a:rPr>
                <a:t>RFD</a:t>
              </a:r>
              <a:endParaRPr lang="en-GB" sz="1400" dirty="0">
                <a:solidFill>
                  <a:srgbClr val="C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541385" y="3509193"/>
              <a:ext cx="9220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UK+CERN</a:t>
              </a:r>
              <a:endParaRPr lang="en-GB" sz="1200" i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851920" y="3865475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CERN</a:t>
              </a:r>
              <a:endParaRPr lang="en-GB" sz="1200" i="1" dirty="0"/>
            </a:p>
          </p:txBody>
        </p:sp>
        <p:sp>
          <p:nvSpPr>
            <p:cNvPr id="22" name="Right Brace 21"/>
            <p:cNvSpPr/>
            <p:nvPr/>
          </p:nvSpPr>
          <p:spPr>
            <a:xfrm rot="16200000" flipH="1">
              <a:off x="3904300" y="3294518"/>
              <a:ext cx="288032" cy="2775560"/>
            </a:xfrm>
            <a:prstGeom prst="rightBrac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38776" y="4869160"/>
              <a:ext cx="6190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CERN</a:t>
              </a:r>
              <a:endParaRPr lang="en-GB" sz="1200" i="1" dirty="0"/>
            </a:p>
          </p:txBody>
        </p:sp>
        <p:sp>
          <p:nvSpPr>
            <p:cNvPr id="24" name="Right Brace 23"/>
            <p:cNvSpPr/>
            <p:nvPr/>
          </p:nvSpPr>
          <p:spPr>
            <a:xfrm rot="16200000" flipH="1">
              <a:off x="5677662" y="4296716"/>
              <a:ext cx="288032" cy="771161"/>
            </a:xfrm>
            <a:prstGeom prst="rightBrac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614294" y="4869160"/>
              <a:ext cx="3978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i="1" dirty="0" smtClean="0"/>
                <a:t>UK</a:t>
              </a:r>
              <a:endParaRPr lang="en-GB" sz="1200" i="1" dirty="0"/>
            </a:p>
          </p:txBody>
        </p:sp>
        <p:sp>
          <p:nvSpPr>
            <p:cNvPr id="26" name="Right Brace 25"/>
            <p:cNvSpPr/>
            <p:nvPr/>
          </p:nvSpPr>
          <p:spPr>
            <a:xfrm rot="16200000" flipH="1">
              <a:off x="7189828" y="3556918"/>
              <a:ext cx="288032" cy="2253176"/>
            </a:xfrm>
            <a:prstGeom prst="rightBrac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005970" y="4869160"/>
              <a:ext cx="6557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 smtClean="0"/>
                <a:t>CERN</a:t>
              </a:r>
              <a:endParaRPr lang="en-GB" sz="1200" i="1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14014" y="4149080"/>
            <a:ext cx="792088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DQW:</a:t>
            </a:r>
            <a:endParaRPr lang="en-GB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 </a:t>
            </a:r>
            <a:r>
              <a:rPr lang="en-GB" sz="1400" dirty="0" err="1"/>
              <a:t>cryomodule</a:t>
            </a:r>
            <a:r>
              <a:rPr lang="en-GB" sz="1400" dirty="0"/>
              <a:t> with 2 identical </a:t>
            </a:r>
            <a:r>
              <a:rPr lang="en-GB" sz="1400" dirty="0" smtClean="0"/>
              <a:t>cavities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Design as much </a:t>
            </a:r>
            <a:r>
              <a:rPr lang="en-GB" sz="1400" b="1" dirty="0" smtClean="0"/>
              <a:t>as possible coherent with LHC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Design </a:t>
            </a:r>
            <a:r>
              <a:rPr lang="en-GB" sz="1400" b="1" dirty="0" smtClean="0"/>
              <a:t>collaboration CERN, USLARP</a:t>
            </a:r>
            <a:r>
              <a:rPr lang="en-GB" sz="1400" b="1" dirty="0" smtClean="0"/>
              <a:t>, UK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Manufacturing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Cavities – CERN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Cryomodule</a:t>
            </a:r>
            <a:r>
              <a:rPr lang="en-GB" sz="1400" dirty="0" smtClean="0"/>
              <a:t> – CERN and UK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 smtClean="0"/>
              <a:t>Cryomodule</a:t>
            </a:r>
            <a:r>
              <a:rPr lang="en-GB" sz="1400" dirty="0" smtClean="0"/>
              <a:t> assembly &amp; cold test CERN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To be </a:t>
            </a:r>
            <a:r>
              <a:rPr lang="en-GB" sz="1400" b="1" dirty="0"/>
              <a:t>tested</a:t>
            </a:r>
            <a:r>
              <a:rPr lang="en-GB" sz="1400" dirty="0"/>
              <a:t> in SPS in </a:t>
            </a:r>
            <a:r>
              <a:rPr lang="en-GB" sz="1400" b="1" dirty="0"/>
              <a:t>2018</a:t>
            </a:r>
            <a:endParaRPr lang="en-GB" sz="1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3" name="Rectangle 2"/>
          <p:cNvSpPr/>
          <p:nvPr/>
        </p:nvSpPr>
        <p:spPr>
          <a:xfrm>
            <a:off x="4283968" y="4149080"/>
            <a:ext cx="5256584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sz="1600" b="1" dirty="0" smtClean="0"/>
              <a:t>RFD</a:t>
            </a:r>
            <a:r>
              <a:rPr lang="en-GB" sz="1400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 </a:t>
            </a:r>
            <a:r>
              <a:rPr lang="en-GB" sz="1400" dirty="0" err="1"/>
              <a:t>cryomodule</a:t>
            </a:r>
            <a:r>
              <a:rPr lang="en-GB" sz="1400" dirty="0"/>
              <a:t> with 2 identical </a:t>
            </a:r>
            <a:r>
              <a:rPr lang="en-GB" sz="1400" dirty="0" smtClean="0"/>
              <a:t>cavities</a:t>
            </a:r>
            <a:endParaRPr lang="en-GB" sz="14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Design to be done </a:t>
            </a:r>
            <a:r>
              <a:rPr lang="en-GB" sz="1400" b="1" dirty="0"/>
              <a:t>as </a:t>
            </a:r>
            <a:r>
              <a:rPr lang="en-GB" sz="1400" b="1" dirty="0">
                <a:sym typeface="Wingdings" panose="05000000000000000000" pitchFamily="2" charset="2"/>
              </a:rPr>
              <a:t>LHC </a:t>
            </a:r>
            <a:r>
              <a:rPr lang="en-GB" sz="1400" b="1" dirty="0" smtClean="0">
                <a:sym typeface="Wingdings" panose="05000000000000000000" pitchFamily="2" charset="2"/>
              </a:rPr>
              <a:t>prototype</a:t>
            </a:r>
            <a:endParaRPr lang="en-GB" sz="1400" dirty="0">
              <a:sym typeface="Wingdings" panose="05000000000000000000" pitchFamily="2" charset="2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Design </a:t>
            </a:r>
            <a:r>
              <a:rPr lang="en-GB" sz="1400" b="1" dirty="0" smtClean="0"/>
              <a:t>collaboration CERN, USLARP</a:t>
            </a:r>
            <a:r>
              <a:rPr lang="en-GB" sz="1400" b="1" dirty="0"/>
              <a:t>, UK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Manufacturing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/>
              <a:t>Cavities – CERN 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Cryomodule</a:t>
            </a:r>
            <a:r>
              <a:rPr lang="en-GB" sz="1400" dirty="0"/>
              <a:t> –  UK and CERN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Cryomodule</a:t>
            </a:r>
            <a:r>
              <a:rPr lang="en-GB" sz="1400" dirty="0"/>
              <a:t> assembly – UK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Cold test – </a:t>
            </a:r>
            <a:r>
              <a:rPr lang="en-GB" sz="1400" dirty="0" smtClean="0"/>
              <a:t>CERN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To be </a:t>
            </a:r>
            <a:r>
              <a:rPr lang="en-GB" sz="1400" b="1" dirty="0"/>
              <a:t>tested</a:t>
            </a:r>
            <a:r>
              <a:rPr lang="en-GB" sz="1400" dirty="0"/>
              <a:t> in SPS after LS2, in </a:t>
            </a:r>
            <a:r>
              <a:rPr lang="en-GB" sz="1400" b="1" dirty="0" smtClean="0"/>
              <a:t>2021</a:t>
            </a:r>
            <a:endParaRPr lang="en-GB" sz="14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30" name="TextBox 29"/>
          <p:cNvSpPr txBox="1"/>
          <p:nvPr/>
        </p:nvSpPr>
        <p:spPr>
          <a:xfrm>
            <a:off x="8242534" y="4196421"/>
            <a:ext cx="990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</a:t>
            </a:r>
            <a:r>
              <a:rPr lang="en-GB" sz="1400" dirty="0" smtClean="0">
                <a:solidFill>
                  <a:schemeClr val="bg2"/>
                </a:solidFill>
              </a:rPr>
              <a:t>talk T. Jones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47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DQW for SPS </a:t>
            </a:r>
            <a:r>
              <a:rPr lang="fr-CH" dirty="0" err="1" smtClean="0"/>
              <a:t>Status</a:t>
            </a:r>
            <a:r>
              <a:rPr lang="fr-CH" dirty="0" smtClean="0"/>
              <a:t> - </a:t>
            </a:r>
            <a:r>
              <a:rPr lang="fr-CH" dirty="0" err="1" smtClean="0"/>
              <a:t>Cavities</a:t>
            </a:r>
            <a:r>
              <a:rPr lang="fr-CH" dirty="0" smtClean="0"/>
              <a:t>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6144683" cy="345638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OC, International Review of the Crab Cavities Performance, 3 April 2017</a:t>
            </a:r>
            <a:endParaRPr lang="en-GB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1103105" y="4729012"/>
            <a:ext cx="26597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Both cavities manufactured</a:t>
            </a:r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958897"/>
            <a:ext cx="3887217" cy="21865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5541229"/>
            <a:ext cx="2204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 M. Garlasche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402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11225" y="298156"/>
            <a:ext cx="7920000" cy="720000"/>
          </a:xfrm>
        </p:spPr>
        <p:txBody>
          <a:bodyPr/>
          <a:lstStyle/>
          <a:p>
            <a:r>
              <a:rPr lang="fr-CH" dirty="0"/>
              <a:t>DQW for SPS </a:t>
            </a:r>
            <a:r>
              <a:rPr lang="fr-CH" dirty="0" err="1" smtClean="0"/>
              <a:t>Status</a:t>
            </a:r>
            <a:r>
              <a:rPr lang="fr-CH" dirty="0" smtClean="0"/>
              <a:t> - </a:t>
            </a:r>
            <a:r>
              <a:rPr lang="fr-CH" dirty="0" err="1" smtClean="0"/>
              <a:t>Cavities</a:t>
            </a:r>
            <a:r>
              <a:rPr lang="fr-CH" dirty="0" smtClean="0"/>
              <a:t>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225" y="1340768"/>
            <a:ext cx="7918450" cy="3813747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 dirty="0"/>
          </a:p>
        </p:txBody>
      </p:sp>
      <p:sp>
        <p:nvSpPr>
          <p:cNvPr id="2" name="TextBox 1"/>
          <p:cNvSpPr txBox="1"/>
          <p:nvPr/>
        </p:nvSpPr>
        <p:spPr>
          <a:xfrm>
            <a:off x="552589" y="1275768"/>
            <a:ext cx="4147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DQW </a:t>
            </a:r>
            <a:r>
              <a:rPr lang="en-GB" dirty="0"/>
              <a:t>cavity manufacturing sequence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225" y="5356563"/>
            <a:ext cx="35028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All </a:t>
            </a:r>
            <a:r>
              <a:rPr lang="en-GB" sz="1600" dirty="0" smtClean="0"/>
              <a:t>manufacturing steps documented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873271" y="5695117"/>
            <a:ext cx="16337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 I. Bejar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5884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DQW for SPS </a:t>
            </a:r>
            <a:r>
              <a:rPr lang="fr-CH" dirty="0" err="1" smtClean="0"/>
              <a:t>Status</a:t>
            </a:r>
            <a:r>
              <a:rPr lang="fr-CH" dirty="0" smtClean="0"/>
              <a:t> - </a:t>
            </a:r>
            <a:r>
              <a:rPr lang="fr-CH" dirty="0" err="1" smtClean="0"/>
              <a:t>Cavities</a:t>
            </a:r>
            <a:r>
              <a:rPr lang="fr-CH" dirty="0" smtClean="0"/>
              <a:t>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84" y="1124744"/>
            <a:ext cx="7918450" cy="445412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6" name="TextBox 5"/>
          <p:cNvSpPr txBox="1"/>
          <p:nvPr/>
        </p:nvSpPr>
        <p:spPr>
          <a:xfrm>
            <a:off x="539552" y="5710506"/>
            <a:ext cx="1769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 S. Verdu</a:t>
            </a:r>
            <a:endParaRPr lang="en-GB" sz="1600" dirty="0">
              <a:solidFill>
                <a:schemeClr val="bg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95692" y="1572167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Cavity tuning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799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OC, International Review of the Crab Cavities Performance, 3 April 2017</a:t>
            </a:r>
            <a:endParaRPr lang="en-GB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DQW for SPS </a:t>
            </a:r>
            <a:r>
              <a:rPr lang="fr-CH" dirty="0" err="1" smtClean="0"/>
              <a:t>Status</a:t>
            </a:r>
            <a:r>
              <a:rPr lang="fr-CH" dirty="0" smtClean="0"/>
              <a:t> – Cold tests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934919"/>
            <a:ext cx="2760166" cy="490696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813" y="945628"/>
            <a:ext cx="2977564" cy="52934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44008" y="5959158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talks A. Castilla &amp; A. Macpherson</a:t>
            </a:r>
            <a:endParaRPr lang="en-GB" sz="1600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7517" y="1045136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Cavity cold test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9537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DQW for SPS </a:t>
            </a:r>
            <a:r>
              <a:rPr lang="fr-CH" dirty="0" err="1" smtClean="0"/>
              <a:t>Status</a:t>
            </a:r>
            <a:r>
              <a:rPr lang="fr-CH" dirty="0" smtClean="0"/>
              <a:t> – HOMS &amp; Pick-up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305" y="1323782"/>
            <a:ext cx="4710161" cy="2663483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pic>
        <p:nvPicPr>
          <p:cNvPr id="6" name="Content Placeholder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448" b="24901"/>
          <a:stretch/>
        </p:blipFill>
        <p:spPr>
          <a:xfrm>
            <a:off x="3831305" y="4143477"/>
            <a:ext cx="2808312" cy="17862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45" y="1320937"/>
            <a:ext cx="3072523" cy="46087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401" y="5560390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HOMS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7893" y="3627892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Pick-up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32240" y="4621100"/>
            <a:ext cx="1879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talks 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M. Garlasche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E. Montesinos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85738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DQW for SPS </a:t>
            </a:r>
            <a:r>
              <a:rPr lang="fr-CH" dirty="0" err="1" smtClean="0"/>
              <a:t>Status</a:t>
            </a:r>
            <a:r>
              <a:rPr lang="fr-CH" dirty="0" smtClean="0"/>
              <a:t> – </a:t>
            </a:r>
            <a:r>
              <a:rPr lang="fr-CH" dirty="0" err="1" smtClean="0"/>
              <a:t>Helium</a:t>
            </a:r>
            <a:r>
              <a:rPr lang="fr-CH" dirty="0" smtClean="0"/>
              <a:t> </a:t>
            </a:r>
            <a:r>
              <a:rPr lang="fr-CH" dirty="0" err="1" smtClean="0"/>
              <a:t>vessel</a:t>
            </a:r>
            <a:r>
              <a:rPr lang="fr-CH" dirty="0" smtClean="0"/>
              <a:t>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66" y="1340768"/>
            <a:ext cx="7918450" cy="445412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7" name="TextBox 6"/>
          <p:cNvSpPr txBox="1"/>
          <p:nvPr/>
        </p:nvSpPr>
        <p:spPr>
          <a:xfrm>
            <a:off x="6831145" y="1445617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Helium vessel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79496" y="6017796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 P. Freijedo</a:t>
            </a:r>
          </a:p>
        </p:txBody>
      </p:sp>
    </p:spTree>
    <p:extLst>
      <p:ext uri="{BB962C8B-B14F-4D97-AF65-F5344CB8AC3E}">
        <p14:creationId xmlns:p14="http://schemas.microsoft.com/office/powerpoint/2010/main" val="233659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OC, International Review of the Crab Cavities Performance, 3 April 2017</a:t>
            </a:r>
            <a:endParaRPr lang="en-GB" noProof="0" dirty="0"/>
          </a:p>
        </p:txBody>
      </p:sp>
      <p:grpSp>
        <p:nvGrpSpPr>
          <p:cNvPr id="5" name="Group 4"/>
          <p:cNvGrpSpPr/>
          <p:nvPr/>
        </p:nvGrpSpPr>
        <p:grpSpPr>
          <a:xfrm>
            <a:off x="1115616" y="1275837"/>
            <a:ext cx="6873280" cy="4224771"/>
            <a:chOff x="1" y="1006047"/>
            <a:chExt cx="9176562" cy="5977071"/>
          </a:xfrm>
        </p:grpSpPr>
        <p:pic>
          <p:nvPicPr>
            <p:cNvPr id="6" name="Picture 2" descr="9906026_01"/>
            <p:cNvPicPr>
              <a:picLocks noChangeAspect="1" noChangeArrowheads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7008"/>
            <a:stretch/>
          </p:blipFill>
          <p:spPr bwMode="auto">
            <a:xfrm>
              <a:off x="978195" y="1077686"/>
              <a:ext cx="7453424" cy="5905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Oval 6"/>
            <p:cNvSpPr/>
            <p:nvPr/>
          </p:nvSpPr>
          <p:spPr>
            <a:xfrm>
              <a:off x="4076702" y="5924554"/>
              <a:ext cx="371475" cy="1428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 rot="900000">
              <a:off x="2867027" y="5757866"/>
              <a:ext cx="371475" cy="142875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040969" y="5836179"/>
              <a:ext cx="2135594" cy="718463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002060"/>
                  </a:solidFill>
                </a:rPr>
                <a:t>LHC Point 1 (vertical)</a:t>
              </a:r>
            </a:p>
            <a:p>
              <a:r>
                <a:rPr lang="en-GB" sz="900" b="1" dirty="0">
                  <a:solidFill>
                    <a:srgbClr val="002060"/>
                  </a:solidFill>
                </a:rPr>
                <a:t>2 cavities / IP side/ beam</a:t>
              </a:r>
            </a:p>
            <a:p>
              <a:r>
                <a:rPr lang="en-GB" sz="900" b="1" dirty="0">
                  <a:solidFill>
                    <a:srgbClr val="002060"/>
                  </a:solidFill>
                </a:rPr>
                <a:t>to be installed during LS3 </a:t>
              </a:r>
              <a:endParaRPr lang="fr-FR" sz="900" b="1" dirty="0">
                <a:solidFill>
                  <a:srgbClr val="002060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962525" y="4500565"/>
              <a:ext cx="276225" cy="9529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322752" y="4093842"/>
              <a:ext cx="143095" cy="12195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 rot="600000">
              <a:off x="5610225" y="4557666"/>
              <a:ext cx="276225" cy="95299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 rot="600000">
              <a:off x="5991826" y="3341222"/>
              <a:ext cx="196042" cy="56129"/>
            </a:xfrm>
            <a:prstGeom prst="ellipse">
              <a:avLst/>
            </a:prstGeom>
            <a:solidFill>
              <a:srgbClr val="1505EB"/>
            </a:solidFill>
            <a:ln>
              <a:solidFill>
                <a:srgbClr val="1505E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50">
                <a:solidFill>
                  <a:prstClr val="black"/>
                </a:solidFill>
              </a:endParaRPr>
            </a:p>
          </p:txBody>
        </p:sp>
        <p:cxnSp>
          <p:nvCxnSpPr>
            <p:cNvPr id="14" name="Straight Connector 13"/>
            <p:cNvCxnSpPr>
              <a:stCxn id="12" idx="6"/>
              <a:endCxn id="9" idx="1"/>
            </p:cNvCxnSpPr>
            <p:nvPr/>
          </p:nvCxnSpPr>
          <p:spPr>
            <a:xfrm>
              <a:off x="5884351" y="4630728"/>
              <a:ext cx="1156618" cy="1564683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" y="5903896"/>
              <a:ext cx="2114551" cy="718463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002060"/>
                  </a:solidFill>
                </a:rPr>
                <a:t>LHC Point 5 (horizontal)</a:t>
              </a:r>
            </a:p>
            <a:p>
              <a:r>
                <a:rPr lang="en-GB" sz="900" b="1" dirty="0">
                  <a:solidFill>
                    <a:srgbClr val="002060"/>
                  </a:solidFill>
                </a:rPr>
                <a:t>2 cavities / IP side/ beam</a:t>
              </a:r>
            </a:p>
            <a:p>
              <a:r>
                <a:rPr lang="en-GB" sz="900" b="1" dirty="0">
                  <a:solidFill>
                    <a:srgbClr val="002060"/>
                  </a:solidFill>
                </a:rPr>
                <a:t>to be installed during LS3 </a:t>
              </a:r>
              <a:endParaRPr lang="fr-FR" sz="9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16" name="Straight Connector 15"/>
            <p:cNvCxnSpPr>
              <a:stCxn id="15" idx="3"/>
              <a:endCxn id="8" idx="3"/>
            </p:cNvCxnSpPr>
            <p:nvPr/>
          </p:nvCxnSpPr>
          <p:spPr>
            <a:xfrm flipV="1">
              <a:off x="2114552" y="5842076"/>
              <a:ext cx="799013" cy="421052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" y="2261323"/>
              <a:ext cx="2114550" cy="522519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002060"/>
                  </a:solidFill>
                </a:rPr>
                <a:t>SPS Test Prototype Module before LS2</a:t>
              </a:r>
              <a:endParaRPr lang="fr-FR" sz="9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18" name="Straight Connector 17"/>
            <p:cNvCxnSpPr>
              <a:stCxn id="11" idx="1"/>
              <a:endCxn id="17" idx="3"/>
            </p:cNvCxnSpPr>
            <p:nvPr/>
          </p:nvCxnSpPr>
          <p:spPr>
            <a:xfrm flipH="1" flipV="1">
              <a:off x="2114552" y="2522582"/>
              <a:ext cx="3229156" cy="158912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040969" y="1006047"/>
              <a:ext cx="2114550" cy="914408"/>
            </a:xfrm>
            <a:prstGeom prst="rect">
              <a:avLst/>
            </a:prstGeom>
            <a:solidFill>
              <a:schemeClr val="bg1"/>
            </a:solidFill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square" rtlCol="0">
              <a:spAutoFit/>
            </a:bodyPr>
            <a:lstStyle/>
            <a:p>
              <a:r>
                <a:rPr lang="en-GB" sz="900" b="1" dirty="0">
                  <a:solidFill>
                    <a:srgbClr val="002060"/>
                  </a:solidFill>
                </a:rPr>
                <a:t>SM18 Area</a:t>
              </a:r>
            </a:p>
            <a:p>
              <a:r>
                <a:rPr lang="en-GB" sz="900" b="1" dirty="0">
                  <a:solidFill>
                    <a:srgbClr val="002060"/>
                  </a:solidFill>
                </a:rPr>
                <a:t>Cavity cold testing, clean room facilities &amp; cryomodule qualification</a:t>
              </a:r>
              <a:endParaRPr lang="fr-FR" sz="900" b="1" dirty="0">
                <a:solidFill>
                  <a:srgbClr val="002060"/>
                </a:solidFill>
              </a:endParaRPr>
            </a:p>
          </p:txBody>
        </p:sp>
        <p:cxnSp>
          <p:nvCxnSpPr>
            <p:cNvPr id="20" name="Straight Connector 19"/>
            <p:cNvCxnSpPr>
              <a:stCxn id="19" idx="1"/>
              <a:endCxn id="13" idx="5"/>
            </p:cNvCxnSpPr>
            <p:nvPr/>
          </p:nvCxnSpPr>
          <p:spPr>
            <a:xfrm flipH="1">
              <a:off x="6154853" y="1463252"/>
              <a:ext cx="886116" cy="1938333"/>
            </a:xfrm>
            <a:prstGeom prst="line">
              <a:avLst/>
            </a:prstGeom>
            <a:ln>
              <a:solidFill>
                <a:srgbClr val="1505E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18625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DQW for SPS </a:t>
            </a:r>
            <a:r>
              <a:rPr lang="fr-CH" dirty="0" err="1" smtClean="0"/>
              <a:t>Status</a:t>
            </a:r>
            <a:r>
              <a:rPr lang="fr-CH" dirty="0" smtClean="0"/>
              <a:t> – </a:t>
            </a:r>
            <a:r>
              <a:rPr lang="fr-CH" dirty="0" err="1" smtClean="0"/>
              <a:t>Helium</a:t>
            </a:r>
            <a:r>
              <a:rPr lang="fr-CH" dirty="0" smtClean="0"/>
              <a:t> </a:t>
            </a:r>
            <a:r>
              <a:rPr lang="fr-CH" dirty="0" err="1" smtClean="0"/>
              <a:t>vessel</a:t>
            </a:r>
            <a:r>
              <a:rPr lang="fr-CH" dirty="0" smtClean="0"/>
              <a:t> &amp; cold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shield</a:t>
            </a:r>
            <a:r>
              <a:rPr lang="fr-CH" dirty="0" smtClean="0"/>
              <a:t> </a:t>
            </a:r>
            <a:r>
              <a:rPr lang="fr-CH" dirty="0" err="1" smtClean="0"/>
              <a:t>assembly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OC, International Review of the Crab Cavities Performance, 3 April 2017</a:t>
            </a:r>
            <a:endParaRPr lang="en-GB" noProof="0" dirty="0"/>
          </a:p>
        </p:txBody>
      </p:sp>
      <p:pic>
        <p:nvPicPr>
          <p:cNvPr id="7" name="Content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196752"/>
            <a:ext cx="2641689" cy="2263504"/>
          </a:xfrm>
          <a:prstGeom prst="rect">
            <a:avLst/>
          </a:prstGeom>
        </p:spPr>
      </p:pic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845" y="3494255"/>
            <a:ext cx="5043155" cy="3363745"/>
          </a:xfr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1550569"/>
            <a:ext cx="4777672" cy="33747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96648" y="6359916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Helium vessel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64088" y="3124923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Cold magnetic shield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47664" y="5239593"/>
            <a:ext cx="1879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talks 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P. Freijedo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N. Templeton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645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00350" y="0"/>
            <a:ext cx="8229600" cy="531427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fr-CH" sz="2800" b="1" dirty="0">
                <a:solidFill>
                  <a:srgbClr val="0093BE"/>
                </a:solidFill>
              </a:rPr>
              <a:t>DQW for SPS </a:t>
            </a:r>
            <a:r>
              <a:rPr lang="fr-CH" sz="2800" b="1" dirty="0" err="1" smtClean="0">
                <a:solidFill>
                  <a:srgbClr val="0093BE"/>
                </a:solidFill>
              </a:rPr>
              <a:t>Status</a:t>
            </a:r>
            <a:r>
              <a:rPr lang="fr-CH" sz="2800" b="1" dirty="0" smtClean="0">
                <a:solidFill>
                  <a:srgbClr val="0093BE"/>
                </a:solidFill>
              </a:rPr>
              <a:t> – </a:t>
            </a:r>
            <a:r>
              <a:rPr lang="fr-CH" sz="2800" b="1" dirty="0" err="1" smtClean="0">
                <a:solidFill>
                  <a:srgbClr val="0093BE"/>
                </a:solidFill>
              </a:rPr>
              <a:t>Tuning</a:t>
            </a:r>
            <a:r>
              <a:rPr lang="fr-CH" sz="2800" b="1" dirty="0" smtClean="0">
                <a:solidFill>
                  <a:srgbClr val="0093BE"/>
                </a:solidFill>
              </a:rPr>
              <a:t> system</a:t>
            </a:r>
            <a:endParaRPr lang="en-GB" sz="2800" b="1" dirty="0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24" r="4121" b="14017"/>
          <a:stretch/>
        </p:blipFill>
        <p:spPr>
          <a:xfrm>
            <a:off x="510492" y="1767341"/>
            <a:ext cx="3352019" cy="177148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" r="22348" b="18586"/>
          <a:stretch/>
        </p:blipFill>
        <p:spPr>
          <a:xfrm>
            <a:off x="510492" y="3636102"/>
            <a:ext cx="3352019" cy="2817234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761566" y="1921414"/>
            <a:ext cx="2251535" cy="4675938"/>
            <a:chOff x="174702" y="1083527"/>
            <a:chExt cx="2416098" cy="559315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702" y="1083527"/>
              <a:ext cx="1676400" cy="55931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914400" y="1676400"/>
              <a:ext cx="1524000" cy="3733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914400" y="1295400"/>
              <a:ext cx="16764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Content Placeholder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968"/>
          <a:stretch/>
        </p:blipFill>
        <p:spPr>
          <a:xfrm>
            <a:off x="6927588" y="2140025"/>
            <a:ext cx="1964892" cy="340099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83647" y="1119146"/>
            <a:ext cx="32242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Helium vessel built and successfully tested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596175" y="1283774"/>
            <a:ext cx="3305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Tuning system built and successfully tested at cold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07408" y="639909"/>
            <a:ext cx="6288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 smtClean="0">
                <a:solidFill>
                  <a:schemeClr val="accent5"/>
                </a:solidFill>
              </a:rPr>
              <a:t>All complex </a:t>
            </a:r>
            <a:r>
              <a:rPr lang="en-GB" dirty="0">
                <a:solidFill>
                  <a:schemeClr val="accent5"/>
                </a:solidFill>
              </a:rPr>
              <a:t>components </a:t>
            </a:r>
            <a:r>
              <a:rPr lang="en-GB" dirty="0" smtClean="0">
                <a:solidFill>
                  <a:schemeClr val="accent5"/>
                </a:solidFill>
              </a:rPr>
              <a:t>individually tested for validation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79496" y="6017796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 K. Artoos</a:t>
            </a:r>
          </a:p>
        </p:txBody>
      </p:sp>
    </p:spTree>
    <p:extLst>
      <p:ext uri="{BB962C8B-B14F-4D97-AF65-F5344CB8AC3E}">
        <p14:creationId xmlns:p14="http://schemas.microsoft.com/office/powerpoint/2010/main" val="20943252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00350" y="0"/>
            <a:ext cx="8229600" cy="531427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fr-CH" sz="2800" b="1" dirty="0">
                <a:solidFill>
                  <a:srgbClr val="0093BE"/>
                </a:solidFill>
              </a:rPr>
              <a:t>DQW for SPS </a:t>
            </a:r>
            <a:r>
              <a:rPr lang="fr-CH" sz="2800" b="1" dirty="0" err="1" smtClean="0">
                <a:solidFill>
                  <a:srgbClr val="0093BE"/>
                </a:solidFill>
              </a:rPr>
              <a:t>Status</a:t>
            </a:r>
            <a:r>
              <a:rPr lang="fr-CH" sz="2800" b="1" dirty="0" smtClean="0">
                <a:solidFill>
                  <a:srgbClr val="0093BE"/>
                </a:solidFill>
              </a:rPr>
              <a:t> – CM RF </a:t>
            </a:r>
            <a:r>
              <a:rPr lang="fr-CH" sz="2800" b="1" dirty="0" err="1" smtClean="0">
                <a:solidFill>
                  <a:srgbClr val="0093BE"/>
                </a:solidFill>
              </a:rPr>
              <a:t>internal</a:t>
            </a:r>
            <a:r>
              <a:rPr lang="fr-CH" sz="2800" b="1" dirty="0" smtClean="0">
                <a:solidFill>
                  <a:srgbClr val="0093BE"/>
                </a:solidFill>
              </a:rPr>
              <a:t> </a:t>
            </a:r>
            <a:r>
              <a:rPr lang="fr-CH" sz="2800" b="1" dirty="0" err="1" smtClean="0">
                <a:solidFill>
                  <a:srgbClr val="0093BE"/>
                </a:solidFill>
              </a:rPr>
              <a:t>lines</a:t>
            </a:r>
            <a:r>
              <a:rPr lang="fr-CH" sz="2800" b="1" dirty="0" smtClean="0">
                <a:solidFill>
                  <a:srgbClr val="0093BE"/>
                </a:solidFill>
              </a:rPr>
              <a:t> </a:t>
            </a:r>
            <a:endParaRPr lang="en-GB" sz="2800" b="1" dirty="0">
              <a:solidFill>
                <a:schemeClr val="bg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2186" y="1506044"/>
            <a:ext cx="3152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RF internal line for HOM extraction </a:t>
            </a:r>
            <a:r>
              <a:rPr lang="en-GB" sz="1600" dirty="0" smtClean="0"/>
              <a:t>manufactured </a:t>
            </a:r>
            <a:r>
              <a:rPr lang="en-GB" sz="1600" dirty="0" smtClean="0"/>
              <a:t>for extensive tests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00350" y="580791"/>
            <a:ext cx="6288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dirty="0">
                <a:solidFill>
                  <a:schemeClr val="accent5"/>
                </a:solidFill>
              </a:rPr>
              <a:t>All </a:t>
            </a:r>
            <a:r>
              <a:rPr lang="en-GB" dirty="0" smtClean="0">
                <a:solidFill>
                  <a:schemeClr val="accent5"/>
                </a:solidFill>
              </a:rPr>
              <a:t>complex components individually tested for validation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9911" y="512029"/>
            <a:ext cx="7337401" cy="38239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4" r="17236"/>
          <a:stretch/>
        </p:blipFill>
        <p:spPr>
          <a:xfrm>
            <a:off x="-16933" y="2346479"/>
            <a:ext cx="3430489" cy="34485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8491" y="4617132"/>
            <a:ext cx="2987824" cy="224086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81098" y="3826201"/>
            <a:ext cx="3464915" cy="259868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07377" y="3833895"/>
            <a:ext cx="3038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Successful copper on stainless steel sputtering for FPC outer conductor by TE-VSC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7080296" y="2674025"/>
            <a:ext cx="1879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talks 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T. Capelli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E. Montesinos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4036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rgbClr val="0093BE"/>
                </a:solidFill>
              </a:rPr>
              <a:t>DQW for SPS </a:t>
            </a:r>
            <a:r>
              <a:rPr lang="fr-CH" dirty="0" err="1" smtClean="0">
                <a:solidFill>
                  <a:srgbClr val="0093BE"/>
                </a:solidFill>
              </a:rPr>
              <a:t>Status</a:t>
            </a:r>
            <a:r>
              <a:rPr lang="fr-CH" dirty="0" smtClean="0">
                <a:solidFill>
                  <a:srgbClr val="0093BE"/>
                </a:solidFill>
              </a:rPr>
              <a:t> – Vacuum </a:t>
            </a:r>
            <a:r>
              <a:rPr lang="fr-CH" dirty="0" err="1" smtClean="0">
                <a:solidFill>
                  <a:srgbClr val="0093BE"/>
                </a:solidFill>
              </a:rPr>
              <a:t>vessel</a:t>
            </a:r>
            <a:r>
              <a:rPr lang="fr-CH" dirty="0" smtClean="0">
                <a:solidFill>
                  <a:srgbClr val="0093BE"/>
                </a:solidFill>
              </a:rPr>
              <a:t> 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408" y="1556792"/>
            <a:ext cx="4746592" cy="355994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1" y="3850347"/>
            <a:ext cx="4297740" cy="2430270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50" y="1196752"/>
            <a:ext cx="3202183" cy="22838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0" y="4696150"/>
            <a:ext cx="1732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Vacuum vessel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8480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rgbClr val="0093BE"/>
                </a:solidFill>
              </a:rPr>
              <a:t>DQW for SPS </a:t>
            </a:r>
            <a:r>
              <a:rPr lang="fr-CH" dirty="0" err="1" smtClean="0">
                <a:solidFill>
                  <a:srgbClr val="0093BE"/>
                </a:solidFill>
              </a:rPr>
              <a:t>Status</a:t>
            </a:r>
            <a:r>
              <a:rPr lang="fr-CH" dirty="0" smtClean="0">
                <a:solidFill>
                  <a:srgbClr val="0093BE"/>
                </a:solidFill>
              </a:rPr>
              <a:t> – </a:t>
            </a:r>
            <a:r>
              <a:rPr lang="fr-CH" dirty="0" err="1" smtClean="0">
                <a:solidFill>
                  <a:srgbClr val="0093BE"/>
                </a:solidFill>
              </a:rPr>
              <a:t>Magnetic</a:t>
            </a:r>
            <a:r>
              <a:rPr lang="fr-CH" dirty="0" smtClean="0">
                <a:solidFill>
                  <a:srgbClr val="0093BE"/>
                </a:solidFill>
              </a:rPr>
              <a:t> &amp; thermal </a:t>
            </a:r>
            <a:r>
              <a:rPr lang="fr-CH" dirty="0" err="1" smtClean="0">
                <a:solidFill>
                  <a:srgbClr val="0093BE"/>
                </a:solidFill>
              </a:rPr>
              <a:t>shields</a:t>
            </a:r>
            <a:r>
              <a:rPr lang="fr-CH" dirty="0" smtClean="0">
                <a:solidFill>
                  <a:srgbClr val="0093BE"/>
                </a:solidFill>
              </a:rPr>
              <a:t> </a:t>
            </a:r>
            <a:endParaRPr lang="en-GB" b="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80966" y="3084842"/>
            <a:ext cx="4072003" cy="328022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pic>
        <p:nvPicPr>
          <p:cNvPr id="6" name="Picture 2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75" y="1052736"/>
            <a:ext cx="4280925" cy="3210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27584" y="5239593"/>
            <a:ext cx="2599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 </a:t>
            </a:r>
            <a:r>
              <a:rPr lang="en-GB" sz="1600" dirty="0" smtClean="0">
                <a:solidFill>
                  <a:schemeClr val="bg2"/>
                </a:solidFill>
              </a:rPr>
              <a:t>N. Templeton</a:t>
            </a:r>
            <a:endParaRPr lang="en-GB" sz="1600" dirty="0">
              <a:solidFill>
                <a:schemeClr val="bg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5531" y="5986012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Thermal shield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85350" y="3366516"/>
            <a:ext cx="14726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chemeClr val="bg1"/>
                </a:solidFill>
              </a:rPr>
              <a:t>Warm magnetic shield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104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5" t="8203" r="5900" b="8203"/>
          <a:stretch/>
        </p:blipFill>
        <p:spPr>
          <a:xfrm>
            <a:off x="0" y="954190"/>
            <a:ext cx="6735946" cy="37815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0006" r="22800"/>
          <a:stretch/>
        </p:blipFill>
        <p:spPr>
          <a:xfrm>
            <a:off x="-7319" y="3614036"/>
            <a:ext cx="3859239" cy="3243964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4184459" y="4077072"/>
            <a:ext cx="1611677" cy="1116104"/>
          </a:xfrm>
          <a:prstGeom prst="straightConnector1">
            <a:avLst/>
          </a:prstGeom>
          <a:ln w="41275"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8064" y="2650787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chemeClr val="bg1"/>
                </a:solidFill>
              </a:rPr>
              <a:t>Assembly in</a:t>
            </a:r>
          </a:p>
          <a:p>
            <a:r>
              <a:rPr lang="en-GB" i="1" dirty="0" smtClean="0">
                <a:solidFill>
                  <a:schemeClr val="bg1"/>
                </a:solidFill>
              </a:rPr>
              <a:t>SM18 </a:t>
            </a:r>
            <a:r>
              <a:rPr lang="en-GB" i="1" dirty="0" smtClean="0">
                <a:solidFill>
                  <a:schemeClr val="bg1"/>
                </a:solidFill>
              </a:rPr>
              <a:t>@ CERN</a:t>
            </a:r>
            <a:endParaRPr lang="en-GB" i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47416" y="6034686"/>
            <a:ext cx="36489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Vertical </a:t>
            </a:r>
            <a:r>
              <a:rPr lang="en-GB" sz="1600" dirty="0" smtClean="0"/>
              <a:t>loading of equipment in vessel outside clean room</a:t>
            </a:r>
            <a:endParaRPr lang="en-GB" sz="1600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707904" y="1709805"/>
            <a:ext cx="1617419" cy="1131084"/>
          </a:xfrm>
          <a:prstGeom prst="straightConnector1">
            <a:avLst/>
          </a:prstGeom>
          <a:ln w="41275"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Content Placeholder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5323" y="522712"/>
            <a:ext cx="3768405" cy="212807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337603" y="2537190"/>
            <a:ext cx="17237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/>
              <a:t>String assembly in clean room</a:t>
            </a:r>
            <a:endParaRPr lang="en-GB" sz="16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6656398" y="4543870"/>
            <a:ext cx="18798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talks </a:t>
            </a:r>
          </a:p>
          <a:p>
            <a:pPr algn="r"/>
            <a:r>
              <a:rPr lang="en-GB" sz="1600" dirty="0">
                <a:solidFill>
                  <a:schemeClr val="bg2"/>
                </a:solidFill>
              </a:rPr>
              <a:t>E. Montesinos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M. Therasse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T. Capelli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01814" y="112680"/>
            <a:ext cx="8229600" cy="531427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fr-CH" sz="2800" b="1" dirty="0">
                <a:solidFill>
                  <a:srgbClr val="0093BE"/>
                </a:solidFill>
              </a:rPr>
              <a:t>DQW for SPS </a:t>
            </a:r>
            <a:r>
              <a:rPr lang="fr-CH" sz="2800" b="1" dirty="0" err="1" smtClean="0">
                <a:solidFill>
                  <a:srgbClr val="0093BE"/>
                </a:solidFill>
              </a:rPr>
              <a:t>Status</a:t>
            </a:r>
            <a:r>
              <a:rPr lang="fr-CH" sz="2800" b="1" dirty="0" smtClean="0">
                <a:solidFill>
                  <a:srgbClr val="0093BE"/>
                </a:solidFill>
              </a:rPr>
              <a:t> – CM </a:t>
            </a:r>
            <a:r>
              <a:rPr lang="fr-CH" sz="2800" b="1" dirty="0" err="1" smtClean="0">
                <a:solidFill>
                  <a:srgbClr val="0093BE"/>
                </a:solidFill>
              </a:rPr>
              <a:t>assembly</a:t>
            </a:r>
            <a:r>
              <a:rPr lang="fr-CH" sz="2800" b="1" dirty="0" smtClean="0">
                <a:solidFill>
                  <a:srgbClr val="0093BE"/>
                </a:solidFill>
              </a:rPr>
              <a:t> </a:t>
            </a:r>
            <a:endParaRPr lang="en-GB" sz="2800" b="1" dirty="0">
              <a:solidFill>
                <a:schemeClr val="bg2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4636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rgbClr val="0093BE"/>
                </a:solidFill>
              </a:rPr>
              <a:t>DQW for SPS </a:t>
            </a:r>
            <a:r>
              <a:rPr lang="fr-CH" dirty="0" err="1" smtClean="0">
                <a:solidFill>
                  <a:srgbClr val="0093BE"/>
                </a:solidFill>
              </a:rPr>
              <a:t>Status</a:t>
            </a:r>
            <a:r>
              <a:rPr lang="fr-CH" dirty="0" smtClean="0">
                <a:solidFill>
                  <a:srgbClr val="0093BE"/>
                </a:solidFill>
              </a:rPr>
              <a:t> – CM </a:t>
            </a:r>
            <a:r>
              <a:rPr lang="fr-CH" dirty="0" err="1" smtClean="0">
                <a:solidFill>
                  <a:srgbClr val="0093BE"/>
                </a:solidFill>
              </a:rPr>
              <a:t>assembly</a:t>
            </a:r>
            <a:r>
              <a:rPr lang="fr-CH" dirty="0" smtClean="0">
                <a:solidFill>
                  <a:srgbClr val="0093BE"/>
                </a:solidFill>
              </a:rPr>
              <a:t> </a:t>
            </a:r>
            <a:r>
              <a:rPr lang="fr-CH" dirty="0" err="1" smtClean="0">
                <a:solidFill>
                  <a:srgbClr val="0093BE"/>
                </a:solidFill>
              </a:rPr>
              <a:t>tooling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984382"/>
            <a:ext cx="3096343" cy="5504611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 dirty="0"/>
          </a:p>
        </p:txBody>
      </p:sp>
      <p:sp>
        <p:nvSpPr>
          <p:cNvPr id="6" name="TextBox 5"/>
          <p:cNvSpPr txBox="1"/>
          <p:nvPr/>
        </p:nvSpPr>
        <p:spPr>
          <a:xfrm>
            <a:off x="3010220" y="6048674"/>
            <a:ext cx="3065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Gantry for CM assembly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457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rgbClr val="0093BE"/>
                </a:solidFill>
              </a:rPr>
              <a:t>DQW for SPS </a:t>
            </a:r>
            <a:r>
              <a:rPr lang="fr-CH" dirty="0" err="1">
                <a:solidFill>
                  <a:srgbClr val="0093BE"/>
                </a:solidFill>
              </a:rPr>
              <a:t>Status</a:t>
            </a:r>
            <a:r>
              <a:rPr lang="fr-CH" dirty="0">
                <a:solidFill>
                  <a:srgbClr val="0093BE"/>
                </a:solidFill>
              </a:rPr>
              <a:t> – CM </a:t>
            </a:r>
            <a:r>
              <a:rPr lang="fr-CH" dirty="0" err="1">
                <a:solidFill>
                  <a:srgbClr val="0093BE"/>
                </a:solidFill>
              </a:rPr>
              <a:t>assembly</a:t>
            </a:r>
            <a:r>
              <a:rPr lang="fr-CH" dirty="0">
                <a:solidFill>
                  <a:srgbClr val="0093BE"/>
                </a:solidFill>
              </a:rPr>
              <a:t> </a:t>
            </a:r>
            <a:r>
              <a:rPr lang="en-GB" dirty="0" smtClean="0"/>
              <a:t>sequence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 dirty="0"/>
          </a:p>
        </p:txBody>
      </p:sp>
      <p:pic>
        <p:nvPicPr>
          <p:cNvPr id="91" name="Content Placeholder 9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768" y="2247616"/>
            <a:ext cx="8759720" cy="2600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995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test zone</a:t>
            </a:r>
            <a:endParaRPr lang="en-GB" dirty="0"/>
          </a:p>
        </p:txBody>
      </p:sp>
      <p:pic>
        <p:nvPicPr>
          <p:cNvPr id="29" name="Content Placeholder 2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5329" y="1219200"/>
            <a:ext cx="7473342" cy="4906963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31" name="TextBox 30"/>
          <p:cNvSpPr txBox="1"/>
          <p:nvPr/>
        </p:nvSpPr>
        <p:spPr>
          <a:xfrm>
            <a:off x="467544" y="5410259"/>
            <a:ext cx="2599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 </a:t>
            </a:r>
            <a:r>
              <a:rPr lang="en-GB" sz="1600" dirty="0" smtClean="0">
                <a:solidFill>
                  <a:schemeClr val="bg2"/>
                </a:solidFill>
              </a:rPr>
              <a:t>G. Vandoni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V. Baglin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S. Claudet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8167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test zone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22" y="1829334"/>
            <a:ext cx="7090756" cy="36866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5756805"/>
            <a:ext cx="2599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 </a:t>
            </a:r>
            <a:r>
              <a:rPr lang="en-GB" sz="1600" dirty="0" smtClean="0">
                <a:solidFill>
                  <a:schemeClr val="bg2"/>
                </a:solidFill>
              </a:rPr>
              <a:t>G. Vandoni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V. Baglin</a:t>
            </a:r>
          </a:p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S. Claudet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56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 smtClean="0"/>
              <a:t>General plans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 dirty="0"/>
          </a:p>
        </p:txBody>
      </p:sp>
      <p:sp>
        <p:nvSpPr>
          <p:cNvPr id="44" name="TextBox 43"/>
          <p:cNvSpPr txBox="1"/>
          <p:nvPr/>
        </p:nvSpPr>
        <p:spPr>
          <a:xfrm>
            <a:off x="374873" y="681461"/>
            <a:ext cx="82295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2 </a:t>
            </a:r>
            <a:r>
              <a:rPr lang="en-GB" dirty="0" err="1"/>
              <a:t>cryomodules</a:t>
            </a:r>
            <a:r>
              <a:rPr lang="en-GB" dirty="0"/>
              <a:t> for SPS tests 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1 </a:t>
            </a:r>
            <a:r>
              <a:rPr lang="en-GB" dirty="0" err="1"/>
              <a:t>cryomodule</a:t>
            </a:r>
            <a:r>
              <a:rPr lang="en-GB" dirty="0"/>
              <a:t> with 2 identical cavities (type «vertical» - DQW</a:t>
            </a:r>
            <a:r>
              <a:rPr lang="en-GB" dirty="0" smtClean="0"/>
              <a:t>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Design as much as possible coherent with LHC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To be tested in SPS in 2018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1 </a:t>
            </a:r>
            <a:r>
              <a:rPr lang="en-GB" dirty="0" err="1"/>
              <a:t>cryomodule</a:t>
            </a:r>
            <a:r>
              <a:rPr lang="en-GB" dirty="0"/>
              <a:t> with 2 identical cavities (type «horizontal» - RFD</a:t>
            </a:r>
            <a:r>
              <a:rPr lang="en-GB" dirty="0" smtClean="0"/>
              <a:t>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/>
              <a:t>Design to be done as </a:t>
            </a:r>
            <a:r>
              <a:rPr lang="en-GB" dirty="0">
                <a:sym typeface="Wingdings" panose="05000000000000000000" pitchFamily="2" charset="2"/>
              </a:rPr>
              <a:t>LHC </a:t>
            </a:r>
            <a:r>
              <a:rPr lang="en-GB" dirty="0" smtClean="0">
                <a:sym typeface="Wingdings" panose="05000000000000000000" pitchFamily="2" charset="2"/>
              </a:rPr>
              <a:t>prototype</a:t>
            </a:r>
            <a:endParaRPr lang="en-GB" dirty="0">
              <a:sym typeface="Wingdings" panose="05000000000000000000" pitchFamily="2" charset="2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To </a:t>
            </a:r>
            <a:r>
              <a:rPr lang="en-GB" dirty="0"/>
              <a:t>be tested in SPS </a:t>
            </a:r>
            <a:r>
              <a:rPr lang="en-GB" dirty="0" smtClean="0"/>
              <a:t>after LS2, in </a:t>
            </a:r>
            <a:r>
              <a:rPr lang="en-GB" dirty="0" smtClean="0"/>
              <a:t>2021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2 cavities pre-series </a:t>
            </a:r>
            <a:r>
              <a:rPr lang="en-GB" dirty="0"/>
              <a:t>for LHC (one of each type</a:t>
            </a:r>
            <a:r>
              <a:rPr lang="en-GB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8 </a:t>
            </a:r>
            <a:r>
              <a:rPr lang="en-GB" dirty="0" err="1" smtClean="0"/>
              <a:t>cryomodules</a:t>
            </a:r>
            <a:r>
              <a:rPr lang="en-GB" dirty="0" smtClean="0"/>
              <a:t> (4 of each type) for installation in LHC during LS3 </a:t>
            </a:r>
            <a:br>
              <a:rPr lang="en-GB" dirty="0" smtClean="0"/>
            </a:br>
            <a:r>
              <a:rPr lang="en-GB" dirty="0" smtClean="0"/>
              <a:t>+ 2 spares (1 of each type)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987" y="4206481"/>
            <a:ext cx="7711013" cy="2329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83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SPS test zone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445617"/>
            <a:ext cx="7918450" cy="445412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6" name="TextBox 5"/>
          <p:cNvSpPr txBox="1"/>
          <p:nvPr/>
        </p:nvSpPr>
        <p:spPr>
          <a:xfrm>
            <a:off x="259849" y="5908445"/>
            <a:ext cx="2599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 </a:t>
            </a:r>
            <a:r>
              <a:rPr lang="en-GB" sz="1600" dirty="0" smtClean="0">
                <a:solidFill>
                  <a:schemeClr val="bg2"/>
                </a:solidFill>
              </a:rPr>
              <a:t>G. Vandoni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8976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404734" y="890651"/>
            <a:ext cx="8478009" cy="4239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en-US" dirty="0"/>
              <a:t>LHC layout:  4 “SPS like” </a:t>
            </a:r>
            <a:r>
              <a:rPr lang="en-US" dirty="0" err="1"/>
              <a:t>cryomodules</a:t>
            </a:r>
            <a:r>
              <a:rPr lang="en-US" dirty="0"/>
              <a:t> x 2 cavities each / IP side (high modularity)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/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endParaRPr lang="en-US" sz="32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LHC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OC, International Review of the Crab Cavities Performance, 3 April 2017</a:t>
            </a:r>
            <a:endParaRPr lang="en-US" dirty="0"/>
          </a:p>
        </p:txBody>
      </p:sp>
      <p:pic>
        <p:nvPicPr>
          <p:cNvPr id="4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016" y="1997413"/>
            <a:ext cx="4580053" cy="22208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0461" y="4075847"/>
            <a:ext cx="5084878" cy="228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573667" y="2923167"/>
            <a:ext cx="1309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Lateral view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573667" y="4945478"/>
            <a:ext cx="1009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Top view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2409829" y="1955345"/>
            <a:ext cx="2232248" cy="193564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411761" y="1955345"/>
            <a:ext cx="2132718" cy="20199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2411761" y="4218254"/>
            <a:ext cx="2132718" cy="19108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411761" y="4218254"/>
            <a:ext cx="2037052" cy="19108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-50795" y="5574189"/>
            <a:ext cx="1951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 </a:t>
            </a:r>
            <a:r>
              <a:rPr lang="en-GB" sz="1600" dirty="0" smtClean="0">
                <a:solidFill>
                  <a:schemeClr val="bg2"/>
                </a:solidFill>
              </a:rPr>
              <a:t>P. Fessia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47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775" y="1700724"/>
            <a:ext cx="7918450" cy="3943914"/>
          </a:xfrm>
          <a:prstGeom prst="rect">
            <a:avLst/>
          </a:prstGeom>
        </p:spPr>
      </p:pic>
      <p:pic>
        <p:nvPicPr>
          <p:cNvPr id="6" name="Picture 5" descr="\\cern.ch\dfs\Users\r\rcalaga\Public\UA17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6464" y="4393757"/>
            <a:ext cx="3103611" cy="214259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251520" y="5739168"/>
            <a:ext cx="2599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solidFill>
                  <a:schemeClr val="bg2"/>
                </a:solidFill>
              </a:rPr>
              <a:t>See </a:t>
            </a:r>
            <a:r>
              <a:rPr lang="en-GB" sz="1600" dirty="0" smtClean="0">
                <a:solidFill>
                  <a:schemeClr val="bg2"/>
                </a:solidFill>
              </a:rPr>
              <a:t>talk </a:t>
            </a:r>
            <a:r>
              <a:rPr lang="en-GB" sz="1600" dirty="0" smtClean="0">
                <a:solidFill>
                  <a:schemeClr val="bg2"/>
                </a:solidFill>
              </a:rPr>
              <a:t>P. Fessia</a:t>
            </a:r>
            <a:endParaRPr lang="en-GB" sz="1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50194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175" y="801550"/>
            <a:ext cx="9217687" cy="4427650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/>
              <a:t>Cavities and CM General schedule</a:t>
            </a:r>
            <a:endParaRPr lang="en-GB" dirty="0"/>
          </a:p>
        </p:txBody>
      </p:sp>
      <p:sp>
        <p:nvSpPr>
          <p:cNvPr id="2" name="Right Brace 1"/>
          <p:cNvSpPr/>
          <p:nvPr/>
        </p:nvSpPr>
        <p:spPr>
          <a:xfrm>
            <a:off x="6948264" y="960474"/>
            <a:ext cx="288032" cy="1440160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452320" y="1536538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SPS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4666098" y="1063840"/>
            <a:ext cx="62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DQW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5902915" y="1824570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RFD</a:t>
            </a:r>
            <a:endParaRPr lang="en-GB" sz="1400" dirty="0"/>
          </a:p>
        </p:txBody>
      </p:sp>
      <p:sp>
        <p:nvSpPr>
          <p:cNvPr id="10" name="Right Brace 9"/>
          <p:cNvSpPr/>
          <p:nvPr/>
        </p:nvSpPr>
        <p:spPr>
          <a:xfrm flipH="1">
            <a:off x="899592" y="2616657"/>
            <a:ext cx="288032" cy="2555443"/>
          </a:xfrm>
          <a:prstGeom prst="rightBrac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8619" y="3543180"/>
            <a:ext cx="9529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Preseries</a:t>
            </a:r>
            <a:r>
              <a:rPr lang="en-GB" sz="1400" dirty="0" smtClean="0"/>
              <a:t> </a:t>
            </a:r>
            <a:r>
              <a:rPr lang="en-GB" sz="1400" dirty="0"/>
              <a:t>+</a:t>
            </a:r>
            <a:r>
              <a:rPr lang="en-GB" sz="1400" dirty="0" smtClean="0"/>
              <a:t> series</a:t>
            </a:r>
            <a:endParaRPr lang="en-GB" sz="1400" dirty="0"/>
          </a:p>
        </p:txBody>
      </p:sp>
      <p:sp>
        <p:nvSpPr>
          <p:cNvPr id="13" name="Rectangle 12"/>
          <p:cNvSpPr/>
          <p:nvPr/>
        </p:nvSpPr>
        <p:spPr>
          <a:xfrm>
            <a:off x="2123728" y="5229200"/>
            <a:ext cx="648072" cy="25118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123728" y="5494941"/>
            <a:ext cx="648072" cy="2511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2123728" y="5760682"/>
            <a:ext cx="648072" cy="25118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123728" y="6026423"/>
            <a:ext cx="648072" cy="251186"/>
          </a:xfrm>
          <a:prstGeom prst="rect">
            <a:avLst/>
          </a:prstGeom>
          <a:solidFill>
            <a:srgbClr val="FC24DD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766602" y="5218747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Design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2766602" y="5486454"/>
            <a:ext cx="1798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Manufacturing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2766602" y="5754161"/>
            <a:ext cx="21654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Processing &amp; cold tests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2766602" y="6021868"/>
            <a:ext cx="1798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Assembly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>
          <a:xfrm>
            <a:off x="2123728" y="6292165"/>
            <a:ext cx="648072" cy="25118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2766602" y="6289575"/>
            <a:ext cx="1798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SPS Tests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1025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 smtClean="0"/>
              <a:t>Schedule </a:t>
            </a:r>
            <a:r>
              <a:rPr lang="en-GB" dirty="0" err="1" smtClean="0"/>
              <a:t>preseries</a:t>
            </a:r>
            <a:r>
              <a:rPr lang="en-GB" dirty="0" smtClean="0"/>
              <a:t> and series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1629" r="1080"/>
          <a:stretch/>
        </p:blipFill>
        <p:spPr>
          <a:xfrm>
            <a:off x="0" y="1395973"/>
            <a:ext cx="9144000" cy="312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70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2"/>
          <a:srcRect l="11629" r="1080" b="4608"/>
          <a:stretch/>
        </p:blipFill>
        <p:spPr>
          <a:xfrm>
            <a:off x="0" y="663761"/>
            <a:ext cx="9144000" cy="2981263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/>
              <a:t>Schedule </a:t>
            </a:r>
            <a:r>
              <a:rPr lang="en-GB" dirty="0" err="1"/>
              <a:t>preseries</a:t>
            </a:r>
            <a:r>
              <a:rPr lang="en-GB" dirty="0"/>
              <a:t> and series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0" y="1175877"/>
            <a:ext cx="9036496" cy="5508503"/>
            <a:chOff x="0" y="1175877"/>
            <a:chExt cx="9036496" cy="5508503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8460432" y="2111981"/>
              <a:ext cx="0" cy="1944216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740352" y="1280984"/>
              <a:ext cx="12961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March 2025 start tunnel installation last </a:t>
              </a:r>
              <a:r>
                <a:rPr lang="en-GB" sz="1200" dirty="0" err="1" smtClean="0"/>
                <a:t>cryomodule</a:t>
              </a:r>
              <a:endParaRPr lang="en-GB" sz="1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0" y="1175877"/>
              <a:ext cx="3491880" cy="151216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0" y="3144950"/>
              <a:ext cx="4660722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Tx/>
                <a:buChar char="-"/>
              </a:pPr>
              <a:r>
                <a:rPr lang="en-GB" sz="1400" b="1" dirty="0" smtClean="0"/>
                <a:t>2x </a:t>
              </a:r>
              <a:r>
                <a:rPr lang="en-GB" sz="1400" b="1" dirty="0" err="1" smtClean="0"/>
                <a:t>Preseries</a:t>
              </a:r>
              <a:r>
                <a:rPr lang="en-GB" sz="1400" b="1" dirty="0" smtClean="0"/>
                <a:t> </a:t>
              </a:r>
              <a:r>
                <a:rPr lang="en-GB" sz="1400" b="1" dirty="0"/>
                <a:t>cavities </a:t>
              </a:r>
              <a:r>
                <a:rPr lang="en-GB" sz="1400" dirty="0" smtClean="0"/>
                <a:t>to be manufactured in </a:t>
              </a:r>
              <a:r>
                <a:rPr lang="en-GB" sz="1400" dirty="0"/>
                <a:t>Industry </a:t>
              </a:r>
              <a:r>
                <a:rPr lang="en-GB" sz="1400" dirty="0" smtClean="0"/>
                <a:t>(by the </a:t>
              </a:r>
              <a:r>
                <a:rPr lang="en-GB" sz="1400" dirty="0"/>
                <a:t>same </a:t>
              </a:r>
              <a:r>
                <a:rPr lang="en-GB" sz="1400" dirty="0" smtClean="0"/>
                <a:t>companies </a:t>
              </a:r>
              <a:r>
                <a:rPr lang="en-GB" sz="1400" dirty="0"/>
                <a:t>that will produce </a:t>
              </a:r>
              <a:r>
                <a:rPr lang="en-GB" sz="1400" dirty="0" smtClean="0"/>
                <a:t>series cavities)</a:t>
              </a:r>
              <a:endParaRPr lang="en-GB" sz="1400" dirty="0"/>
            </a:p>
            <a:p>
              <a:pPr marL="171450" indent="-171450">
                <a:buFontTx/>
                <a:buChar char="-"/>
              </a:pPr>
              <a:endParaRPr lang="en-GB" sz="1400" dirty="0" smtClean="0"/>
            </a:p>
            <a:p>
              <a:pPr marL="171450" indent="-171450">
                <a:buFontTx/>
                <a:buChar char="-"/>
              </a:pPr>
              <a:r>
                <a:rPr lang="en-GB" sz="1400" b="1" dirty="0" err="1" smtClean="0"/>
                <a:t>Preseries</a:t>
              </a:r>
              <a:r>
                <a:rPr lang="en-GB" sz="1400" b="1" dirty="0" smtClean="0"/>
                <a:t> </a:t>
              </a:r>
              <a:r>
                <a:rPr lang="en-GB" sz="1400" b="1" dirty="0"/>
                <a:t>DQW</a:t>
              </a:r>
              <a:r>
                <a:rPr lang="en-GB" sz="1400" dirty="0"/>
                <a:t> </a:t>
              </a:r>
              <a:r>
                <a:rPr lang="en-GB" sz="1400" dirty="0" smtClean="0"/>
                <a:t>contract to be started </a:t>
              </a:r>
              <a:r>
                <a:rPr lang="en-GB" sz="1400" dirty="0" smtClean="0"/>
                <a:t>in 2018 </a:t>
              </a:r>
              <a:r>
                <a:rPr lang="en-GB" sz="1400" dirty="0" smtClean="0"/>
                <a:t>by CERN</a:t>
              </a:r>
            </a:p>
            <a:p>
              <a:pPr marL="171450" indent="-171450">
                <a:buFontTx/>
                <a:buChar char="-"/>
              </a:pPr>
              <a:r>
                <a:rPr lang="en-GB" sz="1400" dirty="0" smtClean="0"/>
                <a:t>Series production of 10 fully dressed DQW cavities followed up by CERN</a:t>
              </a:r>
            </a:p>
            <a:p>
              <a:pPr marL="171450" indent="-171450">
                <a:buFontTx/>
                <a:buChar char="-"/>
              </a:pPr>
              <a:endParaRPr lang="en-GB" sz="1400" dirty="0"/>
            </a:p>
            <a:p>
              <a:pPr marL="171450" indent="-171450">
                <a:buFontTx/>
                <a:buChar char="-"/>
              </a:pPr>
              <a:r>
                <a:rPr lang="en-GB" sz="1400" b="1" dirty="0" err="1" smtClean="0"/>
                <a:t>Preseries</a:t>
              </a:r>
              <a:r>
                <a:rPr lang="en-GB" sz="1400" b="1" dirty="0" smtClean="0"/>
                <a:t> RFD </a:t>
              </a:r>
              <a:r>
                <a:rPr lang="en-GB" sz="1400" dirty="0" smtClean="0"/>
                <a:t>contract </a:t>
              </a:r>
              <a:r>
                <a:rPr lang="en-GB" sz="1400" dirty="0" smtClean="0"/>
                <a:t>by </a:t>
              </a:r>
              <a:r>
                <a:rPr lang="en-GB" sz="1400" dirty="0" smtClean="0"/>
                <a:t>US</a:t>
              </a:r>
            </a:p>
            <a:p>
              <a:pPr marL="171450" indent="-171450">
                <a:buFontTx/>
                <a:buChar char="-"/>
              </a:pPr>
              <a:r>
                <a:rPr lang="en-GB" sz="1400" dirty="0" smtClean="0"/>
                <a:t>Series </a:t>
              </a:r>
              <a:r>
                <a:rPr lang="en-GB" sz="1400" dirty="0"/>
                <a:t>production of 10 fully </a:t>
              </a:r>
              <a:r>
                <a:rPr lang="en-GB" sz="1400" dirty="0" smtClean="0"/>
                <a:t>dressed RFD cavities </a:t>
              </a:r>
              <a:r>
                <a:rPr lang="en-GB" sz="1400" dirty="0"/>
                <a:t>followed up by </a:t>
              </a:r>
              <a:r>
                <a:rPr lang="en-GB" sz="1400" dirty="0" smtClean="0"/>
                <a:t>US</a:t>
              </a:r>
            </a:p>
            <a:p>
              <a:pPr marL="628650" lvl="1" indent="-171450">
                <a:buFontTx/>
                <a:buChar char="-"/>
              </a:pPr>
              <a:r>
                <a:rPr lang="en-GB" sz="1400" dirty="0" smtClean="0"/>
                <a:t>including processing + cold test of bare and dressed cavities</a:t>
              </a:r>
              <a:endParaRPr lang="en-GB" sz="1400" dirty="0"/>
            </a:p>
            <a:p>
              <a:pPr marL="171450" indent="-171450">
                <a:buFontTx/>
                <a:buChar char="-"/>
              </a:pPr>
              <a:endParaRPr lang="en-GB" sz="1400" dirty="0" smtClean="0"/>
            </a:p>
            <a:p>
              <a:endParaRPr lang="en-GB" sz="14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139952" y="1175877"/>
              <a:ext cx="3131840" cy="1512168"/>
            </a:xfrm>
            <a:prstGeom prst="rect">
              <a:avLst/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38122" y="4063131"/>
              <a:ext cx="3871278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Tx/>
                <a:buChar char="-"/>
              </a:pPr>
              <a:r>
                <a:rPr lang="en-GB" sz="1400" b="1" dirty="0" smtClean="0"/>
                <a:t>(8x </a:t>
              </a:r>
              <a:r>
                <a:rPr lang="en-GB" sz="1400" b="1" dirty="0" smtClean="0"/>
                <a:t>+ 2x </a:t>
              </a:r>
              <a:r>
                <a:rPr lang="en-GB" sz="1400" b="1" dirty="0" smtClean="0"/>
                <a:t>spare) Cryomodule</a:t>
              </a:r>
              <a:r>
                <a:rPr lang="en-GB" sz="1400" dirty="0" smtClean="0"/>
                <a:t> components manufacturing by CERN</a:t>
              </a:r>
            </a:p>
            <a:p>
              <a:pPr marL="171450" indent="-171450">
                <a:buFontTx/>
                <a:buChar char="-"/>
              </a:pPr>
              <a:endParaRPr lang="en-GB" sz="1400" dirty="0" smtClean="0"/>
            </a:p>
            <a:p>
              <a:pPr marL="171450" indent="-171450">
                <a:buFontTx/>
                <a:buChar char="-"/>
              </a:pPr>
              <a:r>
                <a:rPr lang="en-GB" sz="1400" dirty="0" smtClean="0"/>
                <a:t>Cryomodule </a:t>
              </a:r>
              <a:r>
                <a:rPr lang="en-GB" sz="1400" dirty="0" smtClean="0"/>
                <a:t>assembly + cold tests at </a:t>
              </a:r>
              <a:r>
                <a:rPr lang="en-GB" sz="1400" dirty="0" smtClean="0"/>
                <a:t>CERN (UK assembly of LHC prototype for RFD)</a:t>
              </a:r>
              <a:endParaRPr lang="en-GB" sz="1400" dirty="0" smtClean="0"/>
            </a:p>
            <a:p>
              <a:pPr marL="171450" indent="-171450">
                <a:buFontTx/>
                <a:buChar char="-"/>
              </a:pPr>
              <a:r>
                <a:rPr lang="en-GB" sz="1400" dirty="0"/>
                <a:t>Only </a:t>
              </a:r>
              <a:r>
                <a:rPr lang="en-GB" sz="1400" dirty="0" smtClean="0"/>
                <a:t>one existing </a:t>
              </a:r>
              <a:r>
                <a:rPr lang="en-GB" sz="1400" dirty="0"/>
                <a:t>infrastructure considered for </a:t>
              </a:r>
              <a:r>
                <a:rPr lang="en-GB" sz="1400" dirty="0" smtClean="0"/>
                <a:t>series </a:t>
              </a:r>
              <a:r>
                <a:rPr lang="en-GB" sz="1400" dirty="0"/>
                <a:t>production strategy (processing, clean room, assembly benches, </a:t>
              </a:r>
              <a:br>
                <a:rPr lang="en-GB" sz="1400" dirty="0"/>
              </a:br>
              <a:r>
                <a:rPr lang="en-GB" sz="1400" dirty="0"/>
                <a:t>cold tests) </a:t>
              </a:r>
            </a:p>
            <a:p>
              <a:endParaRPr lang="en-GB" sz="1400" dirty="0" smtClean="0"/>
            </a:p>
            <a:p>
              <a:endParaRPr lang="en-GB" sz="1400" dirty="0"/>
            </a:p>
          </p:txBody>
        </p:sp>
      </p:grpSp>
      <p:sp>
        <p:nvSpPr>
          <p:cNvPr id="16" name="Rectangle 15"/>
          <p:cNvSpPr/>
          <p:nvPr/>
        </p:nvSpPr>
        <p:spPr>
          <a:xfrm>
            <a:off x="4698268" y="4016090"/>
            <a:ext cx="3833732" cy="2149254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-1" y="3084088"/>
            <a:ext cx="4554693" cy="30812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596336" y="442666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</a:t>
            </a:r>
            <a:r>
              <a:rPr lang="en-GB" sz="1400" dirty="0" smtClean="0">
                <a:solidFill>
                  <a:schemeClr val="bg2"/>
                </a:solidFill>
              </a:rPr>
              <a:t>talk T. Jones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83768" y="4640135"/>
            <a:ext cx="1722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</a:t>
            </a:r>
            <a:r>
              <a:rPr lang="en-GB" sz="1400" dirty="0" smtClean="0">
                <a:solidFill>
                  <a:schemeClr val="bg2"/>
                </a:solidFill>
              </a:rPr>
              <a:t>talk C. Zanoni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89931" y="5517232"/>
            <a:ext cx="1722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</a:t>
            </a:r>
            <a:r>
              <a:rPr lang="en-GB" sz="1400" dirty="0" smtClean="0">
                <a:solidFill>
                  <a:schemeClr val="bg2"/>
                </a:solidFill>
              </a:rPr>
              <a:t>talk L. Ristori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835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720000"/>
          </a:xfrm>
        </p:spPr>
        <p:txBody>
          <a:bodyPr/>
          <a:lstStyle/>
          <a:p>
            <a:r>
              <a:rPr lang="en-GB" dirty="0"/>
              <a:t>Schedule </a:t>
            </a:r>
            <a:r>
              <a:rPr lang="en-GB" dirty="0" smtClean="0"/>
              <a:t>series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52975"/>
            <a:ext cx="9144000" cy="495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634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12000" y="32276"/>
            <a:ext cx="7920000" cy="424893"/>
          </a:xfrm>
        </p:spPr>
        <p:txBody>
          <a:bodyPr/>
          <a:lstStyle/>
          <a:p>
            <a:r>
              <a:rPr lang="en-GB" dirty="0"/>
              <a:t>Schedule </a:t>
            </a:r>
            <a:r>
              <a:rPr lang="en-GB" dirty="0" smtClean="0"/>
              <a:t>series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15614" y="620688"/>
            <a:ext cx="7613480" cy="4030042"/>
            <a:chOff x="1115614" y="620688"/>
            <a:chExt cx="7613480" cy="403004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5614" y="620688"/>
              <a:ext cx="7344818" cy="3980892"/>
            </a:xfrm>
            <a:prstGeom prst="rect">
              <a:avLst/>
            </a:prstGeom>
          </p:spPr>
        </p:pic>
        <p:grpSp>
          <p:nvGrpSpPr>
            <p:cNvPr id="17" name="Group 16"/>
            <p:cNvGrpSpPr/>
            <p:nvPr/>
          </p:nvGrpSpPr>
          <p:grpSpPr>
            <a:xfrm>
              <a:off x="2019436" y="2148263"/>
              <a:ext cx="6709658" cy="2502467"/>
              <a:chOff x="2019436" y="2148263"/>
              <a:chExt cx="6709658" cy="2502467"/>
            </a:xfrm>
          </p:grpSpPr>
          <p:sp>
            <p:nvSpPr>
              <p:cNvPr id="3" name="Oval 2"/>
              <p:cNvSpPr/>
              <p:nvPr/>
            </p:nvSpPr>
            <p:spPr>
              <a:xfrm rot="18647125">
                <a:off x="2961889" y="2026222"/>
                <a:ext cx="1270348" cy="3155253"/>
              </a:xfrm>
              <a:prstGeom prst="ellipse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4839557" y="2148263"/>
                <a:ext cx="3889537" cy="2502467"/>
                <a:chOff x="4839557" y="2148263"/>
                <a:chExt cx="3889537" cy="2502467"/>
              </a:xfrm>
            </p:grpSpPr>
            <p:sp>
              <p:nvSpPr>
                <p:cNvPr id="4" name="TextBox 3"/>
                <p:cNvSpPr txBox="1"/>
                <p:nvPr/>
              </p:nvSpPr>
              <p:spPr>
                <a:xfrm>
                  <a:off x="4839557" y="4119586"/>
                  <a:ext cx="11835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rgbClr val="C00000"/>
                      </a:solidFill>
                    </a:rPr>
                    <a:t>US contribution</a:t>
                  </a:r>
                  <a:endParaRPr lang="en-GB" sz="1400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6" name="Rounded Rectangle 5"/>
                <p:cNvSpPr/>
                <p:nvPr/>
              </p:nvSpPr>
              <p:spPr>
                <a:xfrm>
                  <a:off x="6484932" y="4119586"/>
                  <a:ext cx="1538189" cy="531144"/>
                </a:xfrm>
                <a:prstGeom prst="roundRect">
                  <a:avLst/>
                </a:prstGeom>
                <a:noFill/>
                <a:ln w="190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8039879" y="4195463"/>
                  <a:ext cx="68921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smtClean="0">
                      <a:solidFill>
                        <a:srgbClr val="00B0F0"/>
                      </a:solidFill>
                    </a:rPr>
                    <a:t>RFD spare</a:t>
                  </a:r>
                  <a:endParaRPr lang="en-GB" sz="1000" dirty="0">
                    <a:solidFill>
                      <a:srgbClr val="00B0F0"/>
                    </a:solidFill>
                  </a:endParaRPr>
                </a:p>
              </p:txBody>
            </p:sp>
            <p:sp>
              <p:nvSpPr>
                <p:cNvPr id="10" name="Rounded Rectangle 9"/>
                <p:cNvSpPr/>
                <p:nvPr/>
              </p:nvSpPr>
              <p:spPr>
                <a:xfrm>
                  <a:off x="6987864" y="2148263"/>
                  <a:ext cx="1538189" cy="531144"/>
                </a:xfrm>
                <a:prstGeom prst="roundRect">
                  <a:avLst/>
                </a:prstGeom>
                <a:noFill/>
                <a:ln w="19050">
                  <a:solidFill>
                    <a:srgbClr val="00B0F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7261655" y="2706666"/>
                  <a:ext cx="1160449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smtClean="0">
                      <a:solidFill>
                        <a:srgbClr val="00B0F0"/>
                      </a:solidFill>
                    </a:rPr>
                    <a:t>DQW spare</a:t>
                  </a:r>
                  <a:endParaRPr lang="en-GB" sz="1000" dirty="0">
                    <a:solidFill>
                      <a:srgbClr val="00B0F0"/>
                    </a:solidFill>
                  </a:endParaRPr>
                </a:p>
              </p:txBody>
            </p:sp>
          </p:grpSp>
        </p:grpSp>
      </p:grpSp>
      <p:sp>
        <p:nvSpPr>
          <p:cNvPr id="14" name="TextBox 13"/>
          <p:cNvSpPr txBox="1"/>
          <p:nvPr/>
        </p:nvSpPr>
        <p:spPr>
          <a:xfrm>
            <a:off x="2136583" y="4885663"/>
            <a:ext cx="65205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Infrastructure needed at CERN (existing):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One BCP stand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One thermal treatment furnace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Two vertical tests stands (one for bare and one for dressed cavities)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One clean room string assembly zone (SM18)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One </a:t>
            </a:r>
            <a:r>
              <a:rPr lang="en-GB" sz="1400" dirty="0" err="1" smtClean="0"/>
              <a:t>cryomodule</a:t>
            </a:r>
            <a:r>
              <a:rPr lang="en-GB" sz="1400" dirty="0" smtClean="0"/>
              <a:t> assembly zone (SM18)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One </a:t>
            </a:r>
            <a:r>
              <a:rPr lang="en-GB" sz="1400" dirty="0" err="1" smtClean="0"/>
              <a:t>cryomodule</a:t>
            </a:r>
            <a:r>
              <a:rPr lang="en-GB" sz="1400" dirty="0" smtClean="0"/>
              <a:t> cold test stand in bunker (SM18)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8447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903017"/>
            <a:ext cx="7920880" cy="5337312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GB" sz="2000" dirty="0" smtClean="0"/>
              <a:t>Cavities and </a:t>
            </a:r>
            <a:r>
              <a:rPr lang="en-GB" sz="2000" dirty="0" smtClean="0"/>
              <a:t>cryo-module on track for </a:t>
            </a:r>
            <a:r>
              <a:rPr lang="en-GB" sz="2000" dirty="0" smtClean="0"/>
              <a:t>DQW SPS </a:t>
            </a:r>
            <a:r>
              <a:rPr lang="en-GB" sz="2000" dirty="0" smtClean="0"/>
              <a:t>tests before LS2; Very tight schedule</a:t>
            </a:r>
          </a:p>
          <a:p>
            <a:pPr>
              <a:lnSpc>
                <a:spcPct val="150000"/>
              </a:lnSpc>
            </a:pPr>
            <a:r>
              <a:rPr lang="en-GB" sz="2000" dirty="0" smtClean="0"/>
              <a:t>Same planned for RFD </a:t>
            </a:r>
            <a:r>
              <a:rPr lang="en-GB" sz="2000" dirty="0" smtClean="0"/>
              <a:t>to be tested in </a:t>
            </a:r>
            <a:r>
              <a:rPr lang="en-GB" sz="2000" dirty="0" smtClean="0"/>
              <a:t>SPS after LS2</a:t>
            </a:r>
          </a:p>
          <a:p>
            <a:pPr lvl="1">
              <a:lnSpc>
                <a:spcPct val="150000"/>
              </a:lnSpc>
            </a:pPr>
            <a:r>
              <a:rPr lang="en-GB" sz="1600" dirty="0" smtClean="0"/>
              <a:t>Cavities for SPS will be manufactured by CERN; Cavities manufactured by US </a:t>
            </a:r>
            <a:r>
              <a:rPr lang="en-GB" sz="1600" dirty="0"/>
              <a:t>L</a:t>
            </a:r>
            <a:r>
              <a:rPr lang="en-GB" sz="1600" dirty="0" smtClean="0"/>
              <a:t>ARP </a:t>
            </a:r>
            <a:r>
              <a:rPr lang="en-GB" sz="1600" dirty="0"/>
              <a:t>will feed useful </a:t>
            </a:r>
            <a:r>
              <a:rPr lang="en-GB" sz="1600" dirty="0" smtClean="0"/>
              <a:t>information </a:t>
            </a:r>
            <a:r>
              <a:rPr lang="en-GB" sz="1600" dirty="0"/>
              <a:t>back into CERN’s process</a:t>
            </a:r>
            <a:endParaRPr lang="en-GB" sz="1600" dirty="0" smtClean="0"/>
          </a:p>
          <a:p>
            <a:pPr lvl="1">
              <a:lnSpc>
                <a:spcPct val="150000"/>
              </a:lnSpc>
            </a:pPr>
            <a:r>
              <a:rPr lang="en-GB" sz="1600" dirty="0" smtClean="0"/>
              <a:t>Cryo-module will</a:t>
            </a:r>
            <a:r>
              <a:rPr lang="en-GB" sz="1600" dirty="0" smtClean="0"/>
              <a:t> be designed as LHC prototype</a:t>
            </a:r>
          </a:p>
          <a:p>
            <a:pPr lvl="1">
              <a:lnSpc>
                <a:spcPct val="150000"/>
              </a:lnSpc>
            </a:pPr>
            <a:r>
              <a:rPr lang="en-GB" sz="1600" dirty="0" smtClean="0"/>
              <a:t>Cryo-module assembly will be done in UK</a:t>
            </a:r>
            <a:endParaRPr lang="en-GB" sz="1200" dirty="0" smtClean="0"/>
          </a:p>
          <a:p>
            <a:pPr>
              <a:lnSpc>
                <a:spcPct val="150000"/>
              </a:lnSpc>
            </a:pPr>
            <a:r>
              <a:rPr lang="en-GB" sz="2000" dirty="0" smtClean="0"/>
              <a:t>Know-how will be transferred to industry for </a:t>
            </a:r>
            <a:r>
              <a:rPr lang="en-GB" sz="2000" dirty="0" smtClean="0"/>
              <a:t>pre-series </a:t>
            </a:r>
            <a:r>
              <a:rPr lang="en-GB" sz="2000" dirty="0" smtClean="0"/>
              <a:t>and series </a:t>
            </a:r>
            <a:r>
              <a:rPr lang="en-GB" sz="2000" dirty="0" smtClean="0"/>
              <a:t>cavities production</a:t>
            </a:r>
            <a:endParaRPr lang="en-GB" sz="2000" dirty="0" smtClean="0"/>
          </a:p>
          <a:p>
            <a:pPr lvl="1">
              <a:lnSpc>
                <a:spcPct val="150000"/>
              </a:lnSpc>
            </a:pPr>
            <a:r>
              <a:rPr lang="en-GB" sz="1600" dirty="0" smtClean="0"/>
              <a:t>DQW </a:t>
            </a:r>
            <a:r>
              <a:rPr lang="en-GB" sz="1600" dirty="0" smtClean="0"/>
              <a:t>dressed </a:t>
            </a:r>
            <a:r>
              <a:rPr lang="en-GB" sz="1600" dirty="0" smtClean="0"/>
              <a:t>cavities manufacturing under CERN responsibility</a:t>
            </a:r>
          </a:p>
          <a:p>
            <a:pPr lvl="1">
              <a:lnSpc>
                <a:spcPct val="150000"/>
              </a:lnSpc>
            </a:pPr>
            <a:r>
              <a:rPr lang="en-GB" sz="1600" dirty="0" smtClean="0"/>
              <a:t>RFD dressed cavities </a:t>
            </a:r>
            <a:r>
              <a:rPr lang="en-GB" sz="1600" dirty="0"/>
              <a:t>manufacturing under </a:t>
            </a:r>
            <a:r>
              <a:rPr lang="en-GB" sz="1600" dirty="0" smtClean="0"/>
              <a:t>US AUP </a:t>
            </a:r>
            <a:r>
              <a:rPr lang="en-GB" sz="1600" dirty="0"/>
              <a:t>responsibility</a:t>
            </a:r>
            <a:endParaRPr lang="en-GB" sz="1600" dirty="0" smtClean="0"/>
          </a:p>
          <a:p>
            <a:pPr>
              <a:lnSpc>
                <a:spcPct val="150000"/>
              </a:lnSpc>
            </a:pPr>
            <a:r>
              <a:rPr lang="en-GB" sz="2000" dirty="0" smtClean="0"/>
              <a:t>Plan for </a:t>
            </a:r>
            <a:r>
              <a:rPr lang="en-GB" sz="2000" dirty="0" smtClean="0"/>
              <a:t>cryo-modules series </a:t>
            </a:r>
            <a:r>
              <a:rPr lang="en-GB" sz="2000" dirty="0" smtClean="0"/>
              <a:t>production based on existing infrastructure at </a:t>
            </a:r>
            <a:r>
              <a:rPr lang="en-GB" sz="2000" dirty="0" smtClean="0"/>
              <a:t>CERN; </a:t>
            </a:r>
          </a:p>
          <a:p>
            <a:pPr lvl="1">
              <a:lnSpc>
                <a:spcPct val="150000"/>
              </a:lnSpc>
            </a:pPr>
            <a:r>
              <a:rPr lang="en-GB" sz="1600" dirty="0" smtClean="0"/>
              <a:t>Know-how </a:t>
            </a:r>
            <a:r>
              <a:rPr lang="en-GB" sz="1600" dirty="0"/>
              <a:t>in UK developed </a:t>
            </a:r>
            <a:r>
              <a:rPr lang="en-GB" sz="1600" dirty="0" smtClean="0"/>
              <a:t>during prototyping would be very helpful</a:t>
            </a:r>
            <a:endParaRPr lang="en-GB" sz="16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3711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51920" y="908720"/>
            <a:ext cx="6440400" cy="1634400"/>
          </a:xfrm>
        </p:spPr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272569"/>
            <a:ext cx="8136904" cy="45770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6258" y="6025110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Teamwork and commitment</a:t>
            </a:r>
          </a:p>
          <a:p>
            <a:endParaRPr lang="en-GB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OC, International Review of the Crab Cavities Performance, 3 April 2017</a:t>
            </a:r>
            <a:endParaRPr lang="en-US" dirty="0"/>
          </a:p>
        </p:txBody>
      </p:sp>
      <p:sp>
        <p:nvSpPr>
          <p:cNvPr id="20" name="Content Placeholder 3"/>
          <p:cNvSpPr txBox="1">
            <a:spLocks/>
          </p:cNvSpPr>
          <p:nvPr/>
        </p:nvSpPr>
        <p:spPr>
          <a:xfrm>
            <a:off x="478254" y="620688"/>
            <a:ext cx="8229600" cy="5555760"/>
          </a:xfrm>
          <a:prstGeom prst="rect">
            <a:avLst/>
          </a:prstGeom>
        </p:spPr>
        <p:txBody>
          <a:bodyPr/>
          <a:lstStyle>
            <a:lvl1pPr marL="171450" indent="-171450" algn="l" defTabSz="342900" rtl="0" eaLnBrk="1" latinLnBrk="0" hangingPunct="1">
              <a:lnSpc>
                <a:spcPct val="120000"/>
              </a:lnSpc>
              <a:spcBef>
                <a:spcPts val="450"/>
              </a:spcBef>
              <a:buClr>
                <a:srgbClr val="0089B5"/>
              </a:buClr>
              <a:buFont typeface="Arial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342900" indent="-171450" algn="l" defTabSz="342900" rtl="0" eaLnBrk="1" latinLnBrk="0" hangingPunct="1">
              <a:lnSpc>
                <a:spcPct val="120000"/>
              </a:lnSpc>
              <a:spcBef>
                <a:spcPts val="300"/>
              </a:spcBef>
              <a:buClr>
                <a:srgbClr val="0089B5"/>
              </a:buClr>
              <a:buSzPct val="95000"/>
              <a:buFont typeface="Arial"/>
              <a:buChar char="•"/>
              <a:defRPr sz="24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51435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685800" indent="-171450" algn="l" defTabSz="342900" rtl="0" eaLnBrk="1" latinLnBrk="0" hangingPunct="1">
              <a:lnSpc>
                <a:spcPct val="120000"/>
              </a:lnSpc>
              <a:spcBef>
                <a:spcPts val="150"/>
              </a:spcBef>
              <a:buClr>
                <a:srgbClr val="0089B5"/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857250" indent="-171450" algn="l" defTabSz="3429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1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800" dirty="0" err="1"/>
              <a:t>Two</a:t>
            </a:r>
            <a:r>
              <a:rPr lang="fr-CH" sz="1800" dirty="0"/>
              <a:t> types of </a:t>
            </a:r>
            <a:r>
              <a:rPr lang="fr-CH" sz="1800" dirty="0" err="1"/>
              <a:t>cavities</a:t>
            </a:r>
            <a:r>
              <a:rPr lang="fr-CH" sz="1800" dirty="0"/>
              <a:t> </a:t>
            </a:r>
            <a:r>
              <a:rPr lang="fr-CH" sz="1800" dirty="0" err="1"/>
              <a:t>required</a:t>
            </a:r>
            <a:r>
              <a:rPr lang="fr-CH" sz="1800" dirty="0"/>
              <a:t> (vertical, horizontal)</a:t>
            </a:r>
          </a:p>
          <a:p>
            <a:r>
              <a:rPr lang="fr-CH" sz="1800" dirty="0" err="1"/>
              <a:t>Two</a:t>
            </a:r>
            <a:r>
              <a:rPr lang="fr-CH" sz="1800" dirty="0"/>
              <a:t> types of </a:t>
            </a:r>
            <a:r>
              <a:rPr lang="fr-CH" sz="1800" dirty="0" err="1"/>
              <a:t>cavities</a:t>
            </a:r>
            <a:r>
              <a:rPr lang="fr-CH" sz="1800" dirty="0"/>
              <a:t> </a:t>
            </a:r>
            <a:r>
              <a:rPr lang="fr-CH" sz="1800" dirty="0" err="1"/>
              <a:t>under</a:t>
            </a:r>
            <a:r>
              <a:rPr lang="fr-CH" sz="1800" dirty="0"/>
              <a:t> </a:t>
            </a:r>
            <a:r>
              <a:rPr lang="fr-CH" sz="1800" dirty="0" err="1"/>
              <a:t>development</a:t>
            </a:r>
            <a:r>
              <a:rPr lang="fr-CH" sz="1800" dirty="0"/>
              <a:t> </a:t>
            </a:r>
          </a:p>
          <a:p>
            <a:pPr lvl="2"/>
            <a:r>
              <a:rPr lang="fr-CH" sz="1800" dirty="0"/>
              <a:t>Baseline : </a:t>
            </a:r>
            <a:r>
              <a:rPr lang="en-US" sz="1800" dirty="0"/>
              <a:t>adopt both cavity types and exploit their natural </a:t>
            </a:r>
            <a:r>
              <a:rPr lang="en-US" sz="1800" dirty="0" err="1"/>
              <a:t>RF</a:t>
            </a:r>
            <a:r>
              <a:rPr lang="en-US" sz="1800" dirty="0"/>
              <a:t> topology </a:t>
            </a:r>
          </a:p>
          <a:p>
            <a:pPr lvl="5"/>
            <a:r>
              <a:rPr lang="en-US" sz="1200" dirty="0"/>
              <a:t>Note: Both cavities could be used in the other plane</a:t>
            </a:r>
          </a:p>
          <a:p>
            <a:pPr lvl="2"/>
            <a:r>
              <a:rPr lang="en-US" sz="1800" dirty="0"/>
              <a:t>Enforced common intra-</a:t>
            </a:r>
            <a:r>
              <a:rPr lang="en-US" sz="1800" dirty="0" err="1"/>
              <a:t>cryomodule</a:t>
            </a:r>
            <a:r>
              <a:rPr lang="en-US" sz="1800" dirty="0"/>
              <a:t> interfaces and platform</a:t>
            </a:r>
          </a:p>
          <a:p>
            <a:pPr lvl="5"/>
            <a:endParaRPr lang="fr-CH" sz="12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pPr marL="171450" lvl="1" indent="0">
              <a:buFont typeface="Arial"/>
              <a:buNone/>
            </a:pPr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fr-CH" sz="1800" dirty="0"/>
          </a:p>
          <a:p>
            <a:endParaRPr lang="en-GB" sz="1800" dirty="0"/>
          </a:p>
        </p:txBody>
      </p:sp>
      <p:pic>
        <p:nvPicPr>
          <p:cNvPr id="21" name="Picture 20" descr="G:\Services\MechanicalCAD\Catia\Leuxe\CRAB Cavities\3D views Perso\3D views BNL\CRAB Cavity Titanium - 104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333" y="2541958"/>
            <a:ext cx="3771786" cy="325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 descr="G:\Services\MechanicalCAD\Catia\Leuxe\CRAB Cavities\3D views Perso\ODU CAVITY 001 - 23-09-201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1906" y="2734000"/>
            <a:ext cx="4772094" cy="291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2"/>
          <p:cNvSpPr txBox="1">
            <a:spLocks/>
          </p:cNvSpPr>
          <p:nvPr/>
        </p:nvSpPr>
        <p:spPr>
          <a:xfrm>
            <a:off x="500350" y="0"/>
            <a:ext cx="8229600" cy="531427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fr-CH" sz="2800" b="1" dirty="0" err="1" smtClean="0">
                <a:solidFill>
                  <a:schemeClr val="bg2"/>
                </a:solidFill>
              </a:rPr>
              <a:t>Cavity</a:t>
            </a:r>
            <a:r>
              <a:rPr lang="fr-CH" sz="2800" b="1" dirty="0" smtClean="0">
                <a:solidFill>
                  <a:schemeClr val="bg2"/>
                </a:solidFill>
              </a:rPr>
              <a:t> types</a:t>
            </a:r>
            <a:endParaRPr lang="en-GB" sz="2800" b="1" dirty="0">
              <a:solidFill>
                <a:schemeClr val="bg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5833130"/>
            <a:ext cx="33235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Double Quarter Wave (DQW) cavity – Vertical – to be used in Point 1 (ATLAS)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698832" y="5829652"/>
            <a:ext cx="40061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RF</a:t>
            </a:r>
            <a:r>
              <a:rPr lang="en-GB" sz="1400" dirty="0" smtClean="0"/>
              <a:t> Dipole cavity  – Horizontal – to be used in Point 5 (CMS)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40248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 dirty="0"/>
          </a:p>
        </p:txBody>
      </p:sp>
      <p:pic>
        <p:nvPicPr>
          <p:cNvPr id="5" name="Picture 4" descr="G:\Services\MechanicalCAD\Catia\Leuxe\CRAB Cavities\3D views Perso\3D views BNL\CRAB Cavity Titanium - 104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6481" y="2875690"/>
            <a:ext cx="2644178" cy="227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60260" y="825894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Dressed </a:t>
            </a:r>
            <a:r>
              <a:rPr lang="en-GB" dirty="0" smtClean="0"/>
              <a:t>DQW cavity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16278" y="856737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Bare </a:t>
            </a:r>
            <a:r>
              <a:rPr lang="en-GB" dirty="0" smtClean="0"/>
              <a:t>DQW cavity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832" y="1210880"/>
            <a:ext cx="2950720" cy="514547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7043" y="1205576"/>
            <a:ext cx="2883658" cy="5145470"/>
          </a:xfrm>
          <a:prstGeom prst="rect">
            <a:avLst/>
          </a:prstGeom>
        </p:spPr>
      </p:pic>
      <p:sp>
        <p:nvSpPr>
          <p:cNvPr id="16" name="Title 2"/>
          <p:cNvSpPr txBox="1">
            <a:spLocks/>
          </p:cNvSpPr>
          <p:nvPr/>
        </p:nvSpPr>
        <p:spPr>
          <a:xfrm>
            <a:off x="500350" y="0"/>
            <a:ext cx="8229600" cy="531427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fr-CH" sz="2800" b="1" dirty="0" smtClean="0">
                <a:solidFill>
                  <a:schemeClr val="bg2"/>
                </a:solidFill>
              </a:rPr>
              <a:t>DQW </a:t>
            </a:r>
            <a:r>
              <a:rPr lang="fr-CH" sz="2800" b="1" dirty="0" err="1" smtClean="0">
                <a:solidFill>
                  <a:schemeClr val="bg2"/>
                </a:solidFill>
              </a:rPr>
              <a:t>Cavity</a:t>
            </a:r>
            <a:endParaRPr lang="en-GB" sz="2800" b="1" dirty="0">
              <a:solidFill>
                <a:schemeClr val="bg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08304" y="6072198"/>
            <a:ext cx="2160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</a:t>
            </a:r>
            <a:r>
              <a:rPr lang="en-GB" sz="1400" dirty="0" smtClean="0">
                <a:solidFill>
                  <a:schemeClr val="bg2"/>
                </a:solidFill>
              </a:rPr>
              <a:t>talk T. Capelli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8035" y="5636529"/>
            <a:ext cx="2160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</a:t>
            </a:r>
            <a:r>
              <a:rPr lang="en-GB" sz="1400" dirty="0" smtClean="0">
                <a:solidFill>
                  <a:schemeClr val="bg2"/>
                </a:solidFill>
              </a:rPr>
              <a:t>talk S. Verdu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45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 dirty="0"/>
          </a:p>
        </p:txBody>
      </p:sp>
      <p:pic>
        <p:nvPicPr>
          <p:cNvPr id="7" name="Picture 6" descr="G:\Services\MechanicalCAD\Catia\Leuxe\CRAB Cavities\3D views Perso\ODU CAVITY 001 - 23-09-201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34192"/>
            <a:ext cx="3534346" cy="215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40768"/>
            <a:ext cx="3600400" cy="4746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604904" y="825894"/>
            <a:ext cx="2236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Dressed </a:t>
            </a:r>
            <a:r>
              <a:rPr lang="en-GB" dirty="0" smtClean="0"/>
              <a:t>RFD cavity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69785" y="837230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Bare </a:t>
            </a:r>
            <a:r>
              <a:rPr lang="en-GB" dirty="0" smtClean="0"/>
              <a:t>RFD cavity</a:t>
            </a:r>
            <a:endParaRPr lang="en-GB" dirty="0"/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500350" y="0"/>
            <a:ext cx="8229600" cy="531427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fr-CH" sz="2800" b="1" dirty="0" smtClean="0">
                <a:solidFill>
                  <a:schemeClr val="bg2"/>
                </a:solidFill>
              </a:rPr>
              <a:t>RFD </a:t>
            </a:r>
            <a:r>
              <a:rPr lang="fr-CH" sz="2800" b="1" dirty="0" err="1" smtClean="0">
                <a:solidFill>
                  <a:schemeClr val="bg2"/>
                </a:solidFill>
              </a:rPr>
              <a:t>Cavity</a:t>
            </a:r>
            <a:endParaRPr lang="en-GB" sz="2800" b="1" dirty="0">
              <a:solidFill>
                <a:schemeClr val="bg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5536" y="5482640"/>
            <a:ext cx="2160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</a:t>
            </a:r>
            <a:r>
              <a:rPr lang="en-GB" sz="1400" dirty="0" smtClean="0">
                <a:solidFill>
                  <a:schemeClr val="bg2"/>
                </a:solidFill>
              </a:rPr>
              <a:t>talk S. De Silva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46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637346"/>
            <a:ext cx="5863068" cy="3220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2"/>
          <p:cNvSpPr txBox="1">
            <a:spLocks/>
          </p:cNvSpPr>
          <p:nvPr/>
        </p:nvSpPr>
        <p:spPr>
          <a:xfrm>
            <a:off x="500350" y="0"/>
            <a:ext cx="8229600" cy="531427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>
            <a:lvl1pPr algn="l" defTabSz="342900" rtl="0" eaLnBrk="1" latinLnBrk="0" hangingPunct="1">
              <a:spcBef>
                <a:spcPct val="0"/>
              </a:spcBef>
              <a:buNone/>
              <a:defRPr sz="30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 defTabSz="457200"/>
            <a:r>
              <a:rPr lang="fr-CH" sz="2800" b="1" dirty="0" err="1" smtClean="0">
                <a:solidFill>
                  <a:schemeClr val="bg2"/>
                </a:solidFill>
              </a:rPr>
              <a:t>Cryomodules</a:t>
            </a:r>
            <a:endParaRPr lang="en-GB" sz="2800" b="1" dirty="0">
              <a:solidFill>
                <a:schemeClr val="bg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28184" y="90872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SPS DQW </a:t>
            </a:r>
            <a:r>
              <a:rPr lang="en-GB" dirty="0" err="1" smtClean="0"/>
              <a:t>cryomodule</a:t>
            </a:r>
            <a:r>
              <a:rPr lang="en-GB" dirty="0" smtClean="0"/>
              <a:t> + service module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5157192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RFD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97395"/>
            <a:ext cx="6084335" cy="34201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3593221"/>
            <a:ext cx="1978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2"/>
                </a:solidFill>
              </a:rPr>
              <a:t>See </a:t>
            </a:r>
            <a:r>
              <a:rPr lang="en-GB" sz="1400" dirty="0" smtClean="0">
                <a:solidFill>
                  <a:schemeClr val="bg2"/>
                </a:solidFill>
              </a:rPr>
              <a:t>talk K. Brodzinsky</a:t>
            </a:r>
            <a:endParaRPr lang="en-GB" sz="1400" dirty="0">
              <a:solidFill>
                <a:schemeClr val="bg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8105" y="309654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bg2"/>
                </a:solidFill>
              </a:rPr>
              <a:t>See </a:t>
            </a:r>
            <a:r>
              <a:rPr lang="en-GB" sz="1400" dirty="0" smtClean="0">
                <a:solidFill>
                  <a:schemeClr val="bg2"/>
                </a:solidFill>
              </a:rPr>
              <a:t>talks T. Capelli </a:t>
            </a:r>
            <a:r>
              <a:rPr lang="en-GB" sz="1400" dirty="0" smtClean="0">
                <a:solidFill>
                  <a:schemeClr val="bg2"/>
                </a:solidFill>
              </a:rPr>
              <a:t>M. Sosin</a:t>
            </a:r>
            <a:endParaRPr lang="en-GB" sz="14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9333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</a:t>
            </a:r>
            <a:r>
              <a:rPr lang="en-GB" dirty="0" smtClean="0"/>
              <a:t>Cryomodule for SPS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75" y="1693380"/>
            <a:ext cx="7918450" cy="395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05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DQW cavity manufacturing sequence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/>
              <a:t>OC, International Review of the Crab Cavities Performance, 3 April 2017</a:t>
            </a:r>
            <a:endParaRPr lang="en-GB" noProof="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1" t="3819" r="23820" b="7035"/>
          <a:stretch/>
        </p:blipFill>
        <p:spPr>
          <a:xfrm>
            <a:off x="179512" y="65130"/>
            <a:ext cx="8784976" cy="6748246"/>
          </a:xfrm>
        </p:spPr>
      </p:pic>
    </p:spTree>
    <p:extLst>
      <p:ext uri="{BB962C8B-B14F-4D97-AF65-F5344CB8AC3E}">
        <p14:creationId xmlns:p14="http://schemas.microsoft.com/office/powerpoint/2010/main" val="7992102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schemas.openxmlformats.org/package/2006/metadata/core-properties"/>
    <ds:schemaRef ds:uri="http://schemas.microsoft.com/office/2006/documentManagement/types"/>
    <ds:schemaRef ds:uri="8946e33d-fd2f-4ae4-8ee9-d90c129cdf9e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13546</TotalTime>
  <Words>1667</Words>
  <Application>Microsoft Office PowerPoint</Application>
  <PresentationFormat>On-screen Show (4:3)</PresentationFormat>
  <Paragraphs>290</Paragraphs>
  <Slides>39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3" baseType="lpstr">
      <vt:lpstr>Arial</vt:lpstr>
      <vt:lpstr>Calibri</vt:lpstr>
      <vt:lpstr>Wingdings</vt:lpstr>
      <vt:lpstr>Thème Office</vt:lpstr>
      <vt:lpstr> Crab Cavity engineering and production overview</vt:lpstr>
      <vt:lpstr>Overview</vt:lpstr>
      <vt:lpstr>General plans</vt:lpstr>
      <vt:lpstr>PowerPoint Presentation</vt:lpstr>
      <vt:lpstr>PowerPoint Presentation</vt:lpstr>
      <vt:lpstr>PowerPoint Presentation</vt:lpstr>
      <vt:lpstr>PowerPoint Presentation</vt:lpstr>
      <vt:lpstr>DQW Cryomodule for SPS</vt:lpstr>
      <vt:lpstr>DQW cavity manufacturing sequence</vt:lpstr>
      <vt:lpstr>Cavities and CM General schedule</vt:lpstr>
      <vt:lpstr>Cavities and CM General schedule</vt:lpstr>
      <vt:lpstr>Schedule SPS</vt:lpstr>
      <vt:lpstr>Schedule SPS</vt:lpstr>
      <vt:lpstr>DQW for SPS Status - Cavities </vt:lpstr>
      <vt:lpstr>DQW for SPS Status - Cavities </vt:lpstr>
      <vt:lpstr>DQW for SPS Status - Cavities </vt:lpstr>
      <vt:lpstr>DQW for SPS Status – Cold tests </vt:lpstr>
      <vt:lpstr>DQW for SPS Status – HOMS &amp; Pick-up </vt:lpstr>
      <vt:lpstr>DQW for SPS Status – Helium vessel </vt:lpstr>
      <vt:lpstr>DQW for SPS Status – Helium vessel &amp; cold magnetic shield assembly </vt:lpstr>
      <vt:lpstr>PowerPoint Presentation</vt:lpstr>
      <vt:lpstr>PowerPoint Presentation</vt:lpstr>
      <vt:lpstr>DQW for SPS Status – Vacuum vessel </vt:lpstr>
      <vt:lpstr>DQW for SPS Status – Magnetic &amp; thermal shields </vt:lpstr>
      <vt:lpstr>PowerPoint Presentation</vt:lpstr>
      <vt:lpstr>DQW for SPS Status – CM assembly tooling</vt:lpstr>
      <vt:lpstr>DQW for SPS Status – CM assembly sequence</vt:lpstr>
      <vt:lpstr>SPS test zone</vt:lpstr>
      <vt:lpstr>SPS test zone</vt:lpstr>
      <vt:lpstr>SPS test zone</vt:lpstr>
      <vt:lpstr>LHC</vt:lpstr>
      <vt:lpstr>LHC</vt:lpstr>
      <vt:lpstr>Cavities and CM General schedule</vt:lpstr>
      <vt:lpstr>Schedule preseries and series</vt:lpstr>
      <vt:lpstr>Schedule preseries and series</vt:lpstr>
      <vt:lpstr>Schedule series</vt:lpstr>
      <vt:lpstr>Schedule series</vt:lpstr>
      <vt:lpstr>Summary</vt:lpstr>
      <vt:lpstr>Thank you!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Ofelia Capatina</cp:lastModifiedBy>
  <cp:revision>288</cp:revision>
  <cp:lastPrinted>2016-08-24T12:15:28Z</cp:lastPrinted>
  <dcterms:created xsi:type="dcterms:W3CDTF">2016-02-12T10:02:27Z</dcterms:created>
  <dcterms:modified xsi:type="dcterms:W3CDTF">2017-04-02T19:37:02Z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