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9" r:id="rId2"/>
    <p:sldMasterId id="2147483668" r:id="rId3"/>
  </p:sldMasterIdLst>
  <p:notesMasterIdLst>
    <p:notesMasterId r:id="rId32"/>
  </p:notesMasterIdLst>
  <p:handoutMasterIdLst>
    <p:handoutMasterId r:id="rId33"/>
  </p:handoutMasterIdLst>
  <p:sldIdLst>
    <p:sldId id="263" r:id="rId4"/>
    <p:sldId id="285" r:id="rId5"/>
    <p:sldId id="286" r:id="rId6"/>
    <p:sldId id="287" r:id="rId7"/>
    <p:sldId id="281" r:id="rId8"/>
    <p:sldId id="268" r:id="rId9"/>
    <p:sldId id="269" r:id="rId10"/>
    <p:sldId id="288" r:id="rId11"/>
    <p:sldId id="264" r:id="rId12"/>
    <p:sldId id="265" r:id="rId13"/>
    <p:sldId id="267" r:id="rId14"/>
    <p:sldId id="289" r:id="rId15"/>
    <p:sldId id="275" r:id="rId16"/>
    <p:sldId id="266" r:id="rId17"/>
    <p:sldId id="279" r:id="rId18"/>
    <p:sldId id="280" r:id="rId19"/>
    <p:sldId id="283" r:id="rId20"/>
    <p:sldId id="284" r:id="rId21"/>
    <p:sldId id="270" r:id="rId22"/>
    <p:sldId id="271" r:id="rId23"/>
    <p:sldId id="272" r:id="rId24"/>
    <p:sldId id="273" r:id="rId25"/>
    <p:sldId id="274" r:id="rId26"/>
    <p:sldId id="276" r:id="rId27"/>
    <p:sldId id="290" r:id="rId28"/>
    <p:sldId id="259" r:id="rId29"/>
    <p:sldId id="278" r:id="rId30"/>
    <p:sldId id="282" r:id="rId3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98" d="100"/>
          <a:sy n="98" d="100"/>
        </p:scale>
        <p:origin x="946" y="77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31/03/2017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31/03/2017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362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7553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241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60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International Review of the Crab Cavities Performance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International Review of the Crab Cavities Performance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133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International Review of the Crab Cavities Performance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810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International Review of the Crab Cavities Performance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965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International Review of the Crab Cavities Performance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559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International Review of the Crab Cavities Performance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61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74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>
                <a:solidFill>
                  <a:srgbClr val="64BCD9"/>
                </a:solidFill>
              </a:rPr>
              <a:t>International Review of the Crab Cavities Performance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142913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International Review of the Crab Cavities Performance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381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International Review of the Crab Cavities Performance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701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International Review of the Crab Cavities Performance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7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International Review of the Crab Cavities Performance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International Review of the Crab Cavities Performance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520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International Review of the Crab Cavities Performance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072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International Review of the Crab Cavities Performance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67053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International Review of the Crab Cavities Performance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International Review of the Crab Cavities Performance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International Review of the Crab Cavities Performance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International Review of the Crab Cavities Performance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International Review of the Crab Cavities Performance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012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International Review of the Crab Cavities Performance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40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6.jpeg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5.jpg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International Review of the Crab Cavities Performance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pPr defTabSz="914400"/>
            <a:fld id="{0FA004B2-1541-5046-B6F2-22AF56585712}" type="slidenum">
              <a:rPr 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defTabSz="914400"/>
            <a:r>
              <a:rPr lang="en-GB" smtClean="0">
                <a:solidFill>
                  <a:prstClr val="black"/>
                </a:solidFill>
              </a:rPr>
              <a:t>International Review of the Crab Cavities Performance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29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smtClean="0">
                <a:solidFill>
                  <a:srgbClr val="64BCD9"/>
                </a:solidFill>
              </a:rPr>
              <a:t>International Review of the Crab Cavities Performance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74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png"/><Relationship Id="rId7" Type="http://schemas.openxmlformats.org/officeDocument/2006/relationships/image" Target="../media/image47.png"/><Relationship Id="rId12" Type="http://schemas.openxmlformats.org/officeDocument/2006/relationships/image" Target="../media/image6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1.png"/><Relationship Id="rId5" Type="http://schemas.openxmlformats.org/officeDocument/2006/relationships/image" Target="../media/image56.png"/><Relationship Id="rId10" Type="http://schemas.openxmlformats.org/officeDocument/2006/relationships/image" Target="../media/image60.png"/><Relationship Id="rId4" Type="http://schemas.openxmlformats.org/officeDocument/2006/relationships/image" Target="../media/image55.png"/><Relationship Id="rId9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49.pn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ms.cern.ch/document/136146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ms.cern.ch/document/1361462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WP4 </a:t>
            </a:r>
            <a:r>
              <a:rPr lang="en-GB" dirty="0"/>
              <a:t>QA, QC status and documentation 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/>
              <a:t/>
            </a:r>
            <a:br>
              <a:rPr lang="fr-CH" dirty="0"/>
            </a:br>
            <a:r>
              <a:rPr lang="fr-CH" dirty="0" smtClean="0"/>
              <a:t>EDMS</a:t>
            </a:r>
            <a:r>
              <a:rPr lang="fr-CH" dirty="0"/>
              <a:t>: </a:t>
            </a:r>
            <a:r>
              <a:rPr lang="fr-CH" dirty="0">
                <a:solidFill>
                  <a:schemeClr val="bg2"/>
                </a:solidFill>
              </a:rPr>
              <a:t>1773548</a:t>
            </a:r>
            <a:r>
              <a:rPr lang="fr-CH" dirty="0"/>
              <a:t> 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v1.0</a:t>
            </a:r>
            <a:r>
              <a:rPr lang="fr-CH" dirty="0"/>
              <a:t/>
            </a:r>
            <a:br>
              <a:rPr lang="fr-CH" dirty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87366" y="4831873"/>
            <a:ext cx="6512768" cy="990600"/>
          </a:xfrm>
        </p:spPr>
        <p:txBody>
          <a:bodyPr/>
          <a:lstStyle/>
          <a:p>
            <a:r>
              <a:rPr lang="en-GB" dirty="0"/>
              <a:t>H</a:t>
            </a:r>
            <a:r>
              <a:rPr lang="en-GB" dirty="0" smtClean="0"/>
              <a:t>ector Garcia Gavela, Isabel </a:t>
            </a:r>
            <a:r>
              <a:rPr lang="en-GB" dirty="0" smtClean="0"/>
              <a:t>Bejar Alonso</a:t>
            </a:r>
          </a:p>
          <a:p>
            <a:r>
              <a:rPr lang="en-GB" dirty="0" smtClean="0"/>
              <a:t>HL-LHC Quality, Configuration and Resources </a:t>
            </a:r>
            <a:r>
              <a:rPr lang="en-GB" dirty="0" smtClean="0"/>
              <a:t>Office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3 April </a:t>
            </a:r>
            <a:r>
              <a:rPr lang="en-GB" dirty="0"/>
              <a:t>2017 </a:t>
            </a:r>
            <a:r>
              <a:rPr lang="en-GB" dirty="0" smtClean="0"/>
              <a:t>        International </a:t>
            </a:r>
            <a:r>
              <a:rPr lang="en-GB" dirty="0"/>
              <a:t>Review of the Crab Cavities Performance</a:t>
            </a:r>
          </a:p>
          <a:p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Good practises put in place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677" y="960973"/>
            <a:ext cx="4320000" cy="433341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1217534"/>
            <a:ext cx="4320000" cy="42671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7927" y="1680973"/>
            <a:ext cx="4320000" cy="394097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12000" y="5621946"/>
            <a:ext cx="79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Thanks not only to the 98 people from CERN - from all Departments</a:t>
            </a:r>
            <a:r>
              <a:rPr lang="fr-CH" b="1" dirty="0" smtClean="0">
                <a:solidFill>
                  <a:schemeClr val="tx2"/>
                </a:solidFill>
              </a:rPr>
              <a:t> (</a:t>
            </a:r>
            <a:r>
              <a:rPr lang="en-US" b="1" dirty="0" smtClean="0">
                <a:solidFill>
                  <a:schemeClr val="tx2"/>
                </a:solidFill>
              </a:rPr>
              <a:t>EN, TE, BE) of ATS sector - directly involved in the WP4…..But also….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3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4696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Good practises put in place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1822" y="5722972"/>
            <a:ext cx="79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….</a:t>
            </a:r>
            <a:r>
              <a:rPr lang="fr-CH" b="1" dirty="0" smtClean="0">
                <a:solidFill>
                  <a:schemeClr val="tx2"/>
                </a:solidFill>
              </a:rPr>
              <a:t>to all the collaborations </a:t>
            </a:r>
            <a:r>
              <a:rPr lang="fr-CH" b="1" dirty="0" err="1" smtClean="0">
                <a:solidFill>
                  <a:schemeClr val="tx2"/>
                </a:solidFill>
              </a:rPr>
              <a:t>from</a:t>
            </a:r>
            <a:r>
              <a:rPr lang="fr-CH" b="1" dirty="0" smtClean="0">
                <a:solidFill>
                  <a:schemeClr val="tx2"/>
                </a:solidFill>
              </a:rPr>
              <a:t> </a:t>
            </a:r>
            <a:r>
              <a:rPr lang="fr-CH" b="1" dirty="0" err="1" smtClean="0">
                <a:solidFill>
                  <a:schemeClr val="tx2"/>
                </a:solidFill>
              </a:rPr>
              <a:t>other</a:t>
            </a:r>
            <a:r>
              <a:rPr lang="fr-CH" b="1" dirty="0" smtClean="0">
                <a:solidFill>
                  <a:schemeClr val="tx2"/>
                </a:solidFill>
              </a:rPr>
              <a:t> Institutions</a:t>
            </a:r>
            <a:r>
              <a:rPr lang="en-US" b="1" dirty="0" smtClean="0">
                <a:solidFill>
                  <a:schemeClr val="tx2"/>
                </a:solidFill>
              </a:rPr>
              <a:t>….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685" y="874243"/>
            <a:ext cx="4320000" cy="458468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3500" y="1772984"/>
            <a:ext cx="4320000" cy="307700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8646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Good practises from day 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of the Crab Cavities Performance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200" y="862275"/>
            <a:ext cx="5033055" cy="503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93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tool for each type of information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International Review of the Crab Cavities Performance</a:t>
            </a:r>
            <a:endParaRPr lang="en-GB" noProof="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12000" y="1219200"/>
            <a:ext cx="8136464" cy="4906963"/>
          </a:xfrm>
        </p:spPr>
        <p:txBody>
          <a:bodyPr/>
          <a:lstStyle/>
          <a:p>
            <a:r>
              <a:rPr lang="fr-CH" dirty="0" smtClean="0">
                <a:solidFill>
                  <a:schemeClr val="tx2"/>
                </a:solidFill>
              </a:rPr>
              <a:t>Main documentation EDMS (CDD, MTF)</a:t>
            </a:r>
          </a:p>
          <a:p>
            <a:pPr marL="0" indent="0">
              <a:buNone/>
            </a:pPr>
            <a:r>
              <a:rPr lang="fr-CH" sz="2200" dirty="0" err="1" smtClean="0">
                <a:solidFill>
                  <a:schemeClr val="tx2"/>
                </a:solidFill>
              </a:rPr>
              <a:t>Drawings</a:t>
            </a:r>
            <a:r>
              <a:rPr lang="fr-CH" sz="2200" dirty="0" smtClean="0">
                <a:solidFill>
                  <a:schemeClr val="tx2"/>
                </a:solidFill>
              </a:rPr>
              <a:t> (</a:t>
            </a:r>
            <a:r>
              <a:rPr lang="fr-CH" sz="2200" dirty="0" err="1" smtClean="0">
                <a:solidFill>
                  <a:schemeClr val="tx2"/>
                </a:solidFill>
              </a:rPr>
              <a:t>link</a:t>
            </a:r>
            <a:r>
              <a:rPr lang="fr-CH" sz="2200" dirty="0" smtClean="0">
                <a:solidFill>
                  <a:schemeClr val="tx2"/>
                </a:solidFill>
              </a:rPr>
              <a:t> to CDD)</a:t>
            </a:r>
          </a:p>
          <a:p>
            <a:pPr marL="0" indent="0">
              <a:buNone/>
            </a:pPr>
            <a:r>
              <a:rPr lang="fr-CH" sz="2200" dirty="0" err="1" smtClean="0">
                <a:solidFill>
                  <a:schemeClr val="tx2"/>
                </a:solidFill>
              </a:rPr>
              <a:t>Specifications</a:t>
            </a:r>
            <a:r>
              <a:rPr lang="fr-CH" sz="2200" dirty="0">
                <a:solidFill>
                  <a:schemeClr val="tx2"/>
                </a:solidFill>
              </a:rPr>
              <a:t> </a:t>
            </a:r>
            <a:r>
              <a:rPr lang="fr-CH" sz="2200" dirty="0" smtClean="0">
                <a:solidFill>
                  <a:schemeClr val="tx2"/>
                </a:solidFill>
              </a:rPr>
              <a:t>&amp; </a:t>
            </a:r>
            <a:r>
              <a:rPr lang="fr-CH" sz="2200" dirty="0" err="1" smtClean="0">
                <a:solidFill>
                  <a:schemeClr val="tx2"/>
                </a:solidFill>
              </a:rPr>
              <a:t>calculations</a:t>
            </a:r>
            <a:endParaRPr lang="fr-CH" sz="22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fr-CH" sz="2200" dirty="0" smtClean="0">
                <a:solidFill>
                  <a:schemeClr val="tx2"/>
                </a:solidFill>
              </a:rPr>
              <a:t>Qualifications (</a:t>
            </a:r>
            <a:r>
              <a:rPr lang="fr-CH" sz="2200" dirty="0" err="1" smtClean="0">
                <a:solidFill>
                  <a:schemeClr val="tx2"/>
                </a:solidFill>
              </a:rPr>
              <a:t>material</a:t>
            </a:r>
            <a:r>
              <a:rPr lang="fr-CH" sz="2200" dirty="0" smtClean="0">
                <a:solidFill>
                  <a:schemeClr val="tx2"/>
                </a:solidFill>
              </a:rPr>
              <a:t>, </a:t>
            </a:r>
            <a:r>
              <a:rPr lang="fr-CH" sz="2200" dirty="0" err="1" smtClean="0">
                <a:solidFill>
                  <a:schemeClr val="tx2"/>
                </a:solidFill>
              </a:rPr>
              <a:t>welding</a:t>
            </a:r>
            <a:r>
              <a:rPr lang="fr-CH" sz="2200" dirty="0" smtClean="0">
                <a:solidFill>
                  <a:schemeClr val="tx2"/>
                </a:solidFill>
              </a:rPr>
              <a:t> </a:t>
            </a:r>
            <a:r>
              <a:rPr lang="fr-CH" sz="2200" dirty="0" err="1" smtClean="0">
                <a:solidFill>
                  <a:schemeClr val="tx2"/>
                </a:solidFill>
              </a:rPr>
              <a:t>processes</a:t>
            </a:r>
            <a:r>
              <a:rPr lang="fr-CH" sz="2200" dirty="0" smtClean="0">
                <a:solidFill>
                  <a:schemeClr val="tx2"/>
                </a:solidFill>
              </a:rPr>
              <a:t>, etc.)</a:t>
            </a:r>
          </a:p>
          <a:p>
            <a:pPr marL="0" indent="0">
              <a:buNone/>
            </a:pPr>
            <a:r>
              <a:rPr lang="fr-CH" sz="2200" dirty="0" err="1" smtClean="0">
                <a:solidFill>
                  <a:schemeClr val="tx2"/>
                </a:solidFill>
              </a:rPr>
              <a:t>Manufacturing</a:t>
            </a:r>
            <a:r>
              <a:rPr lang="fr-CH" sz="2200" dirty="0" smtClean="0">
                <a:solidFill>
                  <a:schemeClr val="tx2"/>
                </a:solidFill>
              </a:rPr>
              <a:t> &amp; Inspection Plan (MIP) of components</a:t>
            </a:r>
          </a:p>
          <a:p>
            <a:pPr marL="0" indent="0">
              <a:buNone/>
            </a:pPr>
            <a:r>
              <a:rPr lang="fr-CH" sz="2200" dirty="0" err="1" smtClean="0">
                <a:solidFill>
                  <a:schemeClr val="tx2"/>
                </a:solidFill>
              </a:rPr>
              <a:t>Manufacturing</a:t>
            </a:r>
            <a:r>
              <a:rPr lang="fr-CH" sz="2200" dirty="0" smtClean="0">
                <a:solidFill>
                  <a:schemeClr val="tx2"/>
                </a:solidFill>
              </a:rPr>
              <a:t> records </a:t>
            </a:r>
            <a:r>
              <a:rPr lang="fr-CH" sz="2200" dirty="0" err="1" smtClean="0">
                <a:solidFill>
                  <a:schemeClr val="tx2"/>
                </a:solidFill>
              </a:rPr>
              <a:t>obtained</a:t>
            </a:r>
            <a:r>
              <a:rPr lang="fr-CH" sz="2200" dirty="0" smtClean="0">
                <a:solidFill>
                  <a:schemeClr val="tx2"/>
                </a:solidFill>
              </a:rPr>
              <a:t> </a:t>
            </a:r>
            <a:r>
              <a:rPr lang="fr-CH" sz="2200" dirty="0" err="1" smtClean="0">
                <a:solidFill>
                  <a:schemeClr val="tx2"/>
                </a:solidFill>
              </a:rPr>
              <a:t>during</a:t>
            </a:r>
            <a:r>
              <a:rPr lang="fr-CH" sz="2200" dirty="0" smtClean="0">
                <a:solidFill>
                  <a:schemeClr val="tx2"/>
                </a:solidFill>
              </a:rPr>
              <a:t> the production</a:t>
            </a:r>
          </a:p>
          <a:p>
            <a:r>
              <a:rPr lang="fr-CH" dirty="0" smtClean="0">
                <a:solidFill>
                  <a:schemeClr val="tx2"/>
                </a:solidFill>
              </a:rPr>
              <a:t>Sharepoint for in-</a:t>
            </a:r>
            <a:r>
              <a:rPr lang="fr-CH" dirty="0" err="1" smtClean="0">
                <a:solidFill>
                  <a:schemeClr val="tx2"/>
                </a:solidFill>
              </a:rPr>
              <a:t>preparation</a:t>
            </a:r>
            <a:r>
              <a:rPr lang="fr-CH" dirty="0" smtClean="0">
                <a:solidFill>
                  <a:schemeClr val="tx2"/>
                </a:solidFill>
              </a:rPr>
              <a:t> documents (</a:t>
            </a:r>
            <a:r>
              <a:rPr lang="fr-CH" dirty="0" err="1" smtClean="0">
                <a:solidFill>
                  <a:schemeClr val="tx2"/>
                </a:solidFill>
              </a:rPr>
              <a:t>drafted</a:t>
            </a:r>
            <a:r>
              <a:rPr lang="fr-CH" dirty="0" smtClean="0">
                <a:solidFill>
                  <a:schemeClr val="tx2"/>
                </a:solidFill>
              </a:rPr>
              <a:t> and </a:t>
            </a:r>
            <a:r>
              <a:rPr lang="fr-CH" dirty="0" err="1" smtClean="0">
                <a:solidFill>
                  <a:schemeClr val="tx2"/>
                </a:solidFill>
              </a:rPr>
              <a:t>issued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among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several</a:t>
            </a:r>
            <a:r>
              <a:rPr lang="fr-CH" dirty="0" smtClean="0">
                <a:solidFill>
                  <a:schemeClr val="tx2"/>
                </a:solidFill>
              </a:rPr>
              <a:t> people)</a:t>
            </a:r>
          </a:p>
          <a:p>
            <a:r>
              <a:rPr lang="fr-CH" dirty="0" smtClean="0">
                <a:solidFill>
                  <a:schemeClr val="tx2"/>
                </a:solidFill>
              </a:rPr>
              <a:t>Indico </a:t>
            </a:r>
            <a:r>
              <a:rPr lang="fr-CH" dirty="0" err="1" smtClean="0">
                <a:solidFill>
                  <a:schemeClr val="tx2"/>
                </a:solidFill>
              </a:rPr>
              <a:t>used</a:t>
            </a:r>
            <a:r>
              <a:rPr lang="fr-CH" dirty="0" smtClean="0">
                <a:solidFill>
                  <a:schemeClr val="tx2"/>
                </a:solidFill>
              </a:rPr>
              <a:t> for meetings (</a:t>
            </a:r>
            <a:r>
              <a:rPr lang="fr-CH" dirty="0" err="1" smtClean="0">
                <a:solidFill>
                  <a:schemeClr val="tx2"/>
                </a:solidFill>
              </a:rPr>
              <a:t>internal</a:t>
            </a:r>
            <a:r>
              <a:rPr lang="fr-CH" dirty="0" smtClean="0">
                <a:solidFill>
                  <a:schemeClr val="tx2"/>
                </a:solidFill>
              </a:rPr>
              <a:t> and </a:t>
            </a:r>
            <a:r>
              <a:rPr lang="fr-CH" dirty="0" err="1" smtClean="0">
                <a:solidFill>
                  <a:schemeClr val="tx2"/>
                </a:solidFill>
              </a:rPr>
              <a:t>with</a:t>
            </a:r>
            <a:r>
              <a:rPr lang="fr-CH" dirty="0" smtClean="0">
                <a:solidFill>
                  <a:schemeClr val="tx2"/>
                </a:solidFill>
              </a:rPr>
              <a:t> collaborations)</a:t>
            </a:r>
            <a:endParaRPr lang="fr-CH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CH" sz="24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CH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CH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32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Good practises put in place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4906963"/>
          </a:xfrm>
        </p:spPr>
        <p:txBody>
          <a:bodyPr/>
          <a:lstStyle/>
          <a:p>
            <a:pPr algn="just"/>
            <a:r>
              <a:rPr lang="en-US" sz="2000" dirty="0" smtClean="0">
                <a:solidFill>
                  <a:schemeClr val="tx2"/>
                </a:solidFill>
              </a:rPr>
              <a:t>EDMS Structure acc. PBS –Documentation for each specific equipment along the entire lifecycle (full traceability)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26" y="2244456"/>
            <a:ext cx="2323679" cy="39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656"/>
          <a:stretch/>
        </p:blipFill>
        <p:spPr>
          <a:xfrm>
            <a:off x="2202140" y="2526362"/>
            <a:ext cx="3401887" cy="35763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1542" y="2202338"/>
            <a:ext cx="3600000" cy="41883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111" y="4612393"/>
            <a:ext cx="2292295" cy="19813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784" y="4571440"/>
            <a:ext cx="2700000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l="-739" t="4400" r="27421" b="-4400"/>
          <a:stretch/>
        </p:blipFill>
        <p:spPr>
          <a:xfrm>
            <a:off x="755576" y="1491854"/>
            <a:ext cx="7128792" cy="76599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4429" y="2359756"/>
            <a:ext cx="1527954" cy="216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38210" y="2316283"/>
            <a:ext cx="1529745" cy="216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33494" y="2218361"/>
            <a:ext cx="2750290" cy="2160000"/>
          </a:xfrm>
          <a:prstGeom prst="rect">
            <a:avLst/>
          </a:prstGeom>
        </p:spPr>
      </p:pic>
      <p:sp>
        <p:nvSpPr>
          <p:cNvPr id="16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4863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Documents of CC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577878" y="900000"/>
            <a:ext cx="8314601" cy="4906963"/>
          </a:xfrm>
        </p:spPr>
        <p:txBody>
          <a:bodyPr>
            <a:normAutofit/>
          </a:bodyPr>
          <a:lstStyle/>
          <a:p>
            <a:pPr algn="just"/>
            <a:r>
              <a:rPr lang="fr-CH" sz="2400" dirty="0" smtClean="0">
                <a:solidFill>
                  <a:schemeClr val="tx2"/>
                </a:solidFill>
              </a:rPr>
              <a:t>Engineering </a:t>
            </a:r>
            <a:r>
              <a:rPr lang="en-US" sz="2400" dirty="0" smtClean="0">
                <a:solidFill>
                  <a:schemeClr val="tx2"/>
                </a:solidFill>
              </a:rPr>
              <a:t>Specifications</a:t>
            </a:r>
            <a:r>
              <a:rPr lang="fr-CH" sz="2400" dirty="0" smtClean="0">
                <a:solidFill>
                  <a:schemeClr val="tx2"/>
                </a:solidFill>
              </a:rPr>
              <a:t> </a:t>
            </a:r>
            <a:r>
              <a:rPr lang="fr-CH" sz="2400" dirty="0" err="1" smtClean="0">
                <a:solidFill>
                  <a:schemeClr val="tx2"/>
                </a:solidFill>
              </a:rPr>
              <a:t>which</a:t>
            </a:r>
            <a:r>
              <a:rPr lang="fr-CH" sz="2400" dirty="0" smtClean="0">
                <a:solidFill>
                  <a:schemeClr val="tx2"/>
                </a:solidFill>
              </a:rPr>
              <a:t> </a:t>
            </a:r>
            <a:r>
              <a:rPr lang="fr-CH" sz="2400" dirty="0" err="1" smtClean="0">
                <a:solidFill>
                  <a:schemeClr val="tx2"/>
                </a:solidFill>
              </a:rPr>
              <a:t>contain</a:t>
            </a:r>
            <a:r>
              <a:rPr lang="fr-CH" sz="2400" dirty="0" smtClean="0">
                <a:solidFill>
                  <a:schemeClr val="tx2"/>
                </a:solidFill>
              </a:rPr>
              <a:t> the minimum </a:t>
            </a:r>
            <a:r>
              <a:rPr lang="fr-CH" sz="2400" dirty="0" err="1" smtClean="0">
                <a:solidFill>
                  <a:schemeClr val="tx2"/>
                </a:solidFill>
              </a:rPr>
              <a:t>requirements</a:t>
            </a:r>
            <a:r>
              <a:rPr lang="fr-CH" sz="2400" dirty="0" smtClean="0">
                <a:solidFill>
                  <a:schemeClr val="tx2"/>
                </a:solidFill>
              </a:rPr>
              <a:t> for design/production/performance  of the cryomodule components and the </a:t>
            </a:r>
            <a:r>
              <a:rPr lang="fr-CH" sz="2400" dirty="0" err="1" smtClean="0">
                <a:solidFill>
                  <a:schemeClr val="tx2"/>
                </a:solidFill>
              </a:rPr>
              <a:t>dressed</a:t>
            </a:r>
            <a:r>
              <a:rPr lang="fr-CH" sz="2400" dirty="0" smtClean="0">
                <a:solidFill>
                  <a:schemeClr val="tx2"/>
                </a:solidFill>
              </a:rPr>
              <a:t> </a:t>
            </a:r>
            <a:r>
              <a:rPr lang="fr-CH" sz="2400" dirty="0" err="1" smtClean="0">
                <a:solidFill>
                  <a:schemeClr val="tx2"/>
                </a:solidFill>
              </a:rPr>
              <a:t>cavities</a:t>
            </a:r>
            <a:endParaRPr lang="fr-CH" sz="2400" dirty="0" smtClean="0">
              <a:solidFill>
                <a:schemeClr val="tx2"/>
              </a:solidFill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fr-CH" sz="1800" b="1" dirty="0" smtClean="0">
                <a:solidFill>
                  <a:schemeClr val="tx2"/>
                </a:solidFill>
              </a:rPr>
              <a:t>Cryomodule</a:t>
            </a:r>
            <a:r>
              <a:rPr lang="fr-CH" sz="1800" dirty="0" smtClean="0">
                <a:solidFill>
                  <a:schemeClr val="tx2"/>
                </a:solidFill>
              </a:rPr>
              <a:t>: </a:t>
            </a:r>
            <a:r>
              <a:rPr lang="fr-CH" sz="1800" dirty="0">
                <a:solidFill>
                  <a:schemeClr val="tx2"/>
                </a:solidFill>
              </a:rPr>
              <a:t>EDMS 1608964 </a:t>
            </a:r>
            <a:r>
              <a:rPr lang="fr-CH" sz="1800" dirty="0" smtClean="0">
                <a:solidFill>
                  <a:schemeClr val="tx2"/>
                </a:solidFill>
              </a:rPr>
              <a:t>v.0.1 (in </a:t>
            </a:r>
            <a:r>
              <a:rPr lang="fr-CH" sz="1800" dirty="0" err="1" smtClean="0">
                <a:solidFill>
                  <a:schemeClr val="tx2"/>
                </a:solidFill>
              </a:rPr>
              <a:t>work</a:t>
            </a:r>
            <a:r>
              <a:rPr lang="fr-CH" sz="1800" dirty="0" smtClean="0">
                <a:solidFill>
                  <a:schemeClr val="tx2"/>
                </a:solidFill>
              </a:rPr>
              <a:t>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CH" sz="1800" b="1" dirty="0" err="1" smtClean="0">
                <a:solidFill>
                  <a:schemeClr val="tx2"/>
                </a:solidFill>
              </a:rPr>
              <a:t>Dressed</a:t>
            </a:r>
            <a:r>
              <a:rPr lang="fr-CH" sz="1800" b="1" dirty="0" smtClean="0">
                <a:solidFill>
                  <a:schemeClr val="tx2"/>
                </a:solidFill>
              </a:rPr>
              <a:t> </a:t>
            </a:r>
            <a:r>
              <a:rPr lang="fr-CH" sz="1800" b="1" dirty="0" err="1" smtClean="0">
                <a:solidFill>
                  <a:schemeClr val="tx2"/>
                </a:solidFill>
              </a:rPr>
              <a:t>Cavities</a:t>
            </a:r>
            <a:r>
              <a:rPr lang="fr-CH" sz="1800" dirty="0" smtClean="0">
                <a:solidFill>
                  <a:schemeClr val="tx2"/>
                </a:solidFill>
              </a:rPr>
              <a:t>: EDMS 1389669 </a:t>
            </a:r>
            <a:r>
              <a:rPr lang="fr-CH" sz="1800" dirty="0">
                <a:solidFill>
                  <a:schemeClr val="tx2"/>
                </a:solidFill>
              </a:rPr>
              <a:t>v.2.1 </a:t>
            </a:r>
            <a:r>
              <a:rPr lang="fr-CH" sz="1800" dirty="0" smtClean="0">
                <a:solidFill>
                  <a:schemeClr val="tx2"/>
                </a:solidFill>
              </a:rPr>
              <a:t>(to </a:t>
            </a:r>
            <a:r>
              <a:rPr lang="fr-CH" sz="1800" dirty="0" err="1" smtClean="0">
                <a:solidFill>
                  <a:schemeClr val="tx2"/>
                </a:solidFill>
              </a:rPr>
              <a:t>be</a:t>
            </a:r>
            <a:r>
              <a:rPr lang="fr-CH" sz="1800" dirty="0" smtClean="0">
                <a:solidFill>
                  <a:schemeClr val="tx2"/>
                </a:solidFill>
              </a:rPr>
              <a:t> </a:t>
            </a:r>
            <a:r>
              <a:rPr lang="fr-CH" sz="1800" dirty="0" err="1" smtClean="0">
                <a:solidFill>
                  <a:schemeClr val="tx2"/>
                </a:solidFill>
              </a:rPr>
              <a:t>updated</a:t>
            </a:r>
            <a:r>
              <a:rPr lang="fr-CH" sz="1800" dirty="0" smtClean="0">
                <a:solidFill>
                  <a:schemeClr val="tx2"/>
                </a:solidFill>
              </a:rPr>
              <a:t>)</a:t>
            </a:r>
          </a:p>
          <a:p>
            <a:pPr algn="just"/>
            <a:r>
              <a:rPr lang="fr-CH" sz="2400" dirty="0">
                <a:solidFill>
                  <a:schemeClr val="tx2"/>
                </a:solidFill>
              </a:rPr>
              <a:t>CC </a:t>
            </a:r>
            <a:r>
              <a:rPr lang="fr-CH" sz="2400" dirty="0" err="1">
                <a:solidFill>
                  <a:schemeClr val="tx2"/>
                </a:solidFill>
              </a:rPr>
              <a:t>Acceptance</a:t>
            </a:r>
            <a:r>
              <a:rPr lang="fr-CH" sz="2400" dirty="0">
                <a:solidFill>
                  <a:schemeClr val="tx2"/>
                </a:solidFill>
              </a:rPr>
              <a:t> </a:t>
            </a:r>
            <a:r>
              <a:rPr lang="fr-CH" sz="2400" dirty="0" err="1" smtClean="0">
                <a:solidFill>
                  <a:schemeClr val="tx2"/>
                </a:solidFill>
              </a:rPr>
              <a:t>Criteria</a:t>
            </a:r>
            <a:r>
              <a:rPr lang="fr-CH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with the </a:t>
            </a:r>
            <a:r>
              <a:rPr lang="en-GB" sz="2400" dirty="0">
                <a:solidFill>
                  <a:schemeClr val="tx2"/>
                </a:solidFill>
              </a:rPr>
              <a:t>minimum set of parameters that the </a:t>
            </a:r>
            <a:r>
              <a:rPr lang="en-GB" sz="2400" dirty="0" smtClean="0">
                <a:solidFill>
                  <a:schemeClr val="tx2"/>
                </a:solidFill>
              </a:rPr>
              <a:t>CC have to fulfil. </a:t>
            </a:r>
            <a:r>
              <a:rPr lang="fr-CH" sz="2400" dirty="0" smtClean="0">
                <a:solidFill>
                  <a:schemeClr val="tx2"/>
                </a:solidFill>
              </a:rPr>
              <a:t>EDMS 1745718 v.1.2</a:t>
            </a:r>
            <a:endParaRPr lang="fr-CH" sz="2400" dirty="0">
              <a:solidFill>
                <a:schemeClr val="tx2"/>
              </a:solidFill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fr-CH" sz="1800" dirty="0" smtClean="0">
              <a:solidFill>
                <a:schemeClr val="tx2"/>
              </a:solidFill>
            </a:endParaRPr>
          </a:p>
          <a:p>
            <a:endParaRPr lang="fr-CH" dirty="0" smtClean="0">
              <a:solidFill>
                <a:schemeClr val="tx2"/>
              </a:solidFill>
            </a:endParaRPr>
          </a:p>
          <a:p>
            <a:endParaRPr lang="fr-CH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3621203"/>
            <a:ext cx="2030827" cy="288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1926" y="3621203"/>
            <a:ext cx="2028169" cy="288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9356" y="3621203"/>
            <a:ext cx="2026418" cy="288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925395" y="4718749"/>
            <a:ext cx="3293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bg2"/>
                </a:solidFill>
              </a:rPr>
              <a:t>Documents issued by the Crab Cavities Team</a:t>
            </a:r>
            <a:endParaRPr lang="en-GB" sz="120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82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Documents of CC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95536" y="887424"/>
            <a:ext cx="4320480" cy="5205872"/>
          </a:xfrm>
        </p:spPr>
        <p:txBody>
          <a:bodyPr>
            <a:normAutofit/>
          </a:bodyPr>
          <a:lstStyle/>
          <a:p>
            <a:r>
              <a:rPr lang="fr-CH" sz="2400" dirty="0" err="1" smtClean="0">
                <a:solidFill>
                  <a:schemeClr val="tx2"/>
                </a:solidFill>
              </a:rPr>
              <a:t>Welding</a:t>
            </a:r>
            <a:r>
              <a:rPr lang="fr-CH" sz="2400" dirty="0" smtClean="0">
                <a:solidFill>
                  <a:schemeClr val="tx2"/>
                </a:solidFill>
              </a:rPr>
              <a:t> document (one of the </a:t>
            </a:r>
            <a:r>
              <a:rPr lang="fr-CH" sz="2400" dirty="0" err="1" smtClean="0">
                <a:solidFill>
                  <a:schemeClr val="tx2"/>
                </a:solidFill>
              </a:rPr>
              <a:t>big</a:t>
            </a:r>
            <a:r>
              <a:rPr lang="fr-CH" sz="2400" dirty="0" smtClean="0">
                <a:solidFill>
                  <a:schemeClr val="tx2"/>
                </a:solidFill>
              </a:rPr>
              <a:t> challenges of the production) </a:t>
            </a:r>
            <a:r>
              <a:rPr lang="fr-CH" sz="2400" dirty="0" err="1" smtClean="0">
                <a:solidFill>
                  <a:schemeClr val="tx2"/>
                </a:solidFill>
              </a:rPr>
              <a:t>which</a:t>
            </a:r>
            <a:r>
              <a:rPr lang="fr-CH" sz="2400" dirty="0" smtClean="0">
                <a:solidFill>
                  <a:schemeClr val="tx2"/>
                </a:solidFill>
              </a:rPr>
              <a:t> </a:t>
            </a:r>
            <a:r>
              <a:rPr lang="fr-CH" sz="2400" dirty="0" err="1" smtClean="0">
                <a:solidFill>
                  <a:schemeClr val="tx2"/>
                </a:solidFill>
              </a:rPr>
              <a:t>contains</a:t>
            </a:r>
            <a:r>
              <a:rPr lang="fr-CH" sz="2400" dirty="0" smtClean="0">
                <a:solidFill>
                  <a:schemeClr val="tx2"/>
                </a:solidFill>
              </a:rPr>
              <a:t> all the </a:t>
            </a:r>
            <a:r>
              <a:rPr lang="fr-CH" sz="2400" dirty="0" err="1" smtClean="0">
                <a:solidFill>
                  <a:schemeClr val="tx2"/>
                </a:solidFill>
              </a:rPr>
              <a:t>welding</a:t>
            </a:r>
            <a:r>
              <a:rPr lang="fr-CH" sz="2400" dirty="0" smtClean="0">
                <a:solidFill>
                  <a:schemeClr val="tx2"/>
                </a:solidFill>
              </a:rPr>
              <a:t> information (</a:t>
            </a:r>
            <a:r>
              <a:rPr lang="en-GB" sz="2400" dirty="0">
                <a:solidFill>
                  <a:schemeClr val="tx2"/>
                </a:solidFill>
              </a:rPr>
              <a:t>parameters, sequence, programs and testing) during the fabrication of </a:t>
            </a:r>
            <a:r>
              <a:rPr lang="en-GB" sz="2400" dirty="0" smtClean="0">
                <a:solidFill>
                  <a:schemeClr val="tx2"/>
                </a:solidFill>
              </a:rPr>
              <a:t>the CC. </a:t>
            </a:r>
          </a:p>
          <a:p>
            <a:endParaRPr lang="en-GB" sz="2400" dirty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chemeClr val="tx2"/>
                </a:solidFill>
              </a:rPr>
              <a:t>All manufacturing data obtained during the production of WP4 components (everything in MTF).</a:t>
            </a:r>
            <a:endParaRPr lang="en-GB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CH" sz="2400" dirty="0">
              <a:solidFill>
                <a:schemeClr val="tx2"/>
              </a:solidFill>
            </a:endParaRPr>
          </a:p>
          <a:p>
            <a:pPr algn="just"/>
            <a:endParaRPr lang="fr-CH" sz="1800" dirty="0" smtClean="0">
              <a:solidFill>
                <a:schemeClr val="tx2"/>
              </a:solidFill>
            </a:endParaRPr>
          </a:p>
          <a:p>
            <a:pPr algn="just"/>
            <a:endParaRPr lang="fr-CH" sz="1800" dirty="0" smtClean="0">
              <a:solidFill>
                <a:schemeClr val="tx2"/>
              </a:solidFill>
            </a:endParaRPr>
          </a:p>
          <a:p>
            <a:endParaRPr lang="fr-CH" dirty="0" smtClean="0">
              <a:solidFill>
                <a:schemeClr val="tx2"/>
              </a:solidFill>
            </a:endParaRPr>
          </a:p>
          <a:p>
            <a:endParaRPr lang="fr-CH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9254" y="961204"/>
            <a:ext cx="1772932" cy="252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9556" y="3697813"/>
            <a:ext cx="1768696" cy="252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0221" y="961204"/>
            <a:ext cx="1773734" cy="252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5475" y="3786257"/>
            <a:ext cx="1779344" cy="252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0175" y="3837836"/>
            <a:ext cx="1780563" cy="252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82351" y="3923307"/>
            <a:ext cx="1772163" cy="252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6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  <p:sp>
        <p:nvSpPr>
          <p:cNvPr id="17" name="TextBox 16"/>
          <p:cNvSpPr txBox="1"/>
          <p:nvPr/>
        </p:nvSpPr>
        <p:spPr>
          <a:xfrm>
            <a:off x="5385043" y="709958"/>
            <a:ext cx="3363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bg2"/>
                </a:solidFill>
              </a:rPr>
              <a:t>Document issued by Paula Freijedo Menendez</a:t>
            </a:r>
            <a:endParaRPr lang="en-GB" sz="120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61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Documents of CC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6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612" y="1375328"/>
            <a:ext cx="6984776" cy="491846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498979" y="6253908"/>
            <a:ext cx="4232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bg2"/>
                </a:solidFill>
              </a:rPr>
              <a:t>Drawing courtesy of Raphael </a:t>
            </a:r>
            <a:r>
              <a:rPr lang="en-GB" sz="1200" i="1" dirty="0">
                <a:solidFill>
                  <a:schemeClr val="bg2"/>
                </a:solidFill>
              </a:rPr>
              <a:t>Leuxe &amp; Laurene Giordanino</a:t>
            </a:r>
          </a:p>
        </p:txBody>
      </p:sp>
      <p:sp>
        <p:nvSpPr>
          <p:cNvPr id="7" name="Rectangle 6"/>
          <p:cNvSpPr/>
          <p:nvPr/>
        </p:nvSpPr>
        <p:spPr>
          <a:xfrm>
            <a:off x="612000" y="784149"/>
            <a:ext cx="843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DRAWINGS ISSUED BY EN-MME-EDM TO SUPPORT AND FACILITATE THE ASSEMBLY OF </a:t>
            </a:r>
            <a:r>
              <a:rPr lang="en-US" b="1" dirty="0" smtClean="0">
                <a:solidFill>
                  <a:schemeClr val="bg2"/>
                </a:solidFill>
              </a:rPr>
              <a:t>COMPONENTS – GREAT HELP!!!!</a:t>
            </a:r>
            <a:endParaRPr lang="en-US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23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Documents of CC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6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  <p:pic>
        <p:nvPicPr>
          <p:cNvPr id="8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80000" y="1504149"/>
            <a:ext cx="6984000" cy="49544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6103721" y="5769919"/>
            <a:ext cx="25830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bg2"/>
                </a:solidFill>
              </a:rPr>
              <a:t>Drawing courtesy of Teddy Capelli</a:t>
            </a:r>
            <a:endParaRPr lang="en-GB" sz="1200" i="1" dirty="0">
              <a:solidFill>
                <a:schemeClr val="bg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2000" y="784149"/>
            <a:ext cx="843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DRAWINGS ISSUED BY EN-MME-EDM TO SUPPORT AND FACILITATE THE ASSEMBLY OF </a:t>
            </a:r>
            <a:r>
              <a:rPr lang="en-US" b="1" dirty="0" smtClean="0">
                <a:solidFill>
                  <a:schemeClr val="bg2"/>
                </a:solidFill>
              </a:rPr>
              <a:t>COMPONENTS – GREAT HELP!!!!</a:t>
            </a:r>
            <a:endParaRPr lang="en-US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03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MTF for the CC components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tx2"/>
                </a:solidFill>
              </a:rPr>
              <a:t>DQW </a:t>
            </a:r>
            <a:r>
              <a:rPr lang="fr-CH" dirty="0" err="1" smtClean="0">
                <a:solidFill>
                  <a:schemeClr val="tx2"/>
                </a:solidFill>
              </a:rPr>
              <a:t>Bare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Cavities</a:t>
            </a:r>
            <a:endParaRPr lang="fr-CH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1844824"/>
            <a:ext cx="275031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525" y="4122000"/>
            <a:ext cx="2746957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9687" y="2530537"/>
            <a:ext cx="2149640" cy="36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0012" y="1144515"/>
            <a:ext cx="1994575" cy="252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2587" y="1487693"/>
            <a:ext cx="1768696" cy="252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3352" y="4318352"/>
            <a:ext cx="1523662" cy="216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25138" y="4323668"/>
            <a:ext cx="1518315" cy="216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7245671" y="1281022"/>
            <a:ext cx="1638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/>
                </a:solidFill>
              </a:rPr>
              <a:t>Not </a:t>
            </a:r>
            <a:r>
              <a:rPr lang="fr-CH" dirty="0" err="1" smtClean="0">
                <a:solidFill>
                  <a:schemeClr val="tx2"/>
                </a:solidFill>
              </a:rPr>
              <a:t>only</a:t>
            </a:r>
            <a:r>
              <a:rPr lang="fr-CH" dirty="0" smtClean="0">
                <a:solidFill>
                  <a:schemeClr val="tx2"/>
                </a:solidFill>
              </a:rPr>
              <a:t> all </a:t>
            </a:r>
            <a:r>
              <a:rPr lang="fr-CH" dirty="0" err="1" smtClean="0">
                <a:solidFill>
                  <a:schemeClr val="tx2"/>
                </a:solidFill>
              </a:rPr>
              <a:t>Manufacturing</a:t>
            </a:r>
            <a:r>
              <a:rPr lang="fr-CH" dirty="0" smtClean="0">
                <a:solidFill>
                  <a:schemeClr val="tx2"/>
                </a:solidFill>
              </a:rPr>
              <a:t> Records….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39064" y="4313334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/>
                </a:solidFill>
              </a:rPr>
              <a:t>….but </a:t>
            </a:r>
            <a:r>
              <a:rPr lang="fr-CH" dirty="0" err="1" smtClean="0">
                <a:solidFill>
                  <a:schemeClr val="tx2"/>
                </a:solidFill>
              </a:rPr>
              <a:t>also</a:t>
            </a:r>
            <a:r>
              <a:rPr lang="fr-CH" dirty="0" smtClean="0">
                <a:solidFill>
                  <a:schemeClr val="tx2"/>
                </a:solidFill>
              </a:rPr>
              <a:t> the </a:t>
            </a:r>
            <a:r>
              <a:rPr lang="fr-CH" dirty="0" err="1" smtClean="0">
                <a:solidFill>
                  <a:schemeClr val="tx2"/>
                </a:solidFill>
              </a:rPr>
              <a:t>NCRs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found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3068" y="3046044"/>
            <a:ext cx="2967187" cy="222923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57114" y="1733066"/>
            <a:ext cx="1777429" cy="252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25138" y="2277922"/>
            <a:ext cx="2520000" cy="178274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0317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use to happen at the end of the projects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24" y="1236896"/>
            <a:ext cx="7518351" cy="498090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International Review of the Crab Cavities Performance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Multiply 6"/>
          <p:cNvSpPr/>
          <p:nvPr/>
        </p:nvSpPr>
        <p:spPr>
          <a:xfrm>
            <a:off x="6300192" y="215964"/>
            <a:ext cx="720080" cy="648072"/>
          </a:xfrm>
          <a:prstGeom prst="mathMultiply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48164" y="641561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other</a:t>
            </a:r>
            <a:endParaRPr lang="en-GB" sz="28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7343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MTF for the CC components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/>
          <a:lstStyle/>
          <a:p>
            <a:r>
              <a:rPr lang="fr-CH" dirty="0" smtClean="0">
                <a:solidFill>
                  <a:schemeClr val="tx2"/>
                </a:solidFill>
              </a:rPr>
              <a:t>Cold </a:t>
            </a:r>
            <a:r>
              <a:rPr lang="fr-CH" dirty="0" err="1" smtClean="0">
                <a:solidFill>
                  <a:schemeClr val="tx2"/>
                </a:solidFill>
              </a:rPr>
              <a:t>Magnetic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Shields</a:t>
            </a:r>
            <a:endParaRPr lang="fr-CH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772816"/>
            <a:ext cx="2734892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864" y="4070350"/>
            <a:ext cx="2724204" cy="216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6509" y="900000"/>
            <a:ext cx="2070494" cy="293234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8026" y="2398257"/>
            <a:ext cx="3662284" cy="252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0100" y="3068343"/>
            <a:ext cx="3240000" cy="17289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39373" y="4918257"/>
            <a:ext cx="4914607" cy="1620000"/>
          </a:xfrm>
          <a:prstGeom prst="rect">
            <a:avLst/>
          </a:prstGeom>
        </p:spPr>
      </p:pic>
      <p:sp>
        <p:nvSpPr>
          <p:cNvPr id="14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6166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MTF for the CC components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/>
          <a:lstStyle/>
          <a:p>
            <a:r>
              <a:rPr lang="fr-CH" dirty="0" err="1" smtClean="0">
                <a:solidFill>
                  <a:schemeClr val="tx2"/>
                </a:solidFill>
              </a:rPr>
              <a:t>HOMs</a:t>
            </a:r>
            <a:r>
              <a:rPr lang="fr-CH" dirty="0" smtClean="0">
                <a:solidFill>
                  <a:schemeClr val="tx2"/>
                </a:solidFill>
              </a:rPr>
              <a:t> (</a:t>
            </a:r>
            <a:r>
              <a:rPr lang="fr-CH" dirty="0" err="1" smtClean="0">
                <a:solidFill>
                  <a:schemeClr val="tx2"/>
                </a:solidFill>
              </a:rPr>
              <a:t>ongoing</a:t>
            </a:r>
            <a:r>
              <a:rPr lang="fr-CH" dirty="0" smtClean="0">
                <a:solidFill>
                  <a:schemeClr val="tx2"/>
                </a:solidFill>
              </a:rPr>
              <a:t>)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98" y="1780037"/>
            <a:ext cx="2744587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798" y="4070350"/>
            <a:ext cx="2708307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1239516"/>
            <a:ext cx="3744416" cy="30828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2000" y="4323637"/>
            <a:ext cx="4500000" cy="2160000"/>
          </a:xfrm>
          <a:prstGeom prst="rect">
            <a:avLst/>
          </a:prstGeom>
        </p:spPr>
      </p:pic>
      <p:sp>
        <p:nvSpPr>
          <p:cNvPr id="11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2334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4467" y="1561257"/>
            <a:ext cx="4078735" cy="28800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MTF for the CC components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/>
          <a:lstStyle/>
          <a:p>
            <a:r>
              <a:rPr lang="fr-CH" dirty="0" smtClean="0">
                <a:solidFill>
                  <a:schemeClr val="tx2"/>
                </a:solidFill>
              </a:rPr>
              <a:t>Vacuum </a:t>
            </a:r>
            <a:r>
              <a:rPr lang="fr-CH" dirty="0" err="1" smtClean="0">
                <a:solidFill>
                  <a:schemeClr val="tx2"/>
                </a:solidFill>
              </a:rPr>
              <a:t>Vessel</a:t>
            </a:r>
            <a:r>
              <a:rPr lang="fr-CH" dirty="0" smtClean="0">
                <a:solidFill>
                  <a:schemeClr val="tx2"/>
                </a:solidFill>
              </a:rPr>
              <a:t> (in the </a:t>
            </a:r>
            <a:r>
              <a:rPr lang="fr-CH" dirty="0" err="1" smtClean="0">
                <a:solidFill>
                  <a:schemeClr val="tx2"/>
                </a:solidFill>
              </a:rPr>
              <a:t>industry</a:t>
            </a:r>
            <a:r>
              <a:rPr lang="fr-CH" dirty="0" smtClean="0">
                <a:solidFill>
                  <a:schemeClr val="tx2"/>
                </a:solidFill>
              </a:rPr>
              <a:t>)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488" y="1844824"/>
            <a:ext cx="3167234" cy="25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7247" y="1984700"/>
            <a:ext cx="3599371" cy="252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6780" y="4579050"/>
            <a:ext cx="6473239" cy="1800000"/>
          </a:xfrm>
          <a:prstGeom prst="rect">
            <a:avLst/>
          </a:prstGeom>
        </p:spPr>
      </p:pic>
      <p:sp>
        <p:nvSpPr>
          <p:cNvPr id="13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35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 and for the future components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/>
          <a:lstStyle/>
          <a:p>
            <a:r>
              <a:rPr lang="fr-CH" dirty="0" smtClean="0">
                <a:solidFill>
                  <a:schemeClr val="tx2"/>
                </a:solidFill>
              </a:rPr>
              <a:t>All the </a:t>
            </a:r>
            <a:r>
              <a:rPr lang="fr-CH" dirty="0" err="1" smtClean="0">
                <a:solidFill>
                  <a:schemeClr val="tx2"/>
                </a:solidFill>
              </a:rPr>
              <a:t>other</a:t>
            </a:r>
            <a:r>
              <a:rPr lang="fr-CH" dirty="0" smtClean="0">
                <a:solidFill>
                  <a:schemeClr val="tx2"/>
                </a:solidFill>
              </a:rPr>
              <a:t> components </a:t>
            </a:r>
            <a:r>
              <a:rPr lang="fr-CH" dirty="0" err="1" smtClean="0">
                <a:solidFill>
                  <a:schemeClr val="tx2"/>
                </a:solidFill>
              </a:rPr>
              <a:t>will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be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created</a:t>
            </a:r>
            <a:r>
              <a:rPr lang="fr-CH" dirty="0" smtClean="0">
                <a:solidFill>
                  <a:schemeClr val="tx2"/>
                </a:solidFill>
              </a:rPr>
              <a:t> in MTF in the </a:t>
            </a:r>
            <a:r>
              <a:rPr lang="en-US" dirty="0" smtClean="0">
                <a:solidFill>
                  <a:schemeClr val="tx2"/>
                </a:solidFill>
              </a:rPr>
              <a:t>upcoming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months</a:t>
            </a:r>
            <a:r>
              <a:rPr lang="fr-CH" dirty="0" smtClean="0">
                <a:solidFill>
                  <a:schemeClr val="tx2"/>
                </a:solidFill>
              </a:rPr>
              <a:t> (</a:t>
            </a:r>
            <a:r>
              <a:rPr lang="fr-CH" dirty="0" err="1" smtClean="0">
                <a:solidFill>
                  <a:schemeClr val="tx2"/>
                </a:solidFill>
              </a:rPr>
              <a:t>Pick-ups</a:t>
            </a:r>
            <a:r>
              <a:rPr lang="fr-CH" dirty="0" smtClean="0">
                <a:solidFill>
                  <a:schemeClr val="tx2"/>
                </a:solidFill>
              </a:rPr>
              <a:t>, He Tanks, </a:t>
            </a:r>
            <a:r>
              <a:rPr lang="fr-CH" dirty="0" err="1" smtClean="0">
                <a:solidFill>
                  <a:schemeClr val="tx2"/>
                </a:solidFill>
              </a:rPr>
              <a:t>shields</a:t>
            </a:r>
            <a:r>
              <a:rPr lang="fr-CH" dirty="0" smtClean="0">
                <a:solidFill>
                  <a:schemeClr val="tx2"/>
                </a:solidFill>
              </a:rPr>
              <a:t>, cryo and RF </a:t>
            </a:r>
            <a:r>
              <a:rPr lang="fr-CH" dirty="0" err="1" smtClean="0">
                <a:solidFill>
                  <a:schemeClr val="tx2"/>
                </a:solidFill>
              </a:rPr>
              <a:t>lines</a:t>
            </a:r>
            <a:r>
              <a:rPr lang="fr-CH" dirty="0" smtClean="0">
                <a:solidFill>
                  <a:schemeClr val="tx2"/>
                </a:solidFill>
              </a:rPr>
              <a:t>…) 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6" r="17850"/>
          <a:stretch/>
        </p:blipFill>
        <p:spPr>
          <a:xfrm>
            <a:off x="6676957" y="2636912"/>
            <a:ext cx="2376264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5" y="2852935"/>
            <a:ext cx="6281421" cy="3390493"/>
          </a:xfrm>
          <a:prstGeom prst="rect">
            <a:avLst/>
          </a:prstGeom>
        </p:spPr>
      </p:pic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8503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/>
          <a:lstStyle/>
          <a:p>
            <a:r>
              <a:rPr lang="fr-CH" dirty="0">
                <a:solidFill>
                  <a:schemeClr val="tx2"/>
                </a:solidFill>
              </a:rPr>
              <a:t>LHC components </a:t>
            </a:r>
            <a:r>
              <a:rPr lang="fr-CH" dirty="0" err="1">
                <a:solidFill>
                  <a:schemeClr val="tx2"/>
                </a:solidFill>
              </a:rPr>
              <a:t>procurement</a:t>
            </a:r>
            <a:r>
              <a:rPr lang="fr-CH" dirty="0">
                <a:solidFill>
                  <a:schemeClr val="tx2"/>
                </a:solidFill>
              </a:rPr>
              <a:t> in the pipeline (</a:t>
            </a:r>
            <a:r>
              <a:rPr lang="fr-CH" dirty="0" err="1">
                <a:solidFill>
                  <a:schemeClr val="tx2"/>
                </a:solidFill>
              </a:rPr>
              <a:t>already</a:t>
            </a:r>
            <a:r>
              <a:rPr lang="fr-CH" dirty="0">
                <a:solidFill>
                  <a:schemeClr val="tx2"/>
                </a:solidFill>
              </a:rPr>
              <a:t> DRs </a:t>
            </a:r>
            <a:r>
              <a:rPr lang="fr-CH" dirty="0" err="1">
                <a:solidFill>
                  <a:schemeClr val="tx2"/>
                </a:solidFill>
              </a:rPr>
              <a:t>launched</a:t>
            </a:r>
            <a:r>
              <a:rPr lang="fr-CH" dirty="0">
                <a:solidFill>
                  <a:schemeClr val="tx2"/>
                </a:solidFill>
              </a:rPr>
              <a:t> for </a:t>
            </a:r>
            <a:r>
              <a:rPr lang="fr-CH" dirty="0" err="1">
                <a:solidFill>
                  <a:schemeClr val="tx2"/>
                </a:solidFill>
              </a:rPr>
              <a:t>dressed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cavities</a:t>
            </a:r>
            <a:r>
              <a:rPr lang="fr-CH" dirty="0">
                <a:solidFill>
                  <a:schemeClr val="tx2"/>
                </a:solidFill>
              </a:rPr>
              <a:t>). SPS </a:t>
            </a:r>
            <a:r>
              <a:rPr lang="fr-CH" dirty="0" err="1">
                <a:solidFill>
                  <a:schemeClr val="tx2"/>
                </a:solidFill>
              </a:rPr>
              <a:t>is</a:t>
            </a:r>
            <a:r>
              <a:rPr lang="fr-CH" dirty="0">
                <a:solidFill>
                  <a:schemeClr val="tx2"/>
                </a:solidFill>
              </a:rPr>
              <a:t> a key </a:t>
            </a:r>
            <a:r>
              <a:rPr lang="fr-CH" dirty="0" err="1">
                <a:solidFill>
                  <a:schemeClr val="tx2"/>
                </a:solidFill>
              </a:rPr>
              <a:t>milestone</a:t>
            </a:r>
            <a:r>
              <a:rPr lang="fr-CH" dirty="0">
                <a:solidFill>
                  <a:schemeClr val="tx2"/>
                </a:solidFill>
              </a:rPr>
              <a:t> but not the end point</a:t>
            </a:r>
          </a:p>
          <a:p>
            <a:r>
              <a:rPr lang="fr-CH" dirty="0" err="1" smtClean="0">
                <a:solidFill>
                  <a:schemeClr val="tx2"/>
                </a:solidFill>
              </a:rPr>
              <a:t>Same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approach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followed</a:t>
            </a:r>
            <a:r>
              <a:rPr lang="fr-CH" dirty="0" smtClean="0">
                <a:solidFill>
                  <a:schemeClr val="tx2"/>
                </a:solidFill>
              </a:rPr>
              <a:t> for SPS</a:t>
            </a:r>
          </a:p>
          <a:p>
            <a:r>
              <a:rPr lang="fr-CH" dirty="0" smtClean="0">
                <a:solidFill>
                  <a:schemeClr val="tx2"/>
                </a:solidFill>
              </a:rPr>
              <a:t>Industries </a:t>
            </a:r>
            <a:r>
              <a:rPr lang="fr-CH" dirty="0" err="1" smtClean="0">
                <a:solidFill>
                  <a:schemeClr val="tx2"/>
                </a:solidFill>
              </a:rPr>
              <a:t>will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be</a:t>
            </a:r>
            <a:r>
              <a:rPr lang="fr-CH" dirty="0" smtClean="0">
                <a:solidFill>
                  <a:schemeClr val="tx2"/>
                </a:solidFill>
              </a:rPr>
              <a:t> in charge of </a:t>
            </a:r>
            <a:r>
              <a:rPr lang="fr-CH" dirty="0" err="1" smtClean="0">
                <a:solidFill>
                  <a:schemeClr val="tx2"/>
                </a:solidFill>
              </a:rPr>
              <a:t>issuing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smtClean="0">
                <a:solidFill>
                  <a:schemeClr val="tx2"/>
                </a:solidFill>
              </a:rPr>
              <a:t>the documentation and </a:t>
            </a:r>
            <a:r>
              <a:rPr lang="fr-CH" dirty="0" err="1" smtClean="0">
                <a:solidFill>
                  <a:schemeClr val="tx2"/>
                </a:solidFill>
              </a:rPr>
              <a:t>using</a:t>
            </a:r>
            <a:r>
              <a:rPr lang="fr-CH" dirty="0" smtClean="0">
                <a:solidFill>
                  <a:schemeClr val="tx2"/>
                </a:solidFill>
              </a:rPr>
              <a:t> the </a:t>
            </a:r>
            <a:r>
              <a:rPr lang="fr-CH" dirty="0" err="1" smtClean="0">
                <a:solidFill>
                  <a:schemeClr val="tx2"/>
                </a:solidFill>
              </a:rPr>
              <a:t>different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tools</a:t>
            </a:r>
            <a:r>
              <a:rPr lang="fr-CH" dirty="0" smtClean="0">
                <a:solidFill>
                  <a:schemeClr val="tx2"/>
                </a:solidFill>
              </a:rPr>
              <a:t> (EDMS/MTF). </a:t>
            </a:r>
            <a:r>
              <a:rPr lang="fr-CH" dirty="0" err="1" smtClean="0">
                <a:solidFill>
                  <a:schemeClr val="tx2"/>
                </a:solidFill>
              </a:rPr>
              <a:t>Special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contexts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will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be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required</a:t>
            </a:r>
            <a:endParaRPr lang="fr-CH" dirty="0" smtClean="0">
              <a:solidFill>
                <a:schemeClr val="tx2"/>
              </a:solidFill>
            </a:endParaRPr>
          </a:p>
          <a:p>
            <a:r>
              <a:rPr lang="fr-CH" dirty="0" smtClean="0">
                <a:solidFill>
                  <a:schemeClr val="tx2"/>
                </a:solidFill>
              </a:rPr>
              <a:t>High </a:t>
            </a:r>
            <a:r>
              <a:rPr lang="fr-CH" dirty="0" err="1" smtClean="0">
                <a:solidFill>
                  <a:schemeClr val="tx2"/>
                </a:solidFill>
              </a:rPr>
              <a:t>level</a:t>
            </a:r>
            <a:r>
              <a:rPr lang="fr-CH" dirty="0" smtClean="0">
                <a:solidFill>
                  <a:schemeClr val="tx2"/>
                </a:solidFill>
              </a:rPr>
              <a:t> of monitoring and </a:t>
            </a:r>
            <a:r>
              <a:rPr lang="fr-CH" dirty="0" err="1" smtClean="0">
                <a:solidFill>
                  <a:schemeClr val="tx2"/>
                </a:solidFill>
              </a:rPr>
              <a:t>following</a:t>
            </a:r>
            <a:r>
              <a:rPr lang="fr-CH" dirty="0" smtClean="0">
                <a:solidFill>
                  <a:schemeClr val="tx2"/>
                </a:solidFill>
              </a:rPr>
              <a:t> up (</a:t>
            </a:r>
            <a:r>
              <a:rPr lang="fr-CH" dirty="0" err="1" smtClean="0">
                <a:solidFill>
                  <a:schemeClr val="tx2"/>
                </a:solidFill>
              </a:rPr>
              <a:t>several</a:t>
            </a:r>
            <a:r>
              <a:rPr lang="fr-CH" dirty="0" smtClean="0">
                <a:solidFill>
                  <a:schemeClr val="tx2"/>
                </a:solidFill>
              </a:rPr>
              <a:t> contracts to </a:t>
            </a:r>
            <a:r>
              <a:rPr lang="fr-CH" dirty="0" err="1" smtClean="0">
                <a:solidFill>
                  <a:schemeClr val="tx2"/>
                </a:solidFill>
              </a:rPr>
              <a:t>be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launched</a:t>
            </a:r>
            <a:r>
              <a:rPr lang="fr-CH" dirty="0" smtClean="0">
                <a:solidFill>
                  <a:schemeClr val="tx2"/>
                </a:solidFill>
              </a:rPr>
              <a:t>)</a:t>
            </a:r>
          </a:p>
          <a:p>
            <a:endParaRPr lang="fr-CH" dirty="0" smtClean="0">
              <a:solidFill>
                <a:schemeClr val="tx2"/>
              </a:solidFill>
            </a:endParaRPr>
          </a:p>
          <a:p>
            <a:endParaRPr lang="fr-CH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CH" dirty="0" smtClean="0">
              <a:solidFill>
                <a:schemeClr val="tx2"/>
              </a:solidFill>
            </a:endParaRPr>
          </a:p>
          <a:p>
            <a:endParaRPr lang="fr-CH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4620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Support from WP1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International Review of the Crab Cavities Performance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484784"/>
            <a:ext cx="3534304" cy="397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56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elements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Correct use of HL-LHC tools available (CDD, EDMS, MTF, Sharepoint) for handling, sharing, approving and storing documentation</a:t>
            </a:r>
          </a:p>
          <a:p>
            <a:pPr algn="just"/>
            <a:r>
              <a:rPr lang="en-US" dirty="0"/>
              <a:t>Good practices from the different collaborations (large WP with collaborations around the world</a:t>
            </a:r>
            <a:r>
              <a:rPr lang="en-US" dirty="0" smtClean="0"/>
              <a:t>)</a:t>
            </a:r>
          </a:p>
          <a:p>
            <a:pPr algn="just"/>
            <a:r>
              <a:rPr lang="en-US" dirty="0" smtClean="0"/>
              <a:t>Great commitment from all people involved (from different departments, different groups/sections of same one…)</a:t>
            </a:r>
          </a:p>
          <a:p>
            <a:pPr lvl="1" algn="just"/>
            <a:r>
              <a:rPr lang="fr-CH" dirty="0" smtClean="0"/>
              <a:t>All </a:t>
            </a:r>
            <a:r>
              <a:rPr lang="fr-CH" dirty="0" err="1" smtClean="0"/>
              <a:t>Drawings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 in CDD</a:t>
            </a:r>
            <a:endParaRPr lang="en-US" dirty="0" smtClean="0"/>
          </a:p>
          <a:p>
            <a:pPr lvl="1" algn="just"/>
            <a:r>
              <a:rPr lang="fr-CH" dirty="0" smtClean="0"/>
              <a:t>More </a:t>
            </a:r>
            <a:r>
              <a:rPr lang="en-US" dirty="0" smtClean="0"/>
              <a:t>than</a:t>
            </a:r>
            <a:r>
              <a:rPr lang="fr-CH" dirty="0" smtClean="0"/>
              <a:t> 1000 </a:t>
            </a:r>
            <a:r>
              <a:rPr lang="en-US" dirty="0" smtClean="0"/>
              <a:t>thousand documents in EDMS</a:t>
            </a:r>
          </a:p>
          <a:p>
            <a:pPr lvl="1" algn="just"/>
            <a:r>
              <a:rPr lang="en-US" dirty="0" smtClean="0"/>
              <a:t>Assets</a:t>
            </a:r>
            <a:r>
              <a:rPr lang="fr-CH" dirty="0" smtClean="0"/>
              <a:t> </a:t>
            </a:r>
            <a:r>
              <a:rPr lang="en-US" dirty="0" smtClean="0"/>
              <a:t>created</a:t>
            </a:r>
            <a:r>
              <a:rPr lang="fr-CH" dirty="0" smtClean="0"/>
              <a:t> </a:t>
            </a:r>
            <a:r>
              <a:rPr lang="fr-CH" dirty="0"/>
              <a:t>(or in </a:t>
            </a:r>
            <a:r>
              <a:rPr lang="en-US" dirty="0"/>
              <a:t>process)</a:t>
            </a:r>
            <a:r>
              <a:rPr lang="fr-CH" dirty="0"/>
              <a:t> for all the components </a:t>
            </a:r>
            <a:r>
              <a:rPr lang="en-US" dirty="0" smtClean="0"/>
              <a:t>with</a:t>
            </a:r>
            <a:r>
              <a:rPr lang="fr-CH" dirty="0" smtClean="0"/>
              <a:t> </a:t>
            </a:r>
            <a:r>
              <a:rPr lang="en-US" dirty="0" smtClean="0"/>
              <a:t>their</a:t>
            </a:r>
            <a:r>
              <a:rPr lang="fr-CH" dirty="0" smtClean="0"/>
              <a:t> </a:t>
            </a:r>
            <a:r>
              <a:rPr lang="en-US" dirty="0" smtClean="0"/>
              <a:t>manufacturing</a:t>
            </a:r>
            <a:r>
              <a:rPr lang="fr-CH" dirty="0" smtClean="0"/>
              <a:t> data</a:t>
            </a:r>
          </a:p>
          <a:p>
            <a:pPr algn="just"/>
            <a:endParaRPr lang="fr-CH" dirty="0" smtClean="0"/>
          </a:p>
          <a:p>
            <a:pPr algn="just"/>
            <a:endParaRPr lang="fr-CH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Summing up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4906963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WP4 great example of how to meet the QA/QC requirements for HL-LHC project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Great effort from all the people involved (documentation, traceability, etc.)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Same approach and commitment to continue for the LHC production 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Support from PO to the American Collaboration for the LHC RFD Dressed Cavities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Challenges ahead: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Commitment of the industries to meet HL requirements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Monitoring of the QA/QC performance of contractors </a:t>
            </a:r>
          </a:p>
          <a:p>
            <a:pPr lvl="1"/>
            <a:endParaRPr lang="en-GB" dirty="0" smtClean="0">
              <a:solidFill>
                <a:schemeClr val="tx2"/>
              </a:solidFill>
            </a:endParaRPr>
          </a:p>
          <a:p>
            <a:pPr lvl="1"/>
            <a:endParaRPr lang="en-GB" dirty="0" smtClean="0">
              <a:solidFill>
                <a:schemeClr val="tx2"/>
              </a:solidFill>
            </a:endParaRPr>
          </a:p>
          <a:p>
            <a:pPr lvl="1"/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9638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</a:t>
            </a:r>
            <a:r>
              <a:rPr lang="en-US" dirty="0" smtClean="0"/>
              <a:t>to all those that contributed to make this possible!</a:t>
            </a:r>
            <a:endParaRPr lang="en-US" dirty="0"/>
          </a:p>
        </p:txBody>
      </p:sp>
      <p:sp>
        <p:nvSpPr>
          <p:cNvPr id="7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15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not the case for WP4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3003453" cy="189455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International Review of the Crab Cavities Performance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96752"/>
            <a:ext cx="2376264" cy="23762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201" y="3573016"/>
            <a:ext cx="2322314" cy="23223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034036"/>
            <a:ext cx="2023886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92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Classification &amp; rules from the beginning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79"/>
          <a:stretch/>
        </p:blipFill>
        <p:spPr>
          <a:xfrm>
            <a:off x="2411760" y="1418831"/>
            <a:ext cx="3588990" cy="337832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of the Crab Cavities Performance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41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Magnetic Disk 10"/>
          <p:cNvSpPr/>
          <p:nvPr/>
        </p:nvSpPr>
        <p:spPr>
          <a:xfrm>
            <a:off x="2862649" y="3297204"/>
            <a:ext cx="2584522" cy="1238560"/>
          </a:xfrm>
          <a:prstGeom prst="flowChartMagneticDisk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concepts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4906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         A tool for each type of Information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5</a:t>
            </a:fld>
            <a:endParaRPr lang="fr-FR">
              <a:solidFill>
                <a:srgbClr val="64BCD9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031865" y="1628800"/>
            <a:ext cx="1440160" cy="136815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07504" y="3026133"/>
            <a:ext cx="2671869" cy="1238560"/>
            <a:chOff x="554112" y="4883395"/>
            <a:chExt cx="2671869" cy="1238560"/>
          </a:xfrm>
        </p:grpSpPr>
        <p:sp>
          <p:nvSpPr>
            <p:cNvPr id="9" name="Flowchart: Magnetic Disk 8"/>
            <p:cNvSpPr/>
            <p:nvPr/>
          </p:nvSpPr>
          <p:spPr>
            <a:xfrm>
              <a:off x="554112" y="4883395"/>
              <a:ext cx="2584522" cy="1238560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5078" y="5489423"/>
              <a:ext cx="25909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5A5A5A"/>
                  </a:solidFill>
                </a:rPr>
                <a:t>Short term documents</a:t>
              </a:r>
              <a:endParaRPr lang="en-GB" dirty="0">
                <a:solidFill>
                  <a:srgbClr val="5A5A5A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354247" y="3860197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5A5A5A"/>
                </a:solidFill>
              </a:rPr>
              <a:t>Records</a:t>
            </a:r>
            <a:endParaRPr lang="en-GB" sz="2400" b="1" dirty="0">
              <a:solidFill>
                <a:srgbClr val="5A5A5A"/>
              </a:solidFill>
            </a:endParaRPr>
          </a:p>
        </p:txBody>
      </p:sp>
      <p:sp>
        <p:nvSpPr>
          <p:cNvPr id="13" name="Flowchart: Magnetic Disk 12"/>
          <p:cNvSpPr/>
          <p:nvPr/>
        </p:nvSpPr>
        <p:spPr>
          <a:xfrm>
            <a:off x="5870701" y="3532377"/>
            <a:ext cx="2584522" cy="1238560"/>
          </a:xfrm>
          <a:prstGeom prst="flowChartMagneticDisk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067944" y="1700808"/>
            <a:ext cx="0" cy="149313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835379" y="1700808"/>
            <a:ext cx="1289667" cy="148461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75679" y="3919583"/>
            <a:ext cx="2590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5A5A5A"/>
                </a:solidFill>
              </a:rPr>
              <a:t>Long term documents</a:t>
            </a:r>
            <a:endParaRPr lang="en-GB" sz="2400" b="1" dirty="0">
              <a:solidFill>
                <a:srgbClr val="5A5A5A"/>
              </a:solidFill>
            </a:endParaRPr>
          </a:p>
        </p:txBody>
      </p:sp>
      <p:sp>
        <p:nvSpPr>
          <p:cNvPr id="18" name="Flowchart: Magnetic Disk 17"/>
          <p:cNvSpPr/>
          <p:nvPr/>
        </p:nvSpPr>
        <p:spPr>
          <a:xfrm>
            <a:off x="2971959" y="4889467"/>
            <a:ext cx="2584522" cy="1238560"/>
          </a:xfrm>
          <a:prstGeom prst="flowChartMagneticDisk">
            <a:avLst/>
          </a:prstGeom>
          <a:solidFill>
            <a:srgbClr val="00B05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8556" y="5445224"/>
            <a:ext cx="2208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white"/>
                </a:solidFill>
              </a:rPr>
              <a:t>Volatile information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2828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702" y="928768"/>
            <a:ext cx="7303238" cy="52248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12328"/>
          </a:xfrm>
        </p:spPr>
        <p:txBody>
          <a:bodyPr>
            <a:normAutofit/>
          </a:bodyPr>
          <a:lstStyle/>
          <a:p>
            <a:r>
              <a:rPr lang="en-GB" dirty="0" smtClean="0"/>
              <a:t>Long term documentation  </a:t>
            </a:r>
            <a:r>
              <a:rPr lang="en-GB" dirty="0" smtClean="0"/>
              <a:t>(1/2)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59538" y="2848517"/>
            <a:ext cx="2024516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 smtClean="0"/>
              <a:t>From </a:t>
            </a:r>
            <a:r>
              <a:rPr lang="en-GB" sz="1100" b="1" i="1" dirty="0" smtClean="0"/>
              <a:t>system requirements </a:t>
            </a:r>
            <a:r>
              <a:rPr lang="en-GB" sz="1100" i="1" dirty="0" smtClean="0"/>
              <a:t>to </a:t>
            </a:r>
            <a:r>
              <a:rPr lang="en-GB" sz="1100" b="1" i="1" dirty="0" smtClean="0"/>
              <a:t>technical solutions</a:t>
            </a:r>
            <a:r>
              <a:rPr lang="en-GB" sz="1100" i="1" dirty="0" smtClean="0"/>
              <a:t> and </a:t>
            </a:r>
            <a:r>
              <a:rPr lang="en-GB" sz="1100" b="1" i="1" dirty="0" smtClean="0"/>
              <a:t>products</a:t>
            </a:r>
          </a:p>
        </p:txBody>
      </p:sp>
      <p:sp>
        <p:nvSpPr>
          <p:cNvPr id="8" name="Rectangle 7"/>
          <p:cNvSpPr/>
          <p:nvPr/>
        </p:nvSpPr>
        <p:spPr>
          <a:xfrm>
            <a:off x="936680" y="3657600"/>
            <a:ext cx="3024336" cy="396240"/>
          </a:xfrm>
          <a:prstGeom prst="rect">
            <a:avLst/>
          </a:prstGeom>
          <a:noFill/>
          <a:ln w="285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564407" y="1621556"/>
            <a:ext cx="1351652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u="sng" dirty="0">
                <a:hlinkClick r:id="rId4"/>
              </a:rPr>
              <a:t>EDMS #1361462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7690044" y="5349495"/>
            <a:ext cx="137160" cy="12309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690044" y="5556735"/>
            <a:ext cx="137160" cy="123096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690044" y="5758384"/>
            <a:ext cx="137160" cy="12309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781484" y="5314459"/>
            <a:ext cx="1136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Project management</a:t>
            </a:r>
            <a:endParaRPr lang="en-GB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7806261" y="5513902"/>
            <a:ext cx="6832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Acquisition</a:t>
            </a:r>
            <a:endParaRPr lang="en-GB" sz="800" dirty="0"/>
          </a:p>
        </p:txBody>
      </p:sp>
      <p:sp>
        <p:nvSpPr>
          <p:cNvPr id="17" name="TextBox 16"/>
          <p:cNvSpPr txBox="1"/>
          <p:nvPr/>
        </p:nvSpPr>
        <p:spPr>
          <a:xfrm>
            <a:off x="7794855" y="5719290"/>
            <a:ext cx="6254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Technical</a:t>
            </a:r>
            <a:endParaRPr lang="en-GB" sz="800" dirty="0"/>
          </a:p>
        </p:txBody>
      </p:sp>
      <p:sp>
        <p:nvSpPr>
          <p:cNvPr id="18" name="Rectangle 17"/>
          <p:cNvSpPr/>
          <p:nvPr/>
        </p:nvSpPr>
        <p:spPr>
          <a:xfrm>
            <a:off x="7690044" y="5967879"/>
            <a:ext cx="137160" cy="123096"/>
          </a:xfrm>
          <a:prstGeom prst="rect">
            <a:avLst/>
          </a:prstGeom>
          <a:solidFill>
            <a:srgbClr val="336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814981" y="5934734"/>
            <a:ext cx="4780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Safety</a:t>
            </a:r>
            <a:endParaRPr lang="en-GB" sz="800" dirty="0"/>
          </a:p>
        </p:txBody>
      </p:sp>
      <p:sp>
        <p:nvSpPr>
          <p:cNvPr id="2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05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25152"/>
          </a:xfrm>
        </p:spPr>
        <p:txBody>
          <a:bodyPr>
            <a:normAutofit/>
          </a:bodyPr>
          <a:lstStyle/>
          <a:p>
            <a:r>
              <a:rPr lang="en-GB" dirty="0" smtClean="0"/>
              <a:t>Long term </a:t>
            </a:r>
            <a:r>
              <a:rPr lang="en-GB" dirty="0" smtClean="0"/>
              <a:t>documentation (2/2)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983980"/>
            <a:ext cx="7093467" cy="52874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3261" y="1962184"/>
            <a:ext cx="12747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Safety File</a:t>
            </a:r>
            <a:endParaRPr lang="en-GB" dirty="0"/>
          </a:p>
        </p:txBody>
      </p:sp>
      <p:sp>
        <p:nvSpPr>
          <p:cNvPr id="10" name="Down Arrow 9"/>
          <p:cNvSpPr/>
          <p:nvPr/>
        </p:nvSpPr>
        <p:spPr>
          <a:xfrm>
            <a:off x="606692" y="2394183"/>
            <a:ext cx="274320" cy="2590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4056" y="2766584"/>
            <a:ext cx="136447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/>
              <a:t>Links to already</a:t>
            </a:r>
          </a:p>
          <a:p>
            <a:pPr algn="ctr"/>
            <a:r>
              <a:rPr lang="en-GB" sz="900" dirty="0" smtClean="0"/>
              <a:t>existing documentation</a:t>
            </a:r>
          </a:p>
          <a:p>
            <a:pPr algn="ctr"/>
            <a:r>
              <a:rPr lang="en-GB" sz="900" dirty="0"/>
              <a:t>w</a:t>
            </a:r>
            <a:r>
              <a:rPr lang="en-GB" sz="900" dirty="0" smtClean="0"/>
              <a:t>ill be made, </a:t>
            </a:r>
          </a:p>
          <a:p>
            <a:pPr algn="ctr"/>
            <a:r>
              <a:rPr lang="en-GB" sz="900" dirty="0" smtClean="0"/>
              <a:t>whenever required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40351" y="1094275"/>
            <a:ext cx="1351652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u="sng" dirty="0">
                <a:hlinkClick r:id="rId4"/>
              </a:rPr>
              <a:t>EDMS #1361462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2036004" y="4579875"/>
            <a:ext cx="137160" cy="12309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036004" y="4787115"/>
            <a:ext cx="137160" cy="123096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036004" y="4988764"/>
            <a:ext cx="137160" cy="12309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127444" y="4544839"/>
            <a:ext cx="1136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Project management</a:t>
            </a:r>
            <a:endParaRPr lang="en-GB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2152221" y="4744282"/>
            <a:ext cx="6832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Acquisition</a:t>
            </a:r>
            <a:endParaRPr lang="en-GB" sz="800" dirty="0"/>
          </a:p>
        </p:txBody>
      </p:sp>
      <p:sp>
        <p:nvSpPr>
          <p:cNvPr id="17" name="TextBox 16"/>
          <p:cNvSpPr txBox="1"/>
          <p:nvPr/>
        </p:nvSpPr>
        <p:spPr>
          <a:xfrm>
            <a:off x="2140815" y="4949670"/>
            <a:ext cx="6254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Technical</a:t>
            </a:r>
            <a:endParaRPr lang="en-GB" sz="800" dirty="0"/>
          </a:p>
        </p:txBody>
      </p:sp>
      <p:sp>
        <p:nvSpPr>
          <p:cNvPr id="18" name="Rectangle 17"/>
          <p:cNvSpPr/>
          <p:nvPr/>
        </p:nvSpPr>
        <p:spPr>
          <a:xfrm>
            <a:off x="2036004" y="5198259"/>
            <a:ext cx="137160" cy="123096"/>
          </a:xfrm>
          <a:prstGeom prst="rect">
            <a:avLst/>
          </a:prstGeom>
          <a:solidFill>
            <a:srgbClr val="336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160941" y="5165114"/>
            <a:ext cx="4780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Safety</a:t>
            </a:r>
            <a:endParaRPr lang="en-GB" sz="800" dirty="0"/>
          </a:p>
        </p:txBody>
      </p:sp>
      <p:sp>
        <p:nvSpPr>
          <p:cNvPr id="2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91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great team working together 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of the Crab Cavities Performance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9" b="5257"/>
          <a:stretch/>
        </p:blipFill>
        <p:spPr>
          <a:xfrm>
            <a:off x="612001" y="1556792"/>
            <a:ext cx="7753188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56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E-Group that comes across the world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286" y="1340768"/>
            <a:ext cx="7920000" cy="2210377"/>
          </a:xfrm>
          <a:prstGeom prst="rect">
            <a:avLst/>
          </a:prstGeom>
        </p:spPr>
      </p:pic>
      <p:pic>
        <p:nvPicPr>
          <p:cNvPr id="1026" name="Picture 2" descr="Resultado de imagen de cer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59" y="4146998"/>
            <a:ext cx="1440000" cy="143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de stfc uk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584" y="3977705"/>
            <a:ext cx="2323781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de jlab usa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567" y="3947388"/>
            <a:ext cx="2099322" cy="65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de fermilab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936" y="4919535"/>
            <a:ext cx="24288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esultado de imagen de berkeley laboratory 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462" y="4686135"/>
            <a:ext cx="1440000" cy="12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Resultado de imagen de cockcroft 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707" y="4863098"/>
            <a:ext cx="1206536" cy="120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Resultado de imagen de kek japan log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596" y="3825407"/>
            <a:ext cx="1110893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Resultado de imagen de lancaster university log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436" y="3758654"/>
            <a:ext cx="108210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Resultado de imagen de slac national accelerator laboratory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994" y="5294582"/>
            <a:ext cx="1080000" cy="3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International Review of the Crab Cavities Performance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8472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6181</TotalTime>
  <Words>1002</Words>
  <Application>Microsoft Office PowerPoint</Application>
  <PresentationFormat>On-screen Show (4:3)</PresentationFormat>
  <Paragraphs>180</Paragraphs>
  <Slides>28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Wingdings</vt:lpstr>
      <vt:lpstr>Thème Office</vt:lpstr>
      <vt:lpstr>1_HiLumiLHC_PresentationTemplate</vt:lpstr>
      <vt:lpstr>1_Thème Office</vt:lpstr>
      <vt:lpstr>WP4 QA, QC status and documentation   EDMS: 1773548  v1.0 </vt:lpstr>
      <vt:lpstr>What use to happen at the end of the projects</vt:lpstr>
      <vt:lpstr>Why is not the case for WP4</vt:lpstr>
      <vt:lpstr>Classification &amp; rules from the beginning</vt:lpstr>
      <vt:lpstr>Key concepts</vt:lpstr>
      <vt:lpstr>Long term documentation  (1/2)</vt:lpstr>
      <vt:lpstr>Long term documentation (2/2)</vt:lpstr>
      <vt:lpstr>A great team working together  </vt:lpstr>
      <vt:lpstr>An E-Group that comes across the world </vt:lpstr>
      <vt:lpstr>Good practises put in place</vt:lpstr>
      <vt:lpstr>Good practises put in place</vt:lpstr>
      <vt:lpstr>Good practises from day 1</vt:lpstr>
      <vt:lpstr>A tool for each type of information</vt:lpstr>
      <vt:lpstr>Good practises put in place</vt:lpstr>
      <vt:lpstr>Key Documents of CC</vt:lpstr>
      <vt:lpstr>Key Documents of CC</vt:lpstr>
      <vt:lpstr>Key Documents of CC</vt:lpstr>
      <vt:lpstr>Key Documents of CC</vt:lpstr>
      <vt:lpstr>MTF for the CC components</vt:lpstr>
      <vt:lpstr>MTF for the CC components</vt:lpstr>
      <vt:lpstr>MTF for the CC components</vt:lpstr>
      <vt:lpstr>MTF for the CC components</vt:lpstr>
      <vt:lpstr>… and for the future components</vt:lpstr>
      <vt:lpstr>Next steps </vt:lpstr>
      <vt:lpstr>Support from WP1</vt:lpstr>
      <vt:lpstr>Key elements</vt:lpstr>
      <vt:lpstr>Summing up</vt:lpstr>
      <vt:lpstr>Thanks to all those that contributed to make this possible!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Hector Garcia Gavela;Isabel Bejar Alonso</dc:creator>
  <cp:lastModifiedBy>Isabel Bejar Alonso</cp:lastModifiedBy>
  <cp:revision>150</cp:revision>
  <dcterms:created xsi:type="dcterms:W3CDTF">2016-02-12T10:02:27Z</dcterms:created>
  <dcterms:modified xsi:type="dcterms:W3CDTF">2017-03-31T18:31:13Z</dcterms:modified>
</cp:coreProperties>
</file>