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24"/>
  </p:notesMasterIdLst>
  <p:handoutMasterIdLst>
    <p:handoutMasterId r:id="rId25"/>
  </p:handoutMasterIdLst>
  <p:sldIdLst>
    <p:sldId id="256" r:id="rId3"/>
    <p:sldId id="325" r:id="rId4"/>
    <p:sldId id="328" r:id="rId5"/>
    <p:sldId id="329" r:id="rId6"/>
    <p:sldId id="330" r:id="rId7"/>
    <p:sldId id="331" r:id="rId8"/>
    <p:sldId id="332" r:id="rId9"/>
    <p:sldId id="333" r:id="rId10"/>
    <p:sldId id="335" r:id="rId11"/>
    <p:sldId id="336" r:id="rId12"/>
    <p:sldId id="337" r:id="rId13"/>
    <p:sldId id="334" r:id="rId14"/>
    <p:sldId id="338" r:id="rId15"/>
    <p:sldId id="339" r:id="rId16"/>
    <p:sldId id="341" r:id="rId17"/>
    <p:sldId id="342" r:id="rId18"/>
    <p:sldId id="343" r:id="rId19"/>
    <p:sldId id="344" r:id="rId20"/>
    <p:sldId id="345" r:id="rId21"/>
    <p:sldId id="346" r:id="rId22"/>
    <p:sldId id="347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6424"/>
    <a:srgbClr val="BD1F24"/>
    <a:srgbClr val="DF652C"/>
    <a:srgbClr val="154D81"/>
    <a:srgbClr val="FCFCFC"/>
    <a:srgbClr val="DA592A"/>
    <a:srgbClr val="808080"/>
    <a:srgbClr val="E0692D"/>
    <a:srgbClr val="D35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0522" autoAdjust="0"/>
  </p:normalViewPr>
  <p:slideViewPr>
    <p:cSldViewPr snapToGrid="0" snapToObjects="1">
      <p:cViewPr varScale="1">
        <p:scale>
          <a:sx n="76" d="100"/>
          <a:sy n="76" d="100"/>
        </p:scale>
        <p:origin x="2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0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528D6FC2-2DAA-FD42-A34C-4639BF3C5E4B}" type="datetimeFigureOut">
              <a:rPr lang="en-US"/>
              <a:pPr>
                <a:defRPr/>
              </a:pPr>
              <a:t>4/3/2017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A0BD9128-4C72-AD4E-B74D-E49CB9B8F6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498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7ECE6ED0-F9A8-7E47-933E-17C0F10FECA9}" type="datetimeFigureOut">
              <a:rPr lang="en-US"/>
              <a:pPr>
                <a:defRPr/>
              </a:pPr>
              <a:t>4/3/2017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4E3A2339-41DF-D34F-893D-CD7D0A0F30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0576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larp.org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uslarp.org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154D81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154D81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11" descr="LARP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6670" cy="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11" descr="HLU-logoN-title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38488" y="37035"/>
            <a:ext cx="1764975" cy="71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2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03664"/>
            <a:ext cx="6532039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 algn="l">
              <a:defRPr/>
            </a:pPr>
            <a:r>
              <a:rPr lang="en-US" dirty="0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2E8B149A-14C6-B749-AF60-1744CFF2A8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11" descr="LARP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6670" cy="871912"/>
          </a:xfrm>
          <a:prstGeom prst="rect">
            <a:avLst/>
          </a:pr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11" descr="HLU-logoN-title.png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488" y="37035"/>
            <a:ext cx="1764975" cy="715428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35863" y="6137753"/>
            <a:ext cx="16081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 descr="SLAC_Logo_our_name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7910" y="6251266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identifier.gif"/>
          <p:cNvPicPr>
            <a:picLocks noChangeAspect="1"/>
          </p:cNvPicPr>
          <p:nvPr userDrawn="1"/>
        </p:nvPicPr>
        <p:blipFill>
          <a:blip r:embed="rId6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62" y="6172842"/>
            <a:ext cx="796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34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7611B-5B9D-504C-A10C-76D254BF84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35863" y="6137753"/>
            <a:ext cx="16081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 descr="SLAC_Logo_our_nam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7910" y="6251266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identifier.gif"/>
          <p:cNvPicPr>
            <a:picLocks noChangeAspect="1"/>
          </p:cNvPicPr>
          <p:nvPr userDrawn="1"/>
        </p:nvPicPr>
        <p:blipFill>
          <a:blip r:embed="rId3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62" y="6172842"/>
            <a:ext cx="796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25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D0EA1-E585-ED4A-B7EF-72E8393BB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35863" y="6137753"/>
            <a:ext cx="16081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 descr="SLAC_Logo_our_nam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7910" y="6251266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identifier.gif"/>
          <p:cNvPicPr>
            <a:picLocks noChangeAspect="1"/>
          </p:cNvPicPr>
          <p:nvPr userDrawn="1"/>
        </p:nvPicPr>
        <p:blipFill>
          <a:blip r:embed="rId3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62" y="6172842"/>
            <a:ext cx="796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345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14F21-8F40-C449-B067-FA6F87AB7A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535863" y="6137753"/>
            <a:ext cx="16081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SLAC_Logo_our_nam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7910" y="6251266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identifier.gif"/>
          <p:cNvPicPr>
            <a:picLocks noChangeAspect="1"/>
          </p:cNvPicPr>
          <p:nvPr userDrawn="1"/>
        </p:nvPicPr>
        <p:blipFill>
          <a:blip r:embed="rId3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62" y="6172842"/>
            <a:ext cx="796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341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01379-4E4F-064D-86DB-CA75F98669BE}" type="datetime1">
              <a:rPr lang="en-US"/>
              <a:pPr>
                <a:defRPr/>
              </a:pPr>
              <a:t>4/3/2017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F397A-9C1D-2B40-851E-E0DB0862E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5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BFE83-5E3F-554D-B5DD-023E2C3AC08B}" type="datetime1">
              <a:rPr lang="en-US"/>
              <a:pPr>
                <a:defRPr/>
              </a:pPr>
              <a:t>4/3/2017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5C53-4825-D941-96F0-E5EF74038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A1CBB-9E5A-9C47-B193-53621075CEEF}" type="datetime1">
              <a:rPr lang="en-US"/>
              <a:pPr>
                <a:defRPr/>
              </a:pPr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7E1A3-D14B-384F-BC68-921915557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7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BCBA9-3969-7C4A-9556-1EE9C0B595C2}" type="datetime1">
              <a:rPr lang="en-US"/>
              <a:pPr>
                <a:defRPr/>
              </a:pPr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5B89-6E9F-3742-A1D5-5376EC3E0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9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S. De Silva | SPS-RFD Experience and Evolution to LHC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fld id="{3B28AF4A-2B9C-4B44-8998-8A4E63D96B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3996" r:id="rId3"/>
    <p:sldLayoutId id="2147483997" r:id="rId4"/>
    <p:sldLayoutId id="2147483998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154D81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fld id="{FB020454-63AB-5348-A9BA-5BE6E1E69ACE}" type="datetime1">
              <a:rPr lang="en-US"/>
              <a:pPr>
                <a:defRPr/>
              </a:pPr>
              <a:t>4/3/2017</a:t>
            </a:fld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fld id="{8B433248-BB39-E743-A850-354E7CBAD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G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59.jpeg"/><Relationship Id="rId3" Type="http://schemas.openxmlformats.org/officeDocument/2006/relationships/image" Target="../media/image53.png"/><Relationship Id="rId7" Type="http://schemas.openxmlformats.org/officeDocument/2006/relationships/image" Target="../media/image56.jpg"/><Relationship Id="rId12" Type="http://schemas.openxmlformats.org/officeDocument/2006/relationships/image" Target="../media/image12.jpeg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58.jpeg"/><Relationship Id="rId5" Type="http://schemas.openxmlformats.org/officeDocument/2006/relationships/image" Target="../media/image11.png"/><Relationship Id="rId10" Type="http://schemas.openxmlformats.org/officeDocument/2006/relationships/image" Target="../media/image10.jpeg"/><Relationship Id="rId4" Type="http://schemas.openxmlformats.org/officeDocument/2006/relationships/image" Target="../media/image54.jpeg"/><Relationship Id="rId9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139700" y="3482975"/>
            <a:ext cx="8854888" cy="11398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RFD Experience for SPS and </a:t>
            </a:r>
            <a:br>
              <a:rPr lang="en-US" sz="40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r>
              <a:rPr lang="en-US" sz="4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Evolution to LHC</a:t>
            </a:r>
            <a:endParaRPr lang="en-US" sz="40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56500" cy="180503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Subashini De Silva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Center for Accelerator Science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Old Dominion University</a:t>
            </a:r>
            <a:endParaRPr lang="en-US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en-US" sz="1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</a:rPr>
              <a:t>International Review of the Crab Cavity Performance for </a:t>
            </a:r>
            <a:r>
              <a:rPr lang="en-US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HiLumi</a:t>
            </a:r>
            <a:endParaRPr lang="en-US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</a:rPr>
              <a:t>CERN – April 3-5, 2017</a:t>
            </a:r>
          </a:p>
        </p:txBody>
      </p:sp>
      <p:pic>
        <p:nvPicPr>
          <p:cNvPr id="4" name="Picture 3" descr="identifier.gif"/>
          <p:cNvPicPr>
            <a:picLocks noChangeAspect="1"/>
          </p:cNvPicPr>
          <p:nvPr/>
        </p:nvPicPr>
        <p:blipFill>
          <a:blip r:embed="rId2" cstate="print">
            <a:lum bright="9000"/>
          </a:blip>
          <a:stretch>
            <a:fillRect/>
          </a:stretch>
        </p:blipFill>
        <p:spPr>
          <a:xfrm>
            <a:off x="2511584" y="429780"/>
            <a:ext cx="1666875" cy="1083469"/>
          </a:xfrm>
          <a:prstGeom prst="rect">
            <a:avLst/>
          </a:prstGeom>
        </p:spPr>
      </p:pic>
      <p:pic>
        <p:nvPicPr>
          <p:cNvPr id="5" name="Picture 4" descr="SLAC_Logo_our_nam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7144" y="658986"/>
            <a:ext cx="2186248" cy="78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http://www.niowaveinc.com/wp-content/uploads/2014/03/Niowave-Logo-TM-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343" y="2058057"/>
            <a:ext cx="2834164" cy="88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 descr="https://www.jlab.org/conferences/qcd-evolution2015/JLab_logo_whit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" y="1802810"/>
            <a:ext cx="256032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upload.wikimedia.org/wikipedia/commons/thumb/7/74/CERN-Logo.svg/2000px-CERN-Logo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644" y="1893251"/>
            <a:ext cx="1143000" cy="130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4" descr="http://www.fnal.gov/faw/designstandards/filesfordownload/FNAL-Logo-NAL-Blu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" y="2759783"/>
            <a:ext cx="2560320" cy="54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SPS-RFD Cavity: Performance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7300" y="966846"/>
            <a:ext cx="2679700" cy="4987867"/>
          </a:xfrm>
        </p:spPr>
        <p:txBody>
          <a:bodyPr/>
          <a:lstStyle/>
          <a:p>
            <a:r>
              <a:rPr lang="en-US" sz="1800" dirty="0" smtClean="0">
                <a:latin typeface="Calibri" panose="020F0502020204030204" pitchFamily="34" charset="0"/>
              </a:rPr>
              <a:t>At low fields for both </a:t>
            </a:r>
            <a:r>
              <a:rPr lang="en-US" sz="1800" dirty="0" err="1" smtClean="0">
                <a:latin typeface="Calibri" panose="020F0502020204030204" pitchFamily="34" charset="0"/>
              </a:rPr>
              <a:t>rf</a:t>
            </a:r>
            <a:r>
              <a:rPr lang="en-US" sz="1800" dirty="0" smtClean="0">
                <a:latin typeface="Calibri" panose="020F0502020204030204" pitchFamily="34" charset="0"/>
              </a:rPr>
              <a:t> tests </a:t>
            </a:r>
            <a:r>
              <a:rPr lang="en-US" sz="1600" i="1" dirty="0" smtClean="0">
                <a:latin typeface="Calibri" panose="020F0502020204030204" pitchFamily="34" charset="0"/>
              </a:rPr>
              <a:t>Q</a:t>
            </a:r>
            <a:r>
              <a:rPr lang="en-US" sz="1600" baseline="-25000" dirty="0" smtClean="0">
                <a:latin typeface="Calibri" panose="020F0502020204030204" pitchFamily="34" charset="0"/>
              </a:rPr>
              <a:t>0</a:t>
            </a:r>
            <a:r>
              <a:rPr lang="en-US" sz="1600" dirty="0" smtClean="0">
                <a:latin typeface="Calibri" panose="020F0502020204030204" pitchFamily="34" charset="0"/>
              </a:rPr>
              <a:t> is &gt; 1.0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×10</a:t>
            </a:r>
            <a:r>
              <a:rPr lang="en-US" sz="16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10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Multipacting was processed easily and didn’t reoccur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No field emission observed during Test 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519754"/>
              </p:ext>
            </p:extLst>
          </p:nvPr>
        </p:nvGraphicFramePr>
        <p:xfrm>
          <a:off x="6218751" y="3295208"/>
          <a:ext cx="2834640" cy="240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72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At 2.0 K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Test 1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Test 2</a:t>
                      </a:r>
                      <a:endParaRPr lang="en-US" sz="15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Max </a:t>
                      </a:r>
                      <a:r>
                        <a:rPr lang="en-US" sz="1500" i="1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V</a:t>
                      </a:r>
                      <a:r>
                        <a:rPr lang="en-US" sz="1500" baseline="-25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[MV]</a:t>
                      </a:r>
                      <a:endParaRPr lang="en-US" sz="15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4.0 MV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4.4 MV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</a:t>
                      </a:r>
                      <a:r>
                        <a:rPr lang="en-US" sz="1500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[MV/m]</a:t>
                      </a:r>
                      <a:endParaRPr lang="en-US" sz="15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38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42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US" sz="1500" baseline="-25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n-US" sz="150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mT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]</a:t>
                      </a:r>
                      <a:endParaRPr lang="en-US" sz="15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66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73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Q</a:t>
                      </a:r>
                      <a:r>
                        <a:rPr lang="en-US" sz="1500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at 3.4 MV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5.5×10</a:t>
                      </a:r>
                      <a:r>
                        <a:rPr lang="en-US" sz="1500" baseline="30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9</a:t>
                      </a:r>
                      <a:endParaRPr lang="en-US" sz="15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8.5×10</a:t>
                      </a:r>
                      <a:r>
                        <a:rPr lang="en-US" sz="1500" baseline="30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9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i="1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en-US" sz="1500" baseline="-25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diss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500" i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US" sz="1500" i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3.4 MV</a:t>
                      </a:r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[W]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4.9</a:t>
                      </a:r>
                      <a:endParaRPr lang="en-US" sz="150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3.2</a:t>
                      </a:r>
                      <a:endParaRPr lang="en-US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954146"/>
            <a:ext cx="5897867" cy="535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89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>
                <a:latin typeface="Calibri" panose="020F0502020204030204" pitchFamily="34" charset="0"/>
              </a:rPr>
              <a:t>SPS-RFD </a:t>
            </a:r>
            <a:r>
              <a:rPr lang="en-US" sz="2600" dirty="0" smtClean="0">
                <a:latin typeface="Calibri" panose="020F0502020204030204" pitchFamily="34" charset="0"/>
              </a:rPr>
              <a:t>Cavity: More Measurements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79547"/>
            <a:ext cx="8672513" cy="1408054"/>
          </a:xfrm>
        </p:spPr>
        <p:txBody>
          <a:bodyPr numCol="2"/>
          <a:lstStyle/>
          <a:p>
            <a:r>
              <a:rPr lang="en-US" sz="2000" dirty="0" smtClean="0">
                <a:latin typeface="Calibri" panose="020F0502020204030204" pitchFamily="34" charset="0"/>
              </a:rPr>
              <a:t>Lorentz detuning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Simulated </a:t>
            </a:r>
            <a:r>
              <a:rPr lang="en-US" sz="2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-122 Hz/(MV/m)</a:t>
            </a:r>
            <a:r>
              <a:rPr lang="en-US" sz="2000" baseline="30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2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Measured –&gt; -112 Hz</a:t>
            </a:r>
            <a:r>
              <a:rPr lang="en-US" sz="2000" dirty="0">
                <a:latin typeface="Calibri" panose="020F0502020204030204" pitchFamily="34" charset="0"/>
                <a:sym typeface="Wingdings" panose="05000000000000000000" pitchFamily="2" charset="2"/>
              </a:rPr>
              <a:t>/(MV/m)</a:t>
            </a:r>
            <a:r>
              <a:rPr lang="en-US" sz="2000" baseline="30000" dirty="0">
                <a:latin typeface="Calibri" panose="020F0502020204030204" pitchFamily="34" charset="0"/>
                <a:sym typeface="Wingdings" panose="05000000000000000000" pitchFamily="2" charset="2"/>
              </a:rPr>
              <a:t>2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</a:p>
          <a:p>
            <a:pPr marL="571500"/>
            <a:endParaRPr lang="en-US" sz="2000" dirty="0" smtClean="0">
              <a:latin typeface="Calibri" panose="020F0502020204030204" pitchFamily="34" charset="0"/>
            </a:endParaRPr>
          </a:p>
          <a:p>
            <a:pPr marL="571500"/>
            <a:r>
              <a:rPr lang="en-US" sz="2000" dirty="0" smtClean="0">
                <a:latin typeface="Calibri" panose="020F0502020204030204" pitchFamily="34" charset="0"/>
              </a:rPr>
              <a:t>Pressure sensitivity</a:t>
            </a:r>
          </a:p>
          <a:p>
            <a:pPr marL="977900" lvl="1"/>
            <a:r>
              <a:rPr lang="en-US" sz="2000" dirty="0" smtClean="0">
                <a:latin typeface="Calibri" panose="020F0502020204030204" pitchFamily="34" charset="0"/>
              </a:rPr>
              <a:t>Simulated </a:t>
            </a:r>
            <a:r>
              <a:rPr lang="en-US" sz="2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-80 Hz/</a:t>
            </a:r>
            <a:r>
              <a:rPr lang="en-US" sz="20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torr</a:t>
            </a:r>
            <a:endParaRPr lang="en-US" sz="20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977900" lvl="1"/>
            <a:r>
              <a:rPr lang="en-US" sz="2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Measured  -56 Hz/</a:t>
            </a:r>
            <a:r>
              <a:rPr lang="en-US" sz="20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torr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830" y="2738992"/>
            <a:ext cx="4345183" cy="32919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73" y="2738991"/>
            <a:ext cx="4345183" cy="3291921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19673" y="2164360"/>
            <a:ext cx="8672513" cy="457386"/>
          </a:xfrm>
          <a:prstGeom prst="rect">
            <a:avLst/>
          </a:prstGeom>
        </p:spPr>
        <p:txBody>
          <a:bodyPr lIns="0" tIns="0" rIns="0" bIns="0" numCol="1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Calibri" panose="020F0502020204030204" pitchFamily="34" charset="0"/>
              </a:rPr>
              <a:t>Good agreement with simulations</a:t>
            </a:r>
          </a:p>
        </p:txBody>
      </p:sp>
    </p:spTree>
    <p:extLst>
      <p:ext uri="{BB962C8B-B14F-4D97-AF65-F5344CB8AC3E}">
        <p14:creationId xmlns:p14="http://schemas.microsoft.com/office/powerpoint/2010/main" val="34143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SPS-RFD Cavity: Frequency Recipe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532290"/>
              </p:ext>
            </p:extLst>
          </p:nvPr>
        </p:nvGraphicFramePr>
        <p:xfrm>
          <a:off x="850900" y="908050"/>
          <a:ext cx="7531100" cy="529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66686"/>
                <a:gridCol w="1050851"/>
                <a:gridCol w="1313563"/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sng" strike="noStrike" dirty="0">
                          <a:effectLst/>
                          <a:latin typeface="Calibri" panose="020F0502020204030204" pitchFamily="34" charset="0"/>
                        </a:rPr>
                        <a:t>Step   (Recipe for 20 C, 50 % and 1013.25 mbar)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u="none" strike="noStrike" dirty="0"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US" sz="1400" b="1" i="1" u="none" strike="noStrike" dirty="0" smtClean="0"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US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 [kHz]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err="1" smtClean="0"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US" sz="1400" b="1" u="none" strike="noStrike" baseline="-25000" dirty="0" err="1" smtClean="0"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n-US" sz="1400" b="1" dirty="0" smtClean="0">
                          <a:latin typeface="Calibri" panose="020F0502020204030204" pitchFamily="34" charset="0"/>
                        </a:rPr>
                        <a:t> [MHz]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Cavity after trimming and thinning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399.840296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Shift due to bulk BCP (140 microns)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-39.441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Cavity after bulk BCP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399.800855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Weld shrinkage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115.645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Weld bead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5.000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27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Cavity after final weld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399.921500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Shift due to light BCP (20 microns)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-5.762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Cavity after light BCP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399.915738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Shift due to mounted couplers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4.906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Fully assembled cavity with HOM couplers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399.920644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Pressure effect (760 </a:t>
                      </a:r>
                      <a:r>
                        <a:rPr lang="en-US" sz="1400" u="none" strike="noStrike" dirty="0" err="1"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US" sz="14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orr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differential)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-60.800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Dielectric effect air to vacuum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130.341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Evacuated cavity at 20 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399.990185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Thermal shrinkage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572.877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Cooled </a:t>
                      </a:r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down cavity at 4.2 K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400.563062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Shift due to change in skin depth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Pressure from 760 </a:t>
                      </a:r>
                      <a:r>
                        <a:rPr lang="en-US" sz="1400" u="none" strike="noStrike" dirty="0" err="1"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US" sz="14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orr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to 23 </a:t>
                      </a:r>
                      <a:r>
                        <a:rPr lang="en-US" sz="1400" u="none" strike="noStrike" dirty="0" err="1"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n-US" sz="14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orr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in He tank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58.960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Cooled down cavity at 2.0 K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400.650022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Shift due to tuner activation to its mid range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150.000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Cavity with tuner activated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400.800022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Lorentz detuning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-10.022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Operational cavity with RF 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400.790000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18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SPS-RFD Cavity: Trimming Sensitivity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6047"/>
            <a:ext cx="8672513" cy="745380"/>
          </a:xfrm>
        </p:spPr>
        <p:txBody>
          <a:bodyPr numCol="2"/>
          <a:lstStyle/>
          <a:p>
            <a:r>
              <a:rPr lang="en-US" sz="1800" kern="0" dirty="0">
                <a:latin typeface="Calibri" panose="020F0502020204030204" pitchFamily="34" charset="0"/>
              </a:rPr>
              <a:t>Trimming sensitivity for RFD cavities</a:t>
            </a:r>
          </a:p>
          <a:p>
            <a:pPr marL="0" indent="0">
              <a:buNone/>
            </a:pPr>
            <a:r>
              <a:rPr lang="en-US" sz="1800" kern="0" dirty="0">
                <a:latin typeface="Calibri" panose="020F0502020204030204" pitchFamily="34" charset="0"/>
              </a:rPr>
              <a:t>	</a:t>
            </a:r>
            <a:r>
              <a:rPr lang="en-US" sz="1800" kern="0" dirty="0" err="1">
                <a:latin typeface="Calibri" panose="020F0502020204030204" pitchFamily="34" charset="0"/>
              </a:rPr>
              <a:t>d</a:t>
            </a:r>
            <a:r>
              <a:rPr lang="en-US" sz="1800" i="1" kern="0" dirty="0" err="1">
                <a:latin typeface="Calibri" panose="020F0502020204030204" pitchFamily="34" charset="0"/>
              </a:rPr>
              <a:t>f</a:t>
            </a:r>
            <a:r>
              <a:rPr lang="en-US" sz="1800" kern="0" dirty="0">
                <a:latin typeface="Calibri" panose="020F0502020204030204" pitchFamily="34" charset="0"/>
              </a:rPr>
              <a:t>/</a:t>
            </a:r>
            <a:r>
              <a:rPr lang="en-US" sz="1800" kern="0" dirty="0" err="1">
                <a:latin typeface="Calibri" panose="020F0502020204030204" pitchFamily="34" charset="0"/>
              </a:rPr>
              <a:t>d</a:t>
            </a:r>
            <a:r>
              <a:rPr lang="en-US" sz="1800" i="1" kern="0" dirty="0" err="1">
                <a:latin typeface="Calibri" panose="020F0502020204030204" pitchFamily="34" charset="0"/>
              </a:rPr>
              <a:t>z</a:t>
            </a:r>
            <a:r>
              <a:rPr lang="en-US" sz="1800" kern="0" dirty="0">
                <a:latin typeface="Calibri" panose="020F0502020204030204" pitchFamily="34" charset="0"/>
              </a:rPr>
              <a:t> = -119.85 kHz/mm</a:t>
            </a:r>
          </a:p>
          <a:p>
            <a:endParaRPr lang="en-US" sz="1800" kern="0" dirty="0" smtClean="0">
              <a:latin typeface="Calibri" panose="020F0502020204030204" pitchFamily="34" charset="0"/>
            </a:endParaRPr>
          </a:p>
          <a:p>
            <a:endParaRPr lang="en-US" sz="1800" kern="0" dirty="0">
              <a:latin typeface="Calibri" panose="020F0502020204030204" pitchFamily="34" charset="0"/>
            </a:endParaRPr>
          </a:p>
          <a:p>
            <a:r>
              <a:rPr lang="en-US" sz="1800" kern="0" dirty="0">
                <a:latin typeface="Calibri" panose="020F0502020204030204" pitchFamily="34" charset="0"/>
              </a:rPr>
              <a:t>Measured sensitivity:</a:t>
            </a:r>
          </a:p>
          <a:p>
            <a:pPr lvl="1"/>
            <a:r>
              <a:rPr lang="en-US" sz="1400" kern="0" dirty="0">
                <a:latin typeface="Calibri" panose="020F0502020204030204" pitchFamily="34" charset="0"/>
              </a:rPr>
              <a:t>CAV001: -129.3 kHz/mm</a:t>
            </a:r>
          </a:p>
          <a:p>
            <a:pPr lvl="1"/>
            <a:r>
              <a:rPr lang="en-US" sz="1400" kern="0" dirty="0">
                <a:latin typeface="Calibri" panose="020F0502020204030204" pitchFamily="34" charset="0"/>
              </a:rPr>
              <a:t>CAV002: -116.1 kHz/mm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28600" y="1830497"/>
            <a:ext cx="3903980" cy="1799754"/>
            <a:chOff x="2594843" y="1738567"/>
            <a:chExt cx="3903980" cy="1799754"/>
          </a:xfrm>
        </p:grpSpPr>
        <p:pic>
          <p:nvPicPr>
            <p:cNvPr id="9" name="Picture 8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27" r="8257"/>
            <a:stretch/>
          </p:blipFill>
          <p:spPr bwMode="auto">
            <a:xfrm>
              <a:off x="2594843" y="1738567"/>
              <a:ext cx="3903980" cy="179975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3610784" y="1809228"/>
              <a:ext cx="2004695" cy="463550"/>
              <a:chOff x="0" y="-25418"/>
              <a:chExt cx="2004704" cy="463892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0" y="135653"/>
                <a:ext cx="2004704" cy="302821"/>
                <a:chOff x="0" y="0"/>
                <a:chExt cx="2004704" cy="302821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0" y="0"/>
                  <a:ext cx="301509" cy="302821"/>
                  <a:chOff x="0" y="0"/>
                  <a:chExt cx="301509" cy="302821"/>
                </a:xfrm>
              </p:grpSpPr>
              <p:cxnSp>
                <p:nvCxnSpPr>
                  <p:cNvPr id="20" name="Straight Connector 19"/>
                  <p:cNvCxnSpPr/>
                  <p:nvPr/>
                </p:nvCxnSpPr>
                <p:spPr>
                  <a:xfrm flipH="1" flipV="1">
                    <a:off x="170822" y="0"/>
                    <a:ext cx="5938" cy="30282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 flipH="1" flipV="1">
                    <a:off x="130628" y="0"/>
                    <a:ext cx="5715" cy="30226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 flipH="1">
                    <a:off x="175846" y="55266"/>
                    <a:ext cx="125663" cy="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0" y="55266"/>
                    <a:ext cx="12509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1703195" y="0"/>
                  <a:ext cx="301509" cy="302260"/>
                  <a:chOff x="0" y="0"/>
                  <a:chExt cx="301509" cy="302260"/>
                </a:xfrm>
              </p:grpSpPr>
              <p:cxnSp>
                <p:nvCxnSpPr>
                  <p:cNvPr id="16" name="Straight Connector 15"/>
                  <p:cNvCxnSpPr/>
                  <p:nvPr/>
                </p:nvCxnSpPr>
                <p:spPr>
                  <a:xfrm flipH="1" flipV="1">
                    <a:off x="175846" y="0"/>
                    <a:ext cx="5715" cy="30226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 flipH="1" flipV="1">
                    <a:off x="130629" y="0"/>
                    <a:ext cx="5715" cy="30226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175846" y="55266"/>
                    <a:ext cx="125663" cy="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0" y="55266"/>
                    <a:ext cx="125663" cy="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2" name="Text Box 26"/>
              <p:cNvSpPr txBox="1"/>
              <p:nvPr/>
            </p:nvSpPr>
            <p:spPr>
              <a:xfrm>
                <a:off x="9769" y="-25418"/>
                <a:ext cx="226145" cy="110532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 i="1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dz</a:t>
                </a:r>
                <a:r>
                  <a:rPr lang="en-US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/2</a:t>
                </a:r>
                <a:endParaRPr lang="en-US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 Box 27"/>
              <p:cNvSpPr txBox="1"/>
              <p:nvPr/>
            </p:nvSpPr>
            <p:spPr>
              <a:xfrm>
                <a:off x="1712965" y="-20394"/>
                <a:ext cx="226137" cy="105466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000" i="1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dz</a:t>
                </a:r>
                <a:r>
                  <a:rPr lang="en-US" sz="10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/2</a:t>
                </a:r>
                <a:endParaRPr lang="en-US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35" y="3750792"/>
            <a:ext cx="3354310" cy="252640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170" y="3828985"/>
            <a:ext cx="4118079" cy="24653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30"/>
          <a:stretch/>
        </p:blipFill>
        <p:spPr>
          <a:xfrm>
            <a:off x="5492176" y="1775957"/>
            <a:ext cx="2901696" cy="195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30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SPS-RFD Cavity: Frequency Measurements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3347"/>
            <a:ext cx="8672513" cy="303154"/>
          </a:xfrm>
        </p:spPr>
        <p:txBody>
          <a:bodyPr/>
          <a:lstStyle/>
          <a:p>
            <a:r>
              <a:rPr lang="en-US" sz="2000" dirty="0">
                <a:solidFill>
                  <a:srgbClr val="ED8013"/>
                </a:solidFill>
                <a:latin typeface="Calibri" panose="020F0502020204030204" pitchFamily="34" charset="0"/>
              </a:rPr>
              <a:t>Frequency shifts are in agreement between simulation and measurements</a:t>
            </a:r>
            <a:endParaRPr lang="en-US" sz="2000" dirty="0">
              <a:latin typeface="Calibri" panose="020F0502020204030204" pitchFamily="34" charset="0"/>
            </a:endParaRP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38441"/>
              </p:ext>
            </p:extLst>
          </p:nvPr>
        </p:nvGraphicFramePr>
        <p:xfrm>
          <a:off x="727077" y="1219200"/>
          <a:ext cx="7642225" cy="4429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2590"/>
                <a:gridCol w="716458"/>
                <a:gridCol w="716458"/>
                <a:gridCol w="895573"/>
                <a:gridCol w="895573"/>
                <a:gridCol w="895573"/>
              </a:tblGrid>
              <a:tr h="24765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1" u="sng" strike="noStrike" dirty="0">
                          <a:effectLst/>
                          <a:latin typeface="Calibri" panose="020F0502020204030204" pitchFamily="34" charset="0"/>
                        </a:rPr>
                        <a:t>Step   (Recipe for 20 C, 50 % and 1013.25 mbar)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Simulated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 vMerge="1">
                  <a:txBody>
                    <a:bodyPr/>
                    <a:lstStyle/>
                    <a:p>
                      <a:pPr algn="l" fontAlgn="b"/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u="none" strike="noStrike" dirty="0"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US" sz="1400" b="1" i="1" u="none" strike="noStrike" dirty="0" smtClean="0"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US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 [kHz]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err="1" smtClean="0"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US" sz="1400" b="1" u="none" strike="noStrike" baseline="-25000" dirty="0" err="1" smtClean="0"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n-US" sz="1400" b="1" dirty="0" smtClean="0">
                          <a:latin typeface="Calibri" panose="020F0502020204030204" pitchFamily="34" charset="0"/>
                        </a:rPr>
                        <a:t> [MHz]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US" sz="1400" b="1" i="1" u="none" strike="noStrike" dirty="0" smtClean="0"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US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 [kHz]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 err="1" smtClean="0"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US" sz="1400" b="1" u="none" strike="noStrike" baseline="-25000" dirty="0" err="1" smtClean="0"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n-US" sz="1400" b="1" dirty="0" smtClean="0">
                          <a:latin typeface="Calibri" panose="020F0502020204030204" pitchFamily="34" charset="0"/>
                        </a:rPr>
                        <a:t> [MHz]</a:t>
                      </a:r>
                      <a:endParaRPr lang="en-US" sz="14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Cavity after trimming and thinning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399.840296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399.846841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Shift due to bulk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BCP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-39.441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-21.924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 after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bulk BCP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399.824917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Shift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due to frame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-765.648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Cavity after </a:t>
                      </a:r>
                      <a:r>
                        <a:rPr lang="en-US" sz="1400" b="1" u="none" strike="noStrike" dirty="0" smtClean="0">
                          <a:effectLst/>
                          <a:latin typeface="Calibri" panose="020F0502020204030204" pitchFamily="34" charset="0"/>
                        </a:rPr>
                        <a:t>removing fixture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399.800855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399.059269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Weld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shrinkage and weld bead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120.645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114.686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Cavity after final weld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399.921500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399.173955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Shift due to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heat</a:t>
                      </a:r>
                      <a:r>
                        <a:rPr lang="en-US" sz="140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treatment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-10.743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Cavity after heat treatment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399.163212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228600" lvl="1" indent="0"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Shift due to light BCP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-16.473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Cavity after light BCP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399.915738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399.146739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Pressure effect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(23 </a:t>
                      </a:r>
                      <a:r>
                        <a:rPr lang="en-US" sz="1400" u="none" strike="noStrike" dirty="0" err="1" smtClean="0">
                          <a:effectLst/>
                          <a:latin typeface="Calibri" panose="020F0502020204030204" pitchFamily="34" charset="0"/>
                        </a:rPr>
                        <a:t>torr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-1.84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Dielectric effect air to vacuum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130.341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Thermal shrinkage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572.877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Shift due to change in skin depth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717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729.378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755.615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Calibri" panose="020F0502020204030204" pitchFamily="34" charset="0"/>
                        </a:rPr>
                        <a:t>Cooled down cavity at 2.0 K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</a:rPr>
                        <a:t>400.645116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399.902354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15900" y="5626100"/>
            <a:ext cx="8775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000" b="0" dirty="0" smtClean="0">
                <a:latin typeface="Calibri" panose="020F0502020204030204" pitchFamily="34" charset="0"/>
              </a:rPr>
              <a:t>The unaccounted frequency shift was due to the use of the frame during some of measurements </a:t>
            </a:r>
            <a:r>
              <a:rPr lang="en-US" sz="1800" b="0" dirty="0" smtClean="0">
                <a:latin typeface="Calibri" panose="020F0502020204030204" pitchFamily="34" charset="0"/>
              </a:rPr>
              <a:t>[400.645 </a:t>
            </a:r>
            <a:r>
              <a:rPr lang="mr-IN" sz="1800" b="0" dirty="0" smtClean="0">
                <a:latin typeface="Calibri" panose="020F0502020204030204" pitchFamily="34" charset="0"/>
              </a:rPr>
              <a:t>–</a:t>
            </a:r>
            <a:r>
              <a:rPr lang="en-US" sz="1800" b="0" dirty="0" smtClean="0">
                <a:latin typeface="Calibri" panose="020F0502020204030204" pitchFamily="34" charset="0"/>
              </a:rPr>
              <a:t> 399.902 = 743 kHz]</a:t>
            </a:r>
          </a:p>
          <a:p>
            <a:endParaRPr lang="en-US" sz="1100" b="0" dirty="0" smtClean="0">
              <a:latin typeface="Calibri" panose="020F0502020204030204" pitchFamily="34" charset="0"/>
            </a:endParaRPr>
          </a:p>
          <a:p>
            <a:endParaRPr lang="en-US" sz="2000" b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32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SPS-RFD Cavity: Lessons Learned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26" y="979546"/>
            <a:ext cx="6364487" cy="4987867"/>
          </a:xfrm>
        </p:spPr>
        <p:txBody>
          <a:bodyPr/>
          <a:lstStyle/>
          <a:p>
            <a:r>
              <a:rPr lang="en-US" dirty="0" smtClean="0">
                <a:solidFill>
                  <a:srgbClr val="DF652C"/>
                </a:solidFill>
                <a:latin typeface="Calibri" panose="020F0502020204030204" pitchFamily="34" charset="0"/>
              </a:rPr>
              <a:t>Bulk BCP on sub-assemblies provides no benefit</a:t>
            </a:r>
          </a:p>
          <a:p>
            <a:r>
              <a:rPr lang="en-US" kern="0" dirty="0">
                <a:latin typeface="Calibri" panose="020F0502020204030204" pitchFamily="34" charset="0"/>
              </a:rPr>
              <a:t>Bulk BCP of the two SPS-RFD cavities were done before final weld to control </a:t>
            </a:r>
            <a:r>
              <a:rPr lang="en-US" kern="0" dirty="0" smtClean="0">
                <a:latin typeface="Calibri" panose="020F0502020204030204" pitchFamily="34" charset="0"/>
              </a:rPr>
              <a:t>frequency </a:t>
            </a:r>
            <a:r>
              <a:rPr lang="en-US" kern="0" dirty="0">
                <a:latin typeface="Calibri" panose="020F0502020204030204" pitchFamily="34" charset="0"/>
              </a:rPr>
              <a:t>shift due to </a:t>
            </a:r>
            <a:r>
              <a:rPr lang="en-US" kern="0" dirty="0" smtClean="0">
                <a:latin typeface="Calibri" panose="020F0502020204030204" pitchFamily="34" charset="0"/>
              </a:rPr>
              <a:t>processing</a:t>
            </a:r>
          </a:p>
          <a:p>
            <a:r>
              <a:rPr lang="en-US" kern="0" dirty="0" smtClean="0">
                <a:latin typeface="Calibri" panose="020F0502020204030204" pitchFamily="34" charset="0"/>
              </a:rPr>
              <a:t>Due to quality of final welds additional bulk BCP was done on both RFD cavities</a:t>
            </a:r>
          </a:p>
          <a:p>
            <a:r>
              <a:rPr lang="en-US" kern="0" dirty="0">
                <a:latin typeface="Calibri" panose="020F0502020204030204" pitchFamily="34" charset="0"/>
              </a:rPr>
              <a:t>Frequency shift due to bulk BCP </a:t>
            </a:r>
            <a:r>
              <a:rPr lang="en-US" kern="0" dirty="0">
                <a:latin typeface="Calibri" panose="020F0502020204030204" pitchFamily="34" charset="0"/>
                <a:sym typeface="Wingdings" panose="05000000000000000000" pitchFamily="2" charset="2"/>
              </a:rPr>
              <a:t> 40 kHz (140 microns </a:t>
            </a:r>
            <a:r>
              <a:rPr lang="en-US" kern="0" dirty="0" smtClean="0">
                <a:latin typeface="Calibri" panose="020F0502020204030204" pitchFamily="34" charset="0"/>
                <a:sym typeface="Wingdings" panose="05000000000000000000" pitchFamily="2" charset="2"/>
              </a:rPr>
              <a:t>uniform removal</a:t>
            </a:r>
            <a:r>
              <a:rPr lang="en-US" kern="0" dirty="0">
                <a:latin typeface="Calibri" panose="020F0502020204030204" pitchFamily="34" charset="0"/>
                <a:sym typeface="Wingdings" panose="05000000000000000000" pitchFamily="2" charset="2"/>
              </a:rPr>
              <a:t>)</a:t>
            </a:r>
          </a:p>
          <a:p>
            <a:endParaRPr lang="en-US" kern="0" dirty="0" smtClean="0">
              <a:latin typeface="Calibri" panose="020F0502020204030204" pitchFamily="34" charset="0"/>
            </a:endParaRPr>
          </a:p>
          <a:p>
            <a:endParaRPr lang="en-US" kern="0" dirty="0">
              <a:latin typeface="Calibri" panose="020F0502020204030204" pitchFamily="34" charset="0"/>
            </a:endParaRPr>
          </a:p>
          <a:p>
            <a:endParaRPr lang="en-US" dirty="0">
              <a:solidFill>
                <a:srgbClr val="DF652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14697" y="4130872"/>
            <a:ext cx="3968154" cy="247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400" b="0" kern="0" dirty="0" smtClean="0">
                <a:latin typeface="Calibri" panose="020F0502020204030204" pitchFamily="34" charset="0"/>
                <a:sym typeface="Wingdings" panose="05000000000000000000" pitchFamily="2" charset="2"/>
              </a:rPr>
              <a:t>Frequency shift is comparatively small  Not a critical parameter in frequency control</a:t>
            </a:r>
          </a:p>
          <a:p>
            <a:pPr lvl="1"/>
            <a:endParaRPr lang="en-US" b="0" kern="0" dirty="0" smtClean="0">
              <a:latin typeface="Calibri" panose="020F0502020204030204" pitchFamily="34" charset="0"/>
            </a:endParaRPr>
          </a:p>
          <a:p>
            <a:endParaRPr lang="en-US" sz="2400" b="0" kern="0" dirty="0"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876690"/>
            <a:ext cx="2547938" cy="19097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44" y="2824943"/>
            <a:ext cx="2457450" cy="18430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022" y="4742644"/>
            <a:ext cx="2457450" cy="1843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44" y="4711284"/>
            <a:ext cx="2457450" cy="18430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69472" y="2414385"/>
            <a:ext cx="808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RFD-001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98444" y="4307380"/>
            <a:ext cx="808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RFD-002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98444" y="6212380"/>
            <a:ext cx="808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RFD-002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11823" y="6269335"/>
            <a:ext cx="808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RFD-002</a:t>
            </a:r>
            <a:endParaRPr lang="en-US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15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41764"/>
            <a:ext cx="6532039" cy="641739"/>
          </a:xfrm>
        </p:spPr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Recommendations for LHC-RFD: Cavity Processing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954146"/>
            <a:ext cx="6272213" cy="4987867"/>
          </a:xfrm>
        </p:spPr>
        <p:txBody>
          <a:bodyPr/>
          <a:lstStyle/>
          <a:p>
            <a:r>
              <a:rPr lang="en-US" sz="2000" dirty="0">
                <a:latin typeface="Calibri" panose="020F0502020204030204" pitchFamily="34" charset="0"/>
              </a:rPr>
              <a:t>Currently </a:t>
            </a:r>
            <a:r>
              <a:rPr lang="en-US" sz="2000" dirty="0" smtClean="0">
                <a:latin typeface="Calibri" panose="020F0502020204030204" pitchFamily="34" charset="0"/>
              </a:rPr>
              <a:t>bulk BCP, light BCP and HPR are </a:t>
            </a:r>
            <a:r>
              <a:rPr lang="en-US" sz="2000" dirty="0">
                <a:latin typeface="Calibri" panose="020F0502020204030204" pitchFamily="34" charset="0"/>
              </a:rPr>
              <a:t>done in vertical orientation</a:t>
            </a:r>
          </a:p>
          <a:p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</a:rPr>
              <a:t>Recommendation </a:t>
            </a:r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</a:rPr>
              <a:t>Perform </a:t>
            </a:r>
            <a:r>
              <a:rPr lang="en-US" sz="2000" dirty="0">
                <a:solidFill>
                  <a:srgbClr val="DF652C"/>
                </a:solidFill>
                <a:latin typeface="Calibri" panose="020F0502020204030204" pitchFamily="34" charset="0"/>
              </a:rPr>
              <a:t>chemical </a:t>
            </a:r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</a:rPr>
              <a:t>processing in horizontal orientation with rotation and tilting</a:t>
            </a:r>
          </a:p>
          <a:p>
            <a:pPr lvl="1"/>
            <a:r>
              <a:rPr lang="en-US" sz="20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Allows more uniform removal</a:t>
            </a:r>
          </a:p>
          <a:p>
            <a:pPr lvl="1"/>
            <a:r>
              <a:rPr lang="en-US" sz="20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Better acid circulation and drainage</a:t>
            </a:r>
          </a:p>
          <a:p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</a:rPr>
              <a:t>Use of a high pressure rinse set-up using multiple ports  e.g. MSU (Rinsing through FPC and HHOM ports)</a:t>
            </a:r>
          </a:p>
          <a:p>
            <a:pPr lvl="1"/>
            <a:r>
              <a:rPr lang="en-US" sz="20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Allows minimizing field emission</a:t>
            </a:r>
          </a:p>
          <a:p>
            <a:endParaRPr lang="en-US" sz="14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Calibri" panose="020F0502020204030204" pitchFamily="34" charset="0"/>
            </a:endParaRP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649" y="3849967"/>
            <a:ext cx="3689547" cy="22920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18200" y="3476869"/>
            <a:ext cx="3098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Horizontal BCP/EP tool – (ANL)</a:t>
            </a:r>
            <a:endParaRPr lang="en-US" sz="18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211669" y="4080530"/>
            <a:ext cx="5028692" cy="2191624"/>
            <a:chOff x="4279214" y="4004963"/>
            <a:chExt cx="5028692" cy="219162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33730" t="20939" r="25635" b="35234"/>
            <a:stretch/>
          </p:blipFill>
          <p:spPr>
            <a:xfrm>
              <a:off x="4971135" y="4004963"/>
              <a:ext cx="3715665" cy="2191624"/>
            </a:xfrm>
            <a:prstGeom prst="rect">
              <a:avLst/>
            </a:prstGeom>
          </p:spPr>
        </p:pic>
        <p:sp>
          <p:nvSpPr>
            <p:cNvPr id="11" name="Curved Down Arrow 10"/>
            <p:cNvSpPr/>
            <p:nvPr/>
          </p:nvSpPr>
          <p:spPr bwMode="auto">
            <a:xfrm rot="2223505">
              <a:off x="4279214" y="5611631"/>
              <a:ext cx="1001486" cy="459778"/>
            </a:xfrm>
            <a:prstGeom prst="curvedDownArrow">
              <a:avLst>
                <a:gd name="adj1" fmla="val 25000"/>
                <a:gd name="adj2" fmla="val 53313"/>
                <a:gd name="adj3" fmla="val 25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flipH="1">
              <a:off x="4588778" y="5636328"/>
              <a:ext cx="699915" cy="205193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8607105" y="4681381"/>
              <a:ext cx="462053" cy="1339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Curved Down Arrow 13"/>
            <p:cNvSpPr/>
            <p:nvPr/>
          </p:nvSpPr>
          <p:spPr bwMode="auto">
            <a:xfrm rot="2223505">
              <a:off x="8306420" y="4518442"/>
              <a:ext cx="1001486" cy="459778"/>
            </a:xfrm>
            <a:prstGeom prst="curvedDownArrow">
              <a:avLst>
                <a:gd name="adj1" fmla="val 25000"/>
                <a:gd name="adj2" fmla="val 53313"/>
                <a:gd name="adj3" fmla="val 25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020" y="1402750"/>
            <a:ext cx="2487168" cy="1865376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7513638" y="2053611"/>
            <a:ext cx="842962" cy="756396"/>
          </a:xfrm>
          <a:prstGeom prst="ellipse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807200" y="1003300"/>
            <a:ext cx="2196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Stains left from BCP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279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>
                <a:latin typeface="Calibri" panose="020F0502020204030204" pitchFamily="34" charset="0"/>
              </a:rPr>
              <a:t>Recommendations for </a:t>
            </a:r>
            <a:r>
              <a:rPr lang="en-US" sz="2600" dirty="0" smtClean="0">
                <a:latin typeface="Calibri" panose="020F0502020204030204" pitchFamily="34" charset="0"/>
              </a:rPr>
              <a:t>LHC-RFD: Warm Tuning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25600"/>
            <a:ext cx="8672513" cy="4987867"/>
          </a:xfrm>
        </p:spPr>
        <p:txBody>
          <a:bodyPr/>
          <a:lstStyle/>
          <a:p>
            <a:r>
              <a:rPr lang="en-US" sz="2000" dirty="0">
                <a:solidFill>
                  <a:srgbClr val="DF652C"/>
                </a:solidFill>
                <a:latin typeface="Calibri" panose="020F0502020204030204" pitchFamily="34" charset="0"/>
              </a:rPr>
              <a:t>Warm tuning of RFD cavity </a:t>
            </a:r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</a:rPr>
              <a:t>to achieve target frequency </a:t>
            </a:r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B</a:t>
            </a:r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</a:rPr>
              <a:t>y pushing/pulling at the top and bottom surface of the center </a:t>
            </a:r>
            <a:r>
              <a:rPr lang="en-US" sz="2000" dirty="0">
                <a:solidFill>
                  <a:srgbClr val="DF652C"/>
                </a:solidFill>
                <a:latin typeface="Calibri" panose="020F0502020204030204" pitchFamily="34" charset="0"/>
              </a:rPr>
              <a:t>body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Experience </a:t>
            </a:r>
            <a:r>
              <a:rPr lang="en-US" sz="2000" dirty="0">
                <a:latin typeface="Calibri" panose="020F0502020204030204" pitchFamily="34" charset="0"/>
              </a:rPr>
              <a:t>from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Fixing </a:t>
            </a:r>
            <a:r>
              <a:rPr lang="en-US" sz="1800" dirty="0">
                <a:latin typeface="Calibri" panose="020F0502020204030204" pitchFamily="34" charset="0"/>
              </a:rPr>
              <a:t>the center body of </a:t>
            </a:r>
            <a:r>
              <a:rPr lang="en-US" sz="1800" dirty="0" smtClean="0">
                <a:latin typeface="Calibri" panose="020F0502020204030204" pitchFamily="34" charset="0"/>
              </a:rPr>
              <a:t>RFD-CAV-001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Use of fixtures during trim tuning of sub assemblies</a:t>
            </a:r>
            <a:endParaRPr lang="en-US" sz="1800" dirty="0">
              <a:latin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</a:endParaRP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3" b="15000"/>
          <a:stretch/>
        </p:blipFill>
        <p:spPr>
          <a:xfrm>
            <a:off x="4665775" y="3290082"/>
            <a:ext cx="3165565" cy="2145182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1046637" y="2694002"/>
            <a:ext cx="2791708" cy="3039268"/>
            <a:chOff x="41105" y="3197376"/>
            <a:chExt cx="2791708" cy="303926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437" y="3497538"/>
              <a:ext cx="2380376" cy="2399019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>
            <a:xfrm>
              <a:off x="676275" y="3450975"/>
              <a:ext cx="172234" cy="2045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51604" y="3197376"/>
              <a:ext cx="18869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Profile held at the edge </a:t>
              </a:r>
              <a:endParaRPr lang="en-US" sz="1400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452438" y="4731391"/>
              <a:ext cx="1123712" cy="118832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1105" y="5928867"/>
              <a:ext cx="17027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Jack mechanism</a:t>
              </a:r>
              <a:endParaRPr lang="en-US" sz="14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350588" y="5693345"/>
            <a:ext cx="2453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Frequency shift after fixing center body = 1.84 MHz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4675169" y="2754106"/>
            <a:ext cx="3165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Fixture on center body to match end profiles for trimming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4665775" y="5476437"/>
            <a:ext cx="3174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Frequency shift with and without fixture = -0.77 MHz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125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LHC-RFD Design: Modifications (1)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6847"/>
            <a:ext cx="8672513" cy="2238314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</a:rPr>
              <a:t>LHC-RFD design under US-HL-LHC-AUP</a:t>
            </a:r>
            <a:endParaRPr lang="en-US" sz="1600" dirty="0" smtClean="0">
              <a:solidFill>
                <a:srgbClr val="DF6424"/>
              </a:solidFill>
              <a:latin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DF6424"/>
                </a:solidFill>
                <a:latin typeface="Calibri" panose="020F0502020204030204" pitchFamily="34" charset="0"/>
              </a:rPr>
              <a:t>No major modifications are required for LHC-RFD cavity design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Proposed changes are not radical (to be confirmed with CERN)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Change 1: Modify pick up port diameter</a:t>
            </a:r>
          </a:p>
          <a:p>
            <a:endParaRPr lang="en-US" dirty="0" smtClean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0000" t="6172" r="12963" b="4116"/>
          <a:stretch/>
        </p:blipFill>
        <p:spPr>
          <a:xfrm>
            <a:off x="6764736" y="3263620"/>
            <a:ext cx="2298699" cy="27686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558" y="4647921"/>
            <a:ext cx="2278856" cy="150876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90501" y="2702811"/>
            <a:ext cx="6066156" cy="134848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kern="0" dirty="0">
                <a:latin typeface="Calibri" panose="020F0502020204030204" pitchFamily="34" charset="0"/>
              </a:rPr>
              <a:t>Pickup port radius increased to 40 mm from 20 mm for </a:t>
            </a:r>
            <a:r>
              <a:rPr lang="en-US" sz="2000" kern="0" dirty="0" smtClean="0">
                <a:latin typeface="Calibri" panose="020F0502020204030204" pitchFamily="34" charset="0"/>
              </a:rPr>
              <a:t>easier </a:t>
            </a:r>
            <a:r>
              <a:rPr lang="en-US" sz="2000" kern="0" dirty="0">
                <a:latin typeface="Calibri" panose="020F0502020204030204" pitchFamily="34" charset="0"/>
              </a:rPr>
              <a:t>cavity </a:t>
            </a:r>
            <a:r>
              <a:rPr lang="en-US" sz="2000" kern="0" dirty="0" smtClean="0">
                <a:latin typeface="Calibri" panose="020F0502020204030204" pitchFamily="34" charset="0"/>
              </a:rPr>
              <a:t>cleaning</a:t>
            </a:r>
            <a:endParaRPr lang="en-US" sz="2000" kern="0" dirty="0">
              <a:latin typeface="Calibri" panose="020F0502020204030204" pitchFamily="34" charset="0"/>
            </a:endParaRPr>
          </a:p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Pickup probe coupling: 2.7×10</a:t>
            </a:r>
            <a:r>
              <a:rPr lang="en-US" sz="2000" kern="0" baseline="30000" dirty="0" smtClean="0">
                <a:latin typeface="Calibri" panose="020F0502020204030204" pitchFamily="34" charset="0"/>
              </a:rPr>
              <a:t>10</a:t>
            </a:r>
            <a:r>
              <a:rPr lang="en-US" sz="2000" kern="0" dirty="0" smtClean="0">
                <a:latin typeface="Calibri" panose="020F0502020204030204" pitchFamily="34" charset="0"/>
              </a:rPr>
              <a:t> to extract 1 W at operating field</a:t>
            </a:r>
          </a:p>
          <a:p>
            <a:endParaRPr lang="en-US" dirty="0" smtClean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0624" y="43728"/>
            <a:ext cx="1701633" cy="709458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85738" y="4051301"/>
            <a:ext cx="4284662" cy="10287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kern="0" dirty="0" smtClean="0">
                <a:latin typeface="Calibri" panose="020F0502020204030204" pitchFamily="34" charset="0"/>
              </a:rPr>
              <a:t>No change has been seen in simulations on cavity properties or on HOM spectrum and damping</a:t>
            </a:r>
          </a:p>
          <a:p>
            <a:endParaRPr lang="en-US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LHC-RFD Design: Modifications (2)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28746"/>
            <a:ext cx="8915400" cy="4987867"/>
          </a:xfrm>
        </p:spPr>
        <p:txBody>
          <a:bodyPr/>
          <a:lstStyle/>
          <a:p>
            <a:r>
              <a:rPr lang="en-US" dirty="0" smtClean="0">
                <a:solidFill>
                  <a:srgbClr val="DF6424"/>
                </a:solidFill>
                <a:latin typeface="Calibri" panose="020F0502020204030204" pitchFamily="34" charset="0"/>
              </a:rPr>
              <a:t>No major modifications are required for LHC-RFD cavity design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Proposed changes are not radical (to be confirmed with CERN)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Change 2: Increase FPC, HHOM and VHOM ports flange location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Present design gap between flange and </a:t>
            </a:r>
            <a:r>
              <a:rPr lang="en-US" dirty="0" err="1" smtClean="0">
                <a:latin typeface="Calibri" panose="020F0502020204030204" pitchFamily="34" charset="0"/>
              </a:rPr>
              <a:t>NbTi</a:t>
            </a:r>
            <a:r>
              <a:rPr lang="en-US" dirty="0" smtClean="0">
                <a:latin typeface="Calibri" panose="020F0502020204030204" pitchFamily="34" charset="0"/>
              </a:rPr>
              <a:t> adapter ring is tight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Would ease and speed assembly in cleanroom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Doesn’t change the cavity to He vessel interface locations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Need to cross check the flange location of demountable HHOM coupler</a:t>
            </a: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28600" y="4133379"/>
            <a:ext cx="2877064" cy="2017377"/>
            <a:chOff x="1825624" y="4445793"/>
            <a:chExt cx="2877064" cy="201737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7013" t="12740"/>
            <a:stretch/>
          </p:blipFill>
          <p:spPr>
            <a:xfrm>
              <a:off x="2095499" y="4445793"/>
              <a:ext cx="2245255" cy="1446213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2095499" y="4787900"/>
              <a:ext cx="0" cy="2540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825624" y="5878395"/>
              <a:ext cx="287706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Tight gap between SS flange and </a:t>
              </a:r>
            </a:p>
            <a:p>
              <a:pPr algn="ctr"/>
              <a:r>
                <a:rPr lang="en-US" sz="1600" dirty="0" err="1" smtClean="0"/>
                <a:t>NbTi</a:t>
              </a:r>
              <a:r>
                <a:rPr lang="en-US" sz="1600" dirty="0" smtClean="0"/>
                <a:t> adapter ring</a:t>
              </a:r>
              <a:endParaRPr lang="en-US" sz="1600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1635" y="3775688"/>
            <a:ext cx="1811351" cy="234778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687093" y="4424849"/>
            <a:ext cx="4364569" cy="1724025"/>
            <a:chOff x="2687093" y="4424849"/>
            <a:chExt cx="4364569" cy="172402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94037" y="4424849"/>
              <a:ext cx="3857625" cy="1724025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3426339" y="4488186"/>
              <a:ext cx="1182708" cy="375914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Notched Right Arrow 13"/>
            <p:cNvSpPr/>
            <p:nvPr/>
          </p:nvSpPr>
          <p:spPr>
            <a:xfrm flipH="1">
              <a:off x="2687093" y="4511053"/>
              <a:ext cx="667795" cy="287019"/>
            </a:xfrm>
            <a:prstGeom prst="notchedRightArrow">
              <a:avLst/>
            </a:prstGeom>
            <a:solidFill>
              <a:srgbClr val="BD1F24"/>
            </a:soli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3325" y="43728"/>
            <a:ext cx="1701633" cy="70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075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Content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RF-Dipole (RFD) Cavity Designs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Proof-of-principle (</a:t>
            </a:r>
            <a:r>
              <a:rPr lang="en-US" dirty="0" err="1" smtClean="0">
                <a:latin typeface="Calibri" panose="020F0502020204030204" pitchFamily="34" charset="0"/>
              </a:rPr>
              <a:t>PoP</a:t>
            </a:r>
            <a:r>
              <a:rPr lang="en-US" dirty="0" smtClean="0">
                <a:latin typeface="Calibri" panose="020F0502020204030204" pitchFamily="34" charset="0"/>
              </a:rPr>
              <a:t>) Design (ODU)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SPS Design (ODU/SLAC)</a:t>
            </a:r>
          </a:p>
          <a:p>
            <a:pPr lvl="1"/>
            <a:endParaRPr lang="en-US" sz="1600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SPS-RFD Cavity Performance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Cavity Processing Plan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RF Test Results</a:t>
            </a:r>
          </a:p>
          <a:p>
            <a:pPr lvl="1"/>
            <a:endParaRPr lang="en-US" sz="1600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SPS-RFD Cavity Lessons Learned</a:t>
            </a:r>
          </a:p>
          <a:p>
            <a:endParaRPr lang="en-US" sz="1600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Recommendations and Evolution to LHC-RFD Cavity Design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RF Design Modifications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Engineering Design Modifications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/>
              <a:t>S. De Silva | SPS-RFD Experience and Evolution to LHC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877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Conclusions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5179954"/>
          </a:xfrm>
        </p:spPr>
        <p:txBody>
          <a:bodyPr/>
          <a:lstStyle/>
          <a:p>
            <a:r>
              <a:rPr lang="en-US" sz="2000" dirty="0">
                <a:latin typeface="Calibri" panose="020F0502020204030204" pitchFamily="34" charset="0"/>
              </a:rPr>
              <a:t>Two SPS-RFD cavities have been fabricated and processed</a:t>
            </a:r>
          </a:p>
          <a:p>
            <a:pPr lvl="1"/>
            <a:r>
              <a:rPr lang="en-US" sz="1800" dirty="0">
                <a:latin typeface="Calibri" panose="020F0502020204030204" pitchFamily="34" charset="0"/>
              </a:rPr>
              <a:t>RFD-CAV-001 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 Completed</a:t>
            </a:r>
          </a:p>
          <a:p>
            <a:pPr lvl="1"/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RFD-CAV-002 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Ready to 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be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tested</a:t>
            </a:r>
            <a:endParaRPr lang="en-US" sz="9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en-US" sz="2000" dirty="0">
                <a:latin typeface="Calibri" panose="020F0502020204030204" pitchFamily="34" charset="0"/>
                <a:sym typeface="Wingdings" panose="05000000000000000000" pitchFamily="2" charset="2"/>
              </a:rPr>
              <a:t>Performance </a:t>
            </a:r>
            <a:r>
              <a:rPr lang="en-US" sz="2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levels above </a:t>
            </a:r>
            <a:r>
              <a:rPr lang="en-US" sz="2000" dirty="0">
                <a:latin typeface="Calibri" panose="020F0502020204030204" pitchFamily="34" charset="0"/>
                <a:sym typeface="Wingdings" panose="05000000000000000000" pitchFamily="2" charset="2"/>
              </a:rPr>
              <a:t>requirements for HL-LHC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Cavity (RFD-CAV-001) 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reached </a:t>
            </a:r>
            <a:r>
              <a:rPr lang="en-US" sz="1800" i="1" dirty="0" err="1">
                <a:latin typeface="Calibri" panose="020F0502020204030204" pitchFamily="34" charset="0"/>
                <a:sym typeface="Wingdings" panose="05000000000000000000" pitchFamily="2" charset="2"/>
              </a:rPr>
              <a:t>V</a:t>
            </a:r>
            <a:r>
              <a:rPr lang="en-US" sz="1800" baseline="-25000" dirty="0" err="1">
                <a:latin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=4.4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MV </a:t>
            </a:r>
            <a:endParaRPr lang="en-US" sz="18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en-US" sz="1800" i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E</a:t>
            </a:r>
            <a:r>
              <a:rPr lang="en-US" sz="1800" baseline="-25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=42 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MV/m and </a:t>
            </a:r>
            <a:r>
              <a:rPr lang="en-US" sz="1800" i="1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B</a:t>
            </a:r>
            <a:r>
              <a:rPr lang="en-US" sz="1800" baseline="-250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 =73 </a:t>
            </a:r>
            <a:r>
              <a:rPr lang="en-US" sz="1800" dirty="0" err="1">
                <a:latin typeface="Calibri" panose="020F0502020204030204" pitchFamily="34" charset="0"/>
                <a:sym typeface="Wingdings" panose="05000000000000000000" pitchFamily="2" charset="2"/>
              </a:rPr>
              <a:t>mT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  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Still much 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room for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improvement</a:t>
            </a:r>
            <a:endParaRPr lang="en-US" sz="1800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Achieved 3.4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MV (operating </a:t>
            </a:r>
            <a:r>
              <a:rPr lang="en-US" sz="1800" i="1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V</a:t>
            </a:r>
            <a:r>
              <a:rPr lang="en-US" sz="1800" baseline="-250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) 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with a </a:t>
            </a:r>
            <a:r>
              <a:rPr lang="en-US" sz="1800" i="1" dirty="0">
                <a:latin typeface="Calibri" panose="020F0502020204030204" pitchFamily="34" charset="0"/>
                <a:sym typeface="Wingdings" panose="05000000000000000000" pitchFamily="2" charset="2"/>
              </a:rPr>
              <a:t>Q</a:t>
            </a:r>
            <a:r>
              <a:rPr lang="en-US" sz="1800" baseline="-25000" dirty="0">
                <a:latin typeface="Calibri" panose="020F0502020204030204" pitchFamily="34" charset="0"/>
                <a:sym typeface="Wingdings" panose="05000000000000000000" pitchFamily="2" charset="2"/>
              </a:rPr>
              <a:t>0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 of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8.5×10</a:t>
            </a:r>
            <a:r>
              <a:rPr lang="en-US" sz="1800" baseline="30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9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 (3.2 W)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Achieved 4.4 MV (maximum </a:t>
            </a:r>
            <a:r>
              <a:rPr lang="en-US" sz="1800" i="1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V</a:t>
            </a:r>
            <a:r>
              <a:rPr lang="en-US" sz="1800" baseline="-250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) with a </a:t>
            </a:r>
            <a:r>
              <a:rPr lang="en-US" sz="1800" i="1" dirty="0">
                <a:latin typeface="Calibri" panose="020F0502020204030204" pitchFamily="34" charset="0"/>
                <a:sym typeface="Wingdings" panose="05000000000000000000" pitchFamily="2" charset="2"/>
              </a:rPr>
              <a:t>Q</a:t>
            </a:r>
            <a:r>
              <a:rPr lang="en-US" sz="1800" baseline="-25000" dirty="0">
                <a:latin typeface="Calibri" panose="020F0502020204030204" pitchFamily="34" charset="0"/>
                <a:sym typeface="Wingdings" panose="05000000000000000000" pitchFamily="2" charset="2"/>
              </a:rPr>
              <a:t>0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 of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8.0×10</a:t>
            </a:r>
            <a:r>
              <a:rPr lang="en-US" sz="1800" baseline="30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9 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 (5.6 </a:t>
            </a:r>
            <a:r>
              <a:rPr lang="en-US" sz="1800" dirty="0">
                <a:latin typeface="Calibri" panose="020F0502020204030204" pitchFamily="34" charset="0"/>
                <a:sym typeface="Wingdings" panose="05000000000000000000" pitchFamily="2" charset="2"/>
              </a:rPr>
              <a:t>W</a:t>
            </a:r>
            <a:r>
              <a:rPr lang="en-US" sz="1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900" dirty="0">
              <a:latin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</a:rPr>
              <a:t>No major alteration to the cavity processing plan; Recommendations for future cavities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Do </a:t>
            </a:r>
            <a:r>
              <a:rPr lang="en-US" sz="1800" dirty="0">
                <a:latin typeface="Calibri" panose="020F0502020204030204" pitchFamily="34" charset="0"/>
              </a:rPr>
              <a:t>bulk BCP after final welding</a:t>
            </a:r>
          </a:p>
          <a:p>
            <a:pPr lvl="1"/>
            <a:r>
              <a:rPr lang="en-US" sz="1800" dirty="0">
                <a:latin typeface="Calibri" panose="020F0502020204030204" pitchFamily="34" charset="0"/>
              </a:rPr>
              <a:t>Horizontal orientation while cavity processing (BCP and </a:t>
            </a:r>
            <a:r>
              <a:rPr lang="en-US" sz="1800" dirty="0" smtClean="0">
                <a:latin typeface="Calibri" panose="020F0502020204030204" pitchFamily="34" charset="0"/>
              </a:rPr>
              <a:t>HPR)</a:t>
            </a:r>
            <a:endParaRPr lang="en-US" sz="900" dirty="0">
              <a:latin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No major modifications to RFD cavity design for LHC</a:t>
            </a: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Increase pick </a:t>
            </a:r>
            <a:r>
              <a:rPr lang="en-US" sz="1800" dirty="0">
                <a:latin typeface="Calibri" panose="020F0502020204030204" pitchFamily="34" charset="0"/>
              </a:rPr>
              <a:t>up </a:t>
            </a:r>
            <a:r>
              <a:rPr lang="en-US" sz="1800" dirty="0" smtClean="0">
                <a:latin typeface="Calibri" panose="020F0502020204030204" pitchFamily="34" charset="0"/>
              </a:rPr>
              <a:t>port diameter</a:t>
            </a:r>
            <a:endParaRPr lang="en-US" sz="1800" dirty="0">
              <a:latin typeface="Calibri" panose="020F0502020204030204" pitchFamily="34" charset="0"/>
            </a:endParaRPr>
          </a:p>
          <a:p>
            <a:pPr lvl="1"/>
            <a:r>
              <a:rPr lang="en-US" sz="1800" dirty="0" smtClean="0">
                <a:latin typeface="Calibri" panose="020F0502020204030204" pitchFamily="34" charset="0"/>
              </a:rPr>
              <a:t>Increase </a:t>
            </a:r>
            <a:r>
              <a:rPr lang="en-US" sz="1800" dirty="0">
                <a:latin typeface="Calibri" panose="020F0502020204030204" pitchFamily="34" charset="0"/>
              </a:rPr>
              <a:t>port </a:t>
            </a:r>
            <a:r>
              <a:rPr lang="en-US" sz="1800" dirty="0" smtClean="0">
                <a:latin typeface="Calibri" panose="020F0502020204030204" pitchFamily="34" charset="0"/>
              </a:rPr>
              <a:t>height for ease of assembly in clean room</a:t>
            </a:r>
            <a:endParaRPr lang="en-US" sz="1800" dirty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91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Collaboration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21767" y="929737"/>
            <a:ext cx="2743200" cy="70788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</a:rPr>
              <a:t>THANK YOU</a:t>
            </a:r>
            <a:endParaRPr lang="en-US" sz="40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8" name="Picture 2" descr="small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39" y="1880868"/>
            <a:ext cx="788670" cy="104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cs.odu.edu/~nadeem/odu-identifi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179" y="1800116"/>
            <a:ext cx="1790476" cy="116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www.slac.stanford.edu/gen/grad/slac_g1.jp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300" y="2130590"/>
            <a:ext cx="1591550" cy="53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upload.wikimedia.org/wikipedia/commons/thumb/7/74/CERN-Logo.svg/2000px-CERN-Logo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605" y="1859436"/>
            <a:ext cx="952500" cy="108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://imascientist.org.uk/files/2011/08/STFC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98" y="5621654"/>
            <a:ext cx="2321357" cy="53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50" y="3120368"/>
            <a:ext cx="2205228" cy="1110996"/>
          </a:xfrm>
          <a:prstGeom prst="rect">
            <a:avLst/>
          </a:prstGeom>
        </p:spPr>
      </p:pic>
      <p:pic>
        <p:nvPicPr>
          <p:cNvPr id="14" name="Picture 16" descr="http://www.lancaster.ac.uk/media/lancaster-university/style-assets/images/bg-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00" y="4500360"/>
            <a:ext cx="2533650" cy="79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://www.niowaveinc.com/wp-content/uploads/2014/03/Niowave-Logo-TM-2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543" y="3149963"/>
            <a:ext cx="2834164" cy="88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0" descr="https://www.jlab.org/conferences/qcd-evolution2015/JLab_logo_white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50" y="4459627"/>
            <a:ext cx="256032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2" descr="https://www.princeton.edu/~xifanwu/images/lbnl_logo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591" y="5585164"/>
            <a:ext cx="2406968" cy="61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http://www.fnal.gov/faw/designstandards/filesfordownload/FNAL-Logo-NAL-Blue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930" y="4575843"/>
            <a:ext cx="2560320" cy="54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6" descr="https://www.bnl.gov/pga/images/Logo_Big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655" y="3183614"/>
            <a:ext cx="2514600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40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err="1" smtClean="0">
                <a:latin typeface="Calibri" panose="020F0502020204030204" pitchFamily="34" charset="0"/>
              </a:rPr>
              <a:t>PoP</a:t>
            </a:r>
            <a:r>
              <a:rPr lang="en-US" sz="2600" dirty="0" smtClean="0">
                <a:latin typeface="Calibri" panose="020F0502020204030204" pitchFamily="34" charset="0"/>
              </a:rPr>
              <a:t>-RFD Cavity: Design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1" y="954146"/>
            <a:ext cx="5600698" cy="4987867"/>
          </a:xfrm>
        </p:spPr>
        <p:txBody>
          <a:bodyPr/>
          <a:lstStyle/>
          <a:p>
            <a:r>
              <a:rPr lang="en-US" sz="2000" dirty="0" err="1" smtClean="0">
                <a:latin typeface="Calibri" panose="020F0502020204030204" pitchFamily="34" charset="0"/>
              </a:rPr>
              <a:t>PoP-RFDCavity</a:t>
            </a:r>
            <a:r>
              <a:rPr lang="en-US" sz="2000" dirty="0" smtClean="0">
                <a:latin typeface="Calibri" panose="020F0502020204030204" pitchFamily="34" charset="0"/>
              </a:rPr>
              <a:t> – 2010-2012</a:t>
            </a:r>
          </a:p>
          <a:p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</a:rPr>
              <a:t>Operates in TE</a:t>
            </a:r>
            <a:r>
              <a:rPr lang="en-US" sz="2000" baseline="-25000" dirty="0" smtClean="0">
                <a:solidFill>
                  <a:srgbClr val="DF652C"/>
                </a:solidFill>
                <a:latin typeface="Calibri" panose="020F0502020204030204" pitchFamily="34" charset="0"/>
              </a:rPr>
              <a:t>11</a:t>
            </a:r>
            <a:r>
              <a:rPr lang="en-US" sz="2000" dirty="0" smtClean="0">
                <a:solidFill>
                  <a:srgbClr val="DF652C"/>
                </a:solidFill>
                <a:latin typeface="Calibri" panose="020F0502020204030204" pitchFamily="34" charset="0"/>
              </a:rPr>
              <a:t>-like mode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Cylindrical shaped design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Fabricated by </a:t>
            </a:r>
            <a:r>
              <a:rPr lang="en-US" sz="2000" dirty="0" err="1" smtClean="0">
                <a:latin typeface="Calibri" panose="020F0502020204030204" pitchFamily="34" charset="0"/>
              </a:rPr>
              <a:t>Niowave</a:t>
            </a:r>
            <a:r>
              <a:rPr lang="en-US" sz="2000" dirty="0" smtClean="0">
                <a:latin typeface="Calibri" panose="020F0502020204030204" pitchFamily="34" charset="0"/>
              </a:rPr>
              <a:t> Inc. and tested at Jefferson Lab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523797"/>
              </p:ext>
            </p:extLst>
          </p:nvPr>
        </p:nvGraphicFramePr>
        <p:xfrm>
          <a:off x="5829299" y="1054100"/>
          <a:ext cx="3174203" cy="486664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3104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212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25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Frequency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400.0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Aperture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Nearest HOM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600" b="0" i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4.02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MV/m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600" b="0" i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7.06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mT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287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Geometrical Factor (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0" i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600" b="0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en-US" sz="16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3.4×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 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600" b="0" i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MV/m</a:t>
                      </a:r>
                      <a:endParaRPr lang="en-US" sz="1600" b="0" i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1600" b="0" i="1" baseline="-25000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0" i="1" baseline="30000" dirty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3.4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en-US" sz="1600" b="0" i="1" baseline="30000" dirty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36.5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MV/m</a:t>
                      </a:r>
                      <a:endParaRPr lang="en-US" sz="1600" b="0" kern="1200" dirty="0">
                        <a:solidFill>
                          <a:schemeClr val="accent4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600" b="0" i="1" baseline="-25000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en-US" sz="1600" b="0" i="1" baseline="30000" dirty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mT</a:t>
                      </a:r>
                      <a:endParaRPr lang="en-US" sz="1600" b="0" kern="1200" dirty="0">
                        <a:solidFill>
                          <a:schemeClr val="accent4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476036" y="2744841"/>
            <a:ext cx="2976511" cy="1816718"/>
            <a:chOff x="686838" y="2734025"/>
            <a:chExt cx="2600960" cy="1587500"/>
          </a:xfrm>
        </p:grpSpPr>
        <p:pic>
          <p:nvPicPr>
            <p:cNvPr id="9" name="Picture 2" descr="C:\My Data\3 PRST-AB\3 PRSTAB 400 MHz Results Paper\Images\DSC03838 - Origina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838" y="2734025"/>
              <a:ext cx="2600960" cy="158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989535" y="2828102"/>
              <a:ext cx="1677465" cy="1362898"/>
              <a:chOff x="943938" y="1829672"/>
              <a:chExt cx="2225977" cy="1808550"/>
            </a:xfrm>
          </p:grpSpPr>
          <p:cxnSp>
            <p:nvCxnSpPr>
              <p:cNvPr id="11" name="Straight Arrow Connector 10"/>
              <p:cNvCxnSpPr/>
              <p:nvPr/>
            </p:nvCxnSpPr>
            <p:spPr bwMode="auto">
              <a:xfrm flipH="1">
                <a:off x="1474117" y="1829672"/>
                <a:ext cx="10579" cy="144849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C000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12" name="Straight Arrow Connector 11"/>
              <p:cNvCxnSpPr/>
              <p:nvPr/>
            </p:nvCxnSpPr>
            <p:spPr bwMode="auto">
              <a:xfrm>
                <a:off x="943938" y="3435989"/>
                <a:ext cx="2225977" cy="20223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C000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sp>
            <p:nvSpPr>
              <p:cNvPr id="13" name="TextBox 12"/>
              <p:cNvSpPr txBox="1"/>
              <p:nvPr/>
            </p:nvSpPr>
            <p:spPr>
              <a:xfrm>
                <a:off x="1870050" y="3068414"/>
                <a:ext cx="886023" cy="392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FF00"/>
                    </a:solidFill>
                  </a:rPr>
                  <a:t>53 cm</a:t>
                </a:r>
                <a:endParaRPr lang="en-US" sz="1600" baseline="-25000" dirty="0" smtClean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458432" y="2063822"/>
                <a:ext cx="971817" cy="392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FF00"/>
                    </a:solidFill>
                  </a:rPr>
                  <a:t>34 cm</a:t>
                </a:r>
                <a:endParaRPr lang="en-US" sz="1600" baseline="-25000" dirty="0" smtClean="0">
                  <a:solidFill>
                    <a:srgbClr val="FFFF00"/>
                  </a:solidFill>
                </a:endParaRPr>
              </a:p>
            </p:txBody>
          </p:sp>
        </p:grp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002648" y="4736543"/>
            <a:ext cx="3943026" cy="1481377"/>
            <a:chOff x="-1239691" y="3505200"/>
            <a:chExt cx="6645490" cy="2496678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20" t="17524" r="21043" b="31827"/>
            <a:stretch/>
          </p:blipFill>
          <p:spPr bwMode="auto">
            <a:xfrm>
              <a:off x="-1239691" y="3505200"/>
              <a:ext cx="2573387" cy="2279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107" t="16876" r="20068" b="31895"/>
            <a:stretch/>
          </p:blipFill>
          <p:spPr bwMode="auto">
            <a:xfrm>
              <a:off x="2529868" y="3505201"/>
              <a:ext cx="2651732" cy="2305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73144" y="5386353"/>
              <a:ext cx="1295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E Field</a:t>
              </a:r>
              <a:endParaRPr lang="en-US" sz="1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13800" y="5483158"/>
              <a:ext cx="1391999" cy="518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B Field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6106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err="1" smtClean="0">
                <a:latin typeface="Calibri" panose="020F0502020204030204" pitchFamily="34" charset="0"/>
              </a:rPr>
              <a:t>PoP</a:t>
            </a:r>
            <a:r>
              <a:rPr lang="en-US" sz="2600" dirty="0" smtClean="0">
                <a:latin typeface="Calibri" panose="020F0502020204030204" pitchFamily="34" charset="0"/>
              </a:rPr>
              <a:t>-RFD Cavity: Performance Results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889073"/>
            <a:ext cx="8833187" cy="1909768"/>
          </a:xfrm>
        </p:spPr>
        <p:txBody>
          <a:bodyPr numCol="2"/>
          <a:lstStyle/>
          <a:p>
            <a:pPr marL="228600" indent="-228600"/>
            <a:r>
              <a:rPr lang="en-US" sz="1600" dirty="0" smtClean="0">
                <a:latin typeface="Calibri" panose="020F0502020204030204" pitchFamily="34" charset="0"/>
              </a:rPr>
              <a:t>Processing and </a:t>
            </a:r>
            <a:r>
              <a:rPr lang="en-US" sz="1600" dirty="0" err="1" smtClean="0">
                <a:latin typeface="Calibri" panose="020F0502020204030204" pitchFamily="34" charset="0"/>
              </a:rPr>
              <a:t>rf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testing done at Jefferson </a:t>
            </a:r>
            <a:r>
              <a:rPr lang="en-US" sz="1600" dirty="0" smtClean="0">
                <a:latin typeface="Calibri" panose="020F0502020204030204" pitchFamily="34" charset="0"/>
              </a:rPr>
              <a:t>Lab</a:t>
            </a:r>
          </a:p>
          <a:p>
            <a:pPr marL="228600" indent="-228600"/>
            <a:r>
              <a:rPr lang="en-US" sz="1600" dirty="0" smtClean="0">
                <a:latin typeface="Calibri" panose="020F0502020204030204" pitchFamily="34" charset="0"/>
              </a:rPr>
              <a:t>RF tests</a:t>
            </a:r>
            <a:endParaRPr lang="en-US" sz="1600" dirty="0">
              <a:latin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Test I – Jefferson </a:t>
            </a:r>
            <a:r>
              <a:rPr lang="en-US" sz="1400" dirty="0" smtClean="0">
                <a:latin typeface="Calibri" panose="020F0502020204030204" pitchFamily="34" charset="0"/>
              </a:rPr>
              <a:t>Lab – </a:t>
            </a:r>
            <a:r>
              <a:rPr lang="en-US" sz="1400" dirty="0">
                <a:latin typeface="Calibri" panose="020F0502020204030204" pitchFamily="34" charset="0"/>
              </a:rPr>
              <a:t>April, </a:t>
            </a:r>
            <a:r>
              <a:rPr lang="en-US" sz="1400" dirty="0" smtClean="0">
                <a:latin typeface="Calibri" panose="020F0502020204030204" pitchFamily="34" charset="0"/>
              </a:rPr>
              <a:t>2012</a:t>
            </a:r>
            <a:endParaRPr lang="en-US" sz="1400" dirty="0">
              <a:latin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</a:rPr>
              <a:t>Test II – Jefferson </a:t>
            </a:r>
            <a:r>
              <a:rPr lang="en-US" sz="1400" dirty="0" smtClean="0">
                <a:latin typeface="Calibri" panose="020F0502020204030204" pitchFamily="34" charset="0"/>
              </a:rPr>
              <a:t>Lab – </a:t>
            </a:r>
            <a:r>
              <a:rPr lang="en-US" sz="1400" dirty="0">
                <a:latin typeface="Calibri" panose="020F0502020204030204" pitchFamily="34" charset="0"/>
              </a:rPr>
              <a:t>June, </a:t>
            </a:r>
            <a:r>
              <a:rPr lang="en-US" sz="1400" dirty="0" smtClean="0">
                <a:latin typeface="Calibri" panose="020F0502020204030204" pitchFamily="34" charset="0"/>
              </a:rPr>
              <a:t>2014</a:t>
            </a:r>
            <a:endParaRPr lang="en-US" sz="1400" dirty="0">
              <a:latin typeface="Calibri" panose="020F0502020204030204" pitchFamily="34" charset="0"/>
            </a:endParaRPr>
          </a:p>
          <a:p>
            <a:pPr lvl="1"/>
            <a:r>
              <a:rPr lang="en-US" sz="1400" kern="0" dirty="0">
                <a:latin typeface="Calibri" panose="020F0502020204030204" pitchFamily="34" charset="0"/>
              </a:rPr>
              <a:t>Test </a:t>
            </a:r>
            <a:r>
              <a:rPr lang="en-US" sz="1400" kern="0" dirty="0" smtClean="0">
                <a:latin typeface="Calibri" panose="020F0502020204030204" pitchFamily="34" charset="0"/>
              </a:rPr>
              <a:t>III – CERN </a:t>
            </a:r>
            <a:r>
              <a:rPr lang="en-US" sz="1400" kern="0" dirty="0">
                <a:latin typeface="Calibri" panose="020F0502020204030204" pitchFamily="34" charset="0"/>
              </a:rPr>
              <a:t>– October, </a:t>
            </a:r>
            <a:r>
              <a:rPr lang="en-US" sz="1400" kern="0" dirty="0" smtClean="0">
                <a:latin typeface="Calibri" panose="020F0502020204030204" pitchFamily="34" charset="0"/>
              </a:rPr>
              <a:t>2014</a:t>
            </a:r>
            <a:endParaRPr lang="en-US" sz="1400" dirty="0">
              <a:latin typeface="Calibri" panose="020F0502020204030204" pitchFamily="34" charset="0"/>
            </a:endParaRPr>
          </a:p>
          <a:p>
            <a:pPr marL="228600" indent="-228600"/>
            <a:r>
              <a:rPr lang="en-US" sz="1600" dirty="0" smtClean="0">
                <a:latin typeface="Calibri" panose="020F0502020204030204" pitchFamily="34" charset="0"/>
              </a:rPr>
              <a:t>Cavity </a:t>
            </a:r>
            <a:r>
              <a:rPr lang="en-US" sz="1600" dirty="0">
                <a:latin typeface="Calibri" panose="020F0502020204030204" pitchFamily="34" charset="0"/>
              </a:rPr>
              <a:t>reached a </a:t>
            </a:r>
            <a:r>
              <a:rPr lang="en-US" sz="1600" i="1" dirty="0" err="1" smtClean="0">
                <a:latin typeface="Calibri" panose="020F0502020204030204" pitchFamily="34" charset="0"/>
              </a:rPr>
              <a:t>V</a:t>
            </a:r>
            <a:r>
              <a:rPr lang="en-US" sz="1600" i="1" baseline="-25000" dirty="0" err="1" smtClean="0">
                <a:latin typeface="Calibri" panose="020F0502020204030204" pitchFamily="34" charset="0"/>
              </a:rPr>
              <a:t>t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of 7.0 MV</a:t>
            </a:r>
          </a:p>
          <a:p>
            <a:pPr marL="228600" indent="-228600"/>
            <a:r>
              <a:rPr lang="en-US" sz="1600" dirty="0" smtClean="0">
                <a:latin typeface="Calibri" panose="020F0502020204030204" pitchFamily="34" charset="0"/>
                <a:sym typeface="Wingdings"/>
              </a:rPr>
              <a:t>Processed multipacting easily </a:t>
            </a:r>
            <a:r>
              <a:rPr lang="en-US" sz="1600" dirty="0">
                <a:latin typeface="Calibri" panose="020F0502020204030204" pitchFamily="34" charset="0"/>
                <a:sym typeface="Wingdings"/>
              </a:rPr>
              <a:t>and did not reoccur</a:t>
            </a:r>
            <a:endParaRPr lang="en-US" sz="700" kern="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indent="-228600"/>
            <a:r>
              <a:rPr lang="en-US" sz="1600" dirty="0" smtClean="0">
                <a:latin typeface="Calibri" panose="020F0502020204030204" pitchFamily="34" charset="0"/>
              </a:rPr>
              <a:t>Test II and III </a:t>
            </a:r>
            <a:r>
              <a:rPr lang="en-US" sz="1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latin typeface="Calibri" panose="020F0502020204030204" pitchFamily="34" charset="0"/>
              </a:rPr>
              <a:t>Cavity </a:t>
            </a:r>
            <a:r>
              <a:rPr lang="en-US" sz="1600" dirty="0">
                <a:latin typeface="Calibri" panose="020F0502020204030204" pitchFamily="34" charset="0"/>
              </a:rPr>
              <a:t>was retested with </a:t>
            </a:r>
            <a:r>
              <a:rPr lang="en-US" sz="1600" dirty="0" err="1">
                <a:latin typeface="Calibri" panose="020F0502020204030204" pitchFamily="34" charset="0"/>
              </a:rPr>
              <a:t>Nb</a:t>
            </a:r>
            <a:r>
              <a:rPr lang="en-US" sz="1600" dirty="0">
                <a:latin typeface="Calibri" panose="020F0502020204030204" pitchFamily="34" charset="0"/>
              </a:rPr>
              <a:t> coated </a:t>
            </a:r>
            <a:r>
              <a:rPr lang="en-US" sz="1600" dirty="0" smtClean="0">
                <a:latin typeface="Calibri" panose="020F0502020204030204" pitchFamily="34" charset="0"/>
              </a:rPr>
              <a:t>blank flanges at beam ports, provided </a:t>
            </a:r>
            <a:r>
              <a:rPr lang="en-US" sz="1600" dirty="0">
                <a:latin typeface="Calibri" panose="020F0502020204030204" pitchFamily="34" charset="0"/>
              </a:rPr>
              <a:t>by CERN</a:t>
            </a:r>
          </a:p>
          <a:p>
            <a:pPr marL="685800" lvl="1" indent="-228600"/>
            <a:r>
              <a:rPr lang="en-US" sz="1400" i="1" dirty="0">
                <a:latin typeface="Calibri" panose="020F0502020204030204" pitchFamily="34" charset="0"/>
                <a:sym typeface="Wingdings"/>
              </a:rPr>
              <a:t>Q</a:t>
            </a:r>
            <a:r>
              <a:rPr lang="en-US" sz="1400" i="1" baseline="-25000" dirty="0">
                <a:latin typeface="Calibri" panose="020F0502020204030204" pitchFamily="34" charset="0"/>
                <a:sym typeface="Wingdings"/>
              </a:rPr>
              <a:t>0</a:t>
            </a:r>
            <a:r>
              <a:rPr lang="en-US" sz="1400" dirty="0">
                <a:latin typeface="Calibri" panose="020F0502020204030204" pitchFamily="34" charset="0"/>
                <a:sym typeface="Wingdings"/>
              </a:rPr>
              <a:t> increased by a factor of 3 from 4×10</a:t>
            </a:r>
            <a:r>
              <a:rPr lang="en-US" sz="1400" baseline="30000" dirty="0">
                <a:latin typeface="Calibri" panose="020F0502020204030204" pitchFamily="34" charset="0"/>
                <a:sym typeface="Wingdings"/>
              </a:rPr>
              <a:t>9</a:t>
            </a:r>
            <a:r>
              <a:rPr lang="en-US" sz="1400" dirty="0">
                <a:latin typeface="Calibri" panose="020F0502020204030204" pitchFamily="34" charset="0"/>
                <a:sym typeface="Wingdings"/>
              </a:rPr>
              <a:t> to </a:t>
            </a:r>
            <a:r>
              <a:rPr lang="en-US" sz="1400" dirty="0" smtClean="0">
                <a:latin typeface="Calibri" panose="020F0502020204030204" pitchFamily="34" charset="0"/>
                <a:sym typeface="Wingdings"/>
              </a:rPr>
              <a:t>1.2×10</a:t>
            </a:r>
            <a:r>
              <a:rPr lang="en-US" sz="1400" baseline="30000" dirty="0" smtClean="0">
                <a:latin typeface="Calibri" panose="020F0502020204030204" pitchFamily="34" charset="0"/>
                <a:sym typeface="Wingdings"/>
              </a:rPr>
              <a:t>10</a:t>
            </a:r>
          </a:p>
          <a:p>
            <a:pPr marL="685800" lvl="1" indent="-228600"/>
            <a:r>
              <a:rPr lang="en-US" sz="1400" dirty="0" smtClean="0">
                <a:latin typeface="Calibri" panose="020F0502020204030204" pitchFamily="34" charset="0"/>
                <a:sym typeface="Wingdings"/>
              </a:rPr>
              <a:t>Reduced </a:t>
            </a:r>
            <a:r>
              <a:rPr lang="en-US" sz="1400" i="1" dirty="0">
                <a:latin typeface="Calibri" panose="020F0502020204030204" pitchFamily="34" charset="0"/>
                <a:sym typeface="Wingdings"/>
              </a:rPr>
              <a:t>Q</a:t>
            </a:r>
            <a:r>
              <a:rPr lang="en-US" sz="1400" i="1" baseline="-25000" dirty="0">
                <a:latin typeface="Calibri" panose="020F0502020204030204" pitchFamily="34" charset="0"/>
                <a:sym typeface="Wingdings"/>
              </a:rPr>
              <a:t>0</a:t>
            </a:r>
            <a:r>
              <a:rPr lang="en-US" sz="1400" dirty="0" smtClean="0">
                <a:latin typeface="Calibri" panose="020F0502020204030204" pitchFamily="34" charset="0"/>
                <a:sym typeface="Wingdings"/>
              </a:rPr>
              <a:t> at Test III (at CERN) due to inadequate magnetic shielding (30 </a:t>
            </a:r>
            <a:r>
              <a:rPr lang="en-US" sz="1400" dirty="0" err="1" smtClean="0">
                <a:latin typeface="Calibri" panose="020F0502020204030204" pitchFamily="34" charset="0"/>
                <a:sym typeface="Wingdings"/>
              </a:rPr>
              <a:t>mG</a:t>
            </a:r>
            <a:r>
              <a:rPr lang="en-US" sz="1400" dirty="0" smtClean="0">
                <a:latin typeface="Calibri" panose="020F0502020204030204" pitchFamily="34" charset="0"/>
                <a:sym typeface="Wingdings"/>
              </a:rPr>
              <a:t>)</a:t>
            </a:r>
            <a:endParaRPr lang="en-US" sz="1400" dirty="0">
              <a:latin typeface="Calibri" panose="020F0502020204030204" pitchFamily="34" charset="0"/>
              <a:sym typeface="Wingdings"/>
            </a:endParaRP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220212" y="2763585"/>
            <a:ext cx="4727275" cy="3534201"/>
            <a:chOff x="4359912" y="3126383"/>
            <a:chExt cx="4727275" cy="3146003"/>
          </a:xfrm>
        </p:grpSpPr>
        <p:grpSp>
          <p:nvGrpSpPr>
            <p:cNvPr id="8" name="Group 7"/>
            <p:cNvGrpSpPr/>
            <p:nvPr/>
          </p:nvGrpSpPr>
          <p:grpSpPr>
            <a:xfrm>
              <a:off x="4359912" y="3126383"/>
              <a:ext cx="4727275" cy="3146003"/>
              <a:chOff x="4416724" y="3056388"/>
              <a:chExt cx="4727275" cy="314600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4416724" y="3056388"/>
                <a:ext cx="4727275" cy="3146003"/>
                <a:chOff x="4416724" y="3056388"/>
                <a:chExt cx="4727275" cy="3146003"/>
              </a:xfrm>
            </p:grpSpPr>
            <p:pic>
              <p:nvPicPr>
                <p:cNvPr id="12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159" t="9651" r="15238" b="8063"/>
                <a:stretch/>
              </p:blipFill>
              <p:spPr bwMode="auto">
                <a:xfrm>
                  <a:off x="4416724" y="3056388"/>
                  <a:ext cx="4727275" cy="31460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13" name="Straight Connector 12"/>
                <p:cNvCxnSpPr/>
                <p:nvPr/>
              </p:nvCxnSpPr>
              <p:spPr bwMode="auto">
                <a:xfrm>
                  <a:off x="6962467" y="4175760"/>
                  <a:ext cx="0" cy="117348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6814865" y="5349240"/>
                <a:ext cx="301869" cy="138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900" dirty="0" smtClean="0">
                    <a:solidFill>
                      <a:srgbClr val="FF0000"/>
                    </a:solidFill>
                  </a:rPr>
                  <a:t>3.4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5743360" y="4724773"/>
              <a:ext cx="56866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CERN</a:t>
              </a:r>
              <a:endParaRPr lang="en-US" sz="14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4300" y="2763585"/>
            <a:ext cx="3945906" cy="3541395"/>
            <a:chOff x="228600" y="2928685"/>
            <a:chExt cx="3945906" cy="3541395"/>
          </a:xfrm>
        </p:grpSpPr>
        <p:grpSp>
          <p:nvGrpSpPr>
            <p:cNvPr id="15" name="Group 14"/>
            <p:cNvGrpSpPr/>
            <p:nvPr/>
          </p:nvGrpSpPr>
          <p:grpSpPr>
            <a:xfrm>
              <a:off x="228600" y="2928685"/>
              <a:ext cx="3945906" cy="3541395"/>
              <a:chOff x="228600" y="2928685"/>
              <a:chExt cx="3945906" cy="3541395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28600" y="2928685"/>
                <a:ext cx="3945906" cy="3541395"/>
                <a:chOff x="228600" y="2928685"/>
                <a:chExt cx="3945906" cy="3541395"/>
              </a:xfrm>
            </p:grpSpPr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3304" r="1713"/>
                <a:stretch/>
              </p:blipFill>
              <p:spPr>
                <a:xfrm>
                  <a:off x="228600" y="2928685"/>
                  <a:ext cx="3945906" cy="3541395"/>
                </a:xfrm>
                <a:prstGeom prst="rect">
                  <a:avLst/>
                </a:prstGeom>
              </p:spPr>
            </p:pic>
            <p:cxnSp>
              <p:nvCxnSpPr>
                <p:cNvPr id="21" name="Straight Connector 20"/>
                <p:cNvCxnSpPr/>
                <p:nvPr/>
              </p:nvCxnSpPr>
              <p:spPr>
                <a:xfrm flipV="1">
                  <a:off x="2424837" y="3284738"/>
                  <a:ext cx="0" cy="2343705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/>
                <p:cNvSpPr txBox="1"/>
                <p:nvPr/>
              </p:nvSpPr>
              <p:spPr>
                <a:xfrm>
                  <a:off x="1988489" y="5042517"/>
                  <a:ext cx="426128" cy="16158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050" b="1" dirty="0" smtClean="0">
                      <a:solidFill>
                        <a:srgbClr val="FF0000"/>
                      </a:solidFill>
                    </a:rPr>
                    <a:t>3.4 MV</a:t>
                  </a:r>
                  <a:endParaRPr lang="en-US" sz="105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3410396" y="3123155"/>
                <a:ext cx="42612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JLab</a:t>
                </a:r>
              </a:p>
            </p:txBody>
          </p:sp>
        </p:grpSp>
        <p:cxnSp>
          <p:nvCxnSpPr>
            <p:cNvPr id="16" name="Straight Connector 15"/>
            <p:cNvCxnSpPr/>
            <p:nvPr/>
          </p:nvCxnSpPr>
          <p:spPr>
            <a:xfrm rot="5400000" flipV="1">
              <a:off x="1745149" y="2586238"/>
              <a:ext cx="0" cy="137160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5-Point Star 16"/>
            <p:cNvSpPr/>
            <p:nvPr/>
          </p:nvSpPr>
          <p:spPr>
            <a:xfrm>
              <a:off x="2325608" y="3170329"/>
              <a:ext cx="182880" cy="182880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190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SPS-RFD Cavity: Design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1309746"/>
            <a:ext cx="8672513" cy="4987867"/>
          </a:xfrm>
        </p:spPr>
        <p:txBody>
          <a:bodyPr/>
          <a:lstStyle/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Next </a:t>
            </a:r>
            <a:r>
              <a:rPr lang="en-US" sz="1800" dirty="0">
                <a:latin typeface="Calibri" panose="020F0502020204030204" pitchFamily="34" charset="0"/>
              </a:rPr>
              <a:t>HOM is 1.5 times fundamental mode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Lower surface fields </a:t>
            </a:r>
            <a:r>
              <a:rPr lang="en-US" sz="1800" dirty="0">
                <a:latin typeface="Calibri" panose="020F0502020204030204" pitchFamily="34" charset="0"/>
              </a:rPr>
              <a:t>compared to </a:t>
            </a:r>
            <a:r>
              <a:rPr lang="en-US" sz="1800" dirty="0" err="1">
                <a:latin typeface="Calibri" panose="020F0502020204030204" pitchFamily="34" charset="0"/>
              </a:rPr>
              <a:t>PoP</a:t>
            </a:r>
            <a:r>
              <a:rPr lang="en-US" sz="1800" dirty="0">
                <a:latin typeface="Calibri" panose="020F0502020204030204" pitchFamily="34" charset="0"/>
              </a:rPr>
              <a:t> cavity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Higher shunt impedance</a:t>
            </a:r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Improved multipacting</a:t>
            </a:r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Reduced </a:t>
            </a:r>
            <a:r>
              <a:rPr lang="en-US" sz="1800" dirty="0">
                <a:latin typeface="Calibri" panose="020F0502020204030204" pitchFamily="34" charset="0"/>
              </a:rPr>
              <a:t>multipoles components with curved poles</a:t>
            </a:r>
            <a:endParaRPr lang="en-US" sz="2000" dirty="0">
              <a:latin typeface="Calibri" panose="020F0502020204030204" pitchFamily="34" charset="0"/>
            </a:endParaRP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267456"/>
              </p:ext>
            </p:extLst>
          </p:nvPr>
        </p:nvGraphicFramePr>
        <p:xfrm>
          <a:off x="5408785" y="918239"/>
          <a:ext cx="3656600" cy="523748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2801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2960"/>
                <a:gridCol w="8229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305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PoP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Frequency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400.79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Aperture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Nearest HOM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633.5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600" b="0" i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4.02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3.6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MV/m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600" b="0" i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7.6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6.2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mT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287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429.7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Geometrical Factor (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0" i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106.7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600" b="0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en-US" sz="16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3.4×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4.6×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 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600" b="0" i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MV/m</a:t>
                      </a:r>
                      <a:endParaRPr lang="en-US" sz="1600" b="0" i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1600" b="0" i="1" baseline="-25000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0" i="1" baseline="30000" dirty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3.4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3.4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en-US" sz="1600" b="0" i="1" baseline="30000" dirty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36.5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MV/m</a:t>
                      </a:r>
                      <a:endParaRPr lang="en-US" sz="1600" b="0" kern="1200" dirty="0">
                        <a:solidFill>
                          <a:schemeClr val="accent4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600" b="0" i="1" baseline="-25000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en-US" sz="1600" b="0" i="1" baseline="30000" dirty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mT</a:t>
                      </a:r>
                      <a:endParaRPr lang="en-US" sz="1600" b="0" kern="1200" dirty="0">
                        <a:solidFill>
                          <a:schemeClr val="accent4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8" t="11812" r="37083" b="14140"/>
          <a:stretch/>
        </p:blipFill>
        <p:spPr>
          <a:xfrm>
            <a:off x="88900" y="930849"/>
            <a:ext cx="2011863" cy="176731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16422" y="2527418"/>
            <a:ext cx="3298084" cy="1688246"/>
            <a:chOff x="848246" y="2230248"/>
            <a:chExt cx="3298084" cy="1688246"/>
          </a:xfrm>
        </p:grpSpPr>
        <p:grpSp>
          <p:nvGrpSpPr>
            <p:cNvPr id="10" name="Group 9"/>
            <p:cNvGrpSpPr/>
            <p:nvPr/>
          </p:nvGrpSpPr>
          <p:grpSpPr>
            <a:xfrm>
              <a:off x="1952318" y="2230248"/>
              <a:ext cx="2194012" cy="1688246"/>
              <a:chOff x="2266220" y="1113495"/>
              <a:chExt cx="2194012" cy="1688246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944" t="5757" r="36528" b="5757"/>
              <a:stretch/>
            </p:blipFill>
            <p:spPr>
              <a:xfrm>
                <a:off x="2278092" y="1113495"/>
                <a:ext cx="1326891" cy="1319939"/>
              </a:xfrm>
              <a:prstGeom prst="rect">
                <a:avLst/>
              </a:prstGeom>
            </p:spPr>
          </p:pic>
          <p:cxnSp>
            <p:nvCxnSpPr>
              <p:cNvPr id="17" name="Straight Arrow Connector 16"/>
              <p:cNvCxnSpPr/>
              <p:nvPr/>
            </p:nvCxnSpPr>
            <p:spPr bwMode="auto">
              <a:xfrm flipV="1">
                <a:off x="2266220" y="2477218"/>
                <a:ext cx="13081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FF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 rot="5400000" flipV="1">
                <a:off x="2972157" y="1798538"/>
                <a:ext cx="13081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FF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sp>
            <p:nvSpPr>
              <p:cNvPr id="19" name="TextBox 18"/>
              <p:cNvSpPr txBox="1"/>
              <p:nvPr/>
            </p:nvSpPr>
            <p:spPr>
              <a:xfrm>
                <a:off x="2545620" y="2555520"/>
                <a:ext cx="78740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281 mm</a:t>
                </a:r>
                <a:endParaRPr lang="en-US" sz="16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672832" y="1647031"/>
                <a:ext cx="78740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281 mm</a:t>
                </a:r>
                <a:endParaRPr lang="en-US" sz="16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1" name="Oval 10"/>
            <p:cNvSpPr/>
            <p:nvPr/>
          </p:nvSpPr>
          <p:spPr>
            <a:xfrm>
              <a:off x="1564808" y="2712984"/>
              <a:ext cx="365760" cy="365760"/>
            </a:xfrm>
            <a:prstGeom prst="ellipse">
              <a:avLst/>
            </a:prstGeom>
            <a:solidFill>
              <a:schemeClr val="accent1"/>
            </a:solidFill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751541" y="2886894"/>
              <a:ext cx="0" cy="411480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619170" y="2842628"/>
              <a:ext cx="0" cy="411480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1711018" y="3323645"/>
              <a:ext cx="9144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848246" y="3200534"/>
              <a:ext cx="7874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194 mm</a:t>
              </a:r>
              <a:endParaRPr lang="en-US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2450474" y="895707"/>
            <a:ext cx="2797180" cy="28688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>
                <a:solidFill>
                  <a:srgbClr val="ED8013"/>
                </a:solidFill>
                <a:latin typeface="Calibri" panose="020F0502020204030204" pitchFamily="34" charset="0"/>
              </a:rPr>
              <a:t>Operates in TE</a:t>
            </a:r>
            <a:r>
              <a:rPr lang="en-US" sz="1800" b="1" baseline="-25000" dirty="0" smtClean="0">
                <a:solidFill>
                  <a:srgbClr val="ED8013"/>
                </a:solidFill>
                <a:latin typeface="Calibri" panose="020F0502020204030204" pitchFamily="34" charset="0"/>
              </a:rPr>
              <a:t>11</a:t>
            </a:r>
            <a:r>
              <a:rPr lang="en-US" sz="1800" b="1" dirty="0" smtClean="0">
                <a:solidFill>
                  <a:srgbClr val="ED8013"/>
                </a:solidFill>
                <a:latin typeface="Calibri" panose="020F0502020204030204" pitchFamily="34" charset="0"/>
              </a:rPr>
              <a:t> like mode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308837" y="1215361"/>
            <a:ext cx="3068279" cy="1921778"/>
            <a:chOff x="3397338" y="955488"/>
            <a:chExt cx="3068279" cy="192177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/>
            <a:srcRect l="16120" r="6558"/>
            <a:stretch/>
          </p:blipFill>
          <p:spPr>
            <a:xfrm>
              <a:off x="3397338" y="955488"/>
              <a:ext cx="1437632" cy="123825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5"/>
            <a:srcRect l="8759" r="5741"/>
            <a:stretch/>
          </p:blipFill>
          <p:spPr>
            <a:xfrm>
              <a:off x="5012750" y="1315559"/>
              <a:ext cx="1452867" cy="124587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782494" y="973070"/>
              <a:ext cx="7874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E Field</a:t>
              </a:r>
              <a:endParaRPr lang="en-US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81642" y="2631045"/>
              <a:ext cx="7874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H Field</a:t>
              </a:r>
              <a:endParaRPr lang="en-US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56838" y="3780815"/>
            <a:ext cx="2674863" cy="6207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SPS-RFD Cavity for</a:t>
            </a:r>
            <a:endParaRPr lang="en-US" sz="1800" b="1" dirty="0" smtClean="0">
              <a:solidFill>
                <a:schemeClr val="accent5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1800" b="1" dirty="0" smtClean="0">
                <a:solidFill>
                  <a:schemeClr val="accent5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Crabbing in </a:t>
            </a:r>
            <a:r>
              <a:rPr lang="en-US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horizontal plane</a:t>
            </a:r>
          </a:p>
        </p:txBody>
      </p:sp>
    </p:spTree>
    <p:extLst>
      <p:ext uri="{BB962C8B-B14F-4D97-AF65-F5344CB8AC3E}">
        <p14:creationId xmlns:p14="http://schemas.microsoft.com/office/powerpoint/2010/main" val="41679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Final SPS-RFD Cavity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84514"/>
            <a:ext cx="8775700" cy="1439786"/>
          </a:xfrm>
        </p:spPr>
        <p:txBody>
          <a:bodyPr/>
          <a:lstStyle/>
          <a:p>
            <a:r>
              <a:rPr lang="en-US" sz="1600" dirty="0">
                <a:latin typeface="Calibri" panose="020F0502020204030204" pitchFamily="34" charset="0"/>
              </a:rPr>
              <a:t>Electromagnetic and mechanical design completed by ODU/SLAC </a:t>
            </a:r>
            <a:r>
              <a:rPr lang="en-US" sz="1600" dirty="0" smtClean="0">
                <a:latin typeface="Calibri" panose="020F0502020204030204" pitchFamily="34" charset="0"/>
              </a:rPr>
              <a:t>team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Interfaces to Helium vessel completed by CERN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 smtClean="0">
                <a:latin typeface="Calibri" panose="020F0502020204030204" pitchFamily="34" charset="0"/>
              </a:rPr>
              <a:t>Fully integrated design: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</a:rPr>
              <a:t>Includes FPC and HOM couplers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</a:rPr>
              <a:t>Reinforcements to reduce pressure sensitivity and Lorentz detuning due to radiation pressure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</a:rPr>
              <a:t>Tuner interfaces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532" t="1445" r="1532" b="1894"/>
          <a:stretch/>
        </p:blipFill>
        <p:spPr>
          <a:xfrm>
            <a:off x="88900" y="944436"/>
            <a:ext cx="5761988" cy="35661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3502">
            <a:off x="5244040" y="1868392"/>
            <a:ext cx="3969519" cy="18870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7526338" y="828649"/>
            <a:ext cx="1617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SPS-RFD Specifications Drawing - CERN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920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FPC and HOM Couplers for SPS-RFD Cavity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3000" y="839867"/>
            <a:ext cx="5400513" cy="2301598"/>
          </a:xfrm>
        </p:spPr>
        <p:txBody>
          <a:bodyPr/>
          <a:lstStyle/>
          <a:p>
            <a:r>
              <a:rPr lang="en-US" sz="1600" kern="0" dirty="0">
                <a:latin typeface="Calibri" panose="020F0502020204030204" pitchFamily="34" charset="0"/>
              </a:rPr>
              <a:t>Couplers </a:t>
            </a:r>
            <a:r>
              <a:rPr lang="en-US" sz="1600" kern="0" dirty="0" smtClean="0">
                <a:latin typeface="Calibri" panose="020F0502020204030204" pitchFamily="34" charset="0"/>
              </a:rPr>
              <a:t>are at </a:t>
            </a:r>
            <a:r>
              <a:rPr lang="en-US" sz="1600" kern="0" dirty="0">
                <a:latin typeface="Calibri" panose="020F0502020204030204" pitchFamily="34" charset="0"/>
              </a:rPr>
              <a:t>locations of low field region on cavity body</a:t>
            </a:r>
          </a:p>
          <a:p>
            <a:pPr lvl="1"/>
            <a:r>
              <a:rPr lang="en-US" sz="1600" kern="0" dirty="0">
                <a:latin typeface="Calibri" panose="020F0502020204030204" pitchFamily="34" charset="0"/>
              </a:rPr>
              <a:t>Minimizes RF heating on the coupler components</a:t>
            </a:r>
          </a:p>
          <a:p>
            <a:pPr lvl="1"/>
            <a:r>
              <a:rPr lang="en-US" sz="1600" kern="0" dirty="0">
                <a:latin typeface="Calibri" panose="020F0502020204030204" pitchFamily="34" charset="0"/>
              </a:rPr>
              <a:t>Location preserves </a:t>
            </a:r>
            <a:r>
              <a:rPr lang="en-US" sz="1600" kern="0" dirty="0" smtClean="0">
                <a:latin typeface="Calibri" panose="020F0502020204030204" pitchFamily="34" charset="0"/>
              </a:rPr>
              <a:t>the field </a:t>
            </a:r>
            <a:r>
              <a:rPr lang="en-US" sz="1600" kern="0" dirty="0">
                <a:latin typeface="Calibri" panose="020F0502020204030204" pitchFamily="34" charset="0"/>
              </a:rPr>
              <a:t>symmetry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Two HOM couplers (HHOM and VHOM)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</a:rPr>
              <a:t>HHOM </a:t>
            </a:r>
            <a:r>
              <a:rPr lang="en-US" sz="1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High pass filter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VHOM  Simple coax coupler</a:t>
            </a:r>
          </a:p>
          <a:p>
            <a:r>
              <a:rPr lang="en-US" sz="1800" b="1" i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Z</a:t>
            </a:r>
            <a:r>
              <a:rPr lang="en-US" sz="1800" b="1" baseline="-25000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L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1800" b="1" dirty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&lt; 50 k</a:t>
            </a:r>
            <a:r>
              <a:rPr lang="el-GR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Ω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1800" b="1" dirty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per 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cavity and </a:t>
            </a:r>
            <a:r>
              <a:rPr lang="en-US" sz="1800" b="1" i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Z</a:t>
            </a:r>
            <a:r>
              <a:rPr lang="en-US" sz="1800" b="1" baseline="-25000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&lt; 1 M</a:t>
            </a:r>
            <a:r>
              <a:rPr lang="el-GR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Ω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/m per cavity except for two HOMs near 2.0 GHz</a:t>
            </a:r>
            <a:endParaRPr lang="en-US" sz="1800" b="1" dirty="0">
              <a:solidFill>
                <a:srgbClr val="DF6424"/>
              </a:solidFill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17" y="890667"/>
            <a:ext cx="3272000" cy="26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32" y="3545338"/>
            <a:ext cx="3681250" cy="220359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066896" y="4521200"/>
            <a:ext cx="2113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/>
          <a:srcRect l="2185" t="4216" r="2416" b="3869"/>
          <a:stretch/>
        </p:blipFill>
        <p:spPr>
          <a:xfrm>
            <a:off x="4123811" y="3168477"/>
            <a:ext cx="4720611" cy="3028917"/>
          </a:xfrm>
          <a:prstGeom prst="rect">
            <a:avLst/>
          </a:prstGeom>
        </p:spPr>
      </p:pic>
      <p:sp>
        <p:nvSpPr>
          <p:cNvPr id="36" name="Content Placeholder 2"/>
          <p:cNvSpPr txBox="1">
            <a:spLocks/>
          </p:cNvSpPr>
          <p:nvPr/>
        </p:nvSpPr>
        <p:spPr>
          <a:xfrm>
            <a:off x="228600" y="5763243"/>
            <a:ext cx="3838295" cy="28593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/>
            <a:r>
              <a:rPr lang="en-US" sz="1600" dirty="0" smtClean="0">
                <a:latin typeface="Calibri" panose="020F0502020204030204" pitchFamily="34" charset="0"/>
              </a:rPr>
              <a:t>Hook shaped FPC coupler </a:t>
            </a:r>
            <a:r>
              <a:rPr lang="en-US" sz="1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1600" i="1" kern="0" dirty="0" smtClean="0">
                <a:latin typeface="Calibri" panose="020F0502020204030204" pitchFamily="34" charset="0"/>
                <a:cs typeface="Helvetica" panose="020B0604020202020204" pitchFamily="34" charset="0"/>
              </a:rPr>
              <a:t>Q</a:t>
            </a:r>
            <a:r>
              <a:rPr lang="en-US" sz="1600" kern="0" baseline="-25000" dirty="0" smtClean="0">
                <a:latin typeface="Calibri" panose="020F0502020204030204" pitchFamily="34" charset="0"/>
                <a:cs typeface="Helvetica" panose="020B0604020202020204" pitchFamily="34" charset="0"/>
              </a:rPr>
              <a:t>L</a:t>
            </a:r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</a:rPr>
              <a:t> = 5.0</a:t>
            </a:r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×10</a:t>
            </a:r>
            <a:r>
              <a:rPr lang="en-US" sz="1600" kern="0" baseline="30000" dirty="0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5</a:t>
            </a:r>
          </a:p>
          <a:p>
            <a:pPr marL="228600" indent="-228600"/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Reduced </a:t>
            </a:r>
            <a:r>
              <a:rPr lang="en-US" sz="1600" kern="0" dirty="0" err="1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rf</a:t>
            </a:r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 heating at hook (69 W)</a:t>
            </a:r>
            <a:endParaRPr lang="en-US" sz="1600" kern="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93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SPS-RFD Cavity: Processing Path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04" y="835152"/>
            <a:ext cx="9165008" cy="5670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4300" y="1037310"/>
            <a:ext cx="2276476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ED8013"/>
                </a:solidFill>
              </a:rPr>
              <a:t>Reprocessing </a:t>
            </a:r>
          </a:p>
          <a:p>
            <a:pPr algn="ctr"/>
            <a:r>
              <a:rPr lang="en-US" sz="2200" dirty="0" smtClean="0">
                <a:solidFill>
                  <a:srgbClr val="ED8013"/>
                </a:solidFill>
              </a:rPr>
              <a:t>steps for </a:t>
            </a:r>
          </a:p>
          <a:p>
            <a:pPr algn="ctr"/>
            <a:r>
              <a:rPr lang="en-US" sz="2200" dirty="0" smtClean="0">
                <a:solidFill>
                  <a:srgbClr val="ED8013"/>
                </a:solidFill>
              </a:rPr>
              <a:t>RFD-CAV-001/002</a:t>
            </a:r>
            <a:endParaRPr lang="en-US" sz="2200" dirty="0">
              <a:solidFill>
                <a:srgbClr val="ED80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1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SPS-RFD Cavity: RF Test Preparation </a:t>
            </a:r>
            <a:endParaRPr lang="en-US" sz="2600" dirty="0">
              <a:latin typeface="Calibri" panose="020F050202020403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0" r="13485"/>
          <a:stretch/>
        </p:blipFill>
        <p:spPr>
          <a:xfrm flipH="1">
            <a:off x="6450013" y="954088"/>
            <a:ext cx="2590800" cy="49879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5377" y="878135"/>
            <a:ext cx="5795105" cy="180388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0" dirty="0" smtClean="0">
                <a:latin typeface="Calibri" panose="020F0502020204030204" pitchFamily="34" charset="0"/>
              </a:rPr>
              <a:t>Accommodate both tests without and with HOM couplers</a:t>
            </a:r>
          </a:p>
          <a:p>
            <a:r>
              <a:rPr lang="en-US" sz="1800" kern="0" dirty="0" smtClean="0">
                <a:latin typeface="Calibri" panose="020F0502020204030204" pitchFamily="34" charset="0"/>
              </a:rPr>
              <a:t>Measured </a:t>
            </a:r>
            <a:r>
              <a:rPr lang="en-US" sz="1800" i="1" kern="0" dirty="0" err="1" smtClean="0">
                <a:latin typeface="Calibri" panose="020F0502020204030204" pitchFamily="34" charset="0"/>
              </a:rPr>
              <a:t>Q</a:t>
            </a:r>
            <a:r>
              <a:rPr lang="en-US" sz="1800" kern="0" baseline="-25000" dirty="0" err="1" smtClean="0">
                <a:latin typeface="Calibri" panose="020F0502020204030204" pitchFamily="34" charset="0"/>
              </a:rPr>
              <a:t>ext</a:t>
            </a:r>
            <a:endParaRPr lang="en-US" sz="1800" kern="0" baseline="-25000" dirty="0">
              <a:latin typeface="Calibri" panose="020F0502020204030204" pitchFamily="34" charset="0"/>
            </a:endParaRPr>
          </a:p>
          <a:p>
            <a:pPr lvl="1"/>
            <a:r>
              <a:rPr lang="en-US" sz="1600" kern="0" dirty="0" smtClean="0">
                <a:latin typeface="Calibri" panose="020F0502020204030204" pitchFamily="34" charset="0"/>
                <a:sym typeface="Wingdings" panose="05000000000000000000" pitchFamily="2" charset="2"/>
              </a:rPr>
              <a:t>Input probe  </a:t>
            </a:r>
            <a:r>
              <a:rPr lang="en-US" sz="1600" i="1" dirty="0" err="1">
                <a:latin typeface="Calibri" panose="020F0502020204030204" pitchFamily="34" charset="0"/>
              </a:rPr>
              <a:t>Q</a:t>
            </a:r>
            <a:r>
              <a:rPr lang="en-US" sz="1600" baseline="-25000" dirty="0" err="1">
                <a:latin typeface="Calibri" panose="020F0502020204030204" pitchFamily="34" charset="0"/>
              </a:rPr>
              <a:t>ext</a:t>
            </a:r>
            <a:r>
              <a:rPr lang="en-US" sz="1600" dirty="0">
                <a:latin typeface="Calibri" panose="020F0502020204030204" pitchFamily="34" charset="0"/>
              </a:rPr>
              <a:t> ~ 5×10</a:t>
            </a:r>
            <a:r>
              <a:rPr lang="en-US" sz="1600" baseline="30000" dirty="0">
                <a:latin typeface="Calibri" panose="020F0502020204030204" pitchFamily="34" charset="0"/>
              </a:rPr>
              <a:t>9</a:t>
            </a:r>
          </a:p>
          <a:p>
            <a:pPr lvl="1"/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</a:rPr>
              <a:t>Pick Up probe </a:t>
            </a:r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i="1" dirty="0" err="1">
                <a:latin typeface="Calibri" panose="020F0502020204030204" pitchFamily="34" charset="0"/>
              </a:rPr>
              <a:t>Q</a:t>
            </a:r>
            <a:r>
              <a:rPr lang="en-US" sz="1600" baseline="-25000" dirty="0" err="1">
                <a:latin typeface="Calibri" panose="020F0502020204030204" pitchFamily="34" charset="0"/>
              </a:rPr>
              <a:t>ext</a:t>
            </a:r>
            <a:r>
              <a:rPr lang="en-US" sz="1600" dirty="0">
                <a:latin typeface="Calibri" panose="020F0502020204030204" pitchFamily="34" charset="0"/>
              </a:rPr>
              <a:t> ~ </a:t>
            </a:r>
            <a:r>
              <a:rPr lang="en-US" sz="1600" dirty="0" smtClean="0">
                <a:latin typeface="Calibri" panose="020F0502020204030204" pitchFamily="34" charset="0"/>
              </a:rPr>
              <a:t>2×10</a:t>
            </a:r>
            <a:r>
              <a:rPr lang="en-US" sz="1600" baseline="30000" dirty="0" smtClean="0">
                <a:latin typeface="Calibri" panose="020F0502020204030204" pitchFamily="34" charset="0"/>
              </a:rPr>
              <a:t>11</a:t>
            </a:r>
            <a:endParaRPr lang="en-US" sz="1600" baseline="30000" dirty="0">
              <a:latin typeface="Calibri" panose="020F0502020204030204" pitchFamily="34" charset="0"/>
            </a:endParaRPr>
          </a:p>
          <a:p>
            <a:r>
              <a:rPr lang="en-US" sz="1800" kern="0" dirty="0" smtClean="0">
                <a:latin typeface="Calibri" panose="020F0502020204030204" pitchFamily="34" charset="0"/>
              </a:rPr>
              <a:t>VHOM and HHOM ports are blanked</a:t>
            </a:r>
          </a:p>
          <a:p>
            <a:pPr lvl="1"/>
            <a:r>
              <a:rPr lang="en-US" sz="1600" kern="0" dirty="0" smtClean="0">
                <a:latin typeface="Calibri" panose="020F0502020204030204" pitchFamily="34" charset="0"/>
                <a:cs typeface="ＭＳ Ｐゴシック" charset="0"/>
              </a:rPr>
              <a:t>HHOM blanked with a </a:t>
            </a:r>
            <a:r>
              <a:rPr lang="en-US" sz="1600" kern="0" dirty="0" err="1" smtClean="0">
                <a:latin typeface="Calibri" panose="020F0502020204030204" pitchFamily="34" charset="0"/>
                <a:cs typeface="ＭＳ Ｐゴシック" charset="0"/>
              </a:rPr>
              <a:t>Nb</a:t>
            </a:r>
            <a:r>
              <a:rPr lang="en-US" sz="1600" kern="0" dirty="0" smtClean="0">
                <a:latin typeface="Calibri" panose="020F0502020204030204" pitchFamily="34" charset="0"/>
                <a:cs typeface="ＭＳ Ｐゴシック" charset="0"/>
              </a:rPr>
              <a:t> coated flange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58862" y="5720616"/>
            <a:ext cx="1461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FPC Port</a:t>
            </a:r>
          </a:p>
          <a:p>
            <a:r>
              <a:rPr lang="en-US" sz="1800" i="1" dirty="0" err="1" smtClean="0"/>
              <a:t>Q</a:t>
            </a:r>
            <a:r>
              <a:rPr lang="en-US" sz="1800" baseline="-25000" dirty="0" err="1" smtClean="0"/>
              <a:t>ext</a:t>
            </a:r>
            <a:r>
              <a:rPr lang="en-US" sz="1800" dirty="0" smtClean="0"/>
              <a:t> </a:t>
            </a:r>
            <a:r>
              <a:rPr lang="en-US" sz="1800" dirty="0"/>
              <a:t>~ </a:t>
            </a:r>
            <a:r>
              <a:rPr lang="en-US" sz="1800" dirty="0" smtClean="0"/>
              <a:t>5×10</a:t>
            </a:r>
            <a:r>
              <a:rPr lang="en-US" sz="1800" baseline="30000" dirty="0" smtClean="0"/>
              <a:t>9</a:t>
            </a:r>
            <a:endParaRPr lang="en-US" sz="18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4880686" y="2010889"/>
            <a:ext cx="1606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Pick Up Port</a:t>
            </a:r>
          </a:p>
          <a:p>
            <a:pPr algn="ctr"/>
            <a:r>
              <a:rPr lang="en-US" sz="1800" i="1" dirty="0" err="1" smtClean="0"/>
              <a:t>Q</a:t>
            </a:r>
            <a:r>
              <a:rPr lang="en-US" sz="1800" baseline="-25000" dirty="0" err="1" smtClean="0"/>
              <a:t>ext</a:t>
            </a:r>
            <a:r>
              <a:rPr lang="en-US" sz="1800" dirty="0" smtClean="0"/>
              <a:t> ~ 2×10</a:t>
            </a:r>
            <a:r>
              <a:rPr lang="en-US" sz="1800" baseline="30000" dirty="0" smtClean="0"/>
              <a:t>11</a:t>
            </a:r>
            <a:endParaRPr lang="en-US" sz="1800" baseline="3000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6311900" y="2312153"/>
            <a:ext cx="1519205" cy="21902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6311900" y="4698777"/>
            <a:ext cx="1854200" cy="1243236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120762" y="1507964"/>
            <a:ext cx="1366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Safety valve</a:t>
            </a:r>
            <a:endParaRPr lang="en-US" sz="1800" dirty="0"/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 bwMode="auto">
          <a:xfrm>
            <a:off x="6487237" y="1692630"/>
            <a:ext cx="1343868" cy="300555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077109"/>
              </p:ext>
            </p:extLst>
          </p:nvPr>
        </p:nvGraphicFramePr>
        <p:xfrm>
          <a:off x="1979153" y="3289086"/>
          <a:ext cx="3931920" cy="2400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1645920"/>
                <a:gridCol w="1005840"/>
                <a:gridCol w="822960"/>
              </a:tblGrid>
              <a:tr h="45720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Port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Power Loss [W]*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Q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(A)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Beam Port (HHOM)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(B)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Beam Port (VHOM)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(C)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FPC Port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(D)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HHOM Port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(E)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VHOM Port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835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(F)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Pick Up Port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1.5×10</a:t>
                      </a:r>
                      <a:r>
                        <a:rPr lang="en-US" sz="14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  <a:endParaRPr lang="en-U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237395" y="2694721"/>
            <a:ext cx="1776392" cy="3603138"/>
            <a:chOff x="237395" y="2694721"/>
            <a:chExt cx="1776392" cy="360313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7744" t="1515" r="4052" b="1515"/>
            <a:stretch/>
          </p:blipFill>
          <p:spPr>
            <a:xfrm>
              <a:off x="237395" y="2694721"/>
              <a:ext cx="1638279" cy="3535691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477834" y="6020860"/>
              <a:ext cx="27432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800" dirty="0" smtClean="0"/>
                <a:t>(A)</a:t>
              </a:r>
              <a:endParaRPr lang="en-US" sz="18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77834" y="2694721"/>
              <a:ext cx="27432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800" dirty="0" smtClean="0"/>
                <a:t>(B)</a:t>
              </a:r>
              <a:endParaRPr lang="en-US" sz="1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5277" y="5765581"/>
              <a:ext cx="27432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800" dirty="0" smtClean="0"/>
                <a:t>(C)</a:t>
              </a:r>
              <a:endParaRPr lang="en-US" sz="1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48027" y="5689600"/>
              <a:ext cx="365760" cy="2743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800" dirty="0" smtClean="0"/>
                <a:t>(D)</a:t>
              </a:r>
              <a:endParaRPr lang="en-US" sz="18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340674" y="3136110"/>
              <a:ext cx="27432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800" dirty="0" smtClean="0"/>
                <a:t>(E)</a:t>
              </a:r>
              <a:endParaRPr lang="en-US" sz="1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64477" y="2833220"/>
              <a:ext cx="27432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800" dirty="0" smtClean="0"/>
                <a:t>(F)</a:t>
              </a:r>
              <a:endParaRPr lang="en-US" sz="18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068105" y="5692107"/>
            <a:ext cx="1163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 At 3.4 MV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979153" y="2713546"/>
            <a:ext cx="4175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accent2"/>
                </a:solidFill>
              </a:rPr>
              <a:t>Total losses expected 12 </a:t>
            </a:r>
            <a:r>
              <a:rPr lang="en-US" sz="1800" b="1" dirty="0" err="1" smtClean="0">
                <a:solidFill>
                  <a:schemeClr val="accent2"/>
                </a:solidFill>
              </a:rPr>
              <a:t>mW</a:t>
            </a:r>
            <a:r>
              <a:rPr lang="en-US" sz="1800" b="1" dirty="0" smtClean="0">
                <a:solidFill>
                  <a:schemeClr val="accent2"/>
                </a:solidFill>
              </a:rPr>
              <a:t> at 3.4 MV</a:t>
            </a:r>
          </a:p>
          <a:p>
            <a:r>
              <a:rPr lang="en-US" sz="1800" dirty="0" smtClean="0">
                <a:solidFill>
                  <a:srgbClr val="DF6424"/>
                </a:solidFill>
              </a:rPr>
              <a:t>- Losses at SS flanges (</a:t>
            </a:r>
            <a:r>
              <a:rPr lang="el-GR" sz="1800" dirty="0" smtClean="0">
                <a:solidFill>
                  <a:srgbClr val="DF6424"/>
                </a:solidFill>
              </a:rPr>
              <a:t>σ</a:t>
            </a:r>
            <a:r>
              <a:rPr lang="en-US" sz="1800" dirty="0" smtClean="0">
                <a:solidFill>
                  <a:srgbClr val="DF6424"/>
                </a:solidFill>
              </a:rPr>
              <a:t> = </a:t>
            </a:r>
            <a:r>
              <a:rPr lang="en-US" sz="1800" dirty="0" smtClean="0">
                <a:solidFill>
                  <a:srgbClr val="DF6424"/>
                </a:solidFill>
                <a:latin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DF6424"/>
                </a:solidFill>
                <a:latin typeface="Calibri" panose="020F0502020204030204" pitchFamily="34" charset="0"/>
              </a:rPr>
              <a:t>6.99×10</a:t>
            </a:r>
            <a:r>
              <a:rPr lang="en-US" sz="1800" baseline="30000" dirty="0">
                <a:solidFill>
                  <a:srgbClr val="DF6424"/>
                </a:solidFill>
                <a:latin typeface="Calibri" panose="020F0502020204030204" pitchFamily="34" charset="0"/>
              </a:rPr>
              <a:t>6</a:t>
            </a:r>
            <a:r>
              <a:rPr lang="en-US" sz="1800" dirty="0">
                <a:solidFill>
                  <a:srgbClr val="DF6424"/>
                </a:solidFill>
                <a:latin typeface="Calibri" panose="020F0502020204030204" pitchFamily="34" charset="0"/>
              </a:rPr>
              <a:t> </a:t>
            </a:r>
            <a:r>
              <a:rPr lang="en-US" sz="1800" dirty="0" smtClean="0">
                <a:solidFill>
                  <a:srgbClr val="DF6424"/>
                </a:solidFill>
                <a:latin typeface="Calibri" panose="020F0502020204030204" pitchFamily="34" charset="0"/>
              </a:rPr>
              <a:t>S/m</a:t>
            </a:r>
            <a:r>
              <a:rPr lang="en-US" sz="1800" dirty="0" smtClean="0">
                <a:solidFill>
                  <a:srgbClr val="DF6424"/>
                </a:solidFill>
              </a:rPr>
              <a:t>)</a:t>
            </a:r>
            <a:endParaRPr lang="en-US" sz="1800" dirty="0">
              <a:solidFill>
                <a:srgbClr val="DF64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9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Template">
  <a:themeElements>
    <a:clrScheme name="Custom 2">
      <a:dk1>
        <a:srgbClr val="404040"/>
      </a:dk1>
      <a:lt1>
        <a:srgbClr val="FFFFFF"/>
      </a:lt1>
      <a:dk2>
        <a:srgbClr val="154D81"/>
      </a:dk2>
      <a:lt2>
        <a:srgbClr val="FFFFFF"/>
      </a:lt2>
      <a:accent1>
        <a:srgbClr val="82D2E6"/>
      </a:accent1>
      <a:accent2>
        <a:srgbClr val="1997B7"/>
      </a:accent2>
      <a:accent3>
        <a:srgbClr val="DA592A"/>
      </a:accent3>
      <a:accent4>
        <a:srgbClr val="BD1F24"/>
      </a:accent4>
      <a:accent5>
        <a:srgbClr val="519A24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">
      <a:dk1>
        <a:srgbClr val="074184"/>
      </a:dk1>
      <a:lt1>
        <a:srgbClr val="FFFFFF"/>
      </a:lt1>
      <a:dk2>
        <a:srgbClr val="074184"/>
      </a:dk2>
      <a:lt2>
        <a:srgbClr val="FFFCF3"/>
      </a:lt2>
      <a:accent1>
        <a:srgbClr val="70C3DC"/>
      </a:accent1>
      <a:accent2>
        <a:srgbClr val="E14825"/>
      </a:accent2>
      <a:accent3>
        <a:srgbClr val="399F3C"/>
      </a:accent3>
      <a:accent4>
        <a:srgbClr val="800F1B"/>
      </a:accent4>
      <a:accent5>
        <a:srgbClr val="1997B7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FermilabTemplate.pot</Template>
  <TotalTime>22267</TotalTime>
  <Words>1940</Words>
  <Application>Microsoft Office PowerPoint</Application>
  <PresentationFormat>On-screen Show (4:3)</PresentationFormat>
  <Paragraphs>486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ＭＳ Ｐゴシック</vt:lpstr>
      <vt:lpstr>Arial</vt:lpstr>
      <vt:lpstr>Calibri</vt:lpstr>
      <vt:lpstr>Helvetica</vt:lpstr>
      <vt:lpstr>Mangal</vt:lpstr>
      <vt:lpstr>Times New Roman</vt:lpstr>
      <vt:lpstr>Wingdings</vt:lpstr>
      <vt:lpstr>FermilabTemplate</vt:lpstr>
      <vt:lpstr>Fermilab: Footer Only</vt:lpstr>
      <vt:lpstr>RFD Experience for SPS and  Evolution to LHC</vt:lpstr>
      <vt:lpstr>Content</vt:lpstr>
      <vt:lpstr>PoP-RFD Cavity: Design</vt:lpstr>
      <vt:lpstr>PoP-RFD Cavity: Performance Results</vt:lpstr>
      <vt:lpstr>SPS-RFD Cavity: Design</vt:lpstr>
      <vt:lpstr>Final SPS-RFD Cavity</vt:lpstr>
      <vt:lpstr>FPC and HOM Couplers for SPS-RFD Cavity</vt:lpstr>
      <vt:lpstr>SPS-RFD Cavity: Processing Path</vt:lpstr>
      <vt:lpstr>SPS-RFD Cavity: RF Test Preparation </vt:lpstr>
      <vt:lpstr>SPS-RFD Cavity: Performance</vt:lpstr>
      <vt:lpstr>SPS-RFD Cavity: More Measurements</vt:lpstr>
      <vt:lpstr>SPS-RFD Cavity: Frequency Recipe</vt:lpstr>
      <vt:lpstr>SPS-RFD Cavity: Trimming Sensitivity</vt:lpstr>
      <vt:lpstr>SPS-RFD Cavity: Frequency Measurements</vt:lpstr>
      <vt:lpstr>SPS-RFD Cavity: Lessons Learned</vt:lpstr>
      <vt:lpstr>Recommendations for LHC-RFD: Cavity Processing</vt:lpstr>
      <vt:lpstr>Recommendations for LHC-RFD: Warm Tuning</vt:lpstr>
      <vt:lpstr>LHC-RFD Design: Modifications (1)</vt:lpstr>
      <vt:lpstr>LHC-RFD Design: Modifications (2)</vt:lpstr>
      <vt:lpstr>Conclusions</vt:lpstr>
      <vt:lpstr>Collaboration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Subashini De Silva</cp:lastModifiedBy>
  <cp:revision>553</cp:revision>
  <cp:lastPrinted>2014-01-20T19:40:21Z</cp:lastPrinted>
  <dcterms:created xsi:type="dcterms:W3CDTF">2014-01-03T20:18:13Z</dcterms:created>
  <dcterms:modified xsi:type="dcterms:W3CDTF">2017-04-03T09:23:17Z</dcterms:modified>
</cp:coreProperties>
</file>