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12"/>
  </p:notesMasterIdLst>
  <p:handoutMasterIdLst>
    <p:handoutMasterId r:id="rId13"/>
  </p:handoutMasterIdLst>
  <p:sldIdLst>
    <p:sldId id="256" r:id="rId3"/>
    <p:sldId id="330" r:id="rId4"/>
    <p:sldId id="332" r:id="rId5"/>
    <p:sldId id="349" r:id="rId6"/>
    <p:sldId id="325" r:id="rId7"/>
    <p:sldId id="348" r:id="rId8"/>
    <p:sldId id="350" r:id="rId9"/>
    <p:sldId id="351" r:id="rId10"/>
    <p:sldId id="352" r:id="rId11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6424"/>
    <a:srgbClr val="BD1F24"/>
    <a:srgbClr val="DF652C"/>
    <a:srgbClr val="154D81"/>
    <a:srgbClr val="FCFCFC"/>
    <a:srgbClr val="DA592A"/>
    <a:srgbClr val="808080"/>
    <a:srgbClr val="E0692D"/>
    <a:srgbClr val="D35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0522" autoAdjust="0"/>
  </p:normalViewPr>
  <p:slideViewPr>
    <p:cSldViewPr snapToGrid="0" snapToObjects="1">
      <p:cViewPr varScale="1">
        <p:scale>
          <a:sx n="100" d="100"/>
          <a:sy n="100" d="100"/>
        </p:scale>
        <p:origin x="-12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528D6FC2-2DAA-FD42-A34C-4639BF3C5E4B}" type="datetimeFigureOut">
              <a:rPr lang="en-US"/>
              <a:pPr>
                <a:defRPr/>
              </a:pPr>
              <a:t>4/5/17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A0BD9128-4C72-AD4E-B74D-E49CB9B8F6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498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7ECE6ED0-F9A8-7E47-933E-17C0F10FECA9}" type="datetimeFigureOut">
              <a:rPr lang="en-US"/>
              <a:pPr>
                <a:defRPr/>
              </a:pPr>
              <a:t>4/5/17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4E3A2339-41DF-D34F-893D-CD7D0A0F30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0576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slarp.org/" TargetMode="External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uslarp.org/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Relationship Id="rId3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154D81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154D81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11" descr="LARP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6670" cy="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11" descr="HLU-logoN-title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338488" y="37035"/>
            <a:ext cx="1764975" cy="715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462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03664"/>
            <a:ext cx="6532039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 algn="l">
              <a:defRPr/>
            </a:pPr>
            <a:r>
              <a:rPr lang="en-US" dirty="0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2E8B149A-14C6-B749-AF60-1744CFF2A8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11" descr="LARP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6670" cy="871912"/>
          </a:xfrm>
          <a:prstGeom prst="rect">
            <a:avLst/>
          </a:pr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Image 11" descr="HLU-logoN-title.png"/>
          <p:cNvPicPr>
            <a:picLocks noChangeAspect="1"/>
          </p:cNvPicPr>
          <p:nvPr userDrawn="1"/>
        </p:nvPicPr>
        <p:blipFill>
          <a:blip r:embed="rId4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38488" y="37035"/>
            <a:ext cx="1764975" cy="715428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7535863" y="6137753"/>
            <a:ext cx="16081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 descr="SLAC_Logo_our_name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167910" y="6251266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identifier.gif"/>
          <p:cNvPicPr>
            <a:picLocks noChangeAspect="1"/>
          </p:cNvPicPr>
          <p:nvPr userDrawn="1"/>
        </p:nvPicPr>
        <p:blipFill>
          <a:blip r:embed="rId6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62" y="6172842"/>
            <a:ext cx="796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34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7611B-5B9D-504C-A10C-76D254BF84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35863" y="6137753"/>
            <a:ext cx="16081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2" name="Picture 11" descr="SLAC_Logo_our_nam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7910" y="6251266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identifier.gif"/>
          <p:cNvPicPr>
            <a:picLocks noChangeAspect="1"/>
          </p:cNvPicPr>
          <p:nvPr userDrawn="1"/>
        </p:nvPicPr>
        <p:blipFill>
          <a:blip r:embed="rId3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62" y="6172842"/>
            <a:ext cx="796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325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D0EA1-E585-ED4A-B7EF-72E8393BB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7535863" y="6137753"/>
            <a:ext cx="16081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1" name="Picture 10" descr="SLAC_Logo_our_nam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7910" y="6251266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identifier.gif"/>
          <p:cNvPicPr>
            <a:picLocks noChangeAspect="1"/>
          </p:cNvPicPr>
          <p:nvPr userDrawn="1"/>
        </p:nvPicPr>
        <p:blipFill>
          <a:blip r:embed="rId3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62" y="6172842"/>
            <a:ext cx="796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345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14F21-8F40-C449-B067-FA6F87AB7A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7535863" y="6137753"/>
            <a:ext cx="1608137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10" name="Picture 9" descr="SLAC_Logo_our_name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67910" y="6251266"/>
            <a:ext cx="938660" cy="335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identifier.gif"/>
          <p:cNvPicPr>
            <a:picLocks noChangeAspect="1"/>
          </p:cNvPicPr>
          <p:nvPr userDrawn="1"/>
        </p:nvPicPr>
        <p:blipFill>
          <a:blip r:embed="rId3">
            <a:lum bright="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162" y="6172842"/>
            <a:ext cx="7969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341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D01379-4E4F-064D-86DB-CA75F98669BE}" type="datetime1">
              <a:rPr lang="en-US"/>
              <a:pPr>
                <a:defRPr/>
              </a:pPr>
              <a:t>4/5/17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F397A-9C1D-2B40-851E-E0DB0862E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5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BFE83-5E3F-554D-B5DD-023E2C3AC08B}" type="datetime1">
              <a:rPr lang="en-US"/>
              <a:pPr>
                <a:defRPr/>
              </a:pPr>
              <a:t>4/5/17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5C53-4825-D941-96F0-E5EF74038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2A1CBB-9E5A-9C47-B193-53621075CEEF}" type="datetime1">
              <a:rPr lang="en-US"/>
              <a:pPr>
                <a:defRPr/>
              </a:pPr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7E1A3-D14B-384F-BC68-921915557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7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6BCBA9-3969-7C4A-9556-1EE9C0B595C2}" type="datetime1">
              <a:rPr lang="en-US"/>
              <a:pPr>
                <a:defRPr/>
              </a:pPr>
              <a:t>4/5/17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5B89-6E9F-3742-A1D5-5376EC3E0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9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theme" Target="../theme/theme2.xml"/><Relationship Id="rId6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dirty="0" smtClean="0"/>
              <a:t>S. De Silva | SPS-RFD Experience and Evolution to LHC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fld id="{3B28AF4A-2B9C-4B44-8998-8A4E63D96B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3996" r:id="rId3"/>
    <p:sldLayoutId id="2147483997" r:id="rId4"/>
    <p:sldLayoutId id="2147483998" r:id="rId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154D81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fld id="{FB020454-63AB-5348-A9BA-5BE6E1E69ACE}" type="datetime1">
              <a:rPr lang="en-US"/>
              <a:pPr>
                <a:defRPr/>
              </a:pPr>
              <a:t>4/5/17</a:t>
            </a:fld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fld id="{8B433248-BB39-E743-A850-354E7CBAD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9.gif"/><Relationship Id="rId5" Type="http://schemas.openxmlformats.org/officeDocument/2006/relationships/image" Target="../media/image10.jpeg"/><Relationship Id="rId6" Type="http://schemas.openxmlformats.org/officeDocument/2006/relationships/image" Target="../media/image11.png"/><Relationship Id="rId7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openxmlformats.org/officeDocument/2006/relationships/image" Target="../media/image23.jpe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139700" y="3482975"/>
            <a:ext cx="8854888" cy="11398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4000" dirty="0" smtClean="0">
                <a:solidFill>
                  <a:schemeClr val="tx2"/>
                </a:solidFill>
                <a:latin typeface="Calibri" panose="020F0502020204030204" pitchFamily="34" charset="0"/>
              </a:rPr>
              <a:t>HOMs for RFD</a:t>
            </a:r>
            <a:endParaRPr lang="en-US" sz="4000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56500" cy="18050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4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Subashini De Silva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Center for Accelerator Science</a:t>
            </a:r>
          </a:p>
          <a:p>
            <a:pPr algn="ctr"/>
            <a:r>
              <a:rPr lang="en-US" sz="1800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Old Dominion University</a:t>
            </a:r>
            <a:endParaRPr lang="en-US" sz="18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endParaRPr lang="en-US" sz="1400" b="1" dirty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b="1" dirty="0" smtClean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</a:rPr>
              <a:t>International Review of the Crab Cavity Performance for </a:t>
            </a:r>
            <a:r>
              <a:rPr lang="en-US" dirty="0" err="1" smtClean="0">
                <a:solidFill>
                  <a:schemeClr val="tx2"/>
                </a:solidFill>
                <a:latin typeface="Calibri" panose="020F0502020204030204" pitchFamily="34" charset="0"/>
              </a:rPr>
              <a:t>HiLumi</a:t>
            </a:r>
            <a:endParaRPr lang="en-US" dirty="0" smtClean="0">
              <a:solidFill>
                <a:schemeClr val="tx2"/>
              </a:solidFill>
              <a:latin typeface="Calibri" panose="020F0502020204030204" pitchFamily="34" charset="0"/>
            </a:endParaRPr>
          </a:p>
          <a:p>
            <a:pPr algn="ctr"/>
            <a:r>
              <a:rPr lang="en-US" dirty="0" smtClean="0">
                <a:solidFill>
                  <a:schemeClr val="tx2"/>
                </a:solidFill>
                <a:latin typeface="Calibri" panose="020F0502020204030204" pitchFamily="34" charset="0"/>
              </a:rPr>
              <a:t>CERN – April 3-5, 2017</a:t>
            </a:r>
          </a:p>
        </p:txBody>
      </p:sp>
      <p:pic>
        <p:nvPicPr>
          <p:cNvPr id="4" name="Picture 3" descr="identifier.gif"/>
          <p:cNvPicPr>
            <a:picLocks noChangeAspect="1"/>
          </p:cNvPicPr>
          <p:nvPr/>
        </p:nvPicPr>
        <p:blipFill>
          <a:blip r:embed="rId2" cstate="print">
            <a:lum bright="9000"/>
          </a:blip>
          <a:stretch>
            <a:fillRect/>
          </a:stretch>
        </p:blipFill>
        <p:spPr>
          <a:xfrm>
            <a:off x="2511584" y="429780"/>
            <a:ext cx="1666875" cy="1083469"/>
          </a:xfrm>
          <a:prstGeom prst="rect">
            <a:avLst/>
          </a:prstGeom>
        </p:spPr>
      </p:pic>
      <p:pic>
        <p:nvPicPr>
          <p:cNvPr id="5" name="Picture 4" descr="SLAC_Logo_our_nam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7144" y="658986"/>
            <a:ext cx="2186248" cy="781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8" descr="http://www.niowaveinc.com/wp-content/uploads/2014/03/Niowave-Logo-TM-2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343" y="2058057"/>
            <a:ext cx="2834164" cy="880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0" descr="https://www.jlab.org/conferences/qcd-evolution2015/JLab_logo_white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01" y="1802810"/>
            <a:ext cx="256032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2" descr="https://upload.wikimedia.org/wikipedia/commons/thumb/7/74/CERN-Logo.svg/2000px-CERN-Logo.svg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644" y="1893251"/>
            <a:ext cx="1143000" cy="1300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4" descr="http://www.fnal.gov/faw/designstandards/filesfordownload/FNAL-Logo-NAL-Blu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701" y="2759783"/>
            <a:ext cx="2560320" cy="547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SPS-RFD Cavity: Design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900" y="1309746"/>
            <a:ext cx="8672513" cy="4987867"/>
          </a:xfrm>
        </p:spPr>
        <p:txBody>
          <a:bodyPr/>
          <a:lstStyle/>
          <a:p>
            <a:endParaRPr lang="en-US" sz="1800" b="1" dirty="0" smtClean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 smtClean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 smtClean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 smtClean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b="1" dirty="0" smtClean="0">
              <a:solidFill>
                <a:srgbClr val="ED8013"/>
              </a:solidFill>
              <a:latin typeface="Calibri" panose="020F0502020204030204" pitchFamily="34" charset="0"/>
            </a:endParaRPr>
          </a:p>
          <a:p>
            <a:endParaRPr lang="en-US" sz="18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Next </a:t>
            </a:r>
            <a:r>
              <a:rPr lang="en-US" sz="1800" dirty="0">
                <a:latin typeface="Calibri" panose="020F0502020204030204" pitchFamily="34" charset="0"/>
              </a:rPr>
              <a:t>HOM is 1.5 times fundamental mode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Lower surface fields </a:t>
            </a:r>
            <a:r>
              <a:rPr lang="en-US" sz="1800" dirty="0">
                <a:latin typeface="Calibri" panose="020F0502020204030204" pitchFamily="34" charset="0"/>
              </a:rPr>
              <a:t>compared to </a:t>
            </a:r>
            <a:r>
              <a:rPr lang="en-US" sz="1800" dirty="0" err="1">
                <a:latin typeface="Calibri" panose="020F0502020204030204" pitchFamily="34" charset="0"/>
              </a:rPr>
              <a:t>PoP</a:t>
            </a:r>
            <a:r>
              <a:rPr lang="en-US" sz="1800" dirty="0">
                <a:latin typeface="Calibri" panose="020F0502020204030204" pitchFamily="34" charset="0"/>
              </a:rPr>
              <a:t> cavity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Higher shunt impedance</a:t>
            </a:r>
            <a:endParaRPr lang="en-US" sz="1800" dirty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Improved multipacting</a:t>
            </a:r>
            <a:endParaRPr lang="en-US" sz="1800" dirty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Reduced </a:t>
            </a:r>
            <a:r>
              <a:rPr lang="en-US" sz="1800" dirty="0">
                <a:latin typeface="Calibri" panose="020F0502020204030204" pitchFamily="34" charset="0"/>
              </a:rPr>
              <a:t>multipoles components with curved poles</a:t>
            </a:r>
            <a:endParaRPr lang="en-US" sz="2000" dirty="0">
              <a:latin typeface="Calibri" panose="020F0502020204030204" pitchFamily="34" charset="0"/>
            </a:endParaRPr>
          </a:p>
          <a:p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0267456"/>
              </p:ext>
            </p:extLst>
          </p:nvPr>
        </p:nvGraphicFramePr>
        <p:xfrm>
          <a:off x="5408785" y="918239"/>
          <a:ext cx="3656600" cy="5237480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128016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22960"/>
                <a:gridCol w="8229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05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l"/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PoP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SPS</a:t>
                      </a:r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Frequency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400.79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Aperture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84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Nearest HOM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633.5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MHz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600" b="0" i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US" sz="1600" b="0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4.02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3.6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MV/m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r>
                        <a:rPr lang="en-US" sz="1600" b="0" i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US" sz="1600" b="0" i="1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7.6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6.2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mT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[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R/Q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]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6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287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429.7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Geometrical Factor (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1600" b="0" i="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106.7</a:t>
                      </a:r>
                      <a:endParaRPr lang="en-US" sz="16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600" b="0" i="1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</a:t>
                      </a:r>
                      <a:r>
                        <a:rPr lang="en-US" sz="1600" b="0" i="1" baseline="-250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en-US" sz="1600" b="0" i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3.4×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/>
                          <a:cs typeface="Times New Roman"/>
                        </a:rPr>
                        <a:t>4.6×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Ω</a:t>
                      </a:r>
                      <a:r>
                        <a:rPr lang="en-US" sz="16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l"/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At 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en-US" sz="1600" b="0" i="1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= 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r>
                        <a:rPr lang="en-US" sz="1600" b="0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b="0" i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MV/m</a:t>
                      </a:r>
                      <a:endParaRPr lang="en-US" sz="1600" b="0" i="0" baseline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/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en-US" sz="1600" b="0" i="1" baseline="-25000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</a:t>
                      </a:r>
                      <a:endParaRPr lang="en-US" sz="1600" b="0" i="1" baseline="30000" dirty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3.4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3.4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kern="120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MV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n-US" sz="1600" b="0" i="1" baseline="-2500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en-US" sz="1600" b="0" i="1" baseline="30000" dirty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36.5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MV/m</a:t>
                      </a:r>
                      <a:endParaRPr lang="en-US" sz="1600" b="0" kern="1200" dirty="0">
                        <a:solidFill>
                          <a:schemeClr val="accent4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600" b="0" i="1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1600" b="0" i="1" baseline="-25000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</a:t>
                      </a:r>
                      <a:endParaRPr lang="en-US" sz="1600" b="0" i="1" baseline="30000" dirty="0">
                        <a:solidFill>
                          <a:schemeClr val="accent4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accent4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  <a:endParaRPr lang="en-US" sz="1600" dirty="0">
                        <a:solidFill>
                          <a:schemeClr val="accent4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600" b="0" kern="1200" dirty="0" err="1" smtClean="0">
                          <a:solidFill>
                            <a:schemeClr val="accent4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mT</a:t>
                      </a:r>
                      <a:endParaRPr lang="en-US" sz="1600" b="0" kern="1200" dirty="0">
                        <a:solidFill>
                          <a:schemeClr val="accent4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778" t="11812" r="37083" b="14140"/>
          <a:stretch/>
        </p:blipFill>
        <p:spPr>
          <a:xfrm>
            <a:off x="88900" y="930849"/>
            <a:ext cx="2011863" cy="1767310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16422" y="2527418"/>
            <a:ext cx="3298084" cy="1688246"/>
            <a:chOff x="848246" y="2230248"/>
            <a:chExt cx="3298084" cy="1688246"/>
          </a:xfrm>
        </p:grpSpPr>
        <p:grpSp>
          <p:nvGrpSpPr>
            <p:cNvPr id="10" name="Group 9"/>
            <p:cNvGrpSpPr/>
            <p:nvPr/>
          </p:nvGrpSpPr>
          <p:grpSpPr>
            <a:xfrm>
              <a:off x="1952318" y="2230248"/>
              <a:ext cx="2194012" cy="1688246"/>
              <a:chOff x="2266220" y="1113495"/>
              <a:chExt cx="2194012" cy="1688246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944" t="5757" r="36528" b="5757"/>
              <a:stretch/>
            </p:blipFill>
            <p:spPr>
              <a:xfrm>
                <a:off x="2278092" y="1113495"/>
                <a:ext cx="1326891" cy="1319939"/>
              </a:xfrm>
              <a:prstGeom prst="rect">
                <a:avLst/>
              </a:prstGeom>
            </p:spPr>
          </p:pic>
          <p:cxnSp>
            <p:nvCxnSpPr>
              <p:cNvPr id="17" name="Straight Arrow Connector 16"/>
              <p:cNvCxnSpPr/>
              <p:nvPr/>
            </p:nvCxnSpPr>
            <p:spPr bwMode="auto">
              <a:xfrm flipV="1">
                <a:off x="2266220" y="2477218"/>
                <a:ext cx="13081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FF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cxnSp>
            <p:nvCxnSpPr>
              <p:cNvPr id="18" name="Straight Arrow Connector 17"/>
              <p:cNvCxnSpPr/>
              <p:nvPr/>
            </p:nvCxnSpPr>
            <p:spPr bwMode="auto">
              <a:xfrm rot="5400000" flipV="1">
                <a:off x="2972157" y="1798538"/>
                <a:ext cx="1308100" cy="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00FF"/>
                </a:solidFill>
                <a:prstDash val="solid"/>
                <a:round/>
                <a:headEnd type="triangle"/>
                <a:tailEnd type="triangle"/>
              </a:ln>
              <a:effectLst/>
            </p:spPr>
          </p:cxnSp>
          <p:sp>
            <p:nvSpPr>
              <p:cNvPr id="19" name="TextBox 18"/>
              <p:cNvSpPr txBox="1"/>
              <p:nvPr/>
            </p:nvSpPr>
            <p:spPr>
              <a:xfrm>
                <a:off x="2545620" y="2555520"/>
                <a:ext cx="78740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281 mm</a:t>
                </a:r>
                <a:endParaRPr lang="en-US" sz="16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3672832" y="1647031"/>
                <a:ext cx="787400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600" b="1" dirty="0" smtClean="0">
                    <a:latin typeface="Helvetica" panose="020B0604020202020204" pitchFamily="34" charset="0"/>
                    <a:cs typeface="Helvetica" panose="020B0604020202020204" pitchFamily="34" charset="0"/>
                  </a:rPr>
                  <a:t>281 mm</a:t>
                </a:r>
                <a:endParaRPr lang="en-US" sz="1600" b="1" dirty="0">
                  <a:latin typeface="Helvetica" panose="020B0604020202020204" pitchFamily="34" charset="0"/>
                  <a:cs typeface="Helvetica" panose="020B0604020202020204" pitchFamily="34" charset="0"/>
                </a:endParaRPr>
              </a:p>
            </p:txBody>
          </p:sp>
        </p:grpSp>
        <p:sp>
          <p:nvSpPr>
            <p:cNvPr id="11" name="Oval 10"/>
            <p:cNvSpPr/>
            <p:nvPr/>
          </p:nvSpPr>
          <p:spPr>
            <a:xfrm>
              <a:off x="1564808" y="2712984"/>
              <a:ext cx="365760" cy="365760"/>
            </a:xfrm>
            <a:prstGeom prst="ellipse">
              <a:avLst/>
            </a:prstGeom>
            <a:solidFill>
              <a:schemeClr val="accent1"/>
            </a:solidFill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1751541" y="2886894"/>
              <a:ext cx="0" cy="411480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619170" y="2842628"/>
              <a:ext cx="0" cy="411480"/>
            </a:xfrm>
            <a:prstGeom prst="line">
              <a:avLst/>
            </a:prstGeom>
            <a:ln w="31750">
              <a:solidFill>
                <a:schemeClr val="tx1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 bwMode="auto">
            <a:xfrm flipV="1">
              <a:off x="1711018" y="3323645"/>
              <a:ext cx="9144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0000FF"/>
              </a:solidFill>
              <a:prstDash val="solid"/>
              <a:round/>
              <a:headEnd type="triangle"/>
              <a:tailEnd type="triangle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848246" y="3200534"/>
              <a:ext cx="7874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194 mm</a:t>
              </a:r>
              <a:endParaRPr lang="en-US" sz="16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1" name="Content Placeholder 2"/>
          <p:cNvSpPr txBox="1">
            <a:spLocks/>
          </p:cNvSpPr>
          <p:nvPr/>
        </p:nvSpPr>
        <p:spPr>
          <a:xfrm>
            <a:off x="2450474" y="895707"/>
            <a:ext cx="2797180" cy="28688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>
                <a:solidFill>
                  <a:srgbClr val="ED8013"/>
                </a:solidFill>
                <a:latin typeface="Calibri" panose="020F0502020204030204" pitchFamily="34" charset="0"/>
              </a:rPr>
              <a:t>Operates in TE</a:t>
            </a:r>
            <a:r>
              <a:rPr lang="en-US" sz="1800" b="1" baseline="-25000" dirty="0" smtClean="0">
                <a:solidFill>
                  <a:srgbClr val="ED8013"/>
                </a:solidFill>
                <a:latin typeface="Calibri" panose="020F0502020204030204" pitchFamily="34" charset="0"/>
              </a:rPr>
              <a:t>11</a:t>
            </a:r>
            <a:r>
              <a:rPr lang="en-US" sz="1800" b="1" dirty="0" smtClean="0">
                <a:solidFill>
                  <a:srgbClr val="ED8013"/>
                </a:solidFill>
                <a:latin typeface="Calibri" panose="020F0502020204030204" pitchFamily="34" charset="0"/>
              </a:rPr>
              <a:t> like mode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2308837" y="1215361"/>
            <a:ext cx="3068279" cy="1921778"/>
            <a:chOff x="3397338" y="955488"/>
            <a:chExt cx="3068279" cy="192177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/>
            <a:srcRect l="16120" r="6558"/>
            <a:stretch/>
          </p:blipFill>
          <p:spPr>
            <a:xfrm>
              <a:off x="3397338" y="955488"/>
              <a:ext cx="1437632" cy="123825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5"/>
            <a:srcRect l="8759" r="5741"/>
            <a:stretch/>
          </p:blipFill>
          <p:spPr>
            <a:xfrm>
              <a:off x="5012750" y="1315559"/>
              <a:ext cx="1452867" cy="1245870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4782494" y="973070"/>
              <a:ext cx="7874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E Field</a:t>
              </a:r>
              <a:endParaRPr lang="en-US" sz="16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581642" y="2631045"/>
              <a:ext cx="787400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b="1" dirty="0" smtClean="0">
                  <a:latin typeface="Helvetica" panose="020B0604020202020204" pitchFamily="34" charset="0"/>
                  <a:cs typeface="Helvetica" panose="020B0604020202020204" pitchFamily="34" charset="0"/>
                </a:rPr>
                <a:t>H Field</a:t>
              </a:r>
              <a:endParaRPr lang="en-US" sz="1600" b="1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56838" y="3780815"/>
            <a:ext cx="2674863" cy="620723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SPS-RFD Cavity for</a:t>
            </a:r>
            <a:endParaRPr lang="en-US" sz="1800" b="1" dirty="0" smtClean="0">
              <a:solidFill>
                <a:schemeClr val="accent5"/>
              </a:solidFill>
              <a:latin typeface="Calibri" panose="020F0502020204030204" pitchFamily="34" charset="0"/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en-US" sz="1800" b="1" dirty="0" smtClean="0">
                <a:solidFill>
                  <a:schemeClr val="accent5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Crabbing in </a:t>
            </a:r>
            <a:r>
              <a:rPr lang="en-US" sz="1800" b="1" dirty="0" smtClean="0">
                <a:solidFill>
                  <a:schemeClr val="accent5"/>
                </a:solidFill>
                <a:latin typeface="Calibri" panose="020F0502020204030204" pitchFamily="34" charset="0"/>
              </a:rPr>
              <a:t>horizontal plane</a:t>
            </a:r>
          </a:p>
        </p:txBody>
      </p:sp>
    </p:spTree>
    <p:extLst>
      <p:ext uri="{BB962C8B-B14F-4D97-AF65-F5344CB8AC3E}">
        <p14:creationId xmlns:p14="http://schemas.microsoft.com/office/powerpoint/2010/main" val="4167937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FPC and HOM Couplers for SPS-RFD Cavity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3000" y="839867"/>
            <a:ext cx="5400513" cy="2301598"/>
          </a:xfrm>
        </p:spPr>
        <p:txBody>
          <a:bodyPr/>
          <a:lstStyle/>
          <a:p>
            <a:r>
              <a:rPr lang="en-US" sz="1600" kern="0" dirty="0">
                <a:latin typeface="Calibri" panose="020F0502020204030204" pitchFamily="34" charset="0"/>
              </a:rPr>
              <a:t>Couplers </a:t>
            </a:r>
            <a:r>
              <a:rPr lang="en-US" sz="1600" kern="0" dirty="0" smtClean="0">
                <a:latin typeface="Calibri" panose="020F0502020204030204" pitchFamily="34" charset="0"/>
              </a:rPr>
              <a:t>are at </a:t>
            </a:r>
            <a:r>
              <a:rPr lang="en-US" sz="1600" kern="0" dirty="0">
                <a:latin typeface="Calibri" panose="020F0502020204030204" pitchFamily="34" charset="0"/>
              </a:rPr>
              <a:t>locations of low field region on cavity body</a:t>
            </a:r>
          </a:p>
          <a:p>
            <a:pPr lvl="1"/>
            <a:r>
              <a:rPr lang="en-US" sz="1600" kern="0" dirty="0">
                <a:latin typeface="Calibri" panose="020F0502020204030204" pitchFamily="34" charset="0"/>
              </a:rPr>
              <a:t>Minimizes RF heating on the coupler components</a:t>
            </a:r>
          </a:p>
          <a:p>
            <a:pPr lvl="1"/>
            <a:r>
              <a:rPr lang="en-US" sz="1600" kern="0" dirty="0">
                <a:latin typeface="Calibri" panose="020F0502020204030204" pitchFamily="34" charset="0"/>
              </a:rPr>
              <a:t>Location preserves </a:t>
            </a:r>
            <a:r>
              <a:rPr lang="en-US" sz="1600" kern="0" dirty="0" smtClean="0">
                <a:latin typeface="Calibri" panose="020F0502020204030204" pitchFamily="34" charset="0"/>
              </a:rPr>
              <a:t>the field </a:t>
            </a:r>
            <a:r>
              <a:rPr lang="en-US" sz="1600" kern="0" dirty="0">
                <a:latin typeface="Calibri" panose="020F0502020204030204" pitchFamily="34" charset="0"/>
              </a:rPr>
              <a:t>symmetry</a:t>
            </a:r>
          </a:p>
          <a:p>
            <a:r>
              <a:rPr lang="en-US" sz="1600" dirty="0" smtClean="0">
                <a:latin typeface="Calibri" panose="020F0502020204030204" pitchFamily="34" charset="0"/>
              </a:rPr>
              <a:t>Two HOM couplers (HHOM and VHOM)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</a:rPr>
              <a:t>HHOM </a:t>
            </a:r>
            <a:r>
              <a:rPr lang="en-US" sz="1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High pass filter</a:t>
            </a:r>
          </a:p>
          <a:p>
            <a:pPr lvl="1"/>
            <a:r>
              <a:rPr lang="en-US" sz="1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VHOM  Simple coax coupler</a:t>
            </a:r>
          </a:p>
          <a:p>
            <a:r>
              <a:rPr lang="en-US" sz="1800" b="1" i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Z</a:t>
            </a:r>
            <a:r>
              <a:rPr lang="en-US" sz="1800" b="1" baseline="-25000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L</a:t>
            </a:r>
            <a:r>
              <a:rPr lang="en-US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1800" b="1" dirty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&lt; 50 k</a:t>
            </a:r>
            <a:r>
              <a:rPr lang="el-GR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Ω</a:t>
            </a:r>
            <a:r>
              <a:rPr lang="en-US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US" sz="1800" b="1" dirty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per </a:t>
            </a:r>
            <a:r>
              <a:rPr lang="en-US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cavity and </a:t>
            </a:r>
            <a:r>
              <a:rPr lang="en-US" sz="1800" b="1" i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Z</a:t>
            </a:r>
            <a:r>
              <a:rPr lang="en-US" sz="1800" b="1" baseline="-25000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n-US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&lt; 1 M</a:t>
            </a:r>
            <a:r>
              <a:rPr lang="el-GR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Ω</a:t>
            </a:r>
            <a:r>
              <a:rPr lang="en-US" sz="1800" b="1" dirty="0" smtClean="0">
                <a:solidFill>
                  <a:srgbClr val="DF6424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/m per cavity except for two HOMs near 2.0 GHz</a:t>
            </a:r>
            <a:endParaRPr lang="en-US" sz="1800" b="1" dirty="0">
              <a:solidFill>
                <a:srgbClr val="DF6424"/>
              </a:solidFill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17" y="890667"/>
            <a:ext cx="3272000" cy="26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6132" y="3545338"/>
            <a:ext cx="3681250" cy="2203593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066896" y="4521200"/>
            <a:ext cx="2113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4"/>
          <a:srcRect l="2185" t="4216" r="2416" b="3869"/>
          <a:stretch/>
        </p:blipFill>
        <p:spPr>
          <a:xfrm>
            <a:off x="4123811" y="3168477"/>
            <a:ext cx="4720611" cy="3028917"/>
          </a:xfrm>
          <a:prstGeom prst="rect">
            <a:avLst/>
          </a:prstGeom>
        </p:spPr>
      </p:pic>
      <p:sp>
        <p:nvSpPr>
          <p:cNvPr id="36" name="Content Placeholder 2"/>
          <p:cNvSpPr txBox="1">
            <a:spLocks/>
          </p:cNvSpPr>
          <p:nvPr/>
        </p:nvSpPr>
        <p:spPr>
          <a:xfrm>
            <a:off x="228600" y="5763243"/>
            <a:ext cx="3838295" cy="285934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indent="-228600"/>
            <a:r>
              <a:rPr lang="en-US" sz="1600" dirty="0" smtClean="0">
                <a:latin typeface="Calibri" panose="020F0502020204030204" pitchFamily="34" charset="0"/>
              </a:rPr>
              <a:t>Hook shaped FPC coupler </a:t>
            </a:r>
            <a:r>
              <a:rPr lang="en-US" sz="16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sz="1600" i="1" kern="0" dirty="0" smtClean="0">
                <a:latin typeface="Calibri" panose="020F0502020204030204" pitchFamily="34" charset="0"/>
                <a:cs typeface="Helvetica" panose="020B0604020202020204" pitchFamily="34" charset="0"/>
              </a:rPr>
              <a:t>Q</a:t>
            </a:r>
            <a:r>
              <a:rPr lang="en-US" sz="1600" kern="0" baseline="-25000" dirty="0" smtClean="0">
                <a:latin typeface="Calibri" panose="020F0502020204030204" pitchFamily="34" charset="0"/>
                <a:cs typeface="Helvetica" panose="020B0604020202020204" pitchFamily="34" charset="0"/>
              </a:rPr>
              <a:t>L</a:t>
            </a:r>
            <a:r>
              <a:rPr lang="en-US" sz="1600" kern="0" dirty="0" smtClean="0">
                <a:latin typeface="Calibri" panose="020F0502020204030204" pitchFamily="34" charset="0"/>
                <a:cs typeface="Helvetica" panose="020B0604020202020204" pitchFamily="34" charset="0"/>
              </a:rPr>
              <a:t> = 5.0</a:t>
            </a:r>
            <a:r>
              <a:rPr lang="en-US" sz="1600" kern="0" dirty="0" smtClean="0">
                <a:latin typeface="Calibri" panose="020F0502020204030204" pitchFamily="34" charset="0"/>
                <a:cs typeface="Helvetica" panose="020B0604020202020204" pitchFamily="34" charset="0"/>
                <a:sym typeface="Wingdings"/>
              </a:rPr>
              <a:t>×10</a:t>
            </a:r>
            <a:r>
              <a:rPr lang="en-US" sz="1600" kern="0" baseline="30000" dirty="0" smtClean="0">
                <a:latin typeface="Calibri" panose="020F0502020204030204" pitchFamily="34" charset="0"/>
                <a:cs typeface="Helvetica" panose="020B0604020202020204" pitchFamily="34" charset="0"/>
                <a:sym typeface="Wingdings"/>
              </a:rPr>
              <a:t>5</a:t>
            </a:r>
          </a:p>
          <a:p>
            <a:pPr marL="228600" indent="-228600"/>
            <a:r>
              <a:rPr lang="en-US" sz="1600" kern="0" dirty="0" smtClean="0">
                <a:latin typeface="Calibri" panose="020F0502020204030204" pitchFamily="34" charset="0"/>
                <a:cs typeface="Helvetica" panose="020B0604020202020204" pitchFamily="34" charset="0"/>
                <a:sym typeface="Wingdings"/>
              </a:rPr>
              <a:t>Reduced </a:t>
            </a:r>
            <a:r>
              <a:rPr lang="en-US" sz="1600" kern="0" dirty="0" err="1" smtClean="0">
                <a:latin typeface="Calibri" panose="020F0502020204030204" pitchFamily="34" charset="0"/>
                <a:cs typeface="Helvetica" panose="020B0604020202020204" pitchFamily="34" charset="0"/>
                <a:sym typeface="Wingdings"/>
              </a:rPr>
              <a:t>rf</a:t>
            </a:r>
            <a:r>
              <a:rPr lang="en-US" sz="1600" kern="0" dirty="0" smtClean="0">
                <a:latin typeface="Calibri" panose="020F0502020204030204" pitchFamily="34" charset="0"/>
                <a:cs typeface="Helvetica" panose="020B0604020202020204" pitchFamily="34" charset="0"/>
                <a:sym typeface="Wingdings"/>
              </a:rPr>
              <a:t> heating at hook (69 W)</a:t>
            </a:r>
            <a:endParaRPr lang="en-US" sz="1600" kern="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933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Impedance Update </a:t>
            </a:r>
            <a:r>
              <a:rPr lang="mr-IN" dirty="0" smtClean="0"/>
              <a:t>–</a:t>
            </a:r>
            <a:r>
              <a:rPr lang="en-US" dirty="0" smtClean="0"/>
              <a:t> Elias </a:t>
            </a:r>
            <a:r>
              <a:rPr lang="en-US" dirty="0" err="1" smtClean="0"/>
              <a:t>Metral</a:t>
            </a:r>
            <a:r>
              <a:rPr lang="en-US" dirty="0" smtClean="0"/>
              <a:t> (LARP CM26, SLAC 2016)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796" r="796"/>
          <a:stretch>
            <a:fillRect/>
          </a:stretch>
        </p:blipFill>
        <p:spPr>
          <a:xfrm>
            <a:off x="228600" y="1055746"/>
            <a:ext cx="8672513" cy="498786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smtClean="0"/>
              <a:t>04/03/2017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S. De Silva | SPS-RFD Experience and Evolution to LHC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1037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HOM Couplers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/>
              <a:t>S. De Silva | SPS-RFD Experience and Evolution to LHC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468755" y="5883533"/>
            <a:ext cx="291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Horizontal HOM Coupler</a:t>
            </a:r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638" y="2529291"/>
            <a:ext cx="1186313" cy="152454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635" y="2529292"/>
            <a:ext cx="1201925" cy="152542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832" t="8174" r="21501" b="6760"/>
          <a:stretch/>
        </p:blipFill>
        <p:spPr>
          <a:xfrm>
            <a:off x="868680" y="923948"/>
            <a:ext cx="2098578" cy="49711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26" t="7866" r="18474" b="6525"/>
          <a:stretch/>
        </p:blipFill>
        <p:spPr>
          <a:xfrm>
            <a:off x="3169798" y="923948"/>
            <a:ext cx="2443805" cy="494315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763638" y="4252851"/>
            <a:ext cx="2659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800" dirty="0" smtClean="0"/>
              <a:t>Vertical HOM </a:t>
            </a:r>
            <a:r>
              <a:rPr lang="en-US" sz="1800" dirty="0" err="1" smtClean="0"/>
              <a:t>Feedthru</a:t>
            </a: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487714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 smtClean="0">
                <a:latin typeface="Calibri" panose="020F0502020204030204" pitchFamily="34" charset="0"/>
              </a:rPr>
              <a:t>HOM Power Analysis</a:t>
            </a:r>
            <a:endParaRPr lang="en-US" sz="2600" dirty="0">
              <a:latin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>
              <a:defRPr/>
            </a:pPr>
            <a:r>
              <a:rPr lang="en-US" dirty="0" smtClean="0"/>
              <a:t>04/03/2017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/>
              <a:t>S. De Silva | SPS-RFD Experience and Evolution to LHC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316752" y="925612"/>
            <a:ext cx="16161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Zenghai</a:t>
            </a:r>
            <a:r>
              <a:rPr lang="en-US" dirty="0" smtClean="0">
                <a:solidFill>
                  <a:srgbClr val="0000FF"/>
                </a:solidFill>
              </a:rPr>
              <a:t> Li/SLAC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6890" y="1547714"/>
            <a:ext cx="6259587" cy="359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4779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7"/>
          <a:stretch/>
        </p:blipFill>
        <p:spPr bwMode="auto">
          <a:xfrm>
            <a:off x="1723989" y="868059"/>
            <a:ext cx="1979955" cy="5264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Boundary Conditions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044402" y="4120983"/>
            <a:ext cx="88540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/>
              <a:t>HV joint</a:t>
            </a:r>
            <a:endParaRPr lang="en-US" sz="1600" dirty="0"/>
          </a:p>
        </p:txBody>
      </p:sp>
      <p:cxnSp>
        <p:nvCxnSpPr>
          <p:cNvPr id="17" name="Straight Arrow Connector 16"/>
          <p:cNvCxnSpPr/>
          <p:nvPr/>
        </p:nvCxnSpPr>
        <p:spPr bwMode="auto">
          <a:xfrm flipH="1">
            <a:off x="3307864" y="4260619"/>
            <a:ext cx="723899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Rectangle 13"/>
          <p:cNvSpPr/>
          <p:nvPr/>
        </p:nvSpPr>
        <p:spPr>
          <a:xfrm>
            <a:off x="4031764" y="3667336"/>
            <a:ext cx="138506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0" dirty="0" smtClean="0"/>
              <a:t>Copper gasket</a:t>
            </a:r>
            <a:endParaRPr lang="en-US" sz="1600" dirty="0"/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3307863" y="3802177"/>
            <a:ext cx="723899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0" name="Rectangle 19"/>
          <p:cNvSpPr/>
          <p:nvPr/>
        </p:nvSpPr>
        <p:spPr>
          <a:xfrm>
            <a:off x="265244" y="3281655"/>
            <a:ext cx="15397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0" dirty="0" err="1" smtClean="0"/>
              <a:t>LHe</a:t>
            </a:r>
            <a:r>
              <a:rPr lang="en-US" sz="1600" b="0" dirty="0" smtClean="0"/>
              <a:t> jacket starts ~20mm above copper gasket</a:t>
            </a:r>
            <a:endParaRPr lang="en-US" sz="1600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 flipV="1">
            <a:off x="1771650" y="1704975"/>
            <a:ext cx="295275" cy="15683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3" name="Rectangle 22"/>
          <p:cNvSpPr/>
          <p:nvPr/>
        </p:nvSpPr>
        <p:spPr>
          <a:xfrm>
            <a:off x="934278" y="1722659"/>
            <a:ext cx="81478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0" dirty="0" err="1" smtClean="0"/>
              <a:t>Nb</a:t>
            </a:r>
            <a:r>
              <a:rPr lang="en-US" sz="1600" b="0" dirty="0" smtClean="0"/>
              <a:t> can</a:t>
            </a:r>
            <a:endParaRPr lang="en-US" sz="1600" dirty="0"/>
          </a:p>
        </p:txBody>
      </p:sp>
      <p:cxnSp>
        <p:nvCxnSpPr>
          <p:cNvPr id="24" name="Straight Arrow Connector 23"/>
          <p:cNvCxnSpPr/>
          <p:nvPr/>
        </p:nvCxnSpPr>
        <p:spPr bwMode="auto">
          <a:xfrm>
            <a:off x="1771650" y="2533650"/>
            <a:ext cx="623888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/>
          <p:cNvCxnSpPr/>
          <p:nvPr/>
        </p:nvCxnSpPr>
        <p:spPr bwMode="auto">
          <a:xfrm>
            <a:off x="1771650" y="2533650"/>
            <a:ext cx="1104900" cy="908474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9" name="Rectangle 28"/>
          <p:cNvSpPr/>
          <p:nvPr/>
        </p:nvSpPr>
        <p:spPr>
          <a:xfrm>
            <a:off x="1341568" y="2390774"/>
            <a:ext cx="430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600" b="0" dirty="0" err="1" smtClean="0"/>
              <a:t>Nb</a:t>
            </a:r>
            <a:endParaRPr lang="en-US" sz="1600" dirty="0"/>
          </a:p>
        </p:txBody>
      </p:sp>
      <p:cxnSp>
        <p:nvCxnSpPr>
          <p:cNvPr id="30" name="Straight Arrow Connector 29"/>
          <p:cNvCxnSpPr/>
          <p:nvPr/>
        </p:nvCxnSpPr>
        <p:spPr bwMode="auto">
          <a:xfrm flipH="1">
            <a:off x="2876550" y="2015693"/>
            <a:ext cx="723899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1" name="Rectangle 30"/>
          <p:cNvSpPr/>
          <p:nvPr/>
        </p:nvSpPr>
        <p:spPr>
          <a:xfrm>
            <a:off x="3600448" y="1861805"/>
            <a:ext cx="8953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0" dirty="0" smtClean="0"/>
              <a:t>Copper</a:t>
            </a:r>
            <a:endParaRPr lang="en-US" sz="1800" dirty="0"/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2247901" y="1266825"/>
            <a:ext cx="371474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4" name="Rectangle 33"/>
          <p:cNvSpPr/>
          <p:nvPr/>
        </p:nvSpPr>
        <p:spPr>
          <a:xfrm>
            <a:off x="1323974" y="1112936"/>
            <a:ext cx="89535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b="0" dirty="0" smtClean="0"/>
              <a:t>Ceramic</a:t>
            </a:r>
            <a:endParaRPr lang="en-US" sz="1600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1804989" y="3543265"/>
            <a:ext cx="371474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>
            <a:off x="1804989" y="1861805"/>
            <a:ext cx="371474" cy="235352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8"/>
          <a:stretch/>
        </p:blipFill>
        <p:spPr bwMode="auto">
          <a:xfrm>
            <a:off x="5687217" y="864700"/>
            <a:ext cx="3067531" cy="5357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162" y="4350027"/>
            <a:ext cx="1419225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3" name="Straight Arrow Connector 32"/>
          <p:cNvCxnSpPr/>
          <p:nvPr/>
        </p:nvCxnSpPr>
        <p:spPr bwMode="auto">
          <a:xfrm flipH="1">
            <a:off x="3123058" y="1112936"/>
            <a:ext cx="361948" cy="0"/>
          </a:xfrm>
          <a:prstGeom prst="straightConnector1">
            <a:avLst/>
          </a:prstGeom>
          <a:noFill/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Rectangle 34"/>
          <p:cNvSpPr/>
          <p:nvPr/>
        </p:nvSpPr>
        <p:spPr>
          <a:xfrm>
            <a:off x="3485005" y="983817"/>
            <a:ext cx="15243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0" dirty="0" smtClean="0"/>
              <a:t>Copper sleeve</a:t>
            </a:r>
            <a:endParaRPr lang="en-US" sz="1800" dirty="0"/>
          </a:p>
        </p:txBody>
      </p:sp>
      <p:sp>
        <p:nvSpPr>
          <p:cNvPr id="6" name="Rectangle 5"/>
          <p:cNvSpPr/>
          <p:nvPr/>
        </p:nvSpPr>
        <p:spPr bwMode="auto">
          <a:xfrm>
            <a:off x="5707095" y="2420591"/>
            <a:ext cx="1244292" cy="412061"/>
          </a:xfrm>
          <a:prstGeom prst="rect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724400" y="5415338"/>
            <a:ext cx="23621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1800" b="0" dirty="0" smtClean="0"/>
              <a:t>Power applied on extremity </a:t>
            </a:r>
            <a:r>
              <a:rPr lang="en-US" sz="1800" b="0" dirty="0" smtClean="0"/>
              <a:t>only for worst case scenario</a:t>
            </a:r>
            <a:endParaRPr lang="en-US" sz="1800" dirty="0"/>
          </a:p>
        </p:txBody>
      </p:sp>
      <p:sp>
        <p:nvSpPr>
          <p:cNvPr id="37" name="Rectangle 36"/>
          <p:cNvSpPr/>
          <p:nvPr/>
        </p:nvSpPr>
        <p:spPr>
          <a:xfrm>
            <a:off x="4965632" y="2927712"/>
            <a:ext cx="21998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z="800" b="0" dirty="0" smtClean="0"/>
              <a:t>* 1mohm increased to 2mohm to account the roughness and strain effect of copper. (Anomalous skin effect and resistive wall heating by </a:t>
            </a:r>
            <a:r>
              <a:rPr lang="en-US" sz="800" b="0" dirty="0" err="1" smtClean="0"/>
              <a:t>Weiren</a:t>
            </a:r>
            <a:r>
              <a:rPr lang="en-US" sz="800" b="0" dirty="0" smtClean="0"/>
              <a:t> Chou and Francesco Ruggiero, 9/8/1995 CERN)</a:t>
            </a:r>
            <a:endParaRPr lang="en-US" sz="800" dirty="0"/>
          </a:p>
        </p:txBody>
      </p:sp>
      <p:sp>
        <p:nvSpPr>
          <p:cNvPr id="7" name="TextBox 6"/>
          <p:cNvSpPr txBox="1"/>
          <p:nvPr/>
        </p:nvSpPr>
        <p:spPr>
          <a:xfrm>
            <a:off x="5557294" y="1831988"/>
            <a:ext cx="3048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841535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4365138" y="3640002"/>
            <a:ext cx="13022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smtClean="0">
                <a:solidFill>
                  <a:srgbClr val="0000FF"/>
                </a:solidFill>
              </a:rPr>
              <a:t>Copper probe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62851" y="4724398"/>
            <a:ext cx="9525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b="0" dirty="0" err="1" smtClean="0">
                <a:solidFill>
                  <a:srgbClr val="0000FF"/>
                </a:solidFill>
              </a:rPr>
              <a:t>Nb</a:t>
            </a:r>
            <a:r>
              <a:rPr lang="en-US" b="0" dirty="0" smtClean="0">
                <a:solidFill>
                  <a:srgbClr val="0000FF"/>
                </a:solidFill>
              </a:rPr>
              <a:t> hook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7746" y="997264"/>
            <a:ext cx="166687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624" y="997264"/>
            <a:ext cx="1597621" cy="251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808" y="4156527"/>
            <a:ext cx="4040049" cy="172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55" y="1173974"/>
            <a:ext cx="2390775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137150" y="5679497"/>
            <a:ext cx="14763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0" dirty="0" smtClean="0">
                <a:solidFill>
                  <a:srgbClr val="0000FF"/>
                </a:solidFill>
              </a:rPr>
              <a:t>Copper gasket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087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– Thermal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Niobium hook and tee maintains 10 n</a:t>
            </a:r>
            <a:r>
              <a:rPr lang="el-GR" dirty="0" smtClean="0"/>
              <a:t>Ω</a:t>
            </a:r>
            <a:r>
              <a:rPr lang="en-US" dirty="0" smtClean="0"/>
              <a:t> range temperature (&lt; 2.1 K).</a:t>
            </a:r>
          </a:p>
          <a:p>
            <a:r>
              <a:rPr lang="en-US" dirty="0" smtClean="0"/>
              <a:t>Copper gasket temperature under 2.3K with doubled heat load.</a:t>
            </a:r>
          </a:p>
          <a:p>
            <a:r>
              <a:rPr lang="en-US" dirty="0" smtClean="0"/>
              <a:t>No thermal runaway → Estimated power dissipation all valid.</a:t>
            </a:r>
          </a:p>
          <a:p>
            <a:r>
              <a:rPr lang="en-US" dirty="0" smtClean="0"/>
              <a:t>No internal helium channel is necessary.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042342"/>
      </p:ext>
    </p:extLst>
  </p:cSld>
  <p:clrMapOvr>
    <a:masterClrMapping/>
  </p:clrMapOvr>
</p:sld>
</file>

<file path=ppt/theme/theme1.xml><?xml version="1.0" encoding="utf-8"?>
<a:theme xmlns:a="http://schemas.openxmlformats.org/drawingml/2006/main" name="FermilabTemplate">
  <a:themeElements>
    <a:clrScheme name="Custom 2">
      <a:dk1>
        <a:srgbClr val="404040"/>
      </a:dk1>
      <a:lt1>
        <a:srgbClr val="FFFFFF"/>
      </a:lt1>
      <a:dk2>
        <a:srgbClr val="154D81"/>
      </a:dk2>
      <a:lt2>
        <a:srgbClr val="FFFFFF"/>
      </a:lt2>
      <a:accent1>
        <a:srgbClr val="82D2E6"/>
      </a:accent1>
      <a:accent2>
        <a:srgbClr val="1997B7"/>
      </a:accent2>
      <a:accent3>
        <a:srgbClr val="DA592A"/>
      </a:accent3>
      <a:accent4>
        <a:srgbClr val="BD1F24"/>
      </a:accent4>
      <a:accent5>
        <a:srgbClr val="519A24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">
      <a:dk1>
        <a:srgbClr val="074184"/>
      </a:dk1>
      <a:lt1>
        <a:srgbClr val="FFFFFF"/>
      </a:lt1>
      <a:dk2>
        <a:srgbClr val="074184"/>
      </a:dk2>
      <a:lt2>
        <a:srgbClr val="FFFCF3"/>
      </a:lt2>
      <a:accent1>
        <a:srgbClr val="70C3DC"/>
      </a:accent1>
      <a:accent2>
        <a:srgbClr val="E14825"/>
      </a:accent2>
      <a:accent3>
        <a:srgbClr val="399F3C"/>
      </a:accent3>
      <a:accent4>
        <a:srgbClr val="800F1B"/>
      </a:accent4>
      <a:accent5>
        <a:srgbClr val="1997B7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FermilabTemplate.pot</Template>
  <TotalTime>22338</TotalTime>
  <Words>493</Words>
  <Application>Microsoft Macintosh PowerPoint</Application>
  <PresentationFormat>On-screen Show (4:3)</PresentationFormat>
  <Paragraphs>129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FermilabTemplate</vt:lpstr>
      <vt:lpstr>Fermilab: Footer Only</vt:lpstr>
      <vt:lpstr>HOMs for RFD</vt:lpstr>
      <vt:lpstr>SPS-RFD Cavity: Design</vt:lpstr>
      <vt:lpstr>FPC and HOM Couplers for SPS-RFD Cavity</vt:lpstr>
      <vt:lpstr>Impedance Update – Elias Metral (LARP CM26, SLAC 2016)</vt:lpstr>
      <vt:lpstr>HOM Couplers</vt:lpstr>
      <vt:lpstr>HOM Power Analysis</vt:lpstr>
      <vt:lpstr>Boundary Conditions</vt:lpstr>
      <vt:lpstr>Results</vt:lpstr>
      <vt:lpstr>Conclusion – Thermal Study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Subashini De Silva</cp:lastModifiedBy>
  <cp:revision>556</cp:revision>
  <cp:lastPrinted>2014-01-20T19:40:21Z</cp:lastPrinted>
  <dcterms:created xsi:type="dcterms:W3CDTF">2014-01-03T20:18:13Z</dcterms:created>
  <dcterms:modified xsi:type="dcterms:W3CDTF">2017-04-05T07:42:26Z</dcterms:modified>
</cp:coreProperties>
</file>