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63" r:id="rId2"/>
    <p:sldId id="262" r:id="rId3"/>
    <p:sldId id="285" r:id="rId4"/>
    <p:sldId id="272" r:id="rId5"/>
    <p:sldId id="295" r:id="rId6"/>
    <p:sldId id="268" r:id="rId7"/>
    <p:sldId id="258" r:id="rId8"/>
    <p:sldId id="280" r:id="rId9"/>
    <p:sldId id="265" r:id="rId10"/>
    <p:sldId id="274" r:id="rId11"/>
    <p:sldId id="278" r:id="rId12"/>
    <p:sldId id="279" r:id="rId13"/>
    <p:sldId id="284" r:id="rId14"/>
    <p:sldId id="259" r:id="rId15"/>
    <p:sldId id="282" r:id="rId16"/>
    <p:sldId id="261" r:id="rId17"/>
    <p:sldId id="273" r:id="rId18"/>
    <p:sldId id="296" r:id="rId19"/>
    <p:sldId id="281" r:id="rId20"/>
    <p:sldId id="283" r:id="rId21"/>
    <p:sldId id="271" r:id="rId22"/>
    <p:sldId id="297" r:id="rId23"/>
    <p:sldId id="298" r:id="rId24"/>
    <p:sldId id="266" r:id="rId25"/>
    <p:sldId id="294" r:id="rId26"/>
    <p:sldId id="267" r:id="rId27"/>
    <p:sldId id="275" r:id="rId28"/>
    <p:sldId id="276" r:id="rId29"/>
    <p:sldId id="286" r:id="rId30"/>
    <p:sldId id="270" r:id="rId31"/>
    <p:sldId id="287" r:id="rId32"/>
    <p:sldId id="288" r:id="rId33"/>
    <p:sldId id="289" r:id="rId34"/>
    <p:sldId id="290" r:id="rId35"/>
    <p:sldId id="291" r:id="rId36"/>
    <p:sldId id="292" r:id="rId37"/>
    <p:sldId id="293" r:id="rId38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98" d="100"/>
          <a:sy n="98" d="100"/>
        </p:scale>
        <p:origin x="102" y="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03/04/2017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03/04/2017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2442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3238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6597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Internationnal review of the Crab Cavity performance for HiLumi – CERN – 3 april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cid:image001.jpg@01D2AA28.86EA4700" TargetMode="External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.png"/><Relationship Id="rId4" Type="http://schemas.openxmlformats.org/officeDocument/2006/relationships/image" Target="../media/image53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tif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Relationship Id="rId5" Type="http://schemas.microsoft.com/office/2007/relationships/hdphoto" Target="../media/hdphoto3.wdp"/><Relationship Id="rId4" Type="http://schemas.openxmlformats.org/officeDocument/2006/relationships/image" Target="../media/image7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1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eg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Relationship Id="rId9" Type="http://schemas.openxmlformats.org/officeDocument/2006/relationships/image" Target="../media/image8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1.png"/><Relationship Id="rId4" Type="http://schemas.openxmlformats.org/officeDocument/2006/relationships/image" Target="../media/image8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jpeg"/><Relationship Id="rId5" Type="http://schemas.openxmlformats.org/officeDocument/2006/relationships/image" Target="../media/image18.emf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b="0" dirty="0" smtClean="0"/>
              <a:t>DQW </a:t>
            </a:r>
            <a:r>
              <a:rPr lang="fr-CH" b="0" dirty="0" err="1" smtClean="0"/>
              <a:t>Cryomodule</a:t>
            </a:r>
            <a:r>
              <a:rPr lang="fr-CH" b="0" dirty="0" smtClean="0"/>
              <a:t> and </a:t>
            </a:r>
            <a:r>
              <a:rPr lang="fr-CH" b="0" dirty="0" err="1" smtClean="0"/>
              <a:t>cryostating</a:t>
            </a:r>
            <a:r>
              <a:rPr lang="fr-CH" b="0" dirty="0" smtClean="0"/>
              <a:t> </a:t>
            </a:r>
            <a:r>
              <a:rPr lang="fr-CH" b="0" dirty="0" err="1" smtClean="0"/>
              <a:t>overview</a:t>
            </a:r>
            <a:endParaRPr lang="en-GB" b="0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80000" cy="742950"/>
          </a:xfrm>
        </p:spPr>
        <p:txBody>
          <a:bodyPr>
            <a:normAutofit/>
          </a:bodyPr>
          <a:lstStyle/>
          <a:p>
            <a:r>
              <a:rPr lang="fr-CH" sz="1400" i="1" dirty="0" smtClean="0"/>
              <a:t>Teddy Capelli – EN/MME (CERN) on </a:t>
            </a:r>
            <a:r>
              <a:rPr lang="fr-CH" sz="1400" i="1" dirty="0" err="1" smtClean="0"/>
              <a:t>behalf</a:t>
            </a:r>
            <a:r>
              <a:rPr lang="fr-CH" sz="1400" i="1" dirty="0" smtClean="0"/>
              <a:t> of the design team</a:t>
            </a:r>
            <a:endParaRPr lang="en-GB" sz="1400" i="1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707731"/>
            <a:ext cx="6480000" cy="261938"/>
          </a:xfrm>
        </p:spPr>
        <p:txBody>
          <a:bodyPr>
            <a:normAutofit/>
          </a:bodyPr>
          <a:lstStyle/>
          <a:p>
            <a:r>
              <a:rPr lang="fr-CH" sz="1050" b="0" dirty="0" err="1" smtClean="0">
                <a:solidFill>
                  <a:schemeClr val="bg2"/>
                </a:solidFill>
              </a:rPr>
              <a:t>Internationnal</a:t>
            </a:r>
            <a:r>
              <a:rPr lang="fr-CH" sz="1050" b="0" dirty="0" smtClean="0">
                <a:solidFill>
                  <a:schemeClr val="bg2"/>
                </a:solidFill>
              </a:rPr>
              <a:t> </a:t>
            </a:r>
            <a:r>
              <a:rPr lang="fr-CH" sz="1050" b="0" dirty="0" err="1">
                <a:solidFill>
                  <a:schemeClr val="bg2"/>
                </a:solidFill>
              </a:rPr>
              <a:t>r</a:t>
            </a:r>
            <a:r>
              <a:rPr lang="fr-CH" sz="1050" b="0" dirty="0" err="1" smtClean="0">
                <a:solidFill>
                  <a:schemeClr val="bg2"/>
                </a:solidFill>
              </a:rPr>
              <a:t>eview</a:t>
            </a:r>
            <a:r>
              <a:rPr lang="fr-CH" sz="1050" b="0" dirty="0" smtClean="0">
                <a:solidFill>
                  <a:schemeClr val="bg2"/>
                </a:solidFill>
              </a:rPr>
              <a:t> of the </a:t>
            </a:r>
            <a:r>
              <a:rPr lang="fr-CH" sz="1050" b="0" dirty="0" err="1" smtClean="0">
                <a:solidFill>
                  <a:schemeClr val="bg2"/>
                </a:solidFill>
              </a:rPr>
              <a:t>Crab</a:t>
            </a:r>
            <a:r>
              <a:rPr lang="fr-CH" sz="1050" b="0" dirty="0" smtClean="0">
                <a:solidFill>
                  <a:schemeClr val="bg2"/>
                </a:solidFill>
              </a:rPr>
              <a:t> </a:t>
            </a:r>
            <a:r>
              <a:rPr lang="fr-CH" sz="1050" b="0" dirty="0" err="1" smtClean="0">
                <a:solidFill>
                  <a:schemeClr val="bg2"/>
                </a:solidFill>
              </a:rPr>
              <a:t>Cavity</a:t>
            </a:r>
            <a:r>
              <a:rPr lang="fr-CH" sz="1050" b="0" dirty="0" smtClean="0">
                <a:solidFill>
                  <a:schemeClr val="bg2"/>
                </a:solidFill>
              </a:rPr>
              <a:t> performance for </a:t>
            </a:r>
            <a:r>
              <a:rPr lang="fr-CH" sz="1050" b="0" dirty="0" err="1" smtClean="0">
                <a:solidFill>
                  <a:schemeClr val="bg2"/>
                </a:solidFill>
              </a:rPr>
              <a:t>HiLumi</a:t>
            </a:r>
            <a:r>
              <a:rPr lang="fr-CH" sz="1050" b="0" dirty="0" smtClean="0">
                <a:solidFill>
                  <a:schemeClr val="bg2"/>
                </a:solidFill>
              </a:rPr>
              <a:t> – CERN – 3 </a:t>
            </a:r>
            <a:r>
              <a:rPr lang="fr-CH" sz="1050" b="0" dirty="0" err="1" smtClean="0">
                <a:solidFill>
                  <a:schemeClr val="bg2"/>
                </a:solidFill>
              </a:rPr>
              <a:t>april</a:t>
            </a:r>
            <a:r>
              <a:rPr lang="fr-CH" sz="1050" b="0" dirty="0" smtClean="0">
                <a:solidFill>
                  <a:schemeClr val="bg2"/>
                </a:solidFill>
              </a:rPr>
              <a:t> 2017</a:t>
            </a:r>
            <a:endParaRPr lang="en-GB" sz="1050" b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88640" y="-39652"/>
            <a:ext cx="7920000" cy="540000"/>
          </a:xfrm>
        </p:spPr>
        <p:txBody>
          <a:bodyPr/>
          <a:lstStyle/>
          <a:p>
            <a:r>
              <a:rPr lang="fr-CH" dirty="0" smtClean="0"/>
              <a:t>Tests and prototype line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3528" y="1690085"/>
            <a:ext cx="3528392" cy="192547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67544" y="823676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 smtClean="0"/>
              <a:t>Test of line in vacuum (BE/RF):</a:t>
            </a:r>
          </a:p>
          <a:p>
            <a:r>
              <a:rPr lang="fr-CH" sz="1100" dirty="0"/>
              <a:t>	</a:t>
            </a:r>
            <a:r>
              <a:rPr lang="fr-CH" sz="1100" dirty="0" smtClean="0"/>
              <a:t>-</a:t>
            </a:r>
            <a:r>
              <a:rPr lang="fr-CH" sz="1100" dirty="0" err="1" smtClean="0"/>
              <a:t>Rf</a:t>
            </a:r>
            <a:r>
              <a:rPr lang="fr-CH" sz="1100" dirty="0" smtClean="0"/>
              <a:t> tests</a:t>
            </a:r>
          </a:p>
          <a:p>
            <a:r>
              <a:rPr lang="fr-CH" sz="1100" dirty="0"/>
              <a:t>	</a:t>
            </a:r>
            <a:r>
              <a:rPr lang="fr-CH" sz="1100" dirty="0" smtClean="0"/>
              <a:t>-</a:t>
            </a:r>
            <a:r>
              <a:rPr lang="fr-CH" sz="1100" dirty="0" err="1" smtClean="0"/>
              <a:t>Measure</a:t>
            </a:r>
            <a:r>
              <a:rPr lang="fr-CH" sz="1100" dirty="0" smtClean="0"/>
              <a:t> of line </a:t>
            </a:r>
            <a:r>
              <a:rPr lang="fr-CH" sz="1100" dirty="0" err="1" smtClean="0"/>
              <a:t>temperature</a:t>
            </a:r>
            <a:r>
              <a:rPr lang="fr-CH" sz="1100" dirty="0" smtClean="0"/>
              <a:t> in charge</a:t>
            </a:r>
          </a:p>
          <a:p>
            <a:r>
              <a:rPr lang="fr-CH" sz="1100" dirty="0"/>
              <a:t>	</a:t>
            </a:r>
            <a:r>
              <a:rPr lang="fr-CH" sz="1100" dirty="0" smtClean="0"/>
              <a:t>-Test of fabrication</a:t>
            </a:r>
          </a:p>
          <a:p>
            <a:endParaRPr lang="fr-CH" sz="11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076056" y="823675"/>
            <a:ext cx="41764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 err="1" smtClean="0"/>
              <a:t>Mechanical</a:t>
            </a:r>
            <a:r>
              <a:rPr lang="fr-CH" sz="1100" b="1" dirty="0" smtClean="0"/>
              <a:t> tests EN/MME:</a:t>
            </a:r>
          </a:p>
          <a:p>
            <a:r>
              <a:rPr lang="fr-CH" sz="1100" dirty="0"/>
              <a:t>	</a:t>
            </a:r>
            <a:r>
              <a:rPr lang="fr-CH" sz="1100" dirty="0" smtClean="0"/>
              <a:t>-</a:t>
            </a:r>
            <a:r>
              <a:rPr lang="fr-CH" sz="1100" dirty="0" err="1" smtClean="0"/>
              <a:t>Displacement</a:t>
            </a:r>
            <a:r>
              <a:rPr lang="fr-CH" sz="1100" dirty="0" smtClean="0"/>
              <a:t> forces</a:t>
            </a:r>
          </a:p>
          <a:p>
            <a:r>
              <a:rPr lang="fr-CH" sz="1100" dirty="0"/>
              <a:t>	</a:t>
            </a:r>
            <a:r>
              <a:rPr lang="fr-CH" sz="1100" dirty="0" smtClean="0"/>
              <a:t>-</a:t>
            </a:r>
            <a:r>
              <a:rPr lang="fr-CH" sz="1100" dirty="0" err="1" smtClean="0"/>
              <a:t>Capaticities</a:t>
            </a:r>
            <a:r>
              <a:rPr lang="fr-CH" sz="1100" dirty="0" smtClean="0"/>
              <a:t> of </a:t>
            </a:r>
            <a:r>
              <a:rPr lang="fr-CH" sz="1100" dirty="0" err="1" smtClean="0"/>
              <a:t>lateral</a:t>
            </a:r>
            <a:r>
              <a:rPr lang="fr-CH" sz="1100" dirty="0" smtClean="0"/>
              <a:t> </a:t>
            </a:r>
            <a:r>
              <a:rPr lang="fr-CH" sz="1100" dirty="0" err="1" smtClean="0"/>
              <a:t>movement</a:t>
            </a:r>
            <a:endParaRPr lang="fr-CH" sz="1100" dirty="0" smtClean="0"/>
          </a:p>
          <a:p>
            <a:endParaRPr lang="fr-CH" sz="11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359" y="1511121"/>
            <a:ext cx="2659913" cy="16311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993505"/>
            <a:ext cx="2880320" cy="16201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4360359" y="3100160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i="1" dirty="0" err="1" smtClean="0"/>
              <a:t>L.Bianchi</a:t>
            </a:r>
            <a:r>
              <a:rPr lang="fr-CH" sz="1000" i="1" dirty="0" smtClean="0"/>
              <a:t> (CERN)</a:t>
            </a:r>
          </a:p>
          <a:p>
            <a:r>
              <a:rPr lang="fr-CH" sz="700" i="1" dirty="0" err="1" smtClean="0"/>
              <a:t>Mechanical</a:t>
            </a:r>
            <a:r>
              <a:rPr lang="fr-CH" sz="700" i="1" dirty="0" smtClean="0"/>
              <a:t> </a:t>
            </a:r>
            <a:r>
              <a:rPr lang="fr-CH" sz="700" i="1" dirty="0" err="1" smtClean="0"/>
              <a:t>measurment</a:t>
            </a:r>
            <a:r>
              <a:rPr lang="fr-CH" sz="700" i="1" dirty="0" smtClean="0"/>
              <a:t> </a:t>
            </a:r>
            <a:r>
              <a:rPr lang="fr-CH" sz="700" i="1" dirty="0" err="1" smtClean="0"/>
              <a:t>lab</a:t>
            </a:r>
            <a:endParaRPr lang="fr-CH" sz="700" i="1" dirty="0" smtClean="0"/>
          </a:p>
          <a:p>
            <a:endParaRPr lang="fr-CH" sz="1000" dirty="0" smtClean="0"/>
          </a:p>
        </p:txBody>
      </p:sp>
      <p:sp>
        <p:nvSpPr>
          <p:cNvPr id="12" name="Rettangolo 17"/>
          <p:cNvSpPr/>
          <p:nvPr/>
        </p:nvSpPr>
        <p:spPr>
          <a:xfrm>
            <a:off x="693755" y="417564"/>
            <a:ext cx="2787937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More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details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in the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presentation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s of E.MONTESINOS (CERN) </a:t>
            </a:r>
            <a:endParaRPr lang="en-GB" sz="700" dirty="0" smtClean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4016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1284" y="-30800"/>
            <a:ext cx="7920000" cy="540000"/>
          </a:xfrm>
        </p:spPr>
        <p:txBody>
          <a:bodyPr/>
          <a:lstStyle/>
          <a:p>
            <a:r>
              <a:rPr lang="fr-CH" dirty="0" err="1" smtClean="0"/>
              <a:t>Fundamental</a:t>
            </a:r>
            <a:r>
              <a:rPr lang="fr-CH" dirty="0" smtClean="0"/>
              <a:t> power coupler (FPC)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err="1" smtClean="0"/>
              <a:t>Internationnal</a:t>
            </a:r>
            <a:r>
              <a:rPr lang="en-GB" noProof="0" dirty="0" smtClean="0"/>
              <a:t> review of the Crab Cavity performance for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– CERN – 3 </a:t>
            </a:r>
            <a:r>
              <a:rPr lang="en-GB" noProof="0" dirty="0" err="1" smtClean="0"/>
              <a:t>april</a:t>
            </a:r>
            <a:r>
              <a:rPr lang="en-GB" noProof="0" dirty="0" smtClean="0"/>
              <a:t>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3" name="Picture 2"/>
          <p:cNvPicPr/>
          <p:nvPr>
            <p:extLst>
              <p:ext uri="{D42A27DB-BD31-4B8C-83A1-F6EECF244321}">
                <p14:modId xmlns:p14="http://schemas.microsoft.com/office/powerpoint/2010/main" val="183494311"/>
              </p:ext>
            </p:ext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061" y="327202"/>
            <a:ext cx="1583736" cy="43269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00428" y="1229986"/>
            <a:ext cx="1040074" cy="36329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68966" y="4363639"/>
            <a:ext cx="1040074" cy="363293"/>
          </a:xfrm>
          <a:prstGeom prst="rect">
            <a:avLst/>
          </a:prstGeom>
        </p:spPr>
      </p:pic>
      <p:sp>
        <p:nvSpPr>
          <p:cNvPr id="37" name="AutoShape 5"/>
          <p:cNvSpPr>
            <a:spLocks/>
          </p:cNvSpPr>
          <p:nvPr/>
        </p:nvSpPr>
        <p:spPr bwMode="auto">
          <a:xfrm>
            <a:off x="2615962" y="998124"/>
            <a:ext cx="3625850" cy="534582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166389"/>
              <a:gd name="adj6" fmla="val 133045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RF/UHV</a:t>
            </a:r>
            <a:r>
              <a:rPr kumimoji="0" lang="fr-CH" altLang="en-US" sz="105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050" b="0" i="0" u="none" strike="noStrike" cap="none" normalizeH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Gasket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AutoShape 7"/>
          <p:cNvSpPr>
            <a:spLocks/>
          </p:cNvSpPr>
          <p:nvPr/>
        </p:nvSpPr>
        <p:spPr bwMode="auto">
          <a:xfrm>
            <a:off x="4118301" y="1677582"/>
            <a:ext cx="2200398" cy="506364"/>
          </a:xfrm>
          <a:prstGeom prst="accentCallout2">
            <a:avLst>
              <a:gd name="adj1" fmla="val 37029"/>
              <a:gd name="adj2" fmla="val 100029"/>
              <a:gd name="adj3" fmla="val 36049"/>
              <a:gd name="adj4" fmla="val 105278"/>
              <a:gd name="adj5" fmla="val 52873"/>
              <a:gd name="adj6" fmla="val 145374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Heaters</a:t>
            </a:r>
            <a:r>
              <a:rPr kumimoji="0" lang="fr-CH" altLang="en-US" sz="11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(~50W)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Heating</a:t>
            </a:r>
            <a:r>
              <a:rPr kumimoji="0" lang="fr-CH" altLang="en-US" sz="105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05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catridge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AutoShape 11"/>
          <p:cNvSpPr>
            <a:spLocks/>
          </p:cNvSpPr>
          <p:nvPr/>
        </p:nvSpPr>
        <p:spPr bwMode="auto">
          <a:xfrm>
            <a:off x="2733437" y="3006347"/>
            <a:ext cx="3508375" cy="430081"/>
          </a:xfrm>
          <a:prstGeom prst="accentCallout2">
            <a:avLst>
              <a:gd name="adj1" fmla="val 9218"/>
              <a:gd name="adj2" fmla="val 102171"/>
              <a:gd name="adj3" fmla="val 9218"/>
              <a:gd name="adj4" fmla="val 112472"/>
              <a:gd name="adj5" fmla="val -67027"/>
              <a:gd name="adj6" fmla="val 140559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Hook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cooling</a:t>
            </a:r>
            <a:endParaRPr kumimoji="0" lang="fr-CH" altLang="en-US" sz="105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Water flow – 300K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AutoShape 14"/>
          <p:cNvSpPr>
            <a:spLocks/>
          </p:cNvSpPr>
          <p:nvPr/>
        </p:nvSpPr>
        <p:spPr bwMode="auto">
          <a:xfrm>
            <a:off x="2735024" y="3566870"/>
            <a:ext cx="3506788" cy="474662"/>
          </a:xfrm>
          <a:prstGeom prst="accentCallout2">
            <a:avLst>
              <a:gd name="adj1" fmla="val 9218"/>
              <a:gd name="adj2" fmla="val 102171"/>
              <a:gd name="adj3" fmla="val 9218"/>
              <a:gd name="adj4" fmla="val 109523"/>
              <a:gd name="adj5" fmla="val -97127"/>
              <a:gd name="adj6" fmla="val 134864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Outer</a:t>
            </a:r>
            <a:r>
              <a:rPr kumimoji="0" lang="fr-CH" altLang="en-US" sz="105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pipe </a:t>
            </a:r>
            <a:r>
              <a:rPr kumimoji="0" lang="fr-CH" altLang="en-US" sz="1050" b="0" i="0" u="none" strike="noStrike" cap="none" normalizeH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Stainless</a:t>
            </a:r>
            <a:r>
              <a:rPr kumimoji="0" lang="fr-CH" altLang="en-US" sz="105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050" b="0" i="0" u="none" strike="noStrike" cap="none" normalizeH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Steel</a:t>
            </a:r>
            <a:r>
              <a:rPr kumimoji="0" lang="fr-CH" altLang="en-US" sz="105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(316LN)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Ø62 </a:t>
            </a: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int</a:t>
            </a: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th 3mm - Copper layer 7µm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AutoShape 7"/>
          <p:cNvSpPr>
            <a:spLocks/>
          </p:cNvSpPr>
          <p:nvPr/>
        </p:nvSpPr>
        <p:spPr bwMode="auto">
          <a:xfrm>
            <a:off x="4118301" y="2355107"/>
            <a:ext cx="2200398" cy="506364"/>
          </a:xfrm>
          <a:prstGeom prst="accentCallout2">
            <a:avLst>
              <a:gd name="adj1" fmla="val 37029"/>
              <a:gd name="adj2" fmla="val 100029"/>
              <a:gd name="adj3" fmla="val 36049"/>
              <a:gd name="adj4" fmla="val 105278"/>
              <a:gd name="adj5" fmla="val 18776"/>
              <a:gd name="adj6" fmla="val 146268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1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Thermalisation</a:t>
            </a:r>
            <a:r>
              <a:rPr kumimoji="0" lang="fr-CH" altLang="en-US" sz="11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(80K)</a:t>
            </a:r>
            <a:endParaRPr kumimoji="0" lang="fr-CH" altLang="en-US" sz="11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Connected</a:t>
            </a:r>
            <a:r>
              <a:rPr kumimoji="0" lang="fr-CH" altLang="en-US" sz="105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to thermal</a:t>
            </a:r>
            <a:r>
              <a:rPr kumimoji="0" lang="fr-CH" altLang="en-US" sz="1050" b="0" i="1" u="none" strike="noStrike" cap="none" normalizeH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050" b="0" i="1" u="none" strike="noStrike" cap="none" normalizeH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screen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AutoShape 5"/>
          <p:cNvSpPr>
            <a:spLocks/>
          </p:cNvSpPr>
          <p:nvPr/>
        </p:nvSpPr>
        <p:spPr bwMode="auto">
          <a:xfrm>
            <a:off x="2615962" y="4187555"/>
            <a:ext cx="3625850" cy="534582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-96764"/>
              <a:gd name="adj6" fmla="val 132463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RF/UHV</a:t>
            </a:r>
            <a:r>
              <a:rPr kumimoji="0" lang="fr-CH" altLang="en-US" sz="105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050" b="0" i="0" u="none" strike="noStrike" cap="none" normalizeH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Gasket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ttangolo 17"/>
          <p:cNvSpPr/>
          <p:nvPr/>
        </p:nvSpPr>
        <p:spPr>
          <a:xfrm>
            <a:off x="451706" y="655223"/>
            <a:ext cx="4941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95000"/>
            </a:pPr>
            <a:r>
              <a:rPr lang="en-GB" sz="800" b="1" dirty="0" smtClean="0">
                <a:solidFill>
                  <a:srgbClr val="002060"/>
                </a:solidFill>
                <a:latin typeface="+mj-lt"/>
              </a:rPr>
              <a:t>FPC antenna – Copper OFE</a:t>
            </a:r>
          </a:p>
          <a:p>
            <a:pPr marL="285750" indent="-285750">
              <a:spcAft>
                <a:spcPts val="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GB" sz="800" dirty="0" smtClean="0">
                <a:solidFill>
                  <a:srgbClr val="002060"/>
                </a:solidFill>
                <a:latin typeface="+mj-lt"/>
              </a:rPr>
              <a:t>Heating on the antenna generated when RF is on</a:t>
            </a:r>
          </a:p>
          <a:p>
            <a:pPr marL="285750" indent="-285750">
              <a:spcAft>
                <a:spcPts val="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GB" sz="800" dirty="0" smtClean="0">
                <a:solidFill>
                  <a:srgbClr val="002060"/>
                </a:solidFill>
                <a:latin typeface="+mj-lt"/>
              </a:rPr>
              <a:t>Can lead to </a:t>
            </a:r>
            <a:r>
              <a:rPr lang="en-GB" sz="800" b="1" dirty="0" smtClean="0">
                <a:solidFill>
                  <a:srgbClr val="FF0101"/>
                </a:solidFill>
                <a:latin typeface="+mj-lt"/>
              </a:rPr>
              <a:t>high temperatures </a:t>
            </a:r>
            <a:r>
              <a:rPr lang="en-GB" sz="800" dirty="0" smtClean="0">
                <a:solidFill>
                  <a:srgbClr val="002060"/>
                </a:solidFill>
                <a:latin typeface="+mj-lt"/>
              </a:rPr>
              <a:t>of Cu (creep, outgassing, high radiation to cold mass)</a:t>
            </a:r>
          </a:p>
          <a:p>
            <a:pPr marL="285750" indent="-285750">
              <a:spcAft>
                <a:spcPts val="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GB" sz="800" dirty="0" smtClean="0">
                <a:solidFill>
                  <a:srgbClr val="002060"/>
                </a:solidFill>
                <a:latin typeface="+mj-lt"/>
              </a:rPr>
              <a:t>Water cooling necessary, water speed: </a:t>
            </a:r>
            <a:r>
              <a:rPr lang="en-GB" sz="800" b="1" dirty="0" smtClean="0">
                <a:solidFill>
                  <a:srgbClr val="00B853"/>
                </a:solidFill>
                <a:latin typeface="+mj-lt"/>
              </a:rPr>
              <a:t>1.5 m/s</a:t>
            </a:r>
          </a:p>
          <a:p>
            <a:pPr marL="285750" indent="-285750">
              <a:spcAft>
                <a:spcPts val="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GB" sz="800" dirty="0">
                <a:solidFill>
                  <a:srgbClr val="002060"/>
                </a:solidFill>
                <a:latin typeface="+mj-lt"/>
              </a:rPr>
              <a:t>Thermal loss on the </a:t>
            </a:r>
            <a:r>
              <a:rPr lang="en-GB" sz="800" dirty="0" smtClean="0">
                <a:solidFill>
                  <a:srgbClr val="002060"/>
                </a:solidFill>
                <a:latin typeface="+mj-lt"/>
              </a:rPr>
              <a:t>antenna:</a:t>
            </a:r>
            <a:endParaRPr lang="en-GB" sz="800" dirty="0">
              <a:solidFill>
                <a:srgbClr val="002060"/>
              </a:solidFill>
              <a:latin typeface="+mj-lt"/>
            </a:endParaRPr>
          </a:p>
          <a:p>
            <a:pPr marL="742950" lvl="1" indent="-285750">
              <a:spcAft>
                <a:spcPts val="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GB" sz="800" dirty="0">
                <a:solidFill>
                  <a:srgbClr val="002060"/>
                </a:solidFill>
                <a:latin typeface="+mj-lt"/>
              </a:rPr>
              <a:t>DQW ~ 100 </a:t>
            </a:r>
            <a:r>
              <a:rPr lang="en-GB" sz="800" dirty="0" smtClean="0">
                <a:solidFill>
                  <a:srgbClr val="002060"/>
                </a:solidFill>
                <a:latin typeface="+mj-lt"/>
              </a:rPr>
              <a:t>W</a:t>
            </a:r>
            <a:endParaRPr lang="en-GB" sz="8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89" y="2352164"/>
            <a:ext cx="2030986" cy="2207998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075" y="2043641"/>
            <a:ext cx="2005152" cy="2568762"/>
          </a:xfrm>
          <a:prstGeom prst="rect">
            <a:avLst/>
          </a:prstGeom>
        </p:spPr>
      </p:pic>
      <p:sp>
        <p:nvSpPr>
          <p:cNvPr id="46" name="TextBox 11"/>
          <p:cNvSpPr txBox="1"/>
          <p:nvPr/>
        </p:nvSpPr>
        <p:spPr>
          <a:xfrm>
            <a:off x="1221467" y="4647794"/>
            <a:ext cx="2788989" cy="18042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1600" b="0"/>
            </a:lvl1pPr>
            <a:lvl2pPr fontAlgn="base">
              <a:spcBef>
                <a:spcPct val="0"/>
              </a:spcBef>
              <a:spcAft>
                <a:spcPct val="0"/>
              </a:spcAft>
            </a:lvl2pPr>
            <a:lvl3pPr fontAlgn="base">
              <a:spcBef>
                <a:spcPct val="0"/>
              </a:spcBef>
              <a:spcAft>
                <a:spcPct val="0"/>
              </a:spcAft>
            </a:lvl3pPr>
            <a:lvl4pPr fontAlgn="base">
              <a:spcBef>
                <a:spcPct val="0"/>
              </a:spcBef>
              <a:spcAft>
                <a:spcPct val="0"/>
              </a:spcAft>
            </a:lvl4pPr>
            <a:lvl5pPr fontAlgn="base">
              <a:spcBef>
                <a:spcPct val="0"/>
              </a:spcBef>
              <a:spcAft>
                <a:spcPct val="0"/>
              </a:spcAft>
            </a:lvl5pPr>
            <a:lvl6pPr defTabSz="914400"/>
            <a:lvl7pPr defTabSz="914400"/>
            <a:lvl8pPr defTabSz="914400"/>
            <a:lvl9pPr defTabSz="914400"/>
          </a:lstStyle>
          <a:p>
            <a:r>
              <a:rPr lang="en-GB" sz="700" b="1" dirty="0"/>
              <a:t>FPC surface loss density distribution &amp; temperature increase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35475" y="1486220"/>
            <a:ext cx="44660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GB" sz="800" b="1" dirty="0">
                <a:solidFill>
                  <a:srgbClr val="002060"/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Iterative HFSS/ANSYS analysis </a:t>
            </a:r>
            <a:r>
              <a:rPr lang="en-GB" sz="800" dirty="0">
                <a:solidFill>
                  <a:srgbClr val="002060"/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to evaluate T field on hook and radiation to cold mass</a:t>
            </a:r>
          </a:p>
          <a:p>
            <a:pPr marL="228600" indent="-228600"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GB" sz="800" dirty="0">
                <a:solidFill>
                  <a:srgbClr val="002060"/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With the final solution: </a:t>
            </a:r>
            <a:r>
              <a:rPr lang="en-GB" sz="800" b="1" dirty="0" smtClean="0">
                <a:solidFill>
                  <a:srgbClr val="00B050"/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0.9W/FPC </a:t>
            </a:r>
            <a:r>
              <a:rPr lang="en-GB" sz="800" b="1" dirty="0">
                <a:solidFill>
                  <a:srgbClr val="00B050"/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to 2K by radiation</a:t>
            </a:r>
          </a:p>
          <a:p>
            <a:pPr marL="228600" indent="-228600"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GB" sz="800" b="1" dirty="0" err="1">
                <a:solidFill>
                  <a:srgbClr val="00B050"/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T</a:t>
            </a:r>
            <a:r>
              <a:rPr lang="en-GB" sz="800" b="1" baseline="-25000" dirty="0" err="1">
                <a:solidFill>
                  <a:srgbClr val="00B050"/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max</a:t>
            </a:r>
            <a:r>
              <a:rPr lang="en-GB" sz="800" b="1" dirty="0">
                <a:solidFill>
                  <a:srgbClr val="00B050"/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 hook &lt; </a:t>
            </a:r>
            <a:r>
              <a:rPr lang="en-GB" sz="800" b="1" dirty="0" smtClean="0">
                <a:solidFill>
                  <a:srgbClr val="00B050"/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100 ºC</a:t>
            </a:r>
            <a:endParaRPr lang="en-GB" sz="800" b="1" dirty="0">
              <a:solidFill>
                <a:srgbClr val="00B050"/>
              </a:solidFill>
              <a:latin typeface="Cambria" panose="02040503050406030204" pitchFamily="18" charset="0"/>
            </a:endParaRPr>
          </a:p>
        </p:txBody>
      </p:sp>
      <p:sp>
        <p:nvSpPr>
          <p:cNvPr id="48" name="Rettangolo 17"/>
          <p:cNvSpPr/>
          <p:nvPr/>
        </p:nvSpPr>
        <p:spPr>
          <a:xfrm>
            <a:off x="1407849" y="4416891"/>
            <a:ext cx="6439621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en-GB" sz="600" b="1" i="1" dirty="0" smtClean="0">
                <a:solidFill>
                  <a:srgbClr val="002060"/>
                </a:solidFill>
                <a:latin typeface="+mj-lt"/>
              </a:rPr>
              <a:t>Extracted from Federico CARRA thermal calculations</a:t>
            </a:r>
            <a:endParaRPr lang="en-GB" sz="600" i="1" dirty="0" smtClean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371" y="97629"/>
            <a:ext cx="1131875" cy="848906"/>
          </a:xfrm>
          <a:prstGeom prst="rect">
            <a:avLst/>
          </a:prstGeom>
        </p:spPr>
      </p:pic>
      <p:sp>
        <p:nvSpPr>
          <p:cNvPr id="21" name="Rettangolo 17"/>
          <p:cNvSpPr/>
          <p:nvPr/>
        </p:nvSpPr>
        <p:spPr>
          <a:xfrm>
            <a:off x="511031" y="398620"/>
            <a:ext cx="2787937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More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details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in the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presentation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s of E.MONTESINOS (CERN) </a:t>
            </a:r>
            <a:endParaRPr lang="en-GB" sz="700" dirty="0" smtClean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893731" y="491747"/>
            <a:ext cx="1317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Manufacturing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done</a:t>
            </a:r>
            <a:endParaRPr lang="fr-CH" altLang="en-US" sz="1000" i="1" dirty="0">
              <a:solidFill>
                <a:srgbClr val="7F7F7F"/>
              </a:solidFill>
              <a:latin typeface="Franklin Gothic Demi" panose="020B07030201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3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40568" y="-62219"/>
            <a:ext cx="7920000" cy="540000"/>
          </a:xfrm>
        </p:spPr>
        <p:txBody>
          <a:bodyPr/>
          <a:lstStyle/>
          <a:p>
            <a:r>
              <a:rPr lang="fr-CH" dirty="0" smtClean="0"/>
              <a:t>Support and </a:t>
            </a:r>
            <a:r>
              <a:rPr lang="fr-CH" dirty="0" err="1" smtClean="0"/>
              <a:t>alignment</a:t>
            </a:r>
            <a:r>
              <a:rPr lang="fr-CH" dirty="0" smtClean="0"/>
              <a:t> of </a:t>
            </a:r>
            <a:r>
              <a:rPr lang="fr-CH" dirty="0" err="1" smtClean="0"/>
              <a:t>cavity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err="1" smtClean="0"/>
              <a:t>Internationnal</a:t>
            </a:r>
            <a:r>
              <a:rPr lang="en-GB" noProof="0" dirty="0" smtClean="0"/>
              <a:t> review of the Crab Cavity performance for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– CERN – 3 </a:t>
            </a:r>
            <a:r>
              <a:rPr lang="en-GB" noProof="0" dirty="0" err="1" smtClean="0"/>
              <a:t>april</a:t>
            </a:r>
            <a:r>
              <a:rPr lang="en-GB" noProof="0" dirty="0" smtClean="0"/>
              <a:t>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00192" y="699542"/>
            <a:ext cx="2448272" cy="3744416"/>
          </a:xfrm>
          <a:prstGeom prst="rect">
            <a:avLst/>
          </a:prstGeom>
        </p:spPr>
      </p:pic>
      <p:sp>
        <p:nvSpPr>
          <p:cNvPr id="8" name="AutoShape 5"/>
          <p:cNvSpPr>
            <a:spLocks/>
          </p:cNvSpPr>
          <p:nvPr/>
        </p:nvSpPr>
        <p:spPr bwMode="auto">
          <a:xfrm>
            <a:off x="5097174" y="1005776"/>
            <a:ext cx="1626410" cy="534582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87443"/>
              <a:gd name="adj6" fmla="val 141387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External</a:t>
            </a:r>
            <a:r>
              <a:rPr kumimoji="0" lang="fr-CH" altLang="en-US" sz="105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plate</a:t>
            </a:r>
            <a:endParaRPr kumimoji="0" lang="fr-CH" altLang="en-US" sz="105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LHCACFAH 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AutoShape 5"/>
          <p:cNvSpPr>
            <a:spLocks/>
          </p:cNvSpPr>
          <p:nvPr/>
        </p:nvSpPr>
        <p:spPr bwMode="auto">
          <a:xfrm>
            <a:off x="4936718" y="1795647"/>
            <a:ext cx="1626410" cy="393913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-5592"/>
              <a:gd name="adj6" fmla="val 160611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Thermalisation ~80K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Copper </a:t>
            </a: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braids</a:t>
            </a: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AutoShape 5"/>
          <p:cNvSpPr>
            <a:spLocks/>
          </p:cNvSpPr>
          <p:nvPr/>
        </p:nvSpPr>
        <p:spPr bwMode="auto">
          <a:xfrm>
            <a:off x="4959573" y="2451813"/>
            <a:ext cx="1626410" cy="393913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-94758"/>
              <a:gd name="adj6" fmla="val 157236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Support </a:t>
            </a: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blades</a:t>
            </a:r>
            <a:r>
              <a:rPr kumimoji="0" lang="fr-CH" altLang="en-US" sz="105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x 2</a:t>
            </a:r>
            <a:endParaRPr kumimoji="0" lang="fr-CH" altLang="en-US" sz="105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Stainless</a:t>
            </a: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steel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/ Copper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6921"/>
            <a:ext cx="3672408" cy="206323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845726"/>
            <a:ext cx="2321460" cy="16526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661" y="2845726"/>
            <a:ext cx="2343918" cy="18440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Rettangolo 17"/>
          <p:cNvSpPr/>
          <p:nvPr/>
        </p:nvSpPr>
        <p:spPr>
          <a:xfrm>
            <a:off x="1998689" y="4549245"/>
            <a:ext cx="6439621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en-GB" sz="600" b="1" i="1" dirty="0" smtClean="0">
                <a:solidFill>
                  <a:srgbClr val="002060"/>
                </a:solidFill>
                <a:latin typeface="+mj-lt"/>
              </a:rPr>
              <a:t>C. Zanoni EN/MME</a:t>
            </a:r>
            <a:endParaRPr lang="en-GB" sz="600" i="1" dirty="0" smtClean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9" name="AutoShape 11"/>
          <p:cNvSpPr>
            <a:spLocks/>
          </p:cNvSpPr>
          <p:nvPr/>
        </p:nvSpPr>
        <p:spPr bwMode="auto">
          <a:xfrm>
            <a:off x="2787452" y="3262140"/>
            <a:ext cx="3508375" cy="430081"/>
          </a:xfrm>
          <a:prstGeom prst="accentCallout2">
            <a:avLst>
              <a:gd name="adj1" fmla="val 9218"/>
              <a:gd name="adj2" fmla="val 102171"/>
              <a:gd name="adj3" fmla="val 9218"/>
              <a:gd name="adj4" fmla="val 112472"/>
              <a:gd name="adj5" fmla="val -138988"/>
              <a:gd name="adj6" fmla="val 121312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FSI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LHCACFAM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AutoShape 14"/>
          <p:cNvSpPr>
            <a:spLocks/>
          </p:cNvSpPr>
          <p:nvPr/>
        </p:nvSpPr>
        <p:spPr bwMode="auto">
          <a:xfrm>
            <a:off x="2787452" y="3845361"/>
            <a:ext cx="3506788" cy="474662"/>
          </a:xfrm>
          <a:prstGeom prst="accentCallout2">
            <a:avLst>
              <a:gd name="adj1" fmla="val 9218"/>
              <a:gd name="adj2" fmla="val 102171"/>
              <a:gd name="adj3" fmla="val 9218"/>
              <a:gd name="adj4" fmla="val 109523"/>
              <a:gd name="adj5" fmla="val -107500"/>
              <a:gd name="adj6" fmla="val 135666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BCAM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LHCACFAM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ttangolo 17"/>
          <p:cNvSpPr/>
          <p:nvPr/>
        </p:nvSpPr>
        <p:spPr>
          <a:xfrm>
            <a:off x="755576" y="377753"/>
            <a:ext cx="2787937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More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details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in the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presentation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s of M.SOSIN (CERN) </a:t>
            </a:r>
            <a:endParaRPr lang="en-GB" sz="700" dirty="0" smtClean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2160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2055000" y="-71054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err="1" smtClean="0"/>
              <a:t>Tuning</a:t>
            </a:r>
            <a:r>
              <a:rPr lang="fr-CH" dirty="0" smtClean="0"/>
              <a:t> system</a:t>
            </a:r>
            <a:endParaRPr lang="en-GB" dirty="0"/>
          </a:p>
        </p:txBody>
      </p:sp>
      <p:pic>
        <p:nvPicPr>
          <p:cNvPr id="31" name="Picture 30"/>
          <p:cNvPicPr/>
          <p:nvPr>
            <p:extLst>
              <p:ext uri="{D42A27DB-BD31-4B8C-83A1-F6EECF244321}">
                <p14:modId xmlns:p14="http://schemas.microsoft.com/office/powerpoint/2010/main" val="148323439"/>
              </p:ext>
            </p:ext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8166"/>
            <a:ext cx="2837569" cy="46565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489" y="1729694"/>
            <a:ext cx="1860974" cy="2607954"/>
          </a:xfrm>
          <a:prstGeom prst="rect">
            <a:avLst/>
          </a:prstGeom>
        </p:spPr>
      </p:pic>
      <p:pic>
        <p:nvPicPr>
          <p:cNvPr id="34" name="Picture 33"/>
          <p:cNvPicPr/>
          <p:nvPr>
            <p:extLst>
              <p:ext uri="{D42A27DB-BD31-4B8C-83A1-F6EECF244321}">
                <p14:modId xmlns:p14="http://schemas.microsoft.com/office/powerpoint/2010/main" val="2514653447"/>
              </p:ext>
            </p:extLst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6" r="28738"/>
          <a:stretch/>
        </p:blipFill>
        <p:spPr>
          <a:xfrm>
            <a:off x="6876041" y="312898"/>
            <a:ext cx="947713" cy="11048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AutoShape 5"/>
          <p:cNvSpPr>
            <a:spLocks/>
          </p:cNvSpPr>
          <p:nvPr/>
        </p:nvSpPr>
        <p:spPr bwMode="auto">
          <a:xfrm>
            <a:off x="1511638" y="971988"/>
            <a:ext cx="1626410" cy="216024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142655"/>
              <a:gd name="adj6" fmla="val 173572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Cryomodule</a:t>
            </a:r>
            <a:r>
              <a:rPr kumimoji="0" lang="fr-CH" altLang="en-US" sz="8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800" b="0" i="0" u="none" strike="noStrike" cap="none" normalizeH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limit</a:t>
            </a:r>
            <a:endParaRPr kumimoji="0" lang="fr-CH" altLang="en-US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7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300k </a:t>
            </a:r>
            <a:endParaRPr kumimoji="0" lang="en-US" altLang="en-US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AutoShape 5"/>
          <p:cNvSpPr>
            <a:spLocks/>
          </p:cNvSpPr>
          <p:nvPr/>
        </p:nvSpPr>
        <p:spPr bwMode="auto">
          <a:xfrm>
            <a:off x="1511638" y="1299718"/>
            <a:ext cx="1626410" cy="253523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115049"/>
              <a:gd name="adj6" fmla="val 195165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Thermalisation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7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80k</a:t>
            </a:r>
            <a:r>
              <a:rPr kumimoji="0" lang="fr-CH" altLang="en-US" sz="7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endParaRPr kumimoji="0" lang="en-US" altLang="en-US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AutoShape 5"/>
          <p:cNvSpPr>
            <a:spLocks/>
          </p:cNvSpPr>
          <p:nvPr/>
        </p:nvSpPr>
        <p:spPr bwMode="auto">
          <a:xfrm>
            <a:off x="1523334" y="1638364"/>
            <a:ext cx="1626410" cy="216024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62905"/>
              <a:gd name="adj6" fmla="val 196387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Tactuation</a:t>
            </a:r>
            <a:r>
              <a:rPr kumimoji="0" lang="fr-CH" altLang="en-US" sz="8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double pipe</a:t>
            </a:r>
            <a:endParaRPr kumimoji="0" lang="fr-CH" altLang="en-US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7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Stainless</a:t>
            </a:r>
            <a:r>
              <a:rPr lang="fr-CH" altLang="en-US" sz="7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7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steel</a:t>
            </a:r>
            <a:r>
              <a:rPr kumimoji="0" lang="fr-CH" altLang="en-US" sz="7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endParaRPr kumimoji="0" lang="en-US" altLang="en-US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AutoShape 5"/>
          <p:cNvSpPr>
            <a:spLocks/>
          </p:cNvSpPr>
          <p:nvPr/>
        </p:nvSpPr>
        <p:spPr bwMode="auto">
          <a:xfrm>
            <a:off x="1763688" y="540000"/>
            <a:ext cx="1626410" cy="216024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19963"/>
              <a:gd name="adj6" fmla="val 178461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800" dirty="0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Actuation</a:t>
            </a:r>
            <a:endParaRPr kumimoji="0" lang="fr-CH" altLang="en-US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7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endParaRPr kumimoji="0" lang="en-US" altLang="en-US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AutoShape 5"/>
          <p:cNvSpPr>
            <a:spLocks/>
          </p:cNvSpPr>
          <p:nvPr/>
        </p:nvSpPr>
        <p:spPr bwMode="auto">
          <a:xfrm>
            <a:off x="1511638" y="2104449"/>
            <a:ext cx="1626410" cy="216024"/>
          </a:xfrm>
          <a:prstGeom prst="accentCallout2">
            <a:avLst>
              <a:gd name="adj1" fmla="val 10875"/>
              <a:gd name="adj2" fmla="val 102102"/>
              <a:gd name="adj3" fmla="val 63019"/>
              <a:gd name="adj4" fmla="val 109717"/>
              <a:gd name="adj5" fmla="val 96646"/>
              <a:gd name="adj6" fmla="val 125906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800" dirty="0" err="1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Titanium</a:t>
            </a:r>
            <a:r>
              <a:rPr lang="fr-CH" altLang="en-US" sz="800" dirty="0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frame</a:t>
            </a:r>
            <a:endParaRPr kumimoji="0" lang="fr-CH" altLang="en-US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7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endParaRPr kumimoji="0" lang="en-US" altLang="en-US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AutoShape 5"/>
          <p:cNvSpPr>
            <a:spLocks/>
          </p:cNvSpPr>
          <p:nvPr/>
        </p:nvSpPr>
        <p:spPr bwMode="auto">
          <a:xfrm>
            <a:off x="1514477" y="2679456"/>
            <a:ext cx="1626410" cy="216024"/>
          </a:xfrm>
          <a:prstGeom prst="accentCallout2">
            <a:avLst>
              <a:gd name="adj1" fmla="val 10875"/>
              <a:gd name="adj2" fmla="val 102102"/>
              <a:gd name="adj3" fmla="val 63019"/>
              <a:gd name="adj4" fmla="val 109717"/>
              <a:gd name="adj5" fmla="val 111982"/>
              <a:gd name="adj6" fmla="val 189461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800" dirty="0" err="1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Pretuning</a:t>
            </a:r>
            <a:r>
              <a:rPr lang="fr-CH" altLang="en-US" sz="800" dirty="0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plate</a:t>
            </a:r>
            <a:endParaRPr kumimoji="0" lang="fr-CH" altLang="en-US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7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Titanium</a:t>
            </a:r>
            <a:r>
              <a:rPr kumimoji="0" lang="fr-CH" altLang="en-US" sz="7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endParaRPr kumimoji="0" lang="en-US" altLang="en-US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3047" y="1638364"/>
            <a:ext cx="1814001" cy="3008433"/>
          </a:xfrm>
          <a:prstGeom prst="rect">
            <a:avLst/>
          </a:prstGeom>
        </p:spPr>
      </p:pic>
      <p:sp>
        <p:nvSpPr>
          <p:cNvPr id="20" name="AutoShape 5"/>
          <p:cNvSpPr>
            <a:spLocks/>
          </p:cNvSpPr>
          <p:nvPr/>
        </p:nvSpPr>
        <p:spPr bwMode="auto">
          <a:xfrm>
            <a:off x="1516658" y="3018101"/>
            <a:ext cx="1626410" cy="253523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-5177"/>
              <a:gd name="adj6" fmla="val 198424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Tuning</a:t>
            </a:r>
            <a:r>
              <a:rPr kumimoji="0" lang="fr-CH" altLang="en-US" sz="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rod</a:t>
            </a:r>
            <a:endParaRPr kumimoji="0" lang="fr-CH" altLang="en-US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7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Titanium</a:t>
            </a:r>
            <a:r>
              <a:rPr kumimoji="0" lang="fr-CH" altLang="en-US" sz="7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endParaRPr kumimoji="0" lang="en-US" altLang="en-US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AutoShape 5"/>
          <p:cNvSpPr>
            <a:spLocks/>
          </p:cNvSpPr>
          <p:nvPr/>
        </p:nvSpPr>
        <p:spPr bwMode="auto">
          <a:xfrm>
            <a:off x="1511638" y="3437162"/>
            <a:ext cx="1626410" cy="253523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94140"/>
              <a:gd name="adj6" fmla="val 121424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Flexible guides (x4)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7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Titanium</a:t>
            </a:r>
            <a:r>
              <a:rPr kumimoji="0" lang="fr-CH" altLang="en-US" sz="7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endParaRPr kumimoji="0" lang="en-US" altLang="en-US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511031" y="347929"/>
            <a:ext cx="2787937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More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details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in the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presentation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s of K.ARTOOS (CERN) </a:t>
            </a:r>
            <a:endParaRPr lang="en-GB" sz="700" dirty="0" smtClean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3679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4092" y="1738796"/>
            <a:ext cx="3960440" cy="2257451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1612" y="135000"/>
            <a:ext cx="7920000" cy="540000"/>
          </a:xfrm>
        </p:spPr>
        <p:txBody>
          <a:bodyPr/>
          <a:lstStyle/>
          <a:p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665" y="705925"/>
            <a:ext cx="2740995" cy="75904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53226" y="483621"/>
            <a:ext cx="3600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b="1" dirty="0" err="1" smtClean="0"/>
              <a:t>Biphase</a:t>
            </a:r>
            <a:r>
              <a:rPr lang="fr-CH" sz="1000" b="1" dirty="0" smtClean="0"/>
              <a:t> line and supports</a:t>
            </a:r>
            <a:endParaRPr lang="pl-PL" sz="1000" b="1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6012160" y="192497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b="1" dirty="0" err="1" smtClean="0"/>
              <a:t>Specification</a:t>
            </a:r>
            <a:r>
              <a:rPr lang="fr-CH" sz="1000" b="1" dirty="0" smtClean="0"/>
              <a:t> of Service module and </a:t>
            </a:r>
            <a:r>
              <a:rPr lang="fr-CH" sz="1000" b="1" dirty="0" err="1" smtClean="0"/>
              <a:t>jumper</a:t>
            </a:r>
            <a:endParaRPr lang="fr-CH" sz="1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000" dirty="0" smtClean="0"/>
              <a:t>Delivery : August 2017</a:t>
            </a:r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-2686221" y="23594"/>
            <a:ext cx="8128933" cy="66893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 err="1" smtClean="0"/>
              <a:t>Cryogenic</a:t>
            </a:r>
            <a:endParaRPr lang="fr-CH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769" y="538834"/>
            <a:ext cx="2954781" cy="293794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84368" y="3307343"/>
            <a:ext cx="1097309" cy="1546208"/>
          </a:xfrm>
          <a:prstGeom prst="rect">
            <a:avLst/>
          </a:prstGeom>
        </p:spPr>
      </p:pic>
      <p:sp>
        <p:nvSpPr>
          <p:cNvPr id="15" name="AutoShape 5"/>
          <p:cNvSpPr>
            <a:spLocks/>
          </p:cNvSpPr>
          <p:nvPr/>
        </p:nvSpPr>
        <p:spPr bwMode="auto">
          <a:xfrm>
            <a:off x="611612" y="1492281"/>
            <a:ext cx="1626410" cy="378713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-41323"/>
              <a:gd name="adj6" fmla="val 135144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9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Support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8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Stainless</a:t>
            </a:r>
            <a:r>
              <a:rPr kumimoji="0" lang="fr-CH" altLang="en-US" sz="800" b="0" i="1" u="none" strike="noStrike" cap="none" normalizeH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800" b="0" i="1" u="none" strike="noStrike" cap="none" normalizeH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steel</a:t>
            </a:r>
            <a:r>
              <a:rPr kumimoji="0" lang="fr-CH" altLang="en-US" sz="800" b="0" i="1" u="none" strike="noStrike" cap="none" normalizeH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&amp; G10</a:t>
            </a:r>
            <a:r>
              <a:rPr kumimoji="0" lang="fr-CH" altLang="en-US" sz="8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AutoShape 5"/>
          <p:cNvSpPr>
            <a:spLocks/>
          </p:cNvSpPr>
          <p:nvPr/>
        </p:nvSpPr>
        <p:spPr bwMode="auto">
          <a:xfrm>
            <a:off x="-607747" y="1329019"/>
            <a:ext cx="1626410" cy="378713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-39788"/>
              <a:gd name="adj6" fmla="val 134858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9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Bellows</a:t>
            </a:r>
            <a:endParaRPr kumimoji="0" lang="fr-CH" altLang="en-US" sz="9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8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Hydroformed</a:t>
            </a:r>
            <a:r>
              <a:rPr lang="fr-CH" altLang="en-US" sz="8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kumimoji="0" lang="fr-CH" altLang="en-US" sz="8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AutoShape 5"/>
          <p:cNvSpPr>
            <a:spLocks/>
          </p:cNvSpPr>
          <p:nvPr/>
        </p:nvSpPr>
        <p:spPr bwMode="auto">
          <a:xfrm>
            <a:off x="-334236" y="3949637"/>
            <a:ext cx="1626410" cy="340363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-156602"/>
              <a:gd name="adj6" fmla="val 104684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9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Level</a:t>
            </a:r>
            <a:r>
              <a:rPr kumimoji="0" lang="fr-CH" altLang="en-US" sz="9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gauge port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8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DN10 </a:t>
            </a:r>
            <a:r>
              <a:rPr kumimoji="0" lang="fr-CH" altLang="en-US" sz="8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AutoShape 5"/>
          <p:cNvSpPr>
            <a:spLocks/>
          </p:cNvSpPr>
          <p:nvPr/>
        </p:nvSpPr>
        <p:spPr bwMode="auto">
          <a:xfrm>
            <a:off x="2494455" y="3570924"/>
            <a:ext cx="1626410" cy="378713"/>
          </a:xfrm>
          <a:prstGeom prst="accentCallout2">
            <a:avLst>
              <a:gd name="adj1" fmla="val 42030"/>
              <a:gd name="adj2" fmla="val -549"/>
              <a:gd name="adj3" fmla="val -17164"/>
              <a:gd name="adj4" fmla="val -10756"/>
              <a:gd name="adj5" fmla="val -60525"/>
              <a:gd name="adj6" fmla="val -26472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9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Lower</a:t>
            </a:r>
            <a:r>
              <a:rPr kumimoji="0" lang="fr-CH" altLang="en-US" sz="9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900" b="0" i="0" u="none" strike="noStrike" cap="none" normalizeH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cryoline</a:t>
            </a:r>
            <a:endParaRPr kumimoji="0" lang="fr-CH" altLang="en-US" sz="9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8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DN25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" name="Picture 19" descr="cid:image002.jpg@01D1A1F6.7CDC158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511" y="3677006"/>
            <a:ext cx="1800250" cy="100241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AutoShape 5"/>
          <p:cNvSpPr>
            <a:spLocks/>
          </p:cNvSpPr>
          <p:nvPr/>
        </p:nvSpPr>
        <p:spPr bwMode="auto">
          <a:xfrm>
            <a:off x="4478925" y="2007805"/>
            <a:ext cx="1626410" cy="378713"/>
          </a:xfrm>
          <a:prstGeom prst="accentCallout2">
            <a:avLst>
              <a:gd name="adj1" fmla="val 42030"/>
              <a:gd name="adj2" fmla="val -549"/>
              <a:gd name="adj3" fmla="val -17164"/>
              <a:gd name="adj4" fmla="val -10756"/>
              <a:gd name="adj5" fmla="val -11535"/>
              <a:gd name="adj6" fmla="val -34620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9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Jumper</a:t>
            </a:r>
            <a:r>
              <a:rPr kumimoji="0" lang="fr-CH" altLang="en-US" sz="9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  <a:endParaRPr kumimoji="0" lang="fr-CH" altLang="en-US" sz="9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8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DN300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8589" y="3430793"/>
            <a:ext cx="3600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Volume of </a:t>
            </a:r>
            <a:r>
              <a:rPr lang="fr-CH" sz="1000" dirty="0" err="1" smtClean="0"/>
              <a:t>Helium</a:t>
            </a:r>
            <a:r>
              <a:rPr lang="fr-CH" sz="1000" dirty="0" smtClean="0"/>
              <a:t> : 145L / </a:t>
            </a:r>
            <a:r>
              <a:rPr lang="fr-CH" sz="1000" dirty="0" err="1" smtClean="0"/>
              <a:t>cryomodule</a:t>
            </a:r>
            <a:endParaRPr lang="pl-PL" sz="1000" dirty="0" smtClean="0"/>
          </a:p>
        </p:txBody>
      </p:sp>
      <p:sp>
        <p:nvSpPr>
          <p:cNvPr id="25" name="Rettangolo 17"/>
          <p:cNvSpPr/>
          <p:nvPr/>
        </p:nvSpPr>
        <p:spPr>
          <a:xfrm>
            <a:off x="2225396" y="136215"/>
            <a:ext cx="2736115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More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details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in the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presentation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of </a:t>
            </a:r>
            <a:r>
              <a:rPr lang="fr-CH" sz="700" b="1" dirty="0">
                <a:solidFill>
                  <a:srgbClr val="002060"/>
                </a:solidFill>
                <a:latin typeface="+mj-lt"/>
              </a:rPr>
              <a:t>K. 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Brodzinski (CERN)</a:t>
            </a:r>
            <a:endParaRPr lang="en-GB" sz="700" dirty="0" smtClean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483316" y="4348257"/>
            <a:ext cx="283763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Material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: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Stainless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steel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(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procurement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started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Foreseen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end of fabrication :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mid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July</a:t>
            </a:r>
            <a:endParaRPr lang="fr-CH" altLang="en-US" sz="1000" i="1" dirty="0">
              <a:solidFill>
                <a:srgbClr val="7F7F7F"/>
              </a:solidFill>
              <a:latin typeface="Franklin Gothic Demi" panose="020B07030201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000" dirty="0">
              <a:latin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5442712" y="336270"/>
            <a:ext cx="0" cy="2971073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80728" y="-9325"/>
            <a:ext cx="7920000" cy="540000"/>
          </a:xfrm>
        </p:spPr>
        <p:txBody>
          <a:bodyPr/>
          <a:lstStyle/>
          <a:p>
            <a:r>
              <a:rPr lang="fr-CH" dirty="0" smtClean="0"/>
              <a:t>Instrumentation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23" y="495442"/>
            <a:ext cx="5688632" cy="32639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455" y="76951"/>
            <a:ext cx="3218345" cy="26996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978832" y="3749197"/>
            <a:ext cx="39604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b="1" i="1" dirty="0" err="1" smtClean="0"/>
              <a:t>Cryogenic</a:t>
            </a:r>
            <a:r>
              <a:rPr lang="fr-CH" sz="800" b="1" i="1" dirty="0" smtClean="0"/>
              <a:t> instrumentation (not </a:t>
            </a:r>
            <a:r>
              <a:rPr lang="fr-CH" sz="800" b="1" i="1" dirty="0" err="1" smtClean="0"/>
              <a:t>complete</a:t>
            </a:r>
            <a:r>
              <a:rPr lang="fr-CH" sz="800" b="1" i="1" dirty="0" smtClean="0"/>
              <a:t>, for illustration)</a:t>
            </a:r>
            <a:endParaRPr lang="pl-PL" sz="800" b="1" i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828455" y="2828073"/>
            <a:ext cx="36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b="1" dirty="0" smtClean="0"/>
              <a:t>Liste of </a:t>
            </a:r>
            <a:r>
              <a:rPr lang="fr-CH" sz="1000" b="1" dirty="0" err="1" smtClean="0"/>
              <a:t>instrumentaion</a:t>
            </a:r>
            <a:r>
              <a:rPr lang="fr-CH" sz="1000" b="1" dirty="0" smtClean="0"/>
              <a:t> (</a:t>
            </a:r>
            <a:r>
              <a:rPr lang="fr-CH" sz="1000" b="1" dirty="0" err="1" smtClean="0"/>
              <a:t>cryo</a:t>
            </a:r>
            <a:r>
              <a:rPr lang="fr-CH" sz="1000" b="1" dirty="0" smtClean="0"/>
              <a:t> + </a:t>
            </a:r>
            <a:r>
              <a:rPr lang="fr-CH" sz="1000" b="1" dirty="0" err="1" smtClean="0"/>
              <a:t>mechanical</a:t>
            </a:r>
            <a:r>
              <a:rPr lang="fr-CH" sz="1000" b="1" dirty="0" smtClean="0"/>
              <a:t>) :</a:t>
            </a:r>
          </a:p>
          <a:p>
            <a:r>
              <a:rPr lang="fr-CH" sz="1000" dirty="0"/>
              <a:t>	</a:t>
            </a:r>
            <a:r>
              <a:rPr lang="fr-CH" sz="800" dirty="0" smtClean="0"/>
              <a:t>-13 CERNOX </a:t>
            </a:r>
            <a:r>
              <a:rPr lang="fr-CH" sz="800" dirty="0" err="1" smtClean="0"/>
              <a:t>temperature</a:t>
            </a:r>
            <a:r>
              <a:rPr lang="fr-CH" sz="800" dirty="0" smtClean="0"/>
              <a:t> </a:t>
            </a:r>
            <a:r>
              <a:rPr lang="fr-CH" sz="800" dirty="0" err="1" smtClean="0"/>
              <a:t>sensors</a:t>
            </a:r>
            <a:endParaRPr lang="fr-CH" sz="800" dirty="0" smtClean="0"/>
          </a:p>
          <a:p>
            <a:r>
              <a:rPr lang="fr-CH" sz="800" dirty="0"/>
              <a:t>	</a:t>
            </a:r>
            <a:r>
              <a:rPr lang="fr-CH" sz="800" dirty="0" smtClean="0"/>
              <a:t>-~20 PT100</a:t>
            </a:r>
          </a:p>
          <a:p>
            <a:r>
              <a:rPr lang="fr-CH" sz="800" dirty="0"/>
              <a:t>	</a:t>
            </a:r>
            <a:r>
              <a:rPr lang="fr-CH" sz="800" dirty="0" smtClean="0"/>
              <a:t>-2x 8x </a:t>
            </a:r>
            <a:r>
              <a:rPr lang="fr-CH" sz="800" dirty="0" err="1" smtClean="0"/>
              <a:t>heating</a:t>
            </a:r>
            <a:r>
              <a:rPr lang="fr-CH" sz="800" dirty="0" smtClean="0"/>
              <a:t> </a:t>
            </a:r>
            <a:r>
              <a:rPr lang="fr-CH" sz="800" dirty="0" err="1" smtClean="0"/>
              <a:t>cartridge</a:t>
            </a:r>
            <a:r>
              <a:rPr lang="fr-CH" sz="800" dirty="0" smtClean="0"/>
              <a:t> 5W</a:t>
            </a:r>
          </a:p>
          <a:p>
            <a:r>
              <a:rPr lang="fr-CH" sz="800" dirty="0"/>
              <a:t>	</a:t>
            </a:r>
            <a:r>
              <a:rPr lang="fr-CH" sz="800" dirty="0" smtClean="0"/>
              <a:t>-2x He tank </a:t>
            </a:r>
            <a:r>
              <a:rPr lang="fr-CH" sz="800" dirty="0" err="1" smtClean="0"/>
              <a:t>heater</a:t>
            </a:r>
            <a:r>
              <a:rPr lang="fr-CH" sz="800" dirty="0" smtClean="0"/>
              <a:t> 100W</a:t>
            </a:r>
          </a:p>
          <a:p>
            <a:r>
              <a:rPr lang="fr-CH" sz="800" dirty="0"/>
              <a:t>	</a:t>
            </a:r>
            <a:r>
              <a:rPr lang="fr-CH" sz="800" dirty="0" smtClean="0"/>
              <a:t>-~20 </a:t>
            </a:r>
            <a:r>
              <a:rPr lang="fr-CH" sz="800" dirty="0" err="1" smtClean="0"/>
              <a:t>strain</a:t>
            </a:r>
            <a:r>
              <a:rPr lang="fr-CH" sz="800" dirty="0" smtClean="0"/>
              <a:t> gauges</a:t>
            </a:r>
          </a:p>
          <a:p>
            <a:r>
              <a:rPr lang="fr-CH" sz="800" dirty="0"/>
              <a:t>	</a:t>
            </a:r>
            <a:r>
              <a:rPr lang="fr-CH" sz="800" dirty="0" smtClean="0"/>
              <a:t>…</a:t>
            </a:r>
          </a:p>
          <a:p>
            <a:endParaRPr lang="fr-CH" sz="800" dirty="0"/>
          </a:p>
          <a:p>
            <a:endParaRPr lang="fr-CH" sz="800" dirty="0" smtClean="0"/>
          </a:p>
          <a:p>
            <a:r>
              <a:rPr lang="fr-CH" sz="800" dirty="0" err="1" smtClean="0"/>
              <a:t>Many</a:t>
            </a:r>
            <a:r>
              <a:rPr lang="fr-CH" sz="800" dirty="0" smtClean="0"/>
              <a:t> of </a:t>
            </a:r>
            <a:r>
              <a:rPr lang="fr-CH" sz="800" dirty="0" err="1" smtClean="0"/>
              <a:t>this</a:t>
            </a:r>
            <a:r>
              <a:rPr lang="fr-CH" sz="800" dirty="0" smtClean="0"/>
              <a:t> </a:t>
            </a:r>
            <a:r>
              <a:rPr lang="fr-CH" sz="800" dirty="0" err="1" smtClean="0"/>
              <a:t>equipments</a:t>
            </a:r>
            <a:r>
              <a:rPr lang="fr-CH" sz="800" dirty="0" smtClean="0"/>
              <a:t> are </a:t>
            </a:r>
            <a:r>
              <a:rPr lang="fr-CH" sz="800" dirty="0" err="1" smtClean="0"/>
              <a:t>already</a:t>
            </a:r>
            <a:r>
              <a:rPr lang="fr-CH" sz="800" dirty="0" smtClean="0"/>
              <a:t> at CERN</a:t>
            </a:r>
            <a:endParaRPr lang="pl-PL" sz="800" dirty="0" smtClean="0"/>
          </a:p>
        </p:txBody>
      </p:sp>
    </p:spTree>
    <p:extLst>
      <p:ext uri="{BB962C8B-B14F-4D97-AF65-F5344CB8AC3E}">
        <p14:creationId xmlns:p14="http://schemas.microsoft.com/office/powerpoint/2010/main" val="10570297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-1914923" y="-12922"/>
            <a:ext cx="8128933" cy="66893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 smtClean="0"/>
              <a:t>Thermal </a:t>
            </a:r>
            <a:r>
              <a:rPr lang="fr-CH" sz="2000" dirty="0" err="1" smtClean="0"/>
              <a:t>screen</a:t>
            </a:r>
            <a:r>
              <a:rPr lang="fr-CH" sz="2000" dirty="0" smtClean="0"/>
              <a:t> and MLI</a:t>
            </a:r>
            <a:endParaRPr lang="fr-CH" sz="2000" dirty="0"/>
          </a:p>
        </p:txBody>
      </p:sp>
      <p:pic>
        <p:nvPicPr>
          <p:cNvPr id="5" name="Picture 4"/>
          <p:cNvPicPr/>
          <p:nvPr>
            <p:extLst>
              <p:ext uri="{D42A27DB-BD31-4B8C-83A1-F6EECF244321}">
                <p14:modId xmlns:p14="http://schemas.microsoft.com/office/powerpoint/2010/main" val="2295565836"/>
              </p:ext>
            </p:ext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469" y="1220443"/>
            <a:ext cx="6913331" cy="3593492"/>
          </a:xfrm>
          <a:prstGeom prst="rect">
            <a:avLst/>
          </a:prstGeom>
        </p:spPr>
      </p:pic>
      <p:sp>
        <p:nvSpPr>
          <p:cNvPr id="6" name="AutoShape 5"/>
          <p:cNvSpPr>
            <a:spLocks/>
          </p:cNvSpPr>
          <p:nvPr/>
        </p:nvSpPr>
        <p:spPr bwMode="auto">
          <a:xfrm>
            <a:off x="3340694" y="1249099"/>
            <a:ext cx="1626410" cy="402904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110775"/>
              <a:gd name="adj6" fmla="val 117179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Blade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support x4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Stailess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steel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/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titanium</a:t>
            </a: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AutoShape 5"/>
          <p:cNvSpPr>
            <a:spLocks/>
          </p:cNvSpPr>
          <p:nvPr/>
        </p:nvSpPr>
        <p:spPr bwMode="auto">
          <a:xfrm>
            <a:off x="1334960" y="2410539"/>
            <a:ext cx="1626410" cy="402904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116727"/>
              <a:gd name="adj6" fmla="val 142112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Copper plates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AutoShape 5"/>
          <p:cNvSpPr>
            <a:spLocks/>
          </p:cNvSpPr>
          <p:nvPr/>
        </p:nvSpPr>
        <p:spPr bwMode="auto">
          <a:xfrm>
            <a:off x="1334960" y="1588461"/>
            <a:ext cx="1626410" cy="402904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100621"/>
              <a:gd name="adj6" fmla="val 137397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Cooling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pipes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1050" dirty="0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Ø14 </a:t>
            </a:r>
            <a:r>
              <a:rPr lang="fr-CH" altLang="en-US" sz="1050" dirty="0" err="1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int</a:t>
            </a:r>
            <a:r>
              <a:rPr lang="fr-CH" altLang="en-US" sz="1050" dirty="0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- </a:t>
            </a:r>
            <a:r>
              <a:rPr lang="fr-CH" altLang="en-US" sz="1050" dirty="0" err="1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copper</a:t>
            </a:r>
            <a:endParaRPr kumimoji="0" lang="fr-CH" altLang="en-US" sz="105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AutoShape 5"/>
          <p:cNvSpPr>
            <a:spLocks/>
          </p:cNvSpPr>
          <p:nvPr/>
        </p:nvSpPr>
        <p:spPr bwMode="auto">
          <a:xfrm>
            <a:off x="5953688" y="4328087"/>
            <a:ext cx="1626410" cy="378713"/>
          </a:xfrm>
          <a:prstGeom prst="accentCallout2">
            <a:avLst>
              <a:gd name="adj1" fmla="val 42030"/>
              <a:gd name="adj2" fmla="val -549"/>
              <a:gd name="adj3" fmla="val -17164"/>
              <a:gd name="adj4" fmla="val -10756"/>
              <a:gd name="adj5" fmla="val -198678"/>
              <a:gd name="adj6" fmla="val -42151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Doors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Only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for SPS design  </a:t>
            </a: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AutoShape 5"/>
          <p:cNvSpPr>
            <a:spLocks/>
          </p:cNvSpPr>
          <p:nvPr/>
        </p:nvSpPr>
        <p:spPr bwMode="auto">
          <a:xfrm>
            <a:off x="6785308" y="3847960"/>
            <a:ext cx="2088232" cy="378713"/>
          </a:xfrm>
          <a:prstGeom prst="accentCallout2">
            <a:avLst>
              <a:gd name="adj1" fmla="val 42030"/>
              <a:gd name="adj2" fmla="val -549"/>
              <a:gd name="adj3" fmla="val -17164"/>
              <a:gd name="adj4" fmla="val -10756"/>
              <a:gd name="adj5" fmla="val -189331"/>
              <a:gd name="adj6" fmla="val -33083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Stiffeners</a:t>
            </a:r>
            <a:endParaRPr kumimoji="0" lang="fr-CH" altLang="en-US" sz="105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Stainless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steel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(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bolted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to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copper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)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98754" y="4471376"/>
            <a:ext cx="41764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 smtClean="0"/>
              <a:t>Total mass : ~200kg</a:t>
            </a:r>
            <a:endParaRPr lang="fr-CH" sz="1100" dirty="0" smtClean="0"/>
          </a:p>
          <a:p>
            <a:endParaRPr lang="fr-CH" sz="1100" dirty="0" smtClean="0"/>
          </a:p>
        </p:txBody>
      </p:sp>
      <p:sp>
        <p:nvSpPr>
          <p:cNvPr id="15" name="Rettangolo 17"/>
          <p:cNvSpPr/>
          <p:nvPr/>
        </p:nvSpPr>
        <p:spPr>
          <a:xfrm>
            <a:off x="755576" y="317537"/>
            <a:ext cx="2787937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More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details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in the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presentation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s of N.TEMPLETON (SFTC) </a:t>
            </a:r>
            <a:endParaRPr lang="en-GB" sz="700" dirty="0" smtClean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21334" y="527613"/>
            <a:ext cx="72651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Material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: 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C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opper, 2mm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thick</a:t>
            </a:r>
            <a:endParaRPr lang="fr-CH" altLang="en-US" sz="1000" i="1" dirty="0" smtClean="0">
              <a:solidFill>
                <a:srgbClr val="7F7F7F"/>
              </a:solidFill>
              <a:latin typeface="Franklin Gothic Demi" panose="020B07030201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Manufacturing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a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t CERN :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material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procured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,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preparation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of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manufacturing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started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, tests on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going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for pipe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brazing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and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bending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.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End of fabrication :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mid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June</a:t>
            </a:r>
            <a:endParaRPr lang="fr-CH" altLang="en-US" sz="1000" i="1" dirty="0" smtClean="0">
              <a:solidFill>
                <a:srgbClr val="7F7F7F"/>
              </a:solidFill>
              <a:latin typeface="Franklin Gothic Demi" panose="020B07030201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MLI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delivery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: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mid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J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une</a:t>
            </a:r>
            <a:endParaRPr lang="en-US" altLang="en-US" sz="1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5121" name="Picture 2" descr="cid:image001.jpg@01D2AA28.86EA4700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641" y="447807"/>
            <a:ext cx="2439379" cy="182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/>
          <p:nvPr>
            <p:extLst>
              <p:ext uri="{D42A27DB-BD31-4B8C-83A1-F6EECF244321}">
                <p14:modId xmlns:p14="http://schemas.microsoft.com/office/powerpoint/2010/main" val="660984650"/>
              </p:ext>
            </p:extLst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2" t="11363" r="25582" b="4554"/>
          <a:stretch/>
        </p:blipFill>
        <p:spPr>
          <a:xfrm>
            <a:off x="746128" y="2319526"/>
            <a:ext cx="2736304" cy="22104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400" y="2082243"/>
            <a:ext cx="5030400" cy="2866860"/>
          </a:xfrm>
          <a:prstGeom prst="rect">
            <a:avLst/>
          </a:prstGeom>
        </p:spPr>
      </p:pic>
      <p:sp>
        <p:nvSpPr>
          <p:cNvPr id="8" name="Rettangolo 17"/>
          <p:cNvSpPr/>
          <p:nvPr/>
        </p:nvSpPr>
        <p:spPr>
          <a:xfrm>
            <a:off x="631935" y="347780"/>
            <a:ext cx="2787937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More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details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in the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presentation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of N.TEMPLETON (SFTC)</a:t>
            </a:r>
            <a:endParaRPr lang="en-GB" sz="700" dirty="0" smtClean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-1795419" y="-2983"/>
            <a:ext cx="8128933" cy="66893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 smtClean="0"/>
              <a:t>WARM MAGNETIC SHIELD</a:t>
            </a:r>
            <a:endParaRPr lang="fr-CH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2176353" y="4092937"/>
            <a:ext cx="417646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 smtClean="0"/>
              <a:t> </a:t>
            </a:r>
            <a:endParaRPr lang="fr-CH" sz="1100" b="1" dirty="0"/>
          </a:p>
          <a:p>
            <a:r>
              <a:rPr lang="fr-CH" sz="1100" b="1" dirty="0" smtClean="0"/>
              <a:t>Total mass : ~150kg</a:t>
            </a:r>
            <a:endParaRPr lang="fr-CH" sz="1100" dirty="0" smtClean="0"/>
          </a:p>
          <a:p>
            <a:endParaRPr lang="fr-CH" sz="11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743085" y="857730"/>
            <a:ext cx="302198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Material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: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Mumetal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, 2mm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thick</a:t>
            </a:r>
            <a:endParaRPr lang="fr-CH" altLang="en-US" sz="1000" i="1" dirty="0" smtClean="0">
              <a:solidFill>
                <a:srgbClr val="7F7F7F"/>
              </a:solidFill>
              <a:latin typeface="Franklin Gothic Demi" panose="020B07030201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Manufacturing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is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over,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delivery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foreseen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mid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April </a:t>
            </a:r>
            <a:endParaRPr lang="fr-CH" altLang="en-US" sz="1000" i="1" dirty="0">
              <a:solidFill>
                <a:srgbClr val="7F7F7F"/>
              </a:solidFill>
              <a:latin typeface="Franklin Gothic Demi" panose="020B07030201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7155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39552" y="555526"/>
            <a:ext cx="2592288" cy="40324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1" descr="image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19" y="984955"/>
            <a:ext cx="1408209" cy="96501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image00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09" y="2478335"/>
            <a:ext cx="2161536" cy="193426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456627" y="973927"/>
            <a:ext cx="2964637" cy="1196436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z="1000" b="1" dirty="0" smtClean="0">
                <a:latin typeface="+mn-lt"/>
              </a:rPr>
              <a:t>Advantages :</a:t>
            </a:r>
          </a:p>
          <a:p>
            <a:r>
              <a:rPr lang="en-US" sz="800" dirty="0" smtClean="0">
                <a:latin typeface="+mn-lt"/>
              </a:rPr>
              <a:t>	-Externalization of valves</a:t>
            </a:r>
          </a:p>
          <a:p>
            <a:r>
              <a:rPr lang="en-US" sz="800" dirty="0">
                <a:latin typeface="+mn-lt"/>
              </a:rPr>
              <a:t>	</a:t>
            </a:r>
            <a:r>
              <a:rPr lang="en-US" sz="800" dirty="0" smtClean="0">
                <a:latin typeface="+mn-lt"/>
              </a:rPr>
              <a:t>-Reduction of lateral openings</a:t>
            </a:r>
          </a:p>
          <a:p>
            <a:r>
              <a:rPr lang="en-US" sz="800" dirty="0" smtClean="0">
                <a:latin typeface="+mn-lt"/>
              </a:rPr>
              <a:t>	-Vacuum tank more rigid</a:t>
            </a:r>
          </a:p>
          <a:p>
            <a:r>
              <a:rPr lang="en-US" sz="800" dirty="0" smtClean="0">
                <a:latin typeface="+mn-lt"/>
              </a:rPr>
              <a:t>	-Simplification of assembly sequence</a:t>
            </a:r>
          </a:p>
          <a:p>
            <a:r>
              <a:rPr lang="en-US" sz="800" dirty="0" smtClean="0">
                <a:latin typeface="+mn-lt"/>
              </a:rPr>
              <a:t>	-Space available for assembly</a:t>
            </a:r>
          </a:p>
          <a:p>
            <a:endParaRPr lang="en-US" sz="800" dirty="0"/>
          </a:p>
        </p:txBody>
      </p:sp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628" y="4142262"/>
            <a:ext cx="1110199" cy="39470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45454" y="2250875"/>
            <a:ext cx="3096344" cy="195798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228184" y="1858458"/>
            <a:ext cx="2160240" cy="284262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2"/>
          <p:cNvSpPr txBox="1">
            <a:spLocks/>
          </p:cNvSpPr>
          <p:nvPr/>
        </p:nvSpPr>
        <p:spPr>
          <a:xfrm>
            <a:off x="-2412777" y="-2983"/>
            <a:ext cx="8128933" cy="66893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 smtClean="0"/>
              <a:t>Vacuum tank</a:t>
            </a:r>
            <a:endParaRPr lang="fr-CH" sz="20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157" y="1937254"/>
            <a:ext cx="1885970" cy="11658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984" y="3103081"/>
            <a:ext cx="1674143" cy="1239214"/>
          </a:xfrm>
          <a:prstGeom prst="rect">
            <a:avLst/>
          </a:prstGeom>
        </p:spPr>
      </p:pic>
      <p:sp>
        <p:nvSpPr>
          <p:cNvPr id="17" name="Rettangolo 17"/>
          <p:cNvSpPr/>
          <p:nvPr/>
        </p:nvSpPr>
        <p:spPr>
          <a:xfrm>
            <a:off x="6599984" y="4342295"/>
            <a:ext cx="13563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  <a:buSzPct val="95000"/>
            </a:pPr>
            <a:r>
              <a:rPr lang="en-GB" sz="600" b="1" i="1" dirty="0" smtClean="0">
                <a:solidFill>
                  <a:srgbClr val="002060"/>
                </a:solidFill>
                <a:latin typeface="+mj-lt"/>
              </a:rPr>
              <a:t>C. Zanoni/</a:t>
            </a:r>
            <a:r>
              <a:rPr lang="en-GB" sz="600" b="1" i="1" dirty="0" err="1" smtClean="0">
                <a:solidFill>
                  <a:srgbClr val="002060"/>
                </a:solidFill>
                <a:latin typeface="+mj-lt"/>
              </a:rPr>
              <a:t>N.Kuder</a:t>
            </a:r>
            <a:r>
              <a:rPr lang="en-GB" sz="600" b="1" i="1" dirty="0" smtClean="0">
                <a:solidFill>
                  <a:srgbClr val="002060"/>
                </a:solidFill>
                <a:latin typeface="+mj-lt"/>
              </a:rPr>
              <a:t> EN/MME</a:t>
            </a:r>
          </a:p>
          <a:p>
            <a:pPr>
              <a:buClr>
                <a:schemeClr val="accent1"/>
              </a:buClr>
              <a:buSzPct val="95000"/>
            </a:pPr>
            <a:r>
              <a:rPr lang="fr-CH" sz="600" i="1" dirty="0" err="1" smtClean="0">
                <a:solidFill>
                  <a:srgbClr val="002060"/>
                </a:solidFill>
                <a:latin typeface="+mj-lt"/>
              </a:rPr>
              <a:t>Mechanical</a:t>
            </a:r>
            <a:r>
              <a:rPr lang="fr-CH" sz="600" i="1" dirty="0" smtClean="0">
                <a:solidFill>
                  <a:srgbClr val="002060"/>
                </a:solidFill>
                <a:latin typeface="+mj-lt"/>
              </a:rPr>
              <a:t> simulation of charges</a:t>
            </a:r>
            <a:endParaRPr lang="en-GB" sz="600" i="1" dirty="0" smtClean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747" y="19626"/>
            <a:ext cx="1962615" cy="1827984"/>
          </a:xfrm>
          <a:prstGeom prst="rect">
            <a:avLst/>
          </a:prstGeom>
        </p:spPr>
      </p:pic>
      <p:sp>
        <p:nvSpPr>
          <p:cNvPr id="20" name="Title 1"/>
          <p:cNvSpPr txBox="1">
            <a:spLocks/>
          </p:cNvSpPr>
          <p:nvPr/>
        </p:nvSpPr>
        <p:spPr>
          <a:xfrm>
            <a:off x="803905" y="393447"/>
            <a:ext cx="3192031" cy="813117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z="1050" b="1" dirty="0" smtClean="0"/>
              <a:t>Design from Triumph </a:t>
            </a:r>
          </a:p>
          <a:p>
            <a:r>
              <a:rPr lang="en-US" sz="1000" i="1" dirty="0" smtClean="0"/>
              <a:t>Advanced Rare </a:t>
            </a:r>
            <a:r>
              <a:rPr lang="en-US" sz="1000" i="1" dirty="0" err="1" smtClean="0"/>
              <a:t>IsotopE</a:t>
            </a:r>
            <a:r>
              <a:rPr lang="en-US" sz="1000" i="1" dirty="0" smtClean="0"/>
              <a:t> Laboratory </a:t>
            </a:r>
            <a:r>
              <a:rPr lang="en-US" sz="1050" b="1" dirty="0" smtClean="0"/>
              <a:t>(ARIEL)</a:t>
            </a:r>
            <a:endParaRPr lang="en-US" sz="1050" dirty="0" smtClean="0"/>
          </a:p>
          <a:p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5859031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581" y="2986059"/>
            <a:ext cx="2694825" cy="152385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72806" y="232820"/>
            <a:ext cx="3384376" cy="250694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3568" y="843558"/>
            <a:ext cx="3096344" cy="1957982"/>
          </a:xfrm>
          <a:prstGeom prst="rect">
            <a:avLst/>
          </a:prstGeom>
        </p:spPr>
      </p:pic>
      <p:sp>
        <p:nvSpPr>
          <p:cNvPr id="19" name="Title 2"/>
          <p:cNvSpPr txBox="1">
            <a:spLocks/>
          </p:cNvSpPr>
          <p:nvPr/>
        </p:nvSpPr>
        <p:spPr>
          <a:xfrm>
            <a:off x="-2484784" y="-13474"/>
            <a:ext cx="8128933" cy="66893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 smtClean="0"/>
              <a:t>Vacuum tank</a:t>
            </a:r>
            <a:endParaRPr lang="fr-CH" sz="2000" dirty="0"/>
          </a:p>
        </p:txBody>
      </p:sp>
      <p:sp>
        <p:nvSpPr>
          <p:cNvPr id="20" name="Rectangle 19"/>
          <p:cNvSpPr/>
          <p:nvPr/>
        </p:nvSpPr>
        <p:spPr>
          <a:xfrm>
            <a:off x="1104413" y="2739765"/>
            <a:ext cx="208422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Material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: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Stainless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steel</a:t>
            </a:r>
            <a:endParaRPr lang="fr-CH" altLang="en-US" sz="1000" i="1" dirty="0">
              <a:solidFill>
                <a:srgbClr val="7F7F7F"/>
              </a:solidFill>
              <a:latin typeface="Franklin Gothic Demi" panose="020B07030201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Delivery date : </a:t>
            </a: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m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id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A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pril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Final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leak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test at CERN : end 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A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pril</a:t>
            </a:r>
            <a:endParaRPr lang="en-US" altLang="en-US" sz="1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35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632"/>
            <a:ext cx="9144000" cy="45712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66"/>
          <a:stretch/>
        </p:blipFill>
        <p:spPr>
          <a:xfrm>
            <a:off x="4146854" y="519266"/>
            <a:ext cx="4539946" cy="36074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Rettangolo 17"/>
          <p:cNvSpPr/>
          <p:nvPr/>
        </p:nvSpPr>
        <p:spPr>
          <a:xfrm>
            <a:off x="4716016" y="4188999"/>
            <a:ext cx="223445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en-GB" sz="600" b="1" i="1" dirty="0" smtClean="0">
                <a:solidFill>
                  <a:srgbClr val="002060"/>
                </a:solidFill>
                <a:latin typeface="+mj-lt"/>
              </a:rPr>
              <a:t>Extracted from F.CARRA (CERN) thermal calculations</a:t>
            </a:r>
            <a:endParaRPr lang="en-GB" sz="600" i="1" dirty="0" smtClean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-2412777" y="-2983"/>
            <a:ext cx="8128933" cy="66893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 smtClean="0"/>
              <a:t>Thermal balance</a:t>
            </a:r>
            <a:endParaRPr lang="fr-CH" sz="2000" dirty="0"/>
          </a:p>
        </p:txBody>
      </p:sp>
      <p:sp>
        <p:nvSpPr>
          <p:cNvPr id="9" name="Rectangle 8"/>
          <p:cNvSpPr/>
          <p:nvPr/>
        </p:nvSpPr>
        <p:spPr>
          <a:xfrm>
            <a:off x="339497" y="1329133"/>
            <a:ext cx="437651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In SPS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there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is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not the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same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cryogenic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plan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than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in LHC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which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means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that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we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have to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be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sure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that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we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can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cool the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cryomodule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.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altLang="en-US" sz="1000" i="1" dirty="0">
              <a:solidFill>
                <a:srgbClr val="7F7F7F"/>
              </a:solidFill>
              <a:latin typeface="Franklin Gothic Demi" panose="020B07030201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Every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critical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equipments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have been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study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and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analysed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in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order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to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v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alidate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the SPS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cryogenic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plan (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see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presentation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of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K.Brodzinski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(CERN)).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altLang="en-US" sz="1000" i="1" dirty="0" smtClean="0">
              <a:solidFill>
                <a:srgbClr val="7F7F7F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19" y="2575491"/>
            <a:ext cx="1676502" cy="11934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488" y="2575490"/>
            <a:ext cx="1030827" cy="1320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0540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-1764704" y="-6314"/>
            <a:ext cx="8128933" cy="66893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 err="1" smtClean="0"/>
              <a:t>Assembly</a:t>
            </a:r>
            <a:r>
              <a:rPr lang="fr-CH" sz="2000" dirty="0" smtClean="0"/>
              <a:t> </a:t>
            </a:r>
            <a:r>
              <a:rPr lang="fr-CH" sz="2000" dirty="0"/>
              <a:t>a</a:t>
            </a:r>
            <a:r>
              <a:rPr lang="fr-CH" sz="2000" dirty="0" smtClean="0"/>
              <a:t>nd </a:t>
            </a:r>
            <a:r>
              <a:rPr lang="fr-CH" sz="2000" dirty="0" err="1"/>
              <a:t>c</a:t>
            </a:r>
            <a:r>
              <a:rPr lang="fr-CH" sz="2000" dirty="0" err="1" smtClean="0"/>
              <a:t>ryostating</a:t>
            </a:r>
            <a:endParaRPr lang="fr-CH" sz="2000" dirty="0"/>
          </a:p>
        </p:txBody>
      </p:sp>
      <p:sp>
        <p:nvSpPr>
          <p:cNvPr id="21" name="Striped Right Arrow 20"/>
          <p:cNvSpPr/>
          <p:nvPr/>
        </p:nvSpPr>
        <p:spPr>
          <a:xfrm>
            <a:off x="851871" y="3835853"/>
            <a:ext cx="6890914" cy="439097"/>
          </a:xfrm>
          <a:prstGeom prst="stripedRightArrow">
            <a:avLst>
              <a:gd name="adj1" fmla="val 28874"/>
              <a:gd name="adj2" fmla="val 5226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457211" y="3942873"/>
            <a:ext cx="39466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July</a:t>
            </a:r>
            <a:endParaRPr lang="en-US" altLang="en-US" sz="1000" dirty="0">
              <a:latin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846779" y="3942872"/>
            <a:ext cx="7473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November</a:t>
            </a:r>
            <a:endParaRPr lang="en-US" altLang="en-US" sz="1000" dirty="0">
              <a:latin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32365"/>
            <a:ext cx="8686800" cy="256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5375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-1764704" y="-6314"/>
            <a:ext cx="8128933" cy="66893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 err="1" smtClean="0"/>
              <a:t>Assembly</a:t>
            </a:r>
            <a:r>
              <a:rPr lang="fr-CH" sz="2000" dirty="0" smtClean="0"/>
              <a:t> </a:t>
            </a:r>
            <a:r>
              <a:rPr lang="fr-CH" sz="2000" dirty="0"/>
              <a:t>a</a:t>
            </a:r>
            <a:r>
              <a:rPr lang="fr-CH" sz="2000" dirty="0" smtClean="0"/>
              <a:t>nd </a:t>
            </a:r>
            <a:r>
              <a:rPr lang="fr-CH" sz="2000" dirty="0" err="1"/>
              <a:t>c</a:t>
            </a:r>
            <a:r>
              <a:rPr lang="fr-CH" sz="2000" dirty="0" err="1" smtClean="0"/>
              <a:t>ryostating</a:t>
            </a:r>
            <a:endParaRPr lang="fr-CH" sz="2000" dirty="0"/>
          </a:p>
        </p:txBody>
      </p:sp>
      <p:sp>
        <p:nvSpPr>
          <p:cNvPr id="8" name="Rectangle 7"/>
          <p:cNvSpPr/>
          <p:nvPr/>
        </p:nvSpPr>
        <p:spPr>
          <a:xfrm>
            <a:off x="251520" y="4194377"/>
            <a:ext cx="48805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A lot of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other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assembly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tools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are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under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fabrication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altLang="en-US" sz="1000" i="1" dirty="0">
              <a:solidFill>
                <a:srgbClr val="7F7F7F"/>
              </a:solidFill>
              <a:latin typeface="Franklin Gothic Demi" panose="020B07030201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altLang="en-US" sz="1000" i="1" dirty="0" smtClean="0">
              <a:solidFill>
                <a:srgbClr val="7F7F7F"/>
              </a:solidFill>
              <a:latin typeface="Franklin Gothic Demi" panose="020B07030201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altLang="en-US" sz="1000" i="1" dirty="0" smtClean="0">
              <a:solidFill>
                <a:srgbClr val="7F7F7F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27" t="6163" r="23406" b="7038"/>
          <a:stretch/>
        </p:blipFill>
        <p:spPr>
          <a:xfrm>
            <a:off x="991782" y="732716"/>
            <a:ext cx="3465769" cy="333107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724" y="177653"/>
            <a:ext cx="2577628" cy="458244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11560" y="394663"/>
            <a:ext cx="488057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Assembly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portique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Manufacturing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done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, installation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foreseen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mid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April  in SM18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altLang="en-US" sz="1000" i="1" dirty="0">
              <a:solidFill>
                <a:srgbClr val="7F7F7F"/>
              </a:solidFill>
              <a:latin typeface="Franklin Gothic Demi" panose="020B07030201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altLang="en-US" sz="1000" i="1" dirty="0" smtClean="0">
              <a:solidFill>
                <a:srgbClr val="7F7F7F"/>
              </a:solidFill>
              <a:latin typeface="Franklin Gothic Demi" panose="020B07030201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altLang="en-US" sz="1000" i="1" dirty="0" smtClean="0">
              <a:solidFill>
                <a:srgbClr val="7F7F7F"/>
              </a:solidFill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0200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1026" name="Picture 2" descr="image00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394"/>
          <a:stretch/>
        </p:blipFill>
        <p:spPr bwMode="auto">
          <a:xfrm>
            <a:off x="4788024" y="1103627"/>
            <a:ext cx="3596432" cy="3221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-1764704" y="-6314"/>
            <a:ext cx="8128933" cy="66893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 err="1" smtClean="0"/>
              <a:t>Assembly</a:t>
            </a:r>
            <a:r>
              <a:rPr lang="fr-CH" sz="2000" dirty="0" smtClean="0"/>
              <a:t> </a:t>
            </a:r>
            <a:r>
              <a:rPr lang="fr-CH" sz="2000" dirty="0"/>
              <a:t>a</a:t>
            </a:r>
            <a:r>
              <a:rPr lang="fr-CH" sz="2000" dirty="0" smtClean="0"/>
              <a:t>nd </a:t>
            </a:r>
            <a:r>
              <a:rPr lang="fr-CH" sz="2000" dirty="0" err="1"/>
              <a:t>c</a:t>
            </a:r>
            <a:r>
              <a:rPr lang="fr-CH" sz="2000" dirty="0" err="1" smtClean="0"/>
              <a:t>ryostating</a:t>
            </a:r>
            <a:endParaRPr lang="fr-CH" sz="2000" dirty="0"/>
          </a:p>
        </p:txBody>
      </p:sp>
      <p:sp>
        <p:nvSpPr>
          <p:cNvPr id="8" name="Rectangle 7"/>
          <p:cNvSpPr/>
          <p:nvPr/>
        </p:nvSpPr>
        <p:spPr>
          <a:xfrm>
            <a:off x="539552" y="495067"/>
            <a:ext cx="48805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There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is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a lot of people and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different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teams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involved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in the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assembly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of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this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cryomodule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. 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T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he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planing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must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be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very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well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detailled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, 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a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nd all the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steps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are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listed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in the official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planing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.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altLang="en-US" sz="1000" i="1" dirty="0">
              <a:solidFill>
                <a:srgbClr val="7F7F7F"/>
              </a:solidFill>
              <a:latin typeface="Franklin Gothic Demi" panose="020B07030201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altLang="en-US" sz="1000" i="1" dirty="0" smtClean="0">
              <a:solidFill>
                <a:srgbClr val="7F7F7F"/>
              </a:solidFill>
              <a:latin typeface="Franklin Gothic Demi" panose="020B07030201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altLang="en-US" sz="1000" i="1" dirty="0" smtClean="0">
              <a:solidFill>
                <a:srgbClr val="7F7F7F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9" name="Picture 2" descr="image00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246"/>
          <a:stretch/>
        </p:blipFill>
        <p:spPr bwMode="auto">
          <a:xfrm>
            <a:off x="446155" y="1224151"/>
            <a:ext cx="3896403" cy="298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64163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Thank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for </a:t>
            </a:r>
            <a:r>
              <a:rPr lang="fr-CH" dirty="0" err="1" smtClean="0"/>
              <a:t>your</a:t>
            </a:r>
            <a:r>
              <a:rPr lang="fr-CH" dirty="0" smtClean="0"/>
              <a:t> attention</a:t>
            </a:r>
            <a:br>
              <a:rPr lang="fr-CH" dirty="0" smtClean="0"/>
            </a:br>
            <a:r>
              <a:rPr lang="fr-CH" dirty="0"/>
              <a:t/>
            </a:r>
            <a:br>
              <a:rPr lang="fr-CH" dirty="0"/>
            </a:br>
            <a:r>
              <a:rPr lang="fr-CH" dirty="0"/>
              <a:t>Q</a:t>
            </a:r>
            <a:r>
              <a:rPr lang="fr-CH" dirty="0" smtClean="0"/>
              <a:t>uestions ?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9926" r="8999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916" y="1906016"/>
            <a:ext cx="5024176" cy="28612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89971" l="9926" r="8999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3518"/>
            <a:ext cx="5024176" cy="2861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2106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672" y="2931790"/>
            <a:ext cx="2816824" cy="14707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17368" y="202740"/>
            <a:ext cx="3769432" cy="26316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510" y="2268717"/>
            <a:ext cx="3909060" cy="2686638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929890" y="788792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z="1400" b="1" dirty="0" smtClean="0"/>
              <a:t>Advantages :</a:t>
            </a:r>
          </a:p>
          <a:p>
            <a:r>
              <a:rPr lang="en-US" sz="1400" dirty="0" smtClean="0"/>
              <a:t>Externalization of valves</a:t>
            </a:r>
          </a:p>
          <a:p>
            <a:r>
              <a:rPr lang="en-US" sz="1400" dirty="0" smtClean="0"/>
              <a:t>Simplification of assembly sequence</a:t>
            </a:r>
          </a:p>
          <a:p>
            <a:r>
              <a:rPr lang="en-US" sz="1400" dirty="0" smtClean="0"/>
              <a:t>Overall size reduced</a:t>
            </a:r>
          </a:p>
          <a:p>
            <a:endParaRPr lang="en-US" sz="1400" dirty="0"/>
          </a:p>
          <a:p>
            <a:r>
              <a:rPr lang="en-US" sz="1400" b="1" dirty="0" smtClean="0"/>
              <a:t>Disadvantages</a:t>
            </a:r>
            <a:r>
              <a:rPr lang="en-US" sz="1400" dirty="0" smtClean="0"/>
              <a:t> :</a:t>
            </a:r>
          </a:p>
          <a:p>
            <a:r>
              <a:rPr lang="en-US" sz="1400" dirty="0" smtClean="0"/>
              <a:t>Limited space available for assembly</a:t>
            </a:r>
          </a:p>
          <a:p>
            <a:r>
              <a:rPr lang="en-US" sz="1400" dirty="0" smtClean="0"/>
              <a:t>Vacuum tank less rigid compare to other solutions</a:t>
            </a:r>
          </a:p>
          <a:p>
            <a:r>
              <a:rPr lang="en-US" sz="1400" dirty="0" smtClean="0"/>
              <a:t>Multiplication of large size sealing</a:t>
            </a:r>
          </a:p>
          <a:p>
            <a:r>
              <a:rPr lang="en-US" sz="1400" dirty="0" smtClean="0"/>
              <a:t>Insertion of thermal screen and MLI very complex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123739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67180" y="-21467"/>
            <a:ext cx="4526280" cy="266174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7812360" y="3888299"/>
            <a:ext cx="100965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500970" y="990975"/>
            <a:ext cx="37719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z="1400" b="1" dirty="0" smtClean="0"/>
              <a:t>Advantages :</a:t>
            </a:r>
          </a:p>
          <a:p>
            <a:r>
              <a:rPr lang="en-US" sz="1400" dirty="0" smtClean="0"/>
              <a:t>Simplicity of conception / manufacturing</a:t>
            </a:r>
          </a:p>
          <a:p>
            <a:r>
              <a:rPr lang="en-US" sz="1400" dirty="0" smtClean="0"/>
              <a:t>Large openings</a:t>
            </a:r>
          </a:p>
          <a:p>
            <a:endParaRPr lang="en-US" sz="1400" dirty="0"/>
          </a:p>
          <a:p>
            <a:r>
              <a:rPr lang="en-US" sz="1400" b="1" dirty="0" smtClean="0"/>
              <a:t>Disadvantages :</a:t>
            </a:r>
          </a:p>
          <a:p>
            <a:r>
              <a:rPr lang="en-US" sz="1400" dirty="0" smtClean="0"/>
              <a:t>Vacuum valves inside vacuum tank</a:t>
            </a:r>
          </a:p>
          <a:p>
            <a:r>
              <a:rPr lang="en-US" sz="1400" dirty="0" smtClean="0"/>
              <a:t>Overall dimensions</a:t>
            </a:r>
          </a:p>
          <a:p>
            <a:r>
              <a:rPr lang="en-US" sz="1400" dirty="0"/>
              <a:t>Insertion of thermal screen and MLI very </a:t>
            </a:r>
            <a:r>
              <a:rPr lang="en-US" sz="1400" dirty="0" smtClean="0"/>
              <a:t>complex</a:t>
            </a:r>
          </a:p>
          <a:p>
            <a:r>
              <a:rPr lang="en-US" sz="1400" dirty="0" smtClean="0"/>
              <a:t>Heavy side doors (~300kg)</a:t>
            </a:r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3010" y="2958659"/>
            <a:ext cx="1447800" cy="18592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40810" y="3191306"/>
            <a:ext cx="986284" cy="158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6779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3478"/>
            <a:ext cx="5400600" cy="402218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5796136" y="4065353"/>
            <a:ext cx="2964637" cy="1196436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z="1050" b="1" dirty="0" smtClean="0">
                <a:latin typeface="+mn-lt"/>
              </a:rPr>
              <a:t>Test performed at Mechanical </a:t>
            </a:r>
            <a:r>
              <a:rPr lang="en-US" sz="1050" b="1" dirty="0" err="1" smtClean="0">
                <a:latin typeface="+mn-lt"/>
              </a:rPr>
              <a:t>Measurment</a:t>
            </a:r>
            <a:r>
              <a:rPr lang="en-US" sz="1050" b="1" dirty="0" smtClean="0">
                <a:latin typeface="+mn-lt"/>
              </a:rPr>
              <a:t> lab of CERN (</a:t>
            </a:r>
            <a:r>
              <a:rPr lang="en-US" sz="1050" b="1" dirty="0" err="1" smtClean="0">
                <a:latin typeface="+mn-lt"/>
              </a:rPr>
              <a:t>L.Bianchi</a:t>
            </a:r>
            <a:r>
              <a:rPr lang="en-US" sz="1050" b="1" dirty="0" smtClean="0">
                <a:latin typeface="+mn-lt"/>
              </a:rPr>
              <a:t> – </a:t>
            </a:r>
            <a:r>
              <a:rPr lang="en-US" sz="1050" b="1" dirty="0" err="1" smtClean="0">
                <a:latin typeface="+mn-lt"/>
              </a:rPr>
              <a:t>M.Guinchard</a:t>
            </a:r>
            <a:r>
              <a:rPr lang="en-US" sz="1050" b="1" dirty="0" smtClean="0">
                <a:latin typeface="+mn-lt"/>
              </a:rPr>
              <a:t>)</a:t>
            </a:r>
            <a:endParaRPr lang="en-US" sz="1050" dirty="0" smtClean="0">
              <a:latin typeface="+mn-lt"/>
            </a:endParaRPr>
          </a:p>
          <a:p>
            <a:endParaRPr lang="en-US" sz="105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768" y="267494"/>
            <a:ext cx="2088232" cy="10187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3" y="1779662"/>
            <a:ext cx="3072341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56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796136" y="51470"/>
            <a:ext cx="3283525" cy="122281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-1268570" y="51470"/>
            <a:ext cx="8128933" cy="66893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 err="1" smtClean="0"/>
              <a:t>Assembly</a:t>
            </a:r>
            <a:r>
              <a:rPr lang="fr-CH" sz="2000" dirty="0" smtClean="0"/>
              <a:t> </a:t>
            </a:r>
            <a:r>
              <a:rPr lang="fr-CH" sz="2000" dirty="0" err="1" smtClean="0"/>
              <a:t>sequence</a:t>
            </a:r>
            <a:r>
              <a:rPr lang="fr-CH" sz="2000" dirty="0" smtClean="0"/>
              <a:t> of </a:t>
            </a:r>
            <a:r>
              <a:rPr lang="fr-CH" sz="2000" dirty="0" err="1" smtClean="0"/>
              <a:t>cryomodule</a:t>
            </a:r>
            <a:endParaRPr lang="fr-CH" sz="2000" dirty="0"/>
          </a:p>
        </p:txBody>
      </p:sp>
      <p:sp>
        <p:nvSpPr>
          <p:cNvPr id="8" name="Rettangolo 17"/>
          <p:cNvSpPr/>
          <p:nvPr/>
        </p:nvSpPr>
        <p:spPr>
          <a:xfrm>
            <a:off x="5875813" y="17155"/>
            <a:ext cx="3203848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Clean room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assembly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detailled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in the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presentation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of M.THERASSE</a:t>
            </a:r>
            <a:endParaRPr lang="en-GB" sz="700" dirty="0" smtClean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088" y="338844"/>
            <a:ext cx="597025" cy="763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339" y="166533"/>
            <a:ext cx="1728462" cy="11077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4" y="392327"/>
            <a:ext cx="2214569" cy="141929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096" y="1028223"/>
            <a:ext cx="3044660" cy="158265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156" y="1759623"/>
            <a:ext cx="3461352" cy="180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116" y="2876794"/>
            <a:ext cx="3825564" cy="198939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10" y="2716046"/>
            <a:ext cx="2000955" cy="15142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57262" y="3474218"/>
            <a:ext cx="2811122" cy="12447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Striped Right Arrow 16"/>
          <p:cNvSpPr/>
          <p:nvPr/>
        </p:nvSpPr>
        <p:spPr>
          <a:xfrm rot="986217">
            <a:off x="2393857" y="1327685"/>
            <a:ext cx="6374141" cy="439097"/>
          </a:xfrm>
          <a:prstGeom prst="stripedRightArrow">
            <a:avLst>
              <a:gd name="adj1" fmla="val 28874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c</a:t>
            </a:r>
            <a:endParaRPr lang="en-GB" dirty="0"/>
          </a:p>
        </p:txBody>
      </p:sp>
      <p:sp>
        <p:nvSpPr>
          <p:cNvPr id="18" name="Rettangolo 17"/>
          <p:cNvSpPr/>
          <p:nvPr/>
        </p:nvSpPr>
        <p:spPr>
          <a:xfrm rot="986153">
            <a:off x="3821034" y="1562319"/>
            <a:ext cx="453374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fr-CH" sz="900" b="1" dirty="0" err="1" smtClean="0">
                <a:solidFill>
                  <a:srgbClr val="002060"/>
                </a:solidFill>
                <a:latin typeface="+mj-lt"/>
              </a:rPr>
              <a:t>From</a:t>
            </a:r>
            <a:r>
              <a:rPr lang="fr-CH" sz="9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fr-CH" sz="900" b="1" dirty="0" err="1" smtClean="0">
                <a:solidFill>
                  <a:srgbClr val="002060"/>
                </a:solidFill>
                <a:latin typeface="+mj-lt"/>
              </a:rPr>
              <a:t>july</a:t>
            </a:r>
            <a:r>
              <a:rPr lang="fr-CH" sz="900" b="1" dirty="0" smtClean="0">
                <a:solidFill>
                  <a:srgbClr val="002060"/>
                </a:solidFill>
                <a:latin typeface="+mj-lt"/>
              </a:rPr>
              <a:t> – </a:t>
            </a:r>
            <a:r>
              <a:rPr lang="fr-CH" sz="900" b="1" dirty="0" err="1" smtClean="0">
                <a:solidFill>
                  <a:srgbClr val="002060"/>
                </a:solidFill>
                <a:latin typeface="+mj-lt"/>
              </a:rPr>
              <a:t>untill</a:t>
            </a:r>
            <a:r>
              <a:rPr lang="fr-CH" sz="9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fr-CH" sz="900" b="1" dirty="0" err="1" smtClean="0">
                <a:solidFill>
                  <a:srgbClr val="002060"/>
                </a:solidFill>
                <a:latin typeface="+mj-lt"/>
              </a:rPr>
              <a:t>september</a:t>
            </a:r>
            <a:endParaRPr lang="en-GB" sz="900" dirty="0" smtClean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79928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44624" y="-77442"/>
            <a:ext cx="7920000" cy="540000"/>
          </a:xfrm>
        </p:spPr>
        <p:txBody>
          <a:bodyPr/>
          <a:lstStyle/>
          <a:p>
            <a:r>
              <a:rPr lang="fr-CH" dirty="0" err="1" smtClean="0"/>
              <a:t>Preview</a:t>
            </a:r>
            <a:r>
              <a:rPr lang="fr-CH" dirty="0" smtClean="0"/>
              <a:t> of SPS test stand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771550"/>
            <a:ext cx="7092280" cy="3686721"/>
          </a:xfrm>
          <a:prstGeom prst="rect">
            <a:avLst/>
          </a:prstGeom>
        </p:spPr>
      </p:pic>
      <p:sp>
        <p:nvSpPr>
          <p:cNvPr id="7" name="Rettangolo 17"/>
          <p:cNvSpPr/>
          <p:nvPr/>
        </p:nvSpPr>
        <p:spPr>
          <a:xfrm>
            <a:off x="631935" y="347780"/>
            <a:ext cx="2603193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More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details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in the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presentation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of G.VANDONNI</a:t>
            </a:r>
            <a:endParaRPr lang="en-GB" sz="700" dirty="0" smtClean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8" name="Rettangolo 17"/>
          <p:cNvSpPr/>
          <p:nvPr/>
        </p:nvSpPr>
        <p:spPr>
          <a:xfrm>
            <a:off x="4489715" y="4258216"/>
            <a:ext cx="3816424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fr-CH" sz="700" b="1" i="1" dirty="0" err="1" smtClean="0">
                <a:solidFill>
                  <a:srgbClr val="002060"/>
                </a:solidFill>
                <a:latin typeface="+mj-lt"/>
              </a:rPr>
              <a:t>Extract</a:t>
            </a:r>
            <a:r>
              <a:rPr lang="fr-CH" sz="700" b="1" i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fr-CH" sz="700" b="1" i="1" dirty="0" err="1" smtClean="0">
                <a:solidFill>
                  <a:srgbClr val="002060"/>
                </a:solidFill>
                <a:latin typeface="+mj-lt"/>
              </a:rPr>
              <a:t>from</a:t>
            </a:r>
            <a:r>
              <a:rPr lang="fr-CH" sz="700" b="1" i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fr-CH" sz="700" b="1" i="1" dirty="0" err="1" smtClean="0">
                <a:solidFill>
                  <a:srgbClr val="002060"/>
                </a:solidFill>
                <a:latin typeface="+mj-lt"/>
              </a:rPr>
              <a:t>integration</a:t>
            </a:r>
            <a:r>
              <a:rPr lang="fr-CH" sz="700" b="1" i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fr-CH" sz="700" b="1" i="1" dirty="0" err="1" smtClean="0">
                <a:solidFill>
                  <a:srgbClr val="002060"/>
                </a:solidFill>
                <a:latin typeface="+mj-lt"/>
              </a:rPr>
              <a:t>study</a:t>
            </a:r>
            <a:r>
              <a:rPr lang="fr-CH" sz="700" b="1" i="1" dirty="0" smtClean="0">
                <a:solidFill>
                  <a:srgbClr val="002060"/>
                </a:solidFill>
                <a:latin typeface="+mj-lt"/>
              </a:rPr>
              <a:t> S.MEHANNECHE </a:t>
            </a:r>
            <a:r>
              <a:rPr lang="fr-CH" sz="700" b="1" i="1" dirty="0" smtClean="0">
                <a:solidFill>
                  <a:srgbClr val="002060"/>
                </a:solidFill>
                <a:latin typeface="+mj-lt"/>
              </a:rPr>
              <a:t>(</a:t>
            </a:r>
            <a:r>
              <a:rPr lang="fr-CH" sz="700" b="1" i="1" dirty="0" smtClean="0">
                <a:solidFill>
                  <a:srgbClr val="002060"/>
                </a:solidFill>
                <a:latin typeface="+mj-lt"/>
              </a:rPr>
              <a:t>CERN</a:t>
            </a:r>
            <a:r>
              <a:rPr lang="fr-CH" sz="700" b="1" i="1" dirty="0" smtClean="0">
                <a:solidFill>
                  <a:srgbClr val="002060"/>
                </a:solidFill>
                <a:latin typeface="+mj-lt"/>
              </a:rPr>
              <a:t>) </a:t>
            </a:r>
            <a:r>
              <a:rPr lang="fr-CH" sz="700" b="1" i="1" dirty="0" smtClean="0">
                <a:solidFill>
                  <a:srgbClr val="002060"/>
                </a:solidFill>
                <a:latin typeface="+mj-lt"/>
              </a:rPr>
              <a:t>– G.VANDONI </a:t>
            </a:r>
            <a:r>
              <a:rPr lang="fr-CH" sz="700" b="1" i="1" dirty="0" smtClean="0">
                <a:solidFill>
                  <a:srgbClr val="002060"/>
                </a:solidFill>
                <a:latin typeface="+mj-lt"/>
              </a:rPr>
              <a:t>(</a:t>
            </a:r>
            <a:r>
              <a:rPr lang="fr-CH" sz="700" b="1" i="1" dirty="0" smtClean="0">
                <a:solidFill>
                  <a:srgbClr val="002060"/>
                </a:solidFill>
                <a:latin typeface="+mj-lt"/>
              </a:rPr>
              <a:t>CERN</a:t>
            </a:r>
            <a:r>
              <a:rPr lang="fr-CH" sz="700" b="1" i="1" dirty="0" smtClean="0">
                <a:solidFill>
                  <a:srgbClr val="002060"/>
                </a:solidFill>
                <a:latin typeface="+mj-lt"/>
              </a:rPr>
              <a:t>)</a:t>
            </a:r>
            <a:endParaRPr lang="en-GB" sz="700" i="1" dirty="0" smtClean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11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96136" y="51470"/>
            <a:ext cx="3283525" cy="122281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-1268570" y="51470"/>
            <a:ext cx="8128933" cy="66893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 err="1" smtClean="0"/>
              <a:t>Assembly</a:t>
            </a:r>
            <a:r>
              <a:rPr lang="fr-CH" sz="2000" dirty="0" smtClean="0"/>
              <a:t> </a:t>
            </a:r>
            <a:r>
              <a:rPr lang="fr-CH" sz="2000" dirty="0" err="1" smtClean="0"/>
              <a:t>sequence</a:t>
            </a:r>
            <a:r>
              <a:rPr lang="fr-CH" sz="2000" dirty="0" smtClean="0"/>
              <a:t> of </a:t>
            </a:r>
            <a:r>
              <a:rPr lang="fr-CH" sz="2000" dirty="0" err="1" smtClean="0"/>
              <a:t>cryomodule</a:t>
            </a:r>
            <a:endParaRPr lang="fr-CH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449" y="667984"/>
            <a:ext cx="3975384" cy="2547780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625704"/>
              </p:ext>
            </p:extLst>
          </p:nvPr>
        </p:nvGraphicFramePr>
        <p:xfrm>
          <a:off x="1187409" y="3360012"/>
          <a:ext cx="2808598" cy="76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08598"/>
              </a:tblGrid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 dirty="0">
                          <a:effectLst/>
                        </a:rPr>
                        <a:t>   </a:t>
                      </a:r>
                      <a:r>
                        <a:rPr lang="en-GB" sz="900" b="1" u="none" strike="noStrike" dirty="0" err="1">
                          <a:effectLst/>
                        </a:rPr>
                        <a:t>Etape</a:t>
                      </a:r>
                      <a:r>
                        <a:rPr lang="en-GB" sz="900" b="1" u="none" strike="noStrike" dirty="0">
                          <a:effectLst/>
                        </a:rPr>
                        <a:t> 1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 smtClean="0">
                          <a:effectLst/>
                        </a:rPr>
                        <a:t>Mount </a:t>
                      </a:r>
                      <a:r>
                        <a:rPr lang="en-GB" sz="900" u="none" strike="noStrike" dirty="0">
                          <a:effectLst/>
                        </a:rPr>
                        <a:t>screens magnetic + thermal + MLI on plate FPC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 smtClean="0">
                          <a:effectLst/>
                        </a:rPr>
                        <a:t>Weld </a:t>
                      </a:r>
                      <a:r>
                        <a:rPr lang="en-GB" sz="900" u="none" strike="noStrike" dirty="0">
                          <a:effectLst/>
                        </a:rPr>
                        <a:t>HOMs </a:t>
                      </a:r>
                      <a:r>
                        <a:rPr lang="en-GB" sz="900" u="none" strike="noStrike" dirty="0" err="1">
                          <a:effectLst/>
                        </a:rPr>
                        <a:t>cryo</a:t>
                      </a:r>
                      <a:r>
                        <a:rPr lang="en-GB" sz="900" u="none" strike="noStrike" dirty="0">
                          <a:effectLst/>
                        </a:rPr>
                        <a:t> extensions (2 sides / HOM)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 smtClean="0">
                          <a:effectLst/>
                        </a:rPr>
                        <a:t>Mount </a:t>
                      </a:r>
                      <a:r>
                        <a:rPr lang="en-GB" sz="900" u="none" strike="noStrike" dirty="0">
                          <a:effectLst/>
                        </a:rPr>
                        <a:t>tuning frame + tuning tubes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 smtClean="0">
                          <a:effectLst/>
                        </a:rPr>
                        <a:t>Mount </a:t>
                      </a:r>
                      <a:r>
                        <a:rPr lang="en-GB" sz="900" u="none" strike="noStrike" dirty="0">
                          <a:effectLst/>
                        </a:rPr>
                        <a:t>protection flange on RF valve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088" y="338844"/>
            <a:ext cx="597025" cy="7631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339" y="166533"/>
            <a:ext cx="1728462" cy="1107752"/>
          </a:xfrm>
          <a:prstGeom prst="rect">
            <a:avLst/>
          </a:prstGeom>
        </p:spPr>
      </p:pic>
      <p:sp>
        <p:nvSpPr>
          <p:cNvPr id="12" name="Rettangolo 17"/>
          <p:cNvSpPr/>
          <p:nvPr/>
        </p:nvSpPr>
        <p:spPr>
          <a:xfrm>
            <a:off x="5875813" y="17155"/>
            <a:ext cx="3203848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Clean room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assembly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detailled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in the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presentation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of M.THERASSE</a:t>
            </a:r>
            <a:endParaRPr lang="en-GB" sz="700" dirty="0" smtClean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5" y="1259675"/>
            <a:ext cx="3672408" cy="2353606"/>
          </a:xfrm>
          <a:prstGeom prst="rect">
            <a:avLst/>
          </a:prstGeom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350940"/>
              </p:ext>
            </p:extLst>
          </p:nvPr>
        </p:nvGraphicFramePr>
        <p:xfrm>
          <a:off x="5039699" y="3569616"/>
          <a:ext cx="2881312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81312"/>
              </a:tblGrid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   </a:t>
                      </a:r>
                      <a:r>
                        <a:rPr lang="en-GB" sz="900" b="1" u="none" strike="noStrike" dirty="0" err="1">
                          <a:effectLst/>
                        </a:rPr>
                        <a:t>Etape</a:t>
                      </a:r>
                      <a:r>
                        <a:rPr lang="en-GB" sz="900" b="1" u="none" strike="noStrike" dirty="0">
                          <a:effectLst/>
                        </a:rPr>
                        <a:t> 2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 smtClean="0">
                          <a:effectLst/>
                        </a:rPr>
                        <a:t>Insert </a:t>
                      </a:r>
                      <a:r>
                        <a:rPr lang="en-GB" sz="900" u="none" strike="noStrike" dirty="0">
                          <a:effectLst/>
                        </a:rPr>
                        <a:t>level gauges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 smtClean="0">
                          <a:effectLst/>
                        </a:rPr>
                        <a:t>Weld </a:t>
                      </a:r>
                      <a:r>
                        <a:rPr lang="en-GB" sz="900" u="none" strike="noStrike" dirty="0">
                          <a:effectLst/>
                        </a:rPr>
                        <a:t>2K top </a:t>
                      </a:r>
                      <a:r>
                        <a:rPr lang="en-GB" sz="900" u="none" strike="noStrike" dirty="0" err="1">
                          <a:effectLst/>
                        </a:rPr>
                        <a:t>cryo</a:t>
                      </a:r>
                      <a:r>
                        <a:rPr lang="en-GB" sz="900" u="none" strike="noStrike" dirty="0">
                          <a:effectLst/>
                        </a:rPr>
                        <a:t> lines 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 smtClean="0">
                          <a:effectLst/>
                        </a:rPr>
                        <a:t>Mount </a:t>
                      </a:r>
                      <a:r>
                        <a:rPr lang="en-GB" sz="900" u="none" strike="noStrike" dirty="0">
                          <a:effectLst/>
                        </a:rPr>
                        <a:t>tooling to block 2K </a:t>
                      </a:r>
                      <a:r>
                        <a:rPr lang="en-GB" sz="900" u="none" strike="noStrike" dirty="0" err="1">
                          <a:effectLst/>
                        </a:rPr>
                        <a:t>cryo</a:t>
                      </a:r>
                      <a:r>
                        <a:rPr lang="en-GB" sz="900" u="none" strike="noStrike" dirty="0">
                          <a:effectLst/>
                        </a:rPr>
                        <a:t> line bellows + cover on helium tank to close the bottom </a:t>
                      </a:r>
                      <a:r>
                        <a:rPr lang="en-GB" sz="900" u="none" strike="noStrike" dirty="0" err="1">
                          <a:effectLst/>
                        </a:rPr>
                        <a:t>cryo</a:t>
                      </a:r>
                      <a:r>
                        <a:rPr lang="en-GB" sz="900" u="none" strike="noStrike" dirty="0">
                          <a:effectLst/>
                        </a:rPr>
                        <a:t> lines 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 smtClean="0">
                          <a:effectLst/>
                        </a:rPr>
                        <a:t>Leak </a:t>
                      </a:r>
                      <a:r>
                        <a:rPr lang="en-GB" sz="900" u="none" strike="noStrike" dirty="0">
                          <a:effectLst/>
                        </a:rPr>
                        <a:t>test 2K top </a:t>
                      </a:r>
                      <a:r>
                        <a:rPr lang="en-GB" sz="900" u="none" strike="noStrike" dirty="0" err="1">
                          <a:effectLst/>
                        </a:rPr>
                        <a:t>cryo</a:t>
                      </a:r>
                      <a:r>
                        <a:rPr lang="en-GB" sz="900" u="none" strike="noStrike" dirty="0">
                          <a:effectLst/>
                        </a:rPr>
                        <a:t> line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 smtClean="0">
                          <a:effectLst/>
                        </a:rPr>
                        <a:t>Remove </a:t>
                      </a:r>
                      <a:r>
                        <a:rPr lang="en-GB" sz="900" u="none" strike="noStrike" dirty="0">
                          <a:effectLst/>
                        </a:rPr>
                        <a:t>tooling to block 2K bellows + cover </a:t>
                      </a:r>
                      <a:r>
                        <a:rPr lang="en-GB" sz="900" u="none" strike="noStrike" dirty="0" err="1">
                          <a:effectLst/>
                        </a:rPr>
                        <a:t>cryo</a:t>
                      </a:r>
                      <a:r>
                        <a:rPr lang="en-GB" sz="900" u="none" strike="noStrike" dirty="0">
                          <a:effectLst/>
                        </a:rPr>
                        <a:t> line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148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819" y="555526"/>
            <a:ext cx="4432467" cy="23040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570" y="339502"/>
            <a:ext cx="4704291" cy="2445354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467384"/>
              </p:ext>
            </p:extLst>
          </p:nvPr>
        </p:nvGraphicFramePr>
        <p:xfrm>
          <a:off x="947555" y="3262242"/>
          <a:ext cx="2881312" cy="7169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81312"/>
              </a:tblGrid>
              <a:tr h="1492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 dirty="0">
                          <a:effectLst/>
                        </a:rPr>
                        <a:t>   </a:t>
                      </a:r>
                      <a:r>
                        <a:rPr lang="en-GB" sz="900" b="1" u="none" strike="noStrike" dirty="0" err="1">
                          <a:effectLst/>
                        </a:rPr>
                        <a:t>Etape</a:t>
                      </a:r>
                      <a:r>
                        <a:rPr lang="en-GB" sz="900" b="1" u="none" strike="noStrike" dirty="0">
                          <a:effectLst/>
                        </a:rPr>
                        <a:t> 3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 </a:t>
                      </a:r>
                      <a:r>
                        <a:rPr lang="en-GB" sz="900" u="none" strike="noStrike" dirty="0" smtClean="0">
                          <a:effectLst/>
                        </a:rPr>
                        <a:t>Connect </a:t>
                      </a:r>
                      <a:r>
                        <a:rPr lang="en-GB" sz="900" u="none" strike="noStrike" dirty="0">
                          <a:effectLst/>
                        </a:rPr>
                        <a:t>supports (cavities blades and FPC plate + </a:t>
                      </a:r>
                      <a:r>
                        <a:rPr lang="en-GB" sz="900" u="none" strike="noStrike" dirty="0" err="1">
                          <a:effectLst/>
                        </a:rPr>
                        <a:t>cryo</a:t>
                      </a:r>
                      <a:r>
                        <a:rPr lang="en-GB" sz="900" u="none" strike="noStrike" dirty="0">
                          <a:effectLst/>
                        </a:rPr>
                        <a:t> lines + valves)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 smtClean="0">
                          <a:effectLst/>
                        </a:rPr>
                        <a:t>Heaters </a:t>
                      </a:r>
                      <a:r>
                        <a:rPr lang="en-GB" sz="900" u="none" strike="noStrike" dirty="0">
                          <a:effectLst/>
                        </a:rPr>
                        <a:t>mounting (cavities + FPC + support blades + tuner tubes)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817644"/>
              </p:ext>
            </p:extLst>
          </p:nvPr>
        </p:nvGraphicFramePr>
        <p:xfrm>
          <a:off x="5021636" y="3113002"/>
          <a:ext cx="2899638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99638"/>
              </a:tblGrid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 dirty="0">
                          <a:effectLst/>
                        </a:rPr>
                        <a:t>   </a:t>
                      </a:r>
                      <a:r>
                        <a:rPr lang="en-GB" sz="900" b="1" u="none" strike="noStrike" dirty="0" err="1">
                          <a:effectLst/>
                        </a:rPr>
                        <a:t>Etape</a:t>
                      </a:r>
                      <a:r>
                        <a:rPr lang="en-GB" sz="900" b="1" u="none" strike="noStrike" dirty="0">
                          <a:effectLst/>
                        </a:rPr>
                        <a:t> 4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Mount alignment plate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Mount and connect RF lines for the top HOMs (full line)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 err="1" smtClean="0">
                          <a:effectLst/>
                        </a:rPr>
                        <a:t>Thermalisations</a:t>
                      </a:r>
                      <a:r>
                        <a:rPr lang="en-GB" sz="900" u="none" strike="noStrike" dirty="0" smtClean="0">
                          <a:effectLst/>
                        </a:rPr>
                        <a:t> </a:t>
                      </a:r>
                      <a:r>
                        <a:rPr lang="en-GB" sz="900" u="none" strike="noStrike" dirty="0">
                          <a:effectLst/>
                        </a:rPr>
                        <a:t>on 50K for the top 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 smtClean="0">
                          <a:effectLst/>
                        </a:rPr>
                        <a:t>Remove </a:t>
                      </a:r>
                      <a:r>
                        <a:rPr lang="en-GB" sz="900" u="none" strike="noStrike" dirty="0">
                          <a:effectLst/>
                        </a:rPr>
                        <a:t>clean room tooling (inter-cavities bellow blocking system + valve tool + </a:t>
                      </a:r>
                      <a:r>
                        <a:rPr lang="en-GB" sz="900" u="none" strike="noStrike" dirty="0" err="1">
                          <a:effectLst/>
                        </a:rPr>
                        <a:t>etc</a:t>
                      </a:r>
                      <a:r>
                        <a:rPr lang="en-GB" sz="900" u="none" strike="noStrike" dirty="0">
                          <a:effectLst/>
                        </a:rPr>
                        <a:t> 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064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507" y="339502"/>
            <a:ext cx="4678259" cy="24318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72982"/>
            <a:ext cx="4398884" cy="2286600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288801"/>
              </p:ext>
            </p:extLst>
          </p:nvPr>
        </p:nvGraphicFramePr>
        <p:xfrm>
          <a:off x="1499194" y="3151358"/>
          <a:ext cx="2827313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27313"/>
              </a:tblGrid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 dirty="0">
                          <a:effectLst/>
                        </a:rPr>
                        <a:t>   </a:t>
                      </a:r>
                      <a:r>
                        <a:rPr lang="en-GB" sz="900" b="1" u="none" strike="noStrike" dirty="0" err="1">
                          <a:effectLst/>
                        </a:rPr>
                        <a:t>Etape</a:t>
                      </a:r>
                      <a:r>
                        <a:rPr lang="en-GB" sz="900" b="1" u="none" strike="noStrike" dirty="0">
                          <a:effectLst/>
                        </a:rPr>
                        <a:t> 5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 </a:t>
                      </a:r>
                      <a:r>
                        <a:rPr lang="en-GB" sz="900" u="none" strike="noStrike" dirty="0" smtClean="0">
                          <a:effectLst/>
                        </a:rPr>
                        <a:t>Load </a:t>
                      </a:r>
                      <a:r>
                        <a:rPr lang="en-GB" sz="900" u="none" strike="noStrike" dirty="0" err="1">
                          <a:effectLst/>
                        </a:rPr>
                        <a:t>transfert</a:t>
                      </a:r>
                      <a:r>
                        <a:rPr lang="en-GB" sz="900" u="none" strike="noStrike" dirty="0">
                          <a:effectLst/>
                        </a:rPr>
                        <a:t>, assembly lifting with the </a:t>
                      </a:r>
                      <a:r>
                        <a:rPr lang="en-GB" sz="900" u="none" strike="noStrike" dirty="0" err="1">
                          <a:effectLst/>
                        </a:rPr>
                        <a:t>portque</a:t>
                      </a:r>
                      <a:r>
                        <a:rPr lang="en-GB" sz="900" u="none" strike="noStrike" dirty="0">
                          <a:effectLst/>
                        </a:rPr>
                        <a:t> and removal of clean room trolley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 smtClean="0">
                          <a:effectLst/>
                        </a:rPr>
                        <a:t> </a:t>
                      </a:r>
                      <a:r>
                        <a:rPr lang="en-GB" sz="900" u="none" strike="noStrike" dirty="0">
                          <a:effectLst/>
                        </a:rPr>
                        <a:t>Instrumentation connection and check 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558660"/>
              </p:ext>
            </p:extLst>
          </p:nvPr>
        </p:nvGraphicFramePr>
        <p:xfrm>
          <a:off x="4676710" y="3134870"/>
          <a:ext cx="2942677" cy="457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42677"/>
              </a:tblGrid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 dirty="0">
                          <a:effectLst/>
                        </a:rPr>
                        <a:t>   </a:t>
                      </a:r>
                      <a:r>
                        <a:rPr lang="en-GB" sz="900" b="1" u="none" strike="noStrike" dirty="0" err="1">
                          <a:effectLst/>
                        </a:rPr>
                        <a:t>Etape</a:t>
                      </a:r>
                      <a:r>
                        <a:rPr lang="en-GB" sz="900" b="1" u="none" strike="noStrike" dirty="0">
                          <a:effectLst/>
                        </a:rPr>
                        <a:t> 6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      Weld 2K bottom cryo lines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      Leak test 2K bottom </a:t>
                      </a:r>
                      <a:r>
                        <a:rPr lang="en-GB" sz="900" u="none" strike="noStrike" dirty="0" err="1">
                          <a:effectLst/>
                        </a:rPr>
                        <a:t>cryo</a:t>
                      </a:r>
                      <a:r>
                        <a:rPr lang="en-GB" sz="900" u="none" strike="noStrike" dirty="0">
                          <a:effectLst/>
                        </a:rPr>
                        <a:t> line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124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9805"/>
            <a:ext cx="4758924" cy="24737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837" y="0"/>
            <a:ext cx="5038868" cy="2619271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008176"/>
              </p:ext>
            </p:extLst>
          </p:nvPr>
        </p:nvGraphicFramePr>
        <p:xfrm>
          <a:off x="1651696" y="3010926"/>
          <a:ext cx="2847118" cy="7200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47118"/>
              </a:tblGrid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 dirty="0">
                          <a:effectLst/>
                        </a:rPr>
                        <a:t>   </a:t>
                      </a:r>
                      <a:r>
                        <a:rPr lang="en-GB" sz="900" b="1" u="none" strike="noStrike" dirty="0" err="1">
                          <a:effectLst/>
                        </a:rPr>
                        <a:t>Etape</a:t>
                      </a:r>
                      <a:r>
                        <a:rPr lang="en-GB" sz="900" b="1" u="none" strike="noStrike" dirty="0">
                          <a:effectLst/>
                        </a:rPr>
                        <a:t> 7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 smtClean="0">
                          <a:effectLst/>
                        </a:rPr>
                        <a:t>Mount </a:t>
                      </a:r>
                      <a:r>
                        <a:rPr lang="en-GB" sz="900" u="none" strike="noStrike" dirty="0">
                          <a:effectLst/>
                        </a:rPr>
                        <a:t>and connect RF lines for the bottom HOMs (only half lines)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 smtClean="0">
                          <a:effectLst/>
                        </a:rPr>
                        <a:t>Mount </a:t>
                      </a:r>
                      <a:r>
                        <a:rPr lang="en-GB" sz="900" u="none" strike="noStrike" dirty="0">
                          <a:effectLst/>
                        </a:rPr>
                        <a:t>and connect RF lines for the bottom pick-up (only half lines)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469174"/>
              </p:ext>
            </p:extLst>
          </p:nvPr>
        </p:nvGraphicFramePr>
        <p:xfrm>
          <a:off x="5040292" y="3016792"/>
          <a:ext cx="2561540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61540"/>
              </a:tblGrid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 dirty="0">
                          <a:effectLst/>
                        </a:rPr>
                        <a:t>   </a:t>
                      </a:r>
                      <a:r>
                        <a:rPr lang="en-GB" sz="900" b="1" u="none" strike="noStrike" dirty="0" err="1">
                          <a:effectLst/>
                        </a:rPr>
                        <a:t>Etape</a:t>
                      </a:r>
                      <a:r>
                        <a:rPr lang="en-GB" sz="900" b="1" u="none" strike="noStrike" dirty="0">
                          <a:effectLst/>
                        </a:rPr>
                        <a:t> 8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      Mount BCAM </a:t>
                      </a:r>
                      <a:r>
                        <a:rPr lang="en-GB" sz="900" u="none" strike="noStrike" dirty="0" err="1">
                          <a:effectLst/>
                        </a:rPr>
                        <a:t>alignement</a:t>
                      </a:r>
                      <a:r>
                        <a:rPr lang="en-GB" sz="900" u="none" strike="noStrike" dirty="0">
                          <a:effectLst/>
                        </a:rPr>
                        <a:t> system + mask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      Alignment of cavities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      Mechanical measurements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454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31739"/>
            <a:ext cx="4414755" cy="22957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860" y="51470"/>
            <a:ext cx="4569108" cy="2376064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91701"/>
              </p:ext>
            </p:extLst>
          </p:nvPr>
        </p:nvGraphicFramePr>
        <p:xfrm>
          <a:off x="1546806" y="2771198"/>
          <a:ext cx="2201520" cy="304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1520"/>
              </a:tblGrid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 dirty="0">
                          <a:effectLst/>
                        </a:rPr>
                        <a:t>   </a:t>
                      </a:r>
                      <a:r>
                        <a:rPr lang="en-GB" sz="900" b="1" u="none" strike="noStrike" dirty="0" err="1">
                          <a:effectLst/>
                        </a:rPr>
                        <a:t>Etape</a:t>
                      </a:r>
                      <a:r>
                        <a:rPr lang="en-GB" sz="900" b="1" u="none" strike="noStrike" dirty="0">
                          <a:effectLst/>
                        </a:rPr>
                        <a:t> 9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      MLI 2K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083889"/>
              </p:ext>
            </p:extLst>
          </p:nvPr>
        </p:nvGraphicFramePr>
        <p:xfrm>
          <a:off x="4413173" y="2727827"/>
          <a:ext cx="3153150" cy="10458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53150"/>
              </a:tblGrid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 dirty="0">
                          <a:effectLst/>
                        </a:rPr>
                        <a:t>   </a:t>
                      </a:r>
                      <a:r>
                        <a:rPr lang="en-GB" sz="900" b="1" u="none" strike="noStrike" dirty="0" err="1">
                          <a:effectLst/>
                        </a:rPr>
                        <a:t>Etape</a:t>
                      </a:r>
                      <a:r>
                        <a:rPr lang="en-GB" sz="900" b="1" u="none" strike="noStrike" dirty="0">
                          <a:effectLst/>
                        </a:rPr>
                        <a:t> 10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      Thermal shield installation of lateral and bottom panels 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      Weld 50K thermal shield cryo line 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      Leak test 50K cryo line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      Thermalisations on 50K for CWT and support for 2K cryo lines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      MLI 50K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136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592" y="125223"/>
            <a:ext cx="6175736" cy="32115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891" y="125223"/>
            <a:ext cx="4999040" cy="2599639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735955"/>
              </p:ext>
            </p:extLst>
          </p:nvPr>
        </p:nvGraphicFramePr>
        <p:xfrm>
          <a:off x="942711" y="3295283"/>
          <a:ext cx="3543300" cy="4362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43300"/>
              </a:tblGrid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 dirty="0">
                          <a:effectLst/>
                        </a:rPr>
                        <a:t>   </a:t>
                      </a:r>
                      <a:r>
                        <a:rPr lang="en-GB" sz="900" b="1" u="none" strike="noStrike" dirty="0" err="1">
                          <a:effectLst/>
                        </a:rPr>
                        <a:t>Etape</a:t>
                      </a:r>
                      <a:r>
                        <a:rPr lang="en-GB" sz="900" b="1" u="none" strike="noStrike" dirty="0">
                          <a:effectLst/>
                        </a:rPr>
                        <a:t> 11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      Lowering the top assembly into the bottom part of the vacuum vessel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689132"/>
              </p:ext>
            </p:extLst>
          </p:nvPr>
        </p:nvGraphicFramePr>
        <p:xfrm>
          <a:off x="4762631" y="2755856"/>
          <a:ext cx="3284221" cy="8934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84221"/>
              </a:tblGrid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 dirty="0">
                          <a:effectLst/>
                        </a:rPr>
                        <a:t>   </a:t>
                      </a:r>
                      <a:r>
                        <a:rPr lang="en-GB" sz="900" b="1" u="none" strike="noStrike" dirty="0" err="1">
                          <a:effectLst/>
                        </a:rPr>
                        <a:t>Etape</a:t>
                      </a:r>
                      <a:r>
                        <a:rPr lang="en-GB" sz="900" b="1" u="none" strike="noStrike" dirty="0">
                          <a:effectLst/>
                        </a:rPr>
                        <a:t> 12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      Remove valve supports 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      Mount and connect RF lines for the bottom HOMs + pick-up (last half lines)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      Protection on connectors + </a:t>
                      </a:r>
                      <a:r>
                        <a:rPr lang="en-GB" sz="900" u="none" strike="noStrike" dirty="0" err="1">
                          <a:effectLst/>
                        </a:rPr>
                        <a:t>misc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      </a:t>
                      </a:r>
                      <a:r>
                        <a:rPr lang="en-GB" sz="900" u="none" strike="noStrike" dirty="0" err="1">
                          <a:effectLst/>
                        </a:rPr>
                        <a:t>Thermalisation</a:t>
                      </a:r>
                      <a:r>
                        <a:rPr lang="en-GB" sz="900" u="none" strike="noStrike" dirty="0">
                          <a:effectLst/>
                        </a:rPr>
                        <a:t> on 50K for bottom RF lines + pick-up 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621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675" y="411510"/>
            <a:ext cx="4929558" cy="25635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568" y="339502"/>
            <a:ext cx="5068028" cy="2635516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532192"/>
              </p:ext>
            </p:extLst>
          </p:nvPr>
        </p:nvGraphicFramePr>
        <p:xfrm>
          <a:off x="1254020" y="3075806"/>
          <a:ext cx="3120548" cy="8934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0548"/>
              </a:tblGrid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 dirty="0">
                          <a:effectLst/>
                        </a:rPr>
                        <a:t>   </a:t>
                      </a:r>
                      <a:r>
                        <a:rPr lang="en-GB" sz="900" b="1" u="none" strike="noStrike" dirty="0" err="1">
                          <a:effectLst/>
                        </a:rPr>
                        <a:t>Etape</a:t>
                      </a:r>
                      <a:r>
                        <a:rPr lang="en-GB" sz="900" b="1" u="none" strike="noStrike" dirty="0">
                          <a:effectLst/>
                        </a:rPr>
                        <a:t> 13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      Displacement cryomodule outside portique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      Jumper welding (10 welds with 2 x 2 intermediate leak tests)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      Mounting tuner actuation system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      </a:t>
                      </a:r>
                      <a:r>
                        <a:rPr lang="en-GB" sz="900" u="none" strike="noStrike" dirty="0" err="1">
                          <a:effectLst/>
                        </a:rPr>
                        <a:t>Alignement</a:t>
                      </a:r>
                      <a:r>
                        <a:rPr lang="en-GB" sz="900" u="none" strike="noStrike" dirty="0">
                          <a:effectLst/>
                        </a:rPr>
                        <a:t> check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120853"/>
              </p:ext>
            </p:extLst>
          </p:nvPr>
        </p:nvGraphicFramePr>
        <p:xfrm>
          <a:off x="5067271" y="3083684"/>
          <a:ext cx="2922930" cy="4362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22930"/>
              </a:tblGrid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 dirty="0">
                          <a:effectLst/>
                        </a:rPr>
                        <a:t>   </a:t>
                      </a:r>
                      <a:r>
                        <a:rPr lang="en-GB" sz="900" b="1" u="none" strike="noStrike" dirty="0" err="1">
                          <a:effectLst/>
                        </a:rPr>
                        <a:t>Etape</a:t>
                      </a:r>
                      <a:r>
                        <a:rPr lang="en-GB" sz="900" b="1" u="none" strike="noStrike" dirty="0">
                          <a:effectLst/>
                        </a:rPr>
                        <a:t> 14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      Doors closure including magnetic shield + MLI + thermal 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387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19672" y="168918"/>
            <a:ext cx="6049619" cy="4628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14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328060" y="-18352"/>
            <a:ext cx="7920000" cy="540000"/>
          </a:xfrm>
        </p:spPr>
        <p:txBody>
          <a:bodyPr/>
          <a:lstStyle/>
          <a:p>
            <a:r>
              <a:rPr lang="fr-CH" dirty="0" err="1" smtClean="0"/>
              <a:t>Cavity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err="1" smtClean="0"/>
              <a:t>Internationnal</a:t>
            </a:r>
            <a:r>
              <a:rPr lang="en-GB" noProof="0" dirty="0" smtClean="0"/>
              <a:t> review of the Crab Cavity performance for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– CERN – 3 </a:t>
            </a:r>
            <a:r>
              <a:rPr lang="en-GB" noProof="0" dirty="0" err="1" smtClean="0"/>
              <a:t>april</a:t>
            </a:r>
            <a:r>
              <a:rPr lang="en-GB" noProof="0" dirty="0" smtClean="0"/>
              <a:t>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05099" y="238512"/>
            <a:ext cx="1596638" cy="13755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47656" y="75221"/>
            <a:ext cx="3096344" cy="19353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7824" y="1410808"/>
            <a:ext cx="3384376" cy="3456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AutoShape 3"/>
          <p:cNvSpPr>
            <a:spLocks/>
          </p:cNvSpPr>
          <p:nvPr/>
        </p:nvSpPr>
        <p:spPr bwMode="auto">
          <a:xfrm>
            <a:off x="6372200" y="2887908"/>
            <a:ext cx="6021387" cy="418288"/>
          </a:xfrm>
          <a:prstGeom prst="accentCallout2">
            <a:avLst>
              <a:gd name="adj1" fmla="val 50677"/>
              <a:gd name="adj2" fmla="val -1422"/>
              <a:gd name="adj3" fmla="val 49349"/>
              <a:gd name="adj4" fmla="val -9927"/>
              <a:gd name="adj5" fmla="val 50446"/>
              <a:gd name="adj6" fmla="val -20554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DQW </a:t>
            </a: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Cavity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LHCACFCA</a:t>
            </a:r>
            <a:endParaRPr kumimoji="0" lang="fr-CH" altLang="en-US" sz="1050" b="0" i="0" u="none" strike="noStrike" cap="none" normalizeH="0" baseline="0" dirty="0" smtClean="0">
              <a:ln>
                <a:noFill/>
              </a:ln>
              <a:solidFill>
                <a:srgbClr val="F45511"/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Double Quarter </a:t>
            </a: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Wave</a:t>
            </a: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– </a:t>
            </a: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Bulk</a:t>
            </a: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Niobium</a:t>
            </a:r>
          </a:p>
        </p:txBody>
      </p:sp>
      <p:sp>
        <p:nvSpPr>
          <p:cNvPr id="10" name="AutoShape 6"/>
          <p:cNvSpPr>
            <a:spLocks/>
          </p:cNvSpPr>
          <p:nvPr/>
        </p:nvSpPr>
        <p:spPr bwMode="auto">
          <a:xfrm>
            <a:off x="6362452" y="3860358"/>
            <a:ext cx="6021388" cy="352743"/>
          </a:xfrm>
          <a:prstGeom prst="accentCallout2">
            <a:avLst>
              <a:gd name="adj1" fmla="val 44127"/>
              <a:gd name="adj2" fmla="val -1264"/>
              <a:gd name="adj3" fmla="val 44072"/>
              <a:gd name="adj4" fmla="val -5086"/>
              <a:gd name="adj5" fmla="val -100"/>
              <a:gd name="adj6" fmla="val -9702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Helium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Tank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LHCACFHT—</a:t>
            </a: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Titanium</a:t>
            </a:r>
            <a:endParaRPr kumimoji="0" lang="fr-CH" altLang="en-US" sz="1000" b="0" i="1" u="none" strike="noStrike" cap="none" normalizeH="0" baseline="0" dirty="0" smtClean="0">
              <a:ln>
                <a:noFill/>
              </a:ln>
              <a:solidFill>
                <a:srgbClr val="7F7F7F"/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See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presentation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of P.FREIJEDO (CERN)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AutoShape 12"/>
          <p:cNvSpPr>
            <a:spLocks/>
          </p:cNvSpPr>
          <p:nvPr/>
        </p:nvSpPr>
        <p:spPr bwMode="auto">
          <a:xfrm>
            <a:off x="-828600" y="3961271"/>
            <a:ext cx="3506788" cy="503659"/>
          </a:xfrm>
          <a:prstGeom prst="accentCallout2">
            <a:avLst>
              <a:gd name="adj1" fmla="val 9218"/>
              <a:gd name="adj2" fmla="val 102171"/>
              <a:gd name="adj3" fmla="val 13000"/>
              <a:gd name="adj4" fmla="val 109973"/>
              <a:gd name="adj5" fmla="val -34346"/>
              <a:gd name="adj6" fmla="val 132912"/>
            </a:avLst>
          </a:prstGeom>
          <a:noFill/>
          <a:ln w="635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Cold </a:t>
            </a: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magnetic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shield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Cryophy</a:t>
            </a: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® - LHCACFCM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See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presentation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of N.TEMPLETON (SFTC)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AutoShape 12"/>
          <p:cNvSpPr>
            <a:spLocks/>
          </p:cNvSpPr>
          <p:nvPr/>
        </p:nvSpPr>
        <p:spPr bwMode="auto">
          <a:xfrm>
            <a:off x="-815130" y="2485284"/>
            <a:ext cx="3506788" cy="503659"/>
          </a:xfrm>
          <a:prstGeom prst="accentCallout2">
            <a:avLst>
              <a:gd name="adj1" fmla="val 9218"/>
              <a:gd name="adj2" fmla="val 102171"/>
              <a:gd name="adj3" fmla="val 13000"/>
              <a:gd name="adj4" fmla="val 109973"/>
              <a:gd name="adj5" fmla="val 9898"/>
              <a:gd name="adj6" fmla="val 163589"/>
            </a:avLst>
          </a:prstGeom>
          <a:noFill/>
          <a:ln w="635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Tuning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Rod x2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LHCACFTU – </a:t>
            </a: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Titaniu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see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presentation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of K.ARTOOS (CERN)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AutoShape 12"/>
          <p:cNvSpPr>
            <a:spLocks/>
          </p:cNvSpPr>
          <p:nvPr/>
        </p:nvSpPr>
        <p:spPr bwMode="auto">
          <a:xfrm>
            <a:off x="-828600" y="3179846"/>
            <a:ext cx="3506788" cy="503659"/>
          </a:xfrm>
          <a:prstGeom prst="accentCallout2">
            <a:avLst>
              <a:gd name="adj1" fmla="val 9218"/>
              <a:gd name="adj2" fmla="val 102171"/>
              <a:gd name="adj3" fmla="val 13000"/>
              <a:gd name="adj4" fmla="val 109973"/>
              <a:gd name="adj5" fmla="val -69435"/>
              <a:gd name="adj6" fmla="val 156139"/>
            </a:avLst>
          </a:prstGeom>
          <a:noFill/>
          <a:ln w="635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Pre-tuning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x2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LHCACFTU – </a:t>
            </a: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Titanium</a:t>
            </a:r>
            <a:endParaRPr kumimoji="0" lang="fr-CH" altLang="en-US" sz="1000" b="0" i="1" u="none" strike="noStrike" cap="none" normalizeH="0" baseline="0" dirty="0" smtClean="0">
              <a:ln>
                <a:noFill/>
              </a:ln>
              <a:solidFill>
                <a:srgbClr val="7F7F7F"/>
              </a:solidFill>
              <a:effectLst/>
              <a:latin typeface="Franklin Gothic Demi" panose="020B0703020102020204" pitchFamily="34" charset="0"/>
            </a:endParaRP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see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presentation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of K.ARTOOS (CERN)</a:t>
            </a:r>
            <a:endParaRPr lang="en-US" altLang="en-US" sz="1000" dirty="0"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AutoShape 3"/>
          <p:cNvSpPr>
            <a:spLocks/>
          </p:cNvSpPr>
          <p:nvPr/>
        </p:nvSpPr>
        <p:spPr bwMode="auto">
          <a:xfrm>
            <a:off x="6372200" y="2169347"/>
            <a:ext cx="6021387" cy="418288"/>
          </a:xfrm>
          <a:prstGeom prst="accentCallout2">
            <a:avLst>
              <a:gd name="adj1" fmla="val 50677"/>
              <a:gd name="adj2" fmla="val -1422"/>
              <a:gd name="adj3" fmla="val 49349"/>
              <a:gd name="adj4" fmla="val -9927"/>
              <a:gd name="adj5" fmla="val -4664"/>
              <a:gd name="adj6" fmla="val -20554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Edge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welded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bellows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x4</a:t>
            </a:r>
            <a:endParaRPr kumimoji="0" lang="fr-CH" altLang="en-US" sz="1050" b="0" i="0" u="none" strike="noStrike" cap="none" normalizeH="0" baseline="0" dirty="0" smtClean="0">
              <a:ln>
                <a:noFill/>
              </a:ln>
              <a:solidFill>
                <a:srgbClr val="F45511"/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Titanium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AutoShape 12"/>
          <p:cNvSpPr>
            <a:spLocks/>
          </p:cNvSpPr>
          <p:nvPr/>
        </p:nvSpPr>
        <p:spPr bwMode="auto">
          <a:xfrm>
            <a:off x="-815130" y="1822488"/>
            <a:ext cx="3506788" cy="503659"/>
          </a:xfrm>
          <a:prstGeom prst="accentCallout2">
            <a:avLst>
              <a:gd name="adj1" fmla="val 9218"/>
              <a:gd name="adj2" fmla="val 102171"/>
              <a:gd name="adj3" fmla="val 13000"/>
              <a:gd name="adj4" fmla="val 109973"/>
              <a:gd name="adj5" fmla="val 26680"/>
              <a:gd name="adj6" fmla="val 133351"/>
            </a:avLst>
          </a:prstGeom>
          <a:noFill/>
          <a:ln w="635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Cryo connexion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Titaniu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to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Stainless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Steel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223" y="95062"/>
            <a:ext cx="1822866" cy="947842"/>
          </a:xfrm>
          <a:prstGeom prst="rect">
            <a:avLst/>
          </a:prstGeom>
        </p:spPr>
      </p:pic>
      <p:sp>
        <p:nvSpPr>
          <p:cNvPr id="16" name="Rettangolo 17"/>
          <p:cNvSpPr/>
          <p:nvPr/>
        </p:nvSpPr>
        <p:spPr>
          <a:xfrm>
            <a:off x="432098" y="417044"/>
            <a:ext cx="28164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  <a:buSzPct val="95000"/>
            </a:pP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More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details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in the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presentation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of M.GARLASCHE (CERN)</a:t>
            </a:r>
          </a:p>
          <a:p>
            <a:pPr>
              <a:buClr>
                <a:schemeClr val="accent1"/>
              </a:buClr>
              <a:buSzPct val="95000"/>
            </a:pP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and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S.VERDcU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(BNL)c</a:t>
            </a:r>
            <a:endParaRPr lang="en-GB" sz="700" dirty="0" smtClean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1491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691656" y="0"/>
            <a:ext cx="7920000" cy="540000"/>
          </a:xfrm>
        </p:spPr>
        <p:txBody>
          <a:bodyPr/>
          <a:lstStyle/>
          <a:p>
            <a:pPr algn="l"/>
            <a:r>
              <a:rPr lang="fr-CH" dirty="0" err="1" smtClean="0"/>
              <a:t>Cavities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1" r="13964"/>
          <a:stretch/>
        </p:blipFill>
        <p:spPr>
          <a:xfrm>
            <a:off x="686384" y="1430182"/>
            <a:ext cx="3769167" cy="30857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801" y="2390600"/>
            <a:ext cx="3238419" cy="216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90" t="9288" r="6953" b="15704"/>
          <a:stretch/>
        </p:blipFill>
        <p:spPr>
          <a:xfrm>
            <a:off x="6433721" y="383029"/>
            <a:ext cx="2316758" cy="18290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665295" y="1165771"/>
            <a:ext cx="60304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1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Cavity</a:t>
            </a:r>
            <a:r>
              <a:rPr lang="fr-CH" altLang="en-US" sz="11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endParaRPr lang="en-US" altLang="en-US" sz="1000" dirty="0"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68061" y="2123132"/>
            <a:ext cx="93326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1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Helium</a:t>
            </a:r>
            <a:r>
              <a:rPr lang="fr-CH" altLang="en-US" sz="11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tank</a:t>
            </a:r>
            <a:endParaRPr lang="en-US" altLang="en-US" sz="1000" dirty="0">
              <a:latin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45931" y="87235"/>
            <a:ext cx="147828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1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Cold </a:t>
            </a:r>
            <a:r>
              <a:rPr lang="fr-CH" altLang="en-US" sz="11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magnetic</a:t>
            </a:r>
            <a:r>
              <a:rPr lang="fr-CH" altLang="en-US" sz="11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1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shield</a:t>
            </a:r>
            <a:endParaRPr lang="en-US" altLang="en-US" sz="1000" dirty="0">
              <a:latin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2064" y="443379"/>
            <a:ext cx="605165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1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The </a:t>
            </a:r>
            <a:r>
              <a:rPr lang="fr-CH" altLang="en-US" sz="11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manufacturing</a:t>
            </a:r>
            <a:r>
              <a:rPr lang="fr-CH" altLang="en-US" sz="11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and </a:t>
            </a:r>
            <a:r>
              <a:rPr lang="fr-CH" altLang="en-US" sz="11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assembly</a:t>
            </a:r>
            <a:r>
              <a:rPr lang="fr-CH" altLang="en-US" sz="11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of the </a:t>
            </a:r>
            <a:r>
              <a:rPr lang="fr-CH" altLang="en-US" sz="11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cavities</a:t>
            </a:r>
            <a:r>
              <a:rPr lang="fr-CH" altLang="en-US" sz="11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1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started</a:t>
            </a:r>
            <a:r>
              <a:rPr lang="fr-CH" altLang="en-US" sz="11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1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mid</a:t>
            </a:r>
            <a:r>
              <a:rPr lang="fr-CH" altLang="en-US" sz="11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2016 and </a:t>
            </a:r>
            <a:r>
              <a:rPr lang="fr-CH" altLang="en-US" sz="11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should</a:t>
            </a:r>
            <a:r>
              <a:rPr lang="fr-CH" altLang="en-US" sz="11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1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be</a:t>
            </a:r>
            <a:r>
              <a:rPr lang="fr-CH" altLang="en-US" sz="11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finish in </a:t>
            </a:r>
            <a:r>
              <a:rPr lang="fr-CH" altLang="en-US" sz="11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June</a:t>
            </a:r>
            <a:r>
              <a:rPr lang="fr-CH" altLang="en-US" sz="11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.</a:t>
            </a:r>
            <a:r>
              <a:rPr lang="fr-CH" altLang="en-US" sz="11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 </a:t>
            </a:r>
            <a:endParaRPr lang="en-US" altLang="en-US" sz="1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77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20688" y="46910"/>
            <a:ext cx="7920000" cy="540000"/>
          </a:xfrm>
        </p:spPr>
        <p:txBody>
          <a:bodyPr/>
          <a:lstStyle/>
          <a:p>
            <a:r>
              <a:rPr lang="fr-CH" dirty="0" err="1" smtClean="0"/>
              <a:t>Cavity</a:t>
            </a:r>
            <a:r>
              <a:rPr lang="fr-CH" dirty="0" smtClean="0"/>
              <a:t> </a:t>
            </a:r>
            <a:r>
              <a:rPr lang="fr-CH" dirty="0" err="1" smtClean="0"/>
              <a:t>equipments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err="1" smtClean="0"/>
              <a:t>Internationnal</a:t>
            </a:r>
            <a:r>
              <a:rPr lang="en-GB" noProof="0" dirty="0" smtClean="0"/>
              <a:t> review of the Crab Cavity performance for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– CERN – 3 </a:t>
            </a:r>
            <a:r>
              <a:rPr lang="en-GB" noProof="0" dirty="0" err="1" smtClean="0"/>
              <a:t>april</a:t>
            </a:r>
            <a:r>
              <a:rPr lang="en-GB" noProof="0" dirty="0" smtClean="0"/>
              <a:t>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56455" y="-56597"/>
            <a:ext cx="1351090" cy="20882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04926" y="670857"/>
            <a:ext cx="2519704" cy="4178808"/>
          </a:xfrm>
          <a:prstGeom prst="rect">
            <a:avLst/>
          </a:prstGeom>
        </p:spPr>
      </p:pic>
      <p:sp>
        <p:nvSpPr>
          <p:cNvPr id="9" name="AutoShape 2"/>
          <p:cNvSpPr>
            <a:spLocks/>
          </p:cNvSpPr>
          <p:nvPr/>
        </p:nvSpPr>
        <p:spPr bwMode="auto">
          <a:xfrm>
            <a:off x="5812311" y="1562593"/>
            <a:ext cx="6086475" cy="443154"/>
          </a:xfrm>
          <a:prstGeom prst="accentCallout2">
            <a:avLst>
              <a:gd name="adj1" fmla="val 50056"/>
              <a:gd name="adj2" fmla="val -638"/>
              <a:gd name="adj3" fmla="val 119052"/>
              <a:gd name="adj4" fmla="val -7233"/>
              <a:gd name="adj5" fmla="val 175460"/>
              <a:gd name="adj6" fmla="val -16075"/>
            </a:avLst>
          </a:prstGeom>
          <a:noFill/>
          <a:ln w="635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FPC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rgbClr val="F45511"/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LHCACFMC</a:t>
            </a:r>
            <a:endParaRPr kumimoji="0" lang="fr-CH" altLang="en-US" sz="1050" b="0" i="0" u="none" strike="noStrike" cap="none" normalizeH="0" baseline="0" dirty="0" smtClean="0">
              <a:ln>
                <a:noFill/>
              </a:ln>
              <a:solidFill>
                <a:srgbClr val="F45511"/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Fundamental</a:t>
            </a: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Power Coupler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see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presentation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of 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E.MONTESINOS 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(CERN)</a:t>
            </a:r>
            <a:endParaRPr lang="en-US" altLang="en-US" sz="10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AutoShape 4"/>
          <p:cNvSpPr>
            <a:spLocks/>
          </p:cNvSpPr>
          <p:nvPr/>
        </p:nvSpPr>
        <p:spPr bwMode="auto">
          <a:xfrm>
            <a:off x="5837325" y="3251430"/>
            <a:ext cx="6021387" cy="433233"/>
          </a:xfrm>
          <a:prstGeom prst="accentCallout2">
            <a:avLst>
              <a:gd name="adj1" fmla="val 11046"/>
              <a:gd name="adj2" fmla="val -1264"/>
              <a:gd name="adj3" fmla="val 12819"/>
              <a:gd name="adj4" fmla="val -7338"/>
              <a:gd name="adj5" fmla="val -16242"/>
              <a:gd name="adj6" fmla="val -14779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1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Tuner Frame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LHCACFTU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see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presentation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of K.ARTOOS (CERN)</a:t>
            </a:r>
            <a:endParaRPr lang="en-US" altLang="en-US" sz="10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AutoShape 5"/>
          <p:cNvSpPr>
            <a:spLocks/>
          </p:cNvSpPr>
          <p:nvPr/>
        </p:nvSpPr>
        <p:spPr bwMode="auto">
          <a:xfrm>
            <a:off x="-484997" y="905483"/>
            <a:ext cx="3625850" cy="534582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87443"/>
              <a:gd name="adj6" fmla="val 141387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Tuner Actuation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LHCACFTU</a:t>
            </a: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see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presentation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of K.ARTOOS (CERN)</a:t>
            </a:r>
            <a:endParaRPr lang="en-US" altLang="en-US" sz="800" dirty="0"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AutoShape 7"/>
          <p:cNvSpPr>
            <a:spLocks/>
          </p:cNvSpPr>
          <p:nvPr/>
        </p:nvSpPr>
        <p:spPr bwMode="auto">
          <a:xfrm>
            <a:off x="683568" y="1778453"/>
            <a:ext cx="2547627" cy="506364"/>
          </a:xfrm>
          <a:prstGeom prst="accentCallout2">
            <a:avLst>
              <a:gd name="adj1" fmla="val 37029"/>
              <a:gd name="adj2" fmla="val 100029"/>
              <a:gd name="adj3" fmla="val 36049"/>
              <a:gd name="adj4" fmla="val 105278"/>
              <a:gd name="adj5" fmla="val 37593"/>
              <a:gd name="adj6" fmla="val 130030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1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HOM extraction </a:t>
            </a:r>
            <a:r>
              <a:rPr kumimoji="0" lang="fr-CH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lines</a:t>
            </a:r>
            <a:endParaRPr kumimoji="0" lang="fr-CH" altLang="en-US" sz="11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Coaxial line 50 ohms LHCACFRL</a:t>
            </a: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see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presentation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of 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E.MONTESINOS 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(CERN)</a:t>
            </a:r>
            <a:endParaRPr lang="en-US" altLang="en-US" sz="1000" dirty="0"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AutoShape 8"/>
          <p:cNvSpPr>
            <a:spLocks/>
          </p:cNvSpPr>
          <p:nvPr/>
        </p:nvSpPr>
        <p:spPr bwMode="auto">
          <a:xfrm>
            <a:off x="5837325" y="3940313"/>
            <a:ext cx="6022975" cy="547880"/>
          </a:xfrm>
          <a:prstGeom prst="accentCallout2">
            <a:avLst>
              <a:gd name="adj1" fmla="val 11213"/>
              <a:gd name="adj2" fmla="val -1264"/>
              <a:gd name="adj3" fmla="val 11213"/>
              <a:gd name="adj4" fmla="val -5809"/>
              <a:gd name="adj5" fmla="val -236740"/>
              <a:gd name="adj6" fmla="val -23482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Pick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Up </a:t>
            </a: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Antenna</a:t>
            </a:r>
            <a:endParaRPr kumimoji="0" lang="fr-CH" altLang="en-US" sz="105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See</a:t>
            </a: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EDMS  1704942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see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presentation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of E.MONTESINOS (CERN)</a:t>
            </a:r>
            <a:endParaRPr lang="en-US" altLang="en-US" sz="10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AutoShape 11"/>
          <p:cNvSpPr>
            <a:spLocks/>
          </p:cNvSpPr>
          <p:nvPr/>
        </p:nvSpPr>
        <p:spPr bwMode="auto">
          <a:xfrm>
            <a:off x="-383326" y="3572117"/>
            <a:ext cx="3508375" cy="487259"/>
          </a:xfrm>
          <a:prstGeom prst="accentCallout2">
            <a:avLst>
              <a:gd name="adj1" fmla="val 9218"/>
              <a:gd name="adj2" fmla="val 102171"/>
              <a:gd name="adj3" fmla="val 9218"/>
              <a:gd name="adj4" fmla="val 112472"/>
              <a:gd name="adj5" fmla="val -138988"/>
              <a:gd name="adj6" fmla="val 121312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FSI </a:t>
            </a: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Targets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LHCACFAM</a:t>
            </a: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see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presentation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of 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M.SOSIN 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(CERN)</a:t>
            </a:r>
            <a:endParaRPr lang="en-US" altLang="en-US" sz="1000" dirty="0"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AutoShape 13"/>
          <p:cNvSpPr>
            <a:spLocks/>
          </p:cNvSpPr>
          <p:nvPr/>
        </p:nvSpPr>
        <p:spPr bwMode="auto">
          <a:xfrm>
            <a:off x="5796364" y="2562032"/>
            <a:ext cx="2520052" cy="454504"/>
          </a:xfrm>
          <a:prstGeom prst="accentCallout2">
            <a:avLst>
              <a:gd name="adj1" fmla="val 52775"/>
              <a:gd name="adj2" fmla="val -1709"/>
              <a:gd name="adj3" fmla="val 51516"/>
              <a:gd name="adj4" fmla="val -13119"/>
              <a:gd name="adj5" fmla="val 8916"/>
              <a:gd name="adj6" fmla="val -80956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HOM </a:t>
            </a: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Suppressor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LHCACFHC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rgbClr val="F45511"/>
                </a:solidFill>
                <a:effectLst/>
                <a:latin typeface="Franklin Gothic Demi" panose="020B070302010202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See</a:t>
            </a: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EDMS 1524862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see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presentation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of E.MONTESINOS (CERN)</a:t>
            </a:r>
            <a:endParaRPr lang="en-US" altLang="en-US" sz="1000" dirty="0"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AutoShape 14"/>
          <p:cNvSpPr>
            <a:spLocks/>
          </p:cNvSpPr>
          <p:nvPr/>
        </p:nvSpPr>
        <p:spPr bwMode="auto">
          <a:xfrm>
            <a:off x="-383326" y="4155338"/>
            <a:ext cx="3506788" cy="474662"/>
          </a:xfrm>
          <a:prstGeom prst="accentCallout2">
            <a:avLst>
              <a:gd name="adj1" fmla="val 9218"/>
              <a:gd name="adj2" fmla="val 102171"/>
              <a:gd name="adj3" fmla="val 9218"/>
              <a:gd name="adj4" fmla="val 109523"/>
              <a:gd name="adj5" fmla="val -107500"/>
              <a:gd name="adj6" fmla="val 135666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BCAM </a:t>
            </a: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Targets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LHCACFAM</a:t>
            </a: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see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presentation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of M.SOSIN (CERN)</a:t>
            </a:r>
            <a:endParaRPr lang="en-US" altLang="en-US" sz="1000" dirty="0"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AutoShape 2"/>
          <p:cNvSpPr>
            <a:spLocks/>
          </p:cNvSpPr>
          <p:nvPr/>
        </p:nvSpPr>
        <p:spPr bwMode="auto">
          <a:xfrm>
            <a:off x="5812311" y="928304"/>
            <a:ext cx="6086475" cy="443154"/>
          </a:xfrm>
          <a:prstGeom prst="accentCallout2">
            <a:avLst>
              <a:gd name="adj1" fmla="val 50056"/>
              <a:gd name="adj2" fmla="val -638"/>
              <a:gd name="adj3" fmla="val 119052"/>
              <a:gd name="adj4" fmla="val -7233"/>
              <a:gd name="adj5" fmla="val 184130"/>
              <a:gd name="adj6" fmla="val -13045"/>
            </a:avLst>
          </a:prstGeom>
          <a:noFill/>
          <a:ln w="635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Cavity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alignment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rgbClr val="F45511"/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LHCACFAH</a:t>
            </a:r>
            <a:endParaRPr kumimoji="0" lang="fr-CH" altLang="en-US" sz="1050" b="0" i="0" u="none" strike="noStrike" cap="none" normalizeH="0" baseline="0" dirty="0" smtClean="0">
              <a:ln>
                <a:noFill/>
              </a:ln>
              <a:solidFill>
                <a:srgbClr val="F45511"/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1 system / </a:t>
            </a: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cavity</a:t>
            </a:r>
            <a:endParaRPr kumimoji="0" lang="fr-CH" altLang="en-US" sz="1000" b="0" i="1" u="none" strike="noStrike" cap="none" normalizeH="0" baseline="0" dirty="0" smtClean="0">
              <a:ln>
                <a:noFill/>
              </a:ln>
              <a:solidFill>
                <a:srgbClr val="7F7F7F"/>
              </a:solidFill>
              <a:effectLst/>
              <a:latin typeface="Franklin Gothic Demi" panose="020B07030201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see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presentation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of M.SOSIN (CERN)</a:t>
            </a:r>
            <a:endParaRPr lang="en-US" altLang="en-US" sz="10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AutoShape 7"/>
          <p:cNvSpPr>
            <a:spLocks/>
          </p:cNvSpPr>
          <p:nvPr/>
        </p:nvSpPr>
        <p:spPr bwMode="auto">
          <a:xfrm>
            <a:off x="1030797" y="2470412"/>
            <a:ext cx="2200398" cy="506364"/>
          </a:xfrm>
          <a:prstGeom prst="accentCallout2">
            <a:avLst>
              <a:gd name="adj1" fmla="val 37029"/>
              <a:gd name="adj2" fmla="val 100029"/>
              <a:gd name="adj3" fmla="val 36049"/>
              <a:gd name="adj4" fmla="val 105278"/>
              <a:gd name="adj5" fmla="val -53457"/>
              <a:gd name="adj6" fmla="val 125490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Cryogenic</a:t>
            </a:r>
            <a:r>
              <a:rPr kumimoji="0" lang="fr-CH" altLang="en-US" sz="11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100" b="0" i="0" u="none" strike="noStrike" cap="none" normalizeH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biphase</a:t>
            </a:r>
            <a:r>
              <a:rPr kumimoji="0" lang="fr-CH" altLang="en-US" sz="11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line</a:t>
            </a:r>
            <a:endParaRPr kumimoji="0" lang="fr-CH" altLang="en-US" sz="11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Stainless</a:t>
            </a:r>
            <a:r>
              <a:rPr kumimoji="0" lang="fr-CH" altLang="en-US" sz="105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05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steel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91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err="1" smtClean="0"/>
              <a:t>Internationnal</a:t>
            </a:r>
            <a:r>
              <a:rPr lang="en-GB" noProof="0" dirty="0" smtClean="0"/>
              <a:t> review of the Crab Cavity performance for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– CERN – 3 </a:t>
            </a:r>
            <a:r>
              <a:rPr lang="en-GB" noProof="0" dirty="0" err="1" smtClean="0"/>
              <a:t>april</a:t>
            </a:r>
            <a:r>
              <a:rPr lang="en-GB" noProof="0" dirty="0" smtClean="0"/>
              <a:t> 2017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3" name="Title 2"/>
          <p:cNvSpPr>
            <a:spLocks noGrp="1"/>
          </p:cNvSpPr>
          <p:nvPr>
            <p:ph type="title"/>
          </p:nvPr>
        </p:nvSpPr>
        <p:spPr>
          <a:xfrm>
            <a:off x="-1268570" y="-98476"/>
            <a:ext cx="8128933" cy="668939"/>
          </a:xfrm>
        </p:spPr>
        <p:txBody>
          <a:bodyPr/>
          <a:lstStyle/>
          <a:p>
            <a:r>
              <a:rPr lang="fr-CH" sz="2000" dirty="0" smtClean="0"/>
              <a:t>HOM </a:t>
            </a:r>
            <a:r>
              <a:rPr lang="fr-CH" sz="2000" dirty="0" err="1" smtClean="0"/>
              <a:t>Suppressors</a:t>
            </a:r>
            <a:r>
              <a:rPr lang="fr-CH" sz="2000" dirty="0" smtClean="0"/>
              <a:t> + </a:t>
            </a:r>
            <a:r>
              <a:rPr lang="fr-CH" sz="2000" dirty="0" err="1" smtClean="0"/>
              <a:t>Feedthroughs</a:t>
            </a:r>
            <a:endParaRPr lang="fr-CH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8601" y="760698"/>
            <a:ext cx="1944217" cy="9361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9" y="468958"/>
            <a:ext cx="2304256" cy="172819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0038670">
            <a:off x="7681224" y="1315563"/>
            <a:ext cx="1130707" cy="9765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897" y="2546514"/>
            <a:ext cx="2913685" cy="20506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920" y="2197150"/>
            <a:ext cx="2016224" cy="17076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9" y="2689878"/>
            <a:ext cx="2522801" cy="18921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162" y="641426"/>
            <a:ext cx="2080774" cy="14644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857" y="3275383"/>
            <a:ext cx="1069287" cy="1399238"/>
          </a:xfrm>
          <a:prstGeom prst="rect">
            <a:avLst/>
          </a:prstGeom>
        </p:spPr>
      </p:pic>
      <p:sp>
        <p:nvSpPr>
          <p:cNvPr id="14" name="Rettangolo 17"/>
          <p:cNvSpPr/>
          <p:nvPr/>
        </p:nvSpPr>
        <p:spPr>
          <a:xfrm>
            <a:off x="631935" y="347780"/>
            <a:ext cx="2931953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More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details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in the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presentation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of E.MONTESINOS (CERN)</a:t>
            </a:r>
            <a:endParaRPr lang="en-GB" sz="700" dirty="0" smtClean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6709" y="586040"/>
            <a:ext cx="193193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HOM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Feedthrough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 (1 per HOM)</a:t>
            </a:r>
            <a:endParaRPr lang="en-US" altLang="en-US" sz="1000" dirty="0">
              <a:latin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65972" y="2074039"/>
            <a:ext cx="35525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HOM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Suppressor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 (3 per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cavity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, 8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pces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are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under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fabrication)</a:t>
            </a:r>
            <a:endParaRPr lang="en-US" altLang="en-US" sz="1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65348" y="840743"/>
            <a:ext cx="4734668" cy="2141874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Internationnal review of the Crab Cavity performance for HiLumi – CERN – 3 april 2017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-2083267" y="28728"/>
            <a:ext cx="8128933" cy="66893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 err="1" smtClean="0"/>
              <a:t>Pick</a:t>
            </a:r>
            <a:r>
              <a:rPr lang="fr-CH" sz="2000" dirty="0" smtClean="0"/>
              <a:t> Up </a:t>
            </a:r>
            <a:r>
              <a:rPr lang="fr-CH" sz="2000" dirty="0" err="1" smtClean="0"/>
              <a:t>field</a:t>
            </a:r>
            <a:r>
              <a:rPr lang="fr-CH" sz="2000" dirty="0" smtClean="0"/>
              <a:t> </a:t>
            </a:r>
            <a:r>
              <a:rPr lang="fr-CH" sz="2000" dirty="0" err="1" smtClean="0"/>
              <a:t>antenna</a:t>
            </a:r>
            <a:endParaRPr lang="fr-CH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08487" y="2427734"/>
            <a:ext cx="3744416" cy="20162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907" y="55074"/>
            <a:ext cx="2491239" cy="1782064"/>
          </a:xfrm>
          <a:prstGeom prst="rect">
            <a:avLst/>
          </a:prstGeom>
        </p:spPr>
      </p:pic>
      <p:sp>
        <p:nvSpPr>
          <p:cNvPr id="7" name="AutoShape 5"/>
          <p:cNvSpPr>
            <a:spLocks/>
          </p:cNvSpPr>
          <p:nvPr/>
        </p:nvSpPr>
        <p:spPr bwMode="auto">
          <a:xfrm>
            <a:off x="5940152" y="2160443"/>
            <a:ext cx="1521181" cy="534582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87443"/>
              <a:gd name="adj6" fmla="val 141387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1050" dirty="0" err="1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Conflat</a:t>
            </a:r>
            <a:r>
              <a:rPr lang="fr-CH" altLang="en-US" sz="1050" dirty="0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UHV </a:t>
            </a:r>
            <a:r>
              <a:rPr lang="fr-CH" altLang="en-US" sz="1050" dirty="0" err="1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Flange</a:t>
            </a:r>
            <a:endParaRPr kumimoji="0" lang="fr-CH" altLang="en-US" sz="105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Titanium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AutoShape 5"/>
          <p:cNvSpPr>
            <a:spLocks/>
          </p:cNvSpPr>
          <p:nvPr/>
        </p:nvSpPr>
        <p:spPr bwMode="auto">
          <a:xfrm>
            <a:off x="4572001" y="2590439"/>
            <a:ext cx="2079384" cy="371877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100601"/>
              <a:gd name="adj6" fmla="val 160857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1050" dirty="0" err="1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Ceramic</a:t>
            </a:r>
            <a:endParaRPr kumimoji="0" lang="fr-CH" altLang="en-US" sz="105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Beam</a:t>
            </a: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vacuum / </a:t>
            </a: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insulation</a:t>
            </a:r>
            <a:r>
              <a:rPr kumimoji="0" lang="fr-CH" altLang="en-US" sz="1000" b="0" i="1" u="none" strike="noStrike" cap="none" normalizeH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vacuum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AutoShape 5"/>
          <p:cNvSpPr>
            <a:spLocks/>
          </p:cNvSpPr>
          <p:nvPr/>
        </p:nvSpPr>
        <p:spPr bwMode="auto">
          <a:xfrm>
            <a:off x="6588224" y="4071029"/>
            <a:ext cx="1521181" cy="534582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-165184"/>
              <a:gd name="adj6" fmla="val 120579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1050" dirty="0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Custom </a:t>
            </a:r>
            <a:r>
              <a:rPr lang="fr-CH" altLang="en-US" sz="1050" dirty="0" err="1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connector</a:t>
            </a:r>
            <a:endParaRPr kumimoji="0" lang="fr-CH" altLang="en-US" sz="105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Design BE/RF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AutoShape 5"/>
          <p:cNvSpPr>
            <a:spLocks/>
          </p:cNvSpPr>
          <p:nvPr/>
        </p:nvSpPr>
        <p:spPr bwMode="auto">
          <a:xfrm>
            <a:off x="4208755" y="3063443"/>
            <a:ext cx="1521181" cy="384883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116391"/>
              <a:gd name="adj6" fmla="val 160345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1050" dirty="0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Rod</a:t>
            </a:r>
            <a:endParaRPr kumimoji="0" lang="fr-CH" altLang="en-US" sz="105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OFE Copper</a:t>
            </a:r>
            <a:endParaRPr lang="en-US" altLang="en-US" sz="800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AutoShape 5"/>
          <p:cNvSpPr>
            <a:spLocks/>
          </p:cNvSpPr>
          <p:nvPr/>
        </p:nvSpPr>
        <p:spPr bwMode="auto">
          <a:xfrm>
            <a:off x="3280875" y="3452046"/>
            <a:ext cx="1521181" cy="384883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98116"/>
              <a:gd name="adj6" fmla="val 140924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1050" dirty="0" err="1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Hook</a:t>
            </a:r>
            <a:endParaRPr kumimoji="0" lang="fr-CH" altLang="en-US" sz="105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Niobium</a:t>
            </a:r>
            <a:endParaRPr lang="en-US" altLang="en-US" sz="800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254252"/>
            <a:ext cx="1883641" cy="1065154"/>
          </a:xfrm>
          <a:prstGeom prst="rect">
            <a:avLst/>
          </a:prstGeom>
        </p:spPr>
      </p:pic>
      <p:sp>
        <p:nvSpPr>
          <p:cNvPr id="15" name="Rettangolo 17"/>
          <p:cNvSpPr/>
          <p:nvPr/>
        </p:nvSpPr>
        <p:spPr>
          <a:xfrm>
            <a:off x="631935" y="347780"/>
            <a:ext cx="27879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More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details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in the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presentation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s of E.MONTESINOS (CERN) and M.GARLASCHE (CERN)</a:t>
            </a:r>
            <a:endParaRPr lang="en-GB" sz="700" dirty="0" smtClean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4867" y="659264"/>
            <a:ext cx="328166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This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antenna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has </a:t>
            </a: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t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wo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functions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: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	-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measure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of the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field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inside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the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cavity</a:t>
            </a:r>
            <a:endParaRPr lang="fr-CH" altLang="en-US" sz="1000" i="1" dirty="0" smtClean="0">
              <a:solidFill>
                <a:srgbClr val="7F7F7F"/>
              </a:solidFill>
              <a:latin typeface="Franklin Gothic Demi" panose="020B07030201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	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-HOM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suppressor</a:t>
            </a:r>
            <a:endParaRPr lang="en-US" altLang="en-US" sz="1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37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008842" y="4724215"/>
            <a:ext cx="6553200" cy="270000"/>
          </a:xfrm>
        </p:spPr>
        <p:txBody>
          <a:bodyPr/>
          <a:lstStyle/>
          <a:p>
            <a:r>
              <a:rPr lang="en-GB" noProof="0" dirty="0" err="1" smtClean="0"/>
              <a:t>Internationnal</a:t>
            </a:r>
            <a:r>
              <a:rPr lang="en-GB" noProof="0" dirty="0" smtClean="0"/>
              <a:t> review of the Crab Cavity performance for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– CERN – 3 </a:t>
            </a:r>
            <a:r>
              <a:rPr lang="en-GB" noProof="0" dirty="0" err="1" smtClean="0"/>
              <a:t>april</a:t>
            </a:r>
            <a:r>
              <a:rPr lang="en-GB" noProof="0" dirty="0" smtClean="0"/>
              <a:t> 2017</a:t>
            </a:r>
            <a:endParaRPr lang="en-GB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16227" y="843558"/>
            <a:ext cx="2168212" cy="3680740"/>
          </a:xfrm>
          <a:prstGeom prst="rect">
            <a:avLst/>
          </a:prstGeom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-468560" y="0"/>
            <a:ext cx="8128933" cy="66893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 smtClean="0"/>
              <a:t>Coaxial </a:t>
            </a:r>
            <a:r>
              <a:rPr lang="fr-CH" sz="2000" dirty="0" err="1" smtClean="0"/>
              <a:t>lines</a:t>
            </a:r>
            <a:r>
              <a:rPr lang="fr-CH" sz="2000" dirty="0" smtClean="0"/>
              <a:t> 50  (HOMS &amp; </a:t>
            </a:r>
            <a:r>
              <a:rPr lang="fr-CH" sz="2000" dirty="0" err="1" smtClean="0"/>
              <a:t>Pick</a:t>
            </a:r>
            <a:r>
              <a:rPr lang="fr-CH" sz="2000" dirty="0" smtClean="0"/>
              <a:t> Up </a:t>
            </a:r>
            <a:r>
              <a:rPr lang="fr-CH" sz="2000" dirty="0" err="1" smtClean="0"/>
              <a:t>antenna</a:t>
            </a:r>
            <a:r>
              <a:rPr lang="fr-CH" sz="2000" dirty="0" smtClean="0"/>
              <a:t>)</a:t>
            </a:r>
            <a:endParaRPr lang="fr-CH" sz="2000" dirty="0"/>
          </a:p>
        </p:txBody>
      </p:sp>
      <p:sp>
        <p:nvSpPr>
          <p:cNvPr id="9" name="AutoShape 5"/>
          <p:cNvSpPr>
            <a:spLocks/>
          </p:cNvSpPr>
          <p:nvPr/>
        </p:nvSpPr>
        <p:spPr bwMode="auto">
          <a:xfrm>
            <a:off x="4283969" y="905483"/>
            <a:ext cx="1626410" cy="534582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87443"/>
              <a:gd name="adj6" fmla="val 141387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HOM </a:t>
            </a: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Feedthrough</a:t>
            </a: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2K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LHCACFRL 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AutoShape 5"/>
          <p:cNvSpPr>
            <a:spLocks/>
          </p:cNvSpPr>
          <p:nvPr/>
        </p:nvSpPr>
        <p:spPr bwMode="auto">
          <a:xfrm>
            <a:off x="5257800" y="2787774"/>
            <a:ext cx="1626410" cy="393913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88759"/>
              <a:gd name="adj6" fmla="val 152631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Thermalisation ~80K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Ceramic</a:t>
            </a: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AutoShape 5"/>
          <p:cNvSpPr>
            <a:spLocks/>
          </p:cNvSpPr>
          <p:nvPr/>
        </p:nvSpPr>
        <p:spPr bwMode="auto">
          <a:xfrm>
            <a:off x="5250098" y="2109900"/>
            <a:ext cx="1626410" cy="393913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-18379"/>
              <a:gd name="adj6" fmla="val 147442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Flexible contacts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Stainless</a:t>
            </a: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steel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/ Copper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AutoShape 5"/>
          <p:cNvSpPr>
            <a:spLocks/>
          </p:cNvSpPr>
          <p:nvPr/>
        </p:nvSpPr>
        <p:spPr bwMode="auto">
          <a:xfrm>
            <a:off x="5257800" y="3356306"/>
            <a:ext cx="1626410" cy="511588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35190"/>
              <a:gd name="adj6" fmla="val 150902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Coaxial </a:t>
            </a:r>
            <a:r>
              <a:rPr kumimoji="0" lang="fr-CH" altLang="en-US" sz="105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conductors</a:t>
            </a:r>
            <a:endParaRPr kumimoji="0" lang="fr-CH" altLang="en-US" sz="105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Stainless</a:t>
            </a: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0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steel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0.5mm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copper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coated</a:t>
            </a:r>
            <a:r>
              <a:rPr lang="fr-CH" altLang="en-US" sz="1000" i="1" dirty="0" smtClean="0">
                <a:solidFill>
                  <a:srgbClr val="7F7F7F"/>
                </a:solidFill>
                <a:latin typeface="Franklin Gothic Demi" panose="020B0703020102020204" pitchFamily="34" charset="0"/>
              </a:rPr>
              <a:t> ~5µm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AutoShape 5"/>
          <p:cNvSpPr>
            <a:spLocks/>
          </p:cNvSpPr>
          <p:nvPr/>
        </p:nvSpPr>
        <p:spPr bwMode="auto">
          <a:xfrm>
            <a:off x="4204258" y="4012710"/>
            <a:ext cx="2672250" cy="511588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-4682"/>
              <a:gd name="adj6" fmla="val 130145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1050" dirty="0" err="1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Insulation</a:t>
            </a:r>
            <a:r>
              <a:rPr lang="fr-CH" altLang="en-US" sz="1050" dirty="0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vacuum </a:t>
            </a:r>
            <a:r>
              <a:rPr lang="fr-CH" altLang="en-US" sz="1050" dirty="0" err="1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feedthrough</a:t>
            </a:r>
            <a:r>
              <a:rPr lang="fr-CH" altLang="en-US" sz="1050" dirty="0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(300K)</a:t>
            </a:r>
            <a:endParaRPr kumimoji="0" lang="fr-CH" altLang="en-US" sz="105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LHCACFRL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598921" y="1568360"/>
            <a:ext cx="3827330" cy="1523494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GB" sz="700" b="1" dirty="0" err="1" smtClean="0">
                <a:solidFill>
                  <a:srgbClr val="002060"/>
                </a:solidFill>
                <a:latin typeface="+mj-lt"/>
              </a:rPr>
              <a:t>Datas</a:t>
            </a:r>
            <a:endParaRPr lang="en-GB" sz="700" b="1" dirty="0" smtClean="0">
              <a:solidFill>
                <a:srgbClr val="002060"/>
              </a:solidFill>
              <a:latin typeface="+mj-lt"/>
            </a:endParaRPr>
          </a:p>
          <a:p>
            <a:pPr lvl="1"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ct val="95000"/>
            </a:pPr>
            <a:r>
              <a:rPr lang="en-GB" sz="700" dirty="0" smtClean="0">
                <a:solidFill>
                  <a:srgbClr val="002060"/>
                </a:solidFill>
                <a:latin typeface="+mj-lt"/>
              </a:rPr>
              <a:t>- 1 KW, 1 GHz</a:t>
            </a:r>
          </a:p>
          <a:p>
            <a:pPr lvl="1"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ct val="95000"/>
            </a:pPr>
            <a:r>
              <a:rPr lang="en-GB" sz="700" dirty="0" smtClean="0">
                <a:solidFill>
                  <a:srgbClr val="002060"/>
                </a:solidFill>
                <a:latin typeface="+mj-lt"/>
              </a:rPr>
              <a:t>- Stainless steel tubes</a:t>
            </a:r>
            <a:r>
              <a:rPr lang="en-GB" sz="700" dirty="0">
                <a:solidFill>
                  <a:srgbClr val="002060"/>
                </a:solidFill>
                <a:latin typeface="+mj-lt"/>
              </a:rPr>
              <a:t>, Cu coating: 5 microns</a:t>
            </a:r>
          </a:p>
          <a:p>
            <a:pPr lvl="1"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ct val="95000"/>
            </a:pPr>
            <a:r>
              <a:rPr lang="en-GB" sz="700" dirty="0" smtClean="0">
                <a:solidFill>
                  <a:srgbClr val="002060"/>
                </a:solidFill>
                <a:latin typeface="+mj-lt"/>
              </a:rPr>
              <a:t>- </a:t>
            </a:r>
            <a:r>
              <a:rPr lang="en-GB" sz="700" dirty="0" err="1" smtClean="0">
                <a:solidFill>
                  <a:srgbClr val="002060"/>
                </a:solidFill>
                <a:latin typeface="+mj-lt"/>
              </a:rPr>
              <a:t>D</a:t>
            </a:r>
            <a:r>
              <a:rPr lang="en-GB" sz="700" baseline="-25000" dirty="0" err="1" smtClean="0">
                <a:solidFill>
                  <a:srgbClr val="002060"/>
                </a:solidFill>
                <a:latin typeface="+mj-lt"/>
              </a:rPr>
              <a:t>ext</a:t>
            </a:r>
            <a:r>
              <a:rPr lang="en-GB" sz="700" dirty="0" smtClean="0">
                <a:solidFill>
                  <a:srgbClr val="002060"/>
                </a:solidFill>
                <a:latin typeface="+mj-lt"/>
              </a:rPr>
              <a:t> = 40.8 mm, D</a:t>
            </a:r>
            <a:r>
              <a:rPr lang="en-GB" sz="700" baseline="-25000" dirty="0" smtClean="0">
                <a:solidFill>
                  <a:srgbClr val="002060"/>
                </a:solidFill>
                <a:latin typeface="+mj-lt"/>
              </a:rPr>
              <a:t>int</a:t>
            </a:r>
            <a:r>
              <a:rPr lang="en-GB" sz="700" dirty="0" smtClean="0">
                <a:solidFill>
                  <a:srgbClr val="002060"/>
                </a:solidFill>
                <a:latin typeface="+mj-lt"/>
              </a:rPr>
              <a:t> = 17.4 mm, thickness 0.5 mm</a:t>
            </a:r>
          </a:p>
          <a:p>
            <a:pPr lvl="1"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ct val="95000"/>
            </a:pPr>
            <a:r>
              <a:rPr lang="en-GB" sz="700" dirty="0" smtClean="0">
                <a:solidFill>
                  <a:srgbClr val="002060"/>
                </a:solidFill>
                <a:latin typeface="+mj-lt"/>
              </a:rPr>
              <a:t>- Length: 4x350 mm, 2x550 mm</a:t>
            </a:r>
          </a:p>
          <a:p>
            <a:pPr lvl="1"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ct val="95000"/>
            </a:pPr>
            <a:r>
              <a:rPr lang="en-GB" sz="700" dirty="0" smtClean="0">
                <a:solidFill>
                  <a:srgbClr val="002060"/>
                </a:solidFill>
                <a:latin typeface="+mj-lt"/>
              </a:rPr>
              <a:t>- Interception needed both on inner and outer conductors (80K)</a:t>
            </a:r>
          </a:p>
          <a:p>
            <a:pPr lvl="1"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ct val="95000"/>
            </a:pPr>
            <a:r>
              <a:rPr lang="en-GB" sz="700" dirty="0" smtClean="0">
                <a:solidFill>
                  <a:srgbClr val="002060"/>
                </a:solidFill>
                <a:latin typeface="+mj-lt"/>
              </a:rPr>
              <a:t>- Inner tube: interception with a ceramic electrical insulator, thermal conductor</a:t>
            </a:r>
          </a:p>
          <a:p>
            <a:pPr lvl="1"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ct val="95000"/>
            </a:pPr>
            <a:r>
              <a:rPr lang="en-GB" sz="700" dirty="0" smtClean="0">
                <a:solidFill>
                  <a:srgbClr val="002060"/>
                </a:solidFill>
                <a:latin typeface="+mj-lt"/>
              </a:rPr>
              <a:t>- Thermal calculation performed semi-analytically (</a:t>
            </a:r>
            <a:r>
              <a:rPr lang="en-GB" sz="700" dirty="0" err="1" smtClean="0">
                <a:solidFill>
                  <a:srgbClr val="002060"/>
                </a:solidFill>
                <a:latin typeface="+mj-lt"/>
              </a:rPr>
              <a:t>F.Carra</a:t>
            </a:r>
            <a:r>
              <a:rPr lang="en-GB" sz="700" dirty="0" smtClean="0">
                <a:solidFill>
                  <a:srgbClr val="002060"/>
                </a:solidFill>
                <a:latin typeface="+mj-lt"/>
              </a:rPr>
              <a:t> – EN/MME)</a:t>
            </a:r>
          </a:p>
          <a:p>
            <a:pPr lvl="1"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ct val="95000"/>
            </a:pPr>
            <a:r>
              <a:rPr lang="en-GB" sz="700" dirty="0" smtClean="0">
                <a:solidFill>
                  <a:srgbClr val="002060"/>
                </a:solidFill>
                <a:latin typeface="+mj-lt"/>
              </a:rPr>
              <a:t>- Total heat to 2K : 3.9W (static) – 4.9W (dynamic) / per </a:t>
            </a:r>
            <a:r>
              <a:rPr lang="en-GB" sz="700" dirty="0" err="1" smtClean="0">
                <a:solidFill>
                  <a:srgbClr val="002060"/>
                </a:solidFill>
                <a:latin typeface="+mj-lt"/>
              </a:rPr>
              <a:t>cryomodule</a:t>
            </a:r>
            <a:endParaRPr lang="en-GB" sz="700" dirty="0" smtClean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9" name="Rettangolo 17"/>
          <p:cNvSpPr/>
          <p:nvPr/>
        </p:nvSpPr>
        <p:spPr>
          <a:xfrm>
            <a:off x="600453" y="797442"/>
            <a:ext cx="4131646" cy="728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GB" sz="700" b="1" dirty="0" smtClean="0">
                <a:solidFill>
                  <a:srgbClr val="002060"/>
                </a:solidFill>
                <a:latin typeface="+mj-lt"/>
              </a:rPr>
              <a:t>Coaxial lines</a:t>
            </a:r>
          </a:p>
          <a:p>
            <a:pPr lvl="1"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ct val="95000"/>
            </a:pPr>
            <a:r>
              <a:rPr lang="en-GB" sz="700" dirty="0" smtClean="0">
                <a:solidFill>
                  <a:srgbClr val="002060"/>
                </a:solidFill>
                <a:latin typeface="+mj-lt"/>
              </a:rPr>
              <a:t>-6 HOMS coaxial lines</a:t>
            </a:r>
          </a:p>
          <a:p>
            <a:pPr lvl="1"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ct val="95000"/>
            </a:pPr>
            <a:r>
              <a:rPr lang="fr-CH" sz="700" dirty="0" smtClean="0">
                <a:solidFill>
                  <a:srgbClr val="002060"/>
                </a:solidFill>
                <a:latin typeface="+mj-lt"/>
              </a:rPr>
              <a:t>-2 </a:t>
            </a:r>
            <a:r>
              <a:rPr lang="fr-CH" sz="700" dirty="0" err="1" smtClean="0">
                <a:solidFill>
                  <a:srgbClr val="002060"/>
                </a:solidFill>
                <a:latin typeface="+mj-lt"/>
              </a:rPr>
              <a:t>Pick</a:t>
            </a:r>
            <a:r>
              <a:rPr lang="fr-CH" sz="700" dirty="0" smtClean="0">
                <a:solidFill>
                  <a:srgbClr val="002060"/>
                </a:solidFill>
                <a:latin typeface="+mj-lt"/>
              </a:rPr>
              <a:t> up coaxial </a:t>
            </a:r>
            <a:r>
              <a:rPr lang="fr-CH" sz="700" dirty="0" err="1" smtClean="0">
                <a:solidFill>
                  <a:srgbClr val="002060"/>
                </a:solidFill>
                <a:latin typeface="+mj-lt"/>
              </a:rPr>
              <a:t>lines</a:t>
            </a:r>
            <a:endParaRPr lang="fr-CH" sz="700" dirty="0" smtClean="0">
              <a:solidFill>
                <a:srgbClr val="002060"/>
              </a:solidFill>
              <a:latin typeface="+mj-lt"/>
            </a:endParaRPr>
          </a:p>
          <a:p>
            <a:pPr lvl="1"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ct val="95000"/>
            </a:pPr>
            <a:r>
              <a:rPr lang="fr-CH" sz="700" dirty="0" smtClean="0">
                <a:solidFill>
                  <a:srgbClr val="002060"/>
                </a:solidFill>
                <a:latin typeface="+mj-lt"/>
              </a:rPr>
              <a:t>-</a:t>
            </a:r>
            <a:r>
              <a:rPr lang="fr-CH" sz="700" dirty="0" err="1" smtClean="0">
                <a:solidFill>
                  <a:srgbClr val="002060"/>
                </a:solidFill>
                <a:latin typeface="+mj-lt"/>
              </a:rPr>
              <a:t>Standardized</a:t>
            </a:r>
            <a:r>
              <a:rPr lang="fr-CH" sz="700" dirty="0" smtClean="0">
                <a:solidFill>
                  <a:srgbClr val="002060"/>
                </a:solidFill>
                <a:latin typeface="+mj-lt"/>
              </a:rPr>
              <a:t> coaxial line for </a:t>
            </a:r>
            <a:r>
              <a:rPr lang="fr-CH" sz="700" dirty="0" err="1" smtClean="0">
                <a:solidFill>
                  <a:srgbClr val="002060"/>
                </a:solidFill>
                <a:latin typeface="+mj-lt"/>
              </a:rPr>
              <a:t>both</a:t>
            </a:r>
            <a:r>
              <a:rPr lang="fr-CH" sz="7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fr-CH" sz="700" dirty="0" err="1" smtClean="0">
                <a:solidFill>
                  <a:srgbClr val="002060"/>
                </a:solidFill>
                <a:latin typeface="+mj-lt"/>
              </a:rPr>
              <a:t>equipments</a:t>
            </a:r>
            <a:r>
              <a:rPr lang="fr-CH" sz="700" dirty="0" smtClean="0">
                <a:solidFill>
                  <a:srgbClr val="002060"/>
                </a:solidFill>
                <a:latin typeface="+mj-lt"/>
              </a:rPr>
              <a:t> (</a:t>
            </a:r>
            <a:r>
              <a:rPr lang="fr-CH" sz="700" dirty="0" err="1" smtClean="0">
                <a:solidFill>
                  <a:srgbClr val="002060"/>
                </a:solidFill>
                <a:latin typeface="+mj-lt"/>
              </a:rPr>
              <a:t>also</a:t>
            </a:r>
            <a:r>
              <a:rPr lang="fr-CH" sz="700" dirty="0" smtClean="0">
                <a:solidFill>
                  <a:srgbClr val="002060"/>
                </a:solidFill>
                <a:latin typeface="+mj-lt"/>
              </a:rPr>
              <a:t> compatible </a:t>
            </a:r>
            <a:r>
              <a:rPr lang="fr-CH" sz="700" dirty="0" err="1" smtClean="0">
                <a:solidFill>
                  <a:srgbClr val="002060"/>
                </a:solidFill>
                <a:latin typeface="+mj-lt"/>
              </a:rPr>
              <a:t>with</a:t>
            </a:r>
            <a:r>
              <a:rPr lang="fr-CH" sz="700" dirty="0" smtClean="0">
                <a:solidFill>
                  <a:srgbClr val="002060"/>
                </a:solidFill>
                <a:latin typeface="+mj-lt"/>
              </a:rPr>
              <a:t> RFD </a:t>
            </a:r>
            <a:r>
              <a:rPr lang="fr-CH" sz="700" dirty="0" err="1" smtClean="0">
                <a:solidFill>
                  <a:srgbClr val="002060"/>
                </a:solidFill>
                <a:latin typeface="+mj-lt"/>
              </a:rPr>
              <a:t>cryomodule</a:t>
            </a:r>
            <a:r>
              <a:rPr lang="fr-CH" sz="700" dirty="0" smtClean="0">
                <a:solidFill>
                  <a:srgbClr val="002060"/>
                </a:solidFill>
                <a:latin typeface="+mj-lt"/>
              </a:rPr>
              <a:t>)</a:t>
            </a:r>
            <a:endParaRPr lang="en-GB" sz="700" dirty="0" smtClean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0" name="Rettangolo 17"/>
          <p:cNvSpPr/>
          <p:nvPr/>
        </p:nvSpPr>
        <p:spPr>
          <a:xfrm>
            <a:off x="600453" y="3101507"/>
            <a:ext cx="6439621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en-GB" sz="700" b="1" i="1" dirty="0" smtClean="0">
                <a:solidFill>
                  <a:srgbClr val="002060"/>
                </a:solidFill>
                <a:latin typeface="+mj-lt"/>
              </a:rPr>
              <a:t>Extracted from Federico CARRA thermal calculations</a:t>
            </a:r>
            <a:endParaRPr lang="en-GB" sz="700" i="1" dirty="0" smtClean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5" name="Rettangolo 17"/>
          <p:cNvSpPr/>
          <p:nvPr/>
        </p:nvSpPr>
        <p:spPr>
          <a:xfrm>
            <a:off x="755576" y="317537"/>
            <a:ext cx="2787937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More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details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in the </a:t>
            </a:r>
            <a:r>
              <a:rPr lang="fr-CH" sz="700" b="1" dirty="0" err="1" smtClean="0">
                <a:solidFill>
                  <a:srgbClr val="002060"/>
                </a:solidFill>
                <a:latin typeface="+mj-lt"/>
              </a:rPr>
              <a:t>presentation</a:t>
            </a:r>
            <a:r>
              <a:rPr lang="fr-CH" sz="700" b="1" dirty="0" smtClean="0">
                <a:solidFill>
                  <a:srgbClr val="002060"/>
                </a:solidFill>
                <a:latin typeface="+mj-lt"/>
              </a:rPr>
              <a:t> s of E.MONTESINOS (CERN) </a:t>
            </a:r>
            <a:endParaRPr lang="en-GB" sz="700" dirty="0" smtClean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6952</TotalTime>
  <Words>2262</Words>
  <Application>Microsoft Office PowerPoint</Application>
  <PresentationFormat>On-screen Show (16:9)</PresentationFormat>
  <Paragraphs>419</Paragraphs>
  <Slides>37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Arial</vt:lpstr>
      <vt:lpstr>Calibri</vt:lpstr>
      <vt:lpstr>Cambria</vt:lpstr>
      <vt:lpstr>Franklin Gothic Demi</vt:lpstr>
      <vt:lpstr>Wingdings</vt:lpstr>
      <vt:lpstr>Thème Office</vt:lpstr>
      <vt:lpstr>DQW Cryomodule and cryostating overview</vt:lpstr>
      <vt:lpstr>PowerPoint Presentation</vt:lpstr>
      <vt:lpstr>Preview of SPS test stand</vt:lpstr>
      <vt:lpstr>Cavity</vt:lpstr>
      <vt:lpstr>Cavities</vt:lpstr>
      <vt:lpstr>Cavity equipments</vt:lpstr>
      <vt:lpstr>HOM Suppressors + Feedthroughs</vt:lpstr>
      <vt:lpstr>PowerPoint Presentation</vt:lpstr>
      <vt:lpstr>PowerPoint Presentation</vt:lpstr>
      <vt:lpstr>Tests and prototype line</vt:lpstr>
      <vt:lpstr>Fundamental power coupler (FPC)</vt:lpstr>
      <vt:lpstr>Support and alignment of cavity</vt:lpstr>
      <vt:lpstr>PowerPoint Presentation</vt:lpstr>
      <vt:lpstr> </vt:lpstr>
      <vt:lpstr>Instrumentation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  Questions 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Teddy Capelli</cp:lastModifiedBy>
  <cp:revision>79</cp:revision>
  <dcterms:created xsi:type="dcterms:W3CDTF">2016-02-11T10:47:23Z</dcterms:created>
  <dcterms:modified xsi:type="dcterms:W3CDTF">2017-04-03T09:41:55Z</dcterms:modified>
</cp:coreProperties>
</file>