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63" r:id="rId5"/>
    <p:sldId id="262" r:id="rId6"/>
    <p:sldId id="279" r:id="rId7"/>
    <p:sldId id="258" r:id="rId8"/>
    <p:sldId id="267" r:id="rId9"/>
    <p:sldId id="278" r:id="rId10"/>
    <p:sldId id="275" r:id="rId11"/>
    <p:sldId id="276" r:id="rId12"/>
    <p:sldId id="277" r:id="rId13"/>
    <p:sldId id="269" r:id="rId14"/>
    <p:sldId id="271" r:id="rId15"/>
    <p:sldId id="282" r:id="rId16"/>
    <p:sldId id="272" r:id="rId17"/>
    <p:sldId id="273" r:id="rId18"/>
    <p:sldId id="280" r:id="rId19"/>
    <p:sldId id="281" r:id="rId20"/>
    <p:sldId id="283" r:id="rId21"/>
    <p:sldId id="266" r:id="rId22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96" d="100"/>
          <a:sy n="96" d="100"/>
        </p:scale>
        <p:origin x="84" y="81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31/03/2017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31/03/2017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To edit speaker name go to Insert &gt; Header &amp; Footer and apply to all slides except title page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Frequency tuning system and </a:t>
            </a:r>
            <a:r>
              <a:rPr lang="en-GB" dirty="0" err="1" smtClean="0"/>
              <a:t>p.o.p</a:t>
            </a:r>
            <a:r>
              <a:rPr lang="en-GB" dirty="0" smtClean="0"/>
              <a:t>. tuning results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436416" y="2931790"/>
            <a:ext cx="6735984" cy="742950"/>
          </a:xfrm>
        </p:spPr>
        <p:txBody>
          <a:bodyPr>
            <a:noAutofit/>
          </a:bodyPr>
          <a:lstStyle/>
          <a:p>
            <a:r>
              <a:rPr lang="en-GB" sz="1200" dirty="0" smtClean="0">
                <a:solidFill>
                  <a:schemeClr val="tx1"/>
                </a:solidFill>
              </a:rPr>
              <a:t>K. Artoos on behalf of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WP4 </a:t>
            </a:r>
            <a:r>
              <a:rPr lang="en-GB" sz="1200" dirty="0" smtClean="0">
                <a:solidFill>
                  <a:schemeClr val="tx1"/>
                </a:solidFill>
              </a:rPr>
              <a:t>CRAB cavity team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/>
          </a:bodyPr>
          <a:lstStyle/>
          <a:p>
            <a:r>
              <a:rPr lang="en-GB" b="0" i="0" dirty="0" smtClean="0">
                <a:solidFill>
                  <a:schemeClr val="bg2"/>
                </a:solidFill>
              </a:rPr>
              <a:t>International Review of the Crab Cavity Performance for </a:t>
            </a:r>
            <a:r>
              <a:rPr lang="en-GB" b="0" i="0" dirty="0" err="1" smtClean="0">
                <a:solidFill>
                  <a:schemeClr val="bg2"/>
                </a:solidFill>
              </a:rPr>
              <a:t>HiLumi</a:t>
            </a:r>
            <a:r>
              <a:rPr lang="en-GB" b="0" i="0" dirty="0" smtClean="0">
                <a:solidFill>
                  <a:schemeClr val="bg2"/>
                </a:solidFill>
              </a:rPr>
              <a:t>   CERN 3</a:t>
            </a:r>
            <a:r>
              <a:rPr lang="en-GB" b="0" i="0" baseline="30000" dirty="0" smtClean="0">
                <a:solidFill>
                  <a:schemeClr val="bg2"/>
                </a:solidFill>
              </a:rPr>
              <a:t>rd</a:t>
            </a:r>
            <a:r>
              <a:rPr lang="en-GB" b="0" i="0" dirty="0" smtClean="0">
                <a:solidFill>
                  <a:schemeClr val="bg2"/>
                </a:solidFill>
              </a:rPr>
              <a:t> April 2017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p.o.p</a:t>
            </a:r>
            <a:r>
              <a:rPr lang="en-GB" dirty="0" smtClean="0"/>
              <a:t>. tuning test : tested range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0995" y="1415567"/>
            <a:ext cx="4478606" cy="317240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340168"/>
            <a:ext cx="4337467" cy="317579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29556" y="802908"/>
            <a:ext cx="5955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Measured range: ~100 kHz, ~180 kHz/mm*, 1.7 </a:t>
            </a:r>
            <a:r>
              <a:rPr lang="en-GB" dirty="0" err="1" smtClean="0"/>
              <a:t>kN</a:t>
            </a:r>
            <a:r>
              <a:rPr lang="en-GB" dirty="0" smtClean="0"/>
              <a:t>/mm*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308588" y="4587974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A. Castilla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40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Frequency stability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491630"/>
            <a:ext cx="6690108" cy="3138816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1403648" y="675000"/>
            <a:ext cx="6635080" cy="479822"/>
          </a:xfrm>
        </p:spPr>
        <p:txBody>
          <a:bodyPr>
            <a:noAutofit/>
          </a:bodyPr>
          <a:lstStyle/>
          <a:p>
            <a:r>
              <a:rPr lang="en-GB" sz="1800" dirty="0" smtClean="0"/>
              <a:t>Simple PI control (</a:t>
            </a:r>
            <a:r>
              <a:rPr lang="en-GB" sz="1800" dirty="0" err="1" smtClean="0"/>
              <a:t>Labview</a:t>
            </a:r>
            <a:r>
              <a:rPr lang="en-GB" sz="1800" dirty="0" smtClean="0"/>
              <a:t>) on motor in parallel with PLL</a:t>
            </a:r>
          </a:p>
          <a:p>
            <a:r>
              <a:rPr lang="en-GB" dirty="0" smtClean="0"/>
              <a:t>Reached ± 2 Hz stability</a:t>
            </a:r>
          </a:p>
          <a:p>
            <a:endParaRPr lang="en-US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5508104" y="4722698"/>
            <a:ext cx="2890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A. Castilla, A. Macpherson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37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lessons from Sm18 test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584" y="843558"/>
            <a:ext cx="6840760" cy="3456384"/>
          </a:xfrm>
        </p:spPr>
        <p:txBody>
          <a:bodyPr/>
          <a:lstStyle/>
          <a:p>
            <a:r>
              <a:rPr lang="en-GB" dirty="0" smtClean="0"/>
              <a:t>End stops and end switches difficult to set</a:t>
            </a:r>
          </a:p>
          <a:p>
            <a:r>
              <a:rPr lang="en-GB" dirty="0" smtClean="0"/>
              <a:t>Coupling motor-gear-screw to be reviewed</a:t>
            </a:r>
          </a:p>
          <a:p>
            <a:r>
              <a:rPr lang="en-GB" dirty="0" smtClean="0"/>
              <a:t> Actuator can not be dismounted from cryostat</a:t>
            </a:r>
          </a:p>
          <a:p>
            <a:r>
              <a:rPr lang="en-GB" dirty="0" smtClean="0"/>
              <a:t> Alignment + assembly of push-pull tube</a:t>
            </a:r>
          </a:p>
          <a:p>
            <a:r>
              <a:rPr lang="en-GB" dirty="0"/>
              <a:t> </a:t>
            </a:r>
            <a:r>
              <a:rPr lang="en-GB" dirty="0" smtClean="0"/>
              <a:t>Pressure equalisation at cold not useful</a:t>
            </a:r>
          </a:p>
          <a:p>
            <a:endParaRPr lang="fr-CH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slides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4509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SPS DQW tuner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09" t="8651" r="35038" b="5205"/>
          <a:stretch/>
        </p:blipFill>
        <p:spPr>
          <a:xfrm>
            <a:off x="179512" y="157463"/>
            <a:ext cx="2952328" cy="444474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403648" y="4684290"/>
            <a:ext cx="1133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T. Capelli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r="62607" b="11144"/>
          <a:stretch/>
        </p:blipFill>
        <p:spPr>
          <a:xfrm>
            <a:off x="3283388" y="665619"/>
            <a:ext cx="2577224" cy="357280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779912" y="4684290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Joanna Swieszek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3906" y="3363837"/>
            <a:ext cx="1518751" cy="1540403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200562" y="3456385"/>
            <a:ext cx="1611798" cy="1419621"/>
          </a:xfrm>
          <a:prstGeom prst="rect">
            <a:avLst/>
          </a:prstGeom>
          <a:noFill/>
          <a:ln w="12700">
            <a:solidFill>
              <a:srgbClr val="D79129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 flipV="1">
            <a:off x="4098253" y="3406932"/>
            <a:ext cx="419100" cy="371842"/>
          </a:xfrm>
          <a:prstGeom prst="rect">
            <a:avLst/>
          </a:prstGeom>
          <a:noFill/>
          <a:ln w="12700">
            <a:solidFill>
              <a:srgbClr val="D79129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/>
          <p:cNvCxnSpPr/>
          <p:nvPr/>
        </p:nvCxnSpPr>
        <p:spPr>
          <a:xfrm>
            <a:off x="4517353" y="3406932"/>
            <a:ext cx="1713708" cy="49453"/>
          </a:xfrm>
          <a:prstGeom prst="line">
            <a:avLst/>
          </a:prstGeom>
          <a:ln w="12700">
            <a:solidFill>
              <a:srgbClr val="D79129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517353" y="3778774"/>
            <a:ext cx="1713708" cy="1110223"/>
          </a:xfrm>
          <a:prstGeom prst="line">
            <a:avLst/>
          </a:prstGeom>
          <a:ln w="12700">
            <a:solidFill>
              <a:srgbClr val="D79129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5868144" y="699542"/>
            <a:ext cx="3131840" cy="2548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Tuner </a:t>
            </a:r>
            <a:r>
              <a:rPr lang="en-GB" dirty="0">
                <a:solidFill>
                  <a:schemeClr val="accent5"/>
                </a:solidFill>
              </a:rPr>
              <a:t>frame design has been </a:t>
            </a:r>
            <a:r>
              <a:rPr lang="en-GB" dirty="0">
                <a:solidFill>
                  <a:schemeClr val="accent5"/>
                </a:solidFill>
              </a:rPr>
              <a:t>improved (buckling, mass, stiffness, mounting)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Flexure </a:t>
            </a:r>
            <a:r>
              <a:rPr lang="en-GB" dirty="0">
                <a:solidFill>
                  <a:schemeClr val="accent5"/>
                </a:solidFill>
              </a:rPr>
              <a:t>guidance was </a:t>
            </a:r>
            <a:r>
              <a:rPr lang="en-GB" dirty="0">
                <a:solidFill>
                  <a:schemeClr val="accent5"/>
                </a:solidFill>
              </a:rPr>
              <a:t>introduced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To </a:t>
            </a:r>
            <a:r>
              <a:rPr lang="en-GB" sz="1200" dirty="0"/>
              <a:t>eliminate low frequency mode for the </a:t>
            </a:r>
            <a:r>
              <a:rPr lang="en-GB" sz="1200" dirty="0" smtClean="0"/>
              <a:t>tuner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To increase buckling safety factor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31405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Modal analysis tuner (and support)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aphicFrame>
        <p:nvGraphicFramePr>
          <p:cNvPr id="9" name="Content Placeholder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792125568"/>
              </p:ext>
            </p:extLst>
          </p:nvPr>
        </p:nvGraphicFramePr>
        <p:xfrm>
          <a:off x="1187624" y="975830"/>
          <a:ext cx="6524325" cy="1379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2819400"/>
                <a:gridCol w="2866725"/>
              </a:tblGrid>
              <a:tr h="373471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Mode number</a:t>
                      </a:r>
                      <a:endParaRPr lang="en-GB" sz="1100" dirty="0"/>
                    </a:p>
                  </a:txBody>
                  <a:tcPr marL="72520" marR="72520" marT="36260" marB="362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Frequency (Hz)</a:t>
                      </a:r>
                      <a:endParaRPr lang="en-GB" sz="1100" dirty="0"/>
                    </a:p>
                  </a:txBody>
                  <a:tcPr marL="72520" marR="72520" marT="36260" marB="36260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Description</a:t>
                      </a:r>
                      <a:endParaRPr lang="en-GB" sz="1100" dirty="0"/>
                    </a:p>
                  </a:txBody>
                  <a:tcPr marL="72520" marR="72520" marT="36260" marB="36260"/>
                </a:tc>
              </a:tr>
              <a:tr h="243024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1</a:t>
                      </a:r>
                      <a:endParaRPr lang="en-GB" sz="1100" b="1" dirty="0"/>
                    </a:p>
                  </a:txBody>
                  <a:tcPr marL="72520" marR="72520" marT="36260" marB="362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28.959</a:t>
                      </a:r>
                      <a:endParaRPr lang="en-GB" sz="1100" b="1" dirty="0"/>
                    </a:p>
                  </a:txBody>
                  <a:tcPr marL="72520" marR="72520" marT="36260" marB="36260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Helium tank swing around x axis</a:t>
                      </a:r>
                      <a:endParaRPr lang="en-GB" sz="1100" dirty="0"/>
                    </a:p>
                  </a:txBody>
                  <a:tcPr marL="72520" marR="72520" marT="36260" marB="36260"/>
                </a:tc>
              </a:tr>
              <a:tr h="243024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2</a:t>
                      </a:r>
                      <a:endParaRPr lang="en-GB" sz="1100" b="1" dirty="0"/>
                    </a:p>
                  </a:txBody>
                  <a:tcPr marL="72520" marR="72520" marT="36260" marB="3626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/>
                        <a:t>30.783</a:t>
                      </a:r>
                    </a:p>
                  </a:txBody>
                  <a:tcPr marL="72520" marR="72520" marT="36260" marB="36260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Helium tank swing around y axis</a:t>
                      </a:r>
                      <a:endParaRPr lang="en-GB" sz="1100" dirty="0"/>
                    </a:p>
                  </a:txBody>
                  <a:tcPr marL="72520" marR="72520" marT="36260" marB="36260"/>
                </a:tc>
              </a:tr>
              <a:tr h="243024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3</a:t>
                      </a:r>
                      <a:endParaRPr lang="en-GB" sz="1100" b="1" dirty="0"/>
                    </a:p>
                  </a:txBody>
                  <a:tcPr marL="72520" marR="72520" marT="36260" marB="362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43.467</a:t>
                      </a:r>
                      <a:endParaRPr lang="en-GB" sz="1100" b="1" dirty="0"/>
                    </a:p>
                  </a:txBody>
                  <a:tcPr marL="72520" marR="72520" marT="36260" marB="362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Helium tank rotation around z axis</a:t>
                      </a:r>
                    </a:p>
                  </a:txBody>
                  <a:tcPr marL="72520" marR="72520" marT="36260" marB="36260"/>
                </a:tc>
              </a:tr>
              <a:tr h="243024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4</a:t>
                      </a:r>
                      <a:endParaRPr lang="en-GB" sz="1100" b="1" dirty="0"/>
                    </a:p>
                  </a:txBody>
                  <a:tcPr marL="72520" marR="72520" marT="36260" marB="362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46.661</a:t>
                      </a:r>
                      <a:endParaRPr lang="en-GB" sz="1100" b="1" dirty="0"/>
                    </a:p>
                  </a:txBody>
                  <a:tcPr marL="72520" marR="72520" marT="36260" marB="36260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Tuner frame rotation around</a:t>
                      </a:r>
                      <a:r>
                        <a:rPr lang="en-GB" sz="1100" baseline="0" dirty="0" smtClean="0"/>
                        <a:t> y axis</a:t>
                      </a:r>
                      <a:endParaRPr lang="en-GB" sz="1100" dirty="0"/>
                    </a:p>
                  </a:txBody>
                  <a:tcPr marL="72520" marR="72520" marT="36260" marB="36260"/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r="65514" b="12131"/>
          <a:stretch/>
        </p:blipFill>
        <p:spPr>
          <a:xfrm>
            <a:off x="1331640" y="2578291"/>
            <a:ext cx="1843606" cy="2424625"/>
          </a:xfrm>
          <a:prstGeom prst="rect">
            <a:avLst/>
          </a:prstGeom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r="66480" b="11941"/>
          <a:stretch/>
        </p:blipFill>
        <p:spPr>
          <a:xfrm>
            <a:off x="3613033" y="2582703"/>
            <a:ext cx="1784885" cy="2420213"/>
          </a:xfrm>
          <a:prstGeom prst="rect">
            <a:avLst/>
          </a:prstGeom>
          <a:ln>
            <a:noFill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r="66743" b="11431"/>
          <a:stretch/>
        </p:blipFill>
        <p:spPr>
          <a:xfrm>
            <a:off x="5835705" y="2582703"/>
            <a:ext cx="1760631" cy="2420213"/>
          </a:xfrm>
          <a:prstGeom prst="rect">
            <a:avLst/>
          </a:prstGeom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5607169" y="609325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Joanna Swieszek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SPS DQW Tuner actuator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62" r="14649"/>
          <a:stretch/>
        </p:blipFill>
        <p:spPr>
          <a:xfrm>
            <a:off x="2339752" y="1852481"/>
            <a:ext cx="3168352" cy="249048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16674"/>
          <a:stretch/>
        </p:blipFill>
        <p:spPr>
          <a:xfrm>
            <a:off x="375147" y="2469468"/>
            <a:ext cx="1556019" cy="186461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83568" y="637636"/>
            <a:ext cx="4198585" cy="13111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Limited space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Combination with alignment </a:t>
            </a:r>
            <a:r>
              <a:rPr lang="en-GB" dirty="0" smtClean="0">
                <a:solidFill>
                  <a:schemeClr val="accent5"/>
                </a:solidFill>
              </a:rPr>
              <a:t>support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 smtClean="0">
                <a:solidFill>
                  <a:schemeClr val="accent5"/>
                </a:solidFill>
              </a:rPr>
              <a:t>Maintainability (</a:t>
            </a:r>
            <a:r>
              <a:rPr lang="en-GB" dirty="0" err="1" smtClean="0">
                <a:solidFill>
                  <a:schemeClr val="accent5"/>
                </a:solidFill>
              </a:rPr>
              <a:t>dismountability</a:t>
            </a:r>
            <a:r>
              <a:rPr lang="en-GB" dirty="0" smtClean="0">
                <a:solidFill>
                  <a:schemeClr val="accent5"/>
                </a:solidFill>
              </a:rPr>
              <a:t>)</a:t>
            </a:r>
            <a:endParaRPr lang="en-GB" dirty="0">
              <a:solidFill>
                <a:schemeClr val="accent5"/>
              </a:solidFill>
            </a:endParaRPr>
          </a:p>
          <a:p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30" r="28670"/>
          <a:stretch/>
        </p:blipFill>
        <p:spPr>
          <a:xfrm>
            <a:off x="5868143" y="707201"/>
            <a:ext cx="2592289" cy="370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3805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SPS DQW Tuner actuator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20" r="30959" b="18334"/>
          <a:stretch/>
        </p:blipFill>
        <p:spPr>
          <a:xfrm>
            <a:off x="323528" y="536057"/>
            <a:ext cx="3275856" cy="425002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47864" y="627534"/>
            <a:ext cx="5724644" cy="30285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Same motor, gear, roller screw as SM18 </a:t>
            </a:r>
            <a:r>
              <a:rPr lang="en-GB" dirty="0" smtClean="0">
                <a:solidFill>
                  <a:schemeClr val="accent5"/>
                </a:solidFill>
              </a:rPr>
              <a:t>actuator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 smtClean="0">
                <a:solidFill>
                  <a:schemeClr val="accent5"/>
                </a:solidFill>
              </a:rPr>
              <a:t>Same load cell, potentiometers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 smtClean="0">
                <a:solidFill>
                  <a:schemeClr val="accent5"/>
                </a:solidFill>
              </a:rPr>
              <a:t>Improved couplings 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 smtClean="0">
                <a:solidFill>
                  <a:schemeClr val="accent5"/>
                </a:solidFill>
              </a:rPr>
              <a:t>Smaller bellows and in series with actuator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 smtClean="0">
                <a:solidFill>
                  <a:schemeClr val="accent5"/>
                </a:solidFill>
              </a:rPr>
              <a:t>Pressure equalisation no longer really needed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 smtClean="0">
                <a:solidFill>
                  <a:schemeClr val="accent5"/>
                </a:solidFill>
              </a:rPr>
              <a:t>Actuator can be removed without breaking vacuum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 smtClean="0">
                <a:solidFill>
                  <a:schemeClr val="accent5"/>
                </a:solidFill>
              </a:rPr>
              <a:t>End stops and switches still to be finalised</a:t>
            </a:r>
          </a:p>
          <a:p>
            <a:pPr>
              <a:spcBef>
                <a:spcPct val="20000"/>
              </a:spcBef>
              <a:buClr>
                <a:schemeClr val="accent6"/>
              </a:buClr>
            </a:pPr>
            <a:endParaRPr lang="en-GB" dirty="0" smtClean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1752" y="3126140"/>
            <a:ext cx="2403940" cy="1877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58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99592" y="771550"/>
            <a:ext cx="7344816" cy="2963466"/>
          </a:xfrm>
        </p:spPr>
        <p:txBody>
          <a:bodyPr/>
          <a:lstStyle/>
          <a:p>
            <a:r>
              <a:rPr lang="en-GB" dirty="0" smtClean="0"/>
              <a:t>SM18 test on </a:t>
            </a:r>
            <a:r>
              <a:rPr lang="en-GB" dirty="0" err="1" smtClean="0"/>
              <a:t>p.o.p</a:t>
            </a:r>
            <a:r>
              <a:rPr lang="en-GB" dirty="0" smtClean="0"/>
              <a:t>. DQW validated tuning principle and tuner actuator</a:t>
            </a:r>
          </a:p>
          <a:p>
            <a:r>
              <a:rPr lang="fr-CH" dirty="0" smtClean="0"/>
              <a:t> Solutions for the </a:t>
            </a:r>
            <a:r>
              <a:rPr lang="fr-CH" dirty="0" err="1" smtClean="0"/>
              <a:t>integration</a:t>
            </a:r>
            <a:r>
              <a:rPr lang="fr-CH" dirty="0" smtClean="0"/>
              <a:t> in the SPS </a:t>
            </a:r>
            <a:r>
              <a:rPr lang="fr-CH" dirty="0" err="1" smtClean="0"/>
              <a:t>cryomodule</a:t>
            </a:r>
            <a:r>
              <a:rPr lang="fr-CH" dirty="0" smtClean="0"/>
              <a:t> </a:t>
            </a:r>
            <a:r>
              <a:rPr lang="fr-CH" dirty="0" err="1" smtClean="0"/>
              <a:t>were</a:t>
            </a:r>
            <a:r>
              <a:rPr lang="fr-CH" dirty="0" smtClean="0"/>
              <a:t> </a:t>
            </a:r>
            <a:r>
              <a:rPr lang="fr-CH" dirty="0" err="1" smtClean="0"/>
              <a:t>found</a:t>
            </a:r>
            <a:r>
              <a:rPr lang="fr-CH" dirty="0" smtClean="0"/>
              <a:t> </a:t>
            </a:r>
          </a:p>
          <a:p>
            <a:r>
              <a:rPr lang="fr-CH" dirty="0" smtClean="0"/>
              <a:t>Last stage of the design of the tuner components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42185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39992" y="1618172"/>
            <a:ext cx="7920000" cy="1622135"/>
          </a:xfrm>
        </p:spPr>
        <p:txBody>
          <a:bodyPr/>
          <a:lstStyle/>
          <a:p>
            <a:r>
              <a:rPr lang="en-GB" dirty="0" smtClean="0"/>
              <a:t>Tuning of the </a:t>
            </a:r>
            <a:r>
              <a:rPr lang="en-GB" dirty="0" smtClean="0"/>
              <a:t>cavity</a:t>
            </a:r>
            <a:endParaRPr lang="en-GB" dirty="0" smtClean="0"/>
          </a:p>
          <a:p>
            <a:r>
              <a:rPr lang="en-GB" dirty="0" smtClean="0"/>
              <a:t>P.O.P. </a:t>
            </a:r>
            <a:r>
              <a:rPr lang="en-GB" dirty="0" smtClean="0"/>
              <a:t>DQW </a:t>
            </a:r>
            <a:r>
              <a:rPr lang="en-GB" dirty="0" smtClean="0"/>
              <a:t>tuning test in SM18</a:t>
            </a:r>
          </a:p>
          <a:p>
            <a:r>
              <a:rPr lang="en-GB" dirty="0" smtClean="0"/>
              <a:t>SPS DQW tuner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62848"/>
            <a:ext cx="1539255" cy="10243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0587" y="0"/>
            <a:ext cx="2137268" cy="16029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DQW Pre tuning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3" t="12478" r="31888" b="5198"/>
          <a:stretch/>
        </p:blipFill>
        <p:spPr>
          <a:xfrm>
            <a:off x="467544" y="123478"/>
            <a:ext cx="2602810" cy="28083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736939"/>
            <a:ext cx="2830624" cy="212296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5536" y="3282538"/>
            <a:ext cx="58112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Base line</a:t>
            </a:r>
            <a:r>
              <a:rPr lang="en-GB" dirty="0" smtClean="0"/>
              <a:t>: elastic deformation ± 0.2 mm*  or  ± 209 kHz</a:t>
            </a:r>
          </a:p>
          <a:p>
            <a:endParaRPr lang="en-GB" dirty="0" smtClean="0"/>
          </a:p>
          <a:p>
            <a:r>
              <a:rPr lang="en-GB" dirty="0" smtClean="0"/>
              <a:t>Non base line: </a:t>
            </a:r>
            <a:r>
              <a:rPr lang="en-GB" dirty="0" err="1" smtClean="0"/>
              <a:t>elasto</a:t>
            </a:r>
            <a:r>
              <a:rPr lang="en-GB" dirty="0" smtClean="0"/>
              <a:t> plastic   ± 0.4 mm*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6406643" y="3291830"/>
            <a:ext cx="21188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(1046 kHz/mm* revised value Silvia) 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733" y="686522"/>
            <a:ext cx="2927771" cy="2144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65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85083" y="122698"/>
            <a:ext cx="8673272" cy="553998"/>
          </a:xfrm>
          <a:prstGeom prst="rect">
            <a:avLst/>
          </a:prstGeom>
          <a:noFill/>
        </p:spPr>
        <p:txBody>
          <a:bodyPr vert="horz" wrap="square" lIns="36000" tIns="0" rIns="36000" bIns="0" rtlCol="0" anchor="ctr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CH" sz="1800" b="1" dirty="0" smtClean="0">
                <a:effectLst/>
                <a:latin typeface="+mn-lt"/>
                <a:ea typeface="+mn-ea"/>
                <a:cs typeface="+mn-cs"/>
              </a:rPr>
              <a:t>«Fine» </a:t>
            </a:r>
            <a:r>
              <a:rPr lang="fr-CH" sz="1800" b="1" dirty="0" err="1" smtClean="0">
                <a:effectLst/>
                <a:latin typeface="+mn-lt"/>
                <a:ea typeface="+mn-ea"/>
                <a:cs typeface="+mn-cs"/>
              </a:rPr>
              <a:t>Tuning</a:t>
            </a:r>
            <a:r>
              <a:rPr lang="fr-CH" sz="1800" b="1" dirty="0" smtClean="0">
                <a:effectLst/>
                <a:latin typeface="+mn-lt"/>
                <a:ea typeface="+mn-ea"/>
                <a:cs typeface="+mn-cs"/>
              </a:rPr>
              <a:t>: </a:t>
            </a:r>
            <a:r>
              <a:rPr lang="fr-CH" sz="1800" dirty="0" smtClean="0">
                <a:effectLst/>
                <a:latin typeface="+mn-lt"/>
                <a:ea typeface="+mn-ea"/>
                <a:cs typeface="+mn-cs"/>
              </a:rPr>
              <a:t>	</a:t>
            </a:r>
            <a:r>
              <a:rPr lang="fr-CH" sz="1800" dirty="0" err="1" smtClean="0">
                <a:effectLst/>
                <a:latin typeface="+mn-lt"/>
                <a:ea typeface="+mn-ea"/>
                <a:cs typeface="+mn-cs"/>
              </a:rPr>
              <a:t>Symmetric</a:t>
            </a:r>
            <a:r>
              <a:rPr lang="fr-CH" sz="1800" dirty="0" smtClean="0">
                <a:effectLst/>
                <a:latin typeface="+mn-lt"/>
                <a:ea typeface="+mn-ea"/>
                <a:cs typeface="+mn-cs"/>
              </a:rPr>
              <a:t> actuation </a:t>
            </a:r>
            <a:r>
              <a:rPr lang="fr-CH" sz="1800" dirty="0" err="1" smtClean="0">
                <a:effectLst/>
                <a:latin typeface="+mn-lt"/>
                <a:ea typeface="+mn-ea"/>
                <a:cs typeface="+mn-cs"/>
              </a:rPr>
              <a:t>through</a:t>
            </a:r>
            <a:r>
              <a:rPr lang="fr-CH" sz="1800" dirty="0" smtClean="0">
                <a:effectLst/>
                <a:latin typeface="+mn-lt"/>
                <a:ea typeface="+mn-ea"/>
                <a:cs typeface="+mn-cs"/>
              </a:rPr>
              <a:t> tuner frame and </a:t>
            </a:r>
            <a:r>
              <a:rPr lang="fr-CH" sz="1800" dirty="0" err="1" smtClean="0">
                <a:effectLst/>
                <a:latin typeface="+mn-lt"/>
                <a:ea typeface="+mn-ea"/>
                <a:cs typeface="+mn-cs"/>
              </a:rPr>
              <a:t>concentric</a:t>
            </a:r>
            <a:r>
              <a:rPr lang="fr-CH" sz="1800" dirty="0" smtClean="0">
                <a:effectLst/>
                <a:latin typeface="+mn-lt"/>
                <a:ea typeface="+mn-ea"/>
                <a:cs typeface="+mn-cs"/>
              </a:rPr>
              <a:t> tubes.</a:t>
            </a:r>
            <a:br>
              <a:rPr lang="fr-CH" sz="1800" dirty="0" smtClean="0">
                <a:effectLst/>
                <a:latin typeface="+mn-lt"/>
                <a:ea typeface="+mn-ea"/>
                <a:cs typeface="+mn-cs"/>
              </a:rPr>
            </a:br>
            <a:r>
              <a:rPr lang="fr-CH" sz="1800" dirty="0" smtClean="0">
                <a:effectLst/>
                <a:latin typeface="+mn-lt"/>
                <a:ea typeface="+mn-ea"/>
                <a:cs typeface="+mn-cs"/>
              </a:rPr>
              <a:t>				</a:t>
            </a:r>
            <a:r>
              <a:rPr lang="fr-CH" sz="1800" dirty="0" err="1" smtClean="0">
                <a:effectLst/>
                <a:latin typeface="+mn-lt"/>
                <a:ea typeface="+mn-ea"/>
                <a:cs typeface="+mn-cs"/>
              </a:rPr>
              <a:t>Actuator</a:t>
            </a:r>
            <a:r>
              <a:rPr lang="fr-CH" sz="1800" dirty="0" smtClean="0"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800" dirty="0" err="1" smtClean="0">
                <a:effectLst/>
                <a:latin typeface="+mn-lt"/>
                <a:ea typeface="+mn-ea"/>
                <a:cs typeface="+mn-cs"/>
              </a:rPr>
              <a:t>outside</a:t>
            </a:r>
            <a:r>
              <a:rPr lang="fr-CH" sz="1800" dirty="0" smtClean="0">
                <a:effectLst/>
                <a:latin typeface="+mn-lt"/>
                <a:ea typeface="+mn-ea"/>
                <a:cs typeface="+mn-cs"/>
              </a:rPr>
              <a:t> cryostat</a:t>
            </a:r>
            <a:r>
              <a:rPr lang="en-GB" sz="1800" dirty="0"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0" dirty="0" smtClean="0">
                <a:effectLst/>
                <a:latin typeface="+mn-lt"/>
                <a:ea typeface="+mn-ea"/>
                <a:cs typeface="+mn-cs"/>
              </a:rPr>
              <a:t>and floating</a:t>
            </a:r>
            <a:endParaRPr lang="fr-CH" sz="1800" dirty="0" smtClean="0"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03592" y="915566"/>
            <a:ext cx="1649811" cy="27699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u="sng" dirty="0" smtClean="0"/>
              <a:t>RFD</a:t>
            </a:r>
            <a:r>
              <a:rPr lang="fr-CH" dirty="0" smtClean="0"/>
              <a:t> : </a:t>
            </a:r>
          </a:p>
          <a:p>
            <a:pPr algn="ctr"/>
            <a:r>
              <a:rPr lang="fr-CH" dirty="0" smtClean="0"/>
              <a:t>345 kHz/mm *</a:t>
            </a:r>
          </a:p>
          <a:p>
            <a:r>
              <a:rPr lang="fr-CH" sz="1100" i="1" dirty="0" smtClean="0"/>
              <a:t>H. Park</a:t>
            </a:r>
          </a:p>
          <a:p>
            <a:endParaRPr lang="fr-CH" sz="1100" i="1" dirty="0" smtClean="0"/>
          </a:p>
          <a:p>
            <a:r>
              <a:rPr lang="en-GB" dirty="0" smtClean="0"/>
              <a:t>± 966 kHz</a:t>
            </a:r>
          </a:p>
          <a:p>
            <a:r>
              <a:rPr lang="en-GB" dirty="0" smtClean="0"/>
              <a:t>± 2.8 </a:t>
            </a:r>
            <a:r>
              <a:rPr lang="en-GB" dirty="0" smtClean="0"/>
              <a:t>mm*</a:t>
            </a:r>
            <a:endParaRPr lang="en-GB" dirty="0" smtClean="0"/>
          </a:p>
          <a:p>
            <a:r>
              <a:rPr lang="en-GB" sz="1100" i="1" dirty="0"/>
              <a:t>elastic range at </a:t>
            </a:r>
            <a:r>
              <a:rPr lang="en-GB" sz="1100" i="1" dirty="0" smtClean="0"/>
              <a:t>2K</a:t>
            </a:r>
          </a:p>
          <a:p>
            <a:r>
              <a:rPr lang="en-GB" dirty="0"/>
              <a:t>±  </a:t>
            </a:r>
            <a:r>
              <a:rPr lang="en-GB" dirty="0" smtClean="0"/>
              <a:t>7 </a:t>
            </a:r>
            <a:r>
              <a:rPr lang="en-GB" dirty="0" err="1" smtClean="0"/>
              <a:t>kN</a:t>
            </a:r>
            <a:endParaRPr lang="en-GB" dirty="0" smtClean="0"/>
          </a:p>
          <a:p>
            <a:r>
              <a:rPr lang="en-GB" dirty="0" smtClean="0"/>
              <a:t>2.5 </a:t>
            </a:r>
            <a:r>
              <a:rPr lang="en-GB" dirty="0" err="1" smtClean="0"/>
              <a:t>kN</a:t>
            </a:r>
            <a:r>
              <a:rPr lang="en-GB" dirty="0" smtClean="0"/>
              <a:t>/mm*</a:t>
            </a:r>
            <a:endParaRPr lang="en-GB" dirty="0"/>
          </a:p>
          <a:p>
            <a:endParaRPr lang="en-GB" sz="1100" i="1" dirty="0" smtClean="0"/>
          </a:p>
          <a:p>
            <a:endParaRPr lang="en-GB" sz="1100" i="1" dirty="0"/>
          </a:p>
          <a:p>
            <a:endParaRPr lang="en-GB" sz="11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98" t="14098" r="25258"/>
          <a:stretch/>
        </p:blipFill>
        <p:spPr>
          <a:xfrm>
            <a:off x="827584" y="1123249"/>
            <a:ext cx="2083762" cy="326609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40" t="17332" r="20474"/>
          <a:stretch/>
        </p:blipFill>
        <p:spPr>
          <a:xfrm>
            <a:off x="4427984" y="1123249"/>
            <a:ext cx="2722795" cy="351800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911346" y="915566"/>
            <a:ext cx="1948686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DQW</a:t>
            </a:r>
          </a:p>
          <a:p>
            <a:r>
              <a:rPr lang="en-GB" dirty="0" smtClean="0"/>
              <a:t>318 kHz/mm*</a:t>
            </a:r>
          </a:p>
          <a:p>
            <a:r>
              <a:rPr lang="en-GB" sz="1100" i="1" dirty="0" smtClean="0"/>
              <a:t>Revised value by S</a:t>
            </a:r>
            <a:r>
              <a:rPr lang="en-GB" sz="1100" i="1" dirty="0" smtClean="0"/>
              <a:t>. </a:t>
            </a:r>
            <a:r>
              <a:rPr lang="en-GB" sz="1100" i="1" dirty="0" err="1" smtClean="0"/>
              <a:t>Verdú</a:t>
            </a:r>
            <a:r>
              <a:rPr lang="en-GB" sz="1100" i="1" dirty="0" smtClean="0"/>
              <a:t> </a:t>
            </a:r>
            <a:r>
              <a:rPr lang="en-GB" sz="1100" i="1" dirty="0" smtClean="0"/>
              <a:t>Andrés</a:t>
            </a:r>
          </a:p>
          <a:p>
            <a:r>
              <a:rPr lang="en-GB" dirty="0" smtClean="0"/>
              <a:t>± 509 kHz </a:t>
            </a:r>
          </a:p>
          <a:p>
            <a:r>
              <a:rPr lang="en-GB" dirty="0" smtClean="0"/>
              <a:t>±1.6 </a:t>
            </a:r>
            <a:r>
              <a:rPr lang="en-GB" dirty="0" smtClean="0"/>
              <a:t>mm* </a:t>
            </a:r>
            <a:endParaRPr lang="en-GB" dirty="0" smtClean="0"/>
          </a:p>
          <a:p>
            <a:r>
              <a:rPr lang="en-GB" sz="1100" i="1" dirty="0" smtClean="0"/>
              <a:t>elastic range at 2K</a:t>
            </a:r>
          </a:p>
          <a:p>
            <a:r>
              <a:rPr lang="en-GB" dirty="0"/>
              <a:t>± </a:t>
            </a:r>
            <a:r>
              <a:rPr lang="en-GB" dirty="0" smtClean="0"/>
              <a:t> 3.7 </a:t>
            </a:r>
            <a:r>
              <a:rPr lang="en-GB" dirty="0" err="1" smtClean="0"/>
              <a:t>kN</a:t>
            </a:r>
            <a:endParaRPr lang="en-GB" dirty="0" smtClean="0"/>
          </a:p>
          <a:p>
            <a:r>
              <a:rPr lang="en-GB" dirty="0" smtClean="0"/>
              <a:t>2.3 </a:t>
            </a:r>
            <a:r>
              <a:rPr lang="en-GB" dirty="0" err="1" smtClean="0"/>
              <a:t>kN</a:t>
            </a:r>
            <a:r>
              <a:rPr lang="en-GB" dirty="0" smtClean="0"/>
              <a:t>/mm*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1403648" y="4514900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 smtClean="0"/>
              <a:t>*</a:t>
            </a:r>
            <a:r>
              <a:rPr lang="fr-CH" dirty="0" err="1" smtClean="0"/>
              <a:t>Measured</a:t>
            </a:r>
            <a:r>
              <a:rPr lang="fr-CH" dirty="0" smtClean="0"/>
              <a:t> </a:t>
            </a:r>
            <a:r>
              <a:rPr lang="fr-CH" dirty="0"/>
              <a:t>as tuner stroke or </a:t>
            </a:r>
            <a:r>
              <a:rPr lang="el-GR" dirty="0"/>
              <a:t>Δ</a:t>
            </a:r>
            <a:r>
              <a:rPr lang="fr-CH" dirty="0"/>
              <a:t>distance </a:t>
            </a:r>
            <a:r>
              <a:rPr lang="fr-CH" dirty="0" err="1"/>
              <a:t>between</a:t>
            </a:r>
            <a:r>
              <a:rPr lang="fr-CH" dirty="0"/>
              <a:t> 2 plates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4000" y="204092"/>
            <a:ext cx="7920000" cy="540000"/>
          </a:xfrm>
        </p:spPr>
        <p:txBody>
          <a:bodyPr/>
          <a:lstStyle/>
          <a:p>
            <a:r>
              <a:rPr lang="fr-CH" dirty="0" smtClean="0"/>
              <a:t>Fine </a:t>
            </a:r>
            <a:r>
              <a:rPr lang="fr-CH" dirty="0" err="1" smtClean="0"/>
              <a:t>tuning</a:t>
            </a:r>
            <a:r>
              <a:rPr lang="fr-CH" dirty="0" smtClean="0"/>
              <a:t> </a:t>
            </a:r>
            <a:r>
              <a:rPr lang="fr-CH" dirty="0" err="1" smtClean="0"/>
              <a:t>actuator</a:t>
            </a:r>
            <a:r>
              <a:rPr lang="fr-CH" dirty="0" smtClean="0"/>
              <a:t> (SM18)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890801" y="4763648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11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43" r="36179"/>
          <a:stretch/>
        </p:blipFill>
        <p:spPr>
          <a:xfrm>
            <a:off x="323528" y="474092"/>
            <a:ext cx="2448272" cy="4320314"/>
          </a:xfrm>
        </p:spPr>
      </p:pic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3022256" y="929999"/>
            <a:ext cx="5664544" cy="2963466"/>
          </a:xfrm>
        </p:spPr>
        <p:txBody>
          <a:bodyPr>
            <a:normAutofit fontScale="47500" lnSpcReduction="20000"/>
          </a:bodyPr>
          <a:lstStyle/>
          <a:p>
            <a:r>
              <a:rPr lang="fr-CH" sz="3400" dirty="0" err="1"/>
              <a:t>Bipolar</a:t>
            </a:r>
            <a:r>
              <a:rPr lang="fr-CH" sz="3400" dirty="0"/>
              <a:t> stepper 1.3 Nm, </a:t>
            </a:r>
            <a:r>
              <a:rPr lang="fr-CH" sz="3400" dirty="0" err="1" smtClean="0"/>
              <a:t>motor</a:t>
            </a:r>
            <a:r>
              <a:rPr lang="fr-CH" sz="3400" dirty="0" smtClean="0"/>
              <a:t> </a:t>
            </a:r>
            <a:r>
              <a:rPr lang="fr-CH" sz="3400" dirty="0" err="1"/>
              <a:t>step</a:t>
            </a:r>
            <a:r>
              <a:rPr lang="fr-CH" sz="3400" dirty="0"/>
              <a:t> 1.8 </a:t>
            </a:r>
            <a:r>
              <a:rPr lang="fr-CH" sz="3400" dirty="0" err="1" smtClean="0"/>
              <a:t>deg</a:t>
            </a:r>
            <a:endParaRPr lang="fr-CH" sz="3400" dirty="0" smtClean="0"/>
          </a:p>
          <a:p>
            <a:pPr marL="0" indent="0">
              <a:buNone/>
            </a:pPr>
            <a:endParaRPr lang="fr-CH" sz="3400" dirty="0"/>
          </a:p>
          <a:p>
            <a:r>
              <a:rPr lang="fr-CH" sz="3400" dirty="0"/>
              <a:t>HD </a:t>
            </a:r>
            <a:r>
              <a:rPr lang="fr-CH" sz="3400" dirty="0" err="1"/>
              <a:t>ellipsoidal</a:t>
            </a:r>
            <a:r>
              <a:rPr lang="fr-CH" sz="3400" dirty="0"/>
              <a:t> </a:t>
            </a:r>
            <a:r>
              <a:rPr lang="fr-CH" sz="3400" dirty="0" err="1"/>
              <a:t>gear</a:t>
            </a:r>
            <a:r>
              <a:rPr lang="fr-CH" sz="3400" dirty="0"/>
              <a:t> HFUS-20-100-2SO, </a:t>
            </a:r>
            <a:r>
              <a:rPr lang="fr-CH" sz="3400" dirty="0" smtClean="0"/>
              <a:t>Ratio </a:t>
            </a:r>
            <a:r>
              <a:rPr lang="fr-CH" sz="3400" dirty="0"/>
              <a:t>100</a:t>
            </a:r>
            <a:endParaRPr lang="fr-CH" sz="3400" dirty="0"/>
          </a:p>
          <a:p>
            <a:pPr marL="0" indent="0">
              <a:buNone/>
            </a:pPr>
            <a:r>
              <a:rPr lang="fr-CH" sz="3400" dirty="0" smtClean="0"/>
              <a:t>	</a:t>
            </a:r>
            <a:r>
              <a:rPr lang="fr-CH" sz="3400" dirty="0" err="1" smtClean="0"/>
              <a:t>Accuracy</a:t>
            </a:r>
            <a:r>
              <a:rPr lang="fr-CH" sz="3400" dirty="0" smtClean="0"/>
              <a:t> </a:t>
            </a:r>
            <a:r>
              <a:rPr lang="fr-CH" sz="3400" dirty="0"/>
              <a:t>&lt; 1 </a:t>
            </a:r>
            <a:r>
              <a:rPr lang="fr-CH" sz="3400" dirty="0" err="1"/>
              <a:t>arcmin</a:t>
            </a:r>
            <a:r>
              <a:rPr lang="fr-CH" sz="3400" dirty="0"/>
              <a:t>, </a:t>
            </a:r>
            <a:r>
              <a:rPr lang="fr-CH" sz="3400" dirty="0" err="1"/>
              <a:t>precision</a:t>
            </a:r>
            <a:r>
              <a:rPr lang="fr-CH" sz="3400" dirty="0"/>
              <a:t> &lt;</a:t>
            </a:r>
            <a:r>
              <a:rPr lang="fr-CH" sz="3400" dirty="0"/>
              <a:t>0.1 </a:t>
            </a:r>
            <a:r>
              <a:rPr lang="fr-CH" sz="3400" dirty="0" err="1"/>
              <a:t>arcmin</a:t>
            </a:r>
            <a:r>
              <a:rPr lang="fr-CH" sz="3400" dirty="0"/>
              <a:t> (5 nm)</a:t>
            </a:r>
          </a:p>
          <a:p>
            <a:pPr marL="0" indent="0">
              <a:buNone/>
            </a:pPr>
            <a:r>
              <a:rPr lang="fr-CH" sz="3400" dirty="0" smtClean="0"/>
              <a:t>	Fa </a:t>
            </a:r>
            <a:r>
              <a:rPr lang="fr-CH" sz="3400" dirty="0"/>
              <a:t>Dyn 7.7 </a:t>
            </a:r>
            <a:r>
              <a:rPr lang="fr-CH" sz="3400" dirty="0" err="1"/>
              <a:t>kN</a:t>
            </a:r>
            <a:endParaRPr lang="fr-CH" sz="3400" dirty="0"/>
          </a:p>
          <a:p>
            <a:pPr marL="0" indent="0">
              <a:buNone/>
            </a:pPr>
            <a:endParaRPr lang="fr-CH" sz="3400" dirty="0"/>
          </a:p>
          <a:p>
            <a:r>
              <a:rPr lang="fr-CH" sz="3400" dirty="0"/>
              <a:t>Roller </a:t>
            </a:r>
            <a:r>
              <a:rPr lang="fr-CH" sz="3400" dirty="0" err="1"/>
              <a:t>screw</a:t>
            </a:r>
            <a:r>
              <a:rPr lang="fr-CH" sz="3400" dirty="0"/>
              <a:t> Rollvis RV 12 x </a:t>
            </a:r>
            <a:r>
              <a:rPr lang="fr-CH" sz="3400" dirty="0"/>
              <a:t>1 </a:t>
            </a:r>
          </a:p>
          <a:p>
            <a:pPr marL="0" indent="0">
              <a:buNone/>
            </a:pPr>
            <a:r>
              <a:rPr lang="fr-CH" sz="3400" dirty="0" smtClean="0"/>
              <a:t>	</a:t>
            </a:r>
            <a:r>
              <a:rPr lang="fr-CH" sz="3400" dirty="0" err="1" smtClean="0"/>
              <a:t>static</a:t>
            </a:r>
            <a:r>
              <a:rPr lang="fr-CH" sz="3400" dirty="0" smtClean="0"/>
              <a:t> </a:t>
            </a:r>
            <a:r>
              <a:rPr lang="fr-CH" sz="3400" dirty="0" err="1"/>
              <a:t>load</a:t>
            </a:r>
            <a:r>
              <a:rPr lang="fr-CH" sz="3400" dirty="0"/>
              <a:t> </a:t>
            </a:r>
            <a:r>
              <a:rPr lang="fr-CH" sz="3400" dirty="0" err="1"/>
              <a:t>capacity</a:t>
            </a:r>
            <a:r>
              <a:rPr lang="fr-CH" sz="3400" dirty="0"/>
              <a:t> 17 </a:t>
            </a:r>
            <a:r>
              <a:rPr lang="fr-CH" sz="3400" dirty="0" err="1"/>
              <a:t>kN</a:t>
            </a:r>
            <a:endParaRPr lang="fr-CH" sz="3400" dirty="0"/>
          </a:p>
          <a:p>
            <a:endParaRPr lang="fr-CH" sz="3400" dirty="0"/>
          </a:p>
          <a:p>
            <a:r>
              <a:rPr lang="fr-CH" sz="3400" dirty="0" err="1"/>
              <a:t>Precision</a:t>
            </a:r>
            <a:r>
              <a:rPr lang="fr-CH" sz="3400" dirty="0"/>
              <a:t> </a:t>
            </a:r>
            <a:r>
              <a:rPr lang="fr-CH" sz="3400" dirty="0" err="1"/>
              <a:t>linear</a:t>
            </a:r>
            <a:r>
              <a:rPr lang="fr-CH" sz="3400" dirty="0"/>
              <a:t> </a:t>
            </a:r>
            <a:r>
              <a:rPr lang="fr-CH" sz="3400" dirty="0" err="1"/>
              <a:t>bearings</a:t>
            </a:r>
            <a:r>
              <a:rPr lang="fr-CH" sz="3400" dirty="0"/>
              <a:t> FLI SMKC16 and 20</a:t>
            </a:r>
          </a:p>
          <a:p>
            <a:endParaRPr lang="fr-CH" sz="3400" dirty="0"/>
          </a:p>
          <a:p>
            <a:r>
              <a:rPr lang="fr-CH" sz="3400" dirty="0"/>
              <a:t>2 </a:t>
            </a:r>
            <a:r>
              <a:rPr lang="fr-CH" sz="3400" dirty="0" err="1" smtClean="0"/>
              <a:t>bellows</a:t>
            </a:r>
            <a:r>
              <a:rPr lang="fr-CH" sz="3400" dirty="0" smtClean="0"/>
              <a:t> + 1 pressure </a:t>
            </a:r>
            <a:r>
              <a:rPr lang="fr-CH" sz="3400" dirty="0" err="1" smtClean="0"/>
              <a:t>equalisation</a:t>
            </a:r>
            <a:r>
              <a:rPr lang="fr-CH" sz="3400" dirty="0" smtClean="0"/>
              <a:t> </a:t>
            </a:r>
            <a:r>
              <a:rPr lang="fr-CH" sz="3400" dirty="0" err="1" smtClean="0"/>
              <a:t>bellow</a:t>
            </a:r>
            <a:endParaRPr lang="fr-CH" sz="3400" dirty="0"/>
          </a:p>
          <a:p>
            <a:endParaRPr lang="fr-CH" sz="3400" dirty="0"/>
          </a:p>
          <a:p>
            <a:pPr marL="0" indent="0">
              <a:buNone/>
            </a:pPr>
            <a:endParaRPr lang="fr-CH" sz="1800" dirty="0"/>
          </a:p>
          <a:p>
            <a:pPr marL="0" indent="0">
              <a:buNone/>
            </a:pPr>
            <a:endParaRPr lang="fr-CH" sz="18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2483768" y="4468158"/>
            <a:ext cx="1206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P. Minginette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3621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Fine tuning actuator (2)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747008"/>
            <a:ext cx="2039030" cy="362494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797591" y="843558"/>
            <a:ext cx="5158785" cy="2363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dirty="0" smtClean="0">
                <a:solidFill>
                  <a:schemeClr val="accent5"/>
                </a:solidFill>
              </a:rPr>
              <a:t>Instrumentation for diagnostics and safety 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dirty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 smtClean="0">
                <a:solidFill>
                  <a:schemeClr val="accent5"/>
                </a:solidFill>
              </a:rPr>
              <a:t>Potentiometers </a:t>
            </a:r>
            <a:r>
              <a:rPr lang="en-GB" dirty="0">
                <a:solidFill>
                  <a:schemeClr val="accent5"/>
                </a:solidFill>
              </a:rPr>
              <a:t>1k</a:t>
            </a:r>
            <a:r>
              <a:rPr lang="el-GR" dirty="0">
                <a:solidFill>
                  <a:schemeClr val="accent5"/>
                </a:solidFill>
              </a:rPr>
              <a:t>Ω</a:t>
            </a:r>
            <a:r>
              <a:rPr lang="en-GB" dirty="0">
                <a:solidFill>
                  <a:schemeClr val="accent5"/>
                </a:solidFill>
              </a:rPr>
              <a:t>, resolution L.S.B. </a:t>
            </a:r>
            <a:r>
              <a:rPr lang="en-GB" dirty="0">
                <a:solidFill>
                  <a:schemeClr val="accent5"/>
                </a:solidFill>
              </a:rPr>
              <a:t>0.8 </a:t>
            </a:r>
            <a:r>
              <a:rPr lang="en-GB" dirty="0" smtClean="0">
                <a:solidFill>
                  <a:schemeClr val="accent5"/>
                </a:solidFill>
              </a:rPr>
              <a:t>µm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 err="1" smtClean="0">
                <a:solidFill>
                  <a:schemeClr val="accent5"/>
                </a:solidFill>
              </a:rPr>
              <a:t>Loadcell</a:t>
            </a:r>
            <a:r>
              <a:rPr lang="en-GB" dirty="0" smtClean="0">
                <a:solidFill>
                  <a:schemeClr val="accent5"/>
                </a:solidFill>
              </a:rPr>
              <a:t> </a:t>
            </a:r>
            <a:r>
              <a:rPr lang="fr-CH" dirty="0" err="1">
                <a:solidFill>
                  <a:schemeClr val="accent5"/>
                </a:solidFill>
              </a:rPr>
              <a:t>Kistler</a:t>
            </a:r>
            <a:r>
              <a:rPr lang="fr-CH" dirty="0">
                <a:solidFill>
                  <a:schemeClr val="accent5"/>
                </a:solidFill>
              </a:rPr>
              <a:t> </a:t>
            </a:r>
            <a:r>
              <a:rPr lang="fr-CH" dirty="0" smtClean="0">
                <a:solidFill>
                  <a:schemeClr val="accent5"/>
                </a:solidFill>
              </a:rPr>
              <a:t>4576A55C1 </a:t>
            </a:r>
            <a:r>
              <a:rPr lang="fr-CH" dirty="0">
                <a:solidFill>
                  <a:schemeClr val="accent5"/>
                </a:solidFill>
              </a:rPr>
              <a:t>class </a:t>
            </a:r>
            <a:r>
              <a:rPr lang="fr-CH" dirty="0" smtClean="0">
                <a:solidFill>
                  <a:schemeClr val="accent5"/>
                </a:solidFill>
              </a:rPr>
              <a:t>0.1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fr-CH" dirty="0" smtClean="0">
                <a:solidFill>
                  <a:schemeClr val="accent5"/>
                </a:solidFill>
              </a:rPr>
              <a:t>End switches and end stops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fr-CH" dirty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62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SM 18 </a:t>
            </a:r>
            <a:r>
              <a:rPr lang="fr-CH" dirty="0" err="1" smtClean="0"/>
              <a:t>tuning</a:t>
            </a:r>
            <a:r>
              <a:rPr lang="fr-CH" dirty="0" smtClean="0"/>
              <a:t> test </a:t>
            </a:r>
            <a:r>
              <a:rPr lang="fr-CH" dirty="0" err="1" smtClean="0"/>
              <a:t>with</a:t>
            </a:r>
            <a:r>
              <a:rPr lang="fr-CH" dirty="0" smtClean="0"/>
              <a:t> DQW </a:t>
            </a:r>
            <a:r>
              <a:rPr lang="fr-CH" dirty="0" err="1" smtClean="0"/>
              <a:t>p.o.p</a:t>
            </a:r>
            <a:r>
              <a:rPr lang="fr-CH" dirty="0" smtClean="0"/>
              <a:t>. </a:t>
            </a:r>
            <a:r>
              <a:rPr lang="fr-CH" dirty="0" err="1" smtClean="0"/>
              <a:t>cavity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96" y="1080476"/>
            <a:ext cx="2251975" cy="334445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7488" y="915565"/>
            <a:ext cx="1923353" cy="36742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555" y="915565"/>
            <a:ext cx="1982822" cy="3525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77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DQW </a:t>
            </a:r>
            <a:r>
              <a:rPr lang="fr-CH" dirty="0" err="1" smtClean="0"/>
              <a:t>p.o.p</a:t>
            </a:r>
            <a:r>
              <a:rPr lang="fr-CH" dirty="0" smtClean="0"/>
              <a:t>. </a:t>
            </a:r>
            <a:r>
              <a:rPr lang="fr-CH" dirty="0" err="1" smtClean="0"/>
              <a:t>mechanical</a:t>
            </a:r>
            <a:r>
              <a:rPr lang="fr-CH" dirty="0" smtClean="0"/>
              <a:t> limitations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364088" y="623340"/>
            <a:ext cx="3456384" cy="2466735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1" y="1059582"/>
            <a:ext cx="1803614" cy="320642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75856" y="2614403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4 </a:t>
            </a:r>
            <a:r>
              <a:rPr lang="fr-CH" dirty="0" err="1" smtClean="0"/>
              <a:t>kN</a:t>
            </a:r>
            <a:r>
              <a:rPr lang="en-GB" dirty="0" smtClean="0"/>
              <a:t>/mm*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54133" y="3003798"/>
            <a:ext cx="6206299" cy="2142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 smtClean="0"/>
              <a:t>Taking into account unknown factors such as the welds, thickness, Re </a:t>
            </a:r>
            <a:r>
              <a:rPr lang="en-GB" dirty="0" err="1" smtClean="0"/>
              <a:t>Nb</a:t>
            </a:r>
            <a:r>
              <a:rPr lang="en-GB" dirty="0" smtClean="0"/>
              <a:t>, a limit of 0.5 mm* tuning deformation was decided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 smtClean="0"/>
              <a:t>Tuning stubs glued (attempt) , only compression of cavity could be tested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 smtClean="0"/>
              <a:t>During cool down, (3 m long) tuning tubes were disengaged at motor, partial pressure equalisation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380312" y="483518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N. Kuder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820" y="843558"/>
            <a:ext cx="2497585" cy="1838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2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Pop tuner test cool down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8016" y="689757"/>
            <a:ext cx="5553440" cy="411767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1456" y="483518"/>
            <a:ext cx="1944712" cy="3425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88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5E9E49B-3FD6-4C9C-9B49-2AADA36A41AB}">
  <ds:schemaRefs>
    <ds:schemaRef ds:uri="http://purl.org/dc/elements/1.1/"/>
    <ds:schemaRef ds:uri="http://schemas.openxmlformats.org/package/2006/metadata/core-properties"/>
    <ds:schemaRef ds:uri="8946e33d-fd2f-4ae4-8ee9-d90c129cdf9e"/>
    <ds:schemaRef ds:uri="http://purl.org/dc/dcmitype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10565</TotalTime>
  <Words>733</Words>
  <Application>Microsoft Office PowerPoint</Application>
  <PresentationFormat>On-screen Show (16:9)</PresentationFormat>
  <Paragraphs>141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Thème Office</vt:lpstr>
      <vt:lpstr>Frequency tuning system and p.o.p. tuning results</vt:lpstr>
      <vt:lpstr>Outline</vt:lpstr>
      <vt:lpstr>DQW Pre tuning</vt:lpstr>
      <vt:lpstr>PowerPoint Presentation</vt:lpstr>
      <vt:lpstr>Fine tuning actuator (SM18)</vt:lpstr>
      <vt:lpstr>Fine tuning actuator (2)</vt:lpstr>
      <vt:lpstr>SM 18 tuning test with DQW p.o.p. cavity</vt:lpstr>
      <vt:lpstr>DQW p.o.p. mechanical limitations</vt:lpstr>
      <vt:lpstr>Pop tuner test cool down</vt:lpstr>
      <vt:lpstr>p.o.p. tuning test : tested range</vt:lpstr>
      <vt:lpstr>Frequency stability</vt:lpstr>
      <vt:lpstr>Some lessons from Sm18 test</vt:lpstr>
      <vt:lpstr>SPS DQW tuner</vt:lpstr>
      <vt:lpstr>Modal analysis tuner (and support)</vt:lpstr>
      <vt:lpstr>SPS DQW Tuner actuator</vt:lpstr>
      <vt:lpstr>SPS DQW Tuner actuator</vt:lpstr>
      <vt:lpstr>Conclusion</vt:lpstr>
      <vt:lpstr>Thank you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Kurt Artoos</cp:lastModifiedBy>
  <cp:revision>109</cp:revision>
  <dcterms:created xsi:type="dcterms:W3CDTF">2016-02-11T10:47:23Z</dcterms:created>
  <dcterms:modified xsi:type="dcterms:W3CDTF">2017-04-03T09:12:13Z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