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63" r:id="rId5"/>
    <p:sldId id="290" r:id="rId6"/>
    <p:sldId id="287" r:id="rId7"/>
    <p:sldId id="268" r:id="rId8"/>
    <p:sldId id="291" r:id="rId9"/>
    <p:sldId id="270" r:id="rId10"/>
    <p:sldId id="292" r:id="rId11"/>
    <p:sldId id="272" r:id="rId12"/>
    <p:sldId id="285" r:id="rId13"/>
    <p:sldId id="273" r:id="rId14"/>
    <p:sldId id="282" r:id="rId15"/>
    <p:sldId id="274" r:id="rId16"/>
    <p:sldId id="275" r:id="rId17"/>
    <p:sldId id="278" r:id="rId18"/>
    <p:sldId id="277" r:id="rId19"/>
    <p:sldId id="279" r:id="rId20"/>
    <p:sldId id="284" r:id="rId21"/>
    <p:sldId id="280" r:id="rId22"/>
    <p:sldId id="289" r:id="rId23"/>
    <p:sldId id="266" r:id="rId2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o Garlasche" initials="MG" lastIdx="1" clrIdx="0">
    <p:extLst>
      <p:ext uri="{19B8F6BF-5375-455C-9EA6-DF929625EA0E}">
        <p15:presenceInfo xmlns:p15="http://schemas.microsoft.com/office/powerpoint/2012/main" userId="S-1-5-21-1526224874-1540688658-1361462980-6926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06" autoAdjust="0"/>
    <p:restoredTop sz="94660"/>
  </p:normalViewPr>
  <p:slideViewPr>
    <p:cSldViewPr snapToObjects="1" showGuides="1">
      <p:cViewPr varScale="1">
        <p:scale>
          <a:sx n="68" d="100"/>
          <a:sy n="68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03/04/2017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35258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03/04/2017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3950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8111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6586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273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095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jp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2708920"/>
            <a:ext cx="7200000" cy="1800000"/>
          </a:xfrm>
        </p:spPr>
        <p:txBody>
          <a:bodyPr/>
          <a:lstStyle/>
          <a:p>
            <a:r>
              <a:rPr lang="en-GB" dirty="0"/>
              <a:t>Helium Vessel &amp; </a:t>
            </a:r>
            <a:br>
              <a:rPr lang="en-GB" dirty="0"/>
            </a:br>
            <a:r>
              <a:rPr lang="en-GB" dirty="0"/>
              <a:t>Cavity Dressing </a:t>
            </a:r>
            <a:br>
              <a:rPr lang="en-GB" dirty="0"/>
            </a:br>
            <a:r>
              <a:rPr lang="en-GB" dirty="0"/>
              <a:t>SPS Crab Cavity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Paula Freijedo Menendez</a:t>
            </a:r>
          </a:p>
          <a:p>
            <a:r>
              <a:rPr lang="en-GB" dirty="0"/>
              <a:t>On behalf EN-MME WP4 Team</a:t>
            </a:r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4th April, 2017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1189" y="1772816"/>
            <a:ext cx="3957087" cy="344822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431107" y="625882"/>
            <a:ext cx="67089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CAVITY DRESSING </a:t>
            </a:r>
          </a:p>
          <a:p>
            <a:r>
              <a:rPr lang="en-GB" sz="1600" b="1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ASSEMBLY: DQW CAVITY + COLD MAGNETIC SHIELD + He TANK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t="1584" b="3210"/>
          <a:stretch/>
        </p:blipFill>
        <p:spPr>
          <a:xfrm>
            <a:off x="1260119" y="1268760"/>
            <a:ext cx="7417161" cy="52335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47864" y="142683"/>
            <a:ext cx="25765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n w="0"/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WHAT´s THE NEXT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40080" y="518160"/>
            <a:ext cx="822198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50112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877" y="564828"/>
            <a:ext cx="8014213" cy="56433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27984" y="6536350"/>
            <a:ext cx="4110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chemeClr val="bg2"/>
                </a:solidFill>
              </a:rPr>
              <a:t>Drawings done by Raphael Leuxe &amp; Laurene Giordanino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5275" y="200972"/>
            <a:ext cx="65067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MOUNTING SEQUENCE following the DRAWING LHCACFHT0146</a:t>
            </a:r>
          </a:p>
        </p:txBody>
      </p:sp>
    </p:spTree>
    <p:extLst>
      <p:ext uri="{BB962C8B-B14F-4D97-AF65-F5344CB8AC3E}">
        <p14:creationId xmlns:p14="http://schemas.microsoft.com/office/powerpoint/2010/main" val="2619955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117" y="673686"/>
            <a:ext cx="2233613" cy="49101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4210"/>
          <a:stretch/>
        </p:blipFill>
        <p:spPr>
          <a:xfrm>
            <a:off x="2879632" y="1124354"/>
            <a:ext cx="3363000" cy="31321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361987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First step:</a:t>
            </a:r>
            <a:endParaRPr lang="en-GB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25875" y="5673877"/>
            <a:ext cx="363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RF measurements will be done during Assembly &amp; Screwing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26314" y="284479"/>
            <a:ext cx="46850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bg2"/>
                </a:solidFill>
              </a:rPr>
              <a:t>Pre-Tuning pieces</a:t>
            </a:r>
          </a:p>
          <a:p>
            <a:r>
              <a:rPr lang="en-GB" sz="1600" i="1" dirty="0">
                <a:solidFill>
                  <a:schemeClr val="bg2"/>
                </a:solidFill>
              </a:rPr>
              <a:t>Adaptation &amp; Transition Pieces for the Extremities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9916" y="3631087"/>
            <a:ext cx="3190736" cy="3174784"/>
          </a:xfrm>
          <a:prstGeom prst="rect">
            <a:avLst/>
          </a:prstGeom>
        </p:spPr>
      </p:pic>
      <p:sp>
        <p:nvSpPr>
          <p:cNvPr id="13" name="Left Brace 12"/>
          <p:cNvSpPr/>
          <p:nvPr/>
        </p:nvSpPr>
        <p:spPr>
          <a:xfrm>
            <a:off x="2203726" y="60365"/>
            <a:ext cx="339355" cy="1013922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324992" y="1213920"/>
            <a:ext cx="3102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bg2"/>
                </a:solidFill>
              </a:rPr>
              <a:t>Cold Magnetic Shield Assembly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90167" y="944747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Second Step:</a:t>
            </a:r>
          </a:p>
        </p:txBody>
      </p:sp>
      <p:sp>
        <p:nvSpPr>
          <p:cNvPr id="6" name="Curved Left Arrow 5"/>
          <p:cNvSpPr/>
          <p:nvPr/>
        </p:nvSpPr>
        <p:spPr>
          <a:xfrm>
            <a:off x="5782441" y="2784813"/>
            <a:ext cx="499000" cy="1131209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9040" y="3605518"/>
            <a:ext cx="1644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180° Cavity Rotation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12820" y="3330345"/>
            <a:ext cx="2820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bg2"/>
                </a:solidFill>
              </a:rPr>
              <a:t>Assembly in the bottom plate</a:t>
            </a:r>
          </a:p>
        </p:txBody>
      </p:sp>
      <p:sp>
        <p:nvSpPr>
          <p:cNvPr id="16" name="Flecha: curvada hacia la izquierda 15"/>
          <p:cNvSpPr/>
          <p:nvPr/>
        </p:nvSpPr>
        <p:spPr>
          <a:xfrm>
            <a:off x="2555398" y="2416481"/>
            <a:ext cx="324234" cy="933937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7" name="TextBox 6"/>
          <p:cNvSpPr txBox="1"/>
          <p:nvPr/>
        </p:nvSpPr>
        <p:spPr>
          <a:xfrm>
            <a:off x="6242632" y="2915091"/>
            <a:ext cx="18197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180° Cavity Rotation</a:t>
            </a:r>
          </a:p>
        </p:txBody>
      </p:sp>
    </p:spTree>
    <p:extLst>
      <p:ext uri="{BB962C8B-B14F-4D97-AF65-F5344CB8AC3E}">
        <p14:creationId xmlns:p14="http://schemas.microsoft.com/office/powerpoint/2010/main" val="25748781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010" b="1495"/>
          <a:stretch/>
        </p:blipFill>
        <p:spPr>
          <a:xfrm>
            <a:off x="5457335" y="3332342"/>
            <a:ext cx="3131820" cy="29809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910" y="3068646"/>
            <a:ext cx="4632008" cy="29260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42134" y="5979111"/>
            <a:ext cx="6978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Initial Screw preload  3000N</a:t>
            </a:r>
          </a:p>
          <a:p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Use of </a:t>
            </a:r>
            <a:r>
              <a:rPr lang="en-GB" sz="1400" i="1" dirty="0" err="1">
                <a:solidFill>
                  <a:schemeClr val="bg1">
                    <a:lumMod val="50000"/>
                  </a:schemeClr>
                </a:solidFill>
              </a:rPr>
              <a:t>Molykote</a:t>
            </a:r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 only for assembly of </a:t>
            </a:r>
            <a:r>
              <a:rPr lang="en-GB" sz="1400" i="1" dirty="0" err="1">
                <a:solidFill>
                  <a:schemeClr val="bg1">
                    <a:lumMod val="50000"/>
                  </a:schemeClr>
                </a:solidFill>
              </a:rPr>
              <a:t>Ti</a:t>
            </a:r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 bolts in </a:t>
            </a:r>
            <a:r>
              <a:rPr lang="en-GB" sz="1400" i="1" dirty="0" err="1">
                <a:solidFill>
                  <a:schemeClr val="bg1">
                    <a:lumMod val="50000"/>
                  </a:schemeClr>
                </a:solidFill>
              </a:rPr>
              <a:t>NbTi</a:t>
            </a:r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 pieces  to avoid the cold welding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60948" y="2524116"/>
            <a:ext cx="381226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Final Steps:</a:t>
            </a:r>
          </a:p>
          <a:p>
            <a:r>
              <a:rPr lang="en-GB" sz="1600" dirty="0">
                <a:solidFill>
                  <a:schemeClr val="bg2"/>
                </a:solidFill>
              </a:rPr>
              <a:t>Assembly of Transversal plates</a:t>
            </a:r>
          </a:p>
          <a:p>
            <a:r>
              <a:rPr lang="en-GB" sz="1600" dirty="0">
                <a:solidFill>
                  <a:schemeClr val="bg2"/>
                </a:solidFill>
              </a:rPr>
              <a:t>Assembly of the top plate and screwing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61683" y="502422"/>
            <a:ext cx="44823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Longitudinal Plates with the second beam tube </a:t>
            </a:r>
          </a:p>
          <a:p>
            <a:r>
              <a:rPr lang="en-GB" sz="1600" dirty="0">
                <a:solidFill>
                  <a:schemeClr val="bg2"/>
                </a:solidFill>
              </a:rPr>
              <a:t>and screwing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28786" y="188507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Next Step: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9084" y="848131"/>
            <a:ext cx="2494047" cy="173803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967" y="317500"/>
            <a:ext cx="4040981" cy="2478881"/>
          </a:xfrm>
          <a:prstGeom prst="rect">
            <a:avLst/>
          </a:prstGeom>
        </p:spPr>
      </p:pic>
      <p:sp>
        <p:nvSpPr>
          <p:cNvPr id="14" name="TextBox 7"/>
          <p:cNvSpPr txBox="1"/>
          <p:nvPr/>
        </p:nvSpPr>
        <p:spPr>
          <a:xfrm>
            <a:off x="4562909" y="6511272"/>
            <a:ext cx="3910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i="1" dirty="0">
                <a:solidFill>
                  <a:schemeClr val="accent1"/>
                </a:solidFill>
              </a:rPr>
              <a:t>Tightening Instructions EDMS 1524452 by Luca Dassa</a:t>
            </a:r>
          </a:p>
        </p:txBody>
      </p:sp>
    </p:spTree>
    <p:extLst>
      <p:ext uri="{BB962C8B-B14F-4D97-AF65-F5344CB8AC3E}">
        <p14:creationId xmlns:p14="http://schemas.microsoft.com/office/powerpoint/2010/main" val="37861486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47963" y="127257"/>
            <a:ext cx="819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ELECTRON BEAM WELDING Bellows &amp; Bimetallic transition before assembly </a:t>
            </a:r>
          </a:p>
        </p:txBody>
      </p:sp>
      <p:sp>
        <p:nvSpPr>
          <p:cNvPr id="8" name="Down Arrow 7"/>
          <p:cNvSpPr/>
          <p:nvPr/>
        </p:nvSpPr>
        <p:spPr>
          <a:xfrm>
            <a:off x="4133133" y="451073"/>
            <a:ext cx="388620" cy="69516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982493" y="564377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accent1"/>
                </a:solidFill>
              </a:rPr>
              <a:t>Assembly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05025" y="1088363"/>
            <a:ext cx="6746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TIG (Tungsten Inert Gas) MANUAL WELDING  in the Glove-Box</a:t>
            </a:r>
          </a:p>
        </p:txBody>
      </p:sp>
      <p:pic>
        <p:nvPicPr>
          <p:cNvPr id="1026" name="Picture 7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39" y="1470056"/>
            <a:ext cx="7128792" cy="3019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199466" y="4305688"/>
            <a:ext cx="48141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New glove-box with capacity for both design: 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DQW &amp; RFD</a:t>
            </a:r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474081" y="5013176"/>
            <a:ext cx="2542684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bg2"/>
                </a:solidFill>
              </a:rPr>
              <a:t>Dimensions 1600x1400x1600</a:t>
            </a:r>
          </a:p>
          <a:p>
            <a:r>
              <a:rPr lang="en-GB" sz="1400" i="1" dirty="0">
                <a:solidFill>
                  <a:schemeClr val="bg2"/>
                </a:solidFill>
              </a:rPr>
              <a:t>Volume 4.2m³</a:t>
            </a:r>
          </a:p>
          <a:p>
            <a:r>
              <a:rPr lang="en-GB" sz="1400" i="1" dirty="0">
                <a:solidFill>
                  <a:schemeClr val="bg2"/>
                </a:solidFill>
              </a:rPr>
              <a:t>Purity: Argon </a:t>
            </a:r>
          </a:p>
          <a:p>
            <a:r>
              <a:rPr lang="en-GB" sz="1400" i="1" dirty="0">
                <a:solidFill>
                  <a:schemeClr val="bg2"/>
                </a:solidFill>
              </a:rPr>
              <a:t>Analysis O2 + H20</a:t>
            </a:r>
          </a:p>
          <a:p>
            <a:r>
              <a:rPr lang="en-GB" sz="1400" i="1" dirty="0">
                <a:solidFill>
                  <a:schemeClr val="bg2"/>
                </a:solidFill>
              </a:rPr>
              <a:t>Values possible to achieve</a:t>
            </a:r>
          </a:p>
          <a:p>
            <a:r>
              <a:rPr lang="en-GB" sz="1400" i="1" dirty="0">
                <a:solidFill>
                  <a:schemeClr val="bg2"/>
                </a:solidFill>
              </a:rPr>
              <a:t>          2ppm O2</a:t>
            </a:r>
          </a:p>
          <a:p>
            <a:r>
              <a:rPr lang="en-GB" sz="1400" i="1" dirty="0">
                <a:solidFill>
                  <a:schemeClr val="bg2"/>
                </a:solidFill>
              </a:rPr>
              <a:t>          30ppm H20</a:t>
            </a:r>
          </a:p>
          <a:p>
            <a:endParaRPr lang="en-GB" i="1" dirty="0"/>
          </a:p>
          <a:p>
            <a:endParaRPr lang="en-GB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558" y="4434626"/>
            <a:ext cx="2376204" cy="2392527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403648" y="5065466"/>
            <a:ext cx="3725700" cy="153188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0963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425" y="764704"/>
            <a:ext cx="3859530" cy="31470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8462" y="188882"/>
            <a:ext cx="72827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WELDING SEQUENCE following the drawings LHCACFHT0147-148 &amp; 149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908720"/>
            <a:ext cx="3512833" cy="5223028"/>
          </a:xfrm>
          <a:prstGeom prst="rect">
            <a:avLst/>
          </a:prstGeom>
          <a:scene3d>
            <a:camera prst="orthographicFront"/>
            <a:lightRig rig="threePt" dir="t"/>
          </a:scene3d>
          <a:sp3d contourW="19050">
            <a:contourClr>
              <a:schemeClr val="tx1"/>
            </a:contourClr>
          </a:sp3d>
        </p:spPr>
      </p:pic>
      <p:sp>
        <p:nvSpPr>
          <p:cNvPr id="5" name="CuadroTexto 4"/>
          <p:cNvSpPr txBox="1"/>
          <p:nvPr/>
        </p:nvSpPr>
        <p:spPr>
          <a:xfrm>
            <a:off x="407484" y="4195394"/>
            <a:ext cx="4153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>
                <a:solidFill>
                  <a:schemeClr val="bg1">
                    <a:lumMod val="50000"/>
                  </a:schemeClr>
                </a:solidFill>
              </a:rPr>
              <a:t>16 times </a:t>
            </a:r>
            <a:r>
              <a:rPr lang="es-ES" sz="1600" dirty="0" err="1">
                <a:solidFill>
                  <a:schemeClr val="bg1">
                    <a:lumMod val="50000"/>
                  </a:schemeClr>
                </a:solidFill>
              </a:rPr>
              <a:t>expected</a:t>
            </a:r>
            <a:r>
              <a:rPr lang="es-ES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bg1">
                    <a:lumMod val="50000"/>
                  </a:schemeClr>
                </a:solidFill>
              </a:rPr>
              <a:t>opening</a:t>
            </a:r>
            <a:r>
              <a:rPr lang="es-ES" sz="1600" dirty="0">
                <a:solidFill>
                  <a:schemeClr val="bg1">
                    <a:lumMod val="50000"/>
                  </a:schemeClr>
                </a:solidFill>
              </a:rPr>
              <a:t> of </a:t>
            </a:r>
            <a:r>
              <a:rPr lang="es-ES" sz="1600" dirty="0" err="1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es-ES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600" dirty="0" err="1">
                <a:solidFill>
                  <a:schemeClr val="bg1">
                    <a:lumMod val="50000"/>
                  </a:schemeClr>
                </a:solidFill>
              </a:rPr>
              <a:t>globe</a:t>
            </a:r>
            <a:r>
              <a:rPr lang="es-ES" sz="1600" dirty="0">
                <a:solidFill>
                  <a:schemeClr val="bg1">
                    <a:lumMod val="50000"/>
                  </a:schemeClr>
                </a:solidFill>
              </a:rPr>
              <a:t> box</a:t>
            </a:r>
          </a:p>
        </p:txBody>
      </p:sp>
      <p:sp>
        <p:nvSpPr>
          <p:cNvPr id="6" name="Flecha: hacia abajo 5"/>
          <p:cNvSpPr/>
          <p:nvPr/>
        </p:nvSpPr>
        <p:spPr>
          <a:xfrm>
            <a:off x="2123728" y="4693786"/>
            <a:ext cx="532462" cy="75143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407484" y="5494686"/>
            <a:ext cx="39821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i="1" dirty="0">
                <a:solidFill>
                  <a:schemeClr val="bg1">
                    <a:lumMod val="50000"/>
                  </a:schemeClr>
                </a:solidFill>
              </a:rPr>
              <a:t>12 </a:t>
            </a:r>
            <a:r>
              <a:rPr lang="es-ES" sz="1600" i="1" dirty="0" err="1">
                <a:solidFill>
                  <a:schemeClr val="bg1">
                    <a:lumMod val="50000"/>
                  </a:schemeClr>
                </a:solidFill>
              </a:rPr>
              <a:t>hours</a:t>
            </a:r>
            <a:r>
              <a:rPr lang="es-ES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600" i="1" dirty="0" err="1">
                <a:solidFill>
                  <a:schemeClr val="bg1">
                    <a:lumMod val="50000"/>
                  </a:schemeClr>
                </a:solidFill>
              </a:rPr>
              <a:t>needed</a:t>
            </a:r>
            <a:r>
              <a:rPr lang="es-ES" sz="1600" i="1" dirty="0">
                <a:solidFill>
                  <a:schemeClr val="bg1">
                    <a:lumMod val="50000"/>
                  </a:schemeClr>
                </a:solidFill>
              </a:rPr>
              <a:t> to </a:t>
            </a:r>
            <a:r>
              <a:rPr lang="es-ES" sz="1600" i="1" dirty="0" err="1">
                <a:solidFill>
                  <a:schemeClr val="bg1">
                    <a:lumMod val="50000"/>
                  </a:schemeClr>
                </a:solidFill>
              </a:rPr>
              <a:t>purge</a:t>
            </a:r>
            <a:r>
              <a:rPr lang="es-ES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600" i="1" dirty="0" err="1">
                <a:solidFill>
                  <a:schemeClr val="bg1">
                    <a:lumMod val="50000"/>
                  </a:schemeClr>
                </a:solidFill>
              </a:rPr>
              <a:t>with</a:t>
            </a:r>
            <a:r>
              <a:rPr lang="es-ES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600" i="1" dirty="0" err="1">
                <a:solidFill>
                  <a:schemeClr val="bg1">
                    <a:lumMod val="50000"/>
                  </a:schemeClr>
                </a:solidFill>
              </a:rPr>
              <a:t>Argon</a:t>
            </a:r>
            <a:r>
              <a:rPr lang="es-ES" sz="1600" i="1" dirty="0">
                <a:solidFill>
                  <a:schemeClr val="bg1">
                    <a:lumMod val="50000"/>
                  </a:schemeClr>
                </a:solidFill>
              </a:rPr>
              <a:t> + </a:t>
            </a:r>
          </a:p>
          <a:p>
            <a:r>
              <a:rPr lang="es-ES" sz="1600" i="1" dirty="0">
                <a:solidFill>
                  <a:schemeClr val="bg1">
                    <a:lumMod val="50000"/>
                  </a:schemeClr>
                </a:solidFill>
              </a:rPr>
              <a:t>30 min for </a:t>
            </a:r>
            <a:r>
              <a:rPr lang="es-ES" sz="1600" i="1" dirty="0" err="1">
                <a:solidFill>
                  <a:schemeClr val="bg1">
                    <a:lumMod val="50000"/>
                  </a:schemeClr>
                </a:solidFill>
              </a:rPr>
              <a:t>achieving</a:t>
            </a:r>
            <a:r>
              <a:rPr lang="es-ES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600" i="1" dirty="0" err="1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es-ES" sz="1600" i="1" dirty="0">
                <a:solidFill>
                  <a:schemeClr val="bg1">
                    <a:lumMod val="50000"/>
                  </a:schemeClr>
                </a:solidFill>
              </a:rPr>
              <a:t> O2 </a:t>
            </a:r>
            <a:r>
              <a:rPr lang="es-ES" sz="1600" i="1" dirty="0" err="1">
                <a:solidFill>
                  <a:schemeClr val="bg1">
                    <a:lumMod val="50000"/>
                  </a:schemeClr>
                </a:solidFill>
              </a:rPr>
              <a:t>level</a:t>
            </a:r>
            <a:r>
              <a:rPr lang="es-ES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600" i="1" dirty="0" err="1">
                <a:solidFill>
                  <a:schemeClr val="bg1">
                    <a:lumMod val="50000"/>
                  </a:schemeClr>
                </a:solidFill>
              </a:rPr>
              <a:t>required</a:t>
            </a:r>
            <a:endParaRPr lang="es-ES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0378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4798799"/>
            <a:ext cx="2553635" cy="19175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4880"/>
            <a:ext cx="4060508" cy="296608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4744076" y="159854"/>
            <a:ext cx="3219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chemeClr val="bg1">
                    <a:lumMod val="50000"/>
                  </a:schemeClr>
                </a:solidFill>
              </a:rPr>
              <a:t>First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</a:rPr>
              <a:t>Step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</a:rPr>
              <a:t>:</a:t>
            </a:r>
          </a:p>
          <a:p>
            <a:r>
              <a:rPr lang="es-ES" dirty="0">
                <a:solidFill>
                  <a:schemeClr val="bg2"/>
                </a:solidFill>
              </a:rPr>
              <a:t>Vertical + Top + </a:t>
            </a:r>
            <a:r>
              <a:rPr lang="es-ES" dirty="0" err="1">
                <a:solidFill>
                  <a:schemeClr val="bg2"/>
                </a:solidFill>
              </a:rPr>
              <a:t>Bottom</a:t>
            </a:r>
            <a:r>
              <a:rPr lang="es-ES" dirty="0">
                <a:solidFill>
                  <a:schemeClr val="bg2"/>
                </a:solidFill>
              </a:rPr>
              <a:t> </a:t>
            </a:r>
            <a:r>
              <a:rPr lang="es-ES" dirty="0" err="1">
                <a:solidFill>
                  <a:schemeClr val="bg2"/>
                </a:solidFill>
              </a:rPr>
              <a:t>welds</a:t>
            </a:r>
            <a:endParaRPr lang="es-ES" dirty="0">
              <a:solidFill>
                <a:schemeClr val="bg2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407648" y="3262540"/>
            <a:ext cx="29290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  <a:p>
            <a:r>
              <a:rPr lang="es-ES" dirty="0" err="1">
                <a:solidFill>
                  <a:schemeClr val="bg2"/>
                </a:solidFill>
              </a:rPr>
              <a:t>Screw</a:t>
            </a:r>
            <a:r>
              <a:rPr lang="es-ES" dirty="0">
                <a:solidFill>
                  <a:schemeClr val="bg2"/>
                </a:solidFill>
              </a:rPr>
              <a:t> Longitudinal </a:t>
            </a:r>
            <a:r>
              <a:rPr lang="es-ES" dirty="0" err="1">
                <a:solidFill>
                  <a:schemeClr val="bg2"/>
                </a:solidFill>
              </a:rPr>
              <a:t>Covers</a:t>
            </a:r>
            <a:endParaRPr lang="es-ES" dirty="0">
              <a:solidFill>
                <a:schemeClr val="bg2"/>
              </a:solidFill>
            </a:endParaRPr>
          </a:p>
          <a:p>
            <a:endParaRPr lang="es-ES" dirty="0">
              <a:solidFill>
                <a:schemeClr val="bg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893" y="4293096"/>
            <a:ext cx="2419446" cy="17433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t="11483" b="11636"/>
          <a:stretch/>
        </p:blipFill>
        <p:spPr>
          <a:xfrm>
            <a:off x="4798778" y="909614"/>
            <a:ext cx="3779044" cy="1512168"/>
          </a:xfrm>
          <a:prstGeom prst="rect">
            <a:avLst/>
          </a:prstGeom>
        </p:spPr>
      </p:pic>
      <p:sp>
        <p:nvSpPr>
          <p:cNvPr id="9" name="Left Brace 8"/>
          <p:cNvSpPr/>
          <p:nvPr/>
        </p:nvSpPr>
        <p:spPr>
          <a:xfrm>
            <a:off x="6688300" y="3249766"/>
            <a:ext cx="386848" cy="93610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7001595" y="3430291"/>
            <a:ext cx="16852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Ti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Ti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Weld</a:t>
            </a:r>
          </a:p>
          <a:p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NbTi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/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Ti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Weld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35018" y="3524963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2"/>
                </a:solidFill>
              </a:rPr>
              <a:t>Screw Circular Covers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75856" y="3087355"/>
            <a:ext cx="161678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NEXT STEPS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6775" y="3894295"/>
            <a:ext cx="2735159" cy="2026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7402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contenido 12"/>
          <p:cNvSpPr>
            <a:spLocks noGrp="1"/>
          </p:cNvSpPr>
          <p:nvPr>
            <p:ph idx="1"/>
          </p:nvPr>
        </p:nvSpPr>
        <p:spPr>
          <a:xfrm>
            <a:off x="190152" y="3389638"/>
            <a:ext cx="7920000" cy="2193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000" dirty="0" err="1"/>
              <a:t>Some</a:t>
            </a:r>
            <a:r>
              <a:rPr lang="es-ES" sz="2000" dirty="0"/>
              <a:t> </a:t>
            </a:r>
            <a:r>
              <a:rPr lang="es-ES" sz="2000" dirty="0" err="1"/>
              <a:t>actions</a:t>
            </a:r>
            <a:r>
              <a:rPr lang="es-ES" sz="2000" dirty="0"/>
              <a:t> </a:t>
            </a:r>
            <a:r>
              <a:rPr lang="es-ES" sz="2000" dirty="0" err="1"/>
              <a:t>have</a:t>
            </a:r>
            <a:r>
              <a:rPr lang="es-ES" sz="2000" dirty="0"/>
              <a:t> </a:t>
            </a:r>
            <a:r>
              <a:rPr lang="es-ES" sz="2000" dirty="0" err="1"/>
              <a:t>been</a:t>
            </a:r>
            <a:r>
              <a:rPr lang="es-ES" sz="2000" dirty="0"/>
              <a:t> </a:t>
            </a:r>
            <a:r>
              <a:rPr lang="es-ES" sz="2000" dirty="0" err="1"/>
              <a:t>taken</a:t>
            </a:r>
            <a:r>
              <a:rPr lang="es-ES" sz="2000" dirty="0"/>
              <a:t> </a:t>
            </a:r>
            <a:r>
              <a:rPr lang="es-ES" sz="2000" dirty="0" err="1"/>
              <a:t>for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protection</a:t>
            </a:r>
            <a:r>
              <a:rPr lang="es-ES" sz="2000" dirty="0"/>
              <a:t> of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bellow</a:t>
            </a:r>
            <a:r>
              <a:rPr lang="es-ES" sz="2000" dirty="0"/>
              <a:t> </a:t>
            </a:r>
            <a:r>
              <a:rPr lang="es-ES" sz="2000" dirty="0" err="1"/>
              <a:t>during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TIG </a:t>
            </a:r>
            <a:r>
              <a:rPr lang="es-ES" sz="2000" dirty="0" err="1"/>
              <a:t>welding</a:t>
            </a:r>
            <a:r>
              <a:rPr lang="es-ES" sz="2000" dirty="0"/>
              <a:t>: </a:t>
            </a:r>
          </a:p>
          <a:p>
            <a:pPr marL="0" indent="0">
              <a:buNone/>
            </a:pPr>
            <a:endParaRPr lang="es-ES" sz="2400" dirty="0"/>
          </a:p>
          <a:p>
            <a:r>
              <a:rPr lang="es-ES" sz="1600" dirty="0" err="1"/>
              <a:t>Design</a:t>
            </a:r>
            <a:r>
              <a:rPr lang="es-ES" sz="1600" dirty="0"/>
              <a:t> </a:t>
            </a:r>
            <a:r>
              <a:rPr lang="es-ES" sz="1600" dirty="0" err="1"/>
              <a:t>optimized</a:t>
            </a:r>
            <a:r>
              <a:rPr lang="es-ES" sz="1600" dirty="0"/>
              <a:t> </a:t>
            </a:r>
            <a:r>
              <a:rPr lang="es-ES" sz="1600" dirty="0" err="1"/>
              <a:t>to</a:t>
            </a:r>
            <a:r>
              <a:rPr lang="es-ES" sz="1600" dirty="0"/>
              <a:t> </a:t>
            </a:r>
            <a:r>
              <a:rPr lang="es-ES" sz="1600" dirty="0" err="1"/>
              <a:t>avoid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welding</a:t>
            </a:r>
            <a:r>
              <a:rPr lang="es-ES" sz="1600" dirty="0"/>
              <a:t> </a:t>
            </a:r>
            <a:r>
              <a:rPr lang="es-ES" sz="1600" dirty="0" err="1"/>
              <a:t>arc</a:t>
            </a:r>
            <a:r>
              <a:rPr lang="es-ES" sz="1600" dirty="0"/>
              <a:t> </a:t>
            </a:r>
            <a:r>
              <a:rPr lang="es-ES" sz="1600" dirty="0" err="1"/>
              <a:t>directly</a:t>
            </a:r>
            <a:endParaRPr lang="es-ES" sz="1600" dirty="0"/>
          </a:p>
          <a:p>
            <a:pPr marL="0" indent="0">
              <a:buNone/>
            </a:pPr>
            <a:r>
              <a:rPr lang="es-ES" sz="1600" dirty="0"/>
              <a:t> </a:t>
            </a:r>
            <a:r>
              <a:rPr lang="es-ES" sz="1600" dirty="0" err="1"/>
              <a:t>on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bellow</a:t>
            </a:r>
            <a:r>
              <a:rPr lang="es-ES" sz="1600" dirty="0"/>
              <a:t>  </a:t>
            </a:r>
          </a:p>
          <a:p>
            <a:r>
              <a:rPr lang="es-ES" sz="1500" dirty="0" err="1"/>
              <a:t>Ceramic</a:t>
            </a:r>
            <a:r>
              <a:rPr lang="es-ES" sz="1500" dirty="0"/>
              <a:t> </a:t>
            </a:r>
            <a:r>
              <a:rPr lang="es-ES" sz="1500" dirty="0" err="1"/>
              <a:t>proctection</a:t>
            </a:r>
            <a:r>
              <a:rPr lang="es-ES" sz="1500" dirty="0"/>
              <a:t> </a:t>
            </a:r>
            <a:r>
              <a:rPr lang="es-ES" sz="1500" dirty="0" err="1"/>
              <a:t>between</a:t>
            </a:r>
            <a:r>
              <a:rPr lang="es-ES" sz="1500" dirty="0"/>
              <a:t> </a:t>
            </a:r>
            <a:r>
              <a:rPr lang="es-ES" sz="1500" dirty="0" err="1"/>
              <a:t>the</a:t>
            </a:r>
            <a:r>
              <a:rPr lang="es-ES" sz="1500" dirty="0"/>
              <a:t> </a:t>
            </a:r>
            <a:r>
              <a:rPr lang="es-ES" sz="1500" dirty="0" err="1"/>
              <a:t>bellow</a:t>
            </a:r>
            <a:r>
              <a:rPr lang="es-ES" sz="1500" dirty="0"/>
              <a:t> and </a:t>
            </a:r>
            <a:r>
              <a:rPr lang="es-ES" sz="1500" dirty="0" err="1"/>
              <a:t>the</a:t>
            </a:r>
            <a:r>
              <a:rPr lang="es-ES" sz="1500" dirty="0"/>
              <a:t> </a:t>
            </a:r>
            <a:r>
              <a:rPr lang="es-ES" sz="1500" dirty="0" err="1"/>
              <a:t>piece</a:t>
            </a:r>
            <a:endParaRPr lang="es-ES" sz="1500" dirty="0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15" name="Título 1"/>
          <p:cNvSpPr>
            <a:spLocks noGrp="1"/>
          </p:cNvSpPr>
          <p:nvPr>
            <p:ph type="title"/>
          </p:nvPr>
        </p:nvSpPr>
        <p:spPr>
          <a:xfrm>
            <a:off x="612000" y="43292"/>
            <a:ext cx="7920000" cy="720000"/>
          </a:xfrm>
        </p:spPr>
        <p:txBody>
          <a:bodyPr/>
          <a:lstStyle/>
          <a:p>
            <a:r>
              <a:rPr lang="es-ES" sz="2400" dirty="0"/>
              <a:t>Final Step </a:t>
            </a:r>
            <a:r>
              <a:rPr lang="es-ES" sz="2400" dirty="0" err="1"/>
              <a:t>Assembly</a:t>
            </a:r>
            <a:r>
              <a:rPr lang="es-ES" sz="2400" dirty="0"/>
              <a:t> + </a:t>
            </a:r>
            <a:r>
              <a:rPr lang="es-ES" sz="2400" dirty="0" err="1"/>
              <a:t>Welding</a:t>
            </a:r>
            <a:r>
              <a:rPr lang="es-ES" sz="2400" dirty="0"/>
              <a:t> TUNING SYSTEM</a:t>
            </a:r>
          </a:p>
        </p:txBody>
      </p:sp>
      <p:pic>
        <p:nvPicPr>
          <p:cNvPr id="17" name="Picture 13"/>
          <p:cNvPicPr>
            <a:picLocks noChangeAspect="1"/>
          </p:cNvPicPr>
          <p:nvPr/>
        </p:nvPicPr>
        <p:blipFill rotWithShape="1">
          <a:blip r:embed="rId3"/>
          <a:srcRect t="2084"/>
          <a:stretch/>
        </p:blipFill>
        <p:spPr>
          <a:xfrm>
            <a:off x="2411760" y="692697"/>
            <a:ext cx="3993413" cy="2485988"/>
          </a:xfrm>
          <a:prstGeom prst="rect">
            <a:avLst/>
          </a:prstGeom>
        </p:spPr>
      </p:pic>
      <p:pic>
        <p:nvPicPr>
          <p:cNvPr id="18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4" y="4014885"/>
            <a:ext cx="2602048" cy="2612583"/>
          </a:xfrm>
          <a:prstGeom prst="rect">
            <a:avLst/>
          </a:prstGeom>
        </p:spPr>
      </p:pic>
      <p:cxnSp>
        <p:nvCxnSpPr>
          <p:cNvPr id="19" name="Conector recto de flecha 18"/>
          <p:cNvCxnSpPr>
            <a:cxnSpLocks/>
          </p:cNvCxnSpPr>
          <p:nvPr/>
        </p:nvCxnSpPr>
        <p:spPr>
          <a:xfrm flipH="1">
            <a:off x="7020272" y="4486192"/>
            <a:ext cx="1368152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uadroTexto 20"/>
          <p:cNvSpPr txBox="1"/>
          <p:nvPr/>
        </p:nvSpPr>
        <p:spPr>
          <a:xfrm>
            <a:off x="7228308" y="4065873"/>
            <a:ext cx="1763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err="1">
                <a:solidFill>
                  <a:schemeClr val="bg2"/>
                </a:solidFill>
              </a:rPr>
              <a:t>Last</a:t>
            </a:r>
            <a:r>
              <a:rPr lang="es-ES" sz="2000" dirty="0">
                <a:solidFill>
                  <a:schemeClr val="bg2"/>
                </a:solidFill>
              </a:rPr>
              <a:t> Weld </a:t>
            </a:r>
          </a:p>
        </p:txBody>
      </p:sp>
    </p:spTree>
    <p:extLst>
      <p:ext uri="{BB962C8B-B14F-4D97-AF65-F5344CB8AC3E}">
        <p14:creationId xmlns:p14="http://schemas.microsoft.com/office/powerpoint/2010/main" val="36503800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Tests during and after Manufacturing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Assembly checks </a:t>
            </a:r>
          </a:p>
          <a:p>
            <a:r>
              <a:rPr lang="en-US" dirty="0"/>
              <a:t>Dimensional control</a:t>
            </a:r>
          </a:p>
          <a:p>
            <a:r>
              <a:rPr lang="en-US" dirty="0"/>
              <a:t>RF measurements</a:t>
            </a:r>
          </a:p>
          <a:p>
            <a:r>
              <a:rPr lang="en-US" dirty="0"/>
              <a:t>Leak Test</a:t>
            </a:r>
          </a:p>
          <a:p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894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Conclusions</a:t>
            </a:r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err="1"/>
              <a:t>Manufacturing</a:t>
            </a:r>
            <a:r>
              <a:rPr lang="es-ES" dirty="0"/>
              <a:t> of He </a:t>
            </a:r>
            <a:r>
              <a:rPr lang="es-ES" dirty="0" err="1"/>
              <a:t>Tank</a:t>
            </a:r>
            <a:r>
              <a:rPr lang="es-ES" dirty="0"/>
              <a:t> </a:t>
            </a:r>
            <a:r>
              <a:rPr lang="es-ES" dirty="0" err="1"/>
              <a:t>prototype</a:t>
            </a:r>
            <a:r>
              <a:rPr lang="es-ES" dirty="0"/>
              <a:t> has </a:t>
            </a:r>
            <a:r>
              <a:rPr lang="es-ES" dirty="0" err="1"/>
              <a:t>been</a:t>
            </a:r>
            <a:r>
              <a:rPr lang="es-ES" dirty="0"/>
              <a:t> </a:t>
            </a:r>
            <a:r>
              <a:rPr lang="es-ES" dirty="0" err="1"/>
              <a:t>very</a:t>
            </a:r>
            <a:r>
              <a:rPr lang="es-ES" dirty="0"/>
              <a:t> </a:t>
            </a:r>
            <a:r>
              <a:rPr lang="es-ES" dirty="0" err="1"/>
              <a:t>useful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:</a:t>
            </a:r>
          </a:p>
          <a:p>
            <a:pPr lvl="2"/>
            <a:r>
              <a:rPr lang="es-ES" sz="2600" dirty="0" err="1"/>
              <a:t>fully</a:t>
            </a:r>
            <a:r>
              <a:rPr lang="es-ES" sz="2600" dirty="0"/>
              <a:t> </a:t>
            </a:r>
            <a:r>
              <a:rPr lang="es-ES" sz="2600" dirty="0" err="1"/>
              <a:t>validate</a:t>
            </a:r>
            <a:r>
              <a:rPr lang="es-ES" sz="2600" dirty="0"/>
              <a:t> </a:t>
            </a:r>
            <a:r>
              <a:rPr lang="es-ES" sz="2600" dirty="0" err="1"/>
              <a:t>the</a:t>
            </a:r>
            <a:r>
              <a:rPr lang="es-ES" sz="2600" dirty="0"/>
              <a:t> </a:t>
            </a:r>
            <a:r>
              <a:rPr lang="es-ES" sz="2600" dirty="0" err="1"/>
              <a:t>design</a:t>
            </a:r>
            <a:r>
              <a:rPr lang="es-ES" sz="2600" dirty="0"/>
              <a:t>;</a:t>
            </a:r>
          </a:p>
          <a:p>
            <a:pPr lvl="2"/>
            <a:r>
              <a:rPr lang="es-ES" sz="2600" dirty="0" err="1"/>
              <a:t>improve</a:t>
            </a:r>
            <a:r>
              <a:rPr lang="es-ES" sz="2600" dirty="0"/>
              <a:t> and </a:t>
            </a:r>
            <a:r>
              <a:rPr lang="es-ES" sz="2600" dirty="0" err="1"/>
              <a:t>consolidate</a:t>
            </a:r>
            <a:r>
              <a:rPr lang="es-ES" sz="2600" dirty="0"/>
              <a:t> </a:t>
            </a:r>
            <a:r>
              <a:rPr lang="es-ES" sz="2600" dirty="0" err="1"/>
              <a:t>the</a:t>
            </a:r>
            <a:r>
              <a:rPr lang="es-ES" sz="2600" dirty="0"/>
              <a:t> </a:t>
            </a:r>
            <a:r>
              <a:rPr lang="es-ES" sz="2600" dirty="0" err="1"/>
              <a:t>foreseen</a:t>
            </a:r>
            <a:r>
              <a:rPr lang="es-ES" sz="2600" dirty="0"/>
              <a:t> </a:t>
            </a:r>
            <a:r>
              <a:rPr lang="es-ES" sz="2600" dirty="0" err="1"/>
              <a:t>assembly</a:t>
            </a:r>
            <a:r>
              <a:rPr lang="es-ES" sz="2600" dirty="0"/>
              <a:t> </a:t>
            </a:r>
            <a:r>
              <a:rPr lang="es-ES" sz="2600" dirty="0" err="1"/>
              <a:t>sequence</a:t>
            </a:r>
            <a:r>
              <a:rPr lang="es-ES" sz="2600" dirty="0"/>
              <a:t>;</a:t>
            </a:r>
          </a:p>
          <a:p>
            <a:pPr lvl="2"/>
            <a:r>
              <a:rPr lang="es-ES" sz="2600" dirty="0" err="1"/>
              <a:t>qualify</a:t>
            </a:r>
            <a:r>
              <a:rPr lang="es-ES" sz="2600" dirty="0"/>
              <a:t> </a:t>
            </a:r>
            <a:r>
              <a:rPr lang="es-ES" sz="2600" dirty="0" err="1"/>
              <a:t>the</a:t>
            </a:r>
            <a:r>
              <a:rPr lang="es-ES" sz="2600" dirty="0"/>
              <a:t> </a:t>
            </a:r>
            <a:r>
              <a:rPr lang="es-ES" sz="2600" dirty="0" err="1"/>
              <a:t>welding</a:t>
            </a:r>
            <a:r>
              <a:rPr lang="es-ES" sz="2600" dirty="0"/>
              <a:t> </a:t>
            </a:r>
            <a:r>
              <a:rPr lang="es-ES" sz="2600" dirty="0" err="1"/>
              <a:t>procedure</a:t>
            </a:r>
            <a:r>
              <a:rPr lang="es-ES" sz="2600" dirty="0"/>
              <a:t>;</a:t>
            </a:r>
          </a:p>
          <a:p>
            <a:pPr lvl="2"/>
            <a:r>
              <a:rPr lang="es-ES" sz="2600" dirty="0" err="1"/>
              <a:t>assess</a:t>
            </a:r>
            <a:r>
              <a:rPr lang="es-ES" sz="2600" dirty="0"/>
              <a:t> </a:t>
            </a:r>
            <a:r>
              <a:rPr lang="es-ES" sz="2600" dirty="0" err="1"/>
              <a:t>different</a:t>
            </a:r>
            <a:r>
              <a:rPr lang="es-ES" sz="2600" dirty="0"/>
              <a:t> </a:t>
            </a:r>
            <a:r>
              <a:rPr lang="es-ES" sz="2600" dirty="0" err="1"/>
              <a:t>scenarios</a:t>
            </a:r>
            <a:r>
              <a:rPr lang="es-ES" sz="2600" dirty="0"/>
              <a:t> (</a:t>
            </a:r>
            <a:r>
              <a:rPr lang="es-ES" sz="2600" dirty="0" err="1"/>
              <a:t>deformations</a:t>
            </a:r>
            <a:r>
              <a:rPr lang="es-ES" sz="2600" dirty="0"/>
              <a:t> and </a:t>
            </a:r>
            <a:r>
              <a:rPr lang="es-ES" sz="2600" dirty="0" err="1"/>
              <a:t>other</a:t>
            </a:r>
            <a:r>
              <a:rPr lang="es-ES" sz="2600" dirty="0"/>
              <a:t> </a:t>
            </a:r>
            <a:r>
              <a:rPr lang="es-ES" sz="2600" dirty="0" err="1"/>
              <a:t>issues</a:t>
            </a:r>
            <a:r>
              <a:rPr lang="es-ES" sz="2600" dirty="0"/>
              <a:t> </a:t>
            </a:r>
            <a:r>
              <a:rPr lang="es-ES" sz="2600" dirty="0" err="1"/>
              <a:t>have</a:t>
            </a:r>
            <a:r>
              <a:rPr lang="es-ES" sz="2600" dirty="0"/>
              <a:t> </a:t>
            </a:r>
            <a:r>
              <a:rPr lang="es-ES" sz="2600" dirty="0" err="1"/>
              <a:t>been</a:t>
            </a:r>
            <a:r>
              <a:rPr lang="es-ES" sz="2600" dirty="0"/>
              <a:t> </a:t>
            </a:r>
            <a:r>
              <a:rPr lang="es-ES" sz="2600" dirty="0" err="1"/>
              <a:t>detailed</a:t>
            </a:r>
            <a:r>
              <a:rPr lang="es-ES" sz="2600" dirty="0"/>
              <a:t> </a:t>
            </a:r>
            <a:r>
              <a:rPr lang="es-ES" sz="2600" dirty="0" err="1"/>
              <a:t>checked</a:t>
            </a:r>
            <a:r>
              <a:rPr lang="es-ES" sz="2600" dirty="0"/>
              <a:t>)</a:t>
            </a:r>
          </a:p>
          <a:p>
            <a:pPr marL="342900" lvl="2" indent="-342900"/>
            <a:r>
              <a:rPr lang="es-ES" sz="2800" dirty="0" err="1"/>
              <a:t>Production</a:t>
            </a:r>
            <a:r>
              <a:rPr lang="es-ES" sz="2800" dirty="0"/>
              <a:t> of SPS He </a:t>
            </a:r>
            <a:r>
              <a:rPr lang="es-ES" sz="2800" dirty="0" err="1"/>
              <a:t>tank</a:t>
            </a:r>
            <a:r>
              <a:rPr lang="es-ES" sz="2800" dirty="0"/>
              <a:t> </a:t>
            </a:r>
            <a:r>
              <a:rPr lang="es-ES" sz="2800" dirty="0" err="1"/>
              <a:t>ongoing</a:t>
            </a:r>
            <a:r>
              <a:rPr lang="es-ES" sz="2800" dirty="0"/>
              <a:t> and </a:t>
            </a:r>
            <a:r>
              <a:rPr lang="es-ES" sz="2800" dirty="0" err="1"/>
              <a:t>acc</a:t>
            </a:r>
            <a:r>
              <a:rPr lang="es-ES" sz="2800" dirty="0"/>
              <a:t>. </a:t>
            </a:r>
            <a:r>
              <a:rPr lang="es-ES" sz="2800" dirty="0" err="1"/>
              <a:t>the</a:t>
            </a:r>
            <a:r>
              <a:rPr lang="es-ES" sz="2800" dirty="0"/>
              <a:t> </a:t>
            </a:r>
            <a:r>
              <a:rPr lang="es-ES" sz="2800" dirty="0" err="1"/>
              <a:t>planning</a:t>
            </a:r>
            <a:r>
              <a:rPr lang="es-ES" sz="2800" dirty="0"/>
              <a:t>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0036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Introduction</a:t>
            </a:r>
            <a:r>
              <a:rPr lang="es-ES" dirty="0"/>
              <a:t> 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Superconducting Radio Frequency (SRF) Crab Cavities will be operated in superfluid helium at 2K, contained in a titanium Helium Vessel.</a:t>
            </a:r>
          </a:p>
          <a:p>
            <a:endParaRPr lang="en-US" dirty="0"/>
          </a:p>
          <a:p>
            <a:r>
              <a:rPr lang="en-US" dirty="0"/>
              <a:t>Two Helium tanks, which will accommodate the Crab Cavities inside, will be installed in the SPS Cryostat by the end of this year.</a:t>
            </a:r>
          </a:p>
          <a:p>
            <a:endParaRPr lang="en-US" dirty="0"/>
          </a:p>
          <a:p>
            <a:r>
              <a:rPr lang="en-US" dirty="0"/>
              <a:t>The aim of this presentation is to show an overview about the design of the Helium Vessel and its validation with the manufacturing of a prototype, as well as the different steps concerning the fabrication, assembly &amp; welding operations to be performed on the Helium vessel and the cavity in the coming weeks.</a:t>
            </a:r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40991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you!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-44250" y="5313908"/>
            <a:ext cx="94596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Mechanical resistance provided by the Bolts in titanium gr.5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Leak tightening provided by the welds, section weld has been limited to minimize the deformation</a:t>
            </a:r>
          </a:p>
        </p:txBody>
      </p:sp>
      <p:sp>
        <p:nvSpPr>
          <p:cNvPr id="8" name="Left Brace 7"/>
          <p:cNvSpPr/>
          <p:nvPr/>
        </p:nvSpPr>
        <p:spPr>
          <a:xfrm>
            <a:off x="7002777" y="556131"/>
            <a:ext cx="257038" cy="1111497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204750" y="622806"/>
            <a:ext cx="18870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Enclosure Superfluid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Helium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87902" y="1123032"/>
            <a:ext cx="16562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Reinforcement for </a:t>
            </a:r>
          </a:p>
          <a:p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the cavity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58271" y="6286713"/>
            <a:ext cx="4996881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i="1" dirty="0">
                <a:solidFill>
                  <a:schemeClr val="bg2"/>
                </a:solidFill>
              </a:rPr>
              <a:t>Manufacturing of a Prototype for validation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076" y="1164192"/>
            <a:ext cx="5067300" cy="3897630"/>
          </a:xfrm>
          <a:prstGeom prst="rect">
            <a:avLst/>
          </a:prstGeom>
        </p:spPr>
      </p:pic>
      <p:sp>
        <p:nvSpPr>
          <p:cNvPr id="13" name="Down Arrow 12"/>
          <p:cNvSpPr/>
          <p:nvPr/>
        </p:nvSpPr>
        <p:spPr>
          <a:xfrm>
            <a:off x="4292352" y="5848227"/>
            <a:ext cx="306013" cy="4112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788389" y="3681645"/>
            <a:ext cx="198426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Interfaces in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NbTi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fixed on the tank</a:t>
            </a:r>
          </a:p>
          <a:p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5636773" y="693784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Helium tank </a:t>
            </a:r>
          </a:p>
        </p:txBody>
      </p:sp>
      <p:cxnSp>
        <p:nvCxnSpPr>
          <p:cNvPr id="24" name="Straight Arrow Connector 23"/>
          <p:cNvCxnSpPr>
            <a:cxnSpLocks/>
          </p:cNvCxnSpPr>
          <p:nvPr/>
        </p:nvCxnSpPr>
        <p:spPr>
          <a:xfrm flipH="1">
            <a:off x="4960961" y="1043975"/>
            <a:ext cx="581992" cy="457374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36377" y="1518107"/>
            <a:ext cx="1723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Cold Magnetic 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Shield </a:t>
            </a:r>
          </a:p>
        </p:txBody>
      </p:sp>
      <p:cxnSp>
        <p:nvCxnSpPr>
          <p:cNvPr id="30" name="Straight Arrow Connector 29"/>
          <p:cNvCxnSpPr>
            <a:cxnSpLocks/>
          </p:cNvCxnSpPr>
          <p:nvPr/>
        </p:nvCxnSpPr>
        <p:spPr>
          <a:xfrm>
            <a:off x="1496358" y="1988840"/>
            <a:ext cx="1270928" cy="632214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6269907" y="3689182"/>
            <a:ext cx="612024" cy="301444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1392595" y="649020"/>
            <a:ext cx="22001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Bimetallic transition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</a:rPr>
              <a:t>Ti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/S.S 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747092" y="1050831"/>
            <a:ext cx="1211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Titanium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gr.2</a:t>
            </a:r>
          </a:p>
        </p:txBody>
      </p:sp>
      <p:cxnSp>
        <p:nvCxnSpPr>
          <p:cNvPr id="15" name="Conector recto de flecha 14"/>
          <p:cNvCxnSpPr>
            <a:cxnSpLocks/>
          </p:cNvCxnSpPr>
          <p:nvPr/>
        </p:nvCxnSpPr>
        <p:spPr>
          <a:xfrm>
            <a:off x="2492673" y="998758"/>
            <a:ext cx="423143" cy="442071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uadroTexto 20"/>
          <p:cNvSpPr txBox="1"/>
          <p:nvPr/>
        </p:nvSpPr>
        <p:spPr>
          <a:xfrm>
            <a:off x="7211511" y="2495217"/>
            <a:ext cx="1377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chemeClr val="bg1">
                    <a:lumMod val="50000"/>
                  </a:schemeClr>
                </a:solidFill>
              </a:rPr>
              <a:t>Bare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</a:rPr>
              <a:t>Cavity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Niobium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cxnSp>
        <p:nvCxnSpPr>
          <p:cNvPr id="25" name="Conector recto de flecha 24"/>
          <p:cNvCxnSpPr>
            <a:cxnSpLocks/>
          </p:cNvCxnSpPr>
          <p:nvPr/>
        </p:nvCxnSpPr>
        <p:spPr>
          <a:xfrm flipH="1">
            <a:off x="5165100" y="2852936"/>
            <a:ext cx="2101281" cy="466483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CuadroTexto 30"/>
          <p:cNvSpPr txBox="1"/>
          <p:nvPr/>
        </p:nvSpPr>
        <p:spPr>
          <a:xfrm>
            <a:off x="502325" y="3918669"/>
            <a:ext cx="128753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>
                <a:solidFill>
                  <a:schemeClr val="bg1">
                    <a:lumMod val="50000"/>
                  </a:schemeClr>
                </a:solidFill>
              </a:rPr>
              <a:t>Adaptation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s-ES" dirty="0" err="1">
                <a:solidFill>
                  <a:schemeClr val="bg1">
                    <a:lumMod val="50000"/>
                  </a:schemeClr>
                </a:solidFill>
              </a:rPr>
              <a:t>Pieces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Titanium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gr.2</a:t>
            </a:r>
          </a:p>
        </p:txBody>
      </p:sp>
      <p:cxnSp>
        <p:nvCxnSpPr>
          <p:cNvPr id="35" name="Conector recto de flecha 34"/>
          <p:cNvCxnSpPr/>
          <p:nvPr/>
        </p:nvCxnSpPr>
        <p:spPr>
          <a:xfrm flipV="1">
            <a:off x="1709763" y="4052798"/>
            <a:ext cx="846013" cy="261610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CuadroTexto 36"/>
          <p:cNvSpPr txBox="1"/>
          <p:nvPr/>
        </p:nvSpPr>
        <p:spPr>
          <a:xfrm>
            <a:off x="5633058" y="4588172"/>
            <a:ext cx="19800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bg1">
                    <a:lumMod val="50000"/>
                  </a:schemeClr>
                </a:solidFill>
              </a:rPr>
              <a:t>Pre-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</a:rPr>
              <a:t>tuning</a:t>
            </a:r>
            <a:r>
              <a:rPr lang="es-E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bg1">
                    <a:lumMod val="50000"/>
                  </a:schemeClr>
                </a:solidFill>
              </a:rPr>
              <a:t>pieces</a:t>
            </a:r>
            <a:endParaRPr lang="es-E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s-ES" sz="1400" dirty="0" err="1">
                <a:solidFill>
                  <a:schemeClr val="bg1">
                    <a:lumMod val="50000"/>
                  </a:schemeClr>
                </a:solidFill>
              </a:rPr>
              <a:t>Titanium</a:t>
            </a:r>
            <a:r>
              <a:rPr lang="es-ES" sz="1400" dirty="0">
                <a:solidFill>
                  <a:schemeClr val="bg1">
                    <a:lumMod val="50000"/>
                  </a:schemeClr>
                </a:solidFill>
              </a:rPr>
              <a:t> gr.2</a:t>
            </a:r>
          </a:p>
        </p:txBody>
      </p:sp>
      <p:cxnSp>
        <p:nvCxnSpPr>
          <p:cNvPr id="42" name="Conector recto de flecha 41"/>
          <p:cNvCxnSpPr>
            <a:cxnSpLocks/>
          </p:cNvCxnSpPr>
          <p:nvPr/>
        </p:nvCxnSpPr>
        <p:spPr>
          <a:xfrm flipH="1" flipV="1">
            <a:off x="4508512" y="4349556"/>
            <a:ext cx="1124546" cy="460179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ítulo 1"/>
          <p:cNvSpPr txBox="1">
            <a:spLocks/>
          </p:cNvSpPr>
          <p:nvPr/>
        </p:nvSpPr>
        <p:spPr>
          <a:xfrm>
            <a:off x="612000" y="137797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/>
              <a:t>DESIGN</a:t>
            </a:r>
            <a:br>
              <a:rPr lang="es-ES" dirty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20834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43840" y="261257"/>
            <a:ext cx="473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en-GB" sz="2800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418670" y="148939"/>
            <a:ext cx="56682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MANUFACTURING OF PROTOTYPE  in 2016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0443" y="857055"/>
            <a:ext cx="546822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 built in titanium gr.2 with identical dimensions 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validate: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Mounting and Welding sequence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Deformations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3882" y="2370517"/>
            <a:ext cx="54447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Tests done after manufacturing: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Leak test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Pressure test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Leak test</a:t>
            </a:r>
            <a:endParaRPr lang="en-GB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 down test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Leak test</a:t>
            </a:r>
          </a:p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3207" b="3237"/>
          <a:stretch/>
        </p:blipFill>
        <p:spPr>
          <a:xfrm>
            <a:off x="292026" y="2511860"/>
            <a:ext cx="1623060" cy="2729503"/>
          </a:xfrm>
          <a:prstGeom prst="rect">
            <a:avLst/>
          </a:prstGeom>
        </p:spPr>
      </p:pic>
      <p:sp>
        <p:nvSpPr>
          <p:cNvPr id="11" name="Right Brace 10"/>
          <p:cNvSpPr/>
          <p:nvPr/>
        </p:nvSpPr>
        <p:spPr>
          <a:xfrm>
            <a:off x="3806910" y="2921852"/>
            <a:ext cx="279440" cy="130073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086350" y="2816821"/>
            <a:ext cx="50576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bg2"/>
                </a:solidFill>
              </a:rPr>
              <a:t>No leak, No damage &amp; No permanent deformations found after tests.</a:t>
            </a:r>
          </a:p>
          <a:p>
            <a:endParaRPr lang="en-GB" i="1" dirty="0">
              <a:solidFill>
                <a:schemeClr val="bg2"/>
              </a:solidFill>
            </a:endParaRPr>
          </a:p>
          <a:p>
            <a:r>
              <a:rPr lang="en-GB" i="1" dirty="0">
                <a:solidFill>
                  <a:schemeClr val="bg2"/>
                </a:solidFill>
              </a:rPr>
              <a:t>The bolts’ preload remained constant through all the tests. Around 20% of such load was lost due to elastic interaction during assembling</a:t>
            </a:r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559" y="261257"/>
            <a:ext cx="2834545" cy="21259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00"/>
          <a:stretch/>
        </p:blipFill>
        <p:spPr>
          <a:xfrm>
            <a:off x="6829114" y="4635892"/>
            <a:ext cx="1538722" cy="209008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6" t="20600" r="24013" b="18500"/>
          <a:stretch/>
        </p:blipFill>
        <p:spPr>
          <a:xfrm>
            <a:off x="4110780" y="4626445"/>
            <a:ext cx="2418138" cy="209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55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s-ES" dirty="0" err="1"/>
              <a:t>Main</a:t>
            </a:r>
            <a:r>
              <a:rPr lang="es-ES" dirty="0"/>
              <a:t> Key: </a:t>
            </a:r>
            <a:r>
              <a:rPr lang="es-ES" dirty="0" err="1"/>
              <a:t>Deformation</a:t>
            </a:r>
            <a:r>
              <a:rPr lang="es-ES" dirty="0"/>
              <a:t> </a:t>
            </a:r>
            <a:br>
              <a:rPr lang="es-ES" dirty="0"/>
            </a:b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2000" y="1096529"/>
            <a:ext cx="7920000" cy="5073427"/>
          </a:xfrm>
        </p:spPr>
        <p:txBody>
          <a:bodyPr>
            <a:normAutofit lnSpcReduction="10000"/>
          </a:bodyPr>
          <a:lstStyle/>
          <a:p>
            <a:r>
              <a:rPr lang="es-ES" sz="1800" dirty="0" err="1"/>
              <a:t>One</a:t>
            </a:r>
            <a:r>
              <a:rPr lang="es-ES" sz="1800" dirty="0"/>
              <a:t> of </a:t>
            </a:r>
            <a:r>
              <a:rPr lang="es-ES" sz="1800" dirty="0" err="1"/>
              <a:t>the</a:t>
            </a:r>
            <a:r>
              <a:rPr lang="es-ES" sz="1800" dirty="0"/>
              <a:t> </a:t>
            </a:r>
            <a:r>
              <a:rPr lang="es-ES" sz="1800" dirty="0" err="1"/>
              <a:t>most</a:t>
            </a:r>
            <a:r>
              <a:rPr lang="es-ES" sz="1800" dirty="0"/>
              <a:t> </a:t>
            </a:r>
            <a:r>
              <a:rPr lang="es-ES" sz="1800" dirty="0" err="1"/>
              <a:t>important</a:t>
            </a:r>
            <a:r>
              <a:rPr lang="es-ES" sz="1800" dirty="0"/>
              <a:t> </a:t>
            </a:r>
            <a:r>
              <a:rPr lang="es-ES" sz="1800" dirty="0" err="1"/>
              <a:t>reason</a:t>
            </a:r>
            <a:r>
              <a:rPr lang="es-ES" sz="1800" dirty="0"/>
              <a:t> </a:t>
            </a:r>
            <a:r>
              <a:rPr lang="es-ES" sz="1800" dirty="0" err="1"/>
              <a:t>for</a:t>
            </a:r>
            <a:r>
              <a:rPr lang="es-ES" sz="1800" dirty="0"/>
              <a:t> </a:t>
            </a:r>
            <a:r>
              <a:rPr lang="es-ES" sz="1800" dirty="0" err="1"/>
              <a:t>manufacturing</a:t>
            </a:r>
            <a:r>
              <a:rPr lang="es-ES" sz="1800" dirty="0"/>
              <a:t> a </a:t>
            </a:r>
            <a:r>
              <a:rPr lang="es-ES" sz="1800" dirty="0" err="1"/>
              <a:t>prototype</a:t>
            </a:r>
            <a:r>
              <a:rPr lang="es-ES" sz="1800" dirty="0"/>
              <a:t> has </a:t>
            </a:r>
            <a:r>
              <a:rPr lang="es-ES" sz="1800" dirty="0" err="1"/>
              <a:t>been</a:t>
            </a:r>
            <a:r>
              <a:rPr lang="es-ES" sz="1800" dirty="0"/>
              <a:t> </a:t>
            </a:r>
            <a:r>
              <a:rPr lang="es-ES" sz="1800" dirty="0" err="1"/>
              <a:t>to</a:t>
            </a:r>
            <a:r>
              <a:rPr lang="es-ES" sz="1800" dirty="0"/>
              <a:t> </a:t>
            </a:r>
            <a:r>
              <a:rPr lang="es-ES" sz="1800" dirty="0" err="1"/>
              <a:t>measure</a:t>
            </a:r>
            <a:r>
              <a:rPr lang="es-ES" sz="1800" dirty="0"/>
              <a:t> </a:t>
            </a:r>
            <a:r>
              <a:rPr lang="es-ES" sz="1800" dirty="0" err="1"/>
              <a:t>the</a:t>
            </a:r>
            <a:r>
              <a:rPr lang="es-ES" sz="1800" dirty="0"/>
              <a:t> </a:t>
            </a:r>
            <a:r>
              <a:rPr lang="es-ES" sz="1800" dirty="0" err="1"/>
              <a:t>deformations</a:t>
            </a:r>
            <a:r>
              <a:rPr lang="es-ES" sz="1800" dirty="0"/>
              <a:t> in </a:t>
            </a:r>
            <a:r>
              <a:rPr lang="es-ES" sz="1800" dirty="0" err="1"/>
              <a:t>order</a:t>
            </a:r>
            <a:r>
              <a:rPr lang="es-ES" sz="1800" dirty="0"/>
              <a:t> </a:t>
            </a:r>
            <a:r>
              <a:rPr lang="es-ES" sz="1800" dirty="0" err="1"/>
              <a:t>to</a:t>
            </a:r>
            <a:r>
              <a:rPr lang="es-ES" sz="1800" dirty="0"/>
              <a:t> </a:t>
            </a:r>
            <a:r>
              <a:rPr lang="es-ES" sz="1800" dirty="0" err="1"/>
              <a:t>predict</a:t>
            </a:r>
            <a:r>
              <a:rPr lang="es-ES" sz="1800" dirty="0"/>
              <a:t> </a:t>
            </a:r>
            <a:r>
              <a:rPr lang="es-ES" sz="1800" dirty="0" err="1"/>
              <a:t>the</a:t>
            </a:r>
            <a:r>
              <a:rPr lang="es-ES" sz="1800" dirty="0"/>
              <a:t> </a:t>
            </a:r>
            <a:r>
              <a:rPr lang="es-ES" sz="1800" dirty="0" err="1"/>
              <a:t>future</a:t>
            </a:r>
            <a:r>
              <a:rPr lang="es-ES" sz="1800" dirty="0"/>
              <a:t> </a:t>
            </a:r>
            <a:r>
              <a:rPr lang="es-ES" sz="1800" dirty="0" err="1"/>
              <a:t>effect</a:t>
            </a:r>
            <a:r>
              <a:rPr lang="es-ES" sz="1800" dirty="0"/>
              <a:t> </a:t>
            </a:r>
            <a:r>
              <a:rPr lang="es-ES" sz="1800" dirty="0" err="1"/>
              <a:t>on</a:t>
            </a:r>
            <a:r>
              <a:rPr lang="es-ES" sz="1800" dirty="0"/>
              <a:t> </a:t>
            </a:r>
            <a:r>
              <a:rPr lang="es-ES" sz="1800" dirty="0" err="1"/>
              <a:t>the</a:t>
            </a:r>
            <a:r>
              <a:rPr lang="es-ES" sz="1800" dirty="0"/>
              <a:t> </a:t>
            </a:r>
            <a:r>
              <a:rPr lang="es-ES" sz="1800" dirty="0" err="1"/>
              <a:t>cavity</a:t>
            </a:r>
            <a:r>
              <a:rPr lang="es-ES" sz="1800" dirty="0"/>
              <a:t>. </a:t>
            </a:r>
          </a:p>
          <a:p>
            <a:endParaRPr lang="es-ES" sz="1800" dirty="0"/>
          </a:p>
          <a:p>
            <a:pPr marL="0" indent="0">
              <a:buNone/>
            </a:pPr>
            <a:r>
              <a:rPr lang="es-ES" sz="1800" i="1" dirty="0">
                <a:solidFill>
                  <a:schemeClr val="bg2"/>
                </a:solidFill>
              </a:rPr>
              <a:t>Dimensional Control </a:t>
            </a:r>
            <a:r>
              <a:rPr lang="es-ES" sz="1800" i="1" dirty="0" err="1">
                <a:solidFill>
                  <a:schemeClr val="bg2"/>
                </a:solidFill>
              </a:rPr>
              <a:t>steps</a:t>
            </a:r>
            <a:endParaRPr lang="es-ES" sz="1800" i="1" dirty="0">
              <a:solidFill>
                <a:schemeClr val="bg2"/>
              </a:solidFill>
            </a:endParaRPr>
          </a:p>
          <a:p>
            <a:endParaRPr lang="es-ES" sz="1800" dirty="0"/>
          </a:p>
          <a:p>
            <a:endParaRPr lang="es-ES" sz="1800" dirty="0"/>
          </a:p>
          <a:p>
            <a:endParaRPr lang="es-ES" sz="1800" dirty="0"/>
          </a:p>
          <a:p>
            <a:endParaRPr lang="es-ES" sz="1800" dirty="0"/>
          </a:p>
          <a:p>
            <a:endParaRPr lang="es-ES" sz="1800" dirty="0"/>
          </a:p>
          <a:p>
            <a:endParaRPr lang="es-ES" sz="1800" dirty="0"/>
          </a:p>
          <a:p>
            <a:endParaRPr lang="es-ES" sz="1800" dirty="0"/>
          </a:p>
          <a:p>
            <a:endParaRPr lang="es-ES" sz="1800" dirty="0"/>
          </a:p>
          <a:p>
            <a:endParaRPr lang="es-ES" sz="1800" dirty="0"/>
          </a:p>
          <a:p>
            <a:endParaRPr lang="en-GB" sz="1800" dirty="0"/>
          </a:p>
          <a:p>
            <a:r>
              <a:rPr lang="en-GB" sz="1800" dirty="0"/>
              <a:t>All results have been already assessed and the deformation expected should be limited.</a:t>
            </a:r>
          </a:p>
          <a:p>
            <a:endParaRPr lang="es-ES" sz="1800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359" y="2454928"/>
            <a:ext cx="3146529" cy="253987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709220"/>
            <a:ext cx="2692724" cy="2019543"/>
          </a:xfrm>
          <a:prstGeom prst="rect">
            <a:avLst/>
          </a:prstGeom>
        </p:spPr>
      </p:pic>
      <p:pic>
        <p:nvPicPr>
          <p:cNvPr id="8" name="Picture 3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612" y="2900675"/>
            <a:ext cx="2692723" cy="2019543"/>
          </a:xfrm>
          <a:prstGeom prst="rect">
            <a:avLst/>
          </a:prstGeom>
        </p:spPr>
      </p:pic>
      <p:sp>
        <p:nvSpPr>
          <p:cNvPr id="9" name="TextBox 17"/>
          <p:cNvSpPr txBox="1"/>
          <p:nvPr/>
        </p:nvSpPr>
        <p:spPr>
          <a:xfrm>
            <a:off x="1428198" y="5054916"/>
            <a:ext cx="6503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Final maximum deformation measured in order to 0.1  mm </a:t>
            </a:r>
          </a:p>
        </p:txBody>
      </p:sp>
      <p:sp>
        <p:nvSpPr>
          <p:cNvPr id="10" name="TextBox 5"/>
          <p:cNvSpPr txBox="1"/>
          <p:nvPr/>
        </p:nvSpPr>
        <p:spPr>
          <a:xfrm>
            <a:off x="4335469" y="6439351"/>
            <a:ext cx="42194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chemeClr val="accent1"/>
                </a:solidFill>
              </a:rPr>
              <a:t>Analysis of Deformation EDMS 1570346  by  Carlo </a:t>
            </a:r>
            <a:r>
              <a:rPr lang="en-GB" sz="1200" i="1" dirty="0" err="1">
                <a:solidFill>
                  <a:schemeClr val="accent1"/>
                </a:solidFill>
              </a:rPr>
              <a:t>Zanoni</a:t>
            </a:r>
            <a:endParaRPr lang="en-GB" sz="1200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464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7301" y="37511"/>
            <a:ext cx="2954655" cy="2248853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43528" y="943993"/>
            <a:ext cx="5698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The tank has been cut after testing to check the welds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8750" y="2237560"/>
            <a:ext cx="5554213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- Samples from all different welding configurations </a:t>
            </a:r>
          </a:p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have been tested.</a:t>
            </a:r>
          </a:p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- The following tests have been carried out on the samples:</a:t>
            </a:r>
          </a:p>
          <a:p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Metallographic examination </a:t>
            </a:r>
          </a:p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Hardness Test</a:t>
            </a:r>
          </a:p>
          <a:p>
            <a:endParaRPr lang="en-GB" dirty="0"/>
          </a:p>
        </p:txBody>
      </p:sp>
      <p:sp>
        <p:nvSpPr>
          <p:cNvPr id="7" name="Right Brace 6"/>
          <p:cNvSpPr/>
          <p:nvPr/>
        </p:nvSpPr>
        <p:spPr>
          <a:xfrm>
            <a:off x="2781841" y="3145525"/>
            <a:ext cx="411185" cy="624853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436096" y="6583157"/>
            <a:ext cx="3190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chemeClr val="accent1"/>
                </a:solidFill>
              </a:rPr>
              <a:t>Test Report EDMS 1716204 by Konrad Eiler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2080" y="4817768"/>
            <a:ext cx="3047876" cy="1109029"/>
          </a:xfrm>
          <a:prstGeom prst="rect">
            <a:avLst/>
          </a:prstGeom>
          <a:scene3d>
            <a:camera prst="orthographicFront"/>
            <a:lightRig rig="threePt" dir="t"/>
          </a:scene3d>
          <a:sp3d contourW="19050">
            <a:contourClr>
              <a:schemeClr val="accent1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144723" y="1191904"/>
            <a:ext cx="60966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No STRUCTURAL weld is required, only He-TIGHT welds</a:t>
            </a:r>
          </a:p>
          <a:p>
            <a:pPr algn="ctr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by TIG Manual Process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7433" y="4219413"/>
            <a:ext cx="1793436" cy="1709309"/>
          </a:xfrm>
          <a:prstGeom prst="rect">
            <a:avLst/>
          </a:prstGeom>
          <a:ln w="28575">
            <a:solidFill>
              <a:schemeClr val="bg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contourW="12700">
            <a:contourClr>
              <a:schemeClr val="bg2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3301821" y="3182734"/>
            <a:ext cx="50368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accent1"/>
                </a:solidFill>
              </a:rPr>
              <a:t>Destructive Test required by EN15613: </a:t>
            </a:r>
          </a:p>
          <a:p>
            <a:r>
              <a:rPr lang="en-GB" sz="1400" i="1" dirty="0">
                <a:solidFill>
                  <a:schemeClr val="accent1"/>
                </a:solidFill>
              </a:rPr>
              <a:t>International Standard for Qualifications Welding Procedures </a:t>
            </a:r>
          </a:p>
          <a:p>
            <a:r>
              <a:rPr lang="en-GB" sz="1400" i="1" dirty="0">
                <a:solidFill>
                  <a:schemeClr val="accent1"/>
                </a:solidFill>
              </a:rPr>
              <a:t>based on Pre-production welding test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96" y="4328871"/>
            <a:ext cx="1988180" cy="1474126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sp>
        <p:nvSpPr>
          <p:cNvPr id="27" name="Título 1"/>
          <p:cNvSpPr txBox="1">
            <a:spLocks/>
          </p:cNvSpPr>
          <p:nvPr/>
        </p:nvSpPr>
        <p:spPr>
          <a:xfrm>
            <a:off x="-658179" y="186681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anose="05000000000000000000" pitchFamily="2" charset="2"/>
              <a:buChar char="Ø"/>
            </a:pPr>
            <a:r>
              <a:rPr lang="es-ES" dirty="0" err="1"/>
              <a:t>Welding</a:t>
            </a:r>
            <a:r>
              <a:rPr lang="es-ES" dirty="0"/>
              <a:t> </a:t>
            </a:r>
            <a:r>
              <a:rPr lang="es-ES" dirty="0" err="1"/>
              <a:t>Qualifications</a:t>
            </a:r>
            <a:br>
              <a:rPr lang="es-ES" dirty="0"/>
            </a:b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86807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s-ES" dirty="0" err="1"/>
              <a:t>Lessons</a:t>
            </a:r>
            <a:r>
              <a:rPr lang="es-ES" dirty="0"/>
              <a:t> </a:t>
            </a:r>
            <a:r>
              <a:rPr lang="es-ES" dirty="0" err="1"/>
              <a:t>learned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400" dirty="0" err="1"/>
              <a:t>Validation</a:t>
            </a:r>
            <a:r>
              <a:rPr lang="es-ES" sz="2400" dirty="0"/>
              <a:t> &amp; </a:t>
            </a:r>
            <a:r>
              <a:rPr lang="es-ES" sz="2400" dirty="0" err="1"/>
              <a:t>Consolidation</a:t>
            </a:r>
            <a:r>
              <a:rPr lang="es-ES" sz="2400" dirty="0"/>
              <a:t> of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Helium</a:t>
            </a:r>
            <a:r>
              <a:rPr lang="es-ES" sz="2400" dirty="0"/>
              <a:t> </a:t>
            </a:r>
            <a:r>
              <a:rPr lang="es-ES" sz="2400" dirty="0" err="1"/>
              <a:t>Tank</a:t>
            </a:r>
            <a:r>
              <a:rPr lang="es-ES" sz="2400" dirty="0"/>
              <a:t> </a:t>
            </a:r>
            <a:r>
              <a:rPr lang="es-ES" sz="2400" dirty="0" err="1"/>
              <a:t>design</a:t>
            </a:r>
            <a:r>
              <a:rPr lang="es-ES" sz="2400" dirty="0"/>
              <a:t> and </a:t>
            </a:r>
            <a:r>
              <a:rPr lang="es-ES" sz="2400" dirty="0" err="1"/>
              <a:t>Fabrication</a:t>
            </a:r>
            <a:r>
              <a:rPr lang="es-ES" sz="2400" dirty="0"/>
              <a:t> </a:t>
            </a:r>
            <a:r>
              <a:rPr lang="es-ES" sz="2400" dirty="0" err="1"/>
              <a:t>Sequence</a:t>
            </a:r>
            <a:endParaRPr lang="es-ES" sz="2400" dirty="0"/>
          </a:p>
          <a:p>
            <a:r>
              <a:rPr lang="es-ES" sz="2400" dirty="0" err="1"/>
              <a:t>Qualifications</a:t>
            </a:r>
            <a:r>
              <a:rPr lang="es-ES" sz="2400" dirty="0"/>
              <a:t> of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Welds</a:t>
            </a:r>
            <a:r>
              <a:rPr lang="es-ES" sz="2400" dirty="0"/>
              <a:t> </a:t>
            </a:r>
          </a:p>
          <a:p>
            <a:r>
              <a:rPr lang="en-US" sz="2400" dirty="0"/>
              <a:t>Small changes have been introduced to improve the welding results and minimize the temperature effect given by the welds.</a:t>
            </a:r>
          </a:p>
          <a:p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/>
              <a:t>Local reduction of the mass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/>
              <a:t>Incorporation of groove </a:t>
            </a:r>
          </a:p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22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277"/>
          <a:stretch/>
        </p:blipFill>
        <p:spPr bwMode="auto">
          <a:xfrm>
            <a:off x="1271256" y="4951708"/>
            <a:ext cx="1440810" cy="1404642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 contourW="19050">
            <a:contourClr>
              <a:schemeClr val="bg2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2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6" t="1463" r="9790" b="73950"/>
          <a:stretch/>
        </p:blipFill>
        <p:spPr bwMode="auto">
          <a:xfrm>
            <a:off x="3080116" y="5074597"/>
            <a:ext cx="2104221" cy="1015848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 contourW="19050">
            <a:contourClr>
              <a:schemeClr val="bg2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0507" y="4584168"/>
            <a:ext cx="2219351" cy="1772182"/>
          </a:xfrm>
          <a:prstGeom prst="rect">
            <a:avLst/>
          </a:prstGeom>
          <a:scene3d>
            <a:camera prst="orthographicFront"/>
            <a:lightRig rig="threePt" dir="t"/>
          </a:scene3d>
          <a:sp3d contourW="19050">
            <a:contourClr>
              <a:schemeClr val="tx2"/>
            </a:contourClr>
          </a:sp3d>
        </p:spPr>
      </p:pic>
      <p:sp>
        <p:nvSpPr>
          <p:cNvPr id="9" name="Right Arrow 25"/>
          <p:cNvSpPr/>
          <p:nvPr/>
        </p:nvSpPr>
        <p:spPr>
          <a:xfrm>
            <a:off x="5339393" y="5325145"/>
            <a:ext cx="720080" cy="31075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999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2709" y="652967"/>
            <a:ext cx="903109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Arial (body)"/>
                <a:cs typeface="Arial" panose="020B0604020202020204" pitchFamily="34" charset="0"/>
              </a:rPr>
              <a:t>Machined Material ready for assembly </a:t>
            </a:r>
          </a:p>
          <a:p>
            <a:pPr marL="285750" indent="-285750">
              <a:buFontTx/>
              <a:buChar char="-"/>
            </a:pPr>
            <a:endParaRPr lang="en-GB" dirty="0">
              <a:solidFill>
                <a:schemeClr val="bg1">
                  <a:lumMod val="50000"/>
                </a:schemeClr>
              </a:solidFill>
              <a:latin typeface="Arial (body)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Arial (body)"/>
                <a:cs typeface="Arial" panose="020B0604020202020204" pitchFamily="34" charset="0"/>
              </a:rPr>
              <a:t>Pre-assembly + Dimensional Control (</a:t>
            </a:r>
            <a:r>
              <a:rPr lang="en-GB" sz="1400" i="1" dirty="0">
                <a:solidFill>
                  <a:schemeClr val="bg1">
                    <a:lumMod val="50000"/>
                  </a:schemeClr>
                </a:solidFill>
                <a:latin typeface="Arial (body)"/>
                <a:cs typeface="Arial" panose="020B0604020202020204" pitchFamily="34" charset="0"/>
              </a:rPr>
              <a:t>Report EDMS 1762125)</a:t>
            </a:r>
          </a:p>
          <a:p>
            <a:endParaRPr lang="en-GB" sz="1400" dirty="0">
              <a:solidFill>
                <a:schemeClr val="bg1">
                  <a:lumMod val="50000"/>
                </a:schemeClr>
              </a:solidFill>
              <a:latin typeface="Arial (body)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>
                  <a:lumMod val="50000"/>
                </a:schemeClr>
              </a:solidFill>
              <a:latin typeface="Arial (body)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Arial (body)"/>
                <a:cs typeface="Arial" panose="020B0604020202020204" pitchFamily="34" charset="0"/>
              </a:rPr>
              <a:t>BIMETALLIC TRANSITIONS  (provided by High Energy Metals) qualified by </a:t>
            </a:r>
          </a:p>
          <a:p>
            <a:r>
              <a:rPr lang="en-GB" i="1" dirty="0">
                <a:solidFill>
                  <a:schemeClr val="bg2"/>
                </a:solidFill>
                <a:latin typeface="Arial (body)"/>
                <a:cs typeface="Arial" panose="020B0604020202020204" pitchFamily="34" charset="0"/>
              </a:rPr>
              <a:t>Metallographic &amp; Ultrasonic Examination</a:t>
            </a:r>
            <a:r>
              <a:rPr lang="en-GB" i="1" dirty="0">
                <a:solidFill>
                  <a:schemeClr val="bg1">
                    <a:lumMod val="50000"/>
                  </a:schemeClr>
                </a:solidFill>
                <a:latin typeface="Arial (body)"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Arial (body)"/>
                <a:cs typeface="Arial" panose="020B0604020202020204" pitchFamily="34" charset="0"/>
              </a:rPr>
              <a:t>and tested by </a:t>
            </a:r>
            <a:r>
              <a:rPr lang="en-GB" i="1" dirty="0">
                <a:solidFill>
                  <a:schemeClr val="bg2"/>
                </a:solidFill>
                <a:latin typeface="Arial (body)"/>
                <a:cs typeface="Arial" panose="020B0604020202020204" pitchFamily="34" charset="0"/>
              </a:rPr>
              <a:t>Leak Test + Cold down test + Leak test</a:t>
            </a:r>
          </a:p>
          <a:p>
            <a:endParaRPr lang="en-GB" i="1" dirty="0">
              <a:solidFill>
                <a:schemeClr val="bg2"/>
              </a:solidFill>
              <a:latin typeface="Arial (body)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Arial (body)"/>
                <a:cs typeface="Arial" panose="020B0604020202020204" pitchFamily="34" charset="0"/>
              </a:rPr>
              <a:t>Bimetallic Transitions welded on plate by EBW</a:t>
            </a:r>
          </a:p>
          <a:p>
            <a:endParaRPr lang="en-GB" i="1" dirty="0">
              <a:solidFill>
                <a:schemeClr val="bg2"/>
              </a:solidFill>
              <a:latin typeface="Arial (body)"/>
              <a:cs typeface="Arial" panose="020B0604020202020204" pitchFamily="34" charset="0"/>
            </a:endParaRPr>
          </a:p>
          <a:p>
            <a:endParaRPr lang="en-GB" i="1" dirty="0">
              <a:solidFill>
                <a:schemeClr val="bg2"/>
              </a:solidFill>
              <a:latin typeface="Arial (body)"/>
              <a:cs typeface="Arial" panose="020B0604020202020204" pitchFamily="34" charset="0"/>
            </a:endParaRPr>
          </a:p>
          <a:p>
            <a:endParaRPr lang="en-GB" i="1" dirty="0">
              <a:solidFill>
                <a:schemeClr val="bg2"/>
              </a:solidFill>
              <a:latin typeface="Arial (body)"/>
              <a:cs typeface="Arial" panose="020B0604020202020204" pitchFamily="34" charset="0"/>
            </a:endParaRPr>
          </a:p>
          <a:p>
            <a:endParaRPr lang="en-GB" dirty="0">
              <a:solidFill>
                <a:schemeClr val="bg1">
                  <a:lumMod val="50000"/>
                </a:schemeClr>
              </a:solidFill>
              <a:latin typeface="Arial (body)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Arial (body)"/>
                <a:cs typeface="Arial" panose="020B0604020202020204" pitchFamily="34" charset="0"/>
              </a:rPr>
              <a:t>WELDING TEST for the bellows (Pick-up &amp; Tuning system) with the representative configuration not tested in the proto: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>
                  <a:lumMod val="50000"/>
                </a:schemeClr>
              </a:solidFill>
              <a:latin typeface="Arial (body)"/>
              <a:cs typeface="Arial" panose="020B0604020202020204" pitchFamily="34" charset="0"/>
            </a:endParaRPr>
          </a:p>
          <a:p>
            <a:endParaRPr lang="en-GB" dirty="0">
              <a:solidFill>
                <a:schemeClr val="bg1">
                  <a:lumMod val="50000"/>
                </a:schemeClr>
              </a:solidFill>
              <a:latin typeface="Arial (body)"/>
              <a:cs typeface="Arial" panose="020B0604020202020204" pitchFamily="34" charset="0"/>
            </a:endParaRPr>
          </a:p>
          <a:p>
            <a:endParaRPr lang="en-GB" dirty="0">
              <a:solidFill>
                <a:schemeClr val="bg1">
                  <a:lumMod val="50000"/>
                </a:schemeClr>
              </a:solidFill>
              <a:latin typeface="Arial (body)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Arial (body)"/>
                <a:cs typeface="Arial" panose="020B0604020202020204" pitchFamily="34" charset="0"/>
              </a:rPr>
              <a:t>Mounting Sequence has already started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965" y="70201"/>
            <a:ext cx="1896101" cy="1802466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9322" y="2958070"/>
            <a:ext cx="2075045" cy="1313997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/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1520" y="4893496"/>
            <a:ext cx="1809538" cy="909346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/>
        </p:spPr>
      </p:pic>
      <p:sp>
        <p:nvSpPr>
          <p:cNvPr id="6" name="Rectangle 5"/>
          <p:cNvSpPr/>
          <p:nvPr/>
        </p:nvSpPr>
        <p:spPr>
          <a:xfrm>
            <a:off x="412687" y="116632"/>
            <a:ext cx="61755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MANUFACTURING FOR SPS Test: Status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207615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4" name="CuadroTexto 5"/>
          <p:cNvSpPr txBox="1"/>
          <p:nvPr/>
        </p:nvSpPr>
        <p:spPr>
          <a:xfrm flipH="1">
            <a:off x="375622" y="4037020"/>
            <a:ext cx="82288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i="1" u="sng" dirty="0" err="1">
                <a:solidFill>
                  <a:schemeClr val="bg1">
                    <a:lumMod val="50000"/>
                  </a:schemeClr>
                </a:solidFill>
              </a:rPr>
              <a:t>According</a:t>
            </a:r>
            <a:r>
              <a:rPr lang="es-ES" sz="1600" i="1" u="sng" dirty="0">
                <a:solidFill>
                  <a:schemeClr val="bg1">
                    <a:lumMod val="50000"/>
                  </a:schemeClr>
                </a:solidFill>
              </a:rPr>
              <a:t> to </a:t>
            </a:r>
            <a:r>
              <a:rPr lang="es-ES" sz="1600" i="1" u="sng" dirty="0" err="1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es-ES" sz="1600" i="1" u="sng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600" i="1" u="sng" dirty="0" err="1">
                <a:solidFill>
                  <a:schemeClr val="bg1">
                    <a:lumMod val="50000"/>
                  </a:schemeClr>
                </a:solidFill>
              </a:rPr>
              <a:t>planning</a:t>
            </a:r>
            <a:r>
              <a:rPr lang="es-ES" sz="1600" i="1" u="sng" dirty="0">
                <a:solidFill>
                  <a:schemeClr val="bg1">
                    <a:lumMod val="50000"/>
                  </a:schemeClr>
                </a:solidFill>
              </a:rPr>
              <a:t>: CCT_SPS</a:t>
            </a:r>
          </a:p>
          <a:p>
            <a:endParaRPr lang="es-ES" sz="1400" i="1" u="sng" dirty="0"/>
          </a:p>
          <a:p>
            <a:pPr algn="ctr"/>
            <a:r>
              <a:rPr lang="es-ES" sz="2000" dirty="0" err="1">
                <a:solidFill>
                  <a:schemeClr val="bg2"/>
                </a:solidFill>
              </a:rPr>
              <a:t>Assembly</a:t>
            </a:r>
            <a:r>
              <a:rPr lang="es-ES" sz="2000" dirty="0">
                <a:solidFill>
                  <a:schemeClr val="bg2"/>
                </a:solidFill>
              </a:rPr>
              <a:t> &amp; </a:t>
            </a:r>
            <a:r>
              <a:rPr lang="es-ES" sz="2000" dirty="0" err="1">
                <a:solidFill>
                  <a:schemeClr val="bg2"/>
                </a:solidFill>
              </a:rPr>
              <a:t>Welding</a:t>
            </a:r>
            <a:r>
              <a:rPr lang="es-ES" sz="2000" dirty="0">
                <a:solidFill>
                  <a:schemeClr val="bg2"/>
                </a:solidFill>
              </a:rPr>
              <a:t> </a:t>
            </a:r>
            <a:r>
              <a:rPr lang="es-ES" sz="2000" dirty="0" err="1">
                <a:solidFill>
                  <a:schemeClr val="bg2"/>
                </a:solidFill>
              </a:rPr>
              <a:t>sequence</a:t>
            </a:r>
            <a:r>
              <a:rPr lang="es-ES" sz="2000" dirty="0">
                <a:solidFill>
                  <a:schemeClr val="bg2"/>
                </a:solidFill>
              </a:rPr>
              <a:t> </a:t>
            </a:r>
            <a:r>
              <a:rPr lang="es-ES" sz="2000" dirty="0" err="1">
                <a:solidFill>
                  <a:schemeClr val="bg2"/>
                </a:solidFill>
              </a:rPr>
              <a:t>on-going</a:t>
            </a:r>
            <a:r>
              <a:rPr lang="es-ES" sz="2000" dirty="0">
                <a:solidFill>
                  <a:schemeClr val="bg2"/>
                </a:solidFill>
              </a:rPr>
              <a:t> </a:t>
            </a:r>
          </a:p>
          <a:p>
            <a:pPr algn="ctr"/>
            <a:r>
              <a:rPr lang="es-ES" sz="2000" dirty="0" err="1">
                <a:solidFill>
                  <a:schemeClr val="bg2"/>
                </a:solidFill>
              </a:rPr>
              <a:t>will</a:t>
            </a:r>
            <a:r>
              <a:rPr lang="es-ES" sz="2000" dirty="0">
                <a:solidFill>
                  <a:schemeClr val="bg2"/>
                </a:solidFill>
              </a:rPr>
              <a:t> be </a:t>
            </a:r>
            <a:r>
              <a:rPr lang="es-ES" sz="2000" dirty="0" err="1">
                <a:solidFill>
                  <a:schemeClr val="bg2"/>
                </a:solidFill>
              </a:rPr>
              <a:t>finish</a:t>
            </a:r>
            <a:r>
              <a:rPr lang="es-ES" sz="2000" dirty="0">
                <a:solidFill>
                  <a:schemeClr val="bg2"/>
                </a:solidFill>
              </a:rPr>
              <a:t> </a:t>
            </a:r>
            <a:r>
              <a:rPr lang="es-ES" sz="2000" dirty="0" err="1">
                <a:solidFill>
                  <a:schemeClr val="bg2"/>
                </a:solidFill>
              </a:rPr>
              <a:t>by</a:t>
            </a:r>
            <a:r>
              <a:rPr lang="es-ES" sz="2000" dirty="0">
                <a:solidFill>
                  <a:schemeClr val="bg2"/>
                </a:solidFill>
              </a:rPr>
              <a:t> </a:t>
            </a:r>
            <a:r>
              <a:rPr lang="es-ES" sz="2000" dirty="0" err="1">
                <a:solidFill>
                  <a:schemeClr val="bg2"/>
                </a:solidFill>
              </a:rPr>
              <a:t>the</a:t>
            </a:r>
            <a:r>
              <a:rPr lang="es-ES" sz="2000" dirty="0">
                <a:solidFill>
                  <a:schemeClr val="bg2"/>
                </a:solidFill>
              </a:rPr>
              <a:t> </a:t>
            </a:r>
            <a:r>
              <a:rPr lang="es-ES" sz="2000" dirty="0" err="1">
                <a:solidFill>
                  <a:schemeClr val="bg2"/>
                </a:solidFill>
              </a:rPr>
              <a:t>expected</a:t>
            </a:r>
            <a:r>
              <a:rPr lang="es-ES" sz="2000" dirty="0">
                <a:solidFill>
                  <a:schemeClr val="bg2"/>
                </a:solidFill>
              </a:rPr>
              <a:t> date </a:t>
            </a:r>
            <a:r>
              <a:rPr lang="es-ES" sz="2000" dirty="0" err="1">
                <a:solidFill>
                  <a:schemeClr val="bg2"/>
                </a:solidFill>
              </a:rPr>
              <a:t>by</a:t>
            </a:r>
            <a:r>
              <a:rPr lang="es-ES" sz="2000" dirty="0">
                <a:solidFill>
                  <a:schemeClr val="bg2"/>
                </a:solidFill>
              </a:rPr>
              <a:t> </a:t>
            </a:r>
            <a:r>
              <a:rPr lang="es-ES" sz="2000" dirty="0" err="1">
                <a:solidFill>
                  <a:schemeClr val="bg2"/>
                </a:solidFill>
              </a:rPr>
              <a:t>beggining</a:t>
            </a:r>
            <a:r>
              <a:rPr lang="es-ES" sz="2000" dirty="0">
                <a:solidFill>
                  <a:schemeClr val="bg2"/>
                </a:solidFill>
              </a:rPr>
              <a:t> of May.</a:t>
            </a:r>
            <a:endParaRPr lang="es-ES" sz="2000" dirty="0"/>
          </a:p>
          <a:p>
            <a:endParaRPr lang="es-E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3347864" y="404664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chemeClr val="bg2"/>
                </a:solidFill>
              </a:rPr>
              <a:t>PLANNING</a:t>
            </a:r>
            <a:r>
              <a:rPr lang="en-GB" dirty="0"/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622" y="974502"/>
            <a:ext cx="8705850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8574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www.w3.org/XML/1998/namespace"/>
    <ds:schemaRef ds:uri="http://schemas.microsoft.com/office/2006/metadata/properties"/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3434</TotalTime>
  <Words>947</Words>
  <Application>Microsoft Office PowerPoint</Application>
  <PresentationFormat>Presentación en pantalla (4:3)</PresentationFormat>
  <Paragraphs>202</Paragraphs>
  <Slides>20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Arial</vt:lpstr>
      <vt:lpstr>Arial (body)</vt:lpstr>
      <vt:lpstr>Calibri</vt:lpstr>
      <vt:lpstr>Wingdings</vt:lpstr>
      <vt:lpstr>Thème Office</vt:lpstr>
      <vt:lpstr>Helium Vessel &amp;  Cavity Dressing  SPS Crab Cavity</vt:lpstr>
      <vt:lpstr>Introduction </vt:lpstr>
      <vt:lpstr>Presentación de PowerPoint</vt:lpstr>
      <vt:lpstr>Presentación de PowerPoint</vt:lpstr>
      <vt:lpstr>Main Key: Deformation  </vt:lpstr>
      <vt:lpstr>Presentación de PowerPoint</vt:lpstr>
      <vt:lpstr>Lessons learned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Final Step Assembly + Welding TUNING SYSTEM</vt:lpstr>
      <vt:lpstr>Tests during and after Manufacturing</vt:lpstr>
      <vt:lpstr>Conclusions</vt:lpstr>
      <vt:lpstr>Thank you!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Paula Freijedo</cp:lastModifiedBy>
  <cp:revision>172</cp:revision>
  <dcterms:created xsi:type="dcterms:W3CDTF">2016-01-11T14:38:10Z</dcterms:created>
  <dcterms:modified xsi:type="dcterms:W3CDTF">2017-04-03T21:10:56Z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