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6" r:id="rId2"/>
  </p:sldMasterIdLst>
  <p:notesMasterIdLst>
    <p:notesMasterId r:id="rId16"/>
  </p:notesMasterIdLst>
  <p:handoutMasterIdLst>
    <p:handoutMasterId r:id="rId17"/>
  </p:handoutMasterIdLst>
  <p:sldIdLst>
    <p:sldId id="256" r:id="rId3"/>
    <p:sldId id="307" r:id="rId4"/>
    <p:sldId id="333" r:id="rId5"/>
    <p:sldId id="335" r:id="rId6"/>
    <p:sldId id="334" r:id="rId7"/>
    <p:sldId id="321" r:id="rId8"/>
    <p:sldId id="324" r:id="rId9"/>
    <p:sldId id="329" r:id="rId10"/>
    <p:sldId id="331" r:id="rId11"/>
    <p:sldId id="325" r:id="rId12"/>
    <p:sldId id="316" r:id="rId13"/>
    <p:sldId id="323" r:id="rId14"/>
    <p:sldId id="315" r:id="rId1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ECFFD9"/>
    <a:srgbClr val="33CC33"/>
    <a:srgbClr val="009900"/>
    <a:srgbClr val="CCFF99"/>
    <a:srgbClr val="FF8D3F"/>
    <a:srgbClr val="FF6600"/>
    <a:srgbClr val="FFFF66"/>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3" d="2"/>
        <a:sy n="3" d="2"/>
      </p:scale>
      <p:origin x="0" y="0"/>
    </p:cViewPr>
  </p:notesTextViewPr>
  <p:sorterViewPr>
    <p:cViewPr>
      <p:scale>
        <a:sx n="100" d="100"/>
        <a:sy n="100" d="100"/>
      </p:scale>
      <p:origin x="0" y="-2742"/>
    </p:cViewPr>
  </p:sorterViewPr>
  <p:notesViewPr>
    <p:cSldViewPr>
      <p:cViewPr varScale="1">
        <p:scale>
          <a:sx n="101" d="100"/>
          <a:sy n="101" d="100"/>
        </p:scale>
        <p:origin x="-3576" y="-90"/>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83220A4B-21E6-4DF5-A9E9-A38695613EE4}" type="datetimeFigureOut">
              <a:rPr lang="en-US" smtClean="0"/>
              <a:pPr/>
              <a:t>4/4/2017</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B676CC5F-899F-4306-A986-4287949E065D}" type="slidenum">
              <a:rPr lang="en-US" smtClean="0"/>
              <a:pPr/>
              <a:t>‹#›</a:t>
            </a:fld>
            <a:endParaRPr lang="en-US"/>
          </a:p>
        </p:txBody>
      </p:sp>
    </p:spTree>
    <p:extLst>
      <p:ext uri="{BB962C8B-B14F-4D97-AF65-F5344CB8AC3E}">
        <p14:creationId xmlns:p14="http://schemas.microsoft.com/office/powerpoint/2010/main" val="26999603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63397DA6-0805-440F-9721-CF99250C9D4A}" type="datetimeFigureOut">
              <a:rPr lang="en-US" smtClean="0"/>
              <a:pPr/>
              <a:t>4/4/2017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8" name="Slide Number Placeholder 7"/>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ED2E8289-2C02-475B-8012-508FB1F0ECAB}" type="slidenum">
              <a:rPr lang="en-GB" smtClean="0"/>
              <a:t>‹#›</a:t>
            </a:fld>
            <a:endParaRPr lang="en-GB"/>
          </a:p>
        </p:txBody>
      </p:sp>
    </p:spTree>
    <p:extLst>
      <p:ext uri="{BB962C8B-B14F-4D97-AF65-F5344CB8AC3E}">
        <p14:creationId xmlns:p14="http://schemas.microsoft.com/office/powerpoint/2010/main" val="3619864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1</a:t>
            </a:fld>
            <a:endParaRPr lang="en-GB"/>
          </a:p>
        </p:txBody>
      </p:sp>
    </p:spTree>
    <p:extLst>
      <p:ext uri="{BB962C8B-B14F-4D97-AF65-F5344CB8AC3E}">
        <p14:creationId xmlns:p14="http://schemas.microsoft.com/office/powerpoint/2010/main" val="1304096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10</a:t>
            </a:fld>
            <a:endParaRPr lang="en-GB"/>
          </a:p>
        </p:txBody>
      </p:sp>
    </p:spTree>
    <p:extLst>
      <p:ext uri="{BB962C8B-B14F-4D97-AF65-F5344CB8AC3E}">
        <p14:creationId xmlns:p14="http://schemas.microsoft.com/office/powerpoint/2010/main" val="2934131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11</a:t>
            </a:fld>
            <a:endParaRPr lang="en-GB"/>
          </a:p>
        </p:txBody>
      </p:sp>
    </p:spTree>
    <p:extLst>
      <p:ext uri="{BB962C8B-B14F-4D97-AF65-F5344CB8AC3E}">
        <p14:creationId xmlns:p14="http://schemas.microsoft.com/office/powerpoint/2010/main" val="2348502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12</a:t>
            </a:fld>
            <a:endParaRPr lang="en-GB"/>
          </a:p>
        </p:txBody>
      </p:sp>
    </p:spTree>
    <p:extLst>
      <p:ext uri="{BB962C8B-B14F-4D97-AF65-F5344CB8AC3E}">
        <p14:creationId xmlns:p14="http://schemas.microsoft.com/office/powerpoint/2010/main" val="587088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13</a:t>
            </a:fld>
            <a:endParaRPr lang="en-GB"/>
          </a:p>
        </p:txBody>
      </p:sp>
    </p:spTree>
    <p:extLst>
      <p:ext uri="{BB962C8B-B14F-4D97-AF65-F5344CB8AC3E}">
        <p14:creationId xmlns:p14="http://schemas.microsoft.com/office/powerpoint/2010/main" val="608945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2</a:t>
            </a:fld>
            <a:endParaRPr lang="en-GB"/>
          </a:p>
        </p:txBody>
      </p:sp>
    </p:spTree>
    <p:extLst>
      <p:ext uri="{BB962C8B-B14F-4D97-AF65-F5344CB8AC3E}">
        <p14:creationId xmlns:p14="http://schemas.microsoft.com/office/powerpoint/2010/main" val="3354639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3</a:t>
            </a:fld>
            <a:endParaRPr lang="en-GB"/>
          </a:p>
        </p:txBody>
      </p:sp>
    </p:spTree>
    <p:extLst>
      <p:ext uri="{BB962C8B-B14F-4D97-AF65-F5344CB8AC3E}">
        <p14:creationId xmlns:p14="http://schemas.microsoft.com/office/powerpoint/2010/main" val="2301352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4</a:t>
            </a:fld>
            <a:endParaRPr lang="en-GB"/>
          </a:p>
        </p:txBody>
      </p:sp>
    </p:spTree>
    <p:extLst>
      <p:ext uri="{BB962C8B-B14F-4D97-AF65-F5344CB8AC3E}">
        <p14:creationId xmlns:p14="http://schemas.microsoft.com/office/powerpoint/2010/main" val="4010445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5</a:t>
            </a:fld>
            <a:endParaRPr lang="en-GB"/>
          </a:p>
        </p:txBody>
      </p:sp>
    </p:spTree>
    <p:extLst>
      <p:ext uri="{BB962C8B-B14F-4D97-AF65-F5344CB8AC3E}">
        <p14:creationId xmlns:p14="http://schemas.microsoft.com/office/powerpoint/2010/main" val="258753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6</a:t>
            </a:fld>
            <a:endParaRPr lang="en-GB"/>
          </a:p>
        </p:txBody>
      </p:sp>
    </p:spTree>
    <p:extLst>
      <p:ext uri="{BB962C8B-B14F-4D97-AF65-F5344CB8AC3E}">
        <p14:creationId xmlns:p14="http://schemas.microsoft.com/office/powerpoint/2010/main" val="1500327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7</a:t>
            </a:fld>
            <a:endParaRPr lang="en-GB"/>
          </a:p>
        </p:txBody>
      </p:sp>
    </p:spTree>
    <p:extLst>
      <p:ext uri="{BB962C8B-B14F-4D97-AF65-F5344CB8AC3E}">
        <p14:creationId xmlns:p14="http://schemas.microsoft.com/office/powerpoint/2010/main" val="2135208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8</a:t>
            </a:fld>
            <a:endParaRPr lang="en-GB"/>
          </a:p>
        </p:txBody>
      </p:sp>
    </p:spTree>
    <p:extLst>
      <p:ext uri="{BB962C8B-B14F-4D97-AF65-F5344CB8AC3E}">
        <p14:creationId xmlns:p14="http://schemas.microsoft.com/office/powerpoint/2010/main" val="2824613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t>9</a:t>
            </a:fld>
            <a:endParaRPr lang="en-GB"/>
          </a:p>
        </p:txBody>
      </p:sp>
    </p:spTree>
    <p:extLst>
      <p:ext uri="{BB962C8B-B14F-4D97-AF65-F5344CB8AC3E}">
        <p14:creationId xmlns:p14="http://schemas.microsoft.com/office/powerpoint/2010/main" val="2909876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4E51B6-9232-46E6-8AC0-29A9BE7BA4CB}" type="datetime1">
              <a:rPr lang="en-US" smtClean="0"/>
              <a:t>4/4/2017</a:t>
            </a:fld>
            <a:endParaRPr lang="en-US" dirty="0"/>
          </a:p>
        </p:txBody>
      </p:sp>
      <p:sp>
        <p:nvSpPr>
          <p:cNvPr id="5" name="Footer Placeholder 4"/>
          <p:cNvSpPr>
            <a:spLocks noGrp="1"/>
          </p:cNvSpPr>
          <p:nvPr>
            <p:ph type="ftr" sz="quarter" idx="11"/>
          </p:nvPr>
        </p:nvSpPr>
        <p:spPr/>
        <p:txBody>
          <a:bodyPr/>
          <a:lstStyle/>
          <a:p>
            <a:r>
              <a:rPr lang="en-US" smtClean="0"/>
              <a:t>CC review_K.Brodzinski 2017.04.04</a:t>
            </a:r>
            <a:endParaRPr lang="en-US"/>
          </a:p>
        </p:txBody>
      </p:sp>
      <p:sp>
        <p:nvSpPr>
          <p:cNvPr id="6" name="Slide Number Placeholder 5"/>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483069-1DDE-40CA-BCB5-77E48ED2B597}" type="datetime1">
              <a:rPr lang="en-US" smtClean="0"/>
              <a:t>4/4/2017</a:t>
            </a:fld>
            <a:endParaRPr lang="en-US"/>
          </a:p>
        </p:txBody>
      </p:sp>
      <p:sp>
        <p:nvSpPr>
          <p:cNvPr id="6" name="Footer Placeholder 5"/>
          <p:cNvSpPr>
            <a:spLocks noGrp="1"/>
          </p:cNvSpPr>
          <p:nvPr>
            <p:ph type="ftr" sz="quarter" idx="11"/>
          </p:nvPr>
        </p:nvSpPr>
        <p:spPr/>
        <p:txBody>
          <a:bodyPr/>
          <a:lstStyle/>
          <a:p>
            <a:r>
              <a:rPr lang="en-US" smtClean="0"/>
              <a:t>CC review_K.Brodzinski 2017.04.04</a:t>
            </a:r>
            <a:endParaRPr lang="en-US"/>
          </a:p>
        </p:txBody>
      </p:sp>
      <p:sp>
        <p:nvSpPr>
          <p:cNvPr id="7" name="Slide Number Placeholder 6"/>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47238A-FC41-4C95-8C90-DAA4623BAE69}" type="datetime1">
              <a:rPr lang="en-US" smtClean="0"/>
              <a:t>4/4/2017</a:t>
            </a:fld>
            <a:endParaRPr lang="en-US"/>
          </a:p>
        </p:txBody>
      </p:sp>
      <p:sp>
        <p:nvSpPr>
          <p:cNvPr id="6" name="Footer Placeholder 5"/>
          <p:cNvSpPr>
            <a:spLocks noGrp="1"/>
          </p:cNvSpPr>
          <p:nvPr>
            <p:ph type="ftr" sz="quarter" idx="11"/>
          </p:nvPr>
        </p:nvSpPr>
        <p:spPr/>
        <p:txBody>
          <a:bodyPr/>
          <a:lstStyle/>
          <a:p>
            <a:r>
              <a:rPr lang="en-US" smtClean="0"/>
              <a:t>CC review_K.Brodzinski 2017.04.04</a:t>
            </a:r>
            <a:endParaRPr lang="en-US"/>
          </a:p>
        </p:txBody>
      </p:sp>
      <p:sp>
        <p:nvSpPr>
          <p:cNvPr id="7" name="Slide Number Placeholder 6"/>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74BD72-7333-4031-A1DC-7C50AF736E73}" type="datetime1">
              <a:rPr lang="en-US" smtClean="0"/>
              <a:t>4/4/2017</a:t>
            </a:fld>
            <a:endParaRPr lang="en-US"/>
          </a:p>
        </p:txBody>
      </p:sp>
      <p:sp>
        <p:nvSpPr>
          <p:cNvPr id="5" name="Footer Placeholder 4"/>
          <p:cNvSpPr>
            <a:spLocks noGrp="1"/>
          </p:cNvSpPr>
          <p:nvPr>
            <p:ph type="ftr" sz="quarter" idx="11"/>
          </p:nvPr>
        </p:nvSpPr>
        <p:spPr/>
        <p:txBody>
          <a:bodyPr/>
          <a:lstStyle/>
          <a:p>
            <a:r>
              <a:rPr lang="en-US" smtClean="0"/>
              <a:t>CC review_K.Brodzinski 2017.04.04</a:t>
            </a:r>
            <a:endParaRPr lang="en-US"/>
          </a:p>
        </p:txBody>
      </p:sp>
      <p:sp>
        <p:nvSpPr>
          <p:cNvPr id="6" name="Slide Number Placeholder 5"/>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9D019C-CFF4-4B87-BC53-F00F6EEFE06A}" type="datetime1">
              <a:rPr lang="en-US" smtClean="0"/>
              <a:t>4/4/2017</a:t>
            </a:fld>
            <a:endParaRPr lang="en-US"/>
          </a:p>
        </p:txBody>
      </p:sp>
      <p:sp>
        <p:nvSpPr>
          <p:cNvPr id="5" name="Footer Placeholder 4"/>
          <p:cNvSpPr>
            <a:spLocks noGrp="1"/>
          </p:cNvSpPr>
          <p:nvPr>
            <p:ph type="ftr" sz="quarter" idx="11"/>
          </p:nvPr>
        </p:nvSpPr>
        <p:spPr/>
        <p:txBody>
          <a:bodyPr/>
          <a:lstStyle/>
          <a:p>
            <a:r>
              <a:rPr lang="en-US" smtClean="0"/>
              <a:t>CC review_K.Brodzinski 2017.04.04</a:t>
            </a:r>
            <a:endParaRPr lang="en-US"/>
          </a:p>
        </p:txBody>
      </p:sp>
      <p:sp>
        <p:nvSpPr>
          <p:cNvPr id="6" name="Slide Number Placeholder 5"/>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EB7F2D8-3574-4597-8193-5F7A02111768}" type="datetime1">
              <a:rPr lang="en-US" smtClean="0"/>
              <a:t>4/4/2017</a:t>
            </a:fld>
            <a:endParaRPr lang="en-GB"/>
          </a:p>
        </p:txBody>
      </p:sp>
      <p:sp>
        <p:nvSpPr>
          <p:cNvPr id="5" name="Footer Placeholder 4"/>
          <p:cNvSpPr>
            <a:spLocks noGrp="1"/>
          </p:cNvSpPr>
          <p:nvPr>
            <p:ph type="ftr" sz="quarter" idx="11"/>
          </p:nvPr>
        </p:nvSpPr>
        <p:spPr/>
        <p:txBody>
          <a:bodyPr/>
          <a:lstStyle/>
          <a:p>
            <a:r>
              <a:rPr lang="en-GB" smtClean="0"/>
              <a:t>CC review_K.Brodzinski 2017.04.04</a:t>
            </a:r>
            <a:endParaRPr lang="en-GB"/>
          </a:p>
        </p:txBody>
      </p:sp>
      <p:sp>
        <p:nvSpPr>
          <p:cNvPr id="6" name="Slide Number Placeholder 5"/>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431313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71C320-AD9A-4C88-844A-D096304FB0F7}" type="datetime1">
              <a:rPr lang="en-US" smtClean="0"/>
              <a:t>4/4/2017</a:t>
            </a:fld>
            <a:endParaRPr lang="en-GB"/>
          </a:p>
        </p:txBody>
      </p:sp>
      <p:sp>
        <p:nvSpPr>
          <p:cNvPr id="5" name="Footer Placeholder 4"/>
          <p:cNvSpPr>
            <a:spLocks noGrp="1"/>
          </p:cNvSpPr>
          <p:nvPr>
            <p:ph type="ftr" sz="quarter" idx="11"/>
          </p:nvPr>
        </p:nvSpPr>
        <p:spPr/>
        <p:txBody>
          <a:bodyPr/>
          <a:lstStyle/>
          <a:p>
            <a:r>
              <a:rPr lang="en-GB" smtClean="0"/>
              <a:t>CC review_K.Brodzinski 2017.04.04</a:t>
            </a:r>
            <a:endParaRPr lang="en-GB"/>
          </a:p>
        </p:txBody>
      </p:sp>
      <p:sp>
        <p:nvSpPr>
          <p:cNvPr id="6" name="Slide Number Placeholder 5"/>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1083993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BFAF80-AF1A-4921-ADD4-F18EA6CA5DBB}" type="datetime1">
              <a:rPr lang="en-US" smtClean="0"/>
              <a:t>4/4/2017</a:t>
            </a:fld>
            <a:endParaRPr lang="en-GB"/>
          </a:p>
        </p:txBody>
      </p:sp>
      <p:sp>
        <p:nvSpPr>
          <p:cNvPr id="5" name="Footer Placeholder 4"/>
          <p:cNvSpPr>
            <a:spLocks noGrp="1"/>
          </p:cNvSpPr>
          <p:nvPr>
            <p:ph type="ftr" sz="quarter" idx="11"/>
          </p:nvPr>
        </p:nvSpPr>
        <p:spPr/>
        <p:txBody>
          <a:bodyPr/>
          <a:lstStyle/>
          <a:p>
            <a:r>
              <a:rPr lang="en-GB" smtClean="0"/>
              <a:t>CC review_K.Brodzinski 2017.04.04</a:t>
            </a:r>
            <a:endParaRPr lang="en-GB"/>
          </a:p>
        </p:txBody>
      </p:sp>
      <p:sp>
        <p:nvSpPr>
          <p:cNvPr id="6" name="Slide Number Placeholder 5"/>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3746802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825032D-C856-4769-BB63-9ABCE8C6EAA4}" type="datetime1">
              <a:rPr lang="en-US" smtClean="0"/>
              <a:t>4/4/2017</a:t>
            </a:fld>
            <a:endParaRPr lang="en-GB"/>
          </a:p>
        </p:txBody>
      </p:sp>
      <p:sp>
        <p:nvSpPr>
          <p:cNvPr id="6" name="Footer Placeholder 5"/>
          <p:cNvSpPr>
            <a:spLocks noGrp="1"/>
          </p:cNvSpPr>
          <p:nvPr>
            <p:ph type="ftr" sz="quarter" idx="11"/>
          </p:nvPr>
        </p:nvSpPr>
        <p:spPr/>
        <p:txBody>
          <a:bodyPr/>
          <a:lstStyle/>
          <a:p>
            <a:r>
              <a:rPr lang="en-GB" smtClean="0"/>
              <a:t>CC review_K.Brodzinski 2017.04.04</a:t>
            </a:r>
            <a:endParaRPr lang="en-GB"/>
          </a:p>
        </p:txBody>
      </p:sp>
      <p:sp>
        <p:nvSpPr>
          <p:cNvPr id="7" name="Slide Number Placeholder 6"/>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3818410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8FB283A-C76B-4E5A-A623-F9BB8B6F5DFA}" type="datetime1">
              <a:rPr lang="en-US" smtClean="0"/>
              <a:t>4/4/2017</a:t>
            </a:fld>
            <a:endParaRPr lang="en-GB"/>
          </a:p>
        </p:txBody>
      </p:sp>
      <p:sp>
        <p:nvSpPr>
          <p:cNvPr id="8" name="Footer Placeholder 7"/>
          <p:cNvSpPr>
            <a:spLocks noGrp="1"/>
          </p:cNvSpPr>
          <p:nvPr>
            <p:ph type="ftr" sz="quarter" idx="11"/>
          </p:nvPr>
        </p:nvSpPr>
        <p:spPr/>
        <p:txBody>
          <a:bodyPr/>
          <a:lstStyle/>
          <a:p>
            <a:r>
              <a:rPr lang="en-GB" smtClean="0"/>
              <a:t>CC review_K.Brodzinski 2017.04.04</a:t>
            </a:r>
            <a:endParaRPr lang="en-GB"/>
          </a:p>
        </p:txBody>
      </p:sp>
      <p:sp>
        <p:nvSpPr>
          <p:cNvPr id="9" name="Slide Number Placeholder 8"/>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626709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3BC9DD1-D0A9-4B92-BCF6-3A909B273591}" type="datetime1">
              <a:rPr lang="en-US" smtClean="0"/>
              <a:t>4/4/2017</a:t>
            </a:fld>
            <a:endParaRPr lang="en-GB"/>
          </a:p>
        </p:txBody>
      </p:sp>
      <p:sp>
        <p:nvSpPr>
          <p:cNvPr id="4" name="Footer Placeholder 3"/>
          <p:cNvSpPr>
            <a:spLocks noGrp="1"/>
          </p:cNvSpPr>
          <p:nvPr>
            <p:ph type="ftr" sz="quarter" idx="11"/>
          </p:nvPr>
        </p:nvSpPr>
        <p:spPr/>
        <p:txBody>
          <a:bodyPr/>
          <a:lstStyle/>
          <a:p>
            <a:r>
              <a:rPr lang="en-GB" smtClean="0"/>
              <a:t>CC review_K.Brodzinski 2017.04.04</a:t>
            </a:r>
            <a:endParaRPr lang="en-GB"/>
          </a:p>
        </p:txBody>
      </p:sp>
      <p:sp>
        <p:nvSpPr>
          <p:cNvPr id="5" name="Slide Number Placeholder 4"/>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23741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2E99C0E9-6566-4462-B0B6-70487A1BDCB0}" type="datetime1">
              <a:rPr lang="en-US" smtClean="0"/>
              <a:t>4/4/2017</a:t>
            </a:fld>
            <a:endParaRPr lang="en-US"/>
          </a:p>
        </p:txBody>
      </p:sp>
      <p:sp>
        <p:nvSpPr>
          <p:cNvPr id="8" name="Slide Number Placeholder 7"/>
          <p:cNvSpPr>
            <a:spLocks noGrp="1"/>
          </p:cNvSpPr>
          <p:nvPr>
            <p:ph type="sldNum" sz="quarter" idx="11"/>
          </p:nvPr>
        </p:nvSpPr>
        <p:spPr/>
        <p:txBody>
          <a:bodyPr/>
          <a:lstStyle/>
          <a:p>
            <a:fld id="{4B6C7465-2AB1-4660-9ED2-5A7BFD99CF3D}" type="slidenum">
              <a:rPr lang="en-US" smtClean="0"/>
              <a:pPr/>
              <a:t>‹#›</a:t>
            </a:fld>
            <a:endParaRPr lang="en-US" dirty="0"/>
          </a:p>
        </p:txBody>
      </p:sp>
      <p:sp>
        <p:nvSpPr>
          <p:cNvPr id="9" name="Footer Placeholder 8"/>
          <p:cNvSpPr>
            <a:spLocks noGrp="1"/>
          </p:cNvSpPr>
          <p:nvPr>
            <p:ph type="ftr" sz="quarter" idx="12"/>
          </p:nvPr>
        </p:nvSpPr>
        <p:spPr/>
        <p:txBody>
          <a:bodyPr/>
          <a:lstStyle>
            <a:lvl1pPr algn="r">
              <a:defRPr/>
            </a:lvl1pPr>
          </a:lstStyle>
          <a:p>
            <a:r>
              <a:rPr lang="en-US" smtClean="0"/>
              <a:t>CC review_K.Brodzinski 2017.04.04</a:t>
            </a:r>
            <a:endParaRPr lang="en-US" dirty="0"/>
          </a:p>
        </p:txBody>
      </p:sp>
      <p:sp>
        <p:nvSpPr>
          <p:cNvPr id="11" name="Title 1"/>
          <p:cNvSpPr>
            <a:spLocks noGrp="1"/>
          </p:cNvSpPr>
          <p:nvPr>
            <p:ph type="title"/>
          </p:nvPr>
        </p:nvSpPr>
        <p:spPr>
          <a:xfrm>
            <a:off x="457200" y="188640"/>
            <a:ext cx="8229600" cy="576064"/>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a:bodyPr>
          <a:lstStyle>
            <a:lvl1pPr>
              <a:defRPr sz="4000"/>
            </a:lvl1pPr>
          </a:lstStyle>
          <a:p>
            <a:r>
              <a:rPr lang="en-US" dirty="0" smtClean="0"/>
              <a:t>Click to edit Master title style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FA2723-B6EE-47F9-A1DE-33E366252159}" type="datetime1">
              <a:rPr lang="en-US" smtClean="0"/>
              <a:t>4/4/2017</a:t>
            </a:fld>
            <a:endParaRPr lang="en-GB"/>
          </a:p>
        </p:txBody>
      </p:sp>
      <p:sp>
        <p:nvSpPr>
          <p:cNvPr id="3" name="Footer Placeholder 2"/>
          <p:cNvSpPr>
            <a:spLocks noGrp="1"/>
          </p:cNvSpPr>
          <p:nvPr>
            <p:ph type="ftr" sz="quarter" idx="11"/>
          </p:nvPr>
        </p:nvSpPr>
        <p:spPr/>
        <p:txBody>
          <a:bodyPr/>
          <a:lstStyle/>
          <a:p>
            <a:r>
              <a:rPr lang="en-GB" smtClean="0"/>
              <a:t>CC review_K.Brodzinski 2017.04.04</a:t>
            </a:r>
            <a:endParaRPr lang="en-GB"/>
          </a:p>
        </p:txBody>
      </p:sp>
      <p:sp>
        <p:nvSpPr>
          <p:cNvPr id="4" name="Slide Number Placeholder 3"/>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6316278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201E93-772B-4389-8F2A-497D4965DD12}" type="datetime1">
              <a:rPr lang="en-US" smtClean="0"/>
              <a:t>4/4/2017</a:t>
            </a:fld>
            <a:endParaRPr lang="en-GB"/>
          </a:p>
        </p:txBody>
      </p:sp>
      <p:sp>
        <p:nvSpPr>
          <p:cNvPr id="6" name="Footer Placeholder 5"/>
          <p:cNvSpPr>
            <a:spLocks noGrp="1"/>
          </p:cNvSpPr>
          <p:nvPr>
            <p:ph type="ftr" sz="quarter" idx="11"/>
          </p:nvPr>
        </p:nvSpPr>
        <p:spPr/>
        <p:txBody>
          <a:bodyPr/>
          <a:lstStyle/>
          <a:p>
            <a:r>
              <a:rPr lang="en-GB" smtClean="0"/>
              <a:t>CC review_K.Brodzinski 2017.04.04</a:t>
            </a:r>
            <a:endParaRPr lang="en-GB"/>
          </a:p>
        </p:txBody>
      </p:sp>
      <p:sp>
        <p:nvSpPr>
          <p:cNvPr id="7" name="Slide Number Placeholder 6"/>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21590270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CBC696-DB95-4483-8D03-6F0E9F6E74E9}" type="datetime1">
              <a:rPr lang="en-US" smtClean="0"/>
              <a:t>4/4/2017</a:t>
            </a:fld>
            <a:endParaRPr lang="en-GB"/>
          </a:p>
        </p:txBody>
      </p:sp>
      <p:sp>
        <p:nvSpPr>
          <p:cNvPr id="6" name="Footer Placeholder 5"/>
          <p:cNvSpPr>
            <a:spLocks noGrp="1"/>
          </p:cNvSpPr>
          <p:nvPr>
            <p:ph type="ftr" sz="quarter" idx="11"/>
          </p:nvPr>
        </p:nvSpPr>
        <p:spPr/>
        <p:txBody>
          <a:bodyPr/>
          <a:lstStyle/>
          <a:p>
            <a:r>
              <a:rPr lang="en-GB" smtClean="0"/>
              <a:t>CC review_K.Brodzinski 2017.04.04</a:t>
            </a:r>
            <a:endParaRPr lang="en-GB"/>
          </a:p>
        </p:txBody>
      </p:sp>
      <p:sp>
        <p:nvSpPr>
          <p:cNvPr id="7" name="Slide Number Placeholder 6"/>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12895018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A94554-5C4D-4710-A4EA-DA91A6C6BB81}" type="datetime1">
              <a:rPr lang="en-US" smtClean="0"/>
              <a:t>4/4/2017</a:t>
            </a:fld>
            <a:endParaRPr lang="en-GB"/>
          </a:p>
        </p:txBody>
      </p:sp>
      <p:sp>
        <p:nvSpPr>
          <p:cNvPr id="5" name="Footer Placeholder 4"/>
          <p:cNvSpPr>
            <a:spLocks noGrp="1"/>
          </p:cNvSpPr>
          <p:nvPr>
            <p:ph type="ftr" sz="quarter" idx="11"/>
          </p:nvPr>
        </p:nvSpPr>
        <p:spPr/>
        <p:txBody>
          <a:bodyPr/>
          <a:lstStyle/>
          <a:p>
            <a:r>
              <a:rPr lang="en-GB" smtClean="0"/>
              <a:t>CC review_K.Brodzinski 2017.04.04</a:t>
            </a:r>
            <a:endParaRPr lang="en-GB"/>
          </a:p>
        </p:txBody>
      </p:sp>
      <p:sp>
        <p:nvSpPr>
          <p:cNvPr id="6" name="Slide Number Placeholder 5"/>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38005229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5F6B66-E8F4-4CE4-8D10-1B31A7C3FF0F}" type="datetime1">
              <a:rPr lang="en-US" smtClean="0"/>
              <a:t>4/4/2017</a:t>
            </a:fld>
            <a:endParaRPr lang="en-GB"/>
          </a:p>
        </p:txBody>
      </p:sp>
      <p:sp>
        <p:nvSpPr>
          <p:cNvPr id="5" name="Footer Placeholder 4"/>
          <p:cNvSpPr>
            <a:spLocks noGrp="1"/>
          </p:cNvSpPr>
          <p:nvPr>
            <p:ph type="ftr" sz="quarter" idx="11"/>
          </p:nvPr>
        </p:nvSpPr>
        <p:spPr/>
        <p:txBody>
          <a:bodyPr/>
          <a:lstStyle/>
          <a:p>
            <a:r>
              <a:rPr lang="en-GB" smtClean="0"/>
              <a:t>CC review_K.Brodzinski 2017.04.04</a:t>
            </a:r>
            <a:endParaRPr lang="en-GB"/>
          </a:p>
        </p:txBody>
      </p:sp>
      <p:sp>
        <p:nvSpPr>
          <p:cNvPr id="6" name="Slide Number Placeholder 5"/>
          <p:cNvSpPr>
            <a:spLocks noGrp="1"/>
          </p:cNvSpPr>
          <p:nvPr>
            <p:ph type="sldNum" sz="quarter" idx="12"/>
          </p:nvPr>
        </p:nvSpPr>
        <p:spPr/>
        <p:txBody>
          <a:bodyPr/>
          <a:lstStyle/>
          <a:p>
            <a:fld id="{1B806756-82ED-4DBF-8277-DE2335A9E0FD}" type="slidenum">
              <a:rPr lang="en-GB" smtClean="0"/>
              <a:t>‹#›</a:t>
            </a:fld>
            <a:endParaRPr lang="en-GB"/>
          </a:p>
        </p:txBody>
      </p:sp>
    </p:spTree>
    <p:extLst>
      <p:ext uri="{BB962C8B-B14F-4D97-AF65-F5344CB8AC3E}">
        <p14:creationId xmlns:p14="http://schemas.microsoft.com/office/powerpoint/2010/main" val="1578341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08B1F6-5E24-416A-A7C4-CFBADB954DCA}" type="datetime1">
              <a:rPr lang="en-US" smtClean="0"/>
              <a:t>4/4/2017</a:t>
            </a:fld>
            <a:endParaRPr lang="en-US"/>
          </a:p>
        </p:txBody>
      </p:sp>
      <p:sp>
        <p:nvSpPr>
          <p:cNvPr id="4" name="Footer Placeholder 3"/>
          <p:cNvSpPr>
            <a:spLocks noGrp="1"/>
          </p:cNvSpPr>
          <p:nvPr>
            <p:ph type="ftr" sz="quarter" idx="11"/>
          </p:nvPr>
        </p:nvSpPr>
        <p:spPr/>
        <p:txBody>
          <a:bodyPr/>
          <a:lstStyle/>
          <a:p>
            <a:r>
              <a:rPr lang="en-US" smtClean="0"/>
              <a:t>CC review_K.Brodzinski 2017.04.04</a:t>
            </a:r>
            <a:endParaRPr lang="en-US"/>
          </a:p>
        </p:txBody>
      </p:sp>
      <p:sp>
        <p:nvSpPr>
          <p:cNvPr id="5" name="Slide Number Placeholder 4"/>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C828A8-3FF5-437C-B4E3-D698798A29AD}" type="datetime1">
              <a:rPr lang="en-US" smtClean="0"/>
              <a:t>4/4/2017</a:t>
            </a:fld>
            <a:endParaRPr lang="en-US"/>
          </a:p>
        </p:txBody>
      </p:sp>
      <p:sp>
        <p:nvSpPr>
          <p:cNvPr id="4" name="Footer Placeholder 3"/>
          <p:cNvSpPr>
            <a:spLocks noGrp="1"/>
          </p:cNvSpPr>
          <p:nvPr>
            <p:ph type="ftr" sz="quarter" idx="11"/>
          </p:nvPr>
        </p:nvSpPr>
        <p:spPr/>
        <p:txBody>
          <a:bodyPr/>
          <a:lstStyle/>
          <a:p>
            <a:r>
              <a:rPr lang="en-US" smtClean="0"/>
              <a:t>CC review_K.Brodzinski 2017.04.04</a:t>
            </a:r>
            <a:endParaRPr lang="en-US"/>
          </a:p>
        </p:txBody>
      </p:sp>
      <p:sp>
        <p:nvSpPr>
          <p:cNvPr id="5" name="Slide Number Placeholder 4"/>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A301BC-1712-49E7-8579-EBCD8A61E22B}" type="datetime1">
              <a:rPr lang="en-US" smtClean="0"/>
              <a:t>4/4/2017</a:t>
            </a:fld>
            <a:endParaRPr lang="en-US"/>
          </a:p>
        </p:txBody>
      </p:sp>
      <p:sp>
        <p:nvSpPr>
          <p:cNvPr id="5" name="Footer Placeholder 4"/>
          <p:cNvSpPr>
            <a:spLocks noGrp="1"/>
          </p:cNvSpPr>
          <p:nvPr>
            <p:ph type="ftr" sz="quarter" idx="11"/>
          </p:nvPr>
        </p:nvSpPr>
        <p:spPr/>
        <p:txBody>
          <a:bodyPr/>
          <a:lstStyle/>
          <a:p>
            <a:r>
              <a:rPr lang="en-US" smtClean="0"/>
              <a:t>CC review_K.Brodzinski 2017.04.04</a:t>
            </a:r>
            <a:endParaRPr lang="en-US"/>
          </a:p>
        </p:txBody>
      </p:sp>
      <p:sp>
        <p:nvSpPr>
          <p:cNvPr id="6" name="Slide Number Placeholder 5"/>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6EA153-09B8-4F12-9FD4-11EE040522DF}" type="datetime1">
              <a:rPr lang="en-US" smtClean="0"/>
              <a:t>4/4/2017</a:t>
            </a:fld>
            <a:endParaRPr lang="en-US"/>
          </a:p>
        </p:txBody>
      </p:sp>
      <p:sp>
        <p:nvSpPr>
          <p:cNvPr id="6" name="Footer Placeholder 5"/>
          <p:cNvSpPr>
            <a:spLocks noGrp="1"/>
          </p:cNvSpPr>
          <p:nvPr>
            <p:ph type="ftr" sz="quarter" idx="11"/>
          </p:nvPr>
        </p:nvSpPr>
        <p:spPr/>
        <p:txBody>
          <a:bodyPr/>
          <a:lstStyle/>
          <a:p>
            <a:r>
              <a:rPr lang="en-US" smtClean="0"/>
              <a:t>CC review_K.Brodzinski 2017.04.04</a:t>
            </a:r>
            <a:endParaRPr lang="en-US"/>
          </a:p>
        </p:txBody>
      </p:sp>
      <p:sp>
        <p:nvSpPr>
          <p:cNvPr id="7" name="Slide Number Placeholder 6"/>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655FDB-F4A4-4623-ACA0-55DFD1DC34AE}" type="datetime1">
              <a:rPr lang="en-US" smtClean="0"/>
              <a:t>4/4/2017</a:t>
            </a:fld>
            <a:endParaRPr lang="en-US"/>
          </a:p>
        </p:txBody>
      </p:sp>
      <p:sp>
        <p:nvSpPr>
          <p:cNvPr id="8" name="Footer Placeholder 7"/>
          <p:cNvSpPr>
            <a:spLocks noGrp="1"/>
          </p:cNvSpPr>
          <p:nvPr>
            <p:ph type="ftr" sz="quarter" idx="11"/>
          </p:nvPr>
        </p:nvSpPr>
        <p:spPr/>
        <p:txBody>
          <a:bodyPr/>
          <a:lstStyle/>
          <a:p>
            <a:r>
              <a:rPr lang="en-US" smtClean="0"/>
              <a:t>CC review_K.Brodzinski 2017.04.04</a:t>
            </a:r>
            <a:endParaRPr lang="en-US"/>
          </a:p>
        </p:txBody>
      </p:sp>
      <p:sp>
        <p:nvSpPr>
          <p:cNvPr id="9" name="Slide Number Placeholder 8"/>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D4A08A-AF07-4F93-9FD9-5839DF4F1B1E}" type="datetime1">
              <a:rPr lang="en-US" smtClean="0"/>
              <a:t>4/4/2017</a:t>
            </a:fld>
            <a:endParaRPr lang="en-US"/>
          </a:p>
        </p:txBody>
      </p:sp>
      <p:sp>
        <p:nvSpPr>
          <p:cNvPr id="4" name="Footer Placeholder 3"/>
          <p:cNvSpPr>
            <a:spLocks noGrp="1"/>
          </p:cNvSpPr>
          <p:nvPr>
            <p:ph type="ftr" sz="quarter" idx="11"/>
          </p:nvPr>
        </p:nvSpPr>
        <p:spPr/>
        <p:txBody>
          <a:bodyPr/>
          <a:lstStyle/>
          <a:p>
            <a:r>
              <a:rPr lang="en-US" smtClean="0"/>
              <a:t>CC review_K.Brodzinski 2017.04.04</a:t>
            </a:r>
            <a:endParaRPr lang="en-US"/>
          </a:p>
        </p:txBody>
      </p:sp>
      <p:sp>
        <p:nvSpPr>
          <p:cNvPr id="5" name="Slide Number Placeholder 4"/>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139A19-7836-4A0C-8176-7034E9A79B6C}" type="datetime1">
              <a:rPr lang="en-US" smtClean="0"/>
              <a:t>4/4/2017</a:t>
            </a:fld>
            <a:endParaRPr lang="en-US"/>
          </a:p>
        </p:txBody>
      </p:sp>
      <p:sp>
        <p:nvSpPr>
          <p:cNvPr id="3" name="Footer Placeholder 2"/>
          <p:cNvSpPr>
            <a:spLocks noGrp="1"/>
          </p:cNvSpPr>
          <p:nvPr>
            <p:ph type="ftr" sz="quarter" idx="11"/>
          </p:nvPr>
        </p:nvSpPr>
        <p:spPr/>
        <p:txBody>
          <a:bodyPr/>
          <a:lstStyle/>
          <a:p>
            <a:r>
              <a:rPr lang="en-US" smtClean="0"/>
              <a:t>CC review_K.Brodzinski 2017.04.04</a:t>
            </a:r>
            <a:endParaRPr lang="en-US"/>
          </a:p>
        </p:txBody>
      </p:sp>
      <p:sp>
        <p:nvSpPr>
          <p:cNvPr id="4" name="Slide Number Placeholder 3"/>
          <p:cNvSpPr>
            <a:spLocks noGrp="1"/>
          </p:cNvSpPr>
          <p:nvPr>
            <p:ph type="sldNum" sz="quarter" idx="12"/>
          </p:nvPr>
        </p:nvSpPr>
        <p:spPr/>
        <p:txBody>
          <a:bodyPr/>
          <a:lstStyle/>
          <a:p>
            <a:fld id="{4B6C7465-2AB1-4660-9ED2-5A7BFD99C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3F1AC4-16C7-4A17-ACC0-459868DAE80A}" type="datetime1">
              <a:rPr lang="en-US" smtClean="0"/>
              <a:t>4/4/2017</a:t>
            </a:fld>
            <a:endParaRPr lang="en-US"/>
          </a:p>
        </p:txBody>
      </p:sp>
      <p:sp>
        <p:nvSpPr>
          <p:cNvPr id="5" name="Footer Placeholder 4"/>
          <p:cNvSpPr>
            <a:spLocks noGrp="1"/>
          </p:cNvSpPr>
          <p:nvPr>
            <p:ph type="ftr" sz="quarter" idx="3"/>
          </p:nvPr>
        </p:nvSpPr>
        <p:spPr>
          <a:xfrm>
            <a:off x="5868144" y="638132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en-US" smtClean="0"/>
              <a:t>CC review_K.Brodzinski 2017.04.04</a:t>
            </a:r>
            <a:endParaRPr lang="en-US" dirty="0"/>
          </a:p>
        </p:txBody>
      </p:sp>
      <p:sp>
        <p:nvSpPr>
          <p:cNvPr id="6" name="Slide Number Placeholder 5"/>
          <p:cNvSpPr>
            <a:spLocks noGrp="1"/>
          </p:cNvSpPr>
          <p:nvPr>
            <p:ph type="sldNum" sz="quarter" idx="4"/>
          </p:nvPr>
        </p:nvSpPr>
        <p:spPr>
          <a:xfrm>
            <a:off x="3347864" y="6381328"/>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6C7465-2AB1-4660-9ED2-5A7BFD99C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367EF7-01BB-4E00-8D8F-CD52F6B6BA51}" type="datetime1">
              <a:rPr lang="en-US" smtClean="0"/>
              <a:t>4/4/2017</a:t>
            </a:fld>
            <a:endParaRPr lang="en-GB"/>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CC review_K.Brodzinski 2017.04.04</a:t>
            </a:r>
            <a:endParaRPr lang="en-GB"/>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806756-82ED-4DBF-8277-DE2335A9E0FD}" type="slidenum">
              <a:rPr lang="en-GB" smtClean="0"/>
              <a:t>‹#›</a:t>
            </a:fld>
            <a:endParaRPr lang="en-GB"/>
          </a:p>
        </p:txBody>
      </p:sp>
    </p:spTree>
    <p:extLst>
      <p:ext uri="{BB962C8B-B14F-4D97-AF65-F5344CB8AC3E}">
        <p14:creationId xmlns:p14="http://schemas.microsoft.com/office/powerpoint/2010/main" val="382577120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notesSlide" Target="../notesSlides/notesSlide6.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1" y="228600"/>
            <a:ext cx="1371600" cy="1217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txBox="1">
            <a:spLocks/>
          </p:cNvSpPr>
          <p:nvPr/>
        </p:nvSpPr>
        <p:spPr>
          <a:xfrm>
            <a:off x="685800" y="2204864"/>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solidFill>
                  <a:srgbClr val="0070C0"/>
                </a:solidFill>
                <a:effectLst>
                  <a:outerShdw blurRad="50800" dist="38100" dir="2700000" algn="tl" rotWithShape="0">
                    <a:prstClr val="black">
                      <a:alpha val="40000"/>
                    </a:prstClr>
                  </a:outerShdw>
                </a:effectLst>
              </a:rPr>
              <a:t>SPS cryogenic proximity equipment and SM18 validation</a:t>
            </a:r>
            <a:endParaRPr lang="en-US" dirty="0">
              <a:solidFill>
                <a:srgbClr val="0070C0"/>
              </a:solidFill>
              <a:effectLst>
                <a:outerShdw blurRad="50800" dist="38100" dir="2700000" algn="tl" rotWithShape="0">
                  <a:prstClr val="black">
                    <a:alpha val="40000"/>
                  </a:prstClr>
                </a:outerShdw>
              </a:effectLst>
            </a:endParaRPr>
          </a:p>
        </p:txBody>
      </p:sp>
      <p:sp>
        <p:nvSpPr>
          <p:cNvPr id="9" name="Subtitle 2"/>
          <p:cNvSpPr txBox="1">
            <a:spLocks/>
          </p:cNvSpPr>
          <p:nvPr/>
        </p:nvSpPr>
        <p:spPr>
          <a:xfrm>
            <a:off x="914400" y="3810000"/>
            <a:ext cx="7391400" cy="2571328"/>
          </a:xfrm>
          <a:prstGeom prst="rect">
            <a:avLst/>
          </a:prstGeom>
        </p:spPr>
        <p:txBody>
          <a:bodyPr vert="horz" lIns="91440" tIns="45720" rIns="91440" bIns="45720" rtlCol="0">
            <a:normAutofit fontScale="40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4500" dirty="0" smtClean="0"/>
              <a:t/>
            </a:r>
            <a:br>
              <a:rPr lang="en-US" sz="4500" dirty="0" smtClean="0"/>
            </a:br>
            <a:r>
              <a:rPr lang="en-US" sz="4500" dirty="0" smtClean="0"/>
              <a:t> </a:t>
            </a:r>
            <a:r>
              <a:rPr lang="en-US" sz="7000" dirty="0" smtClean="0"/>
              <a:t>Crab Cavity review</a:t>
            </a:r>
            <a:br>
              <a:rPr lang="en-US" sz="7000" dirty="0" smtClean="0"/>
            </a:br>
            <a:r>
              <a:rPr lang="en-US" sz="7000" dirty="0" smtClean="0"/>
              <a:t>3-5 April 2017</a:t>
            </a:r>
          </a:p>
          <a:p>
            <a:r>
              <a:rPr lang="en-US" sz="7000" dirty="0" smtClean="0"/>
              <a:t> CERN – Geneva, Switzerland</a:t>
            </a:r>
          </a:p>
          <a:p>
            <a:endParaRPr lang="en-US" sz="5000" dirty="0" smtClean="0"/>
          </a:p>
          <a:p>
            <a:r>
              <a:rPr lang="en-US" sz="6000" i="1" dirty="0" smtClean="0"/>
              <a:t>K. Brodzinski, A. Lees and S. Claudet </a:t>
            </a:r>
          </a:p>
          <a:p>
            <a:r>
              <a:rPr lang="en-US" sz="6000" i="1" dirty="0" smtClean="0"/>
              <a:t>on behalf of involved team</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SM18 test preparation</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10</a:t>
            </a:fld>
            <a:endParaRPr lang="en-US" dirty="0"/>
          </a:p>
        </p:txBody>
      </p:sp>
      <p:sp>
        <p:nvSpPr>
          <p:cNvPr id="42" name="TextBox 41"/>
          <p:cNvSpPr txBox="1"/>
          <p:nvPr/>
        </p:nvSpPr>
        <p:spPr>
          <a:xfrm>
            <a:off x="457200" y="1397094"/>
            <a:ext cx="8153400" cy="1815882"/>
          </a:xfrm>
          <a:prstGeom prst="rect">
            <a:avLst/>
          </a:prstGeom>
          <a:noFill/>
        </p:spPr>
        <p:txBody>
          <a:bodyPr wrap="square" rtlCol="0">
            <a:spAutoFit/>
          </a:bodyPr>
          <a:lstStyle/>
          <a:p>
            <a:pPr algn="just"/>
            <a:r>
              <a:rPr lang="en-US" sz="1600" dirty="0" smtClean="0"/>
              <a:t>Recall:</a:t>
            </a:r>
          </a:p>
          <a:p>
            <a:pPr marL="285750" indent="-285750" algn="just">
              <a:buFontTx/>
              <a:buChar char="-"/>
            </a:pPr>
            <a:r>
              <a:rPr lang="en-US" sz="1600" dirty="0" smtClean="0"/>
              <a:t>SM18 test is planned to be done before transport of the crab cavity module to SPS tunnel,</a:t>
            </a:r>
          </a:p>
          <a:p>
            <a:pPr marL="285750" indent="-285750" algn="just">
              <a:buFontTx/>
              <a:buChar char="-"/>
            </a:pPr>
            <a:r>
              <a:rPr lang="en-US" sz="1600" dirty="0" smtClean="0"/>
              <a:t>Both, SB and CCM will be tested in SM18 with rigid connection from SM18 </a:t>
            </a:r>
            <a:r>
              <a:rPr lang="en-US" sz="1600" dirty="0" err="1" smtClean="0"/>
              <a:t>cryo</a:t>
            </a:r>
            <a:r>
              <a:rPr lang="en-US" sz="1600" dirty="0" smtClean="0"/>
              <a:t> infrastructure </a:t>
            </a:r>
            <a:r>
              <a:rPr lang="en-US" sz="1600" dirty="0" err="1" smtClean="0"/>
              <a:t>i.e</a:t>
            </a:r>
            <a:r>
              <a:rPr lang="en-US" sz="1600" dirty="0" smtClean="0"/>
              <a:t> the flex lines feeding SB will be directly installed in SPS,</a:t>
            </a:r>
          </a:p>
          <a:p>
            <a:pPr marL="285750" indent="-285750" algn="just">
              <a:buFontTx/>
              <a:buChar char="-"/>
            </a:pPr>
            <a:r>
              <a:rPr lang="en-US" sz="1600" dirty="0" smtClean="0"/>
              <a:t>Present </a:t>
            </a:r>
            <a:r>
              <a:rPr lang="en-US" sz="1600" dirty="0" err="1" smtClean="0"/>
              <a:t>cryo</a:t>
            </a:r>
            <a:r>
              <a:rPr lang="en-US" sz="1600" dirty="0" smtClean="0"/>
              <a:t> SM18 infrastructure requires additional valve box to adapt for connection of SB or CCM jumper directly (the valve box will allow to test next CCM without SB, which will be installed in SPS).</a:t>
            </a:r>
          </a:p>
        </p:txBody>
      </p:sp>
      <p:sp>
        <p:nvSpPr>
          <p:cNvPr id="43" name="TextBox 42"/>
          <p:cNvSpPr txBox="1"/>
          <p:nvPr/>
        </p:nvSpPr>
        <p:spPr>
          <a:xfrm>
            <a:off x="495300" y="3791942"/>
            <a:ext cx="8153400" cy="1077218"/>
          </a:xfrm>
          <a:prstGeom prst="rect">
            <a:avLst/>
          </a:prstGeom>
          <a:noFill/>
        </p:spPr>
        <p:txBody>
          <a:bodyPr wrap="square" rtlCol="0">
            <a:spAutoFit/>
          </a:bodyPr>
          <a:lstStyle/>
          <a:p>
            <a:pPr algn="just"/>
            <a:r>
              <a:rPr lang="en-US" sz="1600" dirty="0" smtClean="0"/>
              <a:t>SM18 valve box status and perspectives:</a:t>
            </a:r>
          </a:p>
          <a:p>
            <a:pPr marL="285750" indent="-285750" algn="just">
              <a:buFontTx/>
              <a:buChar char="-"/>
            </a:pPr>
            <a:r>
              <a:rPr lang="en-US" sz="1600" dirty="0" smtClean="0"/>
              <a:t>Contact signed in Autumn 2016 with </a:t>
            </a:r>
            <a:r>
              <a:rPr lang="en-US" sz="1600" dirty="0" err="1" smtClean="0"/>
              <a:t>Cryo</a:t>
            </a:r>
            <a:r>
              <a:rPr lang="en-US" sz="1600" dirty="0" smtClean="0"/>
              <a:t> Diffusion (France),</a:t>
            </a:r>
          </a:p>
          <a:p>
            <a:pPr marL="285750" indent="-285750" algn="just">
              <a:buFontTx/>
              <a:buChar char="-"/>
            </a:pPr>
            <a:r>
              <a:rPr lang="en-US" sz="1600" dirty="0" smtClean="0"/>
              <a:t>Design of the box is underway with delivery time in July 2017</a:t>
            </a:r>
            <a:r>
              <a:rPr lang="en-US" sz="1600" dirty="0"/>
              <a:t> </a:t>
            </a:r>
            <a:r>
              <a:rPr lang="en-US" sz="1600" dirty="0" smtClean="0"/>
              <a:t>-&gt; compatible with SM18 shutdown window for installation in August 2017. </a:t>
            </a:r>
          </a:p>
        </p:txBody>
      </p:sp>
      <p:sp>
        <p:nvSpPr>
          <p:cNvPr id="4" name="TextBox 3"/>
          <p:cNvSpPr txBox="1"/>
          <p:nvPr/>
        </p:nvSpPr>
        <p:spPr>
          <a:xfrm>
            <a:off x="7073589" y="4910964"/>
            <a:ext cx="1575111" cy="307777"/>
          </a:xfrm>
          <a:prstGeom prst="rect">
            <a:avLst/>
          </a:prstGeom>
          <a:noFill/>
        </p:spPr>
        <p:txBody>
          <a:bodyPr wrap="none" rtlCol="0">
            <a:spAutoFit/>
          </a:bodyPr>
          <a:lstStyle/>
          <a:p>
            <a:r>
              <a:rPr lang="en-US" sz="1400" dirty="0" smtClean="0"/>
              <a:t>Courtesy of A. Lees</a:t>
            </a:r>
            <a:endParaRPr lang="en-GB" sz="1400" dirty="0"/>
          </a:p>
        </p:txBody>
      </p:sp>
    </p:spTree>
    <p:extLst>
      <p:ext uri="{BB962C8B-B14F-4D97-AF65-F5344CB8AC3E}">
        <p14:creationId xmlns:p14="http://schemas.microsoft.com/office/powerpoint/2010/main" val="2889725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SM18/SPS installation definition</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11</a:t>
            </a:fld>
            <a:endParaRPr lang="en-US" dirty="0"/>
          </a:p>
        </p:txBody>
      </p:sp>
      <p:grpSp>
        <p:nvGrpSpPr>
          <p:cNvPr id="23" name="Group 22"/>
          <p:cNvGrpSpPr>
            <a:grpSpLocks/>
          </p:cNvGrpSpPr>
          <p:nvPr/>
        </p:nvGrpSpPr>
        <p:grpSpPr bwMode="auto">
          <a:xfrm rot="5400000">
            <a:off x="1655364" y="-854955"/>
            <a:ext cx="218" cy="152400"/>
            <a:chOff x="1392" y="1008"/>
            <a:chExt cx="218" cy="96"/>
          </a:xfrm>
        </p:grpSpPr>
        <p:sp>
          <p:nvSpPr>
            <p:cNvPr id="124" name="Line 22"/>
            <p:cNvSpPr>
              <a:spLocks noChangeShapeType="1"/>
            </p:cNvSpPr>
            <p:nvPr/>
          </p:nvSpPr>
          <p:spPr bwMode="auto">
            <a:xfrm>
              <a:off x="1610"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5" name="Line 23"/>
            <p:cNvSpPr>
              <a:spLocks noChangeShapeType="1"/>
            </p:cNvSpPr>
            <p:nvPr/>
          </p:nvSpPr>
          <p:spPr bwMode="auto">
            <a:xfrm>
              <a:off x="1488"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6" name="Line 24"/>
            <p:cNvSpPr>
              <a:spLocks noChangeShapeType="1"/>
            </p:cNvSpPr>
            <p:nvPr/>
          </p:nvSpPr>
          <p:spPr bwMode="auto">
            <a:xfrm flipV="1">
              <a:off x="1440" y="1008"/>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7" name="Line 25"/>
            <p:cNvSpPr>
              <a:spLocks noChangeShapeType="1"/>
            </p:cNvSpPr>
            <p:nvPr/>
          </p:nvSpPr>
          <p:spPr bwMode="auto">
            <a:xfrm flipV="1">
              <a:off x="1488" y="1056"/>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8" name="Line 26"/>
            <p:cNvSpPr>
              <a:spLocks noChangeShapeType="1"/>
            </p:cNvSpPr>
            <p:nvPr/>
          </p:nvSpPr>
          <p:spPr bwMode="auto">
            <a:xfrm>
              <a:off x="1584"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9" name="Line 27"/>
            <p:cNvSpPr>
              <a:spLocks noChangeShapeType="1"/>
            </p:cNvSpPr>
            <p:nvPr/>
          </p:nvSpPr>
          <p:spPr bwMode="auto">
            <a:xfrm>
              <a:off x="1392"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30" name="Line 28"/>
            <p:cNvSpPr>
              <a:spLocks noChangeShapeType="1"/>
            </p:cNvSpPr>
            <p:nvPr/>
          </p:nvSpPr>
          <p:spPr bwMode="auto">
            <a:xfrm>
              <a:off x="1536"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grpSp>
        <p:nvGrpSpPr>
          <p:cNvPr id="41" name="Group 40"/>
          <p:cNvGrpSpPr>
            <a:grpSpLocks/>
          </p:cNvGrpSpPr>
          <p:nvPr/>
        </p:nvGrpSpPr>
        <p:grpSpPr bwMode="auto">
          <a:xfrm rot="5400000">
            <a:off x="2188764" y="-854955"/>
            <a:ext cx="218" cy="152400"/>
            <a:chOff x="1392" y="1008"/>
            <a:chExt cx="218" cy="96"/>
          </a:xfrm>
        </p:grpSpPr>
        <p:sp>
          <p:nvSpPr>
            <p:cNvPr id="101" name="Line 63"/>
            <p:cNvSpPr>
              <a:spLocks noChangeShapeType="1"/>
            </p:cNvSpPr>
            <p:nvPr/>
          </p:nvSpPr>
          <p:spPr bwMode="auto">
            <a:xfrm>
              <a:off x="1610"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2" name="Line 64"/>
            <p:cNvSpPr>
              <a:spLocks noChangeShapeType="1"/>
            </p:cNvSpPr>
            <p:nvPr/>
          </p:nvSpPr>
          <p:spPr bwMode="auto">
            <a:xfrm>
              <a:off x="1488"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3" name="Line 65"/>
            <p:cNvSpPr>
              <a:spLocks noChangeShapeType="1"/>
            </p:cNvSpPr>
            <p:nvPr/>
          </p:nvSpPr>
          <p:spPr bwMode="auto">
            <a:xfrm flipV="1">
              <a:off x="1440" y="1008"/>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4" name="Line 66"/>
            <p:cNvSpPr>
              <a:spLocks noChangeShapeType="1"/>
            </p:cNvSpPr>
            <p:nvPr/>
          </p:nvSpPr>
          <p:spPr bwMode="auto">
            <a:xfrm flipV="1">
              <a:off x="1488" y="1056"/>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5" name="Line 67"/>
            <p:cNvSpPr>
              <a:spLocks noChangeShapeType="1"/>
            </p:cNvSpPr>
            <p:nvPr/>
          </p:nvSpPr>
          <p:spPr bwMode="auto">
            <a:xfrm>
              <a:off x="1584"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6" name="Line 68"/>
            <p:cNvSpPr>
              <a:spLocks noChangeShapeType="1"/>
            </p:cNvSpPr>
            <p:nvPr/>
          </p:nvSpPr>
          <p:spPr bwMode="auto">
            <a:xfrm>
              <a:off x="1392"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7" name="Line 69"/>
            <p:cNvSpPr>
              <a:spLocks noChangeShapeType="1"/>
            </p:cNvSpPr>
            <p:nvPr/>
          </p:nvSpPr>
          <p:spPr bwMode="auto">
            <a:xfrm>
              <a:off x="1536"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pic>
        <p:nvPicPr>
          <p:cNvPr id="93" name="Picture 92"/>
          <p:cNvPicPr>
            <a:picLocks noChangeAspect="1"/>
          </p:cNvPicPr>
          <p:nvPr/>
        </p:nvPicPr>
        <p:blipFill>
          <a:blip r:embed="rId3"/>
          <a:stretch>
            <a:fillRect/>
          </a:stretch>
        </p:blipFill>
        <p:spPr>
          <a:xfrm>
            <a:off x="1907704" y="2708920"/>
            <a:ext cx="5066499" cy="3672408"/>
          </a:xfrm>
          <a:prstGeom prst="rect">
            <a:avLst/>
          </a:prstGeom>
        </p:spPr>
      </p:pic>
      <p:sp>
        <p:nvSpPr>
          <p:cNvPr id="94" name="TextBox 93"/>
          <p:cNvSpPr txBox="1"/>
          <p:nvPr/>
        </p:nvSpPr>
        <p:spPr>
          <a:xfrm>
            <a:off x="462608" y="1103536"/>
            <a:ext cx="8501880" cy="1754326"/>
          </a:xfrm>
          <a:prstGeom prst="rect">
            <a:avLst/>
          </a:prstGeom>
          <a:noFill/>
        </p:spPr>
        <p:txBody>
          <a:bodyPr wrap="square" rtlCol="0">
            <a:spAutoFit/>
          </a:bodyPr>
          <a:lstStyle/>
          <a:p>
            <a:r>
              <a:rPr lang="en-US" dirty="0" smtClean="0"/>
              <a:t>As SB makes direct interface to the CCM related definition for connection of interfaces is needed:</a:t>
            </a:r>
          </a:p>
          <a:p>
            <a:pPr marL="285750" indent="-285750">
              <a:buFontTx/>
              <a:buChar char="-"/>
            </a:pPr>
            <a:r>
              <a:rPr lang="en-US" dirty="0" smtClean="0"/>
              <a:t>Positioning of the SB at SM18 and SPS to be done by CRG and MME,</a:t>
            </a:r>
          </a:p>
          <a:p>
            <a:pPr marL="285750" indent="-285750">
              <a:buFontTx/>
              <a:buChar char="-"/>
            </a:pPr>
            <a:r>
              <a:rPr lang="en-US" dirty="0" smtClean="0"/>
              <a:t>Jumper interface SB to CCM – design CRG+MME, connection to be done by MME,</a:t>
            </a:r>
          </a:p>
          <a:p>
            <a:pPr marL="285750" indent="-285750">
              <a:buFontTx/>
              <a:buChar char="-"/>
            </a:pPr>
            <a:r>
              <a:rPr lang="en-US" dirty="0" smtClean="0"/>
              <a:t>SM18 infra or flex lines to SB – design CRG, connection to be done by CRG</a:t>
            </a:r>
          </a:p>
          <a:p>
            <a:pPr marL="285750" indent="-285750">
              <a:buFontTx/>
              <a:buChar char="-"/>
            </a:pPr>
            <a:endParaRPr lang="en-GB" dirty="0"/>
          </a:p>
        </p:txBody>
      </p:sp>
      <p:sp>
        <p:nvSpPr>
          <p:cNvPr id="151" name="TextBox 150"/>
          <p:cNvSpPr txBox="1"/>
          <p:nvPr/>
        </p:nvSpPr>
        <p:spPr>
          <a:xfrm>
            <a:off x="772831" y="4005064"/>
            <a:ext cx="1612884" cy="738664"/>
          </a:xfrm>
          <a:prstGeom prst="rect">
            <a:avLst/>
          </a:prstGeom>
          <a:noFill/>
        </p:spPr>
        <p:txBody>
          <a:bodyPr wrap="square" rtlCol="0">
            <a:spAutoFit/>
          </a:bodyPr>
          <a:lstStyle/>
          <a:p>
            <a:r>
              <a:rPr lang="en-US" sz="1400" dirty="0" smtClean="0">
                <a:solidFill>
                  <a:schemeClr val="tx2"/>
                </a:solidFill>
              </a:rPr>
              <a:t>Connection of jumper interface to CCM – by MME</a:t>
            </a:r>
            <a:endParaRPr lang="en-GB" sz="1400" dirty="0">
              <a:solidFill>
                <a:schemeClr val="tx2"/>
              </a:solidFill>
            </a:endParaRPr>
          </a:p>
        </p:txBody>
      </p:sp>
      <p:sp>
        <p:nvSpPr>
          <p:cNvPr id="152" name="TextBox 151"/>
          <p:cNvSpPr txBox="1"/>
          <p:nvPr/>
        </p:nvSpPr>
        <p:spPr>
          <a:xfrm>
            <a:off x="6682992" y="2924944"/>
            <a:ext cx="1612884" cy="738664"/>
          </a:xfrm>
          <a:prstGeom prst="rect">
            <a:avLst/>
          </a:prstGeom>
          <a:noFill/>
        </p:spPr>
        <p:txBody>
          <a:bodyPr wrap="square" rtlCol="0">
            <a:spAutoFit/>
          </a:bodyPr>
          <a:lstStyle/>
          <a:p>
            <a:r>
              <a:rPr lang="en-US" sz="1400" dirty="0" smtClean="0">
                <a:solidFill>
                  <a:schemeClr val="tx2"/>
                </a:solidFill>
              </a:rPr>
              <a:t>Connection of He supply/return lines by CRG</a:t>
            </a:r>
            <a:endParaRPr lang="en-GB" sz="1400" dirty="0">
              <a:solidFill>
                <a:schemeClr val="tx2"/>
              </a:solidFill>
            </a:endParaRPr>
          </a:p>
        </p:txBody>
      </p:sp>
      <p:sp>
        <p:nvSpPr>
          <p:cNvPr id="95" name="Oval 94"/>
          <p:cNvSpPr/>
          <p:nvPr/>
        </p:nvSpPr>
        <p:spPr>
          <a:xfrm>
            <a:off x="2051720" y="4293096"/>
            <a:ext cx="1343000" cy="1224136"/>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 name="Oval 152"/>
          <p:cNvSpPr/>
          <p:nvPr/>
        </p:nvSpPr>
        <p:spPr>
          <a:xfrm rot="2052035">
            <a:off x="3865362" y="3274617"/>
            <a:ext cx="1923610" cy="1153883"/>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430679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SM18 </a:t>
            </a:r>
            <a:r>
              <a:rPr lang="en-US" dirty="0" err="1" smtClean="0"/>
              <a:t>cryo</a:t>
            </a:r>
            <a:r>
              <a:rPr lang="en-US" dirty="0" smtClean="0"/>
              <a:t> planning requirements</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12</a:t>
            </a:fld>
            <a:endParaRPr lang="en-US" dirty="0"/>
          </a:p>
        </p:txBody>
      </p:sp>
      <p:pic>
        <p:nvPicPr>
          <p:cNvPr id="9" name="Picture 8"/>
          <p:cNvPicPr>
            <a:picLocks noChangeAspect="1"/>
          </p:cNvPicPr>
          <p:nvPr/>
        </p:nvPicPr>
        <p:blipFill>
          <a:blip r:embed="rId3"/>
          <a:stretch>
            <a:fillRect/>
          </a:stretch>
        </p:blipFill>
        <p:spPr>
          <a:xfrm>
            <a:off x="450914" y="1700808"/>
            <a:ext cx="8235886" cy="2088232"/>
          </a:xfrm>
          <a:prstGeom prst="rect">
            <a:avLst/>
          </a:prstGeom>
        </p:spPr>
      </p:pic>
      <p:sp>
        <p:nvSpPr>
          <p:cNvPr id="16" name="TextBox 15"/>
          <p:cNvSpPr txBox="1"/>
          <p:nvPr/>
        </p:nvSpPr>
        <p:spPr>
          <a:xfrm>
            <a:off x="450914" y="4233862"/>
            <a:ext cx="8369558" cy="923330"/>
          </a:xfrm>
          <a:prstGeom prst="rect">
            <a:avLst/>
          </a:prstGeom>
          <a:noFill/>
        </p:spPr>
        <p:txBody>
          <a:bodyPr wrap="square" rtlCol="0">
            <a:spAutoFit/>
          </a:bodyPr>
          <a:lstStyle/>
          <a:p>
            <a:r>
              <a:rPr lang="en-US" dirty="0" smtClean="0"/>
              <a:t>The tentative planning for SM18 tests has been studied between CRG and RF. </a:t>
            </a:r>
            <a:br>
              <a:rPr lang="en-US" dirty="0" smtClean="0"/>
            </a:br>
            <a:r>
              <a:rPr lang="en-US" dirty="0" smtClean="0"/>
              <a:t>CRG confirms that above blue timeline of 27 days was already optimized and is considered as a success oriented plan. </a:t>
            </a:r>
            <a:endParaRPr lang="en-GB" dirty="0"/>
          </a:p>
        </p:txBody>
      </p:sp>
    </p:spTree>
    <p:extLst>
      <p:ext uri="{BB962C8B-B14F-4D97-AF65-F5344CB8AC3E}">
        <p14:creationId xmlns:p14="http://schemas.microsoft.com/office/powerpoint/2010/main" val="2153707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Conclusions and perspectives</a:t>
            </a:r>
            <a:endParaRPr lang="en-GB" dirty="0"/>
          </a:p>
        </p:txBody>
      </p:sp>
      <p:sp>
        <p:nvSpPr>
          <p:cNvPr id="2" name="TextBox 1"/>
          <p:cNvSpPr txBox="1"/>
          <p:nvPr/>
        </p:nvSpPr>
        <p:spPr>
          <a:xfrm>
            <a:off x="395536" y="1048375"/>
            <a:ext cx="8572479" cy="410881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smtClean="0"/>
              <a:t>Globally, the work on cryogenic proximity equipment is progressing well: pumps installed in SPS, water heater is being refurbished, service box – design done and production starts soon, </a:t>
            </a:r>
          </a:p>
          <a:p>
            <a:pPr marL="285750" indent="-285750">
              <a:lnSpc>
                <a:spcPct val="150000"/>
              </a:lnSpc>
              <a:buFont typeface="Arial" panose="020B0604020202020204" pitchFamily="34" charset="0"/>
              <a:buChar char="•"/>
            </a:pPr>
            <a:r>
              <a:rPr lang="en-US" dirty="0" smtClean="0"/>
              <a:t>SM18 valve box – delivery compatible with installation during SM18 shutdown in August 2017,</a:t>
            </a:r>
          </a:p>
          <a:p>
            <a:pPr marL="285750" indent="-285750">
              <a:lnSpc>
                <a:spcPct val="150000"/>
              </a:lnSpc>
              <a:buFont typeface="Arial" panose="020B0604020202020204" pitchFamily="34" charset="0"/>
              <a:buChar char="•"/>
            </a:pPr>
            <a:r>
              <a:rPr lang="en-US" dirty="0" smtClean="0">
                <a:solidFill>
                  <a:srgbClr val="C00000"/>
                </a:solidFill>
              </a:rPr>
              <a:t>CCM heat load considerably increased (by ~25 % between 2016 and 2017) </a:t>
            </a:r>
            <a:r>
              <a:rPr lang="en-US" dirty="0" smtClean="0"/>
              <a:t>– near to the helium pumping limit … major upgrade of the pumping system and planning update will be necessary if the heat load continues to increase,</a:t>
            </a:r>
          </a:p>
          <a:p>
            <a:pPr marL="285750" indent="-285750">
              <a:lnSpc>
                <a:spcPct val="150000"/>
              </a:lnSpc>
              <a:buFont typeface="Arial" panose="020B0604020202020204" pitchFamily="34" charset="0"/>
              <a:buChar char="•"/>
            </a:pPr>
            <a:r>
              <a:rPr lang="en-US" dirty="0" smtClean="0"/>
              <a:t>Thanks to all partners for collaboration on this project (mainly </a:t>
            </a:r>
            <a:r>
              <a:rPr lang="en-US" dirty="0" smtClean="0"/>
              <a:t>BE-RF </a:t>
            </a:r>
            <a:r>
              <a:rPr lang="en-US" dirty="0" smtClean="0"/>
              <a:t>and EN-MME)</a:t>
            </a:r>
          </a:p>
          <a:p>
            <a:endParaRPr lang="en-US" dirty="0" smtClean="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9339" y="5085184"/>
            <a:ext cx="1484249" cy="1422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3117" y="5517232"/>
            <a:ext cx="3858877" cy="461665"/>
          </a:xfrm>
          <a:prstGeom prst="rect">
            <a:avLst/>
          </a:prstGeom>
        </p:spPr>
        <p:txBody>
          <a:bodyPr wrap="none">
            <a:spAutoFit/>
          </a:bodyPr>
          <a:lstStyle/>
          <a:p>
            <a:r>
              <a:rPr lang="en-US" sz="2400" dirty="0" smtClean="0">
                <a:solidFill>
                  <a:schemeClr val="tx2"/>
                </a:solidFill>
              </a:rPr>
              <a:t>Thank you for your attention!</a:t>
            </a:r>
            <a:endParaRPr lang="en-GB" sz="2400" dirty="0">
              <a:solidFill>
                <a:schemeClr val="tx2"/>
              </a:solidFill>
            </a:endParaRPr>
          </a:p>
        </p:txBody>
      </p:sp>
      <p:sp>
        <p:nvSpPr>
          <p:cNvPr id="6" name="Slide Number Placeholder 5"/>
          <p:cNvSpPr>
            <a:spLocks noGrp="1"/>
          </p:cNvSpPr>
          <p:nvPr>
            <p:ph type="sldNum" sz="quarter" idx="11"/>
          </p:nvPr>
        </p:nvSpPr>
        <p:spPr/>
        <p:txBody>
          <a:bodyPr/>
          <a:lstStyle/>
          <a:p>
            <a:fld id="{4B6C7465-2AB1-4660-9ED2-5A7BFD99CF3D}" type="slidenum">
              <a:rPr lang="en-US" smtClean="0"/>
              <a:pPr/>
              <a:t>13</a:t>
            </a:fld>
            <a:endParaRPr lang="en-US" dirty="0"/>
          </a:p>
        </p:txBody>
      </p:sp>
    </p:spTree>
    <p:extLst>
      <p:ext uri="{BB962C8B-B14F-4D97-AF65-F5344CB8AC3E}">
        <p14:creationId xmlns:p14="http://schemas.microsoft.com/office/powerpoint/2010/main" val="3340442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5" name="TextBox 4"/>
          <p:cNvSpPr txBox="1"/>
          <p:nvPr/>
        </p:nvSpPr>
        <p:spPr>
          <a:xfrm>
            <a:off x="770856" y="1196752"/>
            <a:ext cx="7992888" cy="517064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000" dirty="0" smtClean="0"/>
              <a:t>General layout</a:t>
            </a:r>
          </a:p>
          <a:p>
            <a:pPr marL="285750" indent="-285750">
              <a:lnSpc>
                <a:spcPct val="150000"/>
              </a:lnSpc>
              <a:buFont typeface="Arial" panose="020B0604020202020204" pitchFamily="34" charset="0"/>
              <a:buChar char="•"/>
            </a:pPr>
            <a:r>
              <a:rPr lang="en-US" sz="2000" dirty="0" smtClean="0"/>
              <a:t>Proximity equipment cryogenics</a:t>
            </a:r>
          </a:p>
          <a:p>
            <a:pPr marL="742950" lvl="1" indent="-285750">
              <a:lnSpc>
                <a:spcPct val="150000"/>
              </a:lnSpc>
              <a:buFont typeface="Arial" panose="020B0604020202020204" pitchFamily="34" charset="0"/>
              <a:buChar char="•"/>
            </a:pPr>
            <a:r>
              <a:rPr lang="en-US" sz="2000" dirty="0" smtClean="0"/>
              <a:t>Service box</a:t>
            </a:r>
          </a:p>
          <a:p>
            <a:pPr marL="742950" lvl="1" indent="-285750">
              <a:lnSpc>
                <a:spcPct val="150000"/>
              </a:lnSpc>
              <a:buFont typeface="Arial" panose="020B0604020202020204" pitchFamily="34" charset="0"/>
              <a:buChar char="•"/>
            </a:pPr>
            <a:r>
              <a:rPr lang="en-US" sz="2000" dirty="0" smtClean="0"/>
              <a:t>Water heater</a:t>
            </a:r>
          </a:p>
          <a:p>
            <a:pPr marL="742950" lvl="1" indent="-285750">
              <a:lnSpc>
                <a:spcPct val="150000"/>
              </a:lnSpc>
              <a:buFont typeface="Arial" panose="020B0604020202020204" pitchFamily="34" charset="0"/>
              <a:buChar char="•"/>
            </a:pPr>
            <a:r>
              <a:rPr lang="en-US" sz="2000" dirty="0" smtClean="0"/>
              <a:t>Helium pumps</a:t>
            </a:r>
          </a:p>
          <a:p>
            <a:pPr marL="285750" indent="-285750">
              <a:lnSpc>
                <a:spcPct val="150000"/>
              </a:lnSpc>
              <a:buFont typeface="Arial" panose="020B0604020202020204" pitchFamily="34" charset="0"/>
              <a:buChar char="•"/>
            </a:pPr>
            <a:r>
              <a:rPr lang="en-US" sz="2000" dirty="0" smtClean="0"/>
              <a:t>Crab cavity module 2 K cooling circuit</a:t>
            </a:r>
          </a:p>
          <a:p>
            <a:pPr marL="285750" indent="-285750">
              <a:lnSpc>
                <a:spcPct val="150000"/>
              </a:lnSpc>
              <a:buFont typeface="Arial" panose="020B0604020202020204" pitchFamily="34" charset="0"/>
              <a:buChar char="•"/>
            </a:pPr>
            <a:r>
              <a:rPr lang="en-US" sz="2000" dirty="0" smtClean="0"/>
              <a:t>Heat load evolution</a:t>
            </a:r>
          </a:p>
          <a:p>
            <a:pPr marL="285750" indent="-285750">
              <a:lnSpc>
                <a:spcPct val="150000"/>
              </a:lnSpc>
              <a:buFont typeface="Arial" panose="020B0604020202020204" pitchFamily="34" charset="0"/>
              <a:buChar char="•"/>
            </a:pPr>
            <a:r>
              <a:rPr lang="en-US" sz="2000" dirty="0"/>
              <a:t>SM18 </a:t>
            </a:r>
            <a:r>
              <a:rPr lang="en-US" sz="2000" dirty="0" smtClean="0"/>
              <a:t>test</a:t>
            </a:r>
          </a:p>
          <a:p>
            <a:pPr marL="742950" lvl="1" indent="-285750">
              <a:lnSpc>
                <a:spcPct val="150000"/>
              </a:lnSpc>
              <a:buFont typeface="Arial" panose="020B0604020202020204" pitchFamily="34" charset="0"/>
              <a:buChar char="•"/>
            </a:pPr>
            <a:r>
              <a:rPr lang="en-US" sz="2000" dirty="0" err="1" smtClean="0"/>
              <a:t>cryo</a:t>
            </a:r>
            <a:r>
              <a:rPr lang="en-US" sz="2000" dirty="0" smtClean="0"/>
              <a:t> equipment progress</a:t>
            </a:r>
          </a:p>
          <a:p>
            <a:pPr marL="742950" lvl="1" indent="-285750">
              <a:lnSpc>
                <a:spcPct val="150000"/>
              </a:lnSpc>
              <a:buFont typeface="Arial" panose="020B0604020202020204" pitchFamily="34" charset="0"/>
              <a:buChar char="•"/>
            </a:pPr>
            <a:r>
              <a:rPr lang="en-US" sz="2000" dirty="0" smtClean="0"/>
              <a:t>planning</a:t>
            </a:r>
            <a:endParaRPr lang="en-US" sz="2000" dirty="0"/>
          </a:p>
          <a:p>
            <a:pPr marL="285750" indent="-285750">
              <a:lnSpc>
                <a:spcPct val="150000"/>
              </a:lnSpc>
              <a:buFont typeface="Arial" panose="020B0604020202020204" pitchFamily="34" charset="0"/>
              <a:buChar char="•"/>
            </a:pPr>
            <a:r>
              <a:rPr lang="en-US" sz="2000" dirty="0" smtClean="0"/>
              <a:t>Conclusions</a:t>
            </a:r>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a:t>O</a:t>
            </a:r>
            <a:r>
              <a:rPr lang="en-US" dirty="0" smtClean="0"/>
              <a:t>utlook</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2</a:t>
            </a:fld>
            <a:endParaRPr lang="en-US" dirty="0"/>
          </a:p>
        </p:txBody>
      </p:sp>
    </p:spTree>
    <p:extLst>
      <p:ext uri="{BB962C8B-B14F-4D97-AF65-F5344CB8AC3E}">
        <p14:creationId xmlns:p14="http://schemas.microsoft.com/office/powerpoint/2010/main" val="40698092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3" name="Group 222"/>
          <p:cNvGrpSpPr/>
          <p:nvPr/>
        </p:nvGrpSpPr>
        <p:grpSpPr>
          <a:xfrm>
            <a:off x="179512" y="732190"/>
            <a:ext cx="8699902" cy="4785042"/>
            <a:chOff x="179512" y="732190"/>
            <a:chExt cx="8699902" cy="4785042"/>
          </a:xfrm>
        </p:grpSpPr>
        <p:grpSp>
          <p:nvGrpSpPr>
            <p:cNvPr id="148" name="Group 147"/>
            <p:cNvGrpSpPr/>
            <p:nvPr/>
          </p:nvGrpSpPr>
          <p:grpSpPr>
            <a:xfrm>
              <a:off x="179512" y="732190"/>
              <a:ext cx="8699902" cy="4785042"/>
              <a:chOff x="48562" y="569515"/>
              <a:chExt cx="9080181" cy="5107602"/>
            </a:xfrm>
          </p:grpSpPr>
          <p:grpSp>
            <p:nvGrpSpPr>
              <p:cNvPr id="151" name="Group 150"/>
              <p:cNvGrpSpPr/>
              <p:nvPr/>
            </p:nvGrpSpPr>
            <p:grpSpPr>
              <a:xfrm>
                <a:off x="48562" y="569515"/>
                <a:ext cx="9080181" cy="5107602"/>
                <a:chOff x="48562" y="845283"/>
                <a:chExt cx="9080181" cy="5107602"/>
              </a:xfrm>
            </p:grpSpPr>
            <p:grpSp>
              <p:nvGrpSpPr>
                <p:cNvPr id="157" name="Group 156"/>
                <p:cNvGrpSpPr/>
                <p:nvPr/>
              </p:nvGrpSpPr>
              <p:grpSpPr>
                <a:xfrm>
                  <a:off x="48562" y="845283"/>
                  <a:ext cx="9080181" cy="5107602"/>
                  <a:chOff x="48562" y="845283"/>
                  <a:chExt cx="9080181" cy="5107602"/>
                </a:xfrm>
              </p:grpSpPr>
              <p:grpSp>
                <p:nvGrpSpPr>
                  <p:cNvPr id="162" name="Group 161"/>
                  <p:cNvGrpSpPr/>
                  <p:nvPr/>
                </p:nvGrpSpPr>
                <p:grpSpPr>
                  <a:xfrm>
                    <a:off x="48562" y="845283"/>
                    <a:ext cx="9080181" cy="5107602"/>
                    <a:chOff x="48562" y="855995"/>
                    <a:chExt cx="9080181" cy="5107602"/>
                  </a:xfrm>
                </p:grpSpPr>
                <p:pic>
                  <p:nvPicPr>
                    <p:cNvPr id="193" name="Picture 19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62" y="855995"/>
                      <a:ext cx="9080181" cy="5107602"/>
                    </a:xfrm>
                    <a:prstGeom prst="rect">
                      <a:avLst/>
                    </a:prstGeom>
                  </p:spPr>
                </p:pic>
                <p:grpSp>
                  <p:nvGrpSpPr>
                    <p:cNvPr id="194" name="Group 193"/>
                    <p:cNvGrpSpPr/>
                    <p:nvPr/>
                  </p:nvGrpSpPr>
                  <p:grpSpPr>
                    <a:xfrm>
                      <a:off x="3473827" y="2698431"/>
                      <a:ext cx="2550061" cy="2444113"/>
                      <a:chOff x="3473827" y="2698431"/>
                      <a:chExt cx="2550061" cy="2444113"/>
                    </a:xfrm>
                    <a:solidFill>
                      <a:srgbClr val="E7E6E6"/>
                    </a:solidFill>
                  </p:grpSpPr>
                  <p:grpSp>
                    <p:nvGrpSpPr>
                      <p:cNvPr id="212" name="Group 211"/>
                      <p:cNvGrpSpPr/>
                      <p:nvPr/>
                    </p:nvGrpSpPr>
                    <p:grpSpPr>
                      <a:xfrm>
                        <a:off x="3473827" y="3187318"/>
                        <a:ext cx="2460931" cy="1955226"/>
                        <a:chOff x="3641970" y="3353106"/>
                        <a:chExt cx="2460931" cy="1955226"/>
                      </a:xfrm>
                      <a:grpFill/>
                    </p:grpSpPr>
                    <p:cxnSp>
                      <p:nvCxnSpPr>
                        <p:cNvPr id="214" name="Straight Connector 213"/>
                        <p:cNvCxnSpPr/>
                        <p:nvPr/>
                      </p:nvCxnSpPr>
                      <p:spPr>
                        <a:xfrm>
                          <a:off x="5322097" y="3353106"/>
                          <a:ext cx="0" cy="1726644"/>
                        </a:xfrm>
                        <a:prstGeom prst="line">
                          <a:avLst/>
                        </a:prstGeom>
                        <a:grpFill/>
                        <a:ln w="28575" cap="flat" cmpd="sng" algn="ctr">
                          <a:solidFill>
                            <a:srgbClr val="FF0000"/>
                          </a:solidFill>
                          <a:prstDash val="solid"/>
                          <a:miter lim="800000"/>
                          <a:headEnd type="none" w="med" len="med"/>
                          <a:tailEnd type="none" w="med" len="med"/>
                        </a:ln>
                        <a:effectLst/>
                      </p:spPr>
                    </p:cxnSp>
                    <p:cxnSp>
                      <p:nvCxnSpPr>
                        <p:cNvPr id="215" name="Straight Connector 214"/>
                        <p:cNvCxnSpPr/>
                        <p:nvPr/>
                      </p:nvCxnSpPr>
                      <p:spPr>
                        <a:xfrm flipV="1">
                          <a:off x="4849280" y="4292878"/>
                          <a:ext cx="1253621" cy="1015454"/>
                        </a:xfrm>
                        <a:prstGeom prst="line">
                          <a:avLst/>
                        </a:prstGeom>
                        <a:grpFill/>
                        <a:ln w="28575" cap="flat" cmpd="sng" algn="ctr">
                          <a:solidFill>
                            <a:srgbClr val="44546A">
                              <a:lumMod val="60000"/>
                              <a:lumOff val="40000"/>
                            </a:srgbClr>
                          </a:solidFill>
                          <a:prstDash val="solid"/>
                          <a:miter lim="800000"/>
                          <a:headEnd type="none" w="med" len="med"/>
                          <a:tailEnd type="none" w="med" len="med"/>
                        </a:ln>
                        <a:effectLst/>
                      </p:spPr>
                    </p:cxnSp>
                    <p:cxnSp>
                      <p:nvCxnSpPr>
                        <p:cNvPr id="216" name="Straight Connector 215"/>
                        <p:cNvCxnSpPr/>
                        <p:nvPr/>
                      </p:nvCxnSpPr>
                      <p:spPr>
                        <a:xfrm flipH="1">
                          <a:off x="3641970" y="4293745"/>
                          <a:ext cx="2458575" cy="270524"/>
                        </a:xfrm>
                        <a:prstGeom prst="line">
                          <a:avLst/>
                        </a:prstGeom>
                        <a:grpFill/>
                        <a:ln w="28575" cap="flat" cmpd="sng" algn="ctr">
                          <a:solidFill>
                            <a:srgbClr val="44546A">
                              <a:lumMod val="60000"/>
                              <a:lumOff val="40000"/>
                            </a:srgbClr>
                          </a:solidFill>
                          <a:prstDash val="solid"/>
                          <a:miter lim="800000"/>
                          <a:headEnd type="none" w="med" len="med"/>
                          <a:tailEnd type="none" w="med" len="med"/>
                        </a:ln>
                        <a:effectLst/>
                      </p:spPr>
                    </p:cxnSp>
                  </p:grpSp>
                  <p:cxnSp>
                    <p:nvCxnSpPr>
                      <p:cNvPr id="213" name="Straight Connector 212"/>
                      <p:cNvCxnSpPr/>
                      <p:nvPr/>
                    </p:nvCxnSpPr>
                    <p:spPr>
                      <a:xfrm flipH="1">
                        <a:off x="5158512" y="2698431"/>
                        <a:ext cx="865376" cy="501463"/>
                      </a:xfrm>
                      <a:prstGeom prst="line">
                        <a:avLst/>
                      </a:prstGeom>
                      <a:grpFill/>
                      <a:ln w="28575" cap="flat" cmpd="sng" algn="ctr">
                        <a:solidFill>
                          <a:srgbClr val="FF0000"/>
                        </a:solidFill>
                        <a:prstDash val="solid"/>
                        <a:miter lim="800000"/>
                        <a:headEnd type="none" w="med" len="med"/>
                        <a:tailEnd type="none" w="med" len="med"/>
                      </a:ln>
                      <a:effectLst/>
                    </p:spPr>
                  </p:cxnSp>
                </p:grpSp>
                <p:sp>
                  <p:nvSpPr>
                    <p:cNvPr id="195" name="TextBox 194"/>
                    <p:cNvSpPr txBox="1"/>
                    <p:nvPr/>
                  </p:nvSpPr>
                  <p:spPr>
                    <a:xfrm>
                      <a:off x="5932402" y="4606185"/>
                      <a:ext cx="1430007"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90m transfer line</a:t>
                      </a:r>
                      <a:endParaRPr kumimoji="0" lang="fr-FR" sz="1400" b="0" i="0" u="none" strike="noStrike" kern="0" cap="none" spc="0" normalizeH="0" baseline="0" noProof="0" dirty="0" smtClean="0">
                        <a:ln>
                          <a:noFill/>
                        </a:ln>
                        <a:solidFill>
                          <a:prstClr val="black"/>
                        </a:solidFill>
                        <a:effectLst/>
                        <a:uLnTx/>
                        <a:uFillTx/>
                      </a:endParaRPr>
                    </a:p>
                  </p:txBody>
                </p:sp>
                <p:sp>
                  <p:nvSpPr>
                    <p:cNvPr id="196" name="TextBox 195"/>
                    <p:cNvSpPr txBox="1"/>
                    <p:nvPr/>
                  </p:nvSpPr>
                  <p:spPr>
                    <a:xfrm>
                      <a:off x="5051178" y="1178555"/>
                      <a:ext cx="234808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Cryogenic He transfer line</a:t>
                      </a:r>
                      <a:endParaRPr kumimoji="0" lang="fr-FR" sz="1400" b="0" i="0" u="none" strike="noStrike" kern="0" cap="none" spc="0" normalizeH="0" baseline="0" noProof="0" dirty="0" smtClean="0">
                        <a:ln>
                          <a:noFill/>
                        </a:ln>
                        <a:solidFill>
                          <a:prstClr val="black"/>
                        </a:solidFill>
                        <a:effectLst/>
                        <a:uLnTx/>
                        <a:uFillTx/>
                      </a:endParaRPr>
                    </a:p>
                  </p:txBody>
                </p:sp>
                <p:cxnSp>
                  <p:nvCxnSpPr>
                    <p:cNvPr id="197" name="Straight Connector 196"/>
                    <p:cNvCxnSpPr/>
                    <p:nvPr/>
                  </p:nvCxnSpPr>
                  <p:spPr>
                    <a:xfrm flipH="1">
                      <a:off x="4810064" y="4913962"/>
                      <a:ext cx="343561" cy="280546"/>
                    </a:xfrm>
                    <a:prstGeom prst="line">
                      <a:avLst/>
                    </a:prstGeom>
                    <a:solidFill>
                      <a:srgbClr val="E7E6E6"/>
                    </a:solidFill>
                    <a:ln w="28575" cap="flat" cmpd="sng" algn="ctr">
                      <a:solidFill>
                        <a:srgbClr val="FF0000"/>
                      </a:solidFill>
                      <a:prstDash val="solid"/>
                      <a:miter lim="800000"/>
                      <a:headEnd type="none" w="med" len="med"/>
                      <a:tailEnd type="none" w="med" len="med"/>
                    </a:ln>
                    <a:effectLst/>
                  </p:spPr>
                </p:cxnSp>
                <p:cxnSp>
                  <p:nvCxnSpPr>
                    <p:cNvPr id="198" name="Straight Connector 197"/>
                    <p:cNvCxnSpPr/>
                    <p:nvPr/>
                  </p:nvCxnSpPr>
                  <p:spPr>
                    <a:xfrm flipH="1">
                      <a:off x="4675702" y="1335310"/>
                      <a:ext cx="325886" cy="0"/>
                    </a:xfrm>
                    <a:prstGeom prst="line">
                      <a:avLst/>
                    </a:prstGeom>
                    <a:solidFill>
                      <a:srgbClr val="E7E6E6"/>
                    </a:solidFill>
                    <a:ln w="28575" cap="flat" cmpd="sng" algn="ctr">
                      <a:solidFill>
                        <a:srgbClr val="44546A">
                          <a:lumMod val="60000"/>
                          <a:lumOff val="40000"/>
                        </a:srgbClr>
                      </a:solidFill>
                      <a:prstDash val="solid"/>
                      <a:miter lim="800000"/>
                      <a:headEnd type="none" w="med" len="med"/>
                      <a:tailEnd type="none" w="med" len="med"/>
                    </a:ln>
                    <a:effectLst/>
                  </p:spPr>
                </p:cxnSp>
                <p:sp>
                  <p:nvSpPr>
                    <p:cNvPr id="199" name="TextBox 198"/>
                    <p:cNvSpPr txBox="1"/>
                    <p:nvPr/>
                  </p:nvSpPr>
                  <p:spPr>
                    <a:xfrm>
                      <a:off x="5546235" y="1497787"/>
                      <a:ext cx="1907575"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Warm He pipework</a:t>
                      </a:r>
                      <a:endParaRPr kumimoji="0" lang="fr-FR" sz="1400" b="0" i="0" u="none" strike="noStrike" kern="0" cap="none" spc="0" normalizeH="0" baseline="0" noProof="0" dirty="0" smtClean="0">
                        <a:ln>
                          <a:noFill/>
                        </a:ln>
                        <a:solidFill>
                          <a:prstClr val="black"/>
                        </a:solidFill>
                        <a:effectLst/>
                        <a:uLnTx/>
                        <a:uFillTx/>
                      </a:endParaRPr>
                    </a:p>
                  </p:txBody>
                </p:sp>
                <p:cxnSp>
                  <p:nvCxnSpPr>
                    <p:cNvPr id="200" name="Straight Connector 199"/>
                    <p:cNvCxnSpPr/>
                    <p:nvPr/>
                  </p:nvCxnSpPr>
                  <p:spPr>
                    <a:xfrm flipH="1">
                      <a:off x="5220348" y="1651635"/>
                      <a:ext cx="325887" cy="0"/>
                    </a:xfrm>
                    <a:prstGeom prst="line">
                      <a:avLst/>
                    </a:prstGeom>
                    <a:solidFill>
                      <a:srgbClr val="E7E6E6"/>
                    </a:solidFill>
                    <a:ln w="28575" cap="flat" cmpd="sng" algn="ctr">
                      <a:solidFill>
                        <a:srgbClr val="FF0000"/>
                      </a:solidFill>
                      <a:prstDash val="solid"/>
                      <a:miter lim="800000"/>
                      <a:headEnd type="none" w="med" len="med"/>
                      <a:tailEnd type="none" w="med" len="med"/>
                    </a:ln>
                    <a:effectLst/>
                  </p:spPr>
                </p:cxnSp>
                <p:sp>
                  <p:nvSpPr>
                    <p:cNvPr id="201" name="Cube 200"/>
                    <p:cNvSpPr/>
                    <p:nvPr/>
                  </p:nvSpPr>
                  <p:spPr>
                    <a:xfrm rot="1244672">
                      <a:off x="5863593" y="2528549"/>
                      <a:ext cx="360040" cy="208517"/>
                    </a:xfrm>
                    <a:prstGeom prst="cube">
                      <a:avLst/>
                    </a:prstGeom>
                    <a:solidFill>
                      <a:srgbClr val="C00000"/>
                    </a:soli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endParaRPr>
                    </a:p>
                  </p:txBody>
                </p:sp>
                <p:sp>
                  <p:nvSpPr>
                    <p:cNvPr id="202" name="Can 201"/>
                    <p:cNvSpPr/>
                    <p:nvPr/>
                  </p:nvSpPr>
                  <p:spPr>
                    <a:xfrm>
                      <a:off x="4725613" y="5098234"/>
                      <a:ext cx="141675" cy="244212"/>
                    </a:xfrm>
                    <a:prstGeom prst="can">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endParaRPr>
                    </a:p>
                  </p:txBody>
                </p:sp>
                <p:sp>
                  <p:nvSpPr>
                    <p:cNvPr id="203" name="Can 202"/>
                    <p:cNvSpPr/>
                    <p:nvPr/>
                  </p:nvSpPr>
                  <p:spPr>
                    <a:xfrm>
                      <a:off x="4588653" y="5099001"/>
                      <a:ext cx="108012" cy="201835"/>
                    </a:xfrm>
                    <a:prstGeom prst="can">
                      <a:avLst/>
                    </a:prstGeom>
                    <a:solidFill>
                      <a:srgbClr val="FFFF00"/>
                    </a:soli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endParaRPr>
                    </a:p>
                  </p:txBody>
                </p:sp>
                <p:sp>
                  <p:nvSpPr>
                    <p:cNvPr id="204" name="Can 203"/>
                    <p:cNvSpPr/>
                    <p:nvPr/>
                  </p:nvSpPr>
                  <p:spPr>
                    <a:xfrm>
                      <a:off x="3416612" y="4297563"/>
                      <a:ext cx="108012" cy="201835"/>
                    </a:xfrm>
                    <a:prstGeom prst="can">
                      <a:avLst/>
                    </a:prstGeom>
                    <a:solidFill>
                      <a:srgbClr val="FFFF00"/>
                    </a:soli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endParaRPr>
                    </a:p>
                  </p:txBody>
                </p:sp>
                <p:grpSp>
                  <p:nvGrpSpPr>
                    <p:cNvPr id="205" name="Group 204"/>
                    <p:cNvGrpSpPr/>
                    <p:nvPr/>
                  </p:nvGrpSpPr>
                  <p:grpSpPr>
                    <a:xfrm>
                      <a:off x="3473829" y="4200531"/>
                      <a:ext cx="741117" cy="297269"/>
                      <a:chOff x="3121831" y="5914472"/>
                      <a:chExt cx="741117" cy="297269"/>
                    </a:xfrm>
                  </p:grpSpPr>
                  <p:sp>
                    <p:nvSpPr>
                      <p:cNvPr id="206" name="Can 205"/>
                      <p:cNvSpPr/>
                      <p:nvPr/>
                    </p:nvSpPr>
                    <p:spPr>
                      <a:xfrm>
                        <a:off x="3294100" y="5989856"/>
                        <a:ext cx="160240" cy="201835"/>
                      </a:xfrm>
                      <a:prstGeom prst="can">
                        <a:avLst/>
                      </a:prstGeom>
                      <a:solidFill>
                        <a:srgbClr val="8A2E00"/>
                      </a:solidFill>
                      <a:ln w="635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endParaRPr>
                      </a:p>
                    </p:txBody>
                  </p:sp>
                  <p:sp>
                    <p:nvSpPr>
                      <p:cNvPr id="207" name="Cube 206"/>
                      <p:cNvSpPr/>
                      <p:nvPr/>
                    </p:nvSpPr>
                    <p:spPr>
                      <a:xfrm>
                        <a:off x="3505997" y="5991636"/>
                        <a:ext cx="356951" cy="220105"/>
                      </a:xfrm>
                      <a:prstGeom prst="cube">
                        <a:avLst/>
                      </a:prstGeom>
                      <a:solidFill>
                        <a:srgbClr val="8A2E00"/>
                      </a:solidFill>
                      <a:ln w="635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endParaRPr>
                      </a:p>
                    </p:txBody>
                  </p:sp>
                  <p:grpSp>
                    <p:nvGrpSpPr>
                      <p:cNvPr id="208" name="Group 207"/>
                      <p:cNvGrpSpPr/>
                      <p:nvPr/>
                    </p:nvGrpSpPr>
                    <p:grpSpPr>
                      <a:xfrm>
                        <a:off x="3121831" y="5914472"/>
                        <a:ext cx="229670" cy="233092"/>
                        <a:chOff x="4138468" y="6123258"/>
                        <a:chExt cx="229670" cy="233092"/>
                      </a:xfrm>
                    </p:grpSpPr>
                    <p:sp>
                      <p:nvSpPr>
                        <p:cNvPr id="209" name="Arc 208"/>
                        <p:cNvSpPr/>
                        <p:nvPr/>
                      </p:nvSpPr>
                      <p:spPr>
                        <a:xfrm>
                          <a:off x="4192213" y="6123258"/>
                          <a:ext cx="175925" cy="233092"/>
                        </a:xfrm>
                        <a:prstGeom prst="arc">
                          <a:avLst/>
                        </a:prstGeom>
                        <a:noFill/>
                        <a:ln w="38100" cap="flat" cmpd="sng" algn="ctr">
                          <a:solidFill>
                            <a:srgbClr val="8A2E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black"/>
                            </a:solidFill>
                            <a:effectLst/>
                            <a:uLnTx/>
                            <a:uFillTx/>
                          </a:endParaRPr>
                        </a:p>
                      </p:txBody>
                    </p:sp>
                    <p:sp>
                      <p:nvSpPr>
                        <p:cNvPr id="210" name="Arc 209"/>
                        <p:cNvSpPr/>
                        <p:nvPr/>
                      </p:nvSpPr>
                      <p:spPr>
                        <a:xfrm rot="16200000">
                          <a:off x="4125368" y="6136657"/>
                          <a:ext cx="216023" cy="189824"/>
                        </a:xfrm>
                        <a:prstGeom prst="arc">
                          <a:avLst/>
                        </a:prstGeom>
                        <a:noFill/>
                        <a:ln w="38100" cap="flat" cmpd="sng" algn="ctr">
                          <a:solidFill>
                            <a:srgbClr val="8A2E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black"/>
                            </a:solidFill>
                            <a:effectLst/>
                            <a:uLnTx/>
                            <a:uFillTx/>
                          </a:endParaRPr>
                        </a:p>
                      </p:txBody>
                    </p:sp>
                    <p:cxnSp>
                      <p:nvCxnSpPr>
                        <p:cNvPr id="211" name="Straight Connector 210"/>
                        <p:cNvCxnSpPr>
                          <a:stCxn id="210" idx="2"/>
                          <a:endCxn id="209" idx="0"/>
                        </p:cNvCxnSpPr>
                        <p:nvPr/>
                      </p:nvCxnSpPr>
                      <p:spPr>
                        <a:xfrm flipV="1">
                          <a:off x="4233381" y="6123258"/>
                          <a:ext cx="46795" cy="300"/>
                        </a:xfrm>
                        <a:prstGeom prst="line">
                          <a:avLst/>
                        </a:prstGeom>
                        <a:noFill/>
                        <a:ln w="38100" cap="flat" cmpd="sng" algn="ctr">
                          <a:solidFill>
                            <a:srgbClr val="8A2E00"/>
                          </a:solidFill>
                          <a:prstDash val="solid"/>
                          <a:miter lim="800000"/>
                        </a:ln>
                        <a:effectLst/>
                      </p:spPr>
                    </p:cxnSp>
                  </p:grpSp>
                </p:grpSp>
              </p:grpSp>
              <p:cxnSp>
                <p:nvCxnSpPr>
                  <p:cNvPr id="163" name="Straight Arrow Connector 162"/>
                  <p:cNvCxnSpPr/>
                  <p:nvPr/>
                </p:nvCxnSpPr>
                <p:spPr>
                  <a:xfrm flipH="1" flipV="1">
                    <a:off x="5838335" y="4266983"/>
                    <a:ext cx="333197" cy="365007"/>
                  </a:xfrm>
                  <a:prstGeom prst="straightConnector1">
                    <a:avLst/>
                  </a:prstGeom>
                  <a:noFill/>
                  <a:ln w="6350" cap="flat" cmpd="sng" algn="ctr">
                    <a:solidFill>
                      <a:sysClr val="windowText" lastClr="000000"/>
                    </a:solidFill>
                    <a:prstDash val="solid"/>
                    <a:miter lim="800000"/>
                    <a:tailEnd type="stealth"/>
                  </a:ln>
                  <a:effectLst/>
                </p:spPr>
              </p:cxnSp>
              <p:sp>
                <p:nvSpPr>
                  <p:cNvPr id="164" name="Rectangle 163"/>
                  <p:cNvSpPr/>
                  <p:nvPr/>
                </p:nvSpPr>
                <p:spPr>
                  <a:xfrm>
                    <a:off x="3307958" y="4349004"/>
                    <a:ext cx="58057" cy="138220"/>
                  </a:xfrm>
                  <a:prstGeom prst="rect">
                    <a:avLst/>
                  </a:prstGeom>
                  <a:solidFill>
                    <a:srgbClr val="00B05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endParaRPr>
                  </a:p>
                </p:txBody>
              </p:sp>
              <p:sp>
                <p:nvSpPr>
                  <p:cNvPr id="165" name="Oval 164"/>
                  <p:cNvSpPr/>
                  <p:nvPr/>
                </p:nvSpPr>
                <p:spPr>
                  <a:xfrm>
                    <a:off x="3106011" y="4377035"/>
                    <a:ext cx="145143" cy="130628"/>
                  </a:xfrm>
                  <a:prstGeom prst="ellipse">
                    <a:avLst/>
                  </a:prstGeom>
                  <a:solidFill>
                    <a:srgbClr val="0070C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endParaRPr>
                  </a:p>
                </p:txBody>
              </p:sp>
              <p:sp>
                <p:nvSpPr>
                  <p:cNvPr id="166" name="TextBox 165"/>
                  <p:cNvSpPr txBox="1"/>
                  <p:nvPr/>
                </p:nvSpPr>
                <p:spPr>
                  <a:xfrm>
                    <a:off x="5401121" y="5085008"/>
                    <a:ext cx="136395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refrigerator</a:t>
                    </a:r>
                    <a:endParaRPr kumimoji="0" lang="fr-FR" sz="1400" b="0" i="0" u="none" strike="noStrike" kern="0" cap="none" spc="0" normalizeH="0" baseline="0" noProof="0" dirty="0" smtClean="0">
                      <a:ln>
                        <a:noFill/>
                      </a:ln>
                      <a:solidFill>
                        <a:prstClr val="black"/>
                      </a:solidFill>
                      <a:effectLst/>
                      <a:uLnTx/>
                      <a:uFillTx/>
                    </a:endParaRPr>
                  </a:p>
                </p:txBody>
              </p:sp>
              <p:sp>
                <p:nvSpPr>
                  <p:cNvPr id="167" name="TextBox 166"/>
                  <p:cNvSpPr txBox="1"/>
                  <p:nvPr/>
                </p:nvSpPr>
                <p:spPr>
                  <a:xfrm>
                    <a:off x="5966846" y="1783546"/>
                    <a:ext cx="2594465"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Cryogenic LN2 transfer line</a:t>
                    </a:r>
                    <a:endParaRPr kumimoji="0" lang="fr-FR" sz="1400" b="0" i="0" u="none" strike="noStrike" kern="0" cap="none" spc="0" normalizeH="0" baseline="0" noProof="0" dirty="0" smtClean="0">
                      <a:ln>
                        <a:noFill/>
                      </a:ln>
                      <a:solidFill>
                        <a:prstClr val="black"/>
                      </a:solidFill>
                      <a:effectLst/>
                      <a:uLnTx/>
                      <a:uFillTx/>
                    </a:endParaRPr>
                  </a:p>
                </p:txBody>
              </p:sp>
              <p:sp>
                <p:nvSpPr>
                  <p:cNvPr id="168" name="Can 167"/>
                  <p:cNvSpPr/>
                  <p:nvPr/>
                </p:nvSpPr>
                <p:spPr>
                  <a:xfrm>
                    <a:off x="4106397" y="2912824"/>
                    <a:ext cx="185861" cy="305738"/>
                  </a:xfrm>
                  <a:prstGeom prst="can">
                    <a:avLst/>
                  </a:prstGeom>
                  <a:gradFill rotWithShape="1">
                    <a:gsLst>
                      <a:gs pos="0">
                        <a:srgbClr val="00B050"/>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endParaRPr>
                  </a:p>
                </p:txBody>
              </p:sp>
              <p:cxnSp>
                <p:nvCxnSpPr>
                  <p:cNvPr id="169" name="Straight Connector 168"/>
                  <p:cNvCxnSpPr/>
                  <p:nvPr/>
                </p:nvCxnSpPr>
                <p:spPr>
                  <a:xfrm flipH="1" flipV="1">
                    <a:off x="4285668" y="3153967"/>
                    <a:ext cx="780068" cy="22639"/>
                  </a:xfrm>
                  <a:prstGeom prst="line">
                    <a:avLst/>
                  </a:prstGeom>
                  <a:solidFill>
                    <a:srgbClr val="E7E6E6"/>
                  </a:solidFill>
                  <a:ln w="28575" cap="flat" cmpd="sng" algn="ctr">
                    <a:solidFill>
                      <a:srgbClr val="00B050"/>
                    </a:solidFill>
                    <a:prstDash val="solid"/>
                    <a:miter lim="800000"/>
                    <a:headEnd type="none" w="med" len="med"/>
                    <a:tailEnd type="none" w="med" len="med"/>
                  </a:ln>
                  <a:effectLst/>
                </p:spPr>
              </p:cxnSp>
              <p:cxnSp>
                <p:nvCxnSpPr>
                  <p:cNvPr id="170" name="Straight Connector 169"/>
                  <p:cNvCxnSpPr/>
                  <p:nvPr/>
                </p:nvCxnSpPr>
                <p:spPr>
                  <a:xfrm flipV="1">
                    <a:off x="5065736" y="3175739"/>
                    <a:ext cx="0" cy="1584987"/>
                  </a:xfrm>
                  <a:prstGeom prst="line">
                    <a:avLst/>
                  </a:prstGeom>
                  <a:solidFill>
                    <a:srgbClr val="E7E6E6"/>
                  </a:solidFill>
                  <a:ln w="28575" cap="flat" cmpd="sng" algn="ctr">
                    <a:solidFill>
                      <a:srgbClr val="00B050"/>
                    </a:solidFill>
                    <a:prstDash val="solid"/>
                    <a:miter lim="800000"/>
                    <a:headEnd type="none" w="med" len="med"/>
                    <a:tailEnd type="none" w="med" len="med"/>
                  </a:ln>
                  <a:effectLst/>
                </p:spPr>
              </p:cxnSp>
              <p:cxnSp>
                <p:nvCxnSpPr>
                  <p:cNvPr id="171" name="Straight Connector 170"/>
                  <p:cNvCxnSpPr/>
                  <p:nvPr/>
                </p:nvCxnSpPr>
                <p:spPr>
                  <a:xfrm flipH="1">
                    <a:off x="4763226" y="4745278"/>
                    <a:ext cx="298874" cy="261646"/>
                  </a:xfrm>
                  <a:prstGeom prst="line">
                    <a:avLst/>
                  </a:prstGeom>
                  <a:solidFill>
                    <a:srgbClr val="E7E6E6"/>
                  </a:solidFill>
                  <a:ln w="28575" cap="flat" cmpd="sng" algn="ctr">
                    <a:solidFill>
                      <a:srgbClr val="00B050"/>
                    </a:solidFill>
                    <a:prstDash val="solid"/>
                    <a:miter lim="800000"/>
                    <a:headEnd type="none" w="med" len="med"/>
                    <a:tailEnd type="none" w="med" len="med"/>
                  </a:ln>
                  <a:effectLst/>
                </p:spPr>
              </p:cxnSp>
              <p:sp>
                <p:nvSpPr>
                  <p:cNvPr id="172" name="Can 171"/>
                  <p:cNvSpPr/>
                  <p:nvPr/>
                </p:nvSpPr>
                <p:spPr>
                  <a:xfrm>
                    <a:off x="4689302" y="4940677"/>
                    <a:ext cx="66811" cy="124166"/>
                  </a:xfrm>
                  <a:prstGeom prst="can">
                    <a:avLst/>
                  </a:prstGeom>
                  <a:solidFill>
                    <a:srgbClr val="00B050"/>
                  </a:soli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endParaRPr>
                  </a:p>
                </p:txBody>
              </p:sp>
              <p:cxnSp>
                <p:nvCxnSpPr>
                  <p:cNvPr id="173" name="Straight Arrow Connector 172"/>
                  <p:cNvCxnSpPr>
                    <a:endCxn id="207" idx="1"/>
                  </p:cNvCxnSpPr>
                  <p:nvPr/>
                </p:nvCxnSpPr>
                <p:spPr>
                  <a:xfrm flipH="1">
                    <a:off x="4009568" y="4029489"/>
                    <a:ext cx="199435" cy="292521"/>
                  </a:xfrm>
                  <a:prstGeom prst="straightConnector1">
                    <a:avLst/>
                  </a:prstGeom>
                  <a:noFill/>
                  <a:ln w="6350" cap="flat" cmpd="sng" algn="ctr">
                    <a:solidFill>
                      <a:sysClr val="windowText" lastClr="000000"/>
                    </a:solidFill>
                    <a:prstDash val="solid"/>
                    <a:miter lim="800000"/>
                    <a:tailEnd type="stealth"/>
                  </a:ln>
                  <a:effectLst/>
                </p:spPr>
              </p:cxnSp>
              <p:cxnSp>
                <p:nvCxnSpPr>
                  <p:cNvPr id="174" name="Straight Arrow Connector 173"/>
                  <p:cNvCxnSpPr/>
                  <p:nvPr/>
                </p:nvCxnSpPr>
                <p:spPr>
                  <a:xfrm flipH="1">
                    <a:off x="3749473" y="4029489"/>
                    <a:ext cx="49808" cy="254573"/>
                  </a:xfrm>
                  <a:prstGeom prst="straightConnector1">
                    <a:avLst/>
                  </a:prstGeom>
                  <a:noFill/>
                  <a:ln w="6350" cap="flat" cmpd="sng" algn="ctr">
                    <a:solidFill>
                      <a:sysClr val="windowText" lastClr="000000"/>
                    </a:solidFill>
                    <a:prstDash val="solid"/>
                    <a:miter lim="800000"/>
                    <a:tailEnd type="stealth"/>
                  </a:ln>
                  <a:effectLst/>
                </p:spPr>
              </p:cxnSp>
              <p:cxnSp>
                <p:nvCxnSpPr>
                  <p:cNvPr id="175" name="Straight Arrow Connector 174"/>
                  <p:cNvCxnSpPr/>
                  <p:nvPr/>
                </p:nvCxnSpPr>
                <p:spPr>
                  <a:xfrm flipH="1" flipV="1">
                    <a:off x="4803708" y="5231939"/>
                    <a:ext cx="611927" cy="14215"/>
                  </a:xfrm>
                  <a:prstGeom prst="straightConnector1">
                    <a:avLst/>
                  </a:prstGeom>
                  <a:noFill/>
                  <a:ln w="6350" cap="flat" cmpd="sng" algn="ctr">
                    <a:solidFill>
                      <a:sysClr val="windowText" lastClr="000000"/>
                    </a:solidFill>
                    <a:prstDash val="solid"/>
                    <a:miter lim="800000"/>
                    <a:tailEnd type="stealth"/>
                  </a:ln>
                  <a:effectLst/>
                </p:spPr>
              </p:cxnSp>
              <p:cxnSp>
                <p:nvCxnSpPr>
                  <p:cNvPr id="176" name="Straight Arrow Connector 175"/>
                  <p:cNvCxnSpPr>
                    <a:endCxn id="203" idx="2"/>
                  </p:cNvCxnSpPr>
                  <p:nvPr/>
                </p:nvCxnSpPr>
                <p:spPr>
                  <a:xfrm flipV="1">
                    <a:off x="4400650" y="5189207"/>
                    <a:ext cx="188003" cy="83345"/>
                  </a:xfrm>
                  <a:prstGeom prst="straightConnector1">
                    <a:avLst/>
                  </a:prstGeom>
                  <a:noFill/>
                  <a:ln w="6350" cap="flat" cmpd="sng" algn="ctr">
                    <a:solidFill>
                      <a:sysClr val="windowText" lastClr="000000"/>
                    </a:solidFill>
                    <a:prstDash val="solid"/>
                    <a:miter lim="800000"/>
                    <a:tailEnd type="stealth"/>
                  </a:ln>
                  <a:effectLst/>
                </p:spPr>
              </p:cxnSp>
              <p:sp>
                <p:nvSpPr>
                  <p:cNvPr id="177" name="TextBox 176"/>
                  <p:cNvSpPr txBox="1"/>
                  <p:nvPr/>
                </p:nvSpPr>
                <p:spPr>
                  <a:xfrm>
                    <a:off x="4016071" y="5172520"/>
                    <a:ext cx="659631"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VB1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rPr>
                      <a:t>150L </a:t>
                    </a:r>
                    <a:r>
                      <a:rPr kumimoji="0" lang="en-US" sz="800" b="0" i="0" u="none" strike="noStrike" kern="0" cap="none" spc="0" normalizeH="0" baseline="0" noProof="0" dirty="0" err="1" smtClean="0">
                        <a:ln>
                          <a:noFill/>
                        </a:ln>
                        <a:solidFill>
                          <a:prstClr val="black"/>
                        </a:solidFill>
                        <a:effectLst/>
                        <a:uLnTx/>
                        <a:uFillTx/>
                      </a:rPr>
                      <a:t>LHe</a:t>
                    </a:r>
                    <a:endParaRPr kumimoji="0" lang="fr-FR" sz="800" b="0" i="0" u="none" strike="noStrike" kern="0" cap="none" spc="0" normalizeH="0" baseline="0" noProof="0" dirty="0" smtClean="0">
                      <a:ln>
                        <a:noFill/>
                      </a:ln>
                      <a:solidFill>
                        <a:prstClr val="black"/>
                      </a:solidFill>
                      <a:effectLst/>
                      <a:uLnTx/>
                      <a:uFillTx/>
                    </a:endParaRPr>
                  </a:p>
                </p:txBody>
              </p:sp>
              <p:cxnSp>
                <p:nvCxnSpPr>
                  <p:cNvPr id="178" name="Straight Arrow Connector 177"/>
                  <p:cNvCxnSpPr/>
                  <p:nvPr/>
                </p:nvCxnSpPr>
                <p:spPr>
                  <a:xfrm>
                    <a:off x="4589612" y="4856839"/>
                    <a:ext cx="137473" cy="145921"/>
                  </a:xfrm>
                  <a:prstGeom prst="straightConnector1">
                    <a:avLst/>
                  </a:prstGeom>
                  <a:noFill/>
                  <a:ln w="6350" cap="flat" cmpd="sng" algn="ctr">
                    <a:solidFill>
                      <a:sysClr val="windowText" lastClr="000000"/>
                    </a:solidFill>
                    <a:prstDash val="solid"/>
                    <a:miter lim="800000"/>
                    <a:tailEnd type="stealth"/>
                  </a:ln>
                  <a:effectLst/>
                </p:spPr>
              </p:cxnSp>
              <p:sp>
                <p:nvSpPr>
                  <p:cNvPr id="179" name="TextBox 178"/>
                  <p:cNvSpPr txBox="1"/>
                  <p:nvPr/>
                </p:nvSpPr>
                <p:spPr>
                  <a:xfrm>
                    <a:off x="3788105" y="4566797"/>
                    <a:ext cx="106283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LN2 phase separator</a:t>
                    </a:r>
                    <a:endParaRPr kumimoji="0" lang="fr-FR" sz="1400" b="0" i="0" u="none" strike="noStrike" kern="0" cap="none" spc="0" normalizeH="0" baseline="0" noProof="0" dirty="0" smtClean="0">
                      <a:ln>
                        <a:noFill/>
                      </a:ln>
                      <a:solidFill>
                        <a:prstClr val="black"/>
                      </a:solidFill>
                      <a:effectLst/>
                      <a:uLnTx/>
                      <a:uFillTx/>
                    </a:endParaRPr>
                  </a:p>
                </p:txBody>
              </p:sp>
              <p:cxnSp>
                <p:nvCxnSpPr>
                  <p:cNvPr id="180" name="Straight Arrow Connector 179"/>
                  <p:cNvCxnSpPr>
                    <a:endCxn id="168" idx="2"/>
                  </p:cNvCxnSpPr>
                  <p:nvPr/>
                </p:nvCxnSpPr>
                <p:spPr>
                  <a:xfrm flipV="1">
                    <a:off x="3568975" y="3065693"/>
                    <a:ext cx="537421" cy="163976"/>
                  </a:xfrm>
                  <a:prstGeom prst="straightConnector1">
                    <a:avLst/>
                  </a:prstGeom>
                  <a:noFill/>
                  <a:ln w="6350" cap="flat" cmpd="sng" algn="ctr">
                    <a:solidFill>
                      <a:sysClr val="windowText" lastClr="000000"/>
                    </a:solidFill>
                    <a:prstDash val="solid"/>
                    <a:miter lim="800000"/>
                    <a:tailEnd type="stealth"/>
                  </a:ln>
                  <a:effectLst/>
                </p:spPr>
              </p:cxnSp>
              <p:sp>
                <p:nvSpPr>
                  <p:cNvPr id="181" name="TextBox 180"/>
                  <p:cNvSpPr txBox="1"/>
                  <p:nvPr/>
                </p:nvSpPr>
                <p:spPr>
                  <a:xfrm>
                    <a:off x="2484004" y="3045240"/>
                    <a:ext cx="136395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LN2 storage</a:t>
                    </a:r>
                    <a:endParaRPr kumimoji="0" lang="fr-FR" sz="1400" b="0" i="0" u="none" strike="noStrike" kern="0" cap="none" spc="0" normalizeH="0" baseline="0" noProof="0" dirty="0" smtClean="0">
                      <a:ln>
                        <a:noFill/>
                      </a:ln>
                      <a:solidFill>
                        <a:prstClr val="black"/>
                      </a:solidFill>
                      <a:effectLst/>
                      <a:uLnTx/>
                      <a:uFillTx/>
                    </a:endParaRPr>
                  </a:p>
                </p:txBody>
              </p:sp>
              <p:sp>
                <p:nvSpPr>
                  <p:cNvPr id="182" name="TextBox 181"/>
                  <p:cNvSpPr txBox="1"/>
                  <p:nvPr/>
                </p:nvSpPr>
                <p:spPr>
                  <a:xfrm>
                    <a:off x="4037280" y="3587023"/>
                    <a:ext cx="695556"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CCM</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rPr>
                      <a:t>100L </a:t>
                    </a:r>
                    <a:r>
                      <a:rPr kumimoji="0" lang="en-US" sz="800" b="0" i="0" u="none" strike="noStrike" kern="0" cap="none" spc="0" normalizeH="0" baseline="0" noProof="0" dirty="0" err="1" smtClean="0">
                        <a:ln>
                          <a:noFill/>
                        </a:ln>
                        <a:solidFill>
                          <a:prstClr val="black"/>
                        </a:solidFill>
                        <a:effectLst/>
                        <a:uLnTx/>
                        <a:uFillTx/>
                      </a:rPr>
                      <a:t>LHe</a:t>
                    </a:r>
                    <a:endParaRPr kumimoji="0" lang="fr-FR" sz="800" b="0" i="0" u="none" strike="noStrike" kern="0" cap="none" spc="0" normalizeH="0" baseline="0" noProof="0" dirty="0" smtClean="0">
                      <a:ln>
                        <a:noFill/>
                      </a:ln>
                      <a:solidFill>
                        <a:prstClr val="black"/>
                      </a:solidFill>
                      <a:effectLst/>
                      <a:uLnTx/>
                      <a:uFillTx/>
                    </a:endParaRPr>
                  </a:p>
                </p:txBody>
              </p:sp>
              <p:sp>
                <p:nvSpPr>
                  <p:cNvPr id="183" name="TextBox 182"/>
                  <p:cNvSpPr txBox="1"/>
                  <p:nvPr/>
                </p:nvSpPr>
                <p:spPr>
                  <a:xfrm>
                    <a:off x="3623601" y="3749012"/>
                    <a:ext cx="489857"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SB</a:t>
                    </a:r>
                    <a:endParaRPr kumimoji="0" lang="fr-FR" sz="1400" b="0" i="0" u="none" strike="noStrike" kern="0" cap="none" spc="0" normalizeH="0" baseline="0" noProof="0" dirty="0" smtClean="0">
                      <a:ln>
                        <a:noFill/>
                      </a:ln>
                      <a:solidFill>
                        <a:prstClr val="black"/>
                      </a:solidFill>
                      <a:effectLst/>
                      <a:uLnTx/>
                      <a:uFillTx/>
                    </a:endParaRPr>
                  </a:p>
                </p:txBody>
              </p:sp>
              <p:cxnSp>
                <p:nvCxnSpPr>
                  <p:cNvPr id="184" name="Straight Arrow Connector 183"/>
                  <p:cNvCxnSpPr/>
                  <p:nvPr/>
                </p:nvCxnSpPr>
                <p:spPr>
                  <a:xfrm flipV="1">
                    <a:off x="3435304" y="4416381"/>
                    <a:ext cx="41759" cy="297194"/>
                  </a:xfrm>
                  <a:prstGeom prst="straightConnector1">
                    <a:avLst/>
                  </a:prstGeom>
                  <a:noFill/>
                  <a:ln w="6350" cap="flat" cmpd="sng" algn="ctr">
                    <a:solidFill>
                      <a:sysClr val="windowText" lastClr="000000"/>
                    </a:solidFill>
                    <a:prstDash val="solid"/>
                    <a:miter lim="800000"/>
                    <a:tailEnd type="stealth"/>
                  </a:ln>
                  <a:effectLst/>
                </p:spPr>
              </p:cxnSp>
              <p:sp>
                <p:nvSpPr>
                  <p:cNvPr id="185" name="TextBox 184"/>
                  <p:cNvSpPr txBox="1"/>
                  <p:nvPr/>
                </p:nvSpPr>
                <p:spPr>
                  <a:xfrm>
                    <a:off x="3169245" y="4767974"/>
                    <a:ext cx="614405"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VB2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rPr>
                      <a:t>150L </a:t>
                    </a:r>
                    <a:r>
                      <a:rPr kumimoji="0" lang="en-US" sz="800" b="0" i="0" u="none" strike="noStrike" kern="0" cap="none" spc="0" normalizeH="0" baseline="0" noProof="0" dirty="0" err="1" smtClean="0">
                        <a:ln>
                          <a:noFill/>
                        </a:ln>
                        <a:solidFill>
                          <a:prstClr val="black"/>
                        </a:solidFill>
                        <a:effectLst/>
                        <a:uLnTx/>
                        <a:uFillTx/>
                      </a:rPr>
                      <a:t>LHe</a:t>
                    </a:r>
                    <a:endParaRPr kumimoji="0" lang="fr-FR" sz="800" b="0" i="0" u="none" strike="noStrike" kern="0" cap="none" spc="0" normalizeH="0" baseline="0" noProof="0" dirty="0" smtClean="0">
                      <a:ln>
                        <a:noFill/>
                      </a:ln>
                      <a:solidFill>
                        <a:prstClr val="black"/>
                      </a:solidFill>
                      <a:effectLst/>
                      <a:uLnTx/>
                      <a:uFillTx/>
                    </a:endParaRPr>
                  </a:p>
                </p:txBody>
              </p:sp>
              <p:cxnSp>
                <p:nvCxnSpPr>
                  <p:cNvPr id="186" name="Straight Arrow Connector 185"/>
                  <p:cNvCxnSpPr/>
                  <p:nvPr/>
                </p:nvCxnSpPr>
                <p:spPr>
                  <a:xfrm>
                    <a:off x="3154582" y="3984167"/>
                    <a:ext cx="188254" cy="440102"/>
                  </a:xfrm>
                  <a:prstGeom prst="straightConnector1">
                    <a:avLst/>
                  </a:prstGeom>
                  <a:noFill/>
                  <a:ln w="6350" cap="flat" cmpd="sng" algn="ctr">
                    <a:solidFill>
                      <a:sysClr val="windowText" lastClr="000000"/>
                    </a:solidFill>
                    <a:prstDash val="solid"/>
                    <a:miter lim="800000"/>
                    <a:tailEnd type="stealth"/>
                  </a:ln>
                  <a:effectLst/>
                </p:spPr>
              </p:cxnSp>
              <p:cxnSp>
                <p:nvCxnSpPr>
                  <p:cNvPr id="187" name="Straight Arrow Connector 186"/>
                  <p:cNvCxnSpPr/>
                  <p:nvPr/>
                </p:nvCxnSpPr>
                <p:spPr>
                  <a:xfrm>
                    <a:off x="2325208" y="4070537"/>
                    <a:ext cx="841860" cy="378133"/>
                  </a:xfrm>
                  <a:prstGeom prst="straightConnector1">
                    <a:avLst/>
                  </a:prstGeom>
                  <a:noFill/>
                  <a:ln w="6350" cap="flat" cmpd="sng" algn="ctr">
                    <a:solidFill>
                      <a:sysClr val="windowText" lastClr="000000"/>
                    </a:solidFill>
                    <a:prstDash val="solid"/>
                    <a:miter lim="800000"/>
                    <a:tailEnd type="stealth"/>
                  </a:ln>
                  <a:effectLst/>
                </p:spPr>
              </p:cxnSp>
              <p:sp>
                <p:nvSpPr>
                  <p:cNvPr id="188" name="TextBox 187"/>
                  <p:cNvSpPr txBox="1"/>
                  <p:nvPr/>
                </p:nvSpPr>
                <p:spPr>
                  <a:xfrm>
                    <a:off x="2397305" y="3709419"/>
                    <a:ext cx="981549" cy="3285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He heater</a:t>
                    </a:r>
                    <a:endParaRPr kumimoji="0" lang="fr-FR" sz="1400" b="0" i="0" u="none" strike="noStrike" kern="0" cap="none" spc="0" normalizeH="0" baseline="0" noProof="0" dirty="0" smtClean="0">
                      <a:ln>
                        <a:noFill/>
                      </a:ln>
                      <a:solidFill>
                        <a:prstClr val="black"/>
                      </a:solidFill>
                      <a:effectLst/>
                      <a:uLnTx/>
                      <a:uFillTx/>
                    </a:endParaRPr>
                  </a:p>
                </p:txBody>
              </p:sp>
              <p:sp>
                <p:nvSpPr>
                  <p:cNvPr id="189" name="TextBox 188"/>
                  <p:cNvSpPr txBox="1"/>
                  <p:nvPr/>
                </p:nvSpPr>
                <p:spPr>
                  <a:xfrm>
                    <a:off x="1483649" y="3830278"/>
                    <a:ext cx="94034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He pump</a:t>
                    </a:r>
                    <a:endParaRPr kumimoji="0" lang="fr-FR" sz="1400" b="0" i="0" u="none" strike="noStrike" kern="0" cap="none" spc="0" normalizeH="0" baseline="0" noProof="0" dirty="0" smtClean="0">
                      <a:ln>
                        <a:noFill/>
                      </a:ln>
                      <a:solidFill>
                        <a:prstClr val="black"/>
                      </a:solidFill>
                      <a:effectLst/>
                      <a:uLnTx/>
                      <a:uFillTx/>
                    </a:endParaRPr>
                  </a:p>
                </p:txBody>
              </p:sp>
              <p:cxnSp>
                <p:nvCxnSpPr>
                  <p:cNvPr id="190" name="Straight Connector 189"/>
                  <p:cNvCxnSpPr/>
                  <p:nvPr/>
                </p:nvCxnSpPr>
                <p:spPr>
                  <a:xfrm flipH="1">
                    <a:off x="5611548" y="1943103"/>
                    <a:ext cx="321128" cy="265"/>
                  </a:xfrm>
                  <a:prstGeom prst="line">
                    <a:avLst/>
                  </a:prstGeom>
                  <a:solidFill>
                    <a:srgbClr val="E7E6E6"/>
                  </a:solidFill>
                  <a:ln w="28575" cap="flat" cmpd="sng" algn="ctr">
                    <a:solidFill>
                      <a:srgbClr val="00B050"/>
                    </a:solidFill>
                    <a:prstDash val="solid"/>
                    <a:miter lim="800000"/>
                    <a:headEnd type="none" w="med" len="med"/>
                    <a:tailEnd type="none" w="med" len="med"/>
                  </a:ln>
                  <a:effectLst/>
                </p:spPr>
              </p:cxnSp>
              <p:cxnSp>
                <p:nvCxnSpPr>
                  <p:cNvPr id="191" name="Straight Arrow Connector 190"/>
                  <p:cNvCxnSpPr/>
                  <p:nvPr/>
                </p:nvCxnSpPr>
                <p:spPr>
                  <a:xfrm flipH="1">
                    <a:off x="6141203" y="2353110"/>
                    <a:ext cx="623872" cy="209746"/>
                  </a:xfrm>
                  <a:prstGeom prst="straightConnector1">
                    <a:avLst/>
                  </a:prstGeom>
                  <a:noFill/>
                  <a:ln w="6350" cap="flat" cmpd="sng" algn="ctr">
                    <a:solidFill>
                      <a:sysClr val="windowText" lastClr="000000"/>
                    </a:solidFill>
                    <a:prstDash val="solid"/>
                    <a:miter lim="800000"/>
                    <a:tailEnd type="stealth"/>
                  </a:ln>
                  <a:effectLst/>
                </p:spPr>
              </p:cxnSp>
              <p:sp>
                <p:nvSpPr>
                  <p:cNvPr id="192" name="TextBox 191"/>
                  <p:cNvSpPr txBox="1"/>
                  <p:nvPr/>
                </p:nvSpPr>
                <p:spPr>
                  <a:xfrm>
                    <a:off x="6720515" y="2164496"/>
                    <a:ext cx="1907575"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Compressor station</a:t>
                    </a:r>
                    <a:endParaRPr kumimoji="0" lang="fr-FR" sz="1400" b="0" i="0" u="none" strike="noStrike" kern="0" cap="none" spc="0" normalizeH="0" baseline="0" noProof="0" dirty="0" smtClean="0">
                      <a:ln>
                        <a:noFill/>
                      </a:ln>
                      <a:solidFill>
                        <a:prstClr val="black"/>
                      </a:solidFill>
                      <a:effectLst/>
                      <a:uLnTx/>
                      <a:uFillTx/>
                    </a:endParaRPr>
                  </a:p>
                </p:txBody>
              </p:sp>
            </p:grpSp>
            <p:cxnSp>
              <p:nvCxnSpPr>
                <p:cNvPr id="158" name="Straight Arrow Connector 157"/>
                <p:cNvCxnSpPr/>
                <p:nvPr/>
              </p:nvCxnSpPr>
              <p:spPr>
                <a:xfrm flipH="1">
                  <a:off x="256038" y="4303724"/>
                  <a:ext cx="537028" cy="54786"/>
                </a:xfrm>
                <a:prstGeom prst="straightConnector1">
                  <a:avLst/>
                </a:prstGeom>
                <a:noFill/>
                <a:ln w="6350" cap="flat" cmpd="sng" algn="ctr">
                  <a:solidFill>
                    <a:sysClr val="windowText" lastClr="000000"/>
                  </a:solidFill>
                  <a:prstDash val="solid"/>
                  <a:miter lim="800000"/>
                  <a:tailEnd type="triangle"/>
                </a:ln>
                <a:effectLst/>
              </p:spPr>
            </p:cxnSp>
            <p:cxnSp>
              <p:nvCxnSpPr>
                <p:cNvPr id="159" name="Straight Arrow Connector 158"/>
                <p:cNvCxnSpPr/>
                <p:nvPr/>
              </p:nvCxnSpPr>
              <p:spPr>
                <a:xfrm flipV="1">
                  <a:off x="8485638" y="3418771"/>
                  <a:ext cx="520477" cy="49982"/>
                </a:xfrm>
                <a:prstGeom prst="straightConnector1">
                  <a:avLst/>
                </a:prstGeom>
                <a:noFill/>
                <a:ln w="6350" cap="flat" cmpd="sng" algn="ctr">
                  <a:solidFill>
                    <a:sysClr val="windowText" lastClr="000000"/>
                  </a:solidFill>
                  <a:prstDash val="solid"/>
                  <a:miter lim="800000"/>
                  <a:tailEnd type="triangle"/>
                </a:ln>
                <a:effectLst/>
              </p:spPr>
            </p:cxnSp>
            <p:sp>
              <p:nvSpPr>
                <p:cNvPr id="160" name="TextBox 159"/>
                <p:cNvSpPr txBox="1"/>
                <p:nvPr/>
              </p:nvSpPr>
              <p:spPr>
                <a:xfrm>
                  <a:off x="350747" y="4041086"/>
                  <a:ext cx="50745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BA5</a:t>
                  </a:r>
                  <a:endParaRPr kumimoji="0" lang="fr-FR" sz="1400" b="0" i="0" u="none" strike="noStrike" kern="0" cap="none" spc="0" normalizeH="0" baseline="0" noProof="0" dirty="0" smtClean="0">
                    <a:ln>
                      <a:noFill/>
                    </a:ln>
                    <a:solidFill>
                      <a:prstClr val="black"/>
                    </a:solidFill>
                    <a:effectLst/>
                    <a:uLnTx/>
                    <a:uFillTx/>
                  </a:endParaRPr>
                </a:p>
              </p:txBody>
            </p:sp>
            <p:sp>
              <p:nvSpPr>
                <p:cNvPr id="161" name="TextBox 160"/>
                <p:cNvSpPr txBox="1"/>
                <p:nvPr/>
              </p:nvSpPr>
              <p:spPr>
                <a:xfrm>
                  <a:off x="8457199" y="3163424"/>
                  <a:ext cx="50745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BA1</a:t>
                  </a:r>
                  <a:endParaRPr kumimoji="0" lang="fr-FR" sz="1400" b="0" i="0" u="none" strike="noStrike" kern="0" cap="none" spc="0" normalizeH="0" baseline="0" noProof="0" dirty="0" smtClean="0">
                    <a:ln>
                      <a:noFill/>
                    </a:ln>
                    <a:solidFill>
                      <a:prstClr val="black"/>
                    </a:solidFill>
                    <a:effectLst/>
                    <a:uLnTx/>
                    <a:uFillTx/>
                  </a:endParaRPr>
                </a:p>
              </p:txBody>
            </p:sp>
          </p:grpSp>
          <p:sp>
            <p:nvSpPr>
              <p:cNvPr id="152" name="TextBox 151"/>
              <p:cNvSpPr txBox="1"/>
              <p:nvPr/>
            </p:nvSpPr>
            <p:spPr>
              <a:xfrm>
                <a:off x="332127" y="783645"/>
                <a:ext cx="2133158"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rPr>
                  <a:t>Legend:</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rPr>
                  <a:t>VB1 – valve box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rPr>
                  <a:t>VB2 – valve box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rPr>
                  <a:t>SB – service box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rPr>
                  <a:t>CCM – crab cavity module</a:t>
                </a:r>
                <a:endParaRPr kumimoji="0" lang="fr-FR" sz="1200" b="0" i="0" u="none" strike="noStrike" kern="0" cap="none" spc="0" normalizeH="0" baseline="0" noProof="0" dirty="0" smtClean="0">
                  <a:ln>
                    <a:noFill/>
                  </a:ln>
                  <a:solidFill>
                    <a:prstClr val="black"/>
                  </a:solidFill>
                  <a:effectLst/>
                  <a:uLnTx/>
                  <a:uFillTx/>
                </a:endParaRPr>
              </a:p>
            </p:txBody>
          </p:sp>
          <p:sp>
            <p:nvSpPr>
              <p:cNvPr id="153" name="Can 152"/>
              <p:cNvSpPr/>
              <p:nvPr/>
            </p:nvSpPr>
            <p:spPr>
              <a:xfrm>
                <a:off x="3907361" y="2395339"/>
                <a:ext cx="179547" cy="263738"/>
              </a:xfrm>
              <a:prstGeom prst="can">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endParaRPr>
              </a:p>
            </p:txBody>
          </p:sp>
          <p:sp>
            <p:nvSpPr>
              <p:cNvPr id="154" name="TextBox 153"/>
              <p:cNvSpPr txBox="1"/>
              <p:nvPr/>
            </p:nvSpPr>
            <p:spPr>
              <a:xfrm>
                <a:off x="2006271" y="2483714"/>
                <a:ext cx="136395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err="1" smtClean="0">
                    <a:ln>
                      <a:noFill/>
                    </a:ln>
                    <a:solidFill>
                      <a:prstClr val="black"/>
                    </a:solidFill>
                    <a:effectLst/>
                    <a:uLnTx/>
                    <a:uFillTx/>
                  </a:rPr>
                  <a:t>GHe</a:t>
                </a:r>
                <a:r>
                  <a:rPr kumimoji="0" lang="en-GB" sz="1400" b="0" i="0" u="none" strike="noStrike" kern="0" cap="none" spc="0" normalizeH="0" baseline="0" noProof="0" dirty="0" smtClean="0">
                    <a:ln>
                      <a:noFill/>
                    </a:ln>
                    <a:solidFill>
                      <a:prstClr val="black"/>
                    </a:solidFill>
                    <a:effectLst/>
                    <a:uLnTx/>
                    <a:uFillTx/>
                  </a:rPr>
                  <a:t> storage</a:t>
                </a:r>
                <a:endParaRPr kumimoji="0" lang="fr-FR" sz="1400" b="0" i="0" u="none" strike="noStrike" kern="0" cap="none" spc="0" normalizeH="0" baseline="0" noProof="0" dirty="0" smtClean="0">
                  <a:ln>
                    <a:noFill/>
                  </a:ln>
                  <a:solidFill>
                    <a:prstClr val="black"/>
                  </a:solidFill>
                  <a:effectLst/>
                  <a:uLnTx/>
                  <a:uFillTx/>
                </a:endParaRPr>
              </a:p>
            </p:txBody>
          </p:sp>
          <p:cxnSp>
            <p:nvCxnSpPr>
              <p:cNvPr id="155" name="Straight Arrow Connector 154"/>
              <p:cNvCxnSpPr>
                <a:endCxn id="153" idx="2"/>
              </p:cNvCxnSpPr>
              <p:nvPr/>
            </p:nvCxnSpPr>
            <p:spPr>
              <a:xfrm flipV="1">
                <a:off x="3089689" y="2527208"/>
                <a:ext cx="817672" cy="140575"/>
              </a:xfrm>
              <a:prstGeom prst="straightConnector1">
                <a:avLst/>
              </a:prstGeom>
              <a:noFill/>
              <a:ln w="6350" cap="flat" cmpd="sng" algn="ctr">
                <a:solidFill>
                  <a:sysClr val="windowText" lastClr="000000"/>
                </a:solidFill>
                <a:prstDash val="solid"/>
                <a:miter lim="800000"/>
                <a:tailEnd type="stealth"/>
              </a:ln>
              <a:effectLst/>
            </p:spPr>
          </p:cxnSp>
          <p:cxnSp>
            <p:nvCxnSpPr>
              <p:cNvPr id="156" name="Straight Connector 155"/>
              <p:cNvCxnSpPr/>
              <p:nvPr/>
            </p:nvCxnSpPr>
            <p:spPr>
              <a:xfrm flipH="1">
                <a:off x="4091883" y="2310542"/>
                <a:ext cx="1775816" cy="144211"/>
              </a:xfrm>
              <a:prstGeom prst="line">
                <a:avLst/>
              </a:prstGeom>
              <a:solidFill>
                <a:srgbClr val="E7E6E6"/>
              </a:solidFill>
              <a:ln w="28575" cap="flat" cmpd="sng" algn="ctr">
                <a:solidFill>
                  <a:srgbClr val="FF0000"/>
                </a:solidFill>
                <a:prstDash val="solid"/>
                <a:miter lim="800000"/>
                <a:headEnd type="none" w="med" len="med"/>
                <a:tailEnd type="none" w="med" len="med"/>
              </a:ln>
              <a:effectLst/>
            </p:spPr>
          </p:cxnSp>
        </p:grpSp>
        <p:cxnSp>
          <p:nvCxnSpPr>
            <p:cNvPr id="217" name="Straight Arrow Connector 216"/>
            <p:cNvCxnSpPr>
              <a:endCxn id="210" idx="2"/>
            </p:cNvCxnSpPr>
            <p:nvPr/>
          </p:nvCxnSpPr>
          <p:spPr>
            <a:xfrm>
              <a:off x="3454239" y="3462587"/>
              <a:ext cx="98026" cy="403203"/>
            </a:xfrm>
            <a:prstGeom prst="straightConnector1">
              <a:avLst/>
            </a:prstGeom>
            <a:noFill/>
            <a:ln w="6350" cap="flat" cmpd="sng" algn="ctr">
              <a:solidFill>
                <a:sysClr val="windowText" lastClr="000000"/>
              </a:solidFill>
              <a:prstDash val="solid"/>
              <a:miter lim="800000"/>
              <a:tailEnd type="stealth"/>
            </a:ln>
            <a:effectLst/>
          </p:spPr>
        </p:cxnSp>
        <p:sp>
          <p:nvSpPr>
            <p:cNvPr id="218" name="TextBox 217"/>
            <p:cNvSpPr txBox="1"/>
            <p:nvPr/>
          </p:nvSpPr>
          <p:spPr>
            <a:xfrm>
              <a:off x="3142246" y="3175123"/>
              <a:ext cx="1218276"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Flex lines</a:t>
              </a:r>
              <a:endParaRPr kumimoji="0" lang="fr-FR" sz="1400" b="0" i="0" u="none" strike="noStrike" kern="0" cap="none" spc="0" normalizeH="0" baseline="0" noProof="0" dirty="0" smtClean="0">
                <a:ln>
                  <a:noFill/>
                </a:ln>
                <a:solidFill>
                  <a:prstClr val="black"/>
                </a:solidFill>
                <a:effectLst/>
                <a:uLnTx/>
                <a:uFillTx/>
              </a:endParaRPr>
            </a:p>
          </p:txBody>
        </p:sp>
      </p:grpSp>
      <p:sp>
        <p:nvSpPr>
          <p:cNvPr id="100" name="Rectangle 99"/>
          <p:cNvSpPr/>
          <p:nvPr/>
        </p:nvSpPr>
        <p:spPr>
          <a:xfrm>
            <a:off x="1554496" y="3127846"/>
            <a:ext cx="2404475" cy="10908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TextBox 134"/>
          <p:cNvSpPr txBox="1"/>
          <p:nvPr/>
        </p:nvSpPr>
        <p:spPr>
          <a:xfrm>
            <a:off x="221031" y="2810774"/>
            <a:ext cx="2150845" cy="369332"/>
          </a:xfrm>
          <a:prstGeom prst="rect">
            <a:avLst/>
          </a:prstGeom>
          <a:noFill/>
        </p:spPr>
        <p:txBody>
          <a:bodyPr wrap="none" rtlCol="0">
            <a:spAutoFit/>
          </a:bodyPr>
          <a:lstStyle/>
          <a:p>
            <a:r>
              <a:rPr lang="en-US" dirty="0" smtClean="0">
                <a:solidFill>
                  <a:srgbClr val="C00000"/>
                </a:solidFill>
              </a:rPr>
              <a:t>Proximity equipment</a:t>
            </a:r>
            <a:endParaRPr lang="en-GB" dirty="0">
              <a:solidFill>
                <a:srgbClr val="C00000"/>
              </a:solidFill>
            </a:endParaRPr>
          </a:p>
        </p:txBody>
      </p:sp>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General layout</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3</a:t>
            </a:fld>
            <a:endParaRPr lang="en-US" dirty="0"/>
          </a:p>
        </p:txBody>
      </p:sp>
      <p:grpSp>
        <p:nvGrpSpPr>
          <p:cNvPr id="23" name="Group 22"/>
          <p:cNvGrpSpPr>
            <a:grpSpLocks/>
          </p:cNvGrpSpPr>
          <p:nvPr/>
        </p:nvGrpSpPr>
        <p:grpSpPr bwMode="auto">
          <a:xfrm rot="5400000">
            <a:off x="1655364" y="-854955"/>
            <a:ext cx="218" cy="152400"/>
            <a:chOff x="1392" y="1008"/>
            <a:chExt cx="218" cy="96"/>
          </a:xfrm>
        </p:grpSpPr>
        <p:sp>
          <p:nvSpPr>
            <p:cNvPr id="124" name="Line 22"/>
            <p:cNvSpPr>
              <a:spLocks noChangeShapeType="1"/>
            </p:cNvSpPr>
            <p:nvPr/>
          </p:nvSpPr>
          <p:spPr bwMode="auto">
            <a:xfrm>
              <a:off x="1610"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5" name="Line 23"/>
            <p:cNvSpPr>
              <a:spLocks noChangeShapeType="1"/>
            </p:cNvSpPr>
            <p:nvPr/>
          </p:nvSpPr>
          <p:spPr bwMode="auto">
            <a:xfrm>
              <a:off x="1488"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6" name="Line 24"/>
            <p:cNvSpPr>
              <a:spLocks noChangeShapeType="1"/>
            </p:cNvSpPr>
            <p:nvPr/>
          </p:nvSpPr>
          <p:spPr bwMode="auto">
            <a:xfrm flipV="1">
              <a:off x="1440" y="1008"/>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7" name="Line 25"/>
            <p:cNvSpPr>
              <a:spLocks noChangeShapeType="1"/>
            </p:cNvSpPr>
            <p:nvPr/>
          </p:nvSpPr>
          <p:spPr bwMode="auto">
            <a:xfrm flipV="1">
              <a:off x="1488" y="1056"/>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8" name="Line 26"/>
            <p:cNvSpPr>
              <a:spLocks noChangeShapeType="1"/>
            </p:cNvSpPr>
            <p:nvPr/>
          </p:nvSpPr>
          <p:spPr bwMode="auto">
            <a:xfrm>
              <a:off x="1584"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9" name="Line 27"/>
            <p:cNvSpPr>
              <a:spLocks noChangeShapeType="1"/>
            </p:cNvSpPr>
            <p:nvPr/>
          </p:nvSpPr>
          <p:spPr bwMode="auto">
            <a:xfrm>
              <a:off x="1392"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30" name="Line 28"/>
            <p:cNvSpPr>
              <a:spLocks noChangeShapeType="1"/>
            </p:cNvSpPr>
            <p:nvPr/>
          </p:nvSpPr>
          <p:spPr bwMode="auto">
            <a:xfrm>
              <a:off x="1536"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grpSp>
        <p:nvGrpSpPr>
          <p:cNvPr id="41" name="Group 40"/>
          <p:cNvGrpSpPr>
            <a:grpSpLocks/>
          </p:cNvGrpSpPr>
          <p:nvPr/>
        </p:nvGrpSpPr>
        <p:grpSpPr bwMode="auto">
          <a:xfrm rot="5400000">
            <a:off x="2188764" y="-854955"/>
            <a:ext cx="218" cy="152400"/>
            <a:chOff x="1392" y="1008"/>
            <a:chExt cx="218" cy="96"/>
          </a:xfrm>
        </p:grpSpPr>
        <p:sp>
          <p:nvSpPr>
            <p:cNvPr id="101" name="Line 63"/>
            <p:cNvSpPr>
              <a:spLocks noChangeShapeType="1"/>
            </p:cNvSpPr>
            <p:nvPr/>
          </p:nvSpPr>
          <p:spPr bwMode="auto">
            <a:xfrm>
              <a:off x="1610"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2" name="Line 64"/>
            <p:cNvSpPr>
              <a:spLocks noChangeShapeType="1"/>
            </p:cNvSpPr>
            <p:nvPr/>
          </p:nvSpPr>
          <p:spPr bwMode="auto">
            <a:xfrm>
              <a:off x="1488"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3" name="Line 65"/>
            <p:cNvSpPr>
              <a:spLocks noChangeShapeType="1"/>
            </p:cNvSpPr>
            <p:nvPr/>
          </p:nvSpPr>
          <p:spPr bwMode="auto">
            <a:xfrm flipV="1">
              <a:off x="1440" y="1008"/>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4" name="Line 66"/>
            <p:cNvSpPr>
              <a:spLocks noChangeShapeType="1"/>
            </p:cNvSpPr>
            <p:nvPr/>
          </p:nvSpPr>
          <p:spPr bwMode="auto">
            <a:xfrm flipV="1">
              <a:off x="1488" y="1056"/>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5" name="Line 67"/>
            <p:cNvSpPr>
              <a:spLocks noChangeShapeType="1"/>
            </p:cNvSpPr>
            <p:nvPr/>
          </p:nvSpPr>
          <p:spPr bwMode="auto">
            <a:xfrm>
              <a:off x="1584"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6" name="Line 68"/>
            <p:cNvSpPr>
              <a:spLocks noChangeShapeType="1"/>
            </p:cNvSpPr>
            <p:nvPr/>
          </p:nvSpPr>
          <p:spPr bwMode="auto">
            <a:xfrm>
              <a:off x="1392"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7" name="Line 69"/>
            <p:cNvSpPr>
              <a:spLocks noChangeShapeType="1"/>
            </p:cNvSpPr>
            <p:nvPr/>
          </p:nvSpPr>
          <p:spPr bwMode="auto">
            <a:xfrm>
              <a:off x="1536"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220" name="TextBox 219"/>
          <p:cNvSpPr txBox="1"/>
          <p:nvPr/>
        </p:nvSpPr>
        <p:spPr>
          <a:xfrm>
            <a:off x="1720294" y="5422958"/>
            <a:ext cx="5811206" cy="830997"/>
          </a:xfrm>
          <a:prstGeom prst="rect">
            <a:avLst/>
          </a:prstGeom>
          <a:solidFill>
            <a:srgbClr val="FFFFCC"/>
          </a:solidFill>
          <a:ln>
            <a:solidFill>
              <a:srgbClr val="0000FF"/>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prstClr val="black"/>
                </a:solidFill>
                <a:effectLst/>
                <a:uLnTx/>
                <a:uFillTx/>
              </a:rPr>
              <a:t>Main functions of the proximity equipment:</a:t>
            </a:r>
          </a:p>
          <a:p>
            <a:pPr marL="285750" marR="0" lvl="0" indent="-285750" defTabSz="914400" eaLnBrk="1" fontAlgn="auto" latinLnBrk="0" hangingPunct="1">
              <a:lnSpc>
                <a:spcPct val="100000"/>
              </a:lnSpc>
              <a:spcBef>
                <a:spcPts val="0"/>
              </a:spcBef>
              <a:spcAft>
                <a:spcPts val="0"/>
              </a:spcAft>
              <a:buClrTx/>
              <a:buSzTx/>
              <a:buFontTx/>
              <a:buChar char="-"/>
              <a:tabLst/>
              <a:defRPr/>
            </a:pPr>
            <a:r>
              <a:rPr kumimoji="0" lang="en-GB" sz="1600" b="0" i="0" u="none" strike="noStrike" kern="0" cap="none" spc="0" normalizeH="0" baseline="0" noProof="0" dirty="0" smtClean="0">
                <a:ln>
                  <a:noFill/>
                </a:ln>
                <a:solidFill>
                  <a:prstClr val="black"/>
                </a:solidFill>
                <a:effectLst/>
                <a:uLnTx/>
                <a:uFillTx/>
              </a:rPr>
              <a:t>makes</a:t>
            </a:r>
            <a:r>
              <a:rPr kumimoji="0" lang="en-GB" sz="1600" b="0" i="0" u="none" strike="noStrike" kern="0" cap="none" spc="0" normalizeH="0" noProof="0" dirty="0" smtClean="0">
                <a:ln>
                  <a:noFill/>
                </a:ln>
                <a:solidFill>
                  <a:prstClr val="black"/>
                </a:solidFill>
                <a:effectLst/>
                <a:uLnTx/>
                <a:uFillTx/>
              </a:rPr>
              <a:t> direct refrigeration interface to the crab cavity module</a:t>
            </a:r>
          </a:p>
          <a:p>
            <a:pPr marL="285750" marR="0" lvl="0" indent="-285750" defTabSz="914400" eaLnBrk="1" fontAlgn="auto" latinLnBrk="0" hangingPunct="1">
              <a:lnSpc>
                <a:spcPct val="100000"/>
              </a:lnSpc>
              <a:spcBef>
                <a:spcPts val="0"/>
              </a:spcBef>
              <a:spcAft>
                <a:spcPts val="0"/>
              </a:spcAft>
              <a:buClrTx/>
              <a:buSzTx/>
              <a:buFontTx/>
              <a:buChar char="-"/>
              <a:tabLst/>
              <a:defRPr/>
            </a:pPr>
            <a:r>
              <a:rPr lang="en-US" sz="1600" kern="0" dirty="0" smtClean="0">
                <a:solidFill>
                  <a:prstClr val="black"/>
                </a:solidFill>
              </a:rPr>
              <a:t>a</a:t>
            </a:r>
            <a:r>
              <a:rPr lang="en-US" sz="1600" kern="0" baseline="0" dirty="0" smtClean="0">
                <a:solidFill>
                  <a:prstClr val="black"/>
                </a:solidFill>
              </a:rPr>
              <a:t>llows for operation of the cavities </a:t>
            </a:r>
            <a:r>
              <a:rPr lang="en-US" sz="1600" kern="0" dirty="0" smtClean="0">
                <a:solidFill>
                  <a:prstClr val="black"/>
                </a:solidFill>
              </a:rPr>
              <a:t>with </a:t>
            </a:r>
            <a:r>
              <a:rPr lang="en-US" sz="1600" kern="0" baseline="0" dirty="0" smtClean="0">
                <a:solidFill>
                  <a:prstClr val="black"/>
                </a:solidFill>
              </a:rPr>
              <a:t>superfluid helium at 2 K</a:t>
            </a:r>
            <a:endParaRPr kumimoji="0" lang="fr-FR" sz="16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398657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500"/>
                                        <p:tgtEl>
                                          <p:spTgt spid="1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0"/>
                                        </p:tgtEl>
                                        <p:attrNameLst>
                                          <p:attrName>style.visibility</p:attrName>
                                        </p:attrNameLst>
                                      </p:cBhvr>
                                      <p:to>
                                        <p:strVal val="visible"/>
                                      </p:to>
                                    </p:set>
                                    <p:animEffect transition="in" filter="fade">
                                      <p:cBhvr>
                                        <p:cTn id="10" dur="500"/>
                                        <p:tgtEl>
                                          <p:spTgt spid="10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fade">
                                      <p:cBhvr>
                                        <p:cTn id="15" dur="500"/>
                                        <p:tgtEl>
                                          <p:spTgt spid="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35" grpId="0"/>
      <p:bldP spid="2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stretch>
            <a:fillRect/>
          </a:stretch>
        </p:blipFill>
        <p:spPr>
          <a:xfrm>
            <a:off x="5412252" y="2280973"/>
            <a:ext cx="2956254" cy="3879212"/>
          </a:xfrm>
          <a:prstGeom prst="rect">
            <a:avLst/>
          </a:prstGeom>
        </p:spPr>
      </p:pic>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Service Box</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4</a:t>
            </a:fld>
            <a:endParaRPr lang="en-US" dirty="0"/>
          </a:p>
        </p:txBody>
      </p:sp>
      <p:grpSp>
        <p:nvGrpSpPr>
          <p:cNvPr id="12" name="Group 11"/>
          <p:cNvGrpSpPr/>
          <p:nvPr/>
        </p:nvGrpSpPr>
        <p:grpSpPr>
          <a:xfrm>
            <a:off x="5940152" y="1091921"/>
            <a:ext cx="2677223" cy="800988"/>
            <a:chOff x="2449860" y="5724356"/>
            <a:chExt cx="2677223" cy="800988"/>
          </a:xfrm>
        </p:grpSpPr>
        <p:sp>
          <p:nvSpPr>
            <p:cNvPr id="13" name="Rectangle 12"/>
            <p:cNvSpPr/>
            <p:nvPr/>
          </p:nvSpPr>
          <p:spPr>
            <a:xfrm>
              <a:off x="4078760" y="5875494"/>
              <a:ext cx="216024" cy="288032"/>
            </a:xfrm>
            <a:prstGeom prst="rec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515104" y="5875494"/>
              <a:ext cx="515232" cy="288032"/>
            </a:xfrm>
            <a:prstGeom prst="rec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3155452" y="5875494"/>
              <a:ext cx="275408" cy="288032"/>
            </a:xfrm>
            <a:prstGeom prst="rect">
              <a:avLst/>
            </a:prstGeom>
            <a:solidFill>
              <a:srgbClr val="33CC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2658264" y="5867874"/>
              <a:ext cx="288000" cy="288032"/>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517191" y="5884892"/>
              <a:ext cx="433132" cy="276999"/>
            </a:xfrm>
            <a:prstGeom prst="rect">
              <a:avLst/>
            </a:prstGeom>
            <a:noFill/>
          </p:spPr>
          <p:txBody>
            <a:bodyPr wrap="none" rtlCol="0">
              <a:spAutoFit/>
            </a:bodyPr>
            <a:lstStyle/>
            <a:p>
              <a:r>
                <a:rPr lang="en-US" sz="1200" dirty="0" smtClean="0"/>
                <a:t>VB2</a:t>
              </a:r>
              <a:endParaRPr lang="en-GB" sz="1200" dirty="0"/>
            </a:p>
          </p:txBody>
        </p:sp>
        <p:cxnSp>
          <p:nvCxnSpPr>
            <p:cNvPr id="18" name="Straight Arrow Connector 17"/>
            <p:cNvCxnSpPr>
              <a:endCxn id="13" idx="1"/>
            </p:cNvCxnSpPr>
            <p:nvPr/>
          </p:nvCxnSpPr>
          <p:spPr>
            <a:xfrm flipV="1">
              <a:off x="3866186" y="6019510"/>
              <a:ext cx="212574" cy="352"/>
            </a:xfrm>
            <a:prstGeom prst="straightConnector1">
              <a:avLst/>
            </a:prstGeom>
            <a:noFill/>
            <a:ln w="6350" cap="flat" cmpd="sng" algn="ctr">
              <a:solidFill>
                <a:sysClr val="windowText" lastClr="000000"/>
              </a:solidFill>
              <a:prstDash val="solid"/>
              <a:miter lim="800000"/>
              <a:tailEnd type="stealth"/>
            </a:ln>
            <a:effectLst/>
          </p:spPr>
        </p:cxnSp>
        <p:cxnSp>
          <p:nvCxnSpPr>
            <p:cNvPr id="19" name="Straight Arrow Connector 18"/>
            <p:cNvCxnSpPr/>
            <p:nvPr/>
          </p:nvCxnSpPr>
          <p:spPr>
            <a:xfrm flipV="1">
              <a:off x="4306828" y="6082248"/>
              <a:ext cx="212574" cy="352"/>
            </a:xfrm>
            <a:prstGeom prst="straightConnector1">
              <a:avLst/>
            </a:prstGeom>
            <a:noFill/>
            <a:ln w="6350" cap="flat" cmpd="sng" algn="ctr">
              <a:solidFill>
                <a:sysClr val="windowText" lastClr="000000"/>
              </a:solidFill>
              <a:prstDash val="solid"/>
              <a:miter lim="800000"/>
              <a:tailEnd type="stealth"/>
            </a:ln>
            <a:effectLst/>
          </p:spPr>
        </p:cxnSp>
        <p:cxnSp>
          <p:nvCxnSpPr>
            <p:cNvPr id="20" name="Straight Arrow Connector 19"/>
            <p:cNvCxnSpPr>
              <a:stCxn id="15" idx="1"/>
            </p:cNvCxnSpPr>
            <p:nvPr/>
          </p:nvCxnSpPr>
          <p:spPr>
            <a:xfrm flipH="1">
              <a:off x="2950689" y="6019510"/>
              <a:ext cx="204763" cy="0"/>
            </a:xfrm>
            <a:prstGeom prst="straightConnector1">
              <a:avLst/>
            </a:prstGeom>
            <a:noFill/>
            <a:ln w="6350" cap="flat" cmpd="sng" algn="ctr">
              <a:solidFill>
                <a:sysClr val="windowText" lastClr="000000"/>
              </a:solidFill>
              <a:prstDash val="solid"/>
              <a:miter lim="800000"/>
              <a:tailEnd type="stealth"/>
            </a:ln>
            <a:effectLst/>
          </p:spPr>
        </p:cxnSp>
        <p:cxnSp>
          <p:nvCxnSpPr>
            <p:cNvPr id="21" name="Straight Arrow Connector 20"/>
            <p:cNvCxnSpPr>
              <a:endCxn id="15" idx="0"/>
            </p:cNvCxnSpPr>
            <p:nvPr/>
          </p:nvCxnSpPr>
          <p:spPr>
            <a:xfrm>
              <a:off x="3293156" y="5733256"/>
              <a:ext cx="0" cy="142238"/>
            </a:xfrm>
            <a:prstGeom prst="straightConnector1">
              <a:avLst/>
            </a:prstGeom>
            <a:noFill/>
            <a:ln w="6350" cap="flat" cmpd="sng" algn="ctr">
              <a:solidFill>
                <a:sysClr val="windowText" lastClr="000000"/>
              </a:solidFill>
              <a:prstDash val="solid"/>
              <a:miter lim="800000"/>
              <a:tailEnd type="stealth"/>
            </a:ln>
            <a:effectLst/>
          </p:spPr>
        </p:cxnSp>
        <p:cxnSp>
          <p:nvCxnSpPr>
            <p:cNvPr id="22" name="Straight Arrow Connector 21"/>
            <p:cNvCxnSpPr/>
            <p:nvPr/>
          </p:nvCxnSpPr>
          <p:spPr>
            <a:xfrm flipH="1" flipV="1">
              <a:off x="3289270" y="5724356"/>
              <a:ext cx="897502" cy="1426"/>
            </a:xfrm>
            <a:prstGeom prst="straightConnector1">
              <a:avLst/>
            </a:prstGeom>
            <a:noFill/>
            <a:ln w="6350" cap="flat" cmpd="sng" algn="ctr">
              <a:solidFill>
                <a:sysClr val="windowText" lastClr="000000"/>
              </a:solidFill>
              <a:prstDash val="solid"/>
              <a:miter lim="800000"/>
              <a:tailEnd type="none"/>
            </a:ln>
            <a:effectLst/>
          </p:spPr>
        </p:cxnSp>
        <p:cxnSp>
          <p:nvCxnSpPr>
            <p:cNvPr id="23" name="Straight Arrow Connector 22"/>
            <p:cNvCxnSpPr/>
            <p:nvPr/>
          </p:nvCxnSpPr>
          <p:spPr>
            <a:xfrm>
              <a:off x="4181480" y="5727414"/>
              <a:ext cx="0" cy="142238"/>
            </a:xfrm>
            <a:prstGeom prst="straightConnector1">
              <a:avLst/>
            </a:prstGeom>
            <a:noFill/>
            <a:ln w="6350" cap="flat" cmpd="sng" algn="ctr">
              <a:solidFill>
                <a:sysClr val="windowText" lastClr="000000"/>
              </a:solidFill>
              <a:prstDash val="solid"/>
              <a:miter lim="800000"/>
              <a:tailEnd type="none"/>
            </a:ln>
            <a:effectLst/>
          </p:spPr>
        </p:cxnSp>
        <p:cxnSp>
          <p:nvCxnSpPr>
            <p:cNvPr id="24" name="Straight Arrow Connector 23"/>
            <p:cNvCxnSpPr/>
            <p:nvPr/>
          </p:nvCxnSpPr>
          <p:spPr>
            <a:xfrm flipV="1">
              <a:off x="4299208" y="5990808"/>
              <a:ext cx="212574" cy="352"/>
            </a:xfrm>
            <a:prstGeom prst="straightConnector1">
              <a:avLst/>
            </a:prstGeom>
            <a:noFill/>
            <a:ln w="6350" cap="flat" cmpd="sng" algn="ctr">
              <a:solidFill>
                <a:sysClr val="windowText" lastClr="000000"/>
              </a:solidFill>
              <a:prstDash val="solid"/>
              <a:miter lim="800000"/>
              <a:headEnd type="stealth"/>
              <a:tailEnd type="none"/>
            </a:ln>
            <a:effectLst/>
          </p:spPr>
        </p:cxnSp>
        <p:sp>
          <p:nvSpPr>
            <p:cNvPr id="25" name="TextBox 24"/>
            <p:cNvSpPr txBox="1"/>
            <p:nvPr/>
          </p:nvSpPr>
          <p:spPr>
            <a:xfrm>
              <a:off x="4017422" y="6242399"/>
              <a:ext cx="338554" cy="276999"/>
            </a:xfrm>
            <a:prstGeom prst="rect">
              <a:avLst/>
            </a:prstGeom>
            <a:noFill/>
          </p:spPr>
          <p:txBody>
            <a:bodyPr wrap="none" rtlCol="0">
              <a:spAutoFit/>
            </a:bodyPr>
            <a:lstStyle/>
            <a:p>
              <a:r>
                <a:rPr lang="en-US" sz="1200" dirty="0" smtClean="0"/>
                <a:t>SB</a:t>
              </a:r>
              <a:endParaRPr lang="en-GB" sz="1200" dirty="0"/>
            </a:p>
          </p:txBody>
        </p:sp>
        <p:sp>
          <p:nvSpPr>
            <p:cNvPr id="26" name="TextBox 25"/>
            <p:cNvSpPr txBox="1"/>
            <p:nvPr/>
          </p:nvSpPr>
          <p:spPr>
            <a:xfrm>
              <a:off x="4524430" y="6248345"/>
              <a:ext cx="479618" cy="276999"/>
            </a:xfrm>
            <a:prstGeom prst="rect">
              <a:avLst/>
            </a:prstGeom>
            <a:noFill/>
          </p:spPr>
          <p:txBody>
            <a:bodyPr wrap="none" rtlCol="0">
              <a:spAutoFit/>
            </a:bodyPr>
            <a:lstStyle/>
            <a:p>
              <a:r>
                <a:rPr lang="en-US" sz="1200" dirty="0" smtClean="0"/>
                <a:t>CCM</a:t>
              </a:r>
              <a:endParaRPr lang="en-GB" sz="1200" dirty="0"/>
            </a:p>
          </p:txBody>
        </p:sp>
        <p:sp>
          <p:nvSpPr>
            <p:cNvPr id="27" name="TextBox 26"/>
            <p:cNvSpPr txBox="1"/>
            <p:nvPr/>
          </p:nvSpPr>
          <p:spPr>
            <a:xfrm>
              <a:off x="3011416" y="6149960"/>
              <a:ext cx="593560" cy="276999"/>
            </a:xfrm>
            <a:prstGeom prst="rect">
              <a:avLst/>
            </a:prstGeom>
            <a:noFill/>
          </p:spPr>
          <p:txBody>
            <a:bodyPr wrap="none" rtlCol="0">
              <a:spAutoFit/>
            </a:bodyPr>
            <a:lstStyle/>
            <a:p>
              <a:r>
                <a:rPr lang="en-US" sz="1200" dirty="0" smtClean="0"/>
                <a:t>heater</a:t>
              </a:r>
              <a:endParaRPr lang="en-GB" sz="1200" dirty="0"/>
            </a:p>
          </p:txBody>
        </p:sp>
        <p:sp>
          <p:nvSpPr>
            <p:cNvPr id="28" name="TextBox 27"/>
            <p:cNvSpPr txBox="1"/>
            <p:nvPr/>
          </p:nvSpPr>
          <p:spPr>
            <a:xfrm>
              <a:off x="2556587" y="6143146"/>
              <a:ext cx="548548" cy="276999"/>
            </a:xfrm>
            <a:prstGeom prst="rect">
              <a:avLst/>
            </a:prstGeom>
            <a:noFill/>
          </p:spPr>
          <p:txBody>
            <a:bodyPr wrap="none" rtlCol="0">
              <a:spAutoFit/>
            </a:bodyPr>
            <a:lstStyle/>
            <a:p>
              <a:r>
                <a:rPr lang="en-US" sz="1200" dirty="0" smtClean="0"/>
                <a:t>pump</a:t>
              </a:r>
              <a:endParaRPr lang="en-GB" sz="1200" dirty="0"/>
            </a:p>
          </p:txBody>
        </p:sp>
        <p:cxnSp>
          <p:nvCxnSpPr>
            <p:cNvPr id="29" name="Straight Arrow Connector 28"/>
            <p:cNvCxnSpPr/>
            <p:nvPr/>
          </p:nvCxnSpPr>
          <p:spPr>
            <a:xfrm flipH="1">
              <a:off x="2449860" y="6021288"/>
              <a:ext cx="204763" cy="0"/>
            </a:xfrm>
            <a:prstGeom prst="straightConnector1">
              <a:avLst/>
            </a:prstGeom>
            <a:noFill/>
            <a:ln w="6350" cap="flat" cmpd="sng" algn="ctr">
              <a:solidFill>
                <a:sysClr val="windowText" lastClr="000000"/>
              </a:solidFill>
              <a:prstDash val="solid"/>
              <a:miter lim="800000"/>
              <a:tailEnd type="stealth"/>
            </a:ln>
            <a:effectLst/>
          </p:spPr>
        </p:cxnSp>
        <p:cxnSp>
          <p:nvCxnSpPr>
            <p:cNvPr id="30" name="Straight Connector 29"/>
            <p:cNvCxnSpPr/>
            <p:nvPr/>
          </p:nvCxnSpPr>
          <p:spPr>
            <a:xfrm>
              <a:off x="3955098" y="6189059"/>
              <a:ext cx="1171985"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4026637" y="6194327"/>
              <a:ext cx="72000" cy="72000"/>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5004048" y="6195792"/>
              <a:ext cx="72000" cy="72000"/>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Rectangle 32"/>
          <p:cNvSpPr/>
          <p:nvPr/>
        </p:nvSpPr>
        <p:spPr>
          <a:xfrm>
            <a:off x="7430845" y="1043123"/>
            <a:ext cx="466539" cy="7833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457200" y="980728"/>
            <a:ext cx="5308836" cy="1477328"/>
          </a:xfrm>
          <a:prstGeom prst="rect">
            <a:avLst/>
          </a:prstGeom>
          <a:noFill/>
        </p:spPr>
        <p:txBody>
          <a:bodyPr wrap="square" rtlCol="0">
            <a:spAutoFit/>
          </a:bodyPr>
          <a:lstStyle/>
          <a:p>
            <a:r>
              <a:rPr lang="en-US" dirty="0" smtClean="0"/>
              <a:t>Function of the service box is to make </a:t>
            </a:r>
            <a:r>
              <a:rPr lang="en-US" dirty="0" smtClean="0">
                <a:solidFill>
                  <a:srgbClr val="0000FF"/>
                </a:solidFill>
              </a:rPr>
              <a:t>direct interface between cryogenic infrastructure and the crab cavities module</a:t>
            </a:r>
            <a:r>
              <a:rPr lang="en-US" dirty="0" smtClean="0"/>
              <a:t>. It will provide required control of main thermodynamic parameters for CCM and safety systems for internal circuits and the vacuum volume.</a:t>
            </a:r>
            <a:endParaRPr lang="en-GB" dirty="0"/>
          </a:p>
        </p:txBody>
      </p:sp>
      <p:sp>
        <p:nvSpPr>
          <p:cNvPr id="37" name="Rectangle 36"/>
          <p:cNvSpPr/>
          <p:nvPr/>
        </p:nvSpPr>
        <p:spPr>
          <a:xfrm>
            <a:off x="381619" y="2780928"/>
            <a:ext cx="4002360" cy="2308324"/>
          </a:xfrm>
          <a:prstGeom prst="rect">
            <a:avLst/>
          </a:prstGeom>
        </p:spPr>
        <p:txBody>
          <a:bodyPr wrap="square">
            <a:spAutoFit/>
          </a:bodyPr>
          <a:lstStyle/>
          <a:p>
            <a:r>
              <a:rPr lang="en-US" dirty="0" smtClean="0">
                <a:solidFill>
                  <a:srgbClr val="0000FF"/>
                </a:solidFill>
              </a:rPr>
              <a:t>Status and perspectives:</a:t>
            </a:r>
          </a:p>
          <a:p>
            <a:pPr marL="285750" indent="-285750">
              <a:buFontTx/>
              <a:buChar char="-"/>
            </a:pPr>
            <a:r>
              <a:rPr lang="en-US" dirty="0" smtClean="0"/>
              <a:t>Contract signed in autumn 2016 with AS Scientific Products Ltd. (UK).</a:t>
            </a:r>
          </a:p>
          <a:p>
            <a:pPr marL="285750" indent="-285750">
              <a:buFontTx/>
              <a:buChar char="-"/>
            </a:pPr>
            <a:r>
              <a:rPr lang="en-US" dirty="0" smtClean="0"/>
              <a:t>First complete design proposal received on 20 March 2017</a:t>
            </a:r>
          </a:p>
          <a:p>
            <a:pPr marL="285750" indent="-285750">
              <a:buFontTx/>
              <a:buChar char="-"/>
            </a:pPr>
            <a:r>
              <a:rPr lang="en-US" dirty="0" smtClean="0"/>
              <a:t>Delivery contractual date 31 July 2017</a:t>
            </a:r>
          </a:p>
          <a:p>
            <a:pPr marL="285750" indent="-285750">
              <a:buFontTx/>
              <a:buChar char="-"/>
            </a:pPr>
            <a:r>
              <a:rPr lang="en-US" dirty="0" smtClean="0"/>
              <a:t>SB will be connected with CCM for SM18 and SPS tests.</a:t>
            </a:r>
            <a:endParaRPr lang="en-GB" dirty="0"/>
          </a:p>
        </p:txBody>
      </p:sp>
      <p:cxnSp>
        <p:nvCxnSpPr>
          <p:cNvPr id="41" name="Straight Arrow Connector 40"/>
          <p:cNvCxnSpPr/>
          <p:nvPr/>
        </p:nvCxnSpPr>
        <p:spPr>
          <a:xfrm>
            <a:off x="4644008" y="2776270"/>
            <a:ext cx="1122028" cy="148674"/>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3463172" y="2602250"/>
            <a:ext cx="1180836" cy="307777"/>
          </a:xfrm>
          <a:prstGeom prst="rect">
            <a:avLst/>
          </a:prstGeom>
          <a:noFill/>
        </p:spPr>
        <p:txBody>
          <a:bodyPr wrap="none" rtlCol="0">
            <a:spAutoFit/>
          </a:bodyPr>
          <a:lstStyle/>
          <a:p>
            <a:r>
              <a:rPr lang="en-US" sz="1400" dirty="0" smtClean="0">
                <a:solidFill>
                  <a:schemeClr val="tx2"/>
                </a:solidFill>
              </a:rPr>
              <a:t>Safety system</a:t>
            </a:r>
            <a:endParaRPr lang="en-GB" sz="1400" dirty="0">
              <a:solidFill>
                <a:schemeClr val="tx2"/>
              </a:solidFill>
            </a:endParaRPr>
          </a:p>
        </p:txBody>
      </p:sp>
      <p:cxnSp>
        <p:nvCxnSpPr>
          <p:cNvPr id="44" name="Straight Arrow Connector 43"/>
          <p:cNvCxnSpPr/>
          <p:nvPr/>
        </p:nvCxnSpPr>
        <p:spPr>
          <a:xfrm flipH="1" flipV="1">
            <a:off x="8066484" y="2918093"/>
            <a:ext cx="429948" cy="416039"/>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826253" y="3284984"/>
            <a:ext cx="1219501" cy="307777"/>
          </a:xfrm>
          <a:prstGeom prst="rect">
            <a:avLst/>
          </a:prstGeom>
          <a:noFill/>
        </p:spPr>
        <p:txBody>
          <a:bodyPr wrap="none" rtlCol="0">
            <a:spAutoFit/>
          </a:bodyPr>
          <a:lstStyle/>
          <a:p>
            <a:r>
              <a:rPr lang="en-US" sz="1400" dirty="0" smtClean="0">
                <a:solidFill>
                  <a:schemeClr val="tx2"/>
                </a:solidFill>
              </a:rPr>
              <a:t>CCM interface</a:t>
            </a:r>
            <a:endParaRPr lang="en-GB" sz="1400" dirty="0">
              <a:solidFill>
                <a:schemeClr val="tx2"/>
              </a:solidFill>
            </a:endParaRPr>
          </a:p>
        </p:txBody>
      </p:sp>
      <p:cxnSp>
        <p:nvCxnSpPr>
          <p:cNvPr id="48" name="Straight Arrow Connector 47"/>
          <p:cNvCxnSpPr/>
          <p:nvPr/>
        </p:nvCxnSpPr>
        <p:spPr>
          <a:xfrm flipV="1">
            <a:off x="6190748" y="6025195"/>
            <a:ext cx="375345" cy="141671"/>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900010" y="6052002"/>
            <a:ext cx="1290738" cy="307777"/>
          </a:xfrm>
          <a:prstGeom prst="rect">
            <a:avLst/>
          </a:prstGeom>
          <a:noFill/>
        </p:spPr>
        <p:txBody>
          <a:bodyPr wrap="none" rtlCol="0">
            <a:spAutoFit/>
          </a:bodyPr>
          <a:lstStyle/>
          <a:p>
            <a:r>
              <a:rPr lang="en-US" sz="1400" dirty="0" smtClean="0">
                <a:solidFill>
                  <a:schemeClr val="tx2"/>
                </a:solidFill>
              </a:rPr>
              <a:t>Adjustable feet</a:t>
            </a:r>
            <a:endParaRPr lang="en-GB" sz="1400" dirty="0">
              <a:solidFill>
                <a:schemeClr val="tx2"/>
              </a:solidFill>
            </a:endParaRPr>
          </a:p>
        </p:txBody>
      </p:sp>
      <p:sp>
        <p:nvSpPr>
          <p:cNvPr id="51" name="TextBox 50"/>
          <p:cNvSpPr txBox="1"/>
          <p:nvPr/>
        </p:nvSpPr>
        <p:spPr>
          <a:xfrm>
            <a:off x="4267404" y="3800167"/>
            <a:ext cx="1652825" cy="307777"/>
          </a:xfrm>
          <a:prstGeom prst="rect">
            <a:avLst/>
          </a:prstGeom>
          <a:noFill/>
        </p:spPr>
        <p:txBody>
          <a:bodyPr wrap="none" rtlCol="0">
            <a:spAutoFit/>
          </a:bodyPr>
          <a:lstStyle/>
          <a:p>
            <a:r>
              <a:rPr lang="en-US" sz="1400" dirty="0" err="1" smtClean="0">
                <a:solidFill>
                  <a:schemeClr val="tx2"/>
                </a:solidFill>
              </a:rPr>
              <a:t>Cryo</a:t>
            </a:r>
            <a:r>
              <a:rPr lang="en-US" sz="1400" dirty="0" smtClean="0">
                <a:solidFill>
                  <a:schemeClr val="tx2"/>
                </a:solidFill>
              </a:rPr>
              <a:t> infra interfaces</a:t>
            </a:r>
            <a:endParaRPr lang="en-GB" sz="1400" dirty="0">
              <a:solidFill>
                <a:schemeClr val="tx2"/>
              </a:solidFill>
            </a:endParaRPr>
          </a:p>
        </p:txBody>
      </p:sp>
      <p:cxnSp>
        <p:nvCxnSpPr>
          <p:cNvPr id="52" name="Straight Arrow Connector 51"/>
          <p:cNvCxnSpPr/>
          <p:nvPr/>
        </p:nvCxnSpPr>
        <p:spPr>
          <a:xfrm flipV="1">
            <a:off x="5481464" y="3603162"/>
            <a:ext cx="1016290" cy="180771"/>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5653170" y="3603163"/>
            <a:ext cx="1450402" cy="197004"/>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5412252" y="3237437"/>
            <a:ext cx="995863" cy="494162"/>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969244" y="5974597"/>
            <a:ext cx="1389739" cy="276999"/>
          </a:xfrm>
          <a:prstGeom prst="rect">
            <a:avLst/>
          </a:prstGeom>
          <a:noFill/>
        </p:spPr>
        <p:txBody>
          <a:bodyPr wrap="none" rtlCol="0">
            <a:spAutoFit/>
          </a:bodyPr>
          <a:lstStyle/>
          <a:p>
            <a:r>
              <a:rPr lang="en-US" sz="1200" dirty="0" smtClean="0"/>
              <a:t>by AS Scientific Ltd.</a:t>
            </a:r>
            <a:endParaRPr lang="en-GB" sz="1200" dirty="0"/>
          </a:p>
        </p:txBody>
      </p:sp>
      <p:sp>
        <p:nvSpPr>
          <p:cNvPr id="62" name="TextBox 61"/>
          <p:cNvSpPr txBox="1"/>
          <p:nvPr/>
        </p:nvSpPr>
        <p:spPr>
          <a:xfrm>
            <a:off x="155802" y="5274533"/>
            <a:ext cx="4885024" cy="830997"/>
          </a:xfrm>
          <a:prstGeom prst="rect">
            <a:avLst/>
          </a:prstGeom>
          <a:solidFill>
            <a:srgbClr val="FFFFCC"/>
          </a:solidFill>
        </p:spPr>
        <p:txBody>
          <a:bodyPr wrap="square" rtlCol="0">
            <a:spAutoFit/>
          </a:bodyPr>
          <a:lstStyle/>
          <a:p>
            <a:pPr algn="ctr"/>
            <a:r>
              <a:rPr lang="en-US" sz="1600" dirty="0" smtClean="0"/>
              <a:t>AS will provide also 3 flex lines to connect SB with </a:t>
            </a:r>
            <a:r>
              <a:rPr lang="en-US" sz="1600" dirty="0" err="1" smtClean="0"/>
              <a:t>cryo</a:t>
            </a:r>
            <a:r>
              <a:rPr lang="en-US" sz="1600" dirty="0" smtClean="0"/>
              <a:t> infrastructure. The lines will be delivered in summer 2017 and will serve only in SPS (no installation in SM18).</a:t>
            </a:r>
            <a:endParaRPr lang="en-GB" sz="1600" dirty="0"/>
          </a:p>
        </p:txBody>
      </p:sp>
      <p:sp>
        <p:nvSpPr>
          <p:cNvPr id="63" name="Rectangle 62"/>
          <p:cNvSpPr/>
          <p:nvPr/>
        </p:nvSpPr>
        <p:spPr>
          <a:xfrm>
            <a:off x="6701843" y="996725"/>
            <a:ext cx="1095278" cy="242479"/>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9714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Water heater</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5</a:t>
            </a:fld>
            <a:endParaRPr lang="en-US" dirty="0"/>
          </a:p>
        </p:txBody>
      </p:sp>
      <p:grpSp>
        <p:nvGrpSpPr>
          <p:cNvPr id="23" name="Group 22"/>
          <p:cNvGrpSpPr>
            <a:grpSpLocks/>
          </p:cNvGrpSpPr>
          <p:nvPr/>
        </p:nvGrpSpPr>
        <p:grpSpPr bwMode="auto">
          <a:xfrm rot="5400000">
            <a:off x="1655364" y="-854955"/>
            <a:ext cx="218" cy="152400"/>
            <a:chOff x="1392" y="1008"/>
            <a:chExt cx="218" cy="96"/>
          </a:xfrm>
        </p:grpSpPr>
        <p:sp>
          <p:nvSpPr>
            <p:cNvPr id="124" name="Line 22"/>
            <p:cNvSpPr>
              <a:spLocks noChangeShapeType="1"/>
            </p:cNvSpPr>
            <p:nvPr/>
          </p:nvSpPr>
          <p:spPr bwMode="auto">
            <a:xfrm>
              <a:off x="1610"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5" name="Line 23"/>
            <p:cNvSpPr>
              <a:spLocks noChangeShapeType="1"/>
            </p:cNvSpPr>
            <p:nvPr/>
          </p:nvSpPr>
          <p:spPr bwMode="auto">
            <a:xfrm>
              <a:off x="1488"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6" name="Line 24"/>
            <p:cNvSpPr>
              <a:spLocks noChangeShapeType="1"/>
            </p:cNvSpPr>
            <p:nvPr/>
          </p:nvSpPr>
          <p:spPr bwMode="auto">
            <a:xfrm flipV="1">
              <a:off x="1440" y="1008"/>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7" name="Line 25"/>
            <p:cNvSpPr>
              <a:spLocks noChangeShapeType="1"/>
            </p:cNvSpPr>
            <p:nvPr/>
          </p:nvSpPr>
          <p:spPr bwMode="auto">
            <a:xfrm flipV="1">
              <a:off x="1488" y="1056"/>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8" name="Line 26"/>
            <p:cNvSpPr>
              <a:spLocks noChangeShapeType="1"/>
            </p:cNvSpPr>
            <p:nvPr/>
          </p:nvSpPr>
          <p:spPr bwMode="auto">
            <a:xfrm>
              <a:off x="1584"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9" name="Line 27"/>
            <p:cNvSpPr>
              <a:spLocks noChangeShapeType="1"/>
            </p:cNvSpPr>
            <p:nvPr/>
          </p:nvSpPr>
          <p:spPr bwMode="auto">
            <a:xfrm>
              <a:off x="1392"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30" name="Line 28"/>
            <p:cNvSpPr>
              <a:spLocks noChangeShapeType="1"/>
            </p:cNvSpPr>
            <p:nvPr/>
          </p:nvSpPr>
          <p:spPr bwMode="auto">
            <a:xfrm>
              <a:off x="1536"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grpSp>
        <p:nvGrpSpPr>
          <p:cNvPr id="41" name="Group 40"/>
          <p:cNvGrpSpPr>
            <a:grpSpLocks/>
          </p:cNvGrpSpPr>
          <p:nvPr/>
        </p:nvGrpSpPr>
        <p:grpSpPr bwMode="auto">
          <a:xfrm rot="5400000">
            <a:off x="2188764" y="-854955"/>
            <a:ext cx="218" cy="152400"/>
            <a:chOff x="1392" y="1008"/>
            <a:chExt cx="218" cy="96"/>
          </a:xfrm>
        </p:grpSpPr>
        <p:sp>
          <p:nvSpPr>
            <p:cNvPr id="101" name="Line 63"/>
            <p:cNvSpPr>
              <a:spLocks noChangeShapeType="1"/>
            </p:cNvSpPr>
            <p:nvPr/>
          </p:nvSpPr>
          <p:spPr bwMode="auto">
            <a:xfrm>
              <a:off x="1610"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2" name="Line 64"/>
            <p:cNvSpPr>
              <a:spLocks noChangeShapeType="1"/>
            </p:cNvSpPr>
            <p:nvPr/>
          </p:nvSpPr>
          <p:spPr bwMode="auto">
            <a:xfrm>
              <a:off x="1488"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3" name="Line 65"/>
            <p:cNvSpPr>
              <a:spLocks noChangeShapeType="1"/>
            </p:cNvSpPr>
            <p:nvPr/>
          </p:nvSpPr>
          <p:spPr bwMode="auto">
            <a:xfrm flipV="1">
              <a:off x="1440" y="1008"/>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4" name="Line 66"/>
            <p:cNvSpPr>
              <a:spLocks noChangeShapeType="1"/>
            </p:cNvSpPr>
            <p:nvPr/>
          </p:nvSpPr>
          <p:spPr bwMode="auto">
            <a:xfrm flipV="1">
              <a:off x="1488" y="1056"/>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5" name="Line 67"/>
            <p:cNvSpPr>
              <a:spLocks noChangeShapeType="1"/>
            </p:cNvSpPr>
            <p:nvPr/>
          </p:nvSpPr>
          <p:spPr bwMode="auto">
            <a:xfrm>
              <a:off x="1584" y="1008"/>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6" name="Line 68"/>
            <p:cNvSpPr>
              <a:spLocks noChangeShapeType="1"/>
            </p:cNvSpPr>
            <p:nvPr/>
          </p:nvSpPr>
          <p:spPr bwMode="auto">
            <a:xfrm>
              <a:off x="1392"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7" name="Line 69"/>
            <p:cNvSpPr>
              <a:spLocks noChangeShapeType="1"/>
            </p:cNvSpPr>
            <p:nvPr/>
          </p:nvSpPr>
          <p:spPr bwMode="auto">
            <a:xfrm>
              <a:off x="1536" y="105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3535257"/>
            <a:ext cx="3703225" cy="2777419"/>
          </a:xfrm>
          <a:prstGeom prst="rect">
            <a:avLst/>
          </a:prstGeom>
        </p:spPr>
      </p:pic>
      <p:sp>
        <p:nvSpPr>
          <p:cNvPr id="5" name="TextBox 4"/>
          <p:cNvSpPr txBox="1"/>
          <p:nvPr/>
        </p:nvSpPr>
        <p:spPr>
          <a:xfrm>
            <a:off x="429459" y="1052736"/>
            <a:ext cx="7970409" cy="1477328"/>
          </a:xfrm>
          <a:prstGeom prst="rect">
            <a:avLst/>
          </a:prstGeom>
          <a:noFill/>
        </p:spPr>
        <p:txBody>
          <a:bodyPr wrap="square" rtlCol="0">
            <a:spAutoFit/>
          </a:bodyPr>
          <a:lstStyle/>
          <a:p>
            <a:r>
              <a:rPr lang="en-US" dirty="0" smtClean="0">
                <a:solidFill>
                  <a:srgbClr val="0000FF"/>
                </a:solidFill>
              </a:rPr>
              <a:t>10 kW water heater is being refurbished </a:t>
            </a:r>
            <a:r>
              <a:rPr lang="en-US" dirty="0" smtClean="0"/>
              <a:t>for:</a:t>
            </a:r>
          </a:p>
          <a:p>
            <a:pPr marL="285750" indent="-285750">
              <a:buFontTx/>
              <a:buChar char="-"/>
            </a:pPr>
            <a:r>
              <a:rPr lang="en-US" dirty="0" smtClean="0"/>
              <a:t>Electrical connection 2 x 5 kW heating elements</a:t>
            </a:r>
          </a:p>
          <a:p>
            <a:pPr marL="285750" indent="-285750">
              <a:buFontTx/>
              <a:buChar char="-"/>
            </a:pPr>
            <a:r>
              <a:rPr lang="en-US" dirty="0" smtClean="0"/>
              <a:t>Helium supply interfaces</a:t>
            </a:r>
          </a:p>
          <a:p>
            <a:pPr marL="285750" indent="-285750">
              <a:buFontTx/>
              <a:buChar char="-"/>
            </a:pPr>
            <a:r>
              <a:rPr lang="en-US" dirty="0" smtClean="0"/>
              <a:t>Water supply system</a:t>
            </a:r>
          </a:p>
          <a:p>
            <a:pPr marL="285750" indent="-285750">
              <a:buFontTx/>
              <a:buChar char="-"/>
            </a:pPr>
            <a:r>
              <a:rPr lang="en-US" dirty="0" smtClean="0"/>
              <a:t>Instrumentation   </a:t>
            </a:r>
          </a:p>
        </p:txBody>
      </p:sp>
      <p:grpSp>
        <p:nvGrpSpPr>
          <p:cNvPr id="96" name="Group 95"/>
          <p:cNvGrpSpPr/>
          <p:nvPr/>
        </p:nvGrpSpPr>
        <p:grpSpPr>
          <a:xfrm>
            <a:off x="6012160" y="1124744"/>
            <a:ext cx="2677223" cy="800988"/>
            <a:chOff x="2449860" y="5724356"/>
            <a:chExt cx="2677223" cy="800988"/>
          </a:xfrm>
        </p:grpSpPr>
        <p:sp>
          <p:nvSpPr>
            <p:cNvPr id="97" name="Rectangle 96"/>
            <p:cNvSpPr/>
            <p:nvPr/>
          </p:nvSpPr>
          <p:spPr>
            <a:xfrm>
              <a:off x="4078760" y="5875494"/>
              <a:ext cx="216024" cy="288032"/>
            </a:xfrm>
            <a:prstGeom prst="rec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Rectangle 97"/>
            <p:cNvSpPr/>
            <p:nvPr/>
          </p:nvSpPr>
          <p:spPr>
            <a:xfrm>
              <a:off x="4515104" y="5875494"/>
              <a:ext cx="515232" cy="288032"/>
            </a:xfrm>
            <a:prstGeom prst="rec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p:cNvSpPr/>
            <p:nvPr/>
          </p:nvSpPr>
          <p:spPr>
            <a:xfrm>
              <a:off x="3155452" y="5875494"/>
              <a:ext cx="275408" cy="288032"/>
            </a:xfrm>
            <a:prstGeom prst="rect">
              <a:avLst/>
            </a:prstGeom>
            <a:solidFill>
              <a:srgbClr val="33CC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p:cNvSpPr/>
            <p:nvPr/>
          </p:nvSpPr>
          <p:spPr>
            <a:xfrm>
              <a:off x="2658264" y="5867874"/>
              <a:ext cx="288000" cy="288032"/>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TextBox 108"/>
            <p:cNvSpPr txBox="1"/>
            <p:nvPr/>
          </p:nvSpPr>
          <p:spPr>
            <a:xfrm>
              <a:off x="3517191" y="5884892"/>
              <a:ext cx="433132" cy="276999"/>
            </a:xfrm>
            <a:prstGeom prst="rect">
              <a:avLst/>
            </a:prstGeom>
            <a:noFill/>
          </p:spPr>
          <p:txBody>
            <a:bodyPr wrap="none" rtlCol="0">
              <a:spAutoFit/>
            </a:bodyPr>
            <a:lstStyle/>
            <a:p>
              <a:r>
                <a:rPr lang="en-US" sz="1200" dirty="0" smtClean="0"/>
                <a:t>VB2</a:t>
              </a:r>
              <a:endParaRPr lang="en-GB" sz="1200" dirty="0"/>
            </a:p>
          </p:txBody>
        </p:sp>
        <p:cxnSp>
          <p:nvCxnSpPr>
            <p:cNvPr id="110" name="Straight Arrow Connector 109"/>
            <p:cNvCxnSpPr>
              <a:endCxn id="97" idx="1"/>
            </p:cNvCxnSpPr>
            <p:nvPr/>
          </p:nvCxnSpPr>
          <p:spPr>
            <a:xfrm flipV="1">
              <a:off x="3866186" y="6019510"/>
              <a:ext cx="212574" cy="352"/>
            </a:xfrm>
            <a:prstGeom prst="straightConnector1">
              <a:avLst/>
            </a:prstGeom>
            <a:noFill/>
            <a:ln w="6350" cap="flat" cmpd="sng" algn="ctr">
              <a:solidFill>
                <a:sysClr val="windowText" lastClr="000000"/>
              </a:solidFill>
              <a:prstDash val="solid"/>
              <a:miter lim="800000"/>
              <a:tailEnd type="stealth"/>
            </a:ln>
            <a:effectLst/>
          </p:spPr>
        </p:cxnSp>
        <p:cxnSp>
          <p:nvCxnSpPr>
            <p:cNvPr id="111" name="Straight Arrow Connector 110"/>
            <p:cNvCxnSpPr/>
            <p:nvPr/>
          </p:nvCxnSpPr>
          <p:spPr>
            <a:xfrm flipV="1">
              <a:off x="4306828" y="6082248"/>
              <a:ext cx="212574" cy="352"/>
            </a:xfrm>
            <a:prstGeom prst="straightConnector1">
              <a:avLst/>
            </a:prstGeom>
            <a:noFill/>
            <a:ln w="6350" cap="flat" cmpd="sng" algn="ctr">
              <a:solidFill>
                <a:sysClr val="windowText" lastClr="000000"/>
              </a:solidFill>
              <a:prstDash val="solid"/>
              <a:miter lim="800000"/>
              <a:tailEnd type="stealth"/>
            </a:ln>
            <a:effectLst/>
          </p:spPr>
        </p:cxnSp>
        <p:cxnSp>
          <p:nvCxnSpPr>
            <p:cNvPr id="112" name="Straight Arrow Connector 111"/>
            <p:cNvCxnSpPr>
              <a:stCxn id="99" idx="1"/>
            </p:cNvCxnSpPr>
            <p:nvPr/>
          </p:nvCxnSpPr>
          <p:spPr>
            <a:xfrm flipH="1">
              <a:off x="2950689" y="6019510"/>
              <a:ext cx="204763" cy="0"/>
            </a:xfrm>
            <a:prstGeom prst="straightConnector1">
              <a:avLst/>
            </a:prstGeom>
            <a:noFill/>
            <a:ln w="6350" cap="flat" cmpd="sng" algn="ctr">
              <a:solidFill>
                <a:sysClr val="windowText" lastClr="000000"/>
              </a:solidFill>
              <a:prstDash val="solid"/>
              <a:miter lim="800000"/>
              <a:tailEnd type="stealth"/>
            </a:ln>
            <a:effectLst/>
          </p:spPr>
        </p:cxnSp>
        <p:cxnSp>
          <p:nvCxnSpPr>
            <p:cNvPr id="113" name="Straight Arrow Connector 112"/>
            <p:cNvCxnSpPr>
              <a:endCxn id="99" idx="0"/>
            </p:cNvCxnSpPr>
            <p:nvPr/>
          </p:nvCxnSpPr>
          <p:spPr>
            <a:xfrm>
              <a:off x="3293156" y="5733256"/>
              <a:ext cx="0" cy="142238"/>
            </a:xfrm>
            <a:prstGeom prst="straightConnector1">
              <a:avLst/>
            </a:prstGeom>
            <a:noFill/>
            <a:ln w="6350" cap="flat" cmpd="sng" algn="ctr">
              <a:solidFill>
                <a:sysClr val="windowText" lastClr="000000"/>
              </a:solidFill>
              <a:prstDash val="solid"/>
              <a:miter lim="800000"/>
              <a:tailEnd type="stealth"/>
            </a:ln>
            <a:effectLst/>
          </p:spPr>
        </p:cxnSp>
        <p:cxnSp>
          <p:nvCxnSpPr>
            <p:cNvPr id="114" name="Straight Arrow Connector 113"/>
            <p:cNvCxnSpPr/>
            <p:nvPr/>
          </p:nvCxnSpPr>
          <p:spPr>
            <a:xfrm flipH="1" flipV="1">
              <a:off x="3289270" y="5724356"/>
              <a:ext cx="897502" cy="1426"/>
            </a:xfrm>
            <a:prstGeom prst="straightConnector1">
              <a:avLst/>
            </a:prstGeom>
            <a:noFill/>
            <a:ln w="6350" cap="flat" cmpd="sng" algn="ctr">
              <a:solidFill>
                <a:sysClr val="windowText" lastClr="000000"/>
              </a:solidFill>
              <a:prstDash val="solid"/>
              <a:miter lim="800000"/>
              <a:tailEnd type="none"/>
            </a:ln>
            <a:effectLst/>
          </p:spPr>
        </p:cxnSp>
        <p:cxnSp>
          <p:nvCxnSpPr>
            <p:cNvPr id="115" name="Straight Arrow Connector 114"/>
            <p:cNvCxnSpPr/>
            <p:nvPr/>
          </p:nvCxnSpPr>
          <p:spPr>
            <a:xfrm>
              <a:off x="4181480" y="5727414"/>
              <a:ext cx="0" cy="142238"/>
            </a:xfrm>
            <a:prstGeom prst="straightConnector1">
              <a:avLst/>
            </a:prstGeom>
            <a:noFill/>
            <a:ln w="6350" cap="flat" cmpd="sng" algn="ctr">
              <a:solidFill>
                <a:sysClr val="windowText" lastClr="000000"/>
              </a:solidFill>
              <a:prstDash val="solid"/>
              <a:miter lim="800000"/>
              <a:tailEnd type="none"/>
            </a:ln>
            <a:effectLst/>
          </p:spPr>
        </p:cxnSp>
        <p:cxnSp>
          <p:nvCxnSpPr>
            <p:cNvPr id="116" name="Straight Arrow Connector 115"/>
            <p:cNvCxnSpPr/>
            <p:nvPr/>
          </p:nvCxnSpPr>
          <p:spPr>
            <a:xfrm flipV="1">
              <a:off x="4299208" y="5990808"/>
              <a:ext cx="212574" cy="352"/>
            </a:xfrm>
            <a:prstGeom prst="straightConnector1">
              <a:avLst/>
            </a:prstGeom>
            <a:noFill/>
            <a:ln w="6350" cap="flat" cmpd="sng" algn="ctr">
              <a:solidFill>
                <a:sysClr val="windowText" lastClr="000000"/>
              </a:solidFill>
              <a:prstDash val="solid"/>
              <a:miter lim="800000"/>
              <a:headEnd type="stealth"/>
              <a:tailEnd type="none"/>
            </a:ln>
            <a:effectLst/>
          </p:spPr>
        </p:cxnSp>
        <p:sp>
          <p:nvSpPr>
            <p:cNvPr id="117" name="TextBox 116"/>
            <p:cNvSpPr txBox="1"/>
            <p:nvPr/>
          </p:nvSpPr>
          <p:spPr>
            <a:xfrm>
              <a:off x="4017422" y="6242399"/>
              <a:ext cx="338554" cy="276999"/>
            </a:xfrm>
            <a:prstGeom prst="rect">
              <a:avLst/>
            </a:prstGeom>
            <a:noFill/>
          </p:spPr>
          <p:txBody>
            <a:bodyPr wrap="none" rtlCol="0">
              <a:spAutoFit/>
            </a:bodyPr>
            <a:lstStyle/>
            <a:p>
              <a:r>
                <a:rPr lang="en-US" sz="1200" dirty="0" smtClean="0"/>
                <a:t>SB</a:t>
              </a:r>
              <a:endParaRPr lang="en-GB" sz="1200" dirty="0"/>
            </a:p>
          </p:txBody>
        </p:sp>
        <p:sp>
          <p:nvSpPr>
            <p:cNvPr id="118" name="TextBox 117"/>
            <p:cNvSpPr txBox="1"/>
            <p:nvPr/>
          </p:nvSpPr>
          <p:spPr>
            <a:xfrm>
              <a:off x="4524430" y="6248345"/>
              <a:ext cx="479618" cy="276999"/>
            </a:xfrm>
            <a:prstGeom prst="rect">
              <a:avLst/>
            </a:prstGeom>
            <a:noFill/>
          </p:spPr>
          <p:txBody>
            <a:bodyPr wrap="none" rtlCol="0">
              <a:spAutoFit/>
            </a:bodyPr>
            <a:lstStyle/>
            <a:p>
              <a:r>
                <a:rPr lang="en-US" sz="1200" dirty="0" smtClean="0"/>
                <a:t>CCM</a:t>
              </a:r>
              <a:endParaRPr lang="en-GB" sz="1200" dirty="0"/>
            </a:p>
          </p:txBody>
        </p:sp>
        <p:sp>
          <p:nvSpPr>
            <p:cNvPr id="119" name="TextBox 118"/>
            <p:cNvSpPr txBox="1"/>
            <p:nvPr/>
          </p:nvSpPr>
          <p:spPr>
            <a:xfrm>
              <a:off x="3011416" y="6149960"/>
              <a:ext cx="593560" cy="276999"/>
            </a:xfrm>
            <a:prstGeom prst="rect">
              <a:avLst/>
            </a:prstGeom>
            <a:noFill/>
          </p:spPr>
          <p:txBody>
            <a:bodyPr wrap="none" rtlCol="0">
              <a:spAutoFit/>
            </a:bodyPr>
            <a:lstStyle/>
            <a:p>
              <a:r>
                <a:rPr lang="en-US" sz="1200" dirty="0" smtClean="0"/>
                <a:t>heater</a:t>
              </a:r>
              <a:endParaRPr lang="en-GB" sz="1200" dirty="0"/>
            </a:p>
          </p:txBody>
        </p:sp>
        <p:sp>
          <p:nvSpPr>
            <p:cNvPr id="120" name="TextBox 119"/>
            <p:cNvSpPr txBox="1"/>
            <p:nvPr/>
          </p:nvSpPr>
          <p:spPr>
            <a:xfrm>
              <a:off x="2556587" y="6143146"/>
              <a:ext cx="548548" cy="276999"/>
            </a:xfrm>
            <a:prstGeom prst="rect">
              <a:avLst/>
            </a:prstGeom>
            <a:noFill/>
          </p:spPr>
          <p:txBody>
            <a:bodyPr wrap="none" rtlCol="0">
              <a:spAutoFit/>
            </a:bodyPr>
            <a:lstStyle/>
            <a:p>
              <a:r>
                <a:rPr lang="en-US" sz="1200" dirty="0" smtClean="0"/>
                <a:t>pump</a:t>
              </a:r>
              <a:endParaRPr lang="en-GB" sz="1200" dirty="0"/>
            </a:p>
          </p:txBody>
        </p:sp>
        <p:cxnSp>
          <p:nvCxnSpPr>
            <p:cNvPr id="121" name="Straight Arrow Connector 120"/>
            <p:cNvCxnSpPr/>
            <p:nvPr/>
          </p:nvCxnSpPr>
          <p:spPr>
            <a:xfrm flipH="1">
              <a:off x="2449860" y="6021288"/>
              <a:ext cx="204763" cy="0"/>
            </a:xfrm>
            <a:prstGeom prst="straightConnector1">
              <a:avLst/>
            </a:prstGeom>
            <a:noFill/>
            <a:ln w="6350" cap="flat" cmpd="sng" algn="ctr">
              <a:solidFill>
                <a:sysClr val="windowText" lastClr="000000"/>
              </a:solidFill>
              <a:prstDash val="solid"/>
              <a:miter lim="800000"/>
              <a:tailEnd type="stealth"/>
            </a:ln>
            <a:effectLst/>
          </p:spPr>
        </p:cxnSp>
        <p:cxnSp>
          <p:nvCxnSpPr>
            <p:cNvPr id="122" name="Straight Connector 121"/>
            <p:cNvCxnSpPr/>
            <p:nvPr/>
          </p:nvCxnSpPr>
          <p:spPr>
            <a:xfrm>
              <a:off x="3955098" y="6189059"/>
              <a:ext cx="1171985"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3" name="Oval 122"/>
            <p:cNvSpPr/>
            <p:nvPr/>
          </p:nvSpPr>
          <p:spPr>
            <a:xfrm>
              <a:off x="4026637" y="6194327"/>
              <a:ext cx="72000" cy="72000"/>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p:cNvSpPr/>
            <p:nvPr/>
          </p:nvSpPr>
          <p:spPr>
            <a:xfrm>
              <a:off x="5004048" y="6195792"/>
              <a:ext cx="72000" cy="72000"/>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2" name="Rectangle 131"/>
          <p:cNvSpPr/>
          <p:nvPr/>
        </p:nvSpPr>
        <p:spPr>
          <a:xfrm>
            <a:off x="6613738" y="1045466"/>
            <a:ext cx="525531" cy="7833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4991980" y="4159355"/>
            <a:ext cx="4002360" cy="1477328"/>
          </a:xfrm>
          <a:prstGeom prst="rect">
            <a:avLst/>
          </a:prstGeom>
        </p:spPr>
        <p:txBody>
          <a:bodyPr wrap="square">
            <a:spAutoFit/>
          </a:bodyPr>
          <a:lstStyle/>
          <a:p>
            <a:r>
              <a:rPr lang="en-US" dirty="0" smtClean="0">
                <a:solidFill>
                  <a:srgbClr val="0000FF"/>
                </a:solidFill>
              </a:rPr>
              <a:t>Status and perspectives:</a:t>
            </a:r>
          </a:p>
          <a:p>
            <a:r>
              <a:rPr lang="en-US" dirty="0" smtClean="0"/>
              <a:t>Functional </a:t>
            </a:r>
            <a:r>
              <a:rPr lang="en-US" dirty="0"/>
              <a:t>test is to be done by end of June 2017 and will be ready for transport to SPS from September 2017. Installation is planned during YETS 2017.</a:t>
            </a:r>
            <a:endParaRPr lang="en-GB" dirty="0"/>
          </a:p>
        </p:txBody>
      </p:sp>
      <p:sp>
        <p:nvSpPr>
          <p:cNvPr id="7" name="TextBox 6"/>
          <p:cNvSpPr txBox="1"/>
          <p:nvPr/>
        </p:nvSpPr>
        <p:spPr>
          <a:xfrm>
            <a:off x="429459" y="2708211"/>
            <a:ext cx="8306544" cy="646331"/>
          </a:xfrm>
          <a:prstGeom prst="rect">
            <a:avLst/>
          </a:prstGeom>
          <a:solidFill>
            <a:srgbClr val="ECFFD9"/>
          </a:solidFill>
        </p:spPr>
        <p:txBody>
          <a:bodyPr wrap="square" rtlCol="0">
            <a:spAutoFit/>
          </a:bodyPr>
          <a:lstStyle/>
          <a:p>
            <a:pPr algn="ctr"/>
            <a:r>
              <a:rPr lang="en-US" dirty="0" smtClean="0"/>
              <a:t>5 kW heating power is enough to warm up ~3.2 g/s of helium between 2 K and 300 K i.e. 2 x 5 kW gives full redundancy for heating cartridges.</a:t>
            </a:r>
            <a:endParaRPr lang="en-GB" dirty="0"/>
          </a:p>
        </p:txBody>
      </p:sp>
    </p:spTree>
    <p:extLst>
      <p:ext uri="{BB962C8B-B14F-4D97-AF65-F5344CB8AC3E}">
        <p14:creationId xmlns:p14="http://schemas.microsoft.com/office/powerpoint/2010/main" val="3833333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Pumps</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6</a:t>
            </a:fld>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424012489"/>
              </p:ext>
            </p:extLst>
          </p:nvPr>
        </p:nvGraphicFramePr>
        <p:xfrm>
          <a:off x="301487" y="1103040"/>
          <a:ext cx="4532906" cy="2001149"/>
        </p:xfrm>
        <a:graphic>
          <a:graphicData uri="http://schemas.openxmlformats.org/presentationml/2006/ole">
            <mc:AlternateContent xmlns:mc="http://schemas.openxmlformats.org/markup-compatibility/2006">
              <mc:Choice xmlns:v="urn:schemas-microsoft-com:vml" Requires="v">
                <p:oleObj spid="_x0000_s1124" name="Visio" r:id="rId4" imgW="4990289" imgH="2206828" progId="Visio.Drawing.11">
                  <p:embed/>
                </p:oleObj>
              </mc:Choice>
              <mc:Fallback>
                <p:oleObj name="Visio" r:id="rId4" imgW="4990289" imgH="220682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487" y="1103040"/>
                        <a:ext cx="4532906" cy="2001149"/>
                      </a:xfrm>
                      <a:prstGeom prst="rect">
                        <a:avLst/>
                      </a:prstGeom>
                      <a:noFill/>
                    </p:spPr>
                  </p:pic>
                </p:oleObj>
              </mc:Fallback>
            </mc:AlternateContent>
          </a:graphicData>
        </a:graphic>
      </p:graphicFrame>
      <p:pic>
        <p:nvPicPr>
          <p:cNvPr id="7" name="Picture 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1487" y="3389040"/>
            <a:ext cx="4343400" cy="3048000"/>
          </a:xfrm>
          <a:prstGeom prst="rect">
            <a:avLst/>
          </a:prstGeom>
          <a:noFill/>
        </p:spPr>
      </p:pic>
      <p:sp>
        <p:nvSpPr>
          <p:cNvPr id="9" name="TextBox 8"/>
          <p:cNvSpPr txBox="1"/>
          <p:nvPr/>
        </p:nvSpPr>
        <p:spPr>
          <a:xfrm>
            <a:off x="4730472" y="1940639"/>
            <a:ext cx="4419600" cy="1200329"/>
          </a:xfrm>
          <a:prstGeom prst="rect">
            <a:avLst/>
          </a:prstGeom>
          <a:noFill/>
        </p:spPr>
        <p:txBody>
          <a:bodyPr wrap="square" rtlCol="0">
            <a:spAutoFit/>
          </a:bodyPr>
          <a:lstStyle/>
          <a:p>
            <a:r>
              <a:rPr lang="en-US" dirty="0" smtClean="0"/>
              <a:t>The check shows that assuming inlet pressure of 20 mbar two pumping units are capable to pump ~2.3 g/s of helium, what gives </a:t>
            </a:r>
            <a:r>
              <a:rPr lang="en-US" dirty="0" smtClean="0">
                <a:solidFill>
                  <a:srgbClr val="C00000"/>
                </a:solidFill>
              </a:rPr>
              <a:t>~3.5 g/s at 30 mbar (2 K saturation)</a:t>
            </a:r>
          </a:p>
        </p:txBody>
      </p:sp>
      <p:pic>
        <p:nvPicPr>
          <p:cNvPr id="10" name="Picture 9"/>
          <p:cNvPicPr/>
          <p:nvPr/>
        </p:nvPicPr>
        <p:blipFill>
          <a:blip r:embed="rId7">
            <a:extLst>
              <a:ext uri="{28A0092B-C50C-407E-A947-70E740481C1C}">
                <a14:useLocalDpi xmlns:a14="http://schemas.microsoft.com/office/drawing/2010/main" val="0"/>
              </a:ext>
            </a:extLst>
          </a:blip>
          <a:srcRect/>
          <a:stretch>
            <a:fillRect/>
          </a:stretch>
        </p:blipFill>
        <p:spPr bwMode="auto">
          <a:xfrm>
            <a:off x="4590554" y="3389040"/>
            <a:ext cx="4419600" cy="3079804"/>
          </a:xfrm>
          <a:prstGeom prst="rect">
            <a:avLst/>
          </a:prstGeom>
          <a:noFill/>
        </p:spPr>
      </p:pic>
      <p:grpSp>
        <p:nvGrpSpPr>
          <p:cNvPr id="12" name="Group 11"/>
          <p:cNvGrpSpPr/>
          <p:nvPr/>
        </p:nvGrpSpPr>
        <p:grpSpPr>
          <a:xfrm>
            <a:off x="5940152" y="1091921"/>
            <a:ext cx="2677223" cy="800988"/>
            <a:chOff x="2449860" y="5724356"/>
            <a:chExt cx="2677223" cy="800988"/>
          </a:xfrm>
        </p:grpSpPr>
        <p:sp>
          <p:nvSpPr>
            <p:cNvPr id="13" name="Rectangle 12"/>
            <p:cNvSpPr/>
            <p:nvPr/>
          </p:nvSpPr>
          <p:spPr>
            <a:xfrm>
              <a:off x="4078760" y="5875494"/>
              <a:ext cx="216024" cy="288032"/>
            </a:xfrm>
            <a:prstGeom prst="rec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515104" y="5875494"/>
              <a:ext cx="515232" cy="288032"/>
            </a:xfrm>
            <a:prstGeom prst="rec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3155452" y="5875494"/>
              <a:ext cx="275408" cy="288032"/>
            </a:xfrm>
            <a:prstGeom prst="rect">
              <a:avLst/>
            </a:prstGeom>
            <a:solidFill>
              <a:srgbClr val="33CC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2658264" y="5867874"/>
              <a:ext cx="288000" cy="288032"/>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517191" y="5884892"/>
              <a:ext cx="433132" cy="276999"/>
            </a:xfrm>
            <a:prstGeom prst="rect">
              <a:avLst/>
            </a:prstGeom>
            <a:noFill/>
          </p:spPr>
          <p:txBody>
            <a:bodyPr wrap="none" rtlCol="0">
              <a:spAutoFit/>
            </a:bodyPr>
            <a:lstStyle/>
            <a:p>
              <a:r>
                <a:rPr lang="en-US" sz="1200" dirty="0" smtClean="0"/>
                <a:t>VB2</a:t>
              </a:r>
              <a:endParaRPr lang="en-GB" sz="1200" dirty="0"/>
            </a:p>
          </p:txBody>
        </p:sp>
        <p:cxnSp>
          <p:nvCxnSpPr>
            <p:cNvPr id="18" name="Straight Arrow Connector 17"/>
            <p:cNvCxnSpPr>
              <a:endCxn id="13" idx="1"/>
            </p:cNvCxnSpPr>
            <p:nvPr/>
          </p:nvCxnSpPr>
          <p:spPr>
            <a:xfrm flipV="1">
              <a:off x="3866186" y="6019510"/>
              <a:ext cx="212574" cy="352"/>
            </a:xfrm>
            <a:prstGeom prst="straightConnector1">
              <a:avLst/>
            </a:prstGeom>
            <a:noFill/>
            <a:ln w="6350" cap="flat" cmpd="sng" algn="ctr">
              <a:solidFill>
                <a:sysClr val="windowText" lastClr="000000"/>
              </a:solidFill>
              <a:prstDash val="solid"/>
              <a:miter lim="800000"/>
              <a:tailEnd type="stealth"/>
            </a:ln>
            <a:effectLst/>
          </p:spPr>
        </p:cxnSp>
        <p:cxnSp>
          <p:nvCxnSpPr>
            <p:cNvPr id="19" name="Straight Arrow Connector 18"/>
            <p:cNvCxnSpPr/>
            <p:nvPr/>
          </p:nvCxnSpPr>
          <p:spPr>
            <a:xfrm flipV="1">
              <a:off x="4306828" y="6082248"/>
              <a:ext cx="212574" cy="352"/>
            </a:xfrm>
            <a:prstGeom prst="straightConnector1">
              <a:avLst/>
            </a:prstGeom>
            <a:noFill/>
            <a:ln w="6350" cap="flat" cmpd="sng" algn="ctr">
              <a:solidFill>
                <a:sysClr val="windowText" lastClr="000000"/>
              </a:solidFill>
              <a:prstDash val="solid"/>
              <a:miter lim="800000"/>
              <a:tailEnd type="stealth"/>
            </a:ln>
            <a:effectLst/>
          </p:spPr>
        </p:cxnSp>
        <p:cxnSp>
          <p:nvCxnSpPr>
            <p:cNvPr id="20" name="Straight Arrow Connector 19"/>
            <p:cNvCxnSpPr>
              <a:stCxn id="15" idx="1"/>
            </p:cNvCxnSpPr>
            <p:nvPr/>
          </p:nvCxnSpPr>
          <p:spPr>
            <a:xfrm flipH="1">
              <a:off x="2950689" y="6019510"/>
              <a:ext cx="204763" cy="0"/>
            </a:xfrm>
            <a:prstGeom prst="straightConnector1">
              <a:avLst/>
            </a:prstGeom>
            <a:noFill/>
            <a:ln w="6350" cap="flat" cmpd="sng" algn="ctr">
              <a:solidFill>
                <a:sysClr val="windowText" lastClr="000000"/>
              </a:solidFill>
              <a:prstDash val="solid"/>
              <a:miter lim="800000"/>
              <a:tailEnd type="stealth"/>
            </a:ln>
            <a:effectLst/>
          </p:spPr>
        </p:cxnSp>
        <p:cxnSp>
          <p:nvCxnSpPr>
            <p:cNvPr id="21" name="Straight Arrow Connector 20"/>
            <p:cNvCxnSpPr>
              <a:endCxn id="15" idx="0"/>
            </p:cNvCxnSpPr>
            <p:nvPr/>
          </p:nvCxnSpPr>
          <p:spPr>
            <a:xfrm>
              <a:off x="3293156" y="5733256"/>
              <a:ext cx="0" cy="142238"/>
            </a:xfrm>
            <a:prstGeom prst="straightConnector1">
              <a:avLst/>
            </a:prstGeom>
            <a:noFill/>
            <a:ln w="6350" cap="flat" cmpd="sng" algn="ctr">
              <a:solidFill>
                <a:sysClr val="windowText" lastClr="000000"/>
              </a:solidFill>
              <a:prstDash val="solid"/>
              <a:miter lim="800000"/>
              <a:tailEnd type="stealth"/>
            </a:ln>
            <a:effectLst/>
          </p:spPr>
        </p:cxnSp>
        <p:cxnSp>
          <p:nvCxnSpPr>
            <p:cNvPr id="22" name="Straight Arrow Connector 21"/>
            <p:cNvCxnSpPr/>
            <p:nvPr/>
          </p:nvCxnSpPr>
          <p:spPr>
            <a:xfrm flipH="1" flipV="1">
              <a:off x="3289270" y="5724356"/>
              <a:ext cx="897502" cy="1426"/>
            </a:xfrm>
            <a:prstGeom prst="straightConnector1">
              <a:avLst/>
            </a:prstGeom>
            <a:noFill/>
            <a:ln w="6350" cap="flat" cmpd="sng" algn="ctr">
              <a:solidFill>
                <a:sysClr val="windowText" lastClr="000000"/>
              </a:solidFill>
              <a:prstDash val="solid"/>
              <a:miter lim="800000"/>
              <a:tailEnd type="none"/>
            </a:ln>
            <a:effectLst/>
          </p:spPr>
        </p:cxnSp>
        <p:cxnSp>
          <p:nvCxnSpPr>
            <p:cNvPr id="23" name="Straight Arrow Connector 22"/>
            <p:cNvCxnSpPr/>
            <p:nvPr/>
          </p:nvCxnSpPr>
          <p:spPr>
            <a:xfrm>
              <a:off x="4181480" y="5727414"/>
              <a:ext cx="0" cy="142238"/>
            </a:xfrm>
            <a:prstGeom prst="straightConnector1">
              <a:avLst/>
            </a:prstGeom>
            <a:noFill/>
            <a:ln w="6350" cap="flat" cmpd="sng" algn="ctr">
              <a:solidFill>
                <a:sysClr val="windowText" lastClr="000000"/>
              </a:solidFill>
              <a:prstDash val="solid"/>
              <a:miter lim="800000"/>
              <a:tailEnd type="none"/>
            </a:ln>
            <a:effectLst/>
          </p:spPr>
        </p:cxnSp>
        <p:cxnSp>
          <p:nvCxnSpPr>
            <p:cNvPr id="24" name="Straight Arrow Connector 23"/>
            <p:cNvCxnSpPr/>
            <p:nvPr/>
          </p:nvCxnSpPr>
          <p:spPr>
            <a:xfrm flipV="1">
              <a:off x="4299208" y="5990808"/>
              <a:ext cx="212574" cy="352"/>
            </a:xfrm>
            <a:prstGeom prst="straightConnector1">
              <a:avLst/>
            </a:prstGeom>
            <a:noFill/>
            <a:ln w="6350" cap="flat" cmpd="sng" algn="ctr">
              <a:solidFill>
                <a:sysClr val="windowText" lastClr="000000"/>
              </a:solidFill>
              <a:prstDash val="solid"/>
              <a:miter lim="800000"/>
              <a:headEnd type="stealth"/>
              <a:tailEnd type="none"/>
            </a:ln>
            <a:effectLst/>
          </p:spPr>
        </p:cxnSp>
        <p:sp>
          <p:nvSpPr>
            <p:cNvPr id="25" name="TextBox 24"/>
            <p:cNvSpPr txBox="1"/>
            <p:nvPr/>
          </p:nvSpPr>
          <p:spPr>
            <a:xfrm>
              <a:off x="4017422" y="6242399"/>
              <a:ext cx="338554" cy="276999"/>
            </a:xfrm>
            <a:prstGeom prst="rect">
              <a:avLst/>
            </a:prstGeom>
            <a:noFill/>
          </p:spPr>
          <p:txBody>
            <a:bodyPr wrap="none" rtlCol="0">
              <a:spAutoFit/>
            </a:bodyPr>
            <a:lstStyle/>
            <a:p>
              <a:r>
                <a:rPr lang="en-US" sz="1200" dirty="0" smtClean="0"/>
                <a:t>SB</a:t>
              </a:r>
              <a:endParaRPr lang="en-GB" sz="1200" dirty="0"/>
            </a:p>
          </p:txBody>
        </p:sp>
        <p:sp>
          <p:nvSpPr>
            <p:cNvPr id="26" name="TextBox 25"/>
            <p:cNvSpPr txBox="1"/>
            <p:nvPr/>
          </p:nvSpPr>
          <p:spPr>
            <a:xfrm>
              <a:off x="4524430" y="6248345"/>
              <a:ext cx="479618" cy="276999"/>
            </a:xfrm>
            <a:prstGeom prst="rect">
              <a:avLst/>
            </a:prstGeom>
            <a:noFill/>
          </p:spPr>
          <p:txBody>
            <a:bodyPr wrap="none" rtlCol="0">
              <a:spAutoFit/>
            </a:bodyPr>
            <a:lstStyle/>
            <a:p>
              <a:r>
                <a:rPr lang="en-US" sz="1200" dirty="0" smtClean="0"/>
                <a:t>CCM</a:t>
              </a:r>
              <a:endParaRPr lang="en-GB" sz="1200" dirty="0"/>
            </a:p>
          </p:txBody>
        </p:sp>
        <p:sp>
          <p:nvSpPr>
            <p:cNvPr id="27" name="TextBox 26"/>
            <p:cNvSpPr txBox="1"/>
            <p:nvPr/>
          </p:nvSpPr>
          <p:spPr>
            <a:xfrm>
              <a:off x="3011416" y="6149960"/>
              <a:ext cx="593560" cy="276999"/>
            </a:xfrm>
            <a:prstGeom prst="rect">
              <a:avLst/>
            </a:prstGeom>
            <a:noFill/>
          </p:spPr>
          <p:txBody>
            <a:bodyPr wrap="none" rtlCol="0">
              <a:spAutoFit/>
            </a:bodyPr>
            <a:lstStyle/>
            <a:p>
              <a:r>
                <a:rPr lang="en-US" sz="1200" dirty="0" smtClean="0"/>
                <a:t>heater</a:t>
              </a:r>
              <a:endParaRPr lang="en-GB" sz="1200" dirty="0"/>
            </a:p>
          </p:txBody>
        </p:sp>
        <p:sp>
          <p:nvSpPr>
            <p:cNvPr id="28" name="TextBox 27"/>
            <p:cNvSpPr txBox="1"/>
            <p:nvPr/>
          </p:nvSpPr>
          <p:spPr>
            <a:xfrm>
              <a:off x="2556587" y="6143146"/>
              <a:ext cx="548548" cy="276999"/>
            </a:xfrm>
            <a:prstGeom prst="rect">
              <a:avLst/>
            </a:prstGeom>
            <a:noFill/>
          </p:spPr>
          <p:txBody>
            <a:bodyPr wrap="none" rtlCol="0">
              <a:spAutoFit/>
            </a:bodyPr>
            <a:lstStyle/>
            <a:p>
              <a:r>
                <a:rPr lang="en-US" sz="1200" dirty="0" smtClean="0"/>
                <a:t>pump</a:t>
              </a:r>
              <a:endParaRPr lang="en-GB" sz="1200" dirty="0"/>
            </a:p>
          </p:txBody>
        </p:sp>
        <p:cxnSp>
          <p:nvCxnSpPr>
            <p:cNvPr id="29" name="Straight Arrow Connector 28"/>
            <p:cNvCxnSpPr/>
            <p:nvPr/>
          </p:nvCxnSpPr>
          <p:spPr>
            <a:xfrm flipH="1">
              <a:off x="2449860" y="6021288"/>
              <a:ext cx="204763" cy="0"/>
            </a:xfrm>
            <a:prstGeom prst="straightConnector1">
              <a:avLst/>
            </a:prstGeom>
            <a:noFill/>
            <a:ln w="6350" cap="flat" cmpd="sng" algn="ctr">
              <a:solidFill>
                <a:sysClr val="windowText" lastClr="000000"/>
              </a:solidFill>
              <a:prstDash val="solid"/>
              <a:miter lim="800000"/>
              <a:tailEnd type="stealth"/>
            </a:ln>
            <a:effectLst/>
          </p:spPr>
        </p:cxnSp>
        <p:cxnSp>
          <p:nvCxnSpPr>
            <p:cNvPr id="30" name="Straight Connector 29"/>
            <p:cNvCxnSpPr/>
            <p:nvPr/>
          </p:nvCxnSpPr>
          <p:spPr>
            <a:xfrm>
              <a:off x="3955098" y="6189059"/>
              <a:ext cx="1171985"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4026637" y="6194327"/>
              <a:ext cx="72000" cy="72000"/>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5004048" y="6195792"/>
              <a:ext cx="72000" cy="72000"/>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Rectangle 32"/>
          <p:cNvSpPr/>
          <p:nvPr/>
        </p:nvSpPr>
        <p:spPr>
          <a:xfrm>
            <a:off x="6053688" y="1012643"/>
            <a:ext cx="525531" cy="7833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 33"/>
          <p:cNvGrpSpPr/>
          <p:nvPr/>
        </p:nvGrpSpPr>
        <p:grpSpPr>
          <a:xfrm>
            <a:off x="4635194" y="3219503"/>
            <a:ext cx="4288735" cy="3249341"/>
            <a:chOff x="4635194" y="3219503"/>
            <a:chExt cx="4288735" cy="3249341"/>
          </a:xfrm>
        </p:grpSpPr>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35194" y="3219503"/>
              <a:ext cx="4288735" cy="3216552"/>
            </a:xfrm>
            <a:prstGeom prst="rect">
              <a:avLst/>
            </a:prstGeom>
          </p:spPr>
        </p:pic>
        <p:sp>
          <p:nvSpPr>
            <p:cNvPr id="5" name="TextBox 4"/>
            <p:cNvSpPr txBox="1"/>
            <p:nvPr/>
          </p:nvSpPr>
          <p:spPr>
            <a:xfrm>
              <a:off x="6171416" y="6099512"/>
              <a:ext cx="1236236" cy="369332"/>
            </a:xfrm>
            <a:prstGeom prst="rect">
              <a:avLst/>
            </a:prstGeom>
            <a:noFill/>
          </p:spPr>
          <p:txBody>
            <a:bodyPr wrap="none" rtlCol="0">
              <a:spAutoFit/>
            </a:bodyPr>
            <a:lstStyle/>
            <a:p>
              <a:r>
                <a:rPr lang="en-US" dirty="0" smtClean="0">
                  <a:solidFill>
                    <a:srgbClr val="FFFF00"/>
                  </a:solidFill>
                </a:rPr>
                <a:t>10.03.2017</a:t>
              </a:r>
              <a:endParaRPr lang="en-GB" dirty="0">
                <a:solidFill>
                  <a:srgbClr val="FFFF00"/>
                </a:solidFill>
              </a:endParaRPr>
            </a:p>
          </p:txBody>
        </p:sp>
      </p:grpSp>
      <p:sp>
        <p:nvSpPr>
          <p:cNvPr id="35" name="TextBox 34"/>
          <p:cNvSpPr txBox="1"/>
          <p:nvPr/>
        </p:nvSpPr>
        <p:spPr>
          <a:xfrm>
            <a:off x="149090" y="3352615"/>
            <a:ext cx="4441464" cy="3139321"/>
          </a:xfrm>
          <a:prstGeom prst="rect">
            <a:avLst/>
          </a:prstGeom>
          <a:solidFill>
            <a:schemeClr val="bg1"/>
          </a:solidFill>
        </p:spPr>
        <p:txBody>
          <a:bodyPr wrap="square" rtlCol="0">
            <a:spAutoFit/>
          </a:bodyPr>
          <a:lstStyle/>
          <a:p>
            <a:endParaRPr lang="en-US" dirty="0" smtClean="0"/>
          </a:p>
          <a:p>
            <a:endParaRPr lang="en-US" dirty="0" smtClean="0"/>
          </a:p>
          <a:p>
            <a:r>
              <a:rPr lang="en-US" dirty="0" smtClean="0">
                <a:solidFill>
                  <a:srgbClr val="0000FF"/>
                </a:solidFill>
              </a:rPr>
              <a:t>Status and perspectives:</a:t>
            </a:r>
          </a:p>
          <a:p>
            <a:pPr marL="285750" indent="-285750">
              <a:buFontTx/>
              <a:buChar char="-"/>
            </a:pPr>
            <a:r>
              <a:rPr lang="en-US" dirty="0" smtClean="0"/>
              <a:t>The pumps were transported to BA6 and are positioned in final location</a:t>
            </a:r>
          </a:p>
          <a:p>
            <a:pPr marL="285750" indent="-285750">
              <a:buFontTx/>
              <a:buChar char="-"/>
            </a:pPr>
            <a:r>
              <a:rPr lang="en-US" dirty="0" smtClean="0"/>
              <a:t>Water circuit installed (small adaptation needed)</a:t>
            </a:r>
          </a:p>
          <a:p>
            <a:pPr marL="285750" indent="-285750">
              <a:buFontTx/>
              <a:buChar char="-"/>
            </a:pPr>
            <a:r>
              <a:rPr lang="en-US" dirty="0" smtClean="0"/>
              <a:t>Electrical supply, control connection and helium process piping to be done next YETS</a:t>
            </a:r>
          </a:p>
          <a:p>
            <a:endParaRPr lang="en-US" dirty="0" smtClean="0">
              <a:solidFill>
                <a:srgbClr val="C00000"/>
              </a:solidFill>
            </a:endParaRPr>
          </a:p>
        </p:txBody>
      </p:sp>
      <p:sp>
        <p:nvSpPr>
          <p:cNvPr id="11" name="TextBox 10"/>
          <p:cNvSpPr txBox="1"/>
          <p:nvPr/>
        </p:nvSpPr>
        <p:spPr>
          <a:xfrm>
            <a:off x="356152" y="3280804"/>
            <a:ext cx="3506794" cy="369332"/>
          </a:xfrm>
          <a:prstGeom prst="rect">
            <a:avLst/>
          </a:prstGeom>
          <a:solidFill>
            <a:srgbClr val="71F319"/>
          </a:solidFill>
          <a:ln>
            <a:solidFill>
              <a:srgbClr val="FF0000"/>
            </a:solidFill>
          </a:ln>
        </p:spPr>
        <p:txBody>
          <a:bodyPr wrap="none" rtlCol="0">
            <a:spAutoFit/>
          </a:bodyPr>
          <a:lstStyle/>
          <a:p>
            <a:r>
              <a:rPr lang="en-US" dirty="0" smtClean="0"/>
              <a:t>Capacity margin study – see slide 9 </a:t>
            </a:r>
            <a:endParaRPr lang="en-GB" dirty="0"/>
          </a:p>
        </p:txBody>
      </p:sp>
    </p:spTree>
    <p:extLst>
      <p:ext uri="{BB962C8B-B14F-4D97-AF65-F5344CB8AC3E}">
        <p14:creationId xmlns:p14="http://schemas.microsoft.com/office/powerpoint/2010/main" val="1786954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4B6C7465-2AB1-4660-9ED2-5A7BFD99CF3D}" type="slidenum">
              <a:rPr lang="en-US" smtClean="0"/>
              <a:pPr/>
              <a:t>7</a:t>
            </a:fld>
            <a:endParaRPr lang="en-US" dirty="0"/>
          </a:p>
        </p:txBody>
      </p:sp>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p:txBody>
          <a:bodyPr>
            <a:normAutofit fontScale="90000"/>
          </a:bodyPr>
          <a:lstStyle/>
          <a:p>
            <a:r>
              <a:rPr lang="en-US" smtClean="0"/>
              <a:t>CC cryo-module circuits (2 K)</a:t>
            </a:r>
            <a:endParaRPr lang="en-GB" dirty="0"/>
          </a:p>
        </p:txBody>
      </p:sp>
      <p:pic>
        <p:nvPicPr>
          <p:cNvPr id="19" name="Picture 18"/>
          <p:cNvPicPr>
            <a:picLocks noChangeAspect="1"/>
          </p:cNvPicPr>
          <p:nvPr/>
        </p:nvPicPr>
        <p:blipFill>
          <a:blip r:embed="rId3"/>
          <a:stretch>
            <a:fillRect/>
          </a:stretch>
        </p:blipFill>
        <p:spPr>
          <a:xfrm>
            <a:off x="3909469" y="945044"/>
            <a:ext cx="5127027" cy="3146147"/>
          </a:xfrm>
          <a:prstGeom prst="rect">
            <a:avLst/>
          </a:prstGeom>
        </p:spPr>
      </p:pic>
      <p:pic>
        <p:nvPicPr>
          <p:cNvPr id="18" name="Picture 17"/>
          <p:cNvPicPr>
            <a:picLocks noChangeAspect="1"/>
          </p:cNvPicPr>
          <p:nvPr/>
        </p:nvPicPr>
        <p:blipFill>
          <a:blip r:embed="rId4"/>
          <a:stretch>
            <a:fillRect/>
          </a:stretch>
        </p:blipFill>
        <p:spPr>
          <a:xfrm>
            <a:off x="439020" y="3573016"/>
            <a:ext cx="5160201" cy="2808312"/>
          </a:xfrm>
          <a:prstGeom prst="rect">
            <a:avLst/>
          </a:prstGeom>
        </p:spPr>
      </p:pic>
      <p:cxnSp>
        <p:nvCxnSpPr>
          <p:cNvPr id="21" name="Straight Arrow Connector 20"/>
          <p:cNvCxnSpPr/>
          <p:nvPr/>
        </p:nvCxnSpPr>
        <p:spPr>
          <a:xfrm flipH="1" flipV="1">
            <a:off x="5911231" y="2994192"/>
            <a:ext cx="144016" cy="497209"/>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505376" y="3473061"/>
            <a:ext cx="1271887" cy="276999"/>
          </a:xfrm>
          <a:prstGeom prst="rect">
            <a:avLst/>
          </a:prstGeom>
          <a:noFill/>
        </p:spPr>
        <p:txBody>
          <a:bodyPr wrap="none" rtlCol="0">
            <a:spAutoFit/>
          </a:bodyPr>
          <a:lstStyle/>
          <a:p>
            <a:r>
              <a:rPr lang="en-US" sz="1200" dirty="0" smtClean="0"/>
              <a:t>Cool down circuit</a:t>
            </a:r>
            <a:endParaRPr lang="en-GB" sz="1200" dirty="0"/>
          </a:p>
        </p:txBody>
      </p:sp>
      <p:cxnSp>
        <p:nvCxnSpPr>
          <p:cNvPr id="26" name="Straight Arrow Connector 25"/>
          <p:cNvCxnSpPr/>
          <p:nvPr/>
        </p:nvCxnSpPr>
        <p:spPr>
          <a:xfrm flipV="1">
            <a:off x="4734628" y="2440525"/>
            <a:ext cx="288032" cy="504055"/>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498370" y="2907095"/>
            <a:ext cx="417102" cy="276999"/>
          </a:xfrm>
          <a:prstGeom prst="rect">
            <a:avLst/>
          </a:prstGeom>
          <a:noFill/>
        </p:spPr>
        <p:txBody>
          <a:bodyPr wrap="none" rtlCol="0">
            <a:spAutoFit/>
          </a:bodyPr>
          <a:lstStyle/>
          <a:p>
            <a:r>
              <a:rPr lang="en-US" sz="1200" dirty="0" smtClean="0"/>
              <a:t>EHs</a:t>
            </a:r>
            <a:endParaRPr lang="en-GB" sz="1200" dirty="0"/>
          </a:p>
        </p:txBody>
      </p:sp>
      <p:cxnSp>
        <p:nvCxnSpPr>
          <p:cNvPr id="30" name="Straight Arrow Connector 29"/>
          <p:cNvCxnSpPr/>
          <p:nvPr/>
        </p:nvCxnSpPr>
        <p:spPr>
          <a:xfrm>
            <a:off x="1907704" y="4225256"/>
            <a:ext cx="288032" cy="478786"/>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29533" y="3861927"/>
            <a:ext cx="1999522" cy="276999"/>
          </a:xfrm>
          <a:prstGeom prst="rect">
            <a:avLst/>
          </a:prstGeom>
          <a:noFill/>
        </p:spPr>
        <p:txBody>
          <a:bodyPr wrap="none" rtlCol="0">
            <a:spAutoFit/>
          </a:bodyPr>
          <a:lstStyle/>
          <a:p>
            <a:r>
              <a:rPr lang="en-US" sz="1200" dirty="0" smtClean="0"/>
              <a:t>Normal operation supply line</a:t>
            </a:r>
            <a:endParaRPr lang="en-GB" sz="1200" dirty="0"/>
          </a:p>
        </p:txBody>
      </p:sp>
      <p:cxnSp>
        <p:nvCxnSpPr>
          <p:cNvPr id="34" name="Straight Arrow Connector 33"/>
          <p:cNvCxnSpPr/>
          <p:nvPr/>
        </p:nvCxnSpPr>
        <p:spPr>
          <a:xfrm flipH="1">
            <a:off x="6534828" y="1379082"/>
            <a:ext cx="242435" cy="514697"/>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6119647" y="1083405"/>
            <a:ext cx="1866345" cy="276999"/>
          </a:xfrm>
          <a:prstGeom prst="rect">
            <a:avLst/>
          </a:prstGeom>
          <a:noFill/>
        </p:spPr>
        <p:txBody>
          <a:bodyPr wrap="none" rtlCol="0">
            <a:spAutoFit/>
          </a:bodyPr>
          <a:lstStyle/>
          <a:p>
            <a:r>
              <a:rPr lang="en-US" sz="1200" dirty="0" smtClean="0"/>
              <a:t>Return / Pumping collector</a:t>
            </a:r>
            <a:endParaRPr lang="en-GB" sz="1200" dirty="0"/>
          </a:p>
        </p:txBody>
      </p:sp>
      <p:cxnSp>
        <p:nvCxnSpPr>
          <p:cNvPr id="38" name="Straight Arrow Connector 37"/>
          <p:cNvCxnSpPr/>
          <p:nvPr/>
        </p:nvCxnSpPr>
        <p:spPr>
          <a:xfrm flipH="1" flipV="1">
            <a:off x="2829055" y="5287141"/>
            <a:ext cx="569715" cy="720079"/>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670059" y="5994012"/>
            <a:ext cx="1314784" cy="276999"/>
          </a:xfrm>
          <a:prstGeom prst="rect">
            <a:avLst/>
          </a:prstGeom>
          <a:noFill/>
        </p:spPr>
        <p:txBody>
          <a:bodyPr wrap="none" rtlCol="0">
            <a:spAutoFit/>
          </a:bodyPr>
          <a:lstStyle/>
          <a:p>
            <a:r>
              <a:rPr lang="en-US" sz="1200" dirty="0" smtClean="0"/>
              <a:t>Level gauge pipes </a:t>
            </a:r>
            <a:endParaRPr lang="en-GB" sz="1200" dirty="0"/>
          </a:p>
        </p:txBody>
      </p:sp>
      <p:cxnSp>
        <p:nvCxnSpPr>
          <p:cNvPr id="42" name="Straight Arrow Connector 41"/>
          <p:cNvCxnSpPr>
            <a:stCxn id="40" idx="0"/>
          </p:cNvCxnSpPr>
          <p:nvPr/>
        </p:nvCxnSpPr>
        <p:spPr>
          <a:xfrm flipH="1" flipV="1">
            <a:off x="1619674" y="5393692"/>
            <a:ext cx="1707777" cy="600320"/>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4789921" y="2812311"/>
            <a:ext cx="1240851" cy="132269"/>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521749" y="1330614"/>
            <a:ext cx="2677223" cy="800988"/>
            <a:chOff x="2449860" y="5724356"/>
            <a:chExt cx="2677223" cy="800988"/>
          </a:xfrm>
        </p:grpSpPr>
        <p:sp>
          <p:nvSpPr>
            <p:cNvPr id="23" name="Rectangle 22"/>
            <p:cNvSpPr/>
            <p:nvPr/>
          </p:nvSpPr>
          <p:spPr>
            <a:xfrm>
              <a:off x="4078760" y="5875494"/>
              <a:ext cx="216024" cy="288032"/>
            </a:xfrm>
            <a:prstGeom prst="rec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4515104" y="5875494"/>
              <a:ext cx="515232" cy="288032"/>
            </a:xfrm>
            <a:prstGeom prst="rec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155452" y="5875494"/>
              <a:ext cx="275408" cy="288032"/>
            </a:xfrm>
            <a:prstGeom prst="rect">
              <a:avLst/>
            </a:prstGeom>
            <a:solidFill>
              <a:srgbClr val="33CC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2658264" y="5867874"/>
              <a:ext cx="288000" cy="288032"/>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3517191" y="5884892"/>
              <a:ext cx="433132" cy="276999"/>
            </a:xfrm>
            <a:prstGeom prst="rect">
              <a:avLst/>
            </a:prstGeom>
            <a:noFill/>
          </p:spPr>
          <p:txBody>
            <a:bodyPr wrap="none" rtlCol="0">
              <a:spAutoFit/>
            </a:bodyPr>
            <a:lstStyle/>
            <a:p>
              <a:r>
                <a:rPr lang="en-US" sz="1200" dirty="0" smtClean="0"/>
                <a:t>VB2</a:t>
              </a:r>
              <a:endParaRPr lang="en-GB" sz="1200" dirty="0"/>
            </a:p>
          </p:txBody>
        </p:sp>
        <p:cxnSp>
          <p:nvCxnSpPr>
            <p:cNvPr id="33" name="Straight Arrow Connector 32"/>
            <p:cNvCxnSpPr>
              <a:endCxn id="23" idx="1"/>
            </p:cNvCxnSpPr>
            <p:nvPr/>
          </p:nvCxnSpPr>
          <p:spPr>
            <a:xfrm flipV="1">
              <a:off x="3866186" y="6019510"/>
              <a:ext cx="212574" cy="352"/>
            </a:xfrm>
            <a:prstGeom prst="straightConnector1">
              <a:avLst/>
            </a:prstGeom>
            <a:noFill/>
            <a:ln w="6350" cap="flat" cmpd="sng" algn="ctr">
              <a:solidFill>
                <a:sysClr val="windowText" lastClr="000000"/>
              </a:solidFill>
              <a:prstDash val="solid"/>
              <a:miter lim="800000"/>
              <a:tailEnd type="stealth"/>
            </a:ln>
            <a:effectLst/>
          </p:spPr>
        </p:cxnSp>
        <p:cxnSp>
          <p:nvCxnSpPr>
            <p:cNvPr id="35" name="Straight Arrow Connector 34"/>
            <p:cNvCxnSpPr/>
            <p:nvPr/>
          </p:nvCxnSpPr>
          <p:spPr>
            <a:xfrm flipV="1">
              <a:off x="4306828" y="6082248"/>
              <a:ext cx="212574" cy="352"/>
            </a:xfrm>
            <a:prstGeom prst="straightConnector1">
              <a:avLst/>
            </a:prstGeom>
            <a:noFill/>
            <a:ln w="6350" cap="flat" cmpd="sng" algn="ctr">
              <a:solidFill>
                <a:sysClr val="windowText" lastClr="000000"/>
              </a:solidFill>
              <a:prstDash val="solid"/>
              <a:miter lim="800000"/>
              <a:tailEnd type="stealth"/>
            </a:ln>
            <a:effectLst/>
          </p:spPr>
        </p:cxnSp>
        <p:cxnSp>
          <p:nvCxnSpPr>
            <p:cNvPr id="37" name="Straight Arrow Connector 36"/>
            <p:cNvCxnSpPr>
              <a:stCxn id="27" idx="1"/>
            </p:cNvCxnSpPr>
            <p:nvPr/>
          </p:nvCxnSpPr>
          <p:spPr>
            <a:xfrm flipH="1">
              <a:off x="2950689" y="6019510"/>
              <a:ext cx="204763" cy="0"/>
            </a:xfrm>
            <a:prstGeom prst="straightConnector1">
              <a:avLst/>
            </a:prstGeom>
            <a:noFill/>
            <a:ln w="6350" cap="flat" cmpd="sng" algn="ctr">
              <a:solidFill>
                <a:sysClr val="windowText" lastClr="000000"/>
              </a:solidFill>
              <a:prstDash val="solid"/>
              <a:miter lim="800000"/>
              <a:tailEnd type="stealth"/>
            </a:ln>
            <a:effectLst/>
          </p:spPr>
        </p:cxnSp>
        <p:cxnSp>
          <p:nvCxnSpPr>
            <p:cNvPr id="39" name="Straight Arrow Connector 38"/>
            <p:cNvCxnSpPr>
              <a:endCxn id="27" idx="0"/>
            </p:cNvCxnSpPr>
            <p:nvPr/>
          </p:nvCxnSpPr>
          <p:spPr>
            <a:xfrm>
              <a:off x="3293156" y="5733256"/>
              <a:ext cx="0" cy="142238"/>
            </a:xfrm>
            <a:prstGeom prst="straightConnector1">
              <a:avLst/>
            </a:prstGeom>
            <a:noFill/>
            <a:ln w="6350" cap="flat" cmpd="sng" algn="ctr">
              <a:solidFill>
                <a:sysClr val="windowText" lastClr="000000"/>
              </a:solidFill>
              <a:prstDash val="solid"/>
              <a:miter lim="800000"/>
              <a:tailEnd type="stealth"/>
            </a:ln>
            <a:effectLst/>
          </p:spPr>
        </p:cxnSp>
        <p:cxnSp>
          <p:nvCxnSpPr>
            <p:cNvPr id="43" name="Straight Arrow Connector 42"/>
            <p:cNvCxnSpPr/>
            <p:nvPr/>
          </p:nvCxnSpPr>
          <p:spPr>
            <a:xfrm flipH="1" flipV="1">
              <a:off x="3289270" y="5724356"/>
              <a:ext cx="897502" cy="1426"/>
            </a:xfrm>
            <a:prstGeom prst="straightConnector1">
              <a:avLst/>
            </a:prstGeom>
            <a:noFill/>
            <a:ln w="6350" cap="flat" cmpd="sng" algn="ctr">
              <a:solidFill>
                <a:sysClr val="windowText" lastClr="000000"/>
              </a:solidFill>
              <a:prstDash val="solid"/>
              <a:miter lim="800000"/>
              <a:tailEnd type="none"/>
            </a:ln>
            <a:effectLst/>
          </p:spPr>
        </p:cxnSp>
        <p:cxnSp>
          <p:nvCxnSpPr>
            <p:cNvPr id="44" name="Straight Arrow Connector 43"/>
            <p:cNvCxnSpPr/>
            <p:nvPr/>
          </p:nvCxnSpPr>
          <p:spPr>
            <a:xfrm>
              <a:off x="4181480" y="5727414"/>
              <a:ext cx="0" cy="142238"/>
            </a:xfrm>
            <a:prstGeom prst="straightConnector1">
              <a:avLst/>
            </a:prstGeom>
            <a:noFill/>
            <a:ln w="6350" cap="flat" cmpd="sng" algn="ctr">
              <a:solidFill>
                <a:sysClr val="windowText" lastClr="000000"/>
              </a:solidFill>
              <a:prstDash val="solid"/>
              <a:miter lim="800000"/>
              <a:tailEnd type="none"/>
            </a:ln>
            <a:effectLst/>
          </p:spPr>
        </p:cxnSp>
        <p:cxnSp>
          <p:nvCxnSpPr>
            <p:cNvPr id="46" name="Straight Arrow Connector 45"/>
            <p:cNvCxnSpPr/>
            <p:nvPr/>
          </p:nvCxnSpPr>
          <p:spPr>
            <a:xfrm flipV="1">
              <a:off x="4299208" y="5990808"/>
              <a:ext cx="212574" cy="352"/>
            </a:xfrm>
            <a:prstGeom prst="straightConnector1">
              <a:avLst/>
            </a:prstGeom>
            <a:noFill/>
            <a:ln w="6350" cap="flat" cmpd="sng" algn="ctr">
              <a:solidFill>
                <a:sysClr val="windowText" lastClr="000000"/>
              </a:solidFill>
              <a:prstDash val="solid"/>
              <a:miter lim="800000"/>
              <a:headEnd type="stealth"/>
              <a:tailEnd type="none"/>
            </a:ln>
            <a:effectLst/>
          </p:spPr>
        </p:cxnSp>
        <p:sp>
          <p:nvSpPr>
            <p:cNvPr id="47" name="TextBox 46"/>
            <p:cNvSpPr txBox="1"/>
            <p:nvPr/>
          </p:nvSpPr>
          <p:spPr>
            <a:xfrm>
              <a:off x="4017422" y="6242399"/>
              <a:ext cx="338554" cy="276999"/>
            </a:xfrm>
            <a:prstGeom prst="rect">
              <a:avLst/>
            </a:prstGeom>
            <a:noFill/>
          </p:spPr>
          <p:txBody>
            <a:bodyPr wrap="none" rtlCol="0">
              <a:spAutoFit/>
            </a:bodyPr>
            <a:lstStyle/>
            <a:p>
              <a:r>
                <a:rPr lang="en-US" sz="1200" dirty="0" smtClean="0"/>
                <a:t>SB</a:t>
              </a:r>
              <a:endParaRPr lang="en-GB" sz="1200" dirty="0"/>
            </a:p>
          </p:txBody>
        </p:sp>
        <p:sp>
          <p:nvSpPr>
            <p:cNvPr id="49" name="TextBox 48"/>
            <p:cNvSpPr txBox="1"/>
            <p:nvPr/>
          </p:nvSpPr>
          <p:spPr>
            <a:xfrm>
              <a:off x="4524430" y="6248345"/>
              <a:ext cx="479618" cy="276999"/>
            </a:xfrm>
            <a:prstGeom prst="rect">
              <a:avLst/>
            </a:prstGeom>
            <a:noFill/>
          </p:spPr>
          <p:txBody>
            <a:bodyPr wrap="none" rtlCol="0">
              <a:spAutoFit/>
            </a:bodyPr>
            <a:lstStyle/>
            <a:p>
              <a:r>
                <a:rPr lang="en-US" sz="1200" dirty="0" smtClean="0"/>
                <a:t>CCM</a:t>
              </a:r>
              <a:endParaRPr lang="en-GB" sz="1200" dirty="0"/>
            </a:p>
          </p:txBody>
        </p:sp>
        <p:sp>
          <p:nvSpPr>
            <p:cNvPr id="50" name="TextBox 49"/>
            <p:cNvSpPr txBox="1"/>
            <p:nvPr/>
          </p:nvSpPr>
          <p:spPr>
            <a:xfrm>
              <a:off x="3011416" y="6149960"/>
              <a:ext cx="593560" cy="276999"/>
            </a:xfrm>
            <a:prstGeom prst="rect">
              <a:avLst/>
            </a:prstGeom>
            <a:noFill/>
          </p:spPr>
          <p:txBody>
            <a:bodyPr wrap="none" rtlCol="0">
              <a:spAutoFit/>
            </a:bodyPr>
            <a:lstStyle/>
            <a:p>
              <a:r>
                <a:rPr lang="en-US" sz="1200" dirty="0" smtClean="0"/>
                <a:t>heater</a:t>
              </a:r>
              <a:endParaRPr lang="en-GB" sz="1200" dirty="0"/>
            </a:p>
          </p:txBody>
        </p:sp>
        <p:sp>
          <p:nvSpPr>
            <p:cNvPr id="51" name="TextBox 50"/>
            <p:cNvSpPr txBox="1"/>
            <p:nvPr/>
          </p:nvSpPr>
          <p:spPr>
            <a:xfrm>
              <a:off x="2556587" y="6143146"/>
              <a:ext cx="548548" cy="276999"/>
            </a:xfrm>
            <a:prstGeom prst="rect">
              <a:avLst/>
            </a:prstGeom>
            <a:noFill/>
          </p:spPr>
          <p:txBody>
            <a:bodyPr wrap="none" rtlCol="0">
              <a:spAutoFit/>
            </a:bodyPr>
            <a:lstStyle/>
            <a:p>
              <a:r>
                <a:rPr lang="en-US" sz="1200" dirty="0" smtClean="0"/>
                <a:t>pump</a:t>
              </a:r>
              <a:endParaRPr lang="en-GB" sz="1200" dirty="0"/>
            </a:p>
          </p:txBody>
        </p:sp>
        <p:cxnSp>
          <p:nvCxnSpPr>
            <p:cNvPr id="52" name="Straight Arrow Connector 51"/>
            <p:cNvCxnSpPr/>
            <p:nvPr/>
          </p:nvCxnSpPr>
          <p:spPr>
            <a:xfrm flipH="1">
              <a:off x="2449860" y="6021288"/>
              <a:ext cx="204763" cy="0"/>
            </a:xfrm>
            <a:prstGeom prst="straightConnector1">
              <a:avLst/>
            </a:prstGeom>
            <a:noFill/>
            <a:ln w="6350" cap="flat" cmpd="sng" algn="ctr">
              <a:solidFill>
                <a:sysClr val="windowText" lastClr="000000"/>
              </a:solidFill>
              <a:prstDash val="solid"/>
              <a:miter lim="800000"/>
              <a:tailEnd type="stealth"/>
            </a:ln>
            <a:effectLst/>
          </p:spPr>
        </p:cxnSp>
        <p:cxnSp>
          <p:nvCxnSpPr>
            <p:cNvPr id="53" name="Straight Connector 52"/>
            <p:cNvCxnSpPr/>
            <p:nvPr/>
          </p:nvCxnSpPr>
          <p:spPr>
            <a:xfrm>
              <a:off x="3955098" y="6189059"/>
              <a:ext cx="1171985"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4026637" y="6194327"/>
              <a:ext cx="72000" cy="72000"/>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a:off x="5004048" y="6195792"/>
              <a:ext cx="72000" cy="72000"/>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6" name="Rectangle 55"/>
          <p:cNvSpPr/>
          <p:nvPr/>
        </p:nvSpPr>
        <p:spPr>
          <a:xfrm>
            <a:off x="1974113" y="1285343"/>
            <a:ext cx="1353595" cy="7833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p:cNvGrpSpPr/>
          <p:nvPr/>
        </p:nvGrpSpPr>
        <p:grpSpPr>
          <a:xfrm>
            <a:off x="6124935" y="4484207"/>
            <a:ext cx="2736304" cy="1296144"/>
            <a:chOff x="6124935" y="4484207"/>
            <a:chExt cx="2736304" cy="1296144"/>
          </a:xfrm>
        </p:grpSpPr>
        <p:sp>
          <p:nvSpPr>
            <p:cNvPr id="9" name="TextBox 8"/>
            <p:cNvSpPr txBox="1"/>
            <p:nvPr/>
          </p:nvSpPr>
          <p:spPr>
            <a:xfrm>
              <a:off x="6372200" y="4568862"/>
              <a:ext cx="1756891" cy="830997"/>
            </a:xfrm>
            <a:prstGeom prst="rect">
              <a:avLst/>
            </a:prstGeom>
            <a:noFill/>
          </p:spPr>
          <p:txBody>
            <a:bodyPr wrap="none" rtlCol="0">
              <a:spAutoFit/>
            </a:bodyPr>
            <a:lstStyle/>
            <a:p>
              <a:r>
                <a:rPr lang="en-US" sz="1600" dirty="0" smtClean="0">
                  <a:solidFill>
                    <a:srgbClr val="0000FF"/>
                  </a:solidFill>
                </a:rPr>
                <a:t>Thermal heat load:</a:t>
              </a:r>
            </a:p>
            <a:p>
              <a:r>
                <a:rPr lang="en-US" sz="1600" dirty="0" smtClean="0">
                  <a:solidFill>
                    <a:srgbClr val="0000FF"/>
                  </a:solidFill>
                </a:rPr>
                <a:t>38.2 W at 2 K</a:t>
              </a:r>
            </a:p>
            <a:p>
              <a:r>
                <a:rPr lang="en-US" sz="1600" dirty="0" smtClean="0">
                  <a:solidFill>
                    <a:srgbClr val="0000FF"/>
                  </a:solidFill>
                </a:rPr>
                <a:t>260 W at 80 K</a:t>
              </a:r>
            </a:p>
          </p:txBody>
        </p:sp>
        <p:sp>
          <p:nvSpPr>
            <p:cNvPr id="10" name="TextBox 9"/>
            <p:cNvSpPr txBox="1"/>
            <p:nvPr/>
          </p:nvSpPr>
          <p:spPr>
            <a:xfrm>
              <a:off x="6397694" y="5312241"/>
              <a:ext cx="2336345" cy="276999"/>
            </a:xfrm>
            <a:prstGeom prst="rect">
              <a:avLst/>
            </a:prstGeom>
            <a:noFill/>
          </p:spPr>
          <p:txBody>
            <a:bodyPr wrap="none" rtlCol="0">
              <a:spAutoFit/>
            </a:bodyPr>
            <a:lstStyle/>
            <a:p>
              <a:r>
                <a:rPr lang="en-US" sz="1200" i="1" dirty="0"/>
                <a:t>b</a:t>
              </a:r>
              <a:r>
                <a:rPr lang="en-US" sz="1200" i="1" dirty="0" smtClean="0"/>
                <a:t>y Federico Carra EDMS #1729079</a:t>
              </a:r>
              <a:endParaRPr lang="en-GB" sz="1200" i="1" dirty="0"/>
            </a:p>
          </p:txBody>
        </p:sp>
        <p:sp>
          <p:nvSpPr>
            <p:cNvPr id="11" name="Rectangle 10"/>
            <p:cNvSpPr/>
            <p:nvPr/>
          </p:nvSpPr>
          <p:spPr>
            <a:xfrm>
              <a:off x="6124935" y="4484207"/>
              <a:ext cx="2736304" cy="1296144"/>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3241077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Heat load evolution</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8</a:t>
            </a:fld>
            <a:endParaRPr lang="en-US" dirty="0"/>
          </a:p>
        </p:txBody>
      </p:sp>
      <p:sp>
        <p:nvSpPr>
          <p:cNvPr id="5" name="TextBox 4"/>
          <p:cNvSpPr txBox="1"/>
          <p:nvPr/>
        </p:nvSpPr>
        <p:spPr>
          <a:xfrm>
            <a:off x="395536" y="962725"/>
            <a:ext cx="8440216" cy="954107"/>
          </a:xfrm>
          <a:prstGeom prst="rect">
            <a:avLst/>
          </a:prstGeom>
          <a:noFill/>
        </p:spPr>
        <p:txBody>
          <a:bodyPr wrap="square" rtlCol="0">
            <a:spAutoFit/>
          </a:bodyPr>
          <a:lstStyle/>
          <a:p>
            <a:r>
              <a:rPr lang="en-US" sz="1600" dirty="0" smtClean="0">
                <a:solidFill>
                  <a:schemeClr val="tx2"/>
                </a:solidFill>
              </a:rPr>
              <a:t>DQW static HL: 16.8 W @ 2 K</a:t>
            </a:r>
          </a:p>
          <a:p>
            <a:r>
              <a:rPr lang="en-US" sz="1600" dirty="0" smtClean="0">
                <a:solidFill>
                  <a:schemeClr val="tx2"/>
                </a:solidFill>
              </a:rPr>
              <a:t>DQW </a:t>
            </a:r>
            <a:r>
              <a:rPr lang="en-US" sz="1600" dirty="0">
                <a:solidFill>
                  <a:schemeClr val="tx2"/>
                </a:solidFill>
              </a:rPr>
              <a:t>d</a:t>
            </a:r>
            <a:r>
              <a:rPr lang="en-US" sz="1600" dirty="0" smtClean="0">
                <a:solidFill>
                  <a:schemeClr val="tx2"/>
                </a:solidFill>
              </a:rPr>
              <a:t>ynamic HL: 20.4 W @ 2 K </a:t>
            </a:r>
          </a:p>
          <a:p>
            <a:r>
              <a:rPr lang="en-US" sz="1600" dirty="0" err="1" smtClean="0">
                <a:solidFill>
                  <a:schemeClr val="tx2"/>
                </a:solidFill>
              </a:rPr>
              <a:t>Cryo</a:t>
            </a:r>
            <a:r>
              <a:rPr lang="en-US" sz="1600" dirty="0" smtClean="0">
                <a:solidFill>
                  <a:schemeClr val="tx2"/>
                </a:solidFill>
              </a:rPr>
              <a:t> prox. equipment: 8 W @ 4.5 K</a:t>
            </a:r>
          </a:p>
          <a:p>
            <a:endParaRPr lang="en-US" sz="800" dirty="0" smtClean="0">
              <a:solidFill>
                <a:schemeClr val="tx2"/>
              </a:solidFill>
            </a:endParaRPr>
          </a:p>
        </p:txBody>
      </p:sp>
      <p:pic>
        <p:nvPicPr>
          <p:cNvPr id="6" name="Picture 5"/>
          <p:cNvPicPr>
            <a:picLocks noChangeAspect="1"/>
          </p:cNvPicPr>
          <p:nvPr/>
        </p:nvPicPr>
        <p:blipFill>
          <a:blip r:embed="rId3"/>
          <a:stretch>
            <a:fillRect/>
          </a:stretch>
        </p:blipFill>
        <p:spPr>
          <a:xfrm>
            <a:off x="1003656" y="2007472"/>
            <a:ext cx="6822015" cy="4157832"/>
          </a:xfrm>
          <a:prstGeom prst="rect">
            <a:avLst/>
          </a:prstGeom>
        </p:spPr>
      </p:pic>
      <p:cxnSp>
        <p:nvCxnSpPr>
          <p:cNvPr id="10" name="Straight Connector 9"/>
          <p:cNvCxnSpPr/>
          <p:nvPr/>
        </p:nvCxnSpPr>
        <p:spPr>
          <a:xfrm flipV="1">
            <a:off x="6372200" y="2644532"/>
            <a:ext cx="1310440" cy="530344"/>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414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t>CC review_K.Brodzinski 2017.04.04</a:t>
            </a:r>
            <a:endParaRPr lang="en-US" dirty="0"/>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Heat load evolution  </a:t>
            </a:r>
            <a:endParaRPr lang="en-GB" dirty="0"/>
          </a:p>
        </p:txBody>
      </p:sp>
      <p:sp>
        <p:nvSpPr>
          <p:cNvPr id="2" name="Slide Number Placeholder 1"/>
          <p:cNvSpPr>
            <a:spLocks noGrp="1"/>
          </p:cNvSpPr>
          <p:nvPr>
            <p:ph type="sldNum" sz="quarter" idx="11"/>
          </p:nvPr>
        </p:nvSpPr>
        <p:spPr/>
        <p:txBody>
          <a:bodyPr/>
          <a:lstStyle/>
          <a:p>
            <a:fld id="{4B6C7465-2AB1-4660-9ED2-5A7BFD99CF3D}" type="slidenum">
              <a:rPr lang="en-US" smtClean="0"/>
              <a:pPr/>
              <a:t>9</a:t>
            </a:fld>
            <a:endParaRPr lang="en-US" dirty="0"/>
          </a:p>
        </p:txBody>
      </p:sp>
      <p:sp>
        <p:nvSpPr>
          <p:cNvPr id="9" name="TextBox 8"/>
          <p:cNvSpPr txBox="1"/>
          <p:nvPr/>
        </p:nvSpPr>
        <p:spPr>
          <a:xfrm>
            <a:off x="533400" y="4941168"/>
            <a:ext cx="8153400" cy="830997"/>
          </a:xfrm>
          <a:prstGeom prst="rect">
            <a:avLst/>
          </a:prstGeom>
          <a:noFill/>
        </p:spPr>
        <p:txBody>
          <a:bodyPr wrap="square" rtlCol="0">
            <a:spAutoFit/>
          </a:bodyPr>
          <a:lstStyle/>
          <a:p>
            <a:pPr algn="just"/>
            <a:r>
              <a:rPr lang="en-US" sz="1600" dirty="0" smtClean="0"/>
              <a:t>New 4.5 K cold box will have liquefaction capacity of ~7 g/s and will allow for using of full capacity of 2 K pumping units (~3.5 g/s @30 mbar)  as well as to cover client and distribution heat load with safety factor of ~1.5.</a:t>
            </a:r>
          </a:p>
        </p:txBody>
      </p:sp>
      <p:pic>
        <p:nvPicPr>
          <p:cNvPr id="5" name="Picture 4"/>
          <p:cNvPicPr>
            <a:picLocks noChangeAspect="1"/>
          </p:cNvPicPr>
          <p:nvPr/>
        </p:nvPicPr>
        <p:blipFill>
          <a:blip r:embed="rId3"/>
          <a:stretch>
            <a:fillRect/>
          </a:stretch>
        </p:blipFill>
        <p:spPr>
          <a:xfrm>
            <a:off x="1259632" y="980728"/>
            <a:ext cx="6498899" cy="3743268"/>
          </a:xfrm>
          <a:prstGeom prst="rect">
            <a:avLst/>
          </a:prstGeom>
        </p:spPr>
      </p:pic>
      <p:cxnSp>
        <p:nvCxnSpPr>
          <p:cNvPr id="10" name="Straight Connector 9"/>
          <p:cNvCxnSpPr/>
          <p:nvPr/>
        </p:nvCxnSpPr>
        <p:spPr>
          <a:xfrm flipV="1">
            <a:off x="5284460" y="1296357"/>
            <a:ext cx="792088" cy="432048"/>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113679" y="1402336"/>
            <a:ext cx="1106393" cy="369332"/>
          </a:xfrm>
          <a:prstGeom prst="rect">
            <a:avLst/>
          </a:prstGeom>
          <a:solidFill>
            <a:srgbClr val="FFFF00"/>
          </a:solidFill>
        </p:spPr>
        <p:txBody>
          <a:bodyPr wrap="none" rtlCol="0">
            <a:spAutoFit/>
          </a:bodyPr>
          <a:lstStyle/>
          <a:p>
            <a:r>
              <a:rPr lang="en-US" dirty="0" smtClean="0"/>
              <a:t>Warning !</a:t>
            </a:r>
            <a:endParaRPr lang="en-GB" dirty="0"/>
          </a:p>
        </p:txBody>
      </p:sp>
      <p:sp>
        <p:nvSpPr>
          <p:cNvPr id="13" name="TextBox 12"/>
          <p:cNvSpPr txBox="1"/>
          <p:nvPr/>
        </p:nvSpPr>
        <p:spPr>
          <a:xfrm>
            <a:off x="533400" y="5805264"/>
            <a:ext cx="8153400" cy="584775"/>
          </a:xfrm>
          <a:prstGeom prst="rect">
            <a:avLst/>
          </a:prstGeom>
          <a:noFill/>
        </p:spPr>
        <p:txBody>
          <a:bodyPr wrap="square" rtlCol="0">
            <a:spAutoFit/>
          </a:bodyPr>
          <a:lstStyle/>
          <a:p>
            <a:pPr algn="just"/>
            <a:r>
              <a:rPr lang="en-US" sz="1600" dirty="0" smtClean="0">
                <a:solidFill>
                  <a:srgbClr val="FF0000"/>
                </a:solidFill>
              </a:rPr>
              <a:t>Warning!</a:t>
            </a:r>
            <a:r>
              <a:rPr lang="en-US" sz="1600" dirty="0" smtClean="0"/>
              <a:t> No additional helium pumps can be added to the infrastructure respecting present planning and integration constraints.</a:t>
            </a:r>
          </a:p>
        </p:txBody>
      </p:sp>
      <p:sp>
        <p:nvSpPr>
          <p:cNvPr id="11" name="TextBox 10"/>
          <p:cNvSpPr txBox="1"/>
          <p:nvPr/>
        </p:nvSpPr>
        <p:spPr>
          <a:xfrm>
            <a:off x="2277058" y="3739892"/>
            <a:ext cx="3375062" cy="276999"/>
          </a:xfrm>
          <a:prstGeom prst="rect">
            <a:avLst/>
          </a:prstGeom>
          <a:noFill/>
        </p:spPr>
        <p:txBody>
          <a:bodyPr wrap="square" rtlCol="0">
            <a:spAutoFit/>
          </a:bodyPr>
          <a:lstStyle/>
          <a:p>
            <a:pPr algn="just"/>
            <a:r>
              <a:rPr lang="en-US" sz="1200" dirty="0" smtClean="0"/>
              <a:t>Factor 1.5 applied for contingency on needed flow</a:t>
            </a:r>
          </a:p>
        </p:txBody>
      </p:sp>
    </p:spTree>
    <p:extLst>
      <p:ext uri="{BB962C8B-B14F-4D97-AF65-F5344CB8AC3E}">
        <p14:creationId xmlns:p14="http://schemas.microsoft.com/office/powerpoint/2010/main" val="191679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10361</TotalTime>
  <Words>1035</Words>
  <Application>Microsoft Office PowerPoint</Application>
  <PresentationFormat>On-screen Show (4:3)</PresentationFormat>
  <Paragraphs>181</Paragraphs>
  <Slides>13</Slides>
  <Notes>13</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19" baseType="lpstr">
      <vt:lpstr>Arial</vt:lpstr>
      <vt:lpstr>Calibri</vt:lpstr>
      <vt:lpstr>Calibri Light</vt:lpstr>
      <vt:lpstr>Office Theme</vt:lpstr>
      <vt:lpstr>Custom Design</vt:lpstr>
      <vt:lpstr>Visio</vt:lpstr>
      <vt:lpstr>PowerPoint Presentation</vt:lpstr>
      <vt:lpstr>Outlook</vt:lpstr>
      <vt:lpstr>General layout</vt:lpstr>
      <vt:lpstr>Service Box</vt:lpstr>
      <vt:lpstr>Water heater</vt:lpstr>
      <vt:lpstr>Pumps</vt:lpstr>
      <vt:lpstr>CC cryo-module circuits (2 K)</vt:lpstr>
      <vt:lpstr>Heat load evolution</vt:lpstr>
      <vt:lpstr>Heat load evolution  </vt:lpstr>
      <vt:lpstr>SM18 test preparation</vt:lpstr>
      <vt:lpstr>SM18/SPS installation definition</vt:lpstr>
      <vt:lpstr>SM18 cryo planning requirements</vt:lpstr>
      <vt:lpstr>Conclusions and perspectives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 Cryogenic Warm Compressors  Redundancy Project  CRG-TM – review 12.01.2012</dc:title>
  <dc:creator>kbrodzin</dc:creator>
  <cp:lastModifiedBy>Krzysztof Brodzinski</cp:lastModifiedBy>
  <cp:revision>864</cp:revision>
  <cp:lastPrinted>2013-06-20T13:35:46Z</cp:lastPrinted>
  <dcterms:created xsi:type="dcterms:W3CDTF">2012-01-11T13:16:42Z</dcterms:created>
  <dcterms:modified xsi:type="dcterms:W3CDTF">2017-04-04T06:58:44Z</dcterms:modified>
</cp:coreProperties>
</file>