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3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66" r:id="rId1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04" autoAdjust="0"/>
  </p:normalViewPr>
  <p:slideViewPr>
    <p:cSldViewPr snapToObjects="1" showGuides="1">
      <p:cViewPr varScale="1">
        <p:scale>
          <a:sx n="110" d="100"/>
          <a:sy n="110" d="100"/>
        </p:scale>
        <p:origin x="-1650" y="-90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04/04/2017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04/04/2017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Bruno Kremel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Bruno Kremel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Bruno Kremel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Bruno Kremel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Bruno Kremel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Bruno Kremel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Bruno Kremel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Bruno Kremel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7" Type="http://schemas.openxmlformats.org/officeDocument/2006/relationships/image" Target="../media/image11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6480000" cy="990600"/>
          </a:xfrm>
        </p:spPr>
        <p:txBody>
          <a:bodyPr>
            <a:normAutofit/>
          </a:bodyPr>
          <a:lstStyle/>
          <a:p>
            <a:r>
              <a:rPr lang="fr-CH" dirty="0" smtClean="0"/>
              <a:t>P</a:t>
            </a:r>
            <a:r>
              <a:rPr lang="fr-CH" dirty="0"/>
              <a:t>. </a:t>
            </a:r>
            <a:r>
              <a:rPr lang="fr-CH" dirty="0" err="1"/>
              <a:t>Baudrenghien</a:t>
            </a:r>
            <a:r>
              <a:rPr lang="fr-CH" dirty="0"/>
              <a:t>, </a:t>
            </a:r>
            <a:r>
              <a:rPr lang="fr-CH" u="sng" dirty="0"/>
              <a:t>B. </a:t>
            </a:r>
            <a:r>
              <a:rPr lang="fr-CH" u="sng" dirty="0" err="1"/>
              <a:t>Kremel</a:t>
            </a:r>
            <a:r>
              <a:rPr lang="fr-CH" dirty="0"/>
              <a:t>, J. </a:t>
            </a:r>
            <a:r>
              <a:rPr lang="fr-CH" dirty="0" err="1"/>
              <a:t>Simonin</a:t>
            </a:r>
            <a:r>
              <a:rPr lang="fr-CH" dirty="0"/>
              <a:t>, N. </a:t>
            </a:r>
            <a:r>
              <a:rPr lang="fr-CH" dirty="0" err="1" smtClean="0"/>
              <a:t>Stapley</a:t>
            </a:r>
            <a:r>
              <a:rPr lang="fr-CH" dirty="0" smtClean="0"/>
              <a:t>,</a:t>
            </a:r>
          </a:p>
          <a:p>
            <a:r>
              <a:rPr lang="fr-CH" dirty="0" smtClean="0"/>
              <a:t>BE-RF on </a:t>
            </a:r>
            <a:r>
              <a:rPr lang="fr-CH" dirty="0" err="1"/>
              <a:t>behalf</a:t>
            </a:r>
            <a:r>
              <a:rPr lang="fr-CH" dirty="0"/>
              <a:t> of WP 4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6" name="Subtitle 2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1041648"/>
          </a:xfrm>
        </p:spPr>
        <p:txBody>
          <a:bodyPr>
            <a:normAutofit fontScale="90000"/>
          </a:bodyPr>
          <a:lstStyle/>
          <a:p>
            <a:r>
              <a:rPr lang="fr-CH" sz="3600" dirty="0" smtClean="0"/>
              <a:t>CC-LLRF </a:t>
            </a:r>
            <a:r>
              <a:rPr lang="fr-CH" sz="3600" dirty="0" err="1" smtClean="0"/>
              <a:t>preparation</a:t>
            </a:r>
            <a:r>
              <a:rPr lang="fr-CH" sz="3600" dirty="0" smtClean="0"/>
              <a:t> and RF </a:t>
            </a:r>
            <a:r>
              <a:rPr lang="fr-CH" sz="3600" dirty="0" err="1" smtClean="0"/>
              <a:t>commissioning</a:t>
            </a:r>
            <a:r>
              <a:rPr lang="fr-CH" sz="3600" dirty="0" smtClean="0"/>
              <a:t> for SPS</a:t>
            </a:r>
            <a:r>
              <a:rPr lang="fr-CH" sz="3600" i="1" dirty="0"/>
              <a:t/>
            </a:r>
            <a:br>
              <a:rPr lang="fr-CH" sz="3600" i="1" dirty="0"/>
            </a:br>
            <a:endParaRPr lang="fr-CH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Baseline LHC</a:t>
            </a:r>
            <a:r>
              <a:rPr lang="en-GB" dirty="0"/>
              <a:t>-</a:t>
            </a:r>
            <a:r>
              <a:rPr lang="en-GB" dirty="0" smtClean="0"/>
              <a:t>CC </a:t>
            </a:r>
            <a:r>
              <a:rPr lang="en-GB" dirty="0"/>
              <a:t>Operational scenario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The </a:t>
            </a:r>
            <a:r>
              <a:rPr lang="en-GB" dirty="0" smtClean="0"/>
              <a:t>crab </a:t>
            </a:r>
            <a:r>
              <a:rPr lang="en-GB" dirty="0" smtClean="0">
                <a:solidFill>
                  <a:srgbClr val="0070C0"/>
                </a:solidFill>
              </a:rPr>
              <a:t>RF </a:t>
            </a:r>
            <a:r>
              <a:rPr lang="en-GB" dirty="0">
                <a:solidFill>
                  <a:srgbClr val="0070C0"/>
                </a:solidFill>
              </a:rPr>
              <a:t>is </a:t>
            </a:r>
            <a:r>
              <a:rPr lang="en-GB" dirty="0" smtClean="0">
                <a:solidFill>
                  <a:srgbClr val="0070C0"/>
                </a:solidFill>
              </a:rPr>
              <a:t>always ON</a:t>
            </a:r>
            <a:r>
              <a:rPr lang="en-GB" dirty="0"/>
              <a:t>, with strong RF feedback and </a:t>
            </a:r>
            <a:r>
              <a:rPr lang="en-GB" dirty="0" smtClean="0"/>
              <a:t>frequency </a:t>
            </a:r>
            <a:r>
              <a:rPr lang="en-GB" dirty="0"/>
              <a:t>controls </a:t>
            </a:r>
            <a:r>
              <a:rPr lang="en-GB" dirty="0">
                <a:solidFill>
                  <a:srgbClr val="0070C0"/>
                </a:solidFill>
              </a:rPr>
              <a:t>at all time</a:t>
            </a:r>
            <a:r>
              <a:rPr lang="en-GB" dirty="0"/>
              <a:t>. Cavities are </a:t>
            </a:r>
            <a:r>
              <a:rPr lang="en-GB" dirty="0" smtClean="0">
                <a:solidFill>
                  <a:srgbClr val="0070C0"/>
                </a:solidFill>
              </a:rPr>
              <a:t>on-</a:t>
            </a:r>
            <a:r>
              <a:rPr lang="en-GB" dirty="0" err="1" smtClean="0">
                <a:solidFill>
                  <a:srgbClr val="0070C0"/>
                </a:solidFill>
              </a:rPr>
              <a:t>freq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>
                <a:solidFill>
                  <a:srgbClr val="0070C0"/>
                </a:solidFill>
              </a:rPr>
              <a:t>at all time</a:t>
            </a:r>
            <a:r>
              <a:rPr lang="en-GB" dirty="0"/>
              <a:t>.</a:t>
            </a:r>
          </a:p>
          <a:p>
            <a:r>
              <a:rPr lang="en-GB" dirty="0"/>
              <a:t>During </a:t>
            </a:r>
            <a:r>
              <a:rPr lang="en-GB" dirty="0">
                <a:solidFill>
                  <a:srgbClr val="0070C0"/>
                </a:solidFill>
              </a:rPr>
              <a:t>filling, ramping </a:t>
            </a:r>
            <a:r>
              <a:rPr lang="en-GB" dirty="0"/>
              <a:t>or operation with transparent crab cavities:</a:t>
            </a:r>
          </a:p>
          <a:p>
            <a:pPr lvl="1"/>
            <a:r>
              <a:rPr lang="en-GB" sz="2000" dirty="0"/>
              <a:t>Small cavity field as required for the active Tuning system</a:t>
            </a:r>
          </a:p>
          <a:p>
            <a:pPr lvl="1"/>
            <a:r>
              <a:rPr lang="en-GB" sz="2000" dirty="0"/>
              <a:t>We use counter-phasing to make the total field invisible to the beam</a:t>
            </a:r>
          </a:p>
          <a:p>
            <a:pPr lvl="1"/>
            <a:r>
              <a:rPr lang="en-GB" sz="2000" dirty="0"/>
              <a:t>A strong RF feedback keeps the Beam Induced Voltage </a:t>
            </a:r>
            <a:r>
              <a:rPr lang="en-GB" sz="2000" dirty="0" smtClean="0"/>
              <a:t>negligible </a:t>
            </a:r>
            <a:r>
              <a:rPr lang="en-GB" sz="2000" dirty="0"/>
              <a:t>if the beam is off-centred. </a:t>
            </a:r>
          </a:p>
          <a:p>
            <a:r>
              <a:rPr lang="en-GB" dirty="0"/>
              <a:t>ON </a:t>
            </a:r>
            <a:r>
              <a:rPr lang="en-GB" dirty="0">
                <a:solidFill>
                  <a:srgbClr val="0070C0"/>
                </a:solidFill>
              </a:rPr>
              <a:t>flat top</a:t>
            </a:r>
            <a:r>
              <a:rPr lang="en-GB" dirty="0"/>
              <a:t>: </a:t>
            </a:r>
          </a:p>
          <a:p>
            <a:pPr lvl="1"/>
            <a:r>
              <a:rPr lang="en-GB" sz="2000" dirty="0"/>
              <a:t>We </a:t>
            </a:r>
            <a:r>
              <a:rPr lang="en-GB" sz="2000" dirty="0" smtClean="0"/>
              <a:t>re-phase the two cavities</a:t>
            </a:r>
            <a:endParaRPr lang="en-GB" sz="2000" dirty="0"/>
          </a:p>
          <a:p>
            <a:pPr lvl="1"/>
            <a:r>
              <a:rPr lang="en-GB" sz="2000" dirty="0"/>
              <a:t>Any adiabatic field manipulation is possible by synchronously changing the voltage or phase in each cavity (luminosity levelling for example).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754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beam commissioning plans (1/2)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SPS energy range 26-450 </a:t>
            </a:r>
            <a:r>
              <a:rPr lang="en-US" dirty="0"/>
              <a:t>GeV, the 2 x 4620 harmonic of the SPS revolution frequency is </a:t>
            </a:r>
            <a:r>
              <a:rPr lang="en-US" dirty="0" smtClean="0"/>
              <a:t>therefore 400.530-400.788 </a:t>
            </a:r>
            <a:r>
              <a:rPr lang="en-US" dirty="0"/>
              <a:t>MHz, </a:t>
            </a:r>
            <a:endParaRPr lang="en-US" dirty="0" smtClean="0"/>
          </a:p>
          <a:p>
            <a:r>
              <a:rPr lang="en-US" dirty="0" smtClean="0"/>
              <a:t>Injection energy is outside </a:t>
            </a:r>
            <a:r>
              <a:rPr lang="en-US" dirty="0"/>
              <a:t>the tuning range</a:t>
            </a:r>
          </a:p>
          <a:p>
            <a:r>
              <a:rPr lang="en-US" dirty="0"/>
              <a:t>We will drive the CC with a fixed frequency (adjusted to the energy </a:t>
            </a:r>
            <a:r>
              <a:rPr lang="en-US" dirty="0" smtClean="0"/>
              <a:t>55, 120, 270 GeV), </a:t>
            </a:r>
            <a:r>
              <a:rPr lang="en-US" dirty="0"/>
              <a:t>and </a:t>
            </a:r>
            <a:r>
              <a:rPr lang="en-US" dirty="0" err="1">
                <a:solidFill>
                  <a:srgbClr val="0070C0"/>
                </a:solidFill>
              </a:rPr>
              <a:t>rephase</a:t>
            </a:r>
            <a:r>
              <a:rPr lang="en-US" dirty="0">
                <a:solidFill>
                  <a:srgbClr val="0070C0"/>
                </a:solidFill>
              </a:rPr>
              <a:t> the SPS beam to that frequency </a:t>
            </a:r>
            <a:r>
              <a:rPr lang="en-US" dirty="0"/>
              <a:t>on a corresponding plateau (flat top) in the SPS cycle. Similar to the cogging done before SPS-LHC transfer</a:t>
            </a:r>
          </a:p>
          <a:p>
            <a:r>
              <a:rPr lang="en-US" dirty="0" smtClean="0"/>
              <a:t>The main RF commissioning steps involve</a:t>
            </a:r>
            <a:endParaRPr lang="en-US" dirty="0"/>
          </a:p>
          <a:p>
            <a:pPr lvl="1"/>
            <a:r>
              <a:rPr lang="en-US" sz="1900" dirty="0"/>
              <a:t>We want to make the CC “invisible” during LHC filling and ramping using counter phasing. What is the minimal voltage for tuning? How “invisible” are they really?</a:t>
            </a:r>
          </a:p>
          <a:p>
            <a:pPr lvl="1"/>
            <a:r>
              <a:rPr lang="en-US" sz="1900" dirty="0"/>
              <a:t>How precisely can we regulate the CC field for RF gymnastics? Slowly reducing counter phasing to zero. What (detrimental) effect on beam?</a:t>
            </a:r>
          </a:p>
          <a:p>
            <a:pPr lvl="1"/>
            <a:r>
              <a:rPr lang="en-US" sz="1900" dirty="0"/>
              <a:t>Test the centering of the beam using a measurement of TX power (beam loading compensation</a:t>
            </a:r>
            <a:r>
              <a:rPr lang="en-US" sz="1900" dirty="0" smtClean="0"/>
              <a:t>)</a:t>
            </a:r>
            <a:endParaRPr lang="en-US" sz="1900" dirty="0"/>
          </a:p>
          <a:p>
            <a:pPr lvl="1"/>
            <a:r>
              <a:rPr lang="en-US" sz="1900" dirty="0"/>
              <a:t>Effect of CC RF noise on emittance growth (coast). </a:t>
            </a:r>
            <a:r>
              <a:rPr lang="en-US" sz="1900" dirty="0" smtClean="0"/>
              <a:t>Finalize RF </a:t>
            </a:r>
            <a:r>
              <a:rPr lang="en-US" sz="1900" dirty="0"/>
              <a:t>noise specifications for the future LHC LLRF</a:t>
            </a:r>
          </a:p>
          <a:p>
            <a:pPr lvl="1"/>
            <a:r>
              <a:rPr lang="en-US" sz="1900" dirty="0"/>
              <a:t>What is the margin against Coupled-Bunch instabilities caused by cavity impedance at the fundamental? Can intentionally be degraded by </a:t>
            </a:r>
            <a:r>
              <a:rPr lang="en-US" sz="1900" dirty="0" err="1"/>
              <a:t>mis</a:t>
            </a:r>
            <a:r>
              <a:rPr lang="en-US" sz="1900" dirty="0"/>
              <a:t>-alignment of RF feedback to evaluate threshold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536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beam commissioning plans (2/2)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255489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Coupled feedback around a cavity pair</a:t>
            </a:r>
          </a:p>
          <a:p>
            <a:pPr lvl="1"/>
            <a:r>
              <a:rPr lang="en-GB" sz="1600" dirty="0"/>
              <a:t>Motivation: </a:t>
            </a:r>
            <a:r>
              <a:rPr lang="en-GB" sz="1600" dirty="0" smtClean="0"/>
              <a:t>For </a:t>
            </a:r>
            <a:r>
              <a:rPr lang="en-GB" sz="1600" dirty="0">
                <a:solidFill>
                  <a:srgbClr val="0070C0"/>
                </a:solidFill>
              </a:rPr>
              <a:t>machine protection</a:t>
            </a:r>
            <a:r>
              <a:rPr lang="en-GB" sz="1600" dirty="0" smtClean="0"/>
              <a:t>, following </a:t>
            </a:r>
            <a:r>
              <a:rPr lang="en-GB" sz="1600" dirty="0"/>
              <a:t>a cavity quench, the LHC beam dump system requires 3 turns (270 </a:t>
            </a:r>
            <a:r>
              <a:rPr lang="en-GB" sz="1600" dirty="0" err="1">
                <a:latin typeface="Symbol" panose="05050102010706020507" pitchFamily="18" charset="2"/>
              </a:rPr>
              <a:t>m</a:t>
            </a:r>
            <a:r>
              <a:rPr lang="en-GB" sz="1600" dirty="0" err="1"/>
              <a:t>s</a:t>
            </a:r>
            <a:r>
              <a:rPr lang="en-GB" sz="1600" dirty="0"/>
              <a:t>) to react. During that time the crabbing will propagate around the ring-&gt; </a:t>
            </a:r>
            <a:r>
              <a:rPr lang="en-GB" sz="1600" dirty="0">
                <a:solidFill>
                  <a:srgbClr val="0070C0"/>
                </a:solidFill>
              </a:rPr>
              <a:t>significant losses </a:t>
            </a:r>
          </a:p>
          <a:p>
            <a:pPr lvl="1"/>
            <a:r>
              <a:rPr lang="en-GB" sz="1600" dirty="0"/>
              <a:t>The </a:t>
            </a:r>
            <a:r>
              <a:rPr lang="en-GB" sz="1600" dirty="0">
                <a:solidFill>
                  <a:srgbClr val="0070C0"/>
                </a:solidFill>
              </a:rPr>
              <a:t>LLRF can help minimizing </a:t>
            </a:r>
            <a:r>
              <a:rPr lang="en-GB" sz="1600" dirty="0"/>
              <a:t>the losses during the 3 turns transient till the beam is dumped</a:t>
            </a:r>
          </a:p>
          <a:p>
            <a:pPr lvl="1"/>
            <a:r>
              <a:rPr lang="en-GB" sz="1600" dirty="0"/>
              <a:t>In the case of a crabbing cavity trip, it would ramp the un-crabbing voltage down, tracking the total crabbing voltage</a:t>
            </a:r>
          </a:p>
          <a:p>
            <a:pPr lvl="1"/>
            <a:r>
              <a:rPr lang="en-GB" sz="1600" dirty="0"/>
              <a:t>Will be tested in the SPS, using the two cavities in counter-phasing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pSp>
        <p:nvGrpSpPr>
          <p:cNvPr id="5" name="Group 4"/>
          <p:cNvGrpSpPr/>
          <p:nvPr/>
        </p:nvGrpSpPr>
        <p:grpSpPr>
          <a:xfrm>
            <a:off x="169627" y="3573017"/>
            <a:ext cx="8697788" cy="2691948"/>
            <a:chOff x="457200" y="4035487"/>
            <a:chExt cx="8534400" cy="2276475"/>
          </a:xfrm>
        </p:grpSpPr>
        <p:pic>
          <p:nvPicPr>
            <p:cNvPr id="6" name="Picture 5" descr="Indiv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7200" y="4416487"/>
              <a:ext cx="3429000" cy="1895475"/>
            </a:xfrm>
            <a:prstGeom prst="rect">
              <a:avLst/>
            </a:prstGeom>
          </p:spPr>
        </p:pic>
        <p:pic>
          <p:nvPicPr>
            <p:cNvPr id="7" name="Picture 6" descr="Cpl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334000" y="4416487"/>
              <a:ext cx="3429000" cy="1895475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4267200" y="4949887"/>
              <a:ext cx="838200" cy="52322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lvl="0"/>
              <a:r>
                <a:rPr lang="en-US" sz="1400" dirty="0" smtClean="0">
                  <a:solidFill>
                    <a:srgbClr val="002060"/>
                  </a:solidFill>
                  <a:latin typeface="Comic Sans MS" pitchFamily="66" charset="0"/>
                </a:rPr>
                <a:t>Cavity 1</a:t>
              </a:r>
            </a:p>
            <a:p>
              <a:pPr lvl="0"/>
              <a:r>
                <a:rPr lang="en-US" sz="1400" dirty="0" smtClean="0">
                  <a:solidFill>
                    <a:srgbClr val="C00000"/>
                  </a:solidFill>
                  <a:latin typeface="Comic Sans MS" pitchFamily="66" charset="0"/>
                </a:rPr>
                <a:t>Cavity2</a:t>
              </a:r>
            </a:p>
          </p:txBody>
        </p:sp>
        <p:sp>
          <p:nvSpPr>
            <p:cNvPr id="9" name="TextBox 17"/>
            <p:cNvSpPr txBox="1"/>
            <p:nvPr/>
          </p:nvSpPr>
          <p:spPr>
            <a:xfrm>
              <a:off x="3562350" y="4035487"/>
              <a:ext cx="1066800" cy="64633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lvl="0"/>
              <a:r>
                <a:rPr lang="en-US" sz="1200" dirty="0" smtClean="0">
                  <a:solidFill>
                    <a:srgbClr val="002060"/>
                  </a:solidFill>
                  <a:latin typeface="Comic Sans MS" pitchFamily="66" charset="0"/>
                </a:rPr>
                <a:t>Kly1 ignores Cav2 voltage drop</a:t>
              </a:r>
            </a:p>
          </p:txBody>
        </p:sp>
        <p:sp>
          <p:nvSpPr>
            <p:cNvPr id="10" name="Ellipse 29"/>
            <p:cNvSpPr/>
            <p:nvPr/>
          </p:nvSpPr>
          <p:spPr>
            <a:xfrm>
              <a:off x="7924800" y="4797487"/>
              <a:ext cx="533400" cy="381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Connecteur droit avec flèche 31"/>
            <p:cNvCxnSpPr>
              <a:stCxn id="9" idx="2"/>
              <a:endCxn id="13" idx="6"/>
            </p:cNvCxnSpPr>
            <p:nvPr/>
          </p:nvCxnSpPr>
          <p:spPr>
            <a:xfrm flipH="1">
              <a:off x="3390900" y="4681818"/>
              <a:ext cx="704850" cy="3925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7"/>
            <p:cNvSpPr txBox="1"/>
            <p:nvPr/>
          </p:nvSpPr>
          <p:spPr>
            <a:xfrm>
              <a:off x="7467600" y="4127820"/>
              <a:ext cx="1524000" cy="46166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lvl="0"/>
              <a:r>
                <a:rPr lang="en-US" sz="1200" dirty="0" smtClean="0">
                  <a:solidFill>
                    <a:srgbClr val="002060"/>
                  </a:solidFill>
                  <a:latin typeface="Comic Sans MS" pitchFamily="66" charset="0"/>
                </a:rPr>
                <a:t>Kly1 tries to track Cav2 voltage drop</a:t>
              </a:r>
            </a:p>
          </p:txBody>
        </p:sp>
        <p:sp>
          <p:nvSpPr>
            <p:cNvPr id="13" name="Ellipse 34"/>
            <p:cNvSpPr/>
            <p:nvPr/>
          </p:nvSpPr>
          <p:spPr>
            <a:xfrm>
              <a:off x="2857500" y="4502899"/>
              <a:ext cx="533400" cy="1143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Connecteur droit avec flèche 42"/>
            <p:cNvCxnSpPr>
              <a:stCxn id="12" idx="2"/>
              <a:endCxn id="10" idx="0"/>
            </p:cNvCxnSpPr>
            <p:nvPr/>
          </p:nvCxnSpPr>
          <p:spPr>
            <a:xfrm flipH="1">
              <a:off x="8191500" y="4589484"/>
              <a:ext cx="38100" cy="2080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9326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990600" y="2276873"/>
            <a:ext cx="7325816" cy="4273152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SM18 tests (vertical cryostat) Mid-April 2017- </a:t>
            </a:r>
            <a:r>
              <a:rPr lang="en-US" dirty="0" smtClean="0"/>
              <a:t>Dec </a:t>
            </a:r>
            <a:r>
              <a:rPr lang="en-US" dirty="0"/>
              <a:t>2017</a:t>
            </a:r>
          </a:p>
          <a:p>
            <a:pPr lvl="1"/>
            <a:r>
              <a:rPr lang="en-US" sz="1800" dirty="0"/>
              <a:t>Setting-up the Tuner Loop April 15</a:t>
            </a:r>
            <a:r>
              <a:rPr lang="en-US" sz="1800" baseline="30000" dirty="0"/>
              <a:t>th</a:t>
            </a:r>
            <a:r>
              <a:rPr lang="en-US" sz="1800" dirty="0"/>
              <a:t> – June 15</a:t>
            </a:r>
            <a:r>
              <a:rPr lang="en-US" sz="1800" baseline="30000" dirty="0"/>
              <a:t>th</a:t>
            </a:r>
            <a:endParaRPr lang="en-US" sz="1800" dirty="0"/>
          </a:p>
          <a:p>
            <a:pPr lvl="1"/>
            <a:r>
              <a:rPr lang="en-US" sz="1800" dirty="0"/>
              <a:t>Setting-up the RF feedback June 16</a:t>
            </a:r>
            <a:r>
              <a:rPr lang="en-US" sz="1800" baseline="30000" dirty="0"/>
              <a:t>th</a:t>
            </a:r>
            <a:r>
              <a:rPr lang="en-US" sz="1800" dirty="0"/>
              <a:t>- Nov</a:t>
            </a:r>
          </a:p>
          <a:p>
            <a:r>
              <a:rPr lang="en-US" dirty="0"/>
              <a:t>BA6 LLRF infrastructure Sept 2017-Jan 2018</a:t>
            </a:r>
          </a:p>
          <a:p>
            <a:pPr lvl="1"/>
            <a:r>
              <a:rPr lang="en-US" sz="1800" dirty="0"/>
              <a:t>Installation of the Faraday cage Sept 2017</a:t>
            </a:r>
          </a:p>
          <a:p>
            <a:pPr lvl="1"/>
            <a:r>
              <a:rPr lang="en-US" sz="1800" dirty="0"/>
              <a:t>Installation of racks, patch panels, fibers, network, VME crates,… in the cage Nov 2017-Jan 2018</a:t>
            </a:r>
          </a:p>
          <a:p>
            <a:pPr lvl="1"/>
            <a:r>
              <a:rPr lang="en-US" sz="1800" dirty="0"/>
              <a:t>Commissioning of phase-compensated link BA3-BA6 Feb 2018</a:t>
            </a:r>
          </a:p>
          <a:p>
            <a:r>
              <a:rPr lang="en-US" dirty="0"/>
              <a:t>SPS Hardware tests (parked cavity) Feb 2018-April 2018</a:t>
            </a:r>
          </a:p>
          <a:p>
            <a:pPr lvl="1"/>
            <a:r>
              <a:rPr lang="en-US" sz="1800" dirty="0"/>
              <a:t>re-adjust tuner loop Feb-March</a:t>
            </a:r>
          </a:p>
          <a:p>
            <a:pPr lvl="1"/>
            <a:r>
              <a:rPr lang="en-US" sz="1800" dirty="0"/>
              <a:t>Re-commission RF feedback with TX and high cavity field March-April</a:t>
            </a:r>
          </a:p>
          <a:p>
            <a:r>
              <a:rPr lang="en-US" dirty="0"/>
              <a:t>SPS Beam commissioning </a:t>
            </a:r>
            <a:r>
              <a:rPr lang="en-US" dirty="0" smtClean="0"/>
              <a:t>2018 run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438728" y="1196752"/>
            <a:ext cx="4608072" cy="720000"/>
          </a:xfrm>
        </p:spPr>
        <p:txBody>
          <a:bodyPr/>
          <a:lstStyle/>
          <a:p>
            <a:r>
              <a:rPr lang="en-US" dirty="0" smtClean="0"/>
              <a:t>Calendar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136464" cy="4906963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SPS CC LLRF electronics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SPS-BA6 (Surface) LLRF </a:t>
            </a:r>
            <a:r>
              <a:rPr lang="en-US" dirty="0">
                <a:solidFill>
                  <a:srgbClr val="000000"/>
                </a:solidFill>
              </a:rPr>
              <a:t>infrastructure</a:t>
            </a:r>
          </a:p>
          <a:p>
            <a:r>
              <a:rPr lang="en-US" dirty="0">
                <a:solidFill>
                  <a:srgbClr val="000000"/>
                </a:solidFill>
              </a:rPr>
              <a:t>SM18 commissioning plans</a:t>
            </a:r>
          </a:p>
          <a:p>
            <a:r>
              <a:rPr lang="en-GB" dirty="0">
                <a:solidFill>
                  <a:srgbClr val="000000"/>
                </a:solidFill>
              </a:rPr>
              <a:t>SPS Hardware commissioning plans </a:t>
            </a:r>
            <a:r>
              <a:rPr lang="en-GB" dirty="0" smtClean="0">
                <a:solidFill>
                  <a:srgbClr val="000000"/>
                </a:solidFill>
              </a:rPr>
              <a:t>(w/o </a:t>
            </a:r>
            <a:r>
              <a:rPr lang="en-GB" dirty="0">
                <a:solidFill>
                  <a:srgbClr val="000000"/>
                </a:solidFill>
              </a:rPr>
              <a:t>beam)</a:t>
            </a:r>
          </a:p>
          <a:p>
            <a:r>
              <a:rPr lang="en-GB" dirty="0">
                <a:solidFill>
                  <a:srgbClr val="000000"/>
                </a:solidFill>
              </a:rPr>
              <a:t>Reminder: LHC CC Operational scenario</a:t>
            </a:r>
          </a:p>
          <a:p>
            <a:r>
              <a:rPr lang="en-GB" dirty="0">
                <a:solidFill>
                  <a:srgbClr val="000000"/>
                </a:solidFill>
              </a:rPr>
              <a:t>SPS beam commissioning plans</a:t>
            </a:r>
          </a:p>
          <a:p>
            <a:r>
              <a:rPr lang="en-GB" dirty="0">
                <a:solidFill>
                  <a:srgbClr val="000000"/>
                </a:solidFill>
              </a:rPr>
              <a:t>Calendar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517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SPS CC LLRF </a:t>
            </a:r>
            <a:r>
              <a:rPr lang="fr-CH" dirty="0" err="1" smtClean="0"/>
              <a:t>electronics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4248032" cy="4906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We use the VME platform first introduced in the LHC LLRF (2007), also used in HIE-Isolde (2015), Linac4 (2016) and some SPS upgrades (2014-2017)</a:t>
            </a:r>
          </a:p>
          <a:p>
            <a:r>
              <a:rPr lang="en-US" dirty="0"/>
              <a:t>We have adapted electronics designed for Linac4 (352.2 MHz RF) for operation at 400.8 </a:t>
            </a:r>
            <a:r>
              <a:rPr lang="en-US" dirty="0" smtClean="0"/>
              <a:t>MHz</a:t>
            </a:r>
          </a:p>
          <a:p>
            <a:r>
              <a:rPr lang="en-US" dirty="0" smtClean="0"/>
              <a:t>The system contains 1 crate with five modules per cavity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09" t="31629" r="32209" b="24029"/>
          <a:stretch/>
        </p:blipFill>
        <p:spPr>
          <a:xfrm>
            <a:off x="5076056" y="1700808"/>
            <a:ext cx="3710763" cy="304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65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Planned LLRF system overview (1/2)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490663"/>
            <a:ext cx="6705600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977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Planned LLRF system overview </a:t>
            </a:r>
            <a:r>
              <a:rPr lang="en-US" dirty="0" smtClean="0"/>
              <a:t>(2/2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23528" y="5013176"/>
            <a:ext cx="8208472" cy="111298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Tuning loop is on charge of cavity tuning</a:t>
            </a:r>
          </a:p>
          <a:p>
            <a:r>
              <a:rPr lang="en-US" dirty="0" smtClean="0"/>
              <a:t>The Cavity Loop is on charge of the field regulation (RF feedback).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532000" cy="3509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369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BA6 infrastructure (1/2)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3887992" cy="490696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 400.8 MHz reference must synchronize the CC (BA6) and the LLRF controlling the accelerating cavities in BA3 (~4 km apart). It will be transmitted on fibers. We will use a duplex transmission to </a:t>
            </a:r>
            <a:r>
              <a:rPr lang="en-US" dirty="0">
                <a:solidFill>
                  <a:srgbClr val="0070C0"/>
                </a:solidFill>
              </a:rPr>
              <a:t>compensate the phase drifts </a:t>
            </a:r>
            <a:r>
              <a:rPr lang="en-US" dirty="0"/>
              <a:t>caused by frequency and temperature changes. Same system as used in the AWAKE experiment (BA3-BA4) </a:t>
            </a:r>
          </a:p>
          <a:p>
            <a:r>
              <a:rPr lang="en-US" dirty="0"/>
              <a:t>The LLRF will be installed in a small Faraday Cage in the surface building BA6</a:t>
            </a:r>
          </a:p>
          <a:p>
            <a:r>
              <a:rPr lang="en-US" dirty="0"/>
              <a:t>The TX will be installed next to the Faraday Cage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2" descr="http://www.google.fr/url?source=imglanding&amp;ct=img&amp;q=http://slap.web.cern.ch/slap/images/sps.gif&amp;sa=X&amp;ei=bDVSVa60C82ZyASV2IDABw&amp;ved=0CAkQ8wc&amp;usg=AFQjCNFG_uE_YFhb7UGE4im8Rr6iTXFDH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38" y="1340768"/>
            <a:ext cx="3559451" cy="3677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156176" y="5661247"/>
            <a:ext cx="648072" cy="46491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BA6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873296" y="2204864"/>
            <a:ext cx="658703" cy="4320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BA3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>
            <a:stCxn id="4" idx="0"/>
          </p:cNvCxnSpPr>
          <p:nvPr/>
        </p:nvCxnSpPr>
        <p:spPr>
          <a:xfrm flipV="1">
            <a:off x="6480212" y="5017779"/>
            <a:ext cx="0" cy="6434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7380312" y="2528900"/>
            <a:ext cx="504056" cy="1080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830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BA6 infrastructure (2/2)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229200"/>
            <a:ext cx="8064456" cy="89696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 loop delay LLRF-TX-Cavity-LLRF will be </a:t>
            </a:r>
            <a:r>
              <a:rPr lang="en-US" dirty="0" smtClean="0"/>
              <a:t>similar in </a:t>
            </a:r>
            <a:r>
              <a:rPr lang="en-US" dirty="0"/>
              <a:t>the LHC implementation (1.5-2.5 us</a:t>
            </a:r>
            <a:r>
              <a:rPr lang="en-US" dirty="0" smtClean="0"/>
              <a:t>), we can simulate different loop delays</a:t>
            </a:r>
            <a:endParaRPr lang="en-US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pSp>
        <p:nvGrpSpPr>
          <p:cNvPr id="6" name="Group 5"/>
          <p:cNvGrpSpPr/>
          <p:nvPr/>
        </p:nvGrpSpPr>
        <p:grpSpPr>
          <a:xfrm>
            <a:off x="484985" y="784032"/>
            <a:ext cx="7568735" cy="3870582"/>
            <a:chOff x="141880" y="1189038"/>
            <a:chExt cx="8860239" cy="4933951"/>
          </a:xfrm>
        </p:grpSpPr>
        <p:grpSp>
          <p:nvGrpSpPr>
            <p:cNvPr id="7" name="Group 6"/>
            <p:cNvGrpSpPr/>
            <p:nvPr/>
          </p:nvGrpSpPr>
          <p:grpSpPr>
            <a:xfrm>
              <a:off x="141880" y="1189038"/>
              <a:ext cx="8860239" cy="4933951"/>
              <a:chOff x="141880" y="1189038"/>
              <a:chExt cx="8860239" cy="4933951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41880" y="1189038"/>
                <a:ext cx="8860239" cy="4933951"/>
              </a:xfrm>
              <a:prstGeom prst="rect">
                <a:avLst/>
              </a:prstGeom>
            </p:spPr>
          </p:pic>
          <p:sp>
            <p:nvSpPr>
              <p:cNvPr id="14" name="Rectangle 13"/>
              <p:cNvSpPr/>
              <p:nvPr/>
            </p:nvSpPr>
            <p:spPr>
              <a:xfrm>
                <a:off x="1931831" y="1854558"/>
                <a:ext cx="2163651" cy="1004552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3"/>
              <a:srcRect l="28481" t="28808" r="34875"/>
              <a:stretch/>
            </p:blipFill>
            <p:spPr>
              <a:xfrm>
                <a:off x="228865" y="3078758"/>
                <a:ext cx="1736522" cy="1922039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2013504" y="3619621"/>
                    <a:ext cx="2584438" cy="39233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400" b="0" dirty="0" smtClean="0">
                        <a:solidFill>
                          <a:schemeClr val="bg1"/>
                        </a:solidFill>
                      </a:rPr>
                      <a:t>Routing </a:t>
                    </a:r>
                    <a14:m>
                      <m:oMath xmlns:m="http://schemas.openxmlformats.org/officeDocument/2006/math">
                        <m:r>
                          <a:rPr lang="en-GB" sz="14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∼</m:t>
                        </m:r>
                        <m:r>
                          <a:rPr lang="en-GB" sz="14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14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GB" sz="14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GB" sz="14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a14:m>
                    <a:r>
                      <a:rPr lang="en-GB" sz="1400" dirty="0" smtClean="0">
                        <a:solidFill>
                          <a:schemeClr val="bg1"/>
                        </a:solidFill>
                      </a:rPr>
                      <a:t> in length</a:t>
                    </a:r>
                    <a:endParaRPr lang="en-GB" sz="14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6" name="TextBox 1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13504" y="3619621"/>
                    <a:ext cx="2584438" cy="392333"/>
                  </a:xfrm>
                  <a:prstGeom prst="rect">
                    <a:avLst/>
                  </a:prstGeom>
                  <a:blipFill rotWithShape="0">
                    <a:blip r:embed="rId4"/>
                    <a:stretch>
                      <a:fillRect l="-826" t="-4000" b="-2000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1931831" y="1367909"/>
                    <a:ext cx="2147319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400" dirty="0" smtClean="0">
                        <a:solidFill>
                          <a:schemeClr val="bg1"/>
                        </a:solidFill>
                      </a:rPr>
                      <a:t>Space on Surface (</a:t>
                    </a:r>
                    <a14:m>
                      <m:oMath xmlns:m="http://schemas.openxmlformats.org/officeDocument/2006/math">
                        <m:r>
                          <a:rPr lang="en-GB" sz="14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200 </m:t>
                        </m:r>
                        <m:sSup>
                          <m:sSupPr>
                            <m:ctrlPr>
                              <a:rPr lang="en-GB" sz="14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GB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a14:m>
                    <a:r>
                      <a:rPr lang="en-GB" sz="1400" dirty="0" smtClean="0">
                        <a:solidFill>
                          <a:schemeClr val="bg1"/>
                        </a:solidFill>
                      </a:rPr>
                      <a:t>)</a:t>
                    </a:r>
                    <a:endParaRPr lang="en-GB" sz="14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2" name="TextBox 2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931831" y="1367909"/>
                    <a:ext cx="2147319" cy="307777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l="-852" b="-21569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8" name="Group 7"/>
            <p:cNvGrpSpPr/>
            <p:nvPr/>
          </p:nvGrpSpPr>
          <p:grpSpPr>
            <a:xfrm>
              <a:off x="3410465" y="3171568"/>
              <a:ext cx="2981946" cy="2010033"/>
              <a:chOff x="3410465" y="3171568"/>
              <a:chExt cx="2981946" cy="2010033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4473146" y="3171568"/>
                <a:ext cx="8238" cy="1664044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" name="Group 9"/>
              <p:cNvGrpSpPr/>
              <p:nvPr/>
            </p:nvGrpSpPr>
            <p:grpSpPr>
              <a:xfrm>
                <a:off x="3410465" y="4835612"/>
                <a:ext cx="2981946" cy="345989"/>
                <a:chOff x="3410465" y="4835612"/>
                <a:chExt cx="2981946" cy="345989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 flipH="1">
                  <a:off x="3410465" y="4835612"/>
                  <a:ext cx="1070919" cy="3459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 flipV="1">
                  <a:off x="3410465" y="5104693"/>
                  <a:ext cx="2981946" cy="7690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none" w="med" len="med"/>
                  <a:tailEnd type="triangl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099" y="2318811"/>
            <a:ext cx="1656184" cy="270626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147993" y="2501219"/>
            <a:ext cx="1291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Faraday cage platform</a:t>
            </a:r>
            <a:endParaRPr lang="en-GB" sz="1400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3923928" y="1916832"/>
            <a:ext cx="2880320" cy="10751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80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SM18 commissioning plans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2000" y="1219200"/>
                <a:ext cx="4824096" cy="4874095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dirty="0" smtClean="0"/>
                  <a:t>We will use the </a:t>
                </a:r>
                <a:r>
                  <a:rPr lang="en-US" dirty="0">
                    <a:solidFill>
                      <a:srgbClr val="0070C0"/>
                    </a:solidFill>
                  </a:rPr>
                  <a:t>vertical cryostat </a:t>
                </a:r>
                <a:r>
                  <a:rPr lang="en-US" dirty="0"/>
                  <a:t>to test the LLRF on </a:t>
                </a:r>
                <a:r>
                  <a:rPr lang="en-US" dirty="0" smtClean="0"/>
                  <a:t>the DQW equipped with a mockup tuner.</a:t>
                </a:r>
              </a:p>
              <a:p>
                <a:r>
                  <a:rPr lang="en-US" dirty="0" smtClean="0"/>
                  <a:t>Due to power limitations in SM18,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i="1" baseline="-25000" dirty="0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=10</m:t>
                    </m:r>
                    <m:r>
                      <a:rPr lang="en-US" i="1" baseline="30000" dirty="0" smtClean="0">
                        <a:latin typeface="Cambria Math" panose="02040503050406030204" pitchFamily="18" charset="0"/>
                      </a:rPr>
                      <m:t>6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(vs.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10</m:t>
                    </m:r>
                    <m:r>
                      <a:rPr lang="en-US" i="1" baseline="30000" dirty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dirty="0"/>
                  <a:t> in the machine), with </a:t>
                </a:r>
                <a:r>
                  <a:rPr lang="en-US" dirty="0">
                    <a:solidFill>
                      <a:srgbClr val="0070C0"/>
                    </a:solidFill>
                  </a:rPr>
                  <a:t>reduced field</a:t>
                </a:r>
                <a:r>
                  <a:rPr lang="en-US" dirty="0"/>
                  <a:t>, using an 100 W amplifier (vs. 50 kW in the machine)</a:t>
                </a:r>
              </a:p>
              <a:p>
                <a:r>
                  <a:rPr lang="en-US" dirty="0"/>
                  <a:t>F</a:t>
                </a:r>
                <a:r>
                  <a:rPr lang="en-US" dirty="0" smtClean="0"/>
                  <a:t>irst commissioning of the </a:t>
                </a:r>
                <a:r>
                  <a:rPr lang="en-US" dirty="0"/>
                  <a:t>tuning loop, starting mid-April </a:t>
                </a:r>
                <a:r>
                  <a:rPr lang="en-US" dirty="0" smtClean="0"/>
                  <a:t>2017, to be finished </a:t>
                </a:r>
                <a:r>
                  <a:rPr lang="en-US" dirty="0"/>
                  <a:t>in 1-2 months</a:t>
                </a:r>
              </a:p>
              <a:p>
                <a:r>
                  <a:rPr lang="en-US" dirty="0" smtClean="0"/>
                  <a:t>Commissioning </a:t>
                </a:r>
                <a:r>
                  <a:rPr lang="en-US" dirty="0"/>
                  <a:t>of the field regulation </a:t>
                </a:r>
                <a:r>
                  <a:rPr lang="en-US" dirty="0" smtClean="0"/>
                  <a:t>(including RF </a:t>
                </a:r>
                <a:r>
                  <a:rPr lang="en-US" dirty="0"/>
                  <a:t>feedback), starting mid-May. The </a:t>
                </a:r>
                <a:r>
                  <a:rPr lang="en-US" dirty="0" err="1"/>
                  <a:t>CavLoop</a:t>
                </a:r>
                <a:r>
                  <a:rPr lang="en-US" dirty="0"/>
                  <a:t> module allows for both Self-Excited Loop (SEL</a:t>
                </a:r>
                <a:r>
                  <a:rPr lang="en-US" dirty="0" smtClean="0"/>
                  <a:t>) </a:t>
                </a:r>
                <a:r>
                  <a:rPr lang="en-US" dirty="0"/>
                  <a:t>and Reference-Driven mode as intended in the machine.  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1219200"/>
                <a:ext cx="4824096" cy="4874095"/>
              </a:xfrm>
              <a:blipFill rotWithShape="0">
                <a:blip r:embed="rId2"/>
                <a:stretch>
                  <a:fillRect l="-3283" t="-3000" r="-2652" b="-1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472" y="1680335"/>
            <a:ext cx="3184184" cy="4245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92448" cy="720000"/>
          </a:xfrm>
        </p:spPr>
        <p:txBody>
          <a:bodyPr/>
          <a:lstStyle/>
          <a:p>
            <a:r>
              <a:rPr lang="en-US" dirty="0"/>
              <a:t>SPS Hardware commissioning plans (no beam)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In the present schedule, the </a:t>
                </a:r>
                <a:r>
                  <a:rPr lang="en-US" dirty="0"/>
                  <a:t>LLRF will </a:t>
                </a:r>
                <a:r>
                  <a:rPr lang="en-US" dirty="0" smtClean="0"/>
                  <a:t>operate </a:t>
                </a:r>
                <a:r>
                  <a:rPr lang="en-US" dirty="0"/>
                  <a:t>on the final </a:t>
                </a:r>
                <a:r>
                  <a:rPr lang="en-US" dirty="0" smtClean="0"/>
                  <a:t>cavity-cryomodule &amp; RF system in the tunnel</a:t>
                </a:r>
                <a:endParaRPr lang="en-US" dirty="0"/>
              </a:p>
              <a:p>
                <a:r>
                  <a:rPr lang="en-US" dirty="0" smtClean="0"/>
                  <a:t>Commissioning of the </a:t>
                </a:r>
                <a:r>
                  <a:rPr lang="en-US" dirty="0"/>
                  <a:t>LLRF on the installed cavity in </a:t>
                </a:r>
                <a:r>
                  <a:rPr lang="en-US" dirty="0" smtClean="0"/>
                  <a:t>the park </a:t>
                </a:r>
                <a:r>
                  <a:rPr lang="en-US" dirty="0"/>
                  <a:t>position without perturbing the SPS operation (except if access is required)</a:t>
                </a:r>
              </a:p>
              <a:p>
                <a:r>
                  <a:rPr lang="en-US" dirty="0"/>
                  <a:t>Three main differences compared to the SM18 tests</a:t>
                </a:r>
              </a:p>
              <a:p>
                <a:pPr lvl="1"/>
                <a:r>
                  <a:rPr lang="en-US" sz="1800" dirty="0"/>
                  <a:t>Much higher </a:t>
                </a:r>
                <a:r>
                  <a:rPr lang="en-US" sz="1800" dirty="0" smtClean="0"/>
                  <a:t>voltage (3.4 MV or above as opposed to &lt; 0.4 MV)</a:t>
                </a:r>
                <a:endParaRPr lang="en-US" sz="1800" dirty="0"/>
              </a:p>
              <a:p>
                <a:pPr lvl="1"/>
                <a:r>
                  <a:rPr lang="en-US" sz="1800" dirty="0"/>
                  <a:t>Different </a:t>
                </a:r>
                <a:r>
                  <a:rPr lang="en-US" sz="1800" dirty="0" smtClean="0"/>
                  <a:t>TX amplifier</a:t>
                </a:r>
                <a:endParaRPr lang="en-US" sz="1800" dirty="0"/>
              </a:p>
              <a:p>
                <a:pPr lvl="1"/>
                <a:r>
                  <a:rPr lang="en-US" sz="1800" dirty="0" smtClean="0"/>
                  <a:t>Lower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1800" i="1" baseline="-25000" dirty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endParaRPr lang="en-US" sz="1800" baseline="-250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462" t="-2236" r="-33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615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2530</TotalTime>
  <Words>1044</Words>
  <Application>Microsoft Office PowerPoint</Application>
  <PresentationFormat>On-screen Show (4:3)</PresentationFormat>
  <Paragraphs>96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Thème Office</vt:lpstr>
      <vt:lpstr>CC-LLRF preparation and RF commissioning for SPS </vt:lpstr>
      <vt:lpstr>Outline</vt:lpstr>
      <vt:lpstr>SPS CC LLRF electronics</vt:lpstr>
      <vt:lpstr>Planned LLRF system overview (1/2)</vt:lpstr>
      <vt:lpstr>Planned LLRF system overview (2/2)</vt:lpstr>
      <vt:lpstr>SPS BA6 infrastructure (1/2)</vt:lpstr>
      <vt:lpstr>SPS BA6 infrastructure (2/2)</vt:lpstr>
      <vt:lpstr>SM18 commissioning plans</vt:lpstr>
      <vt:lpstr>SPS Hardware commissioning plans (no beam)</vt:lpstr>
      <vt:lpstr>Baseline LHC-CC Operational scenario</vt:lpstr>
      <vt:lpstr>SPS beam commissioning plans (1/2)</vt:lpstr>
      <vt:lpstr>SPS beam commissioning plans (2/2)</vt:lpstr>
      <vt:lpstr>Calendar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Bruno Kremel</cp:lastModifiedBy>
  <cp:revision>68</cp:revision>
  <dcterms:created xsi:type="dcterms:W3CDTF">2016-02-12T10:02:27Z</dcterms:created>
  <dcterms:modified xsi:type="dcterms:W3CDTF">2017-04-04T09:48:52Z</dcterms:modified>
</cp:coreProperties>
</file>