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63" r:id="rId2"/>
    <p:sldId id="262" r:id="rId3"/>
    <p:sldId id="264" r:id="rId4"/>
    <p:sldId id="265" r:id="rId5"/>
    <p:sldId id="266" r:id="rId6"/>
    <p:sldId id="267" r:id="rId7"/>
    <p:sldId id="280" r:id="rId8"/>
    <p:sldId id="268" r:id="rId9"/>
    <p:sldId id="269" r:id="rId10"/>
    <p:sldId id="270" r:id="rId11"/>
    <p:sldId id="271" r:id="rId12"/>
    <p:sldId id="272" r:id="rId13"/>
    <p:sldId id="273" r:id="rId14"/>
    <p:sldId id="284" r:id="rId15"/>
    <p:sldId id="276" r:id="rId16"/>
    <p:sldId id="277" r:id="rId17"/>
    <p:sldId id="281" r:id="rId18"/>
    <p:sldId id="282" r:id="rId19"/>
    <p:sldId id="283" r:id="rId20"/>
    <p:sldId id="279" r:id="rId21"/>
    <p:sldId id="285" r:id="rId2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68" autoAdjust="0"/>
    <p:restoredTop sz="94660"/>
  </p:normalViewPr>
  <p:slideViewPr>
    <p:cSldViewPr snapToObjects="1" showGuides="1">
      <p:cViewPr>
        <p:scale>
          <a:sx n="134" d="100"/>
          <a:sy n="134" d="100"/>
        </p:scale>
        <p:origin x="-688" y="-3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03/04/17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03/04/17</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noProof="0" smtClean="0"/>
              <a:t>Christelle Gaignant</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6" y="285752"/>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Christelle Gaignant</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5"/>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30" y="911425"/>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30"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Christelle Gaignant</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Christelle Gaignant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Christelle Gaignant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Christelle Gaignant</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smtClean="0"/>
              <a:t>Christelle Gaignant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6" y="285752"/>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smtClean="0"/>
              <a:t>Christelle Gaignant</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dms.cern.ch/document/1706929"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6.png"/><Relationship Id="rId5"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dms.cern.ch/document/1494776" TargetMode="External"/><Relationship Id="rId3" Type="http://schemas.openxmlformats.org/officeDocument/2006/relationships/hyperlink" Target="https://edms.cern.ch/document/154196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dms.cern.ch/document/1211886" TargetMode="Externa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s://edms.cern.ch/document/1403719" TargetMode="External"/><Relationship Id="rId1" Type="http://schemas.openxmlformats.org/officeDocument/2006/relationships/slideLayout" Target="../slideLayouts/slideLayout3.xml"/><Relationship Id="rId2" Type="http://schemas.openxmlformats.org/officeDocument/2006/relationships/hyperlink" Target="https://indico.cern.ch/event/573824/timetable/%232016110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1851670"/>
            <a:ext cx="6944816" cy="1008112"/>
          </a:xfrm>
        </p:spPr>
        <p:txBody>
          <a:bodyPr/>
          <a:lstStyle/>
          <a:p>
            <a:r>
              <a:rPr lang="en-GB" dirty="0"/>
              <a:t>SPS Crab Cavity Test Stand: </a:t>
            </a:r>
            <a:r>
              <a:rPr lang="en-GB" dirty="0" smtClean="0"/>
              <a:t/>
            </a:r>
            <a:br>
              <a:rPr lang="en-GB" dirty="0" smtClean="0"/>
            </a:br>
            <a:r>
              <a:rPr lang="en-US" dirty="0" smtClean="0"/>
              <a:t>Safety </a:t>
            </a:r>
            <a:r>
              <a:rPr lang="en-US" dirty="0"/>
              <a:t>review </a:t>
            </a:r>
            <a:r>
              <a:rPr lang="en-US" dirty="0" smtClean="0"/>
              <a:t>summary</a:t>
            </a:r>
            <a:r>
              <a:rPr lang="en-US" sz="2000" dirty="0"/>
              <a:t/>
            </a:r>
            <a:br>
              <a:rPr lang="en-US" sz="2000" dirty="0"/>
            </a:br>
            <a:endParaRPr lang="en-GB" sz="2000" dirty="0"/>
          </a:p>
        </p:txBody>
      </p:sp>
      <p:sp>
        <p:nvSpPr>
          <p:cNvPr id="19" name="Sous-titre 18"/>
          <p:cNvSpPr>
            <a:spLocks noGrp="1"/>
          </p:cNvSpPr>
          <p:nvPr>
            <p:ph type="subTitle" idx="1"/>
          </p:nvPr>
        </p:nvSpPr>
        <p:spPr/>
        <p:txBody>
          <a:bodyPr/>
          <a:lstStyle/>
          <a:p>
            <a:r>
              <a:rPr lang="en-US" dirty="0" smtClean="0"/>
              <a:t>Christelle Gaignant</a:t>
            </a:r>
          </a:p>
          <a:p>
            <a:r>
              <a:rPr lang="en-US" sz="1600" dirty="0" smtClean="0"/>
              <a:t>HL-LHC Deputy Project Safety Officer</a:t>
            </a:r>
            <a:endParaRPr lang="en-GB" sz="1600" dirty="0"/>
          </a:p>
        </p:txBody>
      </p:sp>
      <p:sp>
        <p:nvSpPr>
          <p:cNvPr id="20" name="Espace réservé du texte 19"/>
          <p:cNvSpPr>
            <a:spLocks noGrp="1"/>
          </p:cNvSpPr>
          <p:nvPr>
            <p:ph type="body" sz="quarter" idx="14"/>
          </p:nvPr>
        </p:nvSpPr>
        <p:spPr>
          <a:xfrm>
            <a:off x="1371600" y="2886937"/>
            <a:ext cx="6480000" cy="261938"/>
          </a:xfrm>
        </p:spPr>
        <p:txBody>
          <a:bodyPr>
            <a:normAutofit fontScale="92500"/>
          </a:bodyPr>
          <a:lstStyle/>
          <a:p>
            <a:r>
              <a:rPr lang="en-GB" b="0" i="0" dirty="0">
                <a:solidFill>
                  <a:schemeClr val="bg2"/>
                </a:solidFill>
              </a:rPr>
              <a:t>International Review of the Crab Cavity Performance for </a:t>
            </a:r>
            <a:r>
              <a:rPr lang="en-GB" b="0" i="0" dirty="0" err="1" smtClean="0">
                <a:solidFill>
                  <a:schemeClr val="bg2"/>
                </a:solidFill>
              </a:rPr>
              <a:t>HiLumi</a:t>
            </a:r>
            <a:r>
              <a:rPr lang="en-GB" b="0" i="0" dirty="0" smtClean="0">
                <a:solidFill>
                  <a:schemeClr val="bg2"/>
                </a:solidFill>
              </a:rPr>
              <a:t> </a:t>
            </a:r>
            <a:r>
              <a:rPr lang="en-US" b="0" i="0" dirty="0" smtClean="0">
                <a:solidFill>
                  <a:schemeClr val="bg2"/>
                </a:solidFill>
              </a:rPr>
              <a:t>– 3</a:t>
            </a:r>
            <a:r>
              <a:rPr lang="en-US" b="0" i="0" baseline="30000" dirty="0" smtClean="0">
                <a:solidFill>
                  <a:schemeClr val="bg2"/>
                </a:solidFill>
              </a:rPr>
              <a:t>rd</a:t>
            </a:r>
            <a:r>
              <a:rPr lang="en-US" b="0" i="0" dirty="0" smtClean="0">
                <a:solidFill>
                  <a:schemeClr val="bg2"/>
                </a:solidFill>
              </a:rPr>
              <a:t>-5</a:t>
            </a:r>
            <a:r>
              <a:rPr lang="en-US" b="0" i="0" baseline="30000" dirty="0" smtClean="0">
                <a:solidFill>
                  <a:schemeClr val="bg2"/>
                </a:solidFill>
              </a:rPr>
              <a:t>th</a:t>
            </a:r>
            <a:r>
              <a:rPr lang="en-US" b="0" i="0" dirty="0" smtClean="0">
                <a:solidFill>
                  <a:schemeClr val="bg2"/>
                </a:solidFill>
              </a:rPr>
              <a:t> April 2017</a:t>
            </a:r>
            <a:endParaRPr lang="en-GB" b="0" i="0" dirty="0">
              <a:solidFill>
                <a:schemeClr val="bg2"/>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85257"/>
            <a:ext cx="1152126" cy="15346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scope </a:t>
            </a:r>
            <a:r>
              <a:rPr lang="en-US" dirty="0" smtClean="0"/>
              <a:t>(</a:t>
            </a:r>
            <a:r>
              <a:rPr lang="en-US" dirty="0" err="1" smtClean="0"/>
              <a:t>wrt</a:t>
            </a:r>
            <a:r>
              <a:rPr lang="en-US" dirty="0" smtClean="0"/>
              <a:t> systems</a:t>
            </a:r>
            <a:r>
              <a:rPr lang="en-US" dirty="0"/>
              <a:t>)</a:t>
            </a:r>
          </a:p>
        </p:txBody>
      </p:sp>
      <p:sp>
        <p:nvSpPr>
          <p:cNvPr id="6" name="Text Placeholder 5"/>
          <p:cNvSpPr>
            <a:spLocks noGrp="1"/>
          </p:cNvSpPr>
          <p:nvPr>
            <p:ph type="body" idx="1"/>
          </p:nvPr>
        </p:nvSpPr>
        <p:spPr>
          <a:xfrm>
            <a:off x="612000" y="1131590"/>
            <a:ext cx="3095904" cy="479822"/>
          </a:xfrm>
        </p:spPr>
        <p:txBody>
          <a:bodyPr/>
          <a:lstStyle/>
          <a:p>
            <a:pPr algn="ctr"/>
            <a:r>
              <a:rPr lang="en-US" dirty="0"/>
              <a:t>SPS Test </a:t>
            </a:r>
            <a:r>
              <a:rPr lang="en-US" dirty="0" smtClean="0"/>
              <a:t>Stand</a:t>
            </a:r>
            <a:endParaRPr lang="en-US" dirty="0"/>
          </a:p>
        </p:txBody>
      </p:sp>
      <p:sp>
        <p:nvSpPr>
          <p:cNvPr id="7" name="Content Placeholder 6"/>
          <p:cNvSpPr>
            <a:spLocks noGrp="1"/>
          </p:cNvSpPr>
          <p:nvPr>
            <p:ph sz="half" idx="2"/>
          </p:nvPr>
        </p:nvSpPr>
        <p:spPr>
          <a:xfrm>
            <a:off x="612000" y="1763215"/>
            <a:ext cx="3383936" cy="2963466"/>
          </a:xfrm>
        </p:spPr>
        <p:txBody>
          <a:bodyPr>
            <a:normAutofit/>
          </a:bodyPr>
          <a:lstStyle/>
          <a:p>
            <a:r>
              <a:rPr lang="en-US" sz="2200" dirty="0"/>
              <a:t>RF and powering</a:t>
            </a:r>
          </a:p>
          <a:p>
            <a:r>
              <a:rPr lang="en-US" sz="2200" dirty="0"/>
              <a:t>Cryomodule</a:t>
            </a:r>
          </a:p>
          <a:p>
            <a:r>
              <a:rPr lang="en-US" sz="2200" dirty="0"/>
              <a:t>Cryogenic distribution</a:t>
            </a:r>
          </a:p>
          <a:p>
            <a:r>
              <a:rPr lang="en-US" sz="2200" dirty="0" smtClean="0"/>
              <a:t>Table</a:t>
            </a:r>
            <a:endParaRPr lang="en-US" sz="2200" dirty="0"/>
          </a:p>
        </p:txBody>
      </p:sp>
      <p:sp>
        <p:nvSpPr>
          <p:cNvPr id="8" name="Text Placeholder 7"/>
          <p:cNvSpPr>
            <a:spLocks noGrp="1"/>
          </p:cNvSpPr>
          <p:nvPr>
            <p:ph type="body" sz="quarter" idx="3"/>
          </p:nvPr>
        </p:nvSpPr>
        <p:spPr>
          <a:xfrm>
            <a:off x="5292081" y="1131590"/>
            <a:ext cx="3239920" cy="479822"/>
          </a:xfrm>
        </p:spPr>
        <p:txBody>
          <a:bodyPr/>
          <a:lstStyle/>
          <a:p>
            <a:pPr algn="ctr"/>
            <a:r>
              <a:rPr lang="en-US" dirty="0"/>
              <a:t>SPS </a:t>
            </a:r>
            <a:r>
              <a:rPr lang="en-US" dirty="0" smtClean="0"/>
              <a:t>Machine</a:t>
            </a:r>
            <a:endParaRPr lang="en-US" dirty="0"/>
          </a:p>
        </p:txBody>
      </p:sp>
      <p:sp>
        <p:nvSpPr>
          <p:cNvPr id="9" name="Content Placeholder 8"/>
          <p:cNvSpPr>
            <a:spLocks noGrp="1"/>
          </p:cNvSpPr>
          <p:nvPr>
            <p:ph sz="quarter" idx="4"/>
          </p:nvPr>
        </p:nvSpPr>
        <p:spPr>
          <a:xfrm>
            <a:off x="5292080" y="1763215"/>
            <a:ext cx="3710680" cy="1857475"/>
          </a:xfrm>
        </p:spPr>
        <p:txBody>
          <a:bodyPr>
            <a:normAutofit/>
          </a:bodyPr>
          <a:lstStyle/>
          <a:p>
            <a:r>
              <a:rPr lang="en-US" sz="2200" dirty="0"/>
              <a:t>Access Safety System</a:t>
            </a:r>
          </a:p>
          <a:p>
            <a:r>
              <a:rPr lang="en-US" sz="2200" dirty="0"/>
              <a:t>ODH detectors and flashing lights</a:t>
            </a:r>
          </a:p>
          <a:p>
            <a:r>
              <a:rPr lang="en-US" sz="2200" dirty="0"/>
              <a:t>Evacuation</a:t>
            </a:r>
          </a:p>
          <a:p>
            <a:pPr marL="0" indent="0">
              <a:buNone/>
            </a:pPr>
            <a:endParaRPr lang="en-US" sz="2200" dirty="0"/>
          </a:p>
        </p:txBody>
      </p:sp>
      <p:sp>
        <p:nvSpPr>
          <p:cNvPr id="4" name="Footer Placeholder 3"/>
          <p:cNvSpPr>
            <a:spLocks noGrp="1"/>
          </p:cNvSpPr>
          <p:nvPr>
            <p:ph type="ftr" sz="quarter" idx="11"/>
          </p:nvPr>
        </p:nvSpPr>
        <p:spPr/>
        <p:txBody>
          <a:bodyPr/>
          <a:lstStyle/>
          <a:p>
            <a:r>
              <a:rPr lang="fr-FR" noProof="0" smtClean="0"/>
              <a:t>Christelle Gaignant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10" name="TextBox 9"/>
          <p:cNvSpPr txBox="1"/>
          <p:nvPr/>
        </p:nvSpPr>
        <p:spPr>
          <a:xfrm>
            <a:off x="755576" y="3620690"/>
            <a:ext cx="7560840" cy="461665"/>
          </a:xfrm>
          <a:prstGeom prst="rect">
            <a:avLst/>
          </a:prstGeom>
          <a:noFill/>
          <a:ln w="6350">
            <a:solidFill>
              <a:schemeClr val="tx1"/>
            </a:solidFill>
            <a:prstDash val="sysDot"/>
          </a:ln>
        </p:spPr>
        <p:txBody>
          <a:bodyPr wrap="square" rtlCol="0">
            <a:spAutoFit/>
          </a:bodyPr>
          <a:lstStyle/>
          <a:p>
            <a:pPr algn="ctr"/>
            <a:r>
              <a:rPr lang="en-US" sz="2400" dirty="0" smtClean="0">
                <a:solidFill>
                  <a:schemeClr val="accent5"/>
                </a:solidFill>
              </a:rPr>
              <a:t>Procedures</a:t>
            </a:r>
            <a:r>
              <a:rPr lang="en-US" sz="2400" dirty="0">
                <a:solidFill>
                  <a:schemeClr val="accent5"/>
                </a:solidFill>
              </a:rPr>
              <a:t>, Information and Training</a:t>
            </a:r>
          </a:p>
        </p:txBody>
      </p:sp>
      <p:cxnSp>
        <p:nvCxnSpPr>
          <p:cNvPr id="12" name="Straight Arrow Connector 11"/>
          <p:cNvCxnSpPr/>
          <p:nvPr/>
        </p:nvCxnSpPr>
        <p:spPr>
          <a:xfrm>
            <a:off x="3841662" y="1203598"/>
            <a:ext cx="1124205" cy="11273"/>
          </a:xfrm>
          <a:prstGeom prst="straightConnector1">
            <a:avLst/>
          </a:prstGeom>
          <a:ln w="38100" cap="flat">
            <a:solidFill>
              <a:schemeClr val="accent5"/>
            </a:solidFill>
            <a:round/>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3841662" y="1491630"/>
            <a:ext cx="1124205" cy="0"/>
          </a:xfrm>
          <a:prstGeom prst="straightConnector1">
            <a:avLst/>
          </a:prstGeom>
          <a:ln w="38100" cap="flat">
            <a:solidFill>
              <a:schemeClr val="accent5"/>
            </a:solidFill>
            <a:round/>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1287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conclusions</a:t>
            </a:r>
          </a:p>
        </p:txBody>
      </p:sp>
      <p:sp>
        <p:nvSpPr>
          <p:cNvPr id="3" name="Content Placeholder 2"/>
          <p:cNvSpPr>
            <a:spLocks noGrp="1"/>
          </p:cNvSpPr>
          <p:nvPr>
            <p:ph idx="1"/>
          </p:nvPr>
        </p:nvSpPr>
        <p:spPr>
          <a:xfrm>
            <a:off x="612000" y="1347613"/>
            <a:ext cx="8352488" cy="3247009"/>
          </a:xfrm>
        </p:spPr>
        <p:txBody>
          <a:bodyPr>
            <a:noAutofit/>
          </a:bodyPr>
          <a:lstStyle/>
          <a:p>
            <a:pPr>
              <a:buClr>
                <a:schemeClr val="bg2"/>
              </a:buClr>
              <a:buFont typeface="Wingdings" charset="2"/>
              <a:buChar char="ü"/>
            </a:pPr>
            <a:r>
              <a:rPr lang="en-US" sz="2200" dirty="0" smtClean="0"/>
              <a:t>The </a:t>
            </a:r>
            <a:r>
              <a:rPr lang="en-US" sz="2200" dirty="0"/>
              <a:t>review accepted </a:t>
            </a:r>
            <a:r>
              <a:rPr lang="en-US" sz="2200" dirty="0" smtClean="0"/>
              <a:t>the </a:t>
            </a:r>
            <a:r>
              <a:rPr lang="en-US" sz="2200" dirty="0"/>
              <a:t>risk control measures </a:t>
            </a:r>
            <a:r>
              <a:rPr lang="en-US" sz="2200" dirty="0" smtClean="0"/>
              <a:t>proposed by the WP (</a:t>
            </a:r>
            <a:r>
              <a:rPr lang="en-US" sz="2200" dirty="0"/>
              <a:t>design, interlocks</a:t>
            </a:r>
            <a:r>
              <a:rPr lang="en-US" sz="2200" dirty="0" smtClean="0"/>
              <a:t>, procedures</a:t>
            </a:r>
            <a:r>
              <a:rPr lang="en-US" sz="2200" dirty="0"/>
              <a:t>, </a:t>
            </a:r>
            <a:r>
              <a:rPr lang="en-US" sz="2200" dirty="0" smtClean="0"/>
              <a:t>…)</a:t>
            </a:r>
          </a:p>
          <a:p>
            <a:pPr>
              <a:buClr>
                <a:schemeClr val="bg2"/>
              </a:buClr>
              <a:buFont typeface="Wingdings" charset="2"/>
              <a:buChar char="ü"/>
            </a:pPr>
            <a:r>
              <a:rPr lang="en-US" sz="2200" dirty="0" smtClean="0"/>
              <a:t>No </a:t>
            </a:r>
            <a:r>
              <a:rPr lang="en-US" sz="2200" dirty="0"/>
              <a:t>show-</a:t>
            </a:r>
            <a:r>
              <a:rPr lang="en-US" sz="2200" dirty="0" smtClean="0"/>
              <a:t>stoppers, the WP can go forward</a:t>
            </a:r>
            <a:endParaRPr lang="en-US" sz="2200" dirty="0"/>
          </a:p>
          <a:p>
            <a:pPr>
              <a:buClr>
                <a:schemeClr val="bg2"/>
              </a:buClr>
              <a:buFont typeface="Wingdings" charset="2"/>
              <a:buChar char="ü"/>
            </a:pPr>
            <a:r>
              <a:rPr lang="en-US" sz="2200" dirty="0" smtClean="0"/>
              <a:t>All recommendations are on </a:t>
            </a:r>
            <a:r>
              <a:rPr lang="en-US" sz="2200" dirty="0"/>
              <a:t>EDMS </a:t>
            </a:r>
            <a:r>
              <a:rPr lang="en-US" sz="2200" dirty="0">
                <a:hlinkClick r:id="rId2"/>
              </a:rPr>
              <a:t>1706929</a:t>
            </a:r>
            <a:r>
              <a:rPr lang="en-US" sz="2200" dirty="0"/>
              <a:t>. </a:t>
            </a:r>
          </a:p>
          <a:p>
            <a:pPr marL="0" indent="0" algn="ctr">
              <a:buNone/>
            </a:pPr>
            <a:endParaRPr lang="en-US" sz="2200" dirty="0" smtClean="0"/>
          </a:p>
          <a:p>
            <a:pPr marL="0" indent="0" algn="ctr">
              <a:buNone/>
            </a:pPr>
            <a:endParaRPr lang="en-US" sz="2200" dirty="0"/>
          </a:p>
          <a:p>
            <a:pPr marL="0" indent="0" algn="ctr">
              <a:buNone/>
            </a:pPr>
            <a:r>
              <a:rPr lang="en-US" sz="2200" dirty="0" smtClean="0"/>
              <a:t>The </a:t>
            </a:r>
            <a:r>
              <a:rPr lang="en-US" sz="2200" dirty="0"/>
              <a:t>reviewers “</a:t>
            </a:r>
            <a:r>
              <a:rPr lang="en-US" sz="2200" i="1" dirty="0"/>
              <a:t>were also positively impressed by amount of work and thinking that went into safety aspects of the crab cavity project</a:t>
            </a:r>
            <a:r>
              <a:rPr lang="en-US" sz="2200" dirty="0"/>
              <a:t>.” </a:t>
            </a:r>
          </a:p>
        </p:txBody>
      </p:sp>
      <p:sp>
        <p:nvSpPr>
          <p:cNvPr id="4" name="Footer Placeholder 3"/>
          <p:cNvSpPr>
            <a:spLocks noGrp="1"/>
          </p:cNvSpPr>
          <p:nvPr>
            <p:ph type="ftr" sz="quarter" idx="11"/>
          </p:nvPr>
        </p:nvSpPr>
        <p:spPr/>
        <p:txBody>
          <a:bodyPr/>
          <a:lstStyle/>
          <a:p>
            <a:r>
              <a:rPr lang="fr-FR" noProof="0" smtClean="0"/>
              <a:t>Christelle Gaignant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37696954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rotWithShape="1">
          <a:blip r:embed="rId2" cstate="screen">
            <a:extLst>
              <a:ext uri="{28A0092B-C50C-407E-A947-70E740481C1C}">
                <a14:useLocalDpi xmlns:a14="http://schemas.microsoft.com/office/drawing/2010/main"/>
              </a:ext>
            </a:extLst>
          </a:blip>
          <a:srcRect l="26248"/>
          <a:stretch/>
        </p:blipFill>
        <p:spPr>
          <a:xfrm>
            <a:off x="1259632" y="613789"/>
            <a:ext cx="5417065" cy="4131592"/>
          </a:xfrm>
          <a:prstGeom prst="rect">
            <a:avLst/>
          </a:prstGeom>
        </p:spPr>
      </p:pic>
      <p:sp>
        <p:nvSpPr>
          <p:cNvPr id="2" name="Title 1"/>
          <p:cNvSpPr>
            <a:spLocks noGrp="1"/>
          </p:cNvSpPr>
          <p:nvPr>
            <p:ph type="title"/>
          </p:nvPr>
        </p:nvSpPr>
        <p:spPr/>
        <p:txBody>
          <a:bodyPr/>
          <a:lstStyle/>
          <a:p>
            <a:r>
              <a:rPr lang="en-US" dirty="0"/>
              <a:t>Safety review: main </a:t>
            </a:r>
            <a:r>
              <a:rPr lang="en-US" dirty="0" smtClean="0"/>
              <a:t>conclusions (1/3)</a:t>
            </a:r>
            <a:endParaRPr lang="en-US" dirty="0"/>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3" name="TextBox 2"/>
          <p:cNvSpPr txBox="1"/>
          <p:nvPr/>
        </p:nvSpPr>
        <p:spPr>
          <a:xfrm>
            <a:off x="6156176" y="3487257"/>
            <a:ext cx="2805165" cy="369332"/>
          </a:xfrm>
          <a:prstGeom prst="rect">
            <a:avLst/>
          </a:prstGeom>
          <a:noFill/>
        </p:spPr>
        <p:txBody>
          <a:bodyPr wrap="none" rtlCol="0">
            <a:spAutoFit/>
          </a:bodyPr>
          <a:lstStyle/>
          <a:p>
            <a:r>
              <a:rPr lang="en-GB" i="1" dirty="0" smtClean="0">
                <a:solidFill>
                  <a:schemeClr val="accent5"/>
                </a:solidFill>
              </a:rPr>
              <a:t>For LSS6 see next slides </a:t>
            </a:r>
            <a:endParaRPr lang="en-GB" i="1" dirty="0">
              <a:solidFill>
                <a:schemeClr val="accent5"/>
              </a:solidFill>
            </a:endParaRPr>
          </a:p>
        </p:txBody>
      </p:sp>
      <p:grpSp>
        <p:nvGrpSpPr>
          <p:cNvPr id="32" name="Group 31"/>
          <p:cNvGrpSpPr/>
          <p:nvPr/>
        </p:nvGrpSpPr>
        <p:grpSpPr>
          <a:xfrm>
            <a:off x="5249759" y="915566"/>
            <a:ext cx="3789662" cy="1032654"/>
            <a:chOff x="5257138" y="675000"/>
            <a:chExt cx="3789662" cy="1032654"/>
          </a:xfrm>
        </p:grpSpPr>
        <p:grpSp>
          <p:nvGrpSpPr>
            <p:cNvPr id="31" name="Group 30"/>
            <p:cNvGrpSpPr/>
            <p:nvPr/>
          </p:nvGrpSpPr>
          <p:grpSpPr>
            <a:xfrm>
              <a:off x="5257138" y="1188192"/>
              <a:ext cx="3789662" cy="519462"/>
              <a:chOff x="5257138" y="1188192"/>
              <a:chExt cx="3789662" cy="519462"/>
            </a:xfrm>
          </p:grpSpPr>
          <p:pic>
            <p:nvPicPr>
              <p:cNvPr id="8" name="Picture 7" descr="Earmuff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138" y="1203598"/>
                <a:ext cx="504056" cy="504056"/>
              </a:xfrm>
              <a:prstGeom prst="rect">
                <a:avLst/>
              </a:prstGeom>
            </p:spPr>
          </p:pic>
          <p:sp>
            <p:nvSpPr>
              <p:cNvPr id="9" name="TextBox 8"/>
              <p:cNvSpPr txBox="1"/>
              <p:nvPr/>
            </p:nvSpPr>
            <p:spPr>
              <a:xfrm>
                <a:off x="5796136" y="1188192"/>
                <a:ext cx="3250664" cy="369332"/>
              </a:xfrm>
              <a:prstGeom prst="rect">
                <a:avLst/>
              </a:prstGeom>
              <a:noFill/>
            </p:spPr>
            <p:txBody>
              <a:bodyPr wrap="square" rtlCol="0">
                <a:spAutoFit/>
              </a:bodyPr>
              <a:lstStyle/>
              <a:p>
                <a:r>
                  <a:rPr lang="en-US" dirty="0" smtClean="0">
                    <a:solidFill>
                      <a:srgbClr val="0093BE"/>
                    </a:solidFill>
                  </a:rPr>
                  <a:t>Provide a noise assessment </a:t>
                </a:r>
                <a:endParaRPr lang="en-US" dirty="0">
                  <a:solidFill>
                    <a:srgbClr val="0093BE"/>
                  </a:solidFill>
                </a:endParaRPr>
              </a:p>
            </p:txBody>
          </p:sp>
        </p:grpSp>
        <p:sp>
          <p:nvSpPr>
            <p:cNvPr id="29" name="Content Placeholder 2"/>
            <p:cNvSpPr txBox="1">
              <a:spLocks/>
            </p:cNvSpPr>
            <p:nvPr/>
          </p:nvSpPr>
          <p:spPr>
            <a:xfrm>
              <a:off x="5319739" y="675000"/>
              <a:ext cx="3661028" cy="41025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200" b="1" dirty="0" smtClean="0">
                  <a:solidFill>
                    <a:schemeClr val="accent3">
                      <a:lumMod val="60000"/>
                      <a:lumOff val="40000"/>
                    </a:schemeClr>
                  </a:solidFill>
                </a:rPr>
                <a:t>SPS Surface building (BA6)</a:t>
              </a:r>
            </a:p>
            <a:p>
              <a:pPr marL="0" indent="0">
                <a:buNone/>
              </a:pPr>
              <a:endParaRPr lang="en-US" sz="2200" dirty="0"/>
            </a:p>
          </p:txBody>
        </p:sp>
      </p:grpSp>
      <p:grpSp>
        <p:nvGrpSpPr>
          <p:cNvPr id="33" name="Group 32"/>
          <p:cNvGrpSpPr/>
          <p:nvPr/>
        </p:nvGrpSpPr>
        <p:grpSpPr>
          <a:xfrm>
            <a:off x="35496" y="3795885"/>
            <a:ext cx="9073008" cy="864193"/>
            <a:chOff x="35496" y="3795885"/>
            <a:chExt cx="9073008" cy="864193"/>
          </a:xfrm>
        </p:grpSpPr>
        <p:grpSp>
          <p:nvGrpSpPr>
            <p:cNvPr id="6" name="Group 5"/>
            <p:cNvGrpSpPr/>
            <p:nvPr/>
          </p:nvGrpSpPr>
          <p:grpSpPr>
            <a:xfrm>
              <a:off x="2772240" y="4155926"/>
              <a:ext cx="6336264" cy="504152"/>
              <a:chOff x="2195736" y="4403508"/>
              <a:chExt cx="6336264" cy="504152"/>
            </a:xfrm>
          </p:grpSpPr>
          <p:pic>
            <p:nvPicPr>
              <p:cNvPr id="26" name="Picture 25" descr="odh.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5736" y="4403508"/>
                <a:ext cx="587933" cy="504152"/>
              </a:xfrm>
              <a:prstGeom prst="rect">
                <a:avLst/>
              </a:prstGeom>
            </p:spPr>
          </p:pic>
          <p:sp>
            <p:nvSpPr>
              <p:cNvPr id="27" name="TextBox 26"/>
              <p:cNvSpPr txBox="1"/>
              <p:nvPr/>
            </p:nvSpPr>
            <p:spPr>
              <a:xfrm>
                <a:off x="2796914" y="4403709"/>
                <a:ext cx="5735086" cy="369332"/>
              </a:xfrm>
              <a:prstGeom prst="rect">
                <a:avLst/>
              </a:prstGeom>
              <a:noFill/>
            </p:spPr>
            <p:txBody>
              <a:bodyPr wrap="square" rtlCol="0">
                <a:spAutoFit/>
              </a:bodyPr>
              <a:lstStyle/>
              <a:p>
                <a:r>
                  <a:rPr lang="en-US" dirty="0" smtClean="0">
                    <a:solidFill>
                      <a:schemeClr val="bg2"/>
                    </a:solidFill>
                  </a:rPr>
                  <a:t>Provide a </a:t>
                </a:r>
                <a:r>
                  <a:rPr lang="en-US" dirty="0">
                    <a:solidFill>
                      <a:schemeClr val="bg2"/>
                    </a:solidFill>
                  </a:rPr>
                  <a:t>more complete </a:t>
                </a:r>
                <a:r>
                  <a:rPr lang="en-US" dirty="0" smtClean="0">
                    <a:solidFill>
                      <a:schemeClr val="bg2"/>
                    </a:solidFill>
                  </a:rPr>
                  <a:t>analysis </a:t>
                </a:r>
                <a:r>
                  <a:rPr lang="en-US" dirty="0">
                    <a:solidFill>
                      <a:schemeClr val="bg2"/>
                    </a:solidFill>
                  </a:rPr>
                  <a:t>of the LN</a:t>
                </a:r>
                <a:r>
                  <a:rPr lang="en-US" baseline="-25000" dirty="0">
                    <a:solidFill>
                      <a:schemeClr val="bg2"/>
                    </a:solidFill>
                  </a:rPr>
                  <a:t>2</a:t>
                </a:r>
                <a:r>
                  <a:rPr lang="en-US" dirty="0">
                    <a:solidFill>
                      <a:schemeClr val="bg2"/>
                    </a:solidFill>
                  </a:rPr>
                  <a:t> </a:t>
                </a:r>
                <a:r>
                  <a:rPr lang="en-US" dirty="0" smtClean="0">
                    <a:solidFill>
                      <a:schemeClr val="bg2"/>
                    </a:solidFill>
                  </a:rPr>
                  <a:t>hazard</a:t>
                </a:r>
                <a:endParaRPr lang="en-US" dirty="0">
                  <a:solidFill>
                    <a:schemeClr val="bg2"/>
                  </a:solidFill>
                </a:endParaRPr>
              </a:p>
            </p:txBody>
          </p:sp>
        </p:grpSp>
        <p:sp>
          <p:nvSpPr>
            <p:cNvPr id="30" name="Content Placeholder 2"/>
            <p:cNvSpPr txBox="1">
              <a:spLocks/>
            </p:cNvSpPr>
            <p:nvPr/>
          </p:nvSpPr>
          <p:spPr>
            <a:xfrm>
              <a:off x="35496" y="3795885"/>
              <a:ext cx="3638888" cy="729573"/>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2200" b="1" dirty="0">
                  <a:solidFill>
                    <a:schemeClr val="accent3">
                      <a:lumMod val="60000"/>
                      <a:lumOff val="40000"/>
                    </a:schemeClr>
                  </a:solidFill>
                </a:rPr>
                <a:t>Underground areas: alcove</a:t>
              </a:r>
            </a:p>
          </p:txBody>
        </p:sp>
      </p:grpSp>
    </p:spTree>
    <p:extLst>
      <p:ext uri="{BB962C8B-B14F-4D97-AF65-F5344CB8AC3E}">
        <p14:creationId xmlns:p14="http://schemas.microsoft.com/office/powerpoint/2010/main" val="16287627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main conclusions </a:t>
            </a:r>
            <a:r>
              <a:rPr lang="en-US" dirty="0" smtClean="0"/>
              <a:t>(2/</a:t>
            </a:r>
            <a:r>
              <a:rPr lang="en-US" dirty="0"/>
              <a:t>3)</a:t>
            </a:r>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pic>
        <p:nvPicPr>
          <p:cNvPr id="6" name="Content Placeholder 3" descr="image006"/>
          <p:cNvPicPr>
            <a:picLocks noChangeAspect="1" noChangeArrowheads="1"/>
          </p:cNvPicPr>
          <p:nvPr/>
        </p:nvPicPr>
        <p:blipFill rotWithShape="1">
          <a:blip r:embed="rId2">
            <a:extLst>
              <a:ext uri="{28A0092B-C50C-407E-A947-70E740481C1C}">
                <a14:useLocalDpi xmlns:a14="http://schemas.microsoft.com/office/drawing/2010/main"/>
              </a:ext>
            </a:extLst>
          </a:blip>
          <a:srcRect t="9363" b="9543"/>
          <a:stretch/>
        </p:blipFill>
        <p:spPr bwMode="auto">
          <a:xfrm rot="20834373">
            <a:off x="1213836" y="2167328"/>
            <a:ext cx="3666540" cy="260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2699792" y="806130"/>
            <a:ext cx="3981378" cy="461665"/>
          </a:xfrm>
          <a:prstGeom prst="rect">
            <a:avLst/>
          </a:prstGeom>
        </p:spPr>
        <p:txBody>
          <a:bodyPr wrap="none">
            <a:spAutoFit/>
          </a:bodyPr>
          <a:lstStyle/>
          <a:p>
            <a:r>
              <a:rPr lang="en-US" sz="2400" b="1" dirty="0">
                <a:solidFill>
                  <a:schemeClr val="accent3">
                    <a:lumMod val="60000"/>
                    <a:lumOff val="40000"/>
                  </a:schemeClr>
                </a:solidFill>
              </a:rPr>
              <a:t>Underground areas: </a:t>
            </a:r>
            <a:r>
              <a:rPr lang="en-US" sz="2400" b="1" dirty="0" smtClean="0">
                <a:solidFill>
                  <a:schemeClr val="accent3">
                    <a:lumMod val="60000"/>
                    <a:lumOff val="40000"/>
                  </a:schemeClr>
                </a:solidFill>
              </a:rPr>
              <a:t>LSS6</a:t>
            </a:r>
            <a:endParaRPr lang="en-US" sz="2400" b="1" dirty="0">
              <a:solidFill>
                <a:schemeClr val="accent3">
                  <a:lumMod val="60000"/>
                  <a:lumOff val="40000"/>
                </a:schemeClr>
              </a:solidFill>
            </a:endParaRPr>
          </a:p>
        </p:txBody>
      </p:sp>
      <p:pic>
        <p:nvPicPr>
          <p:cNvPr id="13" name="Picture 12" descr="Ionising Radi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288" y="954217"/>
            <a:ext cx="581537" cy="504046"/>
          </a:xfrm>
          <a:prstGeom prst="rect">
            <a:avLst/>
          </a:prstGeom>
        </p:spPr>
      </p:pic>
      <p:sp>
        <p:nvSpPr>
          <p:cNvPr id="14" name="TextBox 13"/>
          <p:cNvSpPr txBox="1"/>
          <p:nvPr/>
        </p:nvSpPr>
        <p:spPr>
          <a:xfrm>
            <a:off x="257566" y="1569735"/>
            <a:ext cx="4615018" cy="707886"/>
          </a:xfrm>
          <a:prstGeom prst="rect">
            <a:avLst/>
          </a:prstGeom>
          <a:noFill/>
        </p:spPr>
        <p:txBody>
          <a:bodyPr wrap="square" rtlCol="0">
            <a:spAutoFit/>
          </a:bodyPr>
          <a:lstStyle/>
          <a:p>
            <a:r>
              <a:rPr lang="en-GB" sz="2000" dirty="0" smtClean="0">
                <a:solidFill>
                  <a:schemeClr val="bg2"/>
                </a:solidFill>
              </a:rPr>
              <a:t>Interlock RF powering </a:t>
            </a:r>
            <a:r>
              <a:rPr lang="en-GB" sz="2000" dirty="0">
                <a:solidFill>
                  <a:schemeClr val="bg2"/>
                </a:solidFill>
              </a:rPr>
              <a:t>with </a:t>
            </a:r>
            <a:r>
              <a:rPr lang="en-GB" sz="2000" dirty="0" smtClean="0">
                <a:solidFill>
                  <a:schemeClr val="bg2"/>
                </a:solidFill>
              </a:rPr>
              <a:t>SPS access </a:t>
            </a:r>
            <a:r>
              <a:rPr lang="en-GB" sz="2000" dirty="0">
                <a:solidFill>
                  <a:schemeClr val="bg2"/>
                </a:solidFill>
              </a:rPr>
              <a:t>safety system</a:t>
            </a:r>
          </a:p>
        </p:txBody>
      </p:sp>
      <p:pic>
        <p:nvPicPr>
          <p:cNvPr id="15" name="Picture 14" descr="Screen Shot 2017-03-30 at 16.45.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545" y="1923678"/>
            <a:ext cx="1905922" cy="411922"/>
          </a:xfrm>
          <a:prstGeom prst="rect">
            <a:avLst/>
          </a:prstGeom>
        </p:spPr>
      </p:pic>
      <p:pic>
        <p:nvPicPr>
          <p:cNvPr id="16" name="Picture 15" descr="OVER PRESSUR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1022485"/>
            <a:ext cx="576288" cy="503999"/>
          </a:xfrm>
          <a:prstGeom prst="rect">
            <a:avLst/>
          </a:prstGeom>
        </p:spPr>
      </p:pic>
      <p:sp>
        <p:nvSpPr>
          <p:cNvPr id="17" name="TextBox 16"/>
          <p:cNvSpPr txBox="1"/>
          <p:nvPr/>
        </p:nvSpPr>
        <p:spPr>
          <a:xfrm>
            <a:off x="5004048" y="1526484"/>
            <a:ext cx="4042752" cy="3139321"/>
          </a:xfrm>
          <a:prstGeom prst="rect">
            <a:avLst/>
          </a:prstGeom>
          <a:noFill/>
        </p:spPr>
        <p:txBody>
          <a:bodyPr wrap="square" rtlCol="0">
            <a:spAutoFit/>
          </a:bodyPr>
          <a:lstStyle/>
          <a:p>
            <a:pPr>
              <a:defRPr/>
            </a:pPr>
            <a:r>
              <a:rPr lang="en-US" dirty="0" smtClean="0">
                <a:solidFill>
                  <a:srgbClr val="0093BE"/>
                </a:solidFill>
              </a:rPr>
              <a:t>- Pressure </a:t>
            </a:r>
            <a:r>
              <a:rPr lang="en-US" dirty="0">
                <a:solidFill>
                  <a:srgbClr val="0093BE"/>
                </a:solidFill>
              </a:rPr>
              <a:t>test derogation </a:t>
            </a:r>
            <a:r>
              <a:rPr lang="en-US" dirty="0" smtClean="0">
                <a:solidFill>
                  <a:srgbClr val="0093BE"/>
                </a:solidFill>
              </a:rPr>
              <a:t>acknowledged</a:t>
            </a:r>
            <a:endParaRPr lang="en-US" dirty="0">
              <a:solidFill>
                <a:srgbClr val="0093BE"/>
              </a:solidFill>
            </a:endParaRPr>
          </a:p>
          <a:p>
            <a:pPr>
              <a:defRPr/>
            </a:pPr>
            <a:endParaRPr lang="en-US" dirty="0" smtClean="0">
              <a:solidFill>
                <a:srgbClr val="0093BE"/>
              </a:solidFill>
            </a:endParaRPr>
          </a:p>
          <a:p>
            <a:pPr>
              <a:defRPr/>
            </a:pPr>
            <a:r>
              <a:rPr lang="en-US" dirty="0" smtClean="0">
                <a:solidFill>
                  <a:srgbClr val="0093BE"/>
                </a:solidFill>
              </a:rPr>
              <a:t>- </a:t>
            </a:r>
            <a:r>
              <a:rPr lang="en-US" dirty="0">
                <a:solidFill>
                  <a:srgbClr val="0093BE"/>
                </a:solidFill>
              </a:rPr>
              <a:t>The system as a </a:t>
            </a:r>
            <a:r>
              <a:rPr lang="en-US" dirty="0" smtClean="0">
                <a:solidFill>
                  <a:srgbClr val="0093BE"/>
                </a:solidFill>
              </a:rPr>
              <a:t>whole (CM + service box) </a:t>
            </a:r>
            <a:r>
              <a:rPr lang="en-US" b="1" dirty="0" smtClean="0">
                <a:solidFill>
                  <a:srgbClr val="0093BE"/>
                </a:solidFill>
              </a:rPr>
              <a:t>must </a:t>
            </a:r>
            <a:r>
              <a:rPr lang="en-US" b="1" dirty="0">
                <a:solidFill>
                  <a:srgbClr val="0093BE"/>
                </a:solidFill>
              </a:rPr>
              <a:t>be tested in SM18 </a:t>
            </a:r>
            <a:r>
              <a:rPr lang="en-US" dirty="0">
                <a:solidFill>
                  <a:srgbClr val="0093BE"/>
                </a:solidFill>
              </a:rPr>
              <a:t>(pressure tests at 300K, and first cool down) before going to the tunnel. </a:t>
            </a:r>
            <a:endParaRPr lang="en-US" dirty="0" smtClean="0">
              <a:solidFill>
                <a:srgbClr val="0093BE"/>
              </a:solidFill>
            </a:endParaRPr>
          </a:p>
          <a:p>
            <a:pPr>
              <a:defRPr/>
            </a:pPr>
            <a:endParaRPr lang="en-US" dirty="0" smtClean="0">
              <a:solidFill>
                <a:srgbClr val="0093BE"/>
              </a:solidFill>
            </a:endParaRPr>
          </a:p>
          <a:p>
            <a:pPr>
              <a:defRPr/>
            </a:pPr>
            <a:r>
              <a:rPr lang="en-US" dirty="0" smtClean="0">
                <a:solidFill>
                  <a:srgbClr val="0093BE"/>
                </a:solidFill>
              </a:rPr>
              <a:t>The </a:t>
            </a:r>
            <a:r>
              <a:rPr lang="en-US" dirty="0">
                <a:solidFill>
                  <a:srgbClr val="0093BE"/>
                </a:solidFill>
              </a:rPr>
              <a:t>schedule is very tight but it should not influence on the safety clearance</a:t>
            </a:r>
            <a:r>
              <a:rPr lang="en-US" dirty="0" smtClean="0">
                <a:solidFill>
                  <a:srgbClr val="0093BE"/>
                </a:solidFill>
              </a:rPr>
              <a:t>.</a:t>
            </a:r>
          </a:p>
        </p:txBody>
      </p:sp>
    </p:spTree>
    <p:extLst>
      <p:ext uri="{BB962C8B-B14F-4D97-AF65-F5344CB8AC3E}">
        <p14:creationId xmlns:p14="http://schemas.microsoft.com/office/powerpoint/2010/main" val="276570833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main conclusions </a:t>
            </a:r>
            <a:r>
              <a:rPr lang="en-US" dirty="0" smtClean="0"/>
              <a:t>(3/</a:t>
            </a:r>
            <a:r>
              <a:rPr lang="en-US" dirty="0"/>
              <a:t>3)</a:t>
            </a:r>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Content Placeholder 3" descr="image006"/>
          <p:cNvPicPr>
            <a:picLocks noChangeAspect="1" noChangeArrowheads="1"/>
          </p:cNvPicPr>
          <p:nvPr/>
        </p:nvPicPr>
        <p:blipFill rotWithShape="1">
          <a:blip r:embed="rId2">
            <a:extLst>
              <a:ext uri="{28A0092B-C50C-407E-A947-70E740481C1C}">
                <a14:useLocalDpi xmlns:a14="http://schemas.microsoft.com/office/drawing/2010/main"/>
              </a:ext>
            </a:extLst>
          </a:blip>
          <a:srcRect t="9363" b="9543"/>
          <a:stretch/>
        </p:blipFill>
        <p:spPr bwMode="auto">
          <a:xfrm rot="20834373">
            <a:off x="493756" y="1576373"/>
            <a:ext cx="3666540" cy="260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251520" y="1206598"/>
            <a:ext cx="3981378" cy="461665"/>
          </a:xfrm>
          <a:prstGeom prst="rect">
            <a:avLst/>
          </a:prstGeom>
        </p:spPr>
        <p:txBody>
          <a:bodyPr wrap="none">
            <a:spAutoFit/>
          </a:bodyPr>
          <a:lstStyle/>
          <a:p>
            <a:r>
              <a:rPr lang="en-US" sz="2400" b="1" dirty="0">
                <a:solidFill>
                  <a:schemeClr val="accent3">
                    <a:lumMod val="60000"/>
                    <a:lumOff val="40000"/>
                  </a:schemeClr>
                </a:solidFill>
              </a:rPr>
              <a:t>Underground areas: </a:t>
            </a:r>
            <a:r>
              <a:rPr lang="en-US" sz="2400" b="1" dirty="0" smtClean="0">
                <a:solidFill>
                  <a:schemeClr val="accent3">
                    <a:lumMod val="60000"/>
                    <a:lumOff val="40000"/>
                  </a:schemeClr>
                </a:solidFill>
              </a:rPr>
              <a:t>LSS6</a:t>
            </a:r>
            <a:endParaRPr lang="en-US" sz="2400" b="1" dirty="0">
              <a:solidFill>
                <a:schemeClr val="accent3">
                  <a:lumMod val="60000"/>
                  <a:lumOff val="40000"/>
                </a:schemeClr>
              </a:solidFill>
            </a:endParaRPr>
          </a:p>
        </p:txBody>
      </p:sp>
      <p:pic>
        <p:nvPicPr>
          <p:cNvPr id="18" name="Picture 17" descr="Cryogenic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256" y="668897"/>
            <a:ext cx="581483" cy="504000"/>
          </a:xfrm>
          <a:prstGeom prst="rect">
            <a:avLst/>
          </a:prstGeom>
        </p:spPr>
      </p:pic>
      <p:pic>
        <p:nvPicPr>
          <p:cNvPr id="19" name="Picture 18" descr="odh.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645122"/>
            <a:ext cx="587755" cy="504000"/>
          </a:xfrm>
          <a:prstGeom prst="rect">
            <a:avLst/>
          </a:prstGeom>
        </p:spPr>
      </p:pic>
      <p:sp>
        <p:nvSpPr>
          <p:cNvPr id="20" name="TextBox 19"/>
          <p:cNvSpPr txBox="1"/>
          <p:nvPr/>
        </p:nvSpPr>
        <p:spPr>
          <a:xfrm>
            <a:off x="4349354" y="1356320"/>
            <a:ext cx="4697446" cy="3231654"/>
          </a:xfrm>
          <a:prstGeom prst="rect">
            <a:avLst/>
          </a:prstGeom>
          <a:noFill/>
        </p:spPr>
        <p:txBody>
          <a:bodyPr wrap="square" rtlCol="0">
            <a:spAutoFit/>
          </a:bodyPr>
          <a:lstStyle/>
          <a:p>
            <a:pPr marL="0" lvl="1"/>
            <a:r>
              <a:rPr lang="en-US" dirty="0" smtClean="0">
                <a:solidFill>
                  <a:srgbClr val="0093BE"/>
                </a:solidFill>
              </a:rPr>
              <a:t>- Produce </a:t>
            </a:r>
            <a:r>
              <a:rPr lang="en-US" dirty="0">
                <a:solidFill>
                  <a:srgbClr val="0093BE"/>
                </a:solidFill>
              </a:rPr>
              <a:t>a risk </a:t>
            </a:r>
            <a:r>
              <a:rPr lang="en-US" dirty="0" smtClean="0">
                <a:solidFill>
                  <a:srgbClr val="0093BE"/>
                </a:solidFill>
              </a:rPr>
              <a:t>assessment for the </a:t>
            </a:r>
            <a:r>
              <a:rPr lang="en-US" dirty="0" err="1" smtClean="0">
                <a:solidFill>
                  <a:srgbClr val="0093BE"/>
                </a:solidFill>
              </a:rPr>
              <a:t>cryo</a:t>
            </a:r>
            <a:r>
              <a:rPr lang="en-US" dirty="0" smtClean="0">
                <a:solidFill>
                  <a:srgbClr val="0093BE"/>
                </a:solidFill>
              </a:rPr>
              <a:t>-module</a:t>
            </a:r>
          </a:p>
          <a:p>
            <a:pPr marL="0" lvl="1"/>
            <a:endParaRPr lang="en-US" sz="1200" dirty="0">
              <a:solidFill>
                <a:srgbClr val="0093BE"/>
              </a:solidFill>
            </a:endParaRPr>
          </a:p>
          <a:p>
            <a:pPr marL="0" lvl="1"/>
            <a:r>
              <a:rPr lang="en-US" dirty="0" smtClean="0">
                <a:solidFill>
                  <a:srgbClr val="0093BE"/>
                </a:solidFill>
              </a:rPr>
              <a:t>- Provide a quantitative analysis of the He MCI. </a:t>
            </a:r>
          </a:p>
          <a:p>
            <a:pPr marL="0" lvl="1"/>
            <a:endParaRPr lang="en-US" sz="1200" dirty="0">
              <a:solidFill>
                <a:srgbClr val="0093BE"/>
              </a:solidFill>
            </a:endParaRPr>
          </a:p>
          <a:p>
            <a:pPr marL="0" lvl="1"/>
            <a:r>
              <a:rPr lang="en-US" dirty="0" smtClean="0">
                <a:solidFill>
                  <a:srgbClr val="0093BE"/>
                </a:solidFill>
              </a:rPr>
              <a:t>- Optimize ODH detectors and flashing lights layout based on a He spill map</a:t>
            </a:r>
          </a:p>
          <a:p>
            <a:pPr marL="0" lvl="1"/>
            <a:endParaRPr lang="en-US" sz="1200" dirty="0" smtClean="0">
              <a:solidFill>
                <a:srgbClr val="0093BE"/>
              </a:solidFill>
            </a:endParaRPr>
          </a:p>
          <a:p>
            <a:pPr marL="0" lvl="1"/>
            <a:r>
              <a:rPr lang="en-US" dirty="0" smtClean="0">
                <a:solidFill>
                  <a:srgbClr val="0093BE"/>
                </a:solidFill>
              </a:rPr>
              <a:t>- Foresee </a:t>
            </a:r>
            <a:r>
              <a:rPr lang="en-US" dirty="0" err="1" smtClean="0">
                <a:solidFill>
                  <a:srgbClr val="0093BE"/>
                </a:solidFill>
              </a:rPr>
              <a:t>cryo</a:t>
            </a:r>
            <a:r>
              <a:rPr lang="en-US" dirty="0" smtClean="0">
                <a:solidFill>
                  <a:srgbClr val="0093BE"/>
                </a:solidFill>
              </a:rPr>
              <a:t> lock-out for interventions, and no exceptional transport when the CC are cold. </a:t>
            </a:r>
            <a:endParaRPr lang="en-US" dirty="0">
              <a:solidFill>
                <a:srgbClr val="0093BE"/>
              </a:solidFill>
            </a:endParaRPr>
          </a:p>
        </p:txBody>
      </p:sp>
    </p:spTree>
    <p:extLst>
      <p:ext uri="{BB962C8B-B14F-4D97-AF65-F5344CB8AC3E}">
        <p14:creationId xmlns:p14="http://schemas.microsoft.com/office/powerpoint/2010/main" val="291613863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follow-up</a:t>
            </a:r>
          </a:p>
        </p:txBody>
      </p:sp>
      <p:sp>
        <p:nvSpPr>
          <p:cNvPr id="4" name="Footer Placeholder 3"/>
          <p:cNvSpPr>
            <a:spLocks noGrp="1"/>
          </p:cNvSpPr>
          <p:nvPr>
            <p:ph type="ftr" sz="quarter" idx="11"/>
          </p:nvPr>
        </p:nvSpPr>
        <p:spPr>
          <a:xfrm>
            <a:off x="1869516" y="4632263"/>
            <a:ext cx="6627000" cy="270000"/>
          </a:xfrm>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6" name="Content Placeholder 5"/>
          <p:cNvSpPr>
            <a:spLocks noGrp="1"/>
          </p:cNvSpPr>
          <p:nvPr>
            <p:ph idx="1"/>
          </p:nvPr>
        </p:nvSpPr>
        <p:spPr>
          <a:xfrm>
            <a:off x="612000" y="914401"/>
            <a:ext cx="7920000" cy="3241525"/>
          </a:xfrm>
        </p:spPr>
        <p:txBody>
          <a:bodyPr>
            <a:normAutofit fontScale="55000" lnSpcReduction="20000"/>
          </a:bodyPr>
          <a:lstStyle/>
          <a:p>
            <a:r>
              <a:rPr lang="en-US" sz="2900" b="1" dirty="0"/>
              <a:t>Cryomodule </a:t>
            </a:r>
          </a:p>
          <a:p>
            <a:pPr marL="457200" lvl="1" indent="0">
              <a:buNone/>
            </a:pPr>
            <a:r>
              <a:rPr lang="en-US" sz="2900" dirty="0">
                <a:solidFill>
                  <a:srgbClr val="0093BE"/>
                </a:solidFill>
              </a:rPr>
              <a:t>Pressure tests and first cool down in SM18 </a:t>
            </a:r>
            <a:r>
              <a:rPr lang="en-US" sz="2900" dirty="0"/>
              <a:t>=&gt; included into the current planning</a:t>
            </a:r>
          </a:p>
          <a:p>
            <a:pPr marL="457200" lvl="1" indent="0">
              <a:buNone/>
            </a:pPr>
            <a:r>
              <a:rPr lang="en-US" sz="2900" dirty="0">
                <a:solidFill>
                  <a:srgbClr val="0093BE"/>
                </a:solidFill>
              </a:rPr>
              <a:t>Produce a risk assessment for the </a:t>
            </a:r>
            <a:r>
              <a:rPr lang="en-US" sz="2900" dirty="0" err="1">
                <a:solidFill>
                  <a:srgbClr val="0093BE"/>
                </a:solidFill>
              </a:rPr>
              <a:t>cryo</a:t>
            </a:r>
            <a:r>
              <a:rPr lang="en-US" sz="2900" dirty="0">
                <a:solidFill>
                  <a:srgbClr val="0093BE"/>
                </a:solidFill>
              </a:rPr>
              <a:t>-module </a:t>
            </a:r>
            <a:r>
              <a:rPr lang="en-US" sz="2900" dirty="0"/>
              <a:t>=&gt; On-going</a:t>
            </a:r>
          </a:p>
          <a:p>
            <a:r>
              <a:rPr lang="en-US" sz="2900" b="1" dirty="0"/>
              <a:t>Cryogenics</a:t>
            </a:r>
          </a:p>
          <a:p>
            <a:pPr marL="457200" lvl="1" indent="0">
              <a:buNone/>
            </a:pPr>
            <a:r>
              <a:rPr lang="en-US" sz="2900" dirty="0">
                <a:solidFill>
                  <a:srgbClr val="0093BE"/>
                </a:solidFill>
              </a:rPr>
              <a:t>Provide a noise assessment </a:t>
            </a:r>
            <a:r>
              <a:rPr lang="en-US" sz="2900" dirty="0"/>
              <a:t>=&gt; On-going</a:t>
            </a:r>
          </a:p>
          <a:p>
            <a:pPr marL="457200" lvl="1" indent="0">
              <a:buNone/>
            </a:pPr>
            <a:r>
              <a:rPr lang="en-US" sz="2900" dirty="0">
                <a:solidFill>
                  <a:srgbClr val="0093BE"/>
                </a:solidFill>
              </a:rPr>
              <a:t>Provide a more complete </a:t>
            </a:r>
            <a:r>
              <a:rPr lang="en-US" sz="2900" dirty="0" smtClean="0">
                <a:solidFill>
                  <a:srgbClr val="0093BE"/>
                </a:solidFill>
              </a:rPr>
              <a:t>analysis </a:t>
            </a:r>
            <a:r>
              <a:rPr lang="en-US" sz="2900" dirty="0">
                <a:solidFill>
                  <a:srgbClr val="0093BE"/>
                </a:solidFill>
              </a:rPr>
              <a:t>of the LN</a:t>
            </a:r>
            <a:r>
              <a:rPr lang="en-US" sz="2900" baseline="-25000" dirty="0">
                <a:solidFill>
                  <a:srgbClr val="0093BE"/>
                </a:solidFill>
              </a:rPr>
              <a:t>2</a:t>
            </a:r>
            <a:r>
              <a:rPr lang="en-US" sz="2900" dirty="0">
                <a:solidFill>
                  <a:srgbClr val="0093BE"/>
                </a:solidFill>
              </a:rPr>
              <a:t> hazard </a:t>
            </a:r>
            <a:r>
              <a:rPr lang="en-US" sz="2900" dirty="0"/>
              <a:t>=&gt; On-going</a:t>
            </a:r>
          </a:p>
          <a:p>
            <a:pPr marL="457200" lvl="1" indent="0">
              <a:buNone/>
            </a:pPr>
            <a:r>
              <a:rPr lang="en-US" sz="2900" dirty="0">
                <a:solidFill>
                  <a:srgbClr val="0093BE"/>
                </a:solidFill>
              </a:rPr>
              <a:t>Provide a quantitative analysis of the He MCI </a:t>
            </a:r>
            <a:r>
              <a:rPr lang="en-US" sz="2900" dirty="0"/>
              <a:t>=&gt; On-going</a:t>
            </a:r>
          </a:p>
          <a:p>
            <a:pPr marL="457200" lvl="1" indent="0">
              <a:buNone/>
            </a:pPr>
            <a:r>
              <a:rPr lang="en-US" sz="2900" dirty="0">
                <a:solidFill>
                  <a:srgbClr val="0093BE"/>
                </a:solidFill>
              </a:rPr>
              <a:t>Optimize ODH detectors and flashing lights layout based on a He spill map </a:t>
            </a:r>
            <a:r>
              <a:rPr lang="en-US" sz="2900" dirty="0">
                <a:solidFill>
                  <a:srgbClr val="5A5A5A"/>
                </a:solidFill>
              </a:rPr>
              <a:t>=</a:t>
            </a:r>
            <a:r>
              <a:rPr lang="en-US" sz="2900" dirty="0" smtClean="0">
                <a:solidFill>
                  <a:srgbClr val="5A5A5A"/>
                </a:solidFill>
              </a:rPr>
              <a:t>&gt; Layout </a:t>
            </a:r>
            <a:r>
              <a:rPr lang="en-US" sz="2900" dirty="0">
                <a:solidFill>
                  <a:srgbClr val="5A5A5A"/>
                </a:solidFill>
              </a:rPr>
              <a:t>defined and checked on the field during </a:t>
            </a:r>
            <a:r>
              <a:rPr lang="en-US" sz="2900" dirty="0" smtClean="0">
                <a:solidFill>
                  <a:srgbClr val="5A5A5A"/>
                </a:solidFill>
              </a:rPr>
              <a:t>EYETS</a:t>
            </a:r>
          </a:p>
          <a:p>
            <a:pPr marL="457200" lvl="1" indent="0">
              <a:buNone/>
            </a:pPr>
            <a:r>
              <a:rPr lang="en-US" sz="2900" dirty="0" smtClean="0">
                <a:solidFill>
                  <a:srgbClr val="0093BE"/>
                </a:solidFill>
              </a:rPr>
              <a:t>Foresee </a:t>
            </a:r>
            <a:r>
              <a:rPr lang="en-US" sz="2900" dirty="0" err="1">
                <a:solidFill>
                  <a:srgbClr val="0093BE"/>
                </a:solidFill>
              </a:rPr>
              <a:t>cryo</a:t>
            </a:r>
            <a:r>
              <a:rPr lang="en-US" sz="2900" dirty="0">
                <a:solidFill>
                  <a:srgbClr val="0093BE"/>
                </a:solidFill>
              </a:rPr>
              <a:t> lock-out for interventions, and no exceptional transport when the CC are cold. </a:t>
            </a:r>
            <a:r>
              <a:rPr lang="en-US" sz="2900" dirty="0"/>
              <a:t>=&gt; Operational procedures/instructions to be released before SPS </a:t>
            </a:r>
            <a:r>
              <a:rPr lang="en-US" sz="2900" dirty="0" smtClean="0"/>
              <a:t>restarts </a:t>
            </a:r>
            <a:r>
              <a:rPr lang="en-US" sz="2900" dirty="0"/>
              <a:t>with CM, in spring </a:t>
            </a:r>
            <a:r>
              <a:rPr lang="en-US" sz="2900" dirty="0" smtClean="0"/>
              <a:t>2018</a:t>
            </a:r>
          </a:p>
          <a:p>
            <a:pPr marL="457200" lvl="1" indent="0">
              <a:buNone/>
            </a:pPr>
            <a:r>
              <a:rPr lang="en-US" sz="2900" b="1" dirty="0" smtClean="0"/>
              <a:t>RF </a:t>
            </a:r>
            <a:r>
              <a:rPr lang="en-US" sz="2900" b="1" dirty="0"/>
              <a:t>powering</a:t>
            </a:r>
          </a:p>
          <a:p>
            <a:pPr marL="457200" lvl="1" indent="0">
              <a:buNone/>
            </a:pPr>
            <a:r>
              <a:rPr lang="en-GB" sz="2900" dirty="0">
                <a:solidFill>
                  <a:schemeClr val="bg2"/>
                </a:solidFill>
              </a:rPr>
              <a:t>Interlock RF powering with SPS access safety </a:t>
            </a:r>
            <a:r>
              <a:rPr lang="en-GB" dirty="0">
                <a:solidFill>
                  <a:schemeClr val="bg2"/>
                </a:solidFill>
              </a:rPr>
              <a:t>system </a:t>
            </a:r>
            <a:r>
              <a:rPr lang="en-US" sz="2900" dirty="0"/>
              <a:t>=&gt; ECR </a:t>
            </a:r>
            <a:r>
              <a:rPr lang="en-US" sz="2900" dirty="0" smtClean="0"/>
              <a:t>end of 2017</a:t>
            </a:r>
            <a:endParaRPr lang="en-US" sz="2900" dirty="0"/>
          </a:p>
        </p:txBody>
      </p:sp>
      <p:sp>
        <p:nvSpPr>
          <p:cNvPr id="7" name="TextBox 6"/>
          <p:cNvSpPr txBox="1"/>
          <p:nvPr/>
        </p:nvSpPr>
        <p:spPr>
          <a:xfrm>
            <a:off x="755576" y="4155926"/>
            <a:ext cx="7776424" cy="369332"/>
          </a:xfrm>
          <a:prstGeom prst="rect">
            <a:avLst/>
          </a:prstGeom>
          <a:noFill/>
          <a:ln cap="rnd">
            <a:solidFill>
              <a:schemeClr val="accent5"/>
            </a:solidFill>
            <a:prstDash val="sysDash"/>
            <a:round/>
          </a:ln>
        </p:spPr>
        <p:txBody>
          <a:bodyPr wrap="square" rtlCol="0">
            <a:spAutoFit/>
          </a:bodyPr>
          <a:lstStyle/>
          <a:p>
            <a:pPr algn="ctr"/>
            <a:r>
              <a:rPr lang="en-US" b="1" dirty="0" smtClean="0">
                <a:solidFill>
                  <a:schemeClr val="accent5"/>
                </a:solidFill>
              </a:rPr>
              <a:t>Progress report at SPS CSAP before summer 2017</a:t>
            </a:r>
            <a:endParaRPr lang="en-US" b="1" dirty="0">
              <a:solidFill>
                <a:schemeClr val="accent5"/>
              </a:solidFill>
            </a:endParaRPr>
          </a:p>
        </p:txBody>
      </p:sp>
    </p:spTree>
    <p:extLst>
      <p:ext uri="{BB962C8B-B14F-4D97-AF65-F5344CB8AC3E}">
        <p14:creationId xmlns:p14="http://schemas.microsoft.com/office/powerpoint/2010/main" val="19934667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learnt along the process</a:t>
            </a:r>
            <a:endParaRPr lang="en-US" dirty="0"/>
          </a:p>
        </p:txBody>
      </p:sp>
      <p:sp>
        <p:nvSpPr>
          <p:cNvPr id="4" name="Content Placeholder 3"/>
          <p:cNvSpPr>
            <a:spLocks noGrp="1"/>
          </p:cNvSpPr>
          <p:nvPr>
            <p:ph idx="1"/>
          </p:nvPr>
        </p:nvSpPr>
        <p:spPr/>
        <p:txBody>
          <a:bodyPr>
            <a:normAutofit fontScale="92500" lnSpcReduction="20000"/>
          </a:bodyPr>
          <a:lstStyle/>
          <a:p>
            <a:pPr marL="0" indent="0">
              <a:buNone/>
            </a:pPr>
            <a:r>
              <a:rPr lang="en-US" dirty="0" smtClean="0"/>
              <a:t>The Safety review helped to: </a:t>
            </a:r>
          </a:p>
          <a:p>
            <a:pPr lvl="1"/>
            <a:r>
              <a:rPr lang="en-US" dirty="0" smtClean="0"/>
              <a:t>Ensure that major issues had been identified</a:t>
            </a:r>
          </a:p>
          <a:p>
            <a:pPr lvl="1"/>
            <a:r>
              <a:rPr lang="en-US" dirty="0" smtClean="0"/>
              <a:t>Confirmed the minimum safety requirements to be met</a:t>
            </a:r>
          </a:p>
          <a:p>
            <a:pPr lvl="1"/>
            <a:r>
              <a:rPr lang="en-US" dirty="0" smtClean="0"/>
              <a:t>Highlighted what was not sufficiently covered</a:t>
            </a:r>
          </a:p>
          <a:p>
            <a:pPr marL="0" indent="0">
              <a:buNone/>
            </a:pPr>
            <a:endParaRPr lang="en-US" dirty="0" smtClean="0"/>
          </a:p>
          <a:p>
            <a:pPr marL="0" indent="0">
              <a:buNone/>
            </a:pPr>
            <a:r>
              <a:rPr lang="en-US" dirty="0" smtClean="0"/>
              <a:t>Devoting time </a:t>
            </a:r>
            <a:r>
              <a:rPr lang="en-US" dirty="0"/>
              <a:t>in safety assessment and </a:t>
            </a:r>
            <a:r>
              <a:rPr lang="en-US" dirty="0" smtClean="0"/>
              <a:t>reflection is worthy </a:t>
            </a:r>
            <a:r>
              <a:rPr lang="en-US" dirty="0"/>
              <a:t>and fruitful</a:t>
            </a:r>
          </a:p>
          <a:p>
            <a:pPr marL="0" indent="0">
              <a:buNone/>
            </a:pPr>
            <a:endParaRPr lang="en-US" b="1" dirty="0" smtClean="0"/>
          </a:p>
          <a:p>
            <a:pPr marL="0" indent="0" algn="ctr">
              <a:buNone/>
            </a:pPr>
            <a:r>
              <a:rPr lang="en-US" b="1" dirty="0" smtClean="0"/>
              <a:t>Safety by design </a:t>
            </a:r>
            <a:r>
              <a:rPr lang="en-US" dirty="0" smtClean="0"/>
              <a:t>is a useful investment for efficient and cost-effective operations of our systems. </a:t>
            </a:r>
            <a:endParaRPr lang="en-US" dirty="0"/>
          </a:p>
        </p:txBody>
      </p:sp>
      <p:sp>
        <p:nvSpPr>
          <p:cNvPr id="6"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a:xfrm>
            <a:off x="8686800" y="4767263"/>
            <a:ext cx="360000" cy="270000"/>
          </a:xfrm>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33984124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 for your attention</a:t>
            </a:r>
          </a:p>
        </p:txBody>
      </p:sp>
      <p:sp>
        <p:nvSpPr>
          <p:cNvPr id="3" name="Footer Placeholder 2"/>
          <p:cNvSpPr>
            <a:spLocks noGrp="1"/>
          </p:cNvSpPr>
          <p:nvPr>
            <p:ph type="ftr" sz="quarter" idx="11"/>
          </p:nvPr>
        </p:nvSpPr>
        <p:spPr/>
        <p:txBody>
          <a:bodyPr/>
          <a:lstStyle/>
          <a:p>
            <a:r>
              <a:rPr lang="fr-FR" noProof="0" smtClean="0"/>
              <a:t>Christelle Gaignant</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dirty="0"/>
          </a:p>
        </p:txBody>
      </p:sp>
      <p:sp>
        <p:nvSpPr>
          <p:cNvPr id="5" name="Text Placeholder 4"/>
          <p:cNvSpPr>
            <a:spLocks noGrp="1"/>
          </p:cNvSpPr>
          <p:nvPr>
            <p:ph type="body" sz="quarter" idx="14"/>
          </p:nvPr>
        </p:nvSpPr>
        <p:spPr/>
        <p:txBody>
          <a:bodyPr/>
          <a:lstStyle/>
          <a:p>
            <a:r>
              <a:rPr lang="en-US" dirty="0"/>
              <a:t>Acknowledgements: Rama </a:t>
            </a:r>
            <a:r>
              <a:rPr lang="en-US" dirty="0" err="1" smtClean="0"/>
              <a:t>Calaga</a:t>
            </a:r>
            <a:r>
              <a:rPr lang="en-US" dirty="0" smtClean="0"/>
              <a:t>, </a:t>
            </a:r>
            <a:r>
              <a:rPr lang="en-US" dirty="0"/>
              <a:t>Giovanna </a:t>
            </a:r>
            <a:r>
              <a:rPr lang="en-US" dirty="0" err="1"/>
              <a:t>Vandoni</a:t>
            </a:r>
            <a:r>
              <a:rPr lang="en-US" dirty="0"/>
              <a:t>, </a:t>
            </a:r>
            <a:r>
              <a:rPr lang="en-US" dirty="0" err="1" smtClean="0"/>
              <a:t>Karel</a:t>
            </a:r>
            <a:r>
              <a:rPr lang="en-US" dirty="0" smtClean="0"/>
              <a:t> </a:t>
            </a:r>
            <a:r>
              <a:rPr lang="en-US" dirty="0" err="1"/>
              <a:t>Cornelis</a:t>
            </a:r>
            <a:r>
              <a:rPr lang="en-US" dirty="0"/>
              <a:t>, Thomas Otto, Florence Pirotte, </a:t>
            </a:r>
            <a:r>
              <a:rPr lang="en-US" dirty="0" err="1"/>
              <a:t>Malika</a:t>
            </a:r>
            <a:r>
              <a:rPr lang="en-US" dirty="0"/>
              <a:t> </a:t>
            </a:r>
            <a:r>
              <a:rPr lang="en-US" dirty="0" err="1" smtClean="0"/>
              <a:t>Meddahi</a:t>
            </a:r>
            <a:r>
              <a:rPr lang="en-US" dirty="0" smtClean="0"/>
              <a:t>, José </a:t>
            </a:r>
            <a:r>
              <a:rPr lang="en-US" dirty="0" err="1" smtClean="0"/>
              <a:t>Gascon</a:t>
            </a:r>
            <a:r>
              <a:rPr lang="en-US" dirty="0" smtClean="0"/>
              <a:t>, Tomasz </a:t>
            </a:r>
            <a:r>
              <a:rPr lang="en-US" dirty="0" err="1" smtClean="0"/>
              <a:t>Ladzinski</a:t>
            </a:r>
            <a:r>
              <a:rPr lang="en-US" dirty="0" smtClean="0"/>
              <a:t>, </a:t>
            </a:r>
            <a:r>
              <a:rPr lang="en-US" dirty="0" err="1" smtClean="0"/>
              <a:t>Timo</a:t>
            </a:r>
            <a:r>
              <a:rPr lang="en-US" dirty="0" smtClean="0"/>
              <a:t> </a:t>
            </a:r>
            <a:r>
              <a:rPr lang="en-US" dirty="0" err="1" smtClean="0"/>
              <a:t>Hakulinen</a:t>
            </a:r>
            <a:r>
              <a:rPr lang="en-US" dirty="0" smtClean="0"/>
              <a:t>, </a:t>
            </a:r>
            <a:r>
              <a:rPr lang="en-US" dirty="0"/>
              <a:t>Krzysztof </a:t>
            </a:r>
            <a:r>
              <a:rPr lang="en-US" dirty="0" err="1" smtClean="0"/>
              <a:t>Brodzinski</a:t>
            </a:r>
            <a:r>
              <a:rPr lang="en-US" dirty="0" smtClean="0"/>
              <a:t>, </a:t>
            </a:r>
            <a:r>
              <a:rPr lang="en-US" dirty="0"/>
              <a:t>Simon </a:t>
            </a:r>
            <a:r>
              <a:rPr lang="en-US" dirty="0" smtClean="0"/>
              <a:t>Marsh</a:t>
            </a:r>
            <a:r>
              <a:rPr lang="en-US" dirty="0"/>
              <a:t>, Helmut </a:t>
            </a:r>
            <a:r>
              <a:rPr lang="en-US" dirty="0" err="1" smtClean="0"/>
              <a:t>Vincke</a:t>
            </a:r>
            <a:r>
              <a:rPr lang="en-US" dirty="0"/>
              <a:t>, </a:t>
            </a:r>
            <a:r>
              <a:rPr lang="en-US" dirty="0" smtClean="0"/>
              <a:t>James </a:t>
            </a:r>
            <a:r>
              <a:rPr lang="en-US" dirty="0" err="1" smtClean="0"/>
              <a:t>Ridewood</a:t>
            </a:r>
            <a:r>
              <a:rPr lang="en-US" dirty="0"/>
              <a:t>, </a:t>
            </a:r>
            <a:r>
              <a:rPr lang="en-US" dirty="0" smtClean="0"/>
              <a:t>Laurent </a:t>
            </a:r>
            <a:r>
              <a:rPr lang="en-US" dirty="0" err="1" smtClean="0"/>
              <a:t>Tavian</a:t>
            </a:r>
            <a:r>
              <a:rPr lang="en-US" dirty="0"/>
              <a:t>, Antonio </a:t>
            </a:r>
            <a:r>
              <a:rPr lang="en-US" dirty="0" err="1" smtClean="0"/>
              <a:t>Perin</a:t>
            </a:r>
            <a:r>
              <a:rPr lang="en-US" dirty="0"/>
              <a:t>, Gunnar </a:t>
            </a:r>
            <a:r>
              <a:rPr lang="en-US" dirty="0" smtClean="0"/>
              <a:t>Lindell</a:t>
            </a:r>
            <a:endParaRPr lang="en-US" dirty="0"/>
          </a:p>
        </p:txBody>
      </p:sp>
    </p:spTree>
    <p:extLst>
      <p:ext uri="{BB962C8B-B14F-4D97-AF65-F5344CB8AC3E}">
        <p14:creationId xmlns:p14="http://schemas.microsoft.com/office/powerpoint/2010/main" val="314545661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Spare slides</a:t>
            </a:r>
            <a:endParaRPr lang="en-US" dirty="0"/>
          </a:p>
        </p:txBody>
      </p:sp>
      <p:sp>
        <p:nvSpPr>
          <p:cNvPr id="3" name="Footer Placeholder 2"/>
          <p:cNvSpPr>
            <a:spLocks noGrp="1"/>
          </p:cNvSpPr>
          <p:nvPr>
            <p:ph type="ftr" sz="quarter" idx="11"/>
          </p:nvPr>
        </p:nvSpPr>
        <p:spPr/>
        <p:txBody>
          <a:bodyPr/>
          <a:lstStyle/>
          <a:p>
            <a:r>
              <a:rPr lang="fr-FR" noProof="0" smtClean="0"/>
              <a:t>Christelle Gaignant</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dirty="0"/>
          </a:p>
        </p:txBody>
      </p:sp>
    </p:spTree>
    <p:extLst>
      <p:ext uri="{BB962C8B-B14F-4D97-AF65-F5344CB8AC3E}">
        <p14:creationId xmlns:p14="http://schemas.microsoft.com/office/powerpoint/2010/main" val="157699308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vessel</a:t>
            </a:r>
            <a:endParaRPr lang="en-US" dirty="0"/>
          </a:p>
        </p:txBody>
      </p:sp>
      <p:sp>
        <p:nvSpPr>
          <p:cNvPr id="3" name="Content Placeholder 2"/>
          <p:cNvSpPr>
            <a:spLocks noGrp="1"/>
          </p:cNvSpPr>
          <p:nvPr>
            <p:ph idx="1"/>
          </p:nvPr>
        </p:nvSpPr>
        <p:spPr>
          <a:xfrm>
            <a:off x="612000" y="843558"/>
            <a:ext cx="7920000" cy="3680222"/>
          </a:xfrm>
        </p:spPr>
        <p:txBody>
          <a:bodyPr>
            <a:normAutofit fontScale="92500" lnSpcReduction="10000"/>
          </a:bodyPr>
          <a:lstStyle/>
          <a:p>
            <a:r>
              <a:rPr lang="en-US" sz="1600" dirty="0"/>
              <a:t>SPS CRYOMODULE - A PROPOSAL FOR COMPLIANCE WITH CERN SAFETY </a:t>
            </a:r>
            <a:r>
              <a:rPr lang="en-US" sz="1600" dirty="0" smtClean="0"/>
              <a:t>REQUIREMENT – EDMS </a:t>
            </a:r>
            <a:r>
              <a:rPr lang="cs-CZ" sz="1600" dirty="0" smtClean="0">
                <a:hlinkClick r:id="rId2"/>
              </a:rPr>
              <a:t>1494776</a:t>
            </a:r>
            <a:endParaRPr lang="cs-CZ" sz="1600" dirty="0" smtClean="0"/>
          </a:p>
          <a:p>
            <a:pPr marL="457200" lvl="1" indent="0">
              <a:buNone/>
            </a:pPr>
            <a:r>
              <a:rPr lang="cs-CZ" sz="1600" u="sng" dirty="0" err="1" smtClean="0"/>
              <a:t>Summary</a:t>
            </a:r>
            <a:r>
              <a:rPr lang="cs-CZ" sz="1600" dirty="0" smtClean="0"/>
              <a:t> „These </a:t>
            </a:r>
            <a:r>
              <a:rPr lang="cs-CZ" sz="1600" dirty="0"/>
              <a:t>cryomodules </a:t>
            </a:r>
            <a:r>
              <a:rPr lang="cs-CZ" sz="1600" dirty="0" err="1"/>
              <a:t>have</a:t>
            </a:r>
            <a:r>
              <a:rPr lang="cs-CZ" sz="1600" dirty="0"/>
              <a:t> to </a:t>
            </a:r>
            <a:r>
              <a:rPr lang="cs-CZ" sz="1600" dirty="0" err="1"/>
              <a:t>comply</a:t>
            </a:r>
            <a:r>
              <a:rPr lang="cs-CZ" sz="1600" dirty="0"/>
              <a:t> </a:t>
            </a:r>
            <a:r>
              <a:rPr lang="cs-CZ" sz="1600" dirty="0" err="1"/>
              <a:t>with</a:t>
            </a:r>
            <a:r>
              <a:rPr lang="cs-CZ" sz="1600" dirty="0"/>
              <a:t> HSE unit </a:t>
            </a:r>
            <a:r>
              <a:rPr lang="cs-CZ" sz="1600" dirty="0" err="1"/>
              <a:t>Safety</a:t>
            </a:r>
            <a:r>
              <a:rPr lang="cs-CZ" sz="1600" dirty="0"/>
              <a:t> </a:t>
            </a:r>
            <a:r>
              <a:rPr lang="cs-CZ" sz="1600" dirty="0" err="1"/>
              <a:t>Requirements</a:t>
            </a:r>
            <a:r>
              <a:rPr lang="cs-CZ" sz="1600" dirty="0"/>
              <a:t> </a:t>
            </a:r>
            <a:r>
              <a:rPr lang="cs-CZ" sz="1600" dirty="0" err="1"/>
              <a:t>which</a:t>
            </a:r>
            <a:r>
              <a:rPr lang="cs-CZ" sz="1600" dirty="0"/>
              <a:t> </a:t>
            </a:r>
            <a:r>
              <a:rPr lang="cs-CZ" sz="1600" dirty="0" err="1"/>
              <a:t>have</a:t>
            </a:r>
            <a:r>
              <a:rPr lang="cs-CZ" sz="1600" dirty="0"/>
              <a:t> </a:t>
            </a:r>
            <a:r>
              <a:rPr lang="cs-CZ" sz="1600" dirty="0" err="1"/>
              <a:t>been</a:t>
            </a:r>
            <a:r>
              <a:rPr lang="cs-CZ" sz="1600" dirty="0"/>
              <a:t> </a:t>
            </a:r>
            <a:r>
              <a:rPr lang="cs-CZ" sz="1600" dirty="0" err="1"/>
              <a:t>defined</a:t>
            </a:r>
            <a:r>
              <a:rPr lang="cs-CZ" sz="1600" dirty="0"/>
              <a:t> in </a:t>
            </a:r>
            <a:r>
              <a:rPr lang="cs-CZ" sz="1600" dirty="0" err="1"/>
              <a:t>document</a:t>
            </a:r>
            <a:r>
              <a:rPr lang="cs-CZ" sz="1600" dirty="0"/>
              <a:t> EDMS #1375354. </a:t>
            </a:r>
            <a:r>
              <a:rPr lang="cs-CZ" sz="1600" dirty="0" err="1"/>
              <a:t>Based</a:t>
            </a:r>
            <a:r>
              <a:rPr lang="cs-CZ" sz="1600" dirty="0"/>
              <a:t> on these </a:t>
            </a:r>
            <a:r>
              <a:rPr lang="cs-CZ" sz="1600" dirty="0" err="1"/>
              <a:t>requirements</a:t>
            </a:r>
            <a:r>
              <a:rPr lang="cs-CZ" sz="1600" dirty="0"/>
              <a:t>, </a:t>
            </a:r>
            <a:r>
              <a:rPr lang="cs-CZ" sz="1600" dirty="0" err="1"/>
              <a:t>the</a:t>
            </a:r>
            <a:r>
              <a:rPr lang="cs-CZ" sz="1600" dirty="0"/>
              <a:t> </a:t>
            </a:r>
            <a:r>
              <a:rPr lang="cs-CZ" sz="1600" dirty="0" err="1"/>
              <a:t>present</a:t>
            </a:r>
            <a:r>
              <a:rPr lang="cs-CZ" sz="1600" dirty="0"/>
              <a:t> </a:t>
            </a:r>
            <a:r>
              <a:rPr lang="cs-CZ" sz="1600" dirty="0" err="1"/>
              <a:t>document</a:t>
            </a:r>
            <a:r>
              <a:rPr lang="cs-CZ" sz="1600" dirty="0"/>
              <a:t> </a:t>
            </a:r>
            <a:r>
              <a:rPr lang="cs-CZ" sz="1600" dirty="0" err="1"/>
              <a:t>makes</a:t>
            </a:r>
            <a:r>
              <a:rPr lang="cs-CZ" sz="1600" dirty="0"/>
              <a:t> a </a:t>
            </a:r>
            <a:r>
              <a:rPr lang="cs-CZ" sz="1600" dirty="0" err="1"/>
              <a:t>proposal</a:t>
            </a:r>
            <a:r>
              <a:rPr lang="cs-CZ" sz="1600" dirty="0"/>
              <a:t> </a:t>
            </a:r>
            <a:r>
              <a:rPr lang="cs-CZ" sz="1600" dirty="0" smtClean="0"/>
              <a:t>to:</a:t>
            </a:r>
          </a:p>
          <a:p>
            <a:pPr lvl="2"/>
            <a:r>
              <a:rPr lang="cs-CZ" sz="1600" b="1" dirty="0" err="1" smtClean="0"/>
              <a:t>Achieve</a:t>
            </a:r>
            <a:r>
              <a:rPr lang="cs-CZ" sz="1600" b="1" dirty="0" smtClean="0"/>
              <a:t> </a:t>
            </a:r>
            <a:r>
              <a:rPr lang="cs-CZ" sz="1600" b="1" dirty="0" err="1"/>
              <a:t>compliance</a:t>
            </a:r>
            <a:r>
              <a:rPr lang="cs-CZ" sz="1600" b="1" dirty="0"/>
              <a:t> </a:t>
            </a:r>
            <a:r>
              <a:rPr lang="cs-CZ" sz="1600" dirty="0" err="1"/>
              <a:t>with</a:t>
            </a:r>
            <a:r>
              <a:rPr lang="cs-CZ" sz="1600" dirty="0"/>
              <a:t> </a:t>
            </a:r>
            <a:r>
              <a:rPr lang="cs-CZ" sz="1600" dirty="0" err="1"/>
              <a:t>the</a:t>
            </a:r>
            <a:r>
              <a:rPr lang="cs-CZ" sz="1600" dirty="0"/>
              <a:t> </a:t>
            </a:r>
            <a:r>
              <a:rPr lang="cs-CZ" sz="1600" dirty="0" err="1"/>
              <a:t>Pressure</a:t>
            </a:r>
            <a:r>
              <a:rPr lang="cs-CZ" sz="1600" dirty="0"/>
              <a:t> </a:t>
            </a:r>
            <a:r>
              <a:rPr lang="cs-CZ" sz="1600" dirty="0" err="1"/>
              <a:t>Equipment</a:t>
            </a:r>
            <a:r>
              <a:rPr lang="cs-CZ" sz="1600" dirty="0"/>
              <a:t> </a:t>
            </a:r>
            <a:r>
              <a:rPr lang="cs-CZ" sz="1600" dirty="0" err="1"/>
              <a:t>Directive</a:t>
            </a:r>
            <a:r>
              <a:rPr lang="cs-CZ" sz="1600" dirty="0"/>
              <a:t> (PED) </a:t>
            </a:r>
            <a:r>
              <a:rPr lang="cs-CZ" sz="1600" dirty="0" err="1"/>
              <a:t>Essential</a:t>
            </a:r>
            <a:r>
              <a:rPr lang="cs-CZ" sz="1600" dirty="0"/>
              <a:t> </a:t>
            </a:r>
            <a:r>
              <a:rPr lang="cs-CZ" sz="1600" dirty="0" err="1"/>
              <a:t>Safety</a:t>
            </a:r>
            <a:r>
              <a:rPr lang="cs-CZ" sz="1600" dirty="0"/>
              <a:t> </a:t>
            </a:r>
            <a:r>
              <a:rPr lang="cs-CZ" sz="1600" dirty="0" err="1"/>
              <a:t>Requirements</a:t>
            </a:r>
            <a:r>
              <a:rPr lang="cs-CZ" sz="1600" dirty="0"/>
              <a:t> (ESR)</a:t>
            </a:r>
            <a:r>
              <a:rPr lang="cs-CZ" sz="1600" dirty="0" smtClean="0"/>
              <a:t>;</a:t>
            </a:r>
          </a:p>
          <a:p>
            <a:pPr lvl="2"/>
            <a:r>
              <a:rPr lang="cs-CZ" sz="1600" dirty="0" smtClean="0"/>
              <a:t>Use </a:t>
            </a:r>
            <a:r>
              <a:rPr lang="cs-CZ" sz="1600" dirty="0"/>
              <a:t>as </a:t>
            </a:r>
            <a:r>
              <a:rPr lang="cs-CZ" sz="1600" dirty="0" err="1"/>
              <a:t>construction</a:t>
            </a:r>
            <a:r>
              <a:rPr lang="cs-CZ" sz="1600" dirty="0"/>
              <a:t> </a:t>
            </a:r>
            <a:r>
              <a:rPr lang="cs-CZ" sz="1600" dirty="0" err="1"/>
              <a:t>standards</a:t>
            </a:r>
            <a:r>
              <a:rPr lang="cs-CZ" sz="1600" dirty="0"/>
              <a:t> PED </a:t>
            </a:r>
            <a:r>
              <a:rPr lang="cs-CZ" sz="1600" dirty="0" err="1"/>
              <a:t>harmonized</a:t>
            </a:r>
            <a:r>
              <a:rPr lang="cs-CZ" sz="1600" dirty="0"/>
              <a:t> </a:t>
            </a:r>
            <a:r>
              <a:rPr lang="cs-CZ" sz="1600" dirty="0" err="1"/>
              <a:t>standards</a:t>
            </a:r>
            <a:r>
              <a:rPr lang="cs-CZ" sz="1600" dirty="0" smtClean="0"/>
              <a:t>.“</a:t>
            </a:r>
          </a:p>
          <a:p>
            <a:pPr lvl="2"/>
            <a:endParaRPr lang="cs-CZ" sz="1600" dirty="0"/>
          </a:p>
          <a:p>
            <a:r>
              <a:rPr lang="cs-CZ" sz="1600" dirty="0" err="1"/>
              <a:t>Safety</a:t>
            </a:r>
            <a:r>
              <a:rPr lang="cs-CZ" sz="1600" dirty="0"/>
              <a:t> </a:t>
            </a:r>
            <a:r>
              <a:rPr lang="cs-CZ" sz="1600" dirty="0" err="1"/>
              <a:t>Request</a:t>
            </a:r>
            <a:r>
              <a:rPr lang="cs-CZ" sz="1600" dirty="0"/>
              <a:t> </a:t>
            </a:r>
            <a:r>
              <a:rPr lang="cs-CZ" sz="1600" dirty="0" err="1"/>
              <a:t>Form</a:t>
            </a:r>
            <a:r>
              <a:rPr lang="cs-CZ" sz="1600" dirty="0"/>
              <a:t> - </a:t>
            </a:r>
            <a:r>
              <a:rPr lang="cs-CZ" sz="1600" dirty="0" err="1"/>
              <a:t>Safety</a:t>
            </a:r>
            <a:r>
              <a:rPr lang="cs-CZ" sz="1600" dirty="0"/>
              <a:t> </a:t>
            </a:r>
            <a:r>
              <a:rPr lang="cs-CZ" sz="1600" dirty="0" err="1"/>
              <a:t>compliance</a:t>
            </a:r>
            <a:r>
              <a:rPr lang="cs-CZ" sz="1600" dirty="0"/>
              <a:t> </a:t>
            </a:r>
            <a:r>
              <a:rPr lang="cs-CZ" sz="1600" dirty="0" err="1"/>
              <a:t>of</a:t>
            </a:r>
            <a:r>
              <a:rPr lang="cs-CZ" sz="1600" dirty="0"/>
              <a:t> Prototype </a:t>
            </a:r>
            <a:r>
              <a:rPr lang="cs-CZ" sz="1600" dirty="0" err="1"/>
              <a:t>Crab</a:t>
            </a:r>
            <a:r>
              <a:rPr lang="cs-CZ" sz="1600" dirty="0"/>
              <a:t> </a:t>
            </a:r>
            <a:r>
              <a:rPr lang="cs-CZ" sz="1600" dirty="0" err="1"/>
              <a:t>Cavities</a:t>
            </a:r>
            <a:r>
              <a:rPr lang="cs-CZ" sz="1600" dirty="0"/>
              <a:t> Cryomodules </a:t>
            </a:r>
            <a:r>
              <a:rPr lang="cs-CZ" sz="1600" dirty="0" err="1"/>
              <a:t>for</a:t>
            </a:r>
            <a:r>
              <a:rPr lang="cs-CZ" sz="1600" dirty="0"/>
              <a:t> </a:t>
            </a:r>
            <a:r>
              <a:rPr lang="cs-CZ" sz="1600" dirty="0" smtClean="0"/>
              <a:t>SPS – </a:t>
            </a:r>
            <a:r>
              <a:rPr lang="cs-CZ" sz="1600" dirty="0"/>
              <a:t>EDMS </a:t>
            </a:r>
            <a:r>
              <a:rPr lang="cs-CZ" sz="1600" dirty="0" smtClean="0">
                <a:hlinkClick r:id="rId3"/>
              </a:rPr>
              <a:t>1541969</a:t>
            </a:r>
            <a:endParaRPr lang="cs-CZ" sz="1600" dirty="0" smtClean="0"/>
          </a:p>
          <a:p>
            <a:pPr marL="457200" lvl="1" indent="0">
              <a:buNone/>
            </a:pPr>
            <a:r>
              <a:rPr lang="cs-CZ" sz="1600" dirty="0"/>
              <a:t>„</a:t>
            </a:r>
            <a:r>
              <a:rPr lang="cs-CZ" sz="1600" dirty="0" err="1"/>
              <a:t>other</a:t>
            </a:r>
            <a:r>
              <a:rPr lang="cs-CZ" sz="1600" dirty="0"/>
              <a:t> </a:t>
            </a:r>
            <a:r>
              <a:rPr lang="cs-CZ" sz="1600" dirty="0" err="1"/>
              <a:t>conventional</a:t>
            </a:r>
            <a:r>
              <a:rPr lang="cs-CZ" sz="1600" dirty="0"/>
              <a:t> </a:t>
            </a:r>
            <a:r>
              <a:rPr lang="cs-CZ" sz="1600" dirty="0" err="1"/>
              <a:t>requirements</a:t>
            </a:r>
            <a:r>
              <a:rPr lang="cs-CZ" sz="1600" dirty="0"/>
              <a:t> </a:t>
            </a:r>
            <a:r>
              <a:rPr lang="cs-CZ" sz="1600" dirty="0" err="1"/>
              <a:t>for</a:t>
            </a:r>
            <a:r>
              <a:rPr lang="cs-CZ" sz="1600" dirty="0"/>
              <a:t> </a:t>
            </a:r>
            <a:r>
              <a:rPr lang="cs-CZ" sz="1600" dirty="0" err="1"/>
              <a:t>cryogenic</a:t>
            </a:r>
            <a:r>
              <a:rPr lang="cs-CZ" sz="1600" dirty="0"/>
              <a:t> </a:t>
            </a:r>
            <a:r>
              <a:rPr lang="cs-CZ" sz="1600" dirty="0" err="1"/>
              <a:t>pressure</a:t>
            </a:r>
            <a:r>
              <a:rPr lang="cs-CZ" sz="1600" dirty="0"/>
              <a:t> </a:t>
            </a:r>
            <a:r>
              <a:rPr lang="cs-CZ" sz="1600" dirty="0" err="1"/>
              <a:t>equipment</a:t>
            </a:r>
            <a:r>
              <a:rPr lang="cs-CZ" sz="1600" dirty="0"/>
              <a:t>, such as </a:t>
            </a:r>
            <a:r>
              <a:rPr lang="cs-CZ" sz="1600" dirty="0" err="1"/>
              <a:t>the</a:t>
            </a:r>
            <a:r>
              <a:rPr lang="cs-CZ" sz="1600" dirty="0"/>
              <a:t> </a:t>
            </a:r>
            <a:r>
              <a:rPr lang="cs-CZ" sz="1600" dirty="0" err="1"/>
              <a:t>hydrostatic</a:t>
            </a:r>
            <a:r>
              <a:rPr lang="cs-CZ" sz="1600" dirty="0"/>
              <a:t> </a:t>
            </a:r>
            <a:r>
              <a:rPr lang="cs-CZ" sz="1600" dirty="0" err="1"/>
              <a:t>proof</a:t>
            </a:r>
            <a:r>
              <a:rPr lang="cs-CZ" sz="1600" dirty="0"/>
              <a:t> test </a:t>
            </a:r>
            <a:r>
              <a:rPr lang="cs-CZ" sz="1600" dirty="0" err="1"/>
              <a:t>at</a:t>
            </a:r>
            <a:r>
              <a:rPr lang="cs-CZ" sz="1600" dirty="0"/>
              <a:t> 1.43 </a:t>
            </a:r>
            <a:r>
              <a:rPr lang="cs-CZ" sz="1600" dirty="0" err="1"/>
              <a:t>times</a:t>
            </a:r>
            <a:r>
              <a:rPr lang="cs-CZ" sz="1600" dirty="0"/>
              <a:t> </a:t>
            </a:r>
            <a:r>
              <a:rPr lang="cs-CZ" sz="1600" dirty="0" err="1"/>
              <a:t>the</a:t>
            </a:r>
            <a:r>
              <a:rPr lang="cs-CZ" sz="1600" dirty="0"/>
              <a:t> maximum </a:t>
            </a:r>
            <a:r>
              <a:rPr lang="cs-CZ" sz="1600" dirty="0" err="1"/>
              <a:t>allowable</a:t>
            </a:r>
            <a:r>
              <a:rPr lang="cs-CZ" sz="1600" dirty="0"/>
              <a:t> </a:t>
            </a:r>
            <a:r>
              <a:rPr lang="cs-CZ" sz="1600" dirty="0" err="1"/>
              <a:t>pressure</a:t>
            </a:r>
            <a:r>
              <a:rPr lang="cs-CZ" sz="1600" dirty="0"/>
              <a:t>, </a:t>
            </a:r>
            <a:r>
              <a:rPr lang="cs-CZ" sz="1600" dirty="0" err="1"/>
              <a:t>will</a:t>
            </a:r>
            <a:r>
              <a:rPr lang="cs-CZ" sz="1600" dirty="0"/>
              <a:t> </a:t>
            </a:r>
            <a:r>
              <a:rPr lang="cs-CZ" sz="1600" dirty="0" err="1"/>
              <a:t>be</a:t>
            </a:r>
            <a:r>
              <a:rPr lang="cs-CZ" sz="1600" dirty="0"/>
              <a:t> </a:t>
            </a:r>
            <a:r>
              <a:rPr lang="cs-CZ" sz="1600" dirty="0" err="1"/>
              <a:t>replaced</a:t>
            </a:r>
            <a:r>
              <a:rPr lang="cs-CZ" sz="1600" dirty="0"/>
              <a:t> by </a:t>
            </a:r>
            <a:r>
              <a:rPr lang="cs-CZ" sz="1600" dirty="0" err="1"/>
              <a:t>alternative</a:t>
            </a:r>
            <a:r>
              <a:rPr lang="cs-CZ" sz="1600" dirty="0"/>
              <a:t> </a:t>
            </a:r>
            <a:r>
              <a:rPr lang="cs-CZ" sz="1600" dirty="0" err="1"/>
              <a:t>methods</a:t>
            </a:r>
            <a:r>
              <a:rPr lang="cs-CZ" sz="1600" dirty="0"/>
              <a:t> to </a:t>
            </a:r>
            <a:r>
              <a:rPr lang="cs-CZ" sz="1600" dirty="0" err="1"/>
              <a:t>ensure</a:t>
            </a:r>
            <a:r>
              <a:rPr lang="cs-CZ" sz="1600" dirty="0"/>
              <a:t> </a:t>
            </a:r>
            <a:r>
              <a:rPr lang="cs-CZ" sz="1600" dirty="0" err="1"/>
              <a:t>the</a:t>
            </a:r>
            <a:r>
              <a:rPr lang="cs-CZ" sz="1600" dirty="0"/>
              <a:t> </a:t>
            </a:r>
            <a:r>
              <a:rPr lang="cs-CZ" sz="1600" dirty="0" err="1"/>
              <a:t>structural</a:t>
            </a:r>
            <a:r>
              <a:rPr lang="cs-CZ" sz="1600" dirty="0"/>
              <a:t> integrity </a:t>
            </a:r>
            <a:r>
              <a:rPr lang="cs-CZ" sz="1600" dirty="0" err="1"/>
              <a:t>of</a:t>
            </a:r>
            <a:r>
              <a:rPr lang="cs-CZ" sz="1600" dirty="0"/>
              <a:t> </a:t>
            </a:r>
            <a:r>
              <a:rPr lang="cs-CZ" sz="1600" dirty="0" err="1"/>
              <a:t>the</a:t>
            </a:r>
            <a:r>
              <a:rPr lang="cs-CZ" sz="1600" dirty="0"/>
              <a:t> </a:t>
            </a:r>
            <a:r>
              <a:rPr lang="cs-CZ" sz="1600" dirty="0" err="1"/>
              <a:t>equipment</a:t>
            </a:r>
            <a:r>
              <a:rPr lang="cs-CZ" sz="1600" dirty="0"/>
              <a:t>, as </a:t>
            </a:r>
            <a:r>
              <a:rPr lang="cs-CZ" sz="1600" dirty="0" err="1"/>
              <a:t>the</a:t>
            </a:r>
            <a:r>
              <a:rPr lang="cs-CZ" sz="1600" dirty="0"/>
              <a:t> </a:t>
            </a:r>
            <a:r>
              <a:rPr lang="cs-CZ" sz="1600" dirty="0" err="1"/>
              <a:t>traditional</a:t>
            </a:r>
            <a:r>
              <a:rPr lang="cs-CZ" sz="1600" dirty="0"/>
              <a:t> </a:t>
            </a:r>
            <a:r>
              <a:rPr lang="cs-CZ" sz="1600" dirty="0" err="1"/>
              <a:t>proof</a:t>
            </a:r>
            <a:r>
              <a:rPr lang="cs-CZ" sz="1600" dirty="0"/>
              <a:t> test </a:t>
            </a:r>
            <a:r>
              <a:rPr lang="cs-CZ" sz="1600" dirty="0" err="1"/>
              <a:t>would</a:t>
            </a:r>
            <a:r>
              <a:rPr lang="cs-CZ" sz="1600" dirty="0"/>
              <a:t> </a:t>
            </a:r>
            <a:r>
              <a:rPr lang="cs-CZ" sz="1600" dirty="0" err="1"/>
              <a:t>harm</a:t>
            </a:r>
            <a:r>
              <a:rPr lang="cs-CZ" sz="1600" dirty="0"/>
              <a:t> </a:t>
            </a:r>
            <a:r>
              <a:rPr lang="cs-CZ" sz="1600" dirty="0" err="1"/>
              <a:t>the</a:t>
            </a:r>
            <a:r>
              <a:rPr lang="cs-CZ" sz="1600" dirty="0"/>
              <a:t> operability </a:t>
            </a:r>
            <a:r>
              <a:rPr lang="cs-CZ" sz="1600" dirty="0" err="1"/>
              <a:t>of</a:t>
            </a:r>
            <a:r>
              <a:rPr lang="cs-CZ" sz="1600" dirty="0"/>
              <a:t> </a:t>
            </a:r>
            <a:r>
              <a:rPr lang="cs-CZ" sz="1600" dirty="0" err="1"/>
              <a:t>the</a:t>
            </a:r>
            <a:r>
              <a:rPr lang="cs-CZ" sz="1600" dirty="0"/>
              <a:t> </a:t>
            </a:r>
            <a:r>
              <a:rPr lang="cs-CZ" sz="1600" dirty="0" err="1"/>
              <a:t>crab</a:t>
            </a:r>
            <a:r>
              <a:rPr lang="cs-CZ" sz="1600" dirty="0"/>
              <a:t> </a:t>
            </a:r>
            <a:r>
              <a:rPr lang="cs-CZ" sz="1600" dirty="0" err="1"/>
              <a:t>cavities</a:t>
            </a:r>
            <a:r>
              <a:rPr lang="cs-CZ" sz="1600" dirty="0"/>
              <a:t>. </a:t>
            </a:r>
            <a:r>
              <a:rPr lang="cs-CZ" sz="1600" b="1" dirty="0" err="1"/>
              <a:t>The</a:t>
            </a:r>
            <a:r>
              <a:rPr lang="cs-CZ" sz="1600" b="1" dirty="0"/>
              <a:t> </a:t>
            </a:r>
            <a:r>
              <a:rPr lang="cs-CZ" sz="1600" b="1" dirty="0" err="1"/>
              <a:t>alternative</a:t>
            </a:r>
            <a:r>
              <a:rPr lang="cs-CZ" sz="1600" b="1" dirty="0"/>
              <a:t> </a:t>
            </a:r>
            <a:r>
              <a:rPr lang="cs-CZ" sz="1600" b="1" dirty="0" err="1"/>
              <a:t>methods</a:t>
            </a:r>
            <a:r>
              <a:rPr lang="cs-CZ" sz="1600" b="1" dirty="0"/>
              <a:t> </a:t>
            </a:r>
            <a:r>
              <a:rPr lang="cs-CZ" sz="1600" b="1" dirty="0" err="1"/>
              <a:t>proposed</a:t>
            </a:r>
            <a:r>
              <a:rPr lang="cs-CZ" sz="1600" b="1" dirty="0"/>
              <a:t> </a:t>
            </a:r>
            <a:r>
              <a:rPr lang="cs-CZ" sz="1600" b="1" dirty="0" err="1"/>
              <a:t>still</a:t>
            </a:r>
            <a:r>
              <a:rPr lang="cs-CZ" sz="1600" b="1" dirty="0"/>
              <a:t> </a:t>
            </a:r>
            <a:r>
              <a:rPr lang="cs-CZ" sz="1600" b="1" dirty="0" err="1"/>
              <a:t>align</a:t>
            </a:r>
            <a:r>
              <a:rPr lang="cs-CZ" sz="1600" b="1" dirty="0"/>
              <a:t> </a:t>
            </a:r>
            <a:r>
              <a:rPr lang="cs-CZ" sz="1600" b="1" dirty="0" err="1"/>
              <a:t>with</a:t>
            </a:r>
            <a:r>
              <a:rPr lang="cs-CZ" sz="1600" b="1" dirty="0"/>
              <a:t> </a:t>
            </a:r>
            <a:r>
              <a:rPr lang="cs-CZ" sz="1600" b="1" dirty="0" err="1"/>
              <a:t>the</a:t>
            </a:r>
            <a:r>
              <a:rPr lang="cs-CZ" sz="1600" b="1" dirty="0"/>
              <a:t> </a:t>
            </a:r>
            <a:r>
              <a:rPr lang="cs-CZ" sz="1600" b="1" dirty="0" err="1"/>
              <a:t>requirements</a:t>
            </a:r>
            <a:r>
              <a:rPr lang="cs-CZ" sz="1600" b="1" dirty="0"/>
              <a:t> </a:t>
            </a:r>
            <a:r>
              <a:rPr lang="cs-CZ" sz="1600" b="1" dirty="0" err="1"/>
              <a:t>of</a:t>
            </a:r>
            <a:r>
              <a:rPr lang="cs-CZ" sz="1600" b="1" dirty="0"/>
              <a:t> </a:t>
            </a:r>
            <a:r>
              <a:rPr lang="cs-CZ" sz="1600" b="1" dirty="0" err="1"/>
              <a:t>the</a:t>
            </a:r>
            <a:r>
              <a:rPr lang="cs-CZ" sz="1600" b="1" dirty="0"/>
              <a:t> PED and </a:t>
            </a:r>
            <a:r>
              <a:rPr lang="cs-CZ" sz="1600" b="1" dirty="0" err="1"/>
              <a:t>therefore</a:t>
            </a:r>
            <a:r>
              <a:rPr lang="cs-CZ" sz="1600" b="1" dirty="0"/>
              <a:t>, are </a:t>
            </a:r>
            <a:r>
              <a:rPr lang="cs-CZ" sz="1600" b="1" dirty="0" err="1"/>
              <a:t>valid</a:t>
            </a:r>
            <a:r>
              <a:rPr lang="cs-CZ" sz="1600" dirty="0" smtClean="0"/>
              <a:t>.“ </a:t>
            </a:r>
            <a:endParaRPr lang="en-US" sz="1600" dirty="0"/>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173775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smtClean="0"/>
              <a:t>Content</a:t>
            </a:r>
            <a:endParaRPr lang="en-GB" dirty="0"/>
          </a:p>
        </p:txBody>
      </p:sp>
      <p:sp>
        <p:nvSpPr>
          <p:cNvPr id="9" name="Espace réservé du contenu 8"/>
          <p:cNvSpPr>
            <a:spLocks noGrp="1"/>
          </p:cNvSpPr>
          <p:nvPr>
            <p:ph idx="1"/>
          </p:nvPr>
        </p:nvSpPr>
        <p:spPr/>
        <p:txBody>
          <a:bodyPr>
            <a:normAutofit lnSpcReduction="10000"/>
          </a:bodyPr>
          <a:lstStyle/>
          <a:p>
            <a:pPr marL="514350" indent="-514350">
              <a:buFont typeface="+mj-lt"/>
              <a:buAutoNum type="arabicPeriod"/>
            </a:pPr>
            <a:r>
              <a:rPr lang="fr-CH" dirty="0"/>
              <a:t>Hazards and </a:t>
            </a:r>
            <a:r>
              <a:rPr lang="fr-CH" dirty="0" smtClean="0"/>
              <a:t>Risks: </a:t>
            </a:r>
            <a:r>
              <a:rPr lang="fr-CH" dirty="0"/>
              <a:t>Identification process</a:t>
            </a:r>
          </a:p>
          <a:p>
            <a:pPr marL="514350" indent="-514350">
              <a:buFont typeface="+mj-lt"/>
              <a:buAutoNum type="arabicPeriod"/>
            </a:pPr>
            <a:r>
              <a:rPr lang="fr-CH" dirty="0"/>
              <a:t>Areas of </a:t>
            </a:r>
            <a:r>
              <a:rPr lang="fr-CH" dirty="0" smtClean="0"/>
              <a:t>focus</a:t>
            </a:r>
          </a:p>
          <a:p>
            <a:pPr marL="514350" indent="-514350">
              <a:buFont typeface="+mj-lt"/>
              <a:buAutoNum type="arabicPeriod"/>
            </a:pPr>
            <a:r>
              <a:rPr lang="fr-CH" dirty="0"/>
              <a:t>Safety </a:t>
            </a:r>
            <a:r>
              <a:rPr lang="fr-CH" dirty="0" smtClean="0"/>
              <a:t>review</a:t>
            </a:r>
            <a:endParaRPr lang="fr-CH" dirty="0"/>
          </a:p>
          <a:p>
            <a:pPr marL="914400" lvl="1" indent="-514350">
              <a:buFont typeface="+mj-ea"/>
              <a:buAutoNum type="circleNumDbPlain"/>
            </a:pPr>
            <a:r>
              <a:rPr lang="fr-CH" dirty="0" smtClean="0"/>
              <a:t>Motivations</a:t>
            </a:r>
          </a:p>
          <a:p>
            <a:pPr marL="914400" lvl="1" indent="-514350">
              <a:buFont typeface="+mj-ea"/>
              <a:buAutoNum type="circleNumDbPlain"/>
            </a:pPr>
            <a:r>
              <a:rPr lang="fr-CH" dirty="0" smtClean="0"/>
              <a:t>Scope</a:t>
            </a:r>
          </a:p>
          <a:p>
            <a:pPr marL="914400" lvl="1" indent="-514350">
              <a:buFont typeface="+mj-ea"/>
              <a:buAutoNum type="circleNumDbPlain"/>
            </a:pPr>
            <a:r>
              <a:rPr lang="fr-CH" dirty="0"/>
              <a:t>Conclusions and recommendations</a:t>
            </a:r>
          </a:p>
          <a:p>
            <a:pPr marL="914400" lvl="1" indent="-514350">
              <a:buFont typeface="+mj-ea"/>
              <a:buAutoNum type="circleNumDbPlain"/>
            </a:pPr>
            <a:r>
              <a:rPr lang="fr-CH" dirty="0"/>
              <a:t>Follow-up</a:t>
            </a:r>
          </a:p>
          <a:p>
            <a:pPr marL="514350" indent="-514350">
              <a:buFont typeface="+mj-ea"/>
              <a:buAutoNum type="arabicPeriod"/>
            </a:pPr>
            <a:r>
              <a:rPr lang="fr-CH" dirty="0" smtClean="0"/>
              <a:t>Lessons learnt</a:t>
            </a:r>
          </a:p>
          <a:p>
            <a:pPr marL="914400" lvl="1" indent="-514350">
              <a:buFont typeface="+mj-lt"/>
              <a:buAutoNum type="circleNumDbPlain"/>
            </a:pPr>
            <a:endParaRPr lang="fr-CH" dirty="0"/>
          </a:p>
        </p:txBody>
      </p:sp>
      <p:sp>
        <p:nvSpPr>
          <p:cNvPr id="4" name="Espace réservé du pied de page 3"/>
          <p:cNvSpPr>
            <a:spLocks noGrp="1"/>
          </p:cNvSpPr>
          <p:nvPr>
            <p:ph type="ftr" sz="quarter" idx="11"/>
          </p:nvPr>
        </p:nvSpPr>
        <p:spPr/>
        <p:txBody>
          <a:bodyPr/>
          <a:lstStyle/>
          <a:p>
            <a:r>
              <a:rPr lang="fr-FR" noProof="0" dirty="0" smtClean="0"/>
              <a:t>Christelle Gaignant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on EDMS (1/2)</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12" name="TextBox 11"/>
          <p:cNvSpPr txBox="1"/>
          <p:nvPr/>
        </p:nvSpPr>
        <p:spPr>
          <a:xfrm>
            <a:off x="1043608" y="4443649"/>
            <a:ext cx="6408712" cy="369332"/>
          </a:xfrm>
          <a:prstGeom prst="rect">
            <a:avLst/>
          </a:prstGeom>
          <a:noFill/>
        </p:spPr>
        <p:txBody>
          <a:bodyPr wrap="square" rtlCol="0">
            <a:spAutoFit/>
          </a:bodyPr>
          <a:lstStyle/>
          <a:p>
            <a:pPr algn="ctr"/>
            <a:r>
              <a:rPr lang="en-US" dirty="0">
                <a:solidFill>
                  <a:schemeClr val="accent5"/>
                </a:solidFill>
              </a:rPr>
              <a:t>https://</a:t>
            </a:r>
            <a:r>
              <a:rPr lang="en-US" dirty="0" err="1">
                <a:solidFill>
                  <a:schemeClr val="accent5"/>
                </a:solidFill>
              </a:rPr>
              <a:t>edms.cern.ch</a:t>
            </a:r>
            <a:r>
              <a:rPr lang="en-US" dirty="0">
                <a:solidFill>
                  <a:schemeClr val="accent5"/>
                </a:solidFill>
              </a:rPr>
              <a:t>/project/CERN-0000169596</a:t>
            </a:r>
          </a:p>
        </p:txBody>
      </p:sp>
      <p:pic>
        <p:nvPicPr>
          <p:cNvPr id="8" name="Content Placeholder 7" descr="Screen Shot 2017-03-31 at 12.21.05.png"/>
          <p:cNvPicPr>
            <a:picLocks noGrp="1" noChangeAspect="1"/>
          </p:cNvPicPr>
          <p:nvPr>
            <p:ph idx="1"/>
          </p:nvPr>
        </p:nvPicPr>
        <p:blipFill>
          <a:blip r:embed="rId2">
            <a:extLst>
              <a:ext uri="{28A0092B-C50C-407E-A947-70E740481C1C}">
                <a14:useLocalDpi xmlns:a14="http://schemas.microsoft.com/office/drawing/2010/main" val="0"/>
              </a:ext>
            </a:extLst>
          </a:blip>
          <a:srcRect l="-27495" r="-27495"/>
          <a:stretch>
            <a:fillRect/>
          </a:stretch>
        </p:blipFill>
        <p:spPr>
          <a:xfrm>
            <a:off x="612000" y="675000"/>
            <a:ext cx="7920000" cy="3680222"/>
          </a:xfrm>
        </p:spPr>
      </p:pic>
      <p:sp>
        <p:nvSpPr>
          <p:cNvPr id="13" name="Footer Placeholder 3"/>
          <p:cNvSpPr>
            <a:spLocks noGrp="1"/>
          </p:cNvSpPr>
          <p:nvPr>
            <p:ph type="ftr" sz="quarter" idx="11"/>
          </p:nvPr>
        </p:nvSpPr>
        <p:spPr>
          <a:xfrm>
            <a:off x="1905000" y="4767263"/>
            <a:ext cx="6627000" cy="270000"/>
          </a:xfrm>
        </p:spPr>
        <p:txBody>
          <a:bodyPr/>
          <a:lstStyle/>
          <a:p>
            <a:r>
              <a:rPr lang="fr-FR" noProof="0" dirty="0" smtClean="0"/>
              <a:t>Christelle Gaignant</a:t>
            </a:r>
            <a:endParaRPr lang="en-GB" noProof="0" dirty="0"/>
          </a:p>
        </p:txBody>
      </p:sp>
    </p:spTree>
    <p:extLst>
      <p:ext uri="{BB962C8B-B14F-4D97-AF65-F5344CB8AC3E}">
        <p14:creationId xmlns:p14="http://schemas.microsoft.com/office/powerpoint/2010/main" val="40518654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7-03-31 at 12.23.18.png"/>
          <p:cNvPicPr>
            <a:picLocks noGrp="1" noChangeAspect="1"/>
          </p:cNvPicPr>
          <p:nvPr>
            <p:ph idx="1"/>
          </p:nvPr>
        </p:nvPicPr>
        <p:blipFill>
          <a:blip r:embed="rId2">
            <a:extLst>
              <a:ext uri="{28A0092B-C50C-407E-A947-70E740481C1C}">
                <a14:useLocalDpi xmlns:a14="http://schemas.microsoft.com/office/drawing/2010/main" val="0"/>
              </a:ext>
            </a:extLst>
          </a:blip>
          <a:srcRect l="-43162" r="-43162"/>
          <a:stretch>
            <a:fillRect/>
          </a:stretch>
        </p:blipFill>
        <p:spPr/>
      </p:pic>
      <p:sp>
        <p:nvSpPr>
          <p:cNvPr id="2" name="Title 1"/>
          <p:cNvSpPr>
            <a:spLocks noGrp="1"/>
          </p:cNvSpPr>
          <p:nvPr>
            <p:ph type="title"/>
          </p:nvPr>
        </p:nvSpPr>
        <p:spPr/>
        <p:txBody>
          <a:bodyPr/>
          <a:lstStyle/>
          <a:p>
            <a:r>
              <a:rPr lang="en-US" dirty="0" smtClean="0"/>
              <a:t>Documentation on EDMS (2/2)</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12" name="TextBox 11"/>
          <p:cNvSpPr txBox="1"/>
          <p:nvPr/>
        </p:nvSpPr>
        <p:spPr>
          <a:xfrm>
            <a:off x="1043608" y="4443649"/>
            <a:ext cx="6408712" cy="369332"/>
          </a:xfrm>
          <a:prstGeom prst="rect">
            <a:avLst/>
          </a:prstGeom>
          <a:noFill/>
        </p:spPr>
        <p:txBody>
          <a:bodyPr wrap="square" rtlCol="0">
            <a:spAutoFit/>
          </a:bodyPr>
          <a:lstStyle/>
          <a:p>
            <a:pPr algn="ctr"/>
            <a:r>
              <a:rPr lang="en-US" dirty="0">
                <a:solidFill>
                  <a:schemeClr val="accent5"/>
                </a:solidFill>
              </a:rPr>
              <a:t>https://</a:t>
            </a:r>
            <a:r>
              <a:rPr lang="en-US" dirty="0" err="1">
                <a:solidFill>
                  <a:schemeClr val="accent5"/>
                </a:solidFill>
              </a:rPr>
              <a:t>edms.cern.ch</a:t>
            </a:r>
            <a:r>
              <a:rPr lang="en-US" dirty="0">
                <a:solidFill>
                  <a:schemeClr val="accent5"/>
                </a:solidFill>
              </a:rPr>
              <a:t>/project/CERN-0000096385</a:t>
            </a:r>
          </a:p>
        </p:txBody>
      </p:sp>
      <p:sp>
        <p:nvSpPr>
          <p:cNvPr id="9" name="Footer Placeholder 3"/>
          <p:cNvSpPr>
            <a:spLocks noGrp="1"/>
          </p:cNvSpPr>
          <p:nvPr>
            <p:ph type="ftr" sz="quarter" idx="11"/>
          </p:nvPr>
        </p:nvSpPr>
        <p:spPr>
          <a:xfrm>
            <a:off x="1905000" y="4767263"/>
            <a:ext cx="6627000" cy="270000"/>
          </a:xfrm>
        </p:spPr>
        <p:txBody>
          <a:bodyPr/>
          <a:lstStyle/>
          <a:p>
            <a:r>
              <a:rPr lang="fr-FR" noProof="0" dirty="0" smtClean="0"/>
              <a:t>Christelle Gaignant</a:t>
            </a:r>
            <a:endParaRPr lang="en-GB" noProof="0" dirty="0"/>
          </a:p>
        </p:txBody>
      </p:sp>
    </p:spTree>
    <p:extLst>
      <p:ext uri="{BB962C8B-B14F-4D97-AF65-F5344CB8AC3E}">
        <p14:creationId xmlns:p14="http://schemas.microsoft.com/office/powerpoint/2010/main" val="24343226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Hazards and Risks: Identification Process</a:t>
            </a:r>
          </a:p>
        </p:txBody>
      </p:sp>
      <p:sp>
        <p:nvSpPr>
          <p:cNvPr id="5" name="Text Placeholder 4"/>
          <p:cNvSpPr>
            <a:spLocks noGrp="1"/>
          </p:cNvSpPr>
          <p:nvPr>
            <p:ph type="body" sz="quarter" idx="3"/>
          </p:nvPr>
        </p:nvSpPr>
        <p:spPr>
          <a:xfrm>
            <a:off x="612000" y="911425"/>
            <a:ext cx="8074805" cy="479822"/>
          </a:xfrm>
        </p:spPr>
        <p:txBody>
          <a:bodyPr>
            <a:noAutofit/>
          </a:bodyPr>
          <a:lstStyle/>
          <a:p>
            <a:pPr algn="ctr"/>
            <a:r>
              <a:rPr lang="en-US" sz="2400" dirty="0"/>
              <a:t>A team of experts and </a:t>
            </a:r>
            <a:r>
              <a:rPr lang="en-US" sz="2400" dirty="0" smtClean="0"/>
              <a:t>stakeholders gathered all along the year 2016</a:t>
            </a:r>
            <a:endParaRPr lang="en-US" sz="2400" dirty="0"/>
          </a:p>
        </p:txBody>
      </p:sp>
      <p:sp>
        <p:nvSpPr>
          <p:cNvPr id="6" name="Content Placeholder 5"/>
          <p:cNvSpPr>
            <a:spLocks noGrp="1"/>
          </p:cNvSpPr>
          <p:nvPr>
            <p:ph sz="quarter" idx="4"/>
          </p:nvPr>
        </p:nvSpPr>
        <p:spPr>
          <a:xfrm>
            <a:off x="612001" y="1851670"/>
            <a:ext cx="4248032" cy="2592288"/>
          </a:xfrm>
        </p:spPr>
        <p:txBody>
          <a:bodyPr>
            <a:normAutofit/>
          </a:bodyPr>
          <a:lstStyle/>
          <a:p>
            <a:r>
              <a:rPr lang="en-US" sz="2000" dirty="0" smtClean="0"/>
              <a:t>Composed of: </a:t>
            </a:r>
          </a:p>
          <a:p>
            <a:pPr marL="0" indent="0">
              <a:buNone/>
            </a:pPr>
            <a:r>
              <a:rPr lang="en-US" sz="2000" dirty="0" smtClean="0"/>
              <a:t>WP </a:t>
            </a:r>
            <a:r>
              <a:rPr lang="en-US" sz="2000" dirty="0"/>
              <a:t>representatives, CERN equipment groups, Safety Officers, HSE unit </a:t>
            </a:r>
            <a:endParaRPr lang="en-US" sz="2000" dirty="0" smtClean="0"/>
          </a:p>
          <a:p>
            <a:r>
              <a:rPr lang="en-US" sz="2000" dirty="0" smtClean="0"/>
              <a:t>Representing ~15 participants</a:t>
            </a:r>
            <a:endParaRPr lang="en-US" sz="2000" dirty="0"/>
          </a:p>
          <a:p>
            <a:r>
              <a:rPr lang="en-US" sz="2000" dirty="0" smtClean="0"/>
              <a:t>Meeting monthly over </a:t>
            </a:r>
            <a:r>
              <a:rPr lang="en-US" sz="2000" dirty="0"/>
              <a:t>1 year </a:t>
            </a:r>
          </a:p>
        </p:txBody>
      </p:sp>
      <p:sp>
        <p:nvSpPr>
          <p:cNvPr id="7" name="Footer Placeholder 6"/>
          <p:cNvSpPr>
            <a:spLocks noGrp="1"/>
          </p:cNvSpPr>
          <p:nvPr>
            <p:ph type="ftr" sz="quarter" idx="11"/>
          </p:nvPr>
        </p:nvSpPr>
        <p:spPr/>
        <p:txBody>
          <a:bodyPr/>
          <a:lstStyle/>
          <a:p>
            <a:r>
              <a:rPr lang="fr-FR" noProof="0" dirty="0" smtClean="0"/>
              <a:t>Christelle Gaignant</a:t>
            </a:r>
            <a:endParaRPr lang="en-GB" noProof="0" dirty="0"/>
          </a:p>
        </p:txBody>
      </p:sp>
      <p:sp>
        <p:nvSpPr>
          <p:cNvPr id="8" name="Slide Number Placeholder 7"/>
          <p:cNvSpPr>
            <a:spLocks noGrp="1"/>
          </p:cNvSpPr>
          <p:nvPr>
            <p:ph type="sldNum" sz="quarter" idx="12"/>
          </p:nvPr>
        </p:nvSpPr>
        <p:spPr/>
        <p:txBody>
          <a:bodyPr/>
          <a:lstStyle/>
          <a:p>
            <a:fld id="{BFDCA1C4-9514-7B4F-976F-D92F7E296653}" type="slidenum">
              <a:rPr lang="fr-FR" smtClean="0"/>
              <a:pPr/>
              <a:t>3</a:t>
            </a:fld>
            <a:endParaRPr lang="fr-FR"/>
          </a:p>
        </p:txBody>
      </p:sp>
      <p:sp>
        <p:nvSpPr>
          <p:cNvPr id="10" name="Content Placeholder 5"/>
          <p:cNvSpPr txBox="1">
            <a:spLocks/>
          </p:cNvSpPr>
          <p:nvPr/>
        </p:nvSpPr>
        <p:spPr>
          <a:xfrm>
            <a:off x="5004048" y="1859800"/>
            <a:ext cx="3819269" cy="17598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ctr">
              <a:buNone/>
            </a:pPr>
            <a:r>
              <a:rPr lang="en-US" sz="2000" b="1" dirty="0" smtClean="0">
                <a:solidFill>
                  <a:schemeClr val="bg2"/>
                </a:solidFill>
              </a:rPr>
              <a:t>Objectives</a:t>
            </a:r>
          </a:p>
          <a:p>
            <a:pPr>
              <a:buClr>
                <a:schemeClr val="accent1"/>
              </a:buClr>
              <a:buFont typeface="Wingdings" charset="2"/>
              <a:buChar char="Ø"/>
            </a:pPr>
            <a:r>
              <a:rPr lang="en-US" sz="2000" dirty="0" smtClean="0">
                <a:solidFill>
                  <a:schemeClr val="bg2"/>
                </a:solidFill>
              </a:rPr>
              <a:t>List hazards</a:t>
            </a:r>
          </a:p>
          <a:p>
            <a:pPr>
              <a:buClr>
                <a:schemeClr val="accent1"/>
              </a:buClr>
              <a:buFont typeface="Wingdings" charset="2"/>
              <a:buChar char="Ø"/>
            </a:pPr>
            <a:r>
              <a:rPr lang="en-US" sz="2000" dirty="0" smtClean="0">
                <a:solidFill>
                  <a:schemeClr val="bg2"/>
                </a:solidFill>
              </a:rPr>
              <a:t>Identify areas to focus on </a:t>
            </a:r>
          </a:p>
          <a:p>
            <a:pPr>
              <a:buClr>
                <a:schemeClr val="accent1"/>
              </a:buClr>
              <a:buFont typeface="Wingdings" charset="2"/>
              <a:buChar char="Ø"/>
            </a:pPr>
            <a:r>
              <a:rPr lang="en-US" sz="2000" dirty="0" smtClean="0">
                <a:solidFill>
                  <a:schemeClr val="bg2"/>
                </a:solidFill>
              </a:rPr>
              <a:t>Propose risk </a:t>
            </a:r>
            <a:r>
              <a:rPr lang="en-US" sz="2000" dirty="0">
                <a:solidFill>
                  <a:schemeClr val="bg2"/>
                </a:solidFill>
              </a:rPr>
              <a:t>control </a:t>
            </a:r>
            <a:r>
              <a:rPr lang="en-US" sz="2000" dirty="0" smtClean="0">
                <a:solidFill>
                  <a:schemeClr val="bg2"/>
                </a:solidFill>
              </a:rPr>
              <a:t>measures</a:t>
            </a:r>
            <a:endParaRPr lang="en-US" sz="2000" dirty="0"/>
          </a:p>
        </p:txBody>
      </p:sp>
    </p:spTree>
    <p:extLst>
      <p:ext uri="{BB962C8B-B14F-4D97-AF65-F5344CB8AC3E}">
        <p14:creationId xmlns:p14="http://schemas.microsoft.com/office/powerpoint/2010/main" val="10338128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Areas of </a:t>
            </a:r>
            <a:r>
              <a:rPr lang="en-US" sz="2400" dirty="0" smtClean="0"/>
              <a:t>focus: Cryogenic </a:t>
            </a:r>
            <a:r>
              <a:rPr lang="en-US" sz="2400" dirty="0"/>
              <a:t>and mechanical </a:t>
            </a:r>
            <a:r>
              <a:rPr lang="en-US" sz="2400" dirty="0" smtClean="0"/>
              <a:t>aspects</a:t>
            </a:r>
            <a:endParaRPr lang="en-US" sz="2400" dirty="0"/>
          </a:p>
        </p:txBody>
      </p:sp>
      <p:sp>
        <p:nvSpPr>
          <p:cNvPr id="3" name="Content Placeholder 2"/>
          <p:cNvSpPr>
            <a:spLocks noGrp="1"/>
          </p:cNvSpPr>
          <p:nvPr>
            <p:ph idx="1"/>
          </p:nvPr>
        </p:nvSpPr>
        <p:spPr>
          <a:xfrm>
            <a:off x="323528" y="1059581"/>
            <a:ext cx="8640960" cy="3535041"/>
          </a:xfrm>
        </p:spPr>
        <p:txBody>
          <a:bodyPr>
            <a:normAutofit/>
          </a:bodyPr>
          <a:lstStyle/>
          <a:p>
            <a:r>
              <a:rPr lang="en-US" sz="2200" dirty="0" smtClean="0"/>
              <a:t>2 cryogens (</a:t>
            </a:r>
            <a:r>
              <a:rPr lang="en-US" sz="2200" dirty="0" err="1" smtClean="0"/>
              <a:t>LHe</a:t>
            </a:r>
            <a:r>
              <a:rPr lang="en-US" sz="2200" dirty="0"/>
              <a:t>, </a:t>
            </a:r>
            <a:r>
              <a:rPr lang="en-US" sz="2200" dirty="0" smtClean="0"/>
              <a:t>LN</a:t>
            </a:r>
            <a:r>
              <a:rPr lang="en-US" sz="2200" baseline="-25000" dirty="0" smtClean="0"/>
              <a:t>2</a:t>
            </a:r>
            <a:r>
              <a:rPr lang="en-US" sz="2200" dirty="0" smtClean="0"/>
              <a:t>) with </a:t>
            </a:r>
            <a:r>
              <a:rPr lang="en-US" sz="2200" dirty="0"/>
              <a:t>different </a:t>
            </a:r>
            <a:r>
              <a:rPr lang="en-US" sz="2200" dirty="0" smtClean="0"/>
              <a:t>behaviors in </a:t>
            </a:r>
            <a:r>
              <a:rPr lang="en-US" sz="2200" dirty="0"/>
              <a:t>different locations</a:t>
            </a:r>
          </a:p>
          <a:p>
            <a:r>
              <a:rPr lang="en-US" sz="2200" dirty="0"/>
              <a:t>The cryomodule (</a:t>
            </a:r>
            <a:r>
              <a:rPr lang="en-US" sz="2200" dirty="0" smtClean="0"/>
              <a:t>CM) is </a:t>
            </a:r>
            <a:r>
              <a:rPr lang="en-US" sz="2200" dirty="0"/>
              <a:t>a pressure vessel</a:t>
            </a:r>
          </a:p>
          <a:p>
            <a:r>
              <a:rPr lang="en-US" sz="2200" dirty="0"/>
              <a:t>The table is a moving object supporting the CM, </a:t>
            </a:r>
            <a:r>
              <a:rPr lang="en-US" sz="2200" dirty="0" err="1"/>
              <a:t>cryo</a:t>
            </a:r>
            <a:r>
              <a:rPr lang="en-US" sz="2200" dirty="0"/>
              <a:t> </a:t>
            </a:r>
            <a:r>
              <a:rPr lang="en-US" sz="2200" dirty="0" smtClean="0"/>
              <a:t>connections </a:t>
            </a:r>
            <a:r>
              <a:rPr lang="en-US" sz="2200" dirty="0"/>
              <a:t>and </a:t>
            </a:r>
            <a:r>
              <a:rPr lang="en-US" sz="2200" dirty="0" smtClean="0"/>
              <a:t>RF power </a:t>
            </a:r>
            <a:r>
              <a:rPr lang="en-US" sz="2200" dirty="0"/>
              <a:t>cables</a:t>
            </a:r>
          </a:p>
          <a:p>
            <a:endParaRPr lang="en-US" sz="2200" dirty="0"/>
          </a:p>
          <a:p>
            <a:pPr marL="0" indent="0" algn="ctr">
              <a:buClr>
                <a:schemeClr val="accent1"/>
              </a:buClr>
              <a:buNone/>
            </a:pPr>
            <a:r>
              <a:rPr lang="en-US" sz="2200" dirty="0" smtClean="0">
                <a:solidFill>
                  <a:srgbClr val="0093BE"/>
                </a:solidFill>
              </a:rPr>
              <a:t>Accidental cryogen </a:t>
            </a:r>
            <a:r>
              <a:rPr lang="en-US" sz="2200" dirty="0">
                <a:solidFill>
                  <a:srgbClr val="0093BE"/>
                </a:solidFill>
              </a:rPr>
              <a:t>release </a:t>
            </a:r>
            <a:r>
              <a:rPr lang="en-US" sz="2200" dirty="0" smtClean="0">
                <a:solidFill>
                  <a:srgbClr val="0093BE"/>
                </a:solidFill>
              </a:rPr>
              <a:t>underground and </a:t>
            </a:r>
            <a:r>
              <a:rPr lang="en-US" sz="2200" dirty="0">
                <a:solidFill>
                  <a:srgbClr val="0093BE"/>
                </a:solidFill>
              </a:rPr>
              <a:t>related ODH risk </a:t>
            </a:r>
            <a:r>
              <a:rPr lang="en-US" sz="2200" dirty="0" smtClean="0">
                <a:solidFill>
                  <a:srgbClr val="0093BE"/>
                </a:solidFill>
              </a:rPr>
              <a:t>identified</a:t>
            </a:r>
          </a:p>
          <a:p>
            <a:pPr marL="0" indent="0" algn="ctr">
              <a:buClr>
                <a:schemeClr val="accent1"/>
              </a:buClr>
              <a:buNone/>
            </a:pPr>
            <a:endParaRPr lang="en-US" sz="2200" dirty="0" smtClean="0">
              <a:solidFill>
                <a:srgbClr val="0093BE"/>
              </a:solidFill>
            </a:endParaRPr>
          </a:p>
          <a:p>
            <a:pPr marL="0" indent="0" algn="ctr">
              <a:buClr>
                <a:schemeClr val="accent1"/>
              </a:buClr>
              <a:buNone/>
            </a:pPr>
            <a:r>
              <a:rPr lang="en-US" sz="2200" dirty="0" smtClean="0">
                <a:solidFill>
                  <a:srgbClr val="0093BE"/>
                </a:solidFill>
              </a:rPr>
              <a:t>New </a:t>
            </a:r>
            <a:r>
              <a:rPr lang="en-US" sz="2200" dirty="0">
                <a:solidFill>
                  <a:srgbClr val="0093BE"/>
                </a:solidFill>
              </a:rPr>
              <a:t>source of risk in the SPS</a:t>
            </a:r>
            <a:r>
              <a:rPr lang="en-US" sz="2200" dirty="0" smtClean="0">
                <a:solidFill>
                  <a:srgbClr val="0093BE"/>
                </a:solidFill>
              </a:rPr>
              <a:t>!</a:t>
            </a:r>
            <a:endParaRPr lang="en-US" sz="2200" dirty="0">
              <a:solidFill>
                <a:srgbClr val="0093BE"/>
              </a:solidFill>
            </a:endParaRPr>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descr="odh.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3651870"/>
            <a:ext cx="537782" cy="473519"/>
          </a:xfrm>
          <a:prstGeom prst="rect">
            <a:avLst/>
          </a:prstGeom>
        </p:spPr>
      </p:pic>
    </p:spTree>
    <p:extLst>
      <p:ext uri="{BB962C8B-B14F-4D97-AF65-F5344CB8AC3E}">
        <p14:creationId xmlns:p14="http://schemas.microsoft.com/office/powerpoint/2010/main" val="35497340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of </a:t>
            </a:r>
            <a:r>
              <a:rPr lang="en-US" dirty="0" smtClean="0"/>
              <a:t>focus: Radiations </a:t>
            </a:r>
            <a:r>
              <a:rPr lang="en-US" dirty="0"/>
              <a:t>from the </a:t>
            </a:r>
            <a:r>
              <a:rPr lang="en-US" dirty="0" smtClean="0"/>
              <a:t>cavities</a:t>
            </a:r>
            <a:endParaRPr lang="en-US" dirty="0"/>
          </a:p>
        </p:txBody>
      </p:sp>
      <p:sp>
        <p:nvSpPr>
          <p:cNvPr id="3" name="Content Placeholder 2"/>
          <p:cNvSpPr>
            <a:spLocks noGrp="1"/>
          </p:cNvSpPr>
          <p:nvPr>
            <p:ph idx="1"/>
          </p:nvPr>
        </p:nvSpPr>
        <p:spPr>
          <a:xfrm>
            <a:off x="612000" y="1563637"/>
            <a:ext cx="7920000" cy="3030985"/>
          </a:xfrm>
        </p:spPr>
        <p:txBody>
          <a:bodyPr>
            <a:normAutofit lnSpcReduction="10000"/>
          </a:bodyPr>
          <a:lstStyle/>
          <a:p>
            <a:r>
              <a:rPr lang="en-US" sz="2200" dirty="0" smtClean="0"/>
              <a:t>New objects and </a:t>
            </a:r>
          </a:p>
          <a:p>
            <a:r>
              <a:rPr lang="en-US" sz="2200" dirty="0"/>
              <a:t>F</a:t>
            </a:r>
            <a:r>
              <a:rPr lang="en-US" sz="2200" dirty="0" smtClean="0"/>
              <a:t>ew </a:t>
            </a:r>
            <a:r>
              <a:rPr lang="en-US" sz="2200" dirty="0"/>
              <a:t>data available</a:t>
            </a:r>
          </a:p>
          <a:p>
            <a:pPr marL="0" indent="0">
              <a:buNone/>
            </a:pPr>
            <a:endParaRPr lang="en-US" sz="2200" dirty="0"/>
          </a:p>
          <a:p>
            <a:pPr marL="0" indent="0">
              <a:buNone/>
            </a:pPr>
            <a:endParaRPr lang="en-US" sz="2200" dirty="0"/>
          </a:p>
          <a:p>
            <a:pPr marL="0" indent="0" algn="ctr">
              <a:buNone/>
            </a:pPr>
            <a:r>
              <a:rPr lang="en-US" sz="2200" dirty="0" smtClean="0">
                <a:solidFill>
                  <a:srgbClr val="0093BE"/>
                </a:solidFill>
              </a:rPr>
              <a:t>Concurrent RF powering and </a:t>
            </a:r>
            <a:r>
              <a:rPr lang="en-US" sz="2200" dirty="0">
                <a:solidFill>
                  <a:srgbClr val="0093BE"/>
                </a:solidFill>
              </a:rPr>
              <a:t>access </a:t>
            </a:r>
            <a:r>
              <a:rPr lang="en-US" sz="2200" dirty="0" smtClean="0">
                <a:solidFill>
                  <a:srgbClr val="0093BE"/>
                </a:solidFill>
              </a:rPr>
              <a:t>underground excluded</a:t>
            </a:r>
          </a:p>
          <a:p>
            <a:pPr marL="0" indent="0" algn="ctr">
              <a:buNone/>
            </a:pPr>
            <a:endParaRPr lang="en-US" sz="2200" dirty="0" smtClean="0">
              <a:solidFill>
                <a:srgbClr val="0093BE"/>
              </a:solidFill>
            </a:endParaRPr>
          </a:p>
          <a:p>
            <a:pPr marL="0" indent="0" algn="ctr">
              <a:buNone/>
            </a:pPr>
            <a:endParaRPr lang="en-US" sz="2200" dirty="0" smtClean="0">
              <a:solidFill>
                <a:srgbClr val="0093BE"/>
              </a:solidFill>
            </a:endParaRPr>
          </a:p>
          <a:p>
            <a:pPr marL="0" indent="0" algn="ctr">
              <a:buNone/>
            </a:pPr>
            <a:r>
              <a:rPr lang="en-US" sz="2200" dirty="0" smtClean="0">
                <a:solidFill>
                  <a:srgbClr val="0093BE"/>
                </a:solidFill>
              </a:rPr>
              <a:t>New </a:t>
            </a:r>
            <a:r>
              <a:rPr lang="en-US" sz="2200" dirty="0">
                <a:solidFill>
                  <a:srgbClr val="0093BE"/>
                </a:solidFill>
              </a:rPr>
              <a:t>EIS-machine in the SPS</a:t>
            </a:r>
            <a:r>
              <a:rPr lang="en-US" sz="2200" dirty="0" smtClean="0">
                <a:solidFill>
                  <a:srgbClr val="0093BE"/>
                </a:solidFill>
              </a:rPr>
              <a:t>!</a:t>
            </a:r>
            <a:endParaRPr lang="en-US" sz="2200" dirty="0">
              <a:solidFill>
                <a:srgbClr val="0093BE"/>
              </a:solidFill>
            </a:endParaRPr>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grpSp>
        <p:nvGrpSpPr>
          <p:cNvPr id="7" name="Group 6"/>
          <p:cNvGrpSpPr/>
          <p:nvPr/>
        </p:nvGrpSpPr>
        <p:grpSpPr>
          <a:xfrm>
            <a:off x="4328513" y="1002090"/>
            <a:ext cx="4474840" cy="1569660"/>
            <a:chOff x="4102094" y="3084548"/>
            <a:chExt cx="4680520" cy="1453359"/>
          </a:xfrm>
        </p:grpSpPr>
        <p:sp>
          <p:nvSpPr>
            <p:cNvPr id="6" name="TextBox 5"/>
            <p:cNvSpPr txBox="1"/>
            <p:nvPr/>
          </p:nvSpPr>
          <p:spPr>
            <a:xfrm>
              <a:off x="4102094" y="3084548"/>
              <a:ext cx="4680520" cy="1453359"/>
            </a:xfrm>
            <a:prstGeom prst="rect">
              <a:avLst/>
            </a:prstGeom>
            <a:noFill/>
            <a:ln w="3175" cmpd="sng">
              <a:solidFill>
                <a:schemeClr val="tx2"/>
              </a:solidFill>
              <a:prstDash val="sysDot"/>
            </a:ln>
          </p:spPr>
          <p:txBody>
            <a:bodyPr wrap="square" rtlCol="0">
              <a:spAutoFit/>
            </a:bodyPr>
            <a:lstStyle/>
            <a:p>
              <a:r>
                <a:rPr lang="en-GB" sz="1600" b="1" dirty="0" smtClean="0">
                  <a:solidFill>
                    <a:schemeClr val="accent5"/>
                  </a:solidFill>
                </a:rPr>
                <a:t>     EIS</a:t>
              </a:r>
              <a:r>
                <a:rPr lang="en-GB" sz="1600" b="1" dirty="0">
                  <a:solidFill>
                    <a:schemeClr val="accent5"/>
                  </a:solidFill>
                </a:rPr>
                <a:t>: Element Important for Safety</a:t>
              </a:r>
            </a:p>
            <a:p>
              <a:r>
                <a:rPr lang="en-GB" sz="1600" dirty="0">
                  <a:solidFill>
                    <a:schemeClr val="accent5"/>
                  </a:solidFill>
                </a:rPr>
                <a:t>Ensure </a:t>
              </a:r>
              <a:r>
                <a:rPr lang="en-GB" sz="1600" dirty="0" smtClean="0">
                  <a:solidFill>
                    <a:schemeClr val="accent5"/>
                  </a:solidFill>
                </a:rPr>
                <a:t>protection </a:t>
              </a:r>
              <a:r>
                <a:rPr lang="en-GB" sz="1600" dirty="0">
                  <a:solidFill>
                    <a:schemeClr val="accent5"/>
                  </a:solidFill>
                </a:rPr>
                <a:t>of </a:t>
              </a:r>
              <a:r>
                <a:rPr lang="en-GB" sz="1600" dirty="0" smtClean="0">
                  <a:solidFill>
                    <a:schemeClr val="accent5"/>
                  </a:solidFill>
                </a:rPr>
                <a:t>personnel </a:t>
              </a:r>
              <a:r>
                <a:rPr lang="en-GB" sz="1600" dirty="0">
                  <a:solidFill>
                    <a:schemeClr val="accent5"/>
                  </a:solidFill>
                </a:rPr>
                <a:t>against </a:t>
              </a:r>
              <a:r>
                <a:rPr lang="en-GB" sz="1600" dirty="0" smtClean="0">
                  <a:solidFill>
                    <a:schemeClr val="accent5"/>
                  </a:solidFill>
                </a:rPr>
                <a:t>beam </a:t>
              </a:r>
              <a:r>
                <a:rPr lang="en-GB" sz="1600" dirty="0">
                  <a:solidFill>
                    <a:schemeClr val="accent5"/>
                  </a:solidFill>
                </a:rPr>
                <a:t>hazards (EIS-beam) and hazards due to the operation of </a:t>
              </a:r>
              <a:r>
                <a:rPr lang="en-GB" sz="1600" dirty="0" smtClean="0">
                  <a:solidFill>
                    <a:schemeClr val="accent5"/>
                  </a:solidFill>
                </a:rPr>
                <a:t>accelerators (</a:t>
              </a:r>
              <a:r>
                <a:rPr lang="en-GB" sz="1600" dirty="0">
                  <a:solidFill>
                    <a:schemeClr val="accent5"/>
                  </a:solidFill>
                </a:rPr>
                <a:t>EIS-machine)</a:t>
              </a:r>
            </a:p>
            <a:p>
              <a:r>
                <a:rPr lang="en-GB" sz="1600" dirty="0">
                  <a:solidFill>
                    <a:schemeClr val="accent5"/>
                  </a:solidFill>
                </a:rPr>
                <a:t>Ex.: beam </a:t>
              </a:r>
              <a:r>
                <a:rPr lang="en-GB" sz="1600" dirty="0" smtClean="0">
                  <a:solidFill>
                    <a:schemeClr val="accent5"/>
                  </a:solidFill>
                </a:rPr>
                <a:t>stoppers, </a:t>
              </a:r>
              <a:r>
                <a:rPr lang="en-GB" sz="1600" dirty="0">
                  <a:solidFill>
                    <a:schemeClr val="accent5"/>
                  </a:solidFill>
                </a:rPr>
                <a:t>RF equipment, </a:t>
              </a:r>
              <a:r>
                <a:rPr lang="is-IS" sz="1600" dirty="0">
                  <a:solidFill>
                    <a:schemeClr val="accent5"/>
                  </a:solidFill>
                </a:rPr>
                <a:t>…</a:t>
              </a:r>
              <a:endParaRPr lang="en-GB" sz="1600" dirty="0">
                <a:solidFill>
                  <a:schemeClr val="accent5"/>
                </a:solidFill>
              </a:endParaRPr>
            </a:p>
            <a:p>
              <a:pPr algn="r"/>
              <a:r>
                <a:rPr lang="en-GB" sz="1600" dirty="0">
                  <a:solidFill>
                    <a:schemeClr val="accent5"/>
                  </a:solidFill>
                </a:rPr>
                <a:t>More information on </a:t>
              </a:r>
              <a:r>
                <a:rPr lang="cs-CZ" sz="1600" dirty="0">
                  <a:solidFill>
                    <a:schemeClr val="accent5"/>
                  </a:solidFill>
                </a:rPr>
                <a:t>EDMS </a:t>
              </a:r>
              <a:r>
                <a:rPr lang="cs-CZ" sz="1600" dirty="0">
                  <a:solidFill>
                    <a:schemeClr val="accent5"/>
                  </a:solidFill>
                  <a:hlinkClick r:id="rId2"/>
                </a:rPr>
                <a:t>1211886 </a:t>
              </a:r>
              <a:endParaRPr lang="cs-CZ" sz="1600" dirty="0">
                <a:solidFill>
                  <a:schemeClr val="accent5"/>
                </a:solidFill>
              </a:endParaRPr>
            </a:p>
          </p:txBody>
        </p:sp>
        <p:grpSp>
          <p:nvGrpSpPr>
            <p:cNvPr id="32" name="Light Bulb 1"/>
            <p:cNvGrpSpPr/>
            <p:nvPr/>
          </p:nvGrpSpPr>
          <p:grpSpPr>
            <a:xfrm>
              <a:off x="4224004" y="3124639"/>
              <a:ext cx="155159" cy="239199"/>
              <a:chOff x="4343429" y="652928"/>
              <a:chExt cx="2619580" cy="4038444"/>
            </a:xfrm>
          </p:grpSpPr>
          <p:grpSp>
            <p:nvGrpSpPr>
              <p:cNvPr id="33" name="Group 32"/>
              <p:cNvGrpSpPr/>
              <p:nvPr/>
            </p:nvGrpSpPr>
            <p:grpSpPr>
              <a:xfrm>
                <a:off x="4343429" y="652928"/>
                <a:ext cx="2619580" cy="3280897"/>
                <a:chOff x="4346640" y="1930586"/>
                <a:chExt cx="2619580" cy="3280897"/>
              </a:xfrm>
            </p:grpSpPr>
            <p:sp>
              <p:nvSpPr>
                <p:cNvPr id="42" name="Freeform 41"/>
                <p:cNvSpPr/>
                <p:nvPr/>
              </p:nvSpPr>
              <p:spPr>
                <a:xfrm>
                  <a:off x="5655473" y="1930586"/>
                  <a:ext cx="1310747" cy="3280897"/>
                </a:xfrm>
                <a:custGeom>
                  <a:avLst/>
                  <a:gdLst>
                    <a:gd name="connsiteX0" fmla="*/ 0 w 1310747"/>
                    <a:gd name="connsiteY0" fmla="*/ 0 h 3280897"/>
                    <a:gd name="connsiteX1" fmla="*/ 117865 w 1310747"/>
                    <a:gd name="connsiteY1" fmla="*/ 5951 h 3280897"/>
                    <a:gd name="connsiteX2" fmla="*/ 1310747 w 1310747"/>
                    <a:gd name="connsiteY2" fmla="*/ 1327829 h 3280897"/>
                    <a:gd name="connsiteX3" fmla="*/ 1083820 w 1310747"/>
                    <a:gd name="connsiteY3" fmla="*/ 2070739 h 3280897"/>
                    <a:gd name="connsiteX4" fmla="*/ 1053343 w 1310747"/>
                    <a:gd name="connsiteY4" fmla="*/ 2147512 h 3280897"/>
                    <a:gd name="connsiteX5" fmla="*/ 1026745 w 1310747"/>
                    <a:gd name="connsiteY5" fmla="*/ 2194224 h 3280897"/>
                    <a:gd name="connsiteX6" fmla="*/ 729617 w 1310747"/>
                    <a:gd name="connsiteY6" fmla="*/ 2843641 h 3280897"/>
                    <a:gd name="connsiteX7" fmla="*/ 650641 w 1310747"/>
                    <a:gd name="connsiteY7" fmla="*/ 2917729 h 3280897"/>
                    <a:gd name="connsiteX8" fmla="*/ 650641 w 1310747"/>
                    <a:gd name="connsiteY8" fmla="*/ 3280897 h 3280897"/>
                    <a:gd name="connsiteX9" fmla="*/ 0 w 1310747"/>
                    <a:gd name="connsiteY9" fmla="*/ 3280897 h 32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747" h="3280897">
                      <a:moveTo>
                        <a:pt x="0" y="0"/>
                      </a:moveTo>
                      <a:lnTo>
                        <a:pt x="117865" y="5951"/>
                      </a:lnTo>
                      <a:cubicBezTo>
                        <a:pt x="787889" y="73996"/>
                        <a:pt x="1310747" y="639852"/>
                        <a:pt x="1310747" y="1327829"/>
                      </a:cubicBezTo>
                      <a:cubicBezTo>
                        <a:pt x="1310747" y="1603020"/>
                        <a:pt x="1227090" y="1858671"/>
                        <a:pt x="1083820" y="2070739"/>
                      </a:cubicBezTo>
                      <a:lnTo>
                        <a:pt x="1053343" y="2147512"/>
                      </a:lnTo>
                      <a:cubicBezTo>
                        <a:pt x="1052687" y="2164109"/>
                        <a:pt x="1027401" y="2177627"/>
                        <a:pt x="1026745" y="2194224"/>
                      </a:cubicBezTo>
                      <a:cubicBezTo>
                        <a:pt x="1006258" y="2428878"/>
                        <a:pt x="907331" y="2659561"/>
                        <a:pt x="729617" y="2843641"/>
                      </a:cubicBezTo>
                      <a:lnTo>
                        <a:pt x="650641" y="2917729"/>
                      </a:lnTo>
                      <a:lnTo>
                        <a:pt x="650641" y="3280897"/>
                      </a:lnTo>
                      <a:lnTo>
                        <a:pt x="0" y="3280897"/>
                      </a:lnTo>
                      <a:close/>
                    </a:path>
                  </a:pathLst>
                </a:custGeom>
                <a:solidFill>
                  <a:srgbClr val="FFCC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3" name="Freeform 42"/>
                <p:cNvSpPr/>
                <p:nvPr/>
              </p:nvSpPr>
              <p:spPr>
                <a:xfrm flipH="1">
                  <a:off x="4346640" y="1930586"/>
                  <a:ext cx="1310747" cy="3280897"/>
                </a:xfrm>
                <a:custGeom>
                  <a:avLst/>
                  <a:gdLst>
                    <a:gd name="connsiteX0" fmla="*/ 0 w 1310747"/>
                    <a:gd name="connsiteY0" fmla="*/ 0 h 3280897"/>
                    <a:gd name="connsiteX1" fmla="*/ 117865 w 1310747"/>
                    <a:gd name="connsiteY1" fmla="*/ 5951 h 3280897"/>
                    <a:gd name="connsiteX2" fmla="*/ 1310747 w 1310747"/>
                    <a:gd name="connsiteY2" fmla="*/ 1327829 h 3280897"/>
                    <a:gd name="connsiteX3" fmla="*/ 1083820 w 1310747"/>
                    <a:gd name="connsiteY3" fmla="*/ 2070739 h 3280897"/>
                    <a:gd name="connsiteX4" fmla="*/ 1053343 w 1310747"/>
                    <a:gd name="connsiteY4" fmla="*/ 2147512 h 3280897"/>
                    <a:gd name="connsiteX5" fmla="*/ 1026745 w 1310747"/>
                    <a:gd name="connsiteY5" fmla="*/ 2194224 h 3280897"/>
                    <a:gd name="connsiteX6" fmla="*/ 729617 w 1310747"/>
                    <a:gd name="connsiteY6" fmla="*/ 2843641 h 3280897"/>
                    <a:gd name="connsiteX7" fmla="*/ 650641 w 1310747"/>
                    <a:gd name="connsiteY7" fmla="*/ 2917729 h 3280897"/>
                    <a:gd name="connsiteX8" fmla="*/ 650641 w 1310747"/>
                    <a:gd name="connsiteY8" fmla="*/ 3280897 h 3280897"/>
                    <a:gd name="connsiteX9" fmla="*/ 0 w 1310747"/>
                    <a:gd name="connsiteY9" fmla="*/ 3280897 h 32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747" h="3280897">
                      <a:moveTo>
                        <a:pt x="0" y="0"/>
                      </a:moveTo>
                      <a:lnTo>
                        <a:pt x="117865" y="5951"/>
                      </a:lnTo>
                      <a:cubicBezTo>
                        <a:pt x="787889" y="73996"/>
                        <a:pt x="1310747" y="639852"/>
                        <a:pt x="1310747" y="1327829"/>
                      </a:cubicBezTo>
                      <a:cubicBezTo>
                        <a:pt x="1310747" y="1603020"/>
                        <a:pt x="1227090" y="1858671"/>
                        <a:pt x="1083820" y="2070739"/>
                      </a:cubicBezTo>
                      <a:lnTo>
                        <a:pt x="1053343" y="2147512"/>
                      </a:lnTo>
                      <a:cubicBezTo>
                        <a:pt x="1052687" y="2164109"/>
                        <a:pt x="1027401" y="2177627"/>
                        <a:pt x="1026745" y="2194224"/>
                      </a:cubicBezTo>
                      <a:cubicBezTo>
                        <a:pt x="1006258" y="2428878"/>
                        <a:pt x="907331" y="2659561"/>
                        <a:pt x="729617" y="2843641"/>
                      </a:cubicBezTo>
                      <a:lnTo>
                        <a:pt x="650641" y="2917729"/>
                      </a:lnTo>
                      <a:lnTo>
                        <a:pt x="650641" y="3280897"/>
                      </a:lnTo>
                      <a:lnTo>
                        <a:pt x="0" y="3280897"/>
                      </a:lnTo>
                      <a:close/>
                    </a:path>
                  </a:pathLst>
                </a:custGeom>
                <a:solidFill>
                  <a:srgbClr val="FFCC00">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34" name="Freeform 33"/>
              <p:cNvSpPr/>
              <p:nvPr/>
            </p:nvSpPr>
            <p:spPr>
              <a:xfrm>
                <a:off x="5008398" y="400675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5" name="Freeform 34"/>
              <p:cNvSpPr/>
              <p:nvPr/>
            </p:nvSpPr>
            <p:spPr>
              <a:xfrm>
                <a:off x="5657205" y="400675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6" name="Freeform 35"/>
              <p:cNvSpPr/>
              <p:nvPr/>
            </p:nvSpPr>
            <p:spPr>
              <a:xfrm>
                <a:off x="5008398" y="4123218"/>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7" name="Freeform 36"/>
              <p:cNvSpPr/>
              <p:nvPr/>
            </p:nvSpPr>
            <p:spPr>
              <a:xfrm>
                <a:off x="5657205" y="4123218"/>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8" name="Freeform 37"/>
              <p:cNvSpPr/>
              <p:nvPr/>
            </p:nvSpPr>
            <p:spPr>
              <a:xfrm>
                <a:off x="5008398" y="424529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9" name="Freeform 38"/>
              <p:cNvSpPr/>
              <p:nvPr/>
            </p:nvSpPr>
            <p:spPr>
              <a:xfrm>
                <a:off x="5657205" y="424529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0" name="Freeform 39"/>
              <p:cNvSpPr/>
              <p:nvPr/>
            </p:nvSpPr>
            <p:spPr>
              <a:xfrm>
                <a:off x="5651500" y="4367372"/>
                <a:ext cx="655372" cy="324000"/>
              </a:xfrm>
              <a:custGeom>
                <a:avLst/>
                <a:gdLst>
                  <a:gd name="connsiteX0" fmla="*/ 0 w 655372"/>
                  <a:gd name="connsiteY0" fmla="*/ 0 h 457200"/>
                  <a:gd name="connsiteX1" fmla="*/ 655372 w 655372"/>
                  <a:gd name="connsiteY1" fmla="*/ 0 h 457200"/>
                  <a:gd name="connsiteX2" fmla="*/ 655372 w 655372"/>
                  <a:gd name="connsiteY2" fmla="*/ 306663 h 457200"/>
                  <a:gd name="connsiteX3" fmla="*/ 642985 w 655372"/>
                  <a:gd name="connsiteY3" fmla="*/ 335499 h 457200"/>
                  <a:gd name="connsiteX4" fmla="*/ 6566 w 655372"/>
                  <a:gd name="connsiteY4" fmla="*/ 457200 h 457200"/>
                  <a:gd name="connsiteX5" fmla="*/ 0 w 655372"/>
                  <a:gd name="connsiteY5" fmla="*/ 45704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5372" h="457200">
                    <a:moveTo>
                      <a:pt x="0" y="0"/>
                    </a:moveTo>
                    <a:lnTo>
                      <a:pt x="655372" y="0"/>
                    </a:lnTo>
                    <a:lnTo>
                      <a:pt x="655372" y="306663"/>
                    </a:lnTo>
                    <a:lnTo>
                      <a:pt x="642985" y="335499"/>
                    </a:lnTo>
                    <a:cubicBezTo>
                      <a:pt x="582401" y="404974"/>
                      <a:pt x="320446" y="457200"/>
                      <a:pt x="6566" y="457200"/>
                    </a:cubicBezTo>
                    <a:lnTo>
                      <a:pt x="0" y="457045"/>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1" name="Freeform 40"/>
              <p:cNvSpPr/>
              <p:nvPr/>
            </p:nvSpPr>
            <p:spPr>
              <a:xfrm flipH="1">
                <a:off x="4996128" y="4367372"/>
                <a:ext cx="655372" cy="324000"/>
              </a:xfrm>
              <a:custGeom>
                <a:avLst/>
                <a:gdLst>
                  <a:gd name="connsiteX0" fmla="*/ 0 w 655372"/>
                  <a:gd name="connsiteY0" fmla="*/ 0 h 457200"/>
                  <a:gd name="connsiteX1" fmla="*/ 655372 w 655372"/>
                  <a:gd name="connsiteY1" fmla="*/ 0 h 457200"/>
                  <a:gd name="connsiteX2" fmla="*/ 655372 w 655372"/>
                  <a:gd name="connsiteY2" fmla="*/ 306663 h 457200"/>
                  <a:gd name="connsiteX3" fmla="*/ 642985 w 655372"/>
                  <a:gd name="connsiteY3" fmla="*/ 335499 h 457200"/>
                  <a:gd name="connsiteX4" fmla="*/ 6566 w 655372"/>
                  <a:gd name="connsiteY4" fmla="*/ 457200 h 457200"/>
                  <a:gd name="connsiteX5" fmla="*/ 0 w 655372"/>
                  <a:gd name="connsiteY5" fmla="*/ 45704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5372" h="457200">
                    <a:moveTo>
                      <a:pt x="0" y="0"/>
                    </a:moveTo>
                    <a:lnTo>
                      <a:pt x="655372" y="0"/>
                    </a:lnTo>
                    <a:lnTo>
                      <a:pt x="655372" y="306663"/>
                    </a:lnTo>
                    <a:lnTo>
                      <a:pt x="642985" y="335499"/>
                    </a:lnTo>
                    <a:cubicBezTo>
                      <a:pt x="582401" y="404974"/>
                      <a:pt x="320446" y="457200"/>
                      <a:pt x="6566" y="457200"/>
                    </a:cubicBezTo>
                    <a:lnTo>
                      <a:pt x="0" y="457045"/>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pic>
        <p:nvPicPr>
          <p:cNvPr id="44" name="Picture 43" descr="Screen Shot 2017-03-30 at 16.45.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102" y="3561512"/>
            <a:ext cx="2373927" cy="513075"/>
          </a:xfrm>
          <a:prstGeom prst="rect">
            <a:avLst/>
          </a:prstGeom>
        </p:spPr>
      </p:pic>
    </p:spTree>
    <p:extLst>
      <p:ext uri="{BB962C8B-B14F-4D97-AF65-F5344CB8AC3E}">
        <p14:creationId xmlns:p14="http://schemas.microsoft.com/office/powerpoint/2010/main" val="28086013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a:t>
            </a:r>
            <a:r>
              <a:rPr lang="en-US" dirty="0" smtClean="0"/>
              <a:t>review: Motivations</a:t>
            </a:r>
            <a:endParaRPr lang="en-US" dirty="0"/>
          </a:p>
        </p:txBody>
      </p:sp>
      <p:sp>
        <p:nvSpPr>
          <p:cNvPr id="13" name="Content Placeholder 12"/>
          <p:cNvSpPr>
            <a:spLocks noGrp="1"/>
          </p:cNvSpPr>
          <p:nvPr>
            <p:ph idx="1"/>
          </p:nvPr>
        </p:nvSpPr>
        <p:spPr/>
        <p:txBody>
          <a:bodyPr>
            <a:normAutofit/>
          </a:bodyPr>
          <a:lstStyle/>
          <a:p>
            <a:r>
              <a:rPr lang="en-US" sz="2200" dirty="0" smtClean="0"/>
              <a:t>SPS is an operating machine for physics, not a test facility.</a:t>
            </a:r>
          </a:p>
          <a:p>
            <a:r>
              <a:rPr lang="en-US" sz="2200" dirty="0" smtClean="0"/>
              <a:t>SPS deliver beam to different users: the North Area (˜10 beam lines), AWAKE, </a:t>
            </a:r>
            <a:r>
              <a:rPr lang="en-US" sz="2200" dirty="0" err="1" smtClean="0"/>
              <a:t>HiRadMat</a:t>
            </a:r>
            <a:r>
              <a:rPr lang="en-US" sz="2200" dirty="0" smtClean="0"/>
              <a:t>, the LHC.</a:t>
            </a:r>
          </a:p>
          <a:p>
            <a:r>
              <a:rPr lang="en-US" sz="2200" dirty="0" smtClean="0"/>
              <a:t>The crab-cavities test stand generate (new) hazards. </a:t>
            </a:r>
          </a:p>
          <a:p>
            <a:pPr marL="0" indent="0">
              <a:buNone/>
            </a:pPr>
            <a:endParaRPr lang="en-US" sz="2200" dirty="0" smtClean="0"/>
          </a:p>
          <a:p>
            <a:pPr marL="0" indent="0" algn="ctr">
              <a:buNone/>
            </a:pPr>
            <a:r>
              <a:rPr lang="en-US" sz="2200" dirty="0" smtClean="0">
                <a:solidFill>
                  <a:srgbClr val="0093BE"/>
                </a:solidFill>
              </a:rPr>
              <a:t>It is paramount to get reassurance that imported risks are reduced to an acceptable level and that the Test Stand is compatible with SPS operations and access.</a:t>
            </a:r>
          </a:p>
        </p:txBody>
      </p:sp>
      <p:sp>
        <p:nvSpPr>
          <p:cNvPr id="7" name="Footer Placeholder 6"/>
          <p:cNvSpPr>
            <a:spLocks noGrp="1"/>
          </p:cNvSpPr>
          <p:nvPr>
            <p:ph type="ftr" sz="quarter" idx="11"/>
          </p:nvPr>
        </p:nvSpPr>
        <p:spPr/>
        <p:txBody>
          <a:bodyPr/>
          <a:lstStyle/>
          <a:p>
            <a:r>
              <a:rPr lang="fr-FR" noProof="0" dirty="0" smtClean="0"/>
              <a:t>Christelle Gaignant</a:t>
            </a:r>
            <a:endParaRPr lang="en-GB" noProof="0" dirty="0"/>
          </a:p>
        </p:txBody>
      </p:sp>
      <p:sp>
        <p:nvSpPr>
          <p:cNvPr id="8" name="Slide Number Placeholder 7"/>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2847479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a:t>
            </a:r>
            <a:r>
              <a:rPr lang="en-US" dirty="0" smtClean="0"/>
              <a:t>review: </a:t>
            </a:r>
            <a:r>
              <a:rPr lang="en-US" dirty="0" err="1" smtClean="0"/>
              <a:t>Organisation</a:t>
            </a:r>
            <a:endParaRPr lang="en-US" dirty="0"/>
          </a:p>
        </p:txBody>
      </p:sp>
      <p:sp>
        <p:nvSpPr>
          <p:cNvPr id="7" name="Footer Placeholder 6"/>
          <p:cNvSpPr>
            <a:spLocks noGrp="1"/>
          </p:cNvSpPr>
          <p:nvPr>
            <p:ph type="ftr" sz="quarter" idx="11"/>
          </p:nvPr>
        </p:nvSpPr>
        <p:spPr/>
        <p:txBody>
          <a:bodyPr/>
          <a:lstStyle/>
          <a:p>
            <a:r>
              <a:rPr lang="fr-FR" noProof="0" dirty="0" smtClean="0"/>
              <a:t>Christelle Gaignant</a:t>
            </a:r>
            <a:endParaRPr lang="en-GB" noProof="0" dirty="0"/>
          </a:p>
        </p:txBody>
      </p:sp>
      <p:sp>
        <p:nvSpPr>
          <p:cNvPr id="8" name="Slide Number Placeholder 7"/>
          <p:cNvSpPr>
            <a:spLocks noGrp="1"/>
          </p:cNvSpPr>
          <p:nvPr>
            <p:ph type="sldNum" sz="quarter" idx="12"/>
          </p:nvPr>
        </p:nvSpPr>
        <p:spPr/>
        <p:txBody>
          <a:bodyPr/>
          <a:lstStyle/>
          <a:p>
            <a:fld id="{BFDCA1C4-9514-7B4F-976F-D92F7E296653}" type="slidenum">
              <a:rPr lang="fr-FR" smtClean="0"/>
              <a:pPr/>
              <a:t>7</a:t>
            </a:fld>
            <a:endParaRPr lang="fr-FR"/>
          </a:p>
        </p:txBody>
      </p:sp>
      <p:sp>
        <p:nvSpPr>
          <p:cNvPr id="9" name="Content Placeholder 8"/>
          <p:cNvSpPr>
            <a:spLocks noGrp="1"/>
          </p:cNvSpPr>
          <p:nvPr>
            <p:ph sz="quarter" idx="4"/>
          </p:nvPr>
        </p:nvSpPr>
        <p:spPr>
          <a:xfrm>
            <a:off x="539549" y="2323323"/>
            <a:ext cx="8604451" cy="2297055"/>
          </a:xfrm>
        </p:spPr>
        <p:txBody>
          <a:bodyPr>
            <a:normAutofit/>
          </a:bodyPr>
          <a:lstStyle/>
          <a:p>
            <a:r>
              <a:rPr lang="en-US" sz="2200" dirty="0" smtClean="0"/>
              <a:t>Safety review supported by the </a:t>
            </a:r>
            <a:r>
              <a:rPr lang="en-US" sz="2200" dirty="0"/>
              <a:t>A&amp;T Sector </a:t>
            </a:r>
            <a:r>
              <a:rPr lang="en-US" sz="2200" dirty="0" smtClean="0"/>
              <a:t>Management</a:t>
            </a:r>
          </a:p>
          <a:p>
            <a:r>
              <a:rPr lang="en-US" sz="2200" dirty="0" smtClean="0"/>
              <a:t>Chaired by the SPS CSAP chairperson, composed of 7 reviewers</a:t>
            </a:r>
          </a:p>
          <a:p>
            <a:r>
              <a:rPr lang="en-US" sz="2200" dirty="0" smtClean="0"/>
              <a:t>&gt; 30 invited</a:t>
            </a:r>
          </a:p>
        </p:txBody>
      </p:sp>
      <p:pic>
        <p:nvPicPr>
          <p:cNvPr id="6" name="Content Placeholder 5" descr="Screen Shot 2017-03-29 at 14.54.53.png">
            <a:hlinkClick r:id="rId2"/>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946" b="-2275"/>
          <a:stretch/>
        </p:blipFill>
        <p:spPr>
          <a:xfrm>
            <a:off x="2411760" y="843558"/>
            <a:ext cx="4040188" cy="1096031"/>
          </a:xfrm>
        </p:spPr>
      </p:pic>
      <p:sp>
        <p:nvSpPr>
          <p:cNvPr id="11" name="TextBox 10"/>
          <p:cNvSpPr txBox="1"/>
          <p:nvPr/>
        </p:nvSpPr>
        <p:spPr>
          <a:xfrm>
            <a:off x="2422108" y="1928184"/>
            <a:ext cx="4029840" cy="276999"/>
          </a:xfrm>
          <a:prstGeom prst="rect">
            <a:avLst/>
          </a:prstGeom>
          <a:noFill/>
        </p:spPr>
        <p:txBody>
          <a:bodyPr wrap="square" rtlCol="0">
            <a:spAutoFit/>
          </a:bodyPr>
          <a:lstStyle/>
          <a:p>
            <a:r>
              <a:rPr lang="en-US" sz="1200" dirty="0">
                <a:solidFill>
                  <a:schemeClr val="accent5"/>
                </a:solidFill>
              </a:rPr>
              <a:t>https://</a:t>
            </a:r>
            <a:r>
              <a:rPr lang="en-US" sz="1200" dirty="0" err="1">
                <a:solidFill>
                  <a:schemeClr val="accent5"/>
                </a:solidFill>
              </a:rPr>
              <a:t>indico.cern.ch</a:t>
            </a:r>
            <a:r>
              <a:rPr lang="en-US" sz="1200" dirty="0">
                <a:solidFill>
                  <a:schemeClr val="accent5"/>
                </a:solidFill>
              </a:rPr>
              <a:t>/event/573824/timetable/#20161109</a:t>
            </a:r>
          </a:p>
        </p:txBody>
      </p:sp>
      <p:grpSp>
        <p:nvGrpSpPr>
          <p:cNvPr id="4" name="Group 3"/>
          <p:cNvGrpSpPr/>
          <p:nvPr/>
        </p:nvGrpSpPr>
        <p:grpSpPr>
          <a:xfrm>
            <a:off x="2843808" y="3362860"/>
            <a:ext cx="5842992" cy="1600438"/>
            <a:chOff x="2843808" y="3362860"/>
            <a:chExt cx="5842992" cy="1600438"/>
          </a:xfrm>
        </p:grpSpPr>
        <p:sp>
          <p:nvSpPr>
            <p:cNvPr id="10" name="TextBox 9"/>
            <p:cNvSpPr txBox="1"/>
            <p:nvPr/>
          </p:nvSpPr>
          <p:spPr>
            <a:xfrm>
              <a:off x="2843808" y="3362860"/>
              <a:ext cx="5842992" cy="1600438"/>
            </a:xfrm>
            <a:prstGeom prst="rect">
              <a:avLst/>
            </a:prstGeom>
            <a:noFill/>
            <a:ln w="3175" cmpd="sng">
              <a:solidFill>
                <a:schemeClr val="tx2"/>
              </a:solidFill>
              <a:prstDash val="sysDot"/>
            </a:ln>
          </p:spPr>
          <p:txBody>
            <a:bodyPr wrap="square" rtlCol="0">
              <a:spAutoFit/>
            </a:bodyPr>
            <a:lstStyle/>
            <a:p>
              <a:r>
                <a:rPr lang="en-GB" sz="1400" b="1" dirty="0" smtClean="0">
                  <a:solidFill>
                    <a:schemeClr val="accent5"/>
                  </a:solidFill>
                </a:rPr>
                <a:t>     CSAP: Complex Safety Advisory Panel</a:t>
              </a:r>
              <a:endParaRPr lang="en-GB" sz="1400" b="1" dirty="0">
                <a:solidFill>
                  <a:schemeClr val="accent5"/>
                </a:solidFill>
              </a:endParaRPr>
            </a:p>
            <a:p>
              <a:endParaRPr lang="en-GB" sz="1400" dirty="0" smtClean="0">
                <a:solidFill>
                  <a:schemeClr val="accent5"/>
                </a:solidFill>
              </a:endParaRPr>
            </a:p>
            <a:p>
              <a:r>
                <a:rPr lang="en-GB" sz="1400" dirty="0" smtClean="0">
                  <a:solidFill>
                    <a:schemeClr val="accent5"/>
                  </a:solidFill>
                </a:rPr>
                <a:t>Each </a:t>
              </a:r>
              <a:r>
                <a:rPr lang="en-GB" sz="1400" dirty="0">
                  <a:solidFill>
                    <a:schemeClr val="accent5"/>
                  </a:solidFill>
                </a:rPr>
                <a:t>CSAP shall advise the Complex Manager and the relevant Complex executive committee on the safe operation of the Complex concerned with the aim that implementation measures and operational procedures are consistent at Complex level.</a:t>
              </a:r>
              <a:r>
                <a:rPr lang="is-IS" sz="1400" dirty="0" smtClean="0">
                  <a:solidFill>
                    <a:schemeClr val="accent5"/>
                  </a:solidFill>
                </a:rPr>
                <a:t>…</a:t>
              </a:r>
              <a:endParaRPr lang="en-GB" sz="1400" dirty="0">
                <a:solidFill>
                  <a:schemeClr val="accent5"/>
                </a:solidFill>
              </a:endParaRPr>
            </a:p>
            <a:p>
              <a:pPr algn="r"/>
              <a:r>
                <a:rPr lang="en-GB" sz="1400" dirty="0">
                  <a:solidFill>
                    <a:schemeClr val="accent5"/>
                  </a:solidFill>
                </a:rPr>
                <a:t>More information on </a:t>
              </a:r>
              <a:r>
                <a:rPr lang="cs-CZ" sz="1400" dirty="0">
                  <a:solidFill>
                    <a:schemeClr val="accent5"/>
                  </a:solidFill>
                </a:rPr>
                <a:t>EDMS </a:t>
              </a:r>
              <a:r>
                <a:rPr lang="is-IS" sz="1400" dirty="0">
                  <a:solidFill>
                    <a:schemeClr val="accent5"/>
                  </a:solidFill>
                  <a:hlinkClick r:id="rId4"/>
                </a:rPr>
                <a:t>1403719</a:t>
              </a:r>
              <a:endParaRPr lang="cs-CZ" sz="1400" dirty="0">
                <a:solidFill>
                  <a:schemeClr val="accent5"/>
                </a:solidFill>
              </a:endParaRPr>
            </a:p>
          </p:txBody>
        </p:sp>
        <p:grpSp>
          <p:nvGrpSpPr>
            <p:cNvPr id="12" name="Light Bulb 1"/>
            <p:cNvGrpSpPr/>
            <p:nvPr/>
          </p:nvGrpSpPr>
          <p:grpSpPr>
            <a:xfrm>
              <a:off x="2915816" y="3412671"/>
              <a:ext cx="155159" cy="239199"/>
              <a:chOff x="4343429" y="652928"/>
              <a:chExt cx="2619580" cy="4038444"/>
            </a:xfrm>
          </p:grpSpPr>
          <p:grpSp>
            <p:nvGrpSpPr>
              <p:cNvPr id="13" name="Group 12"/>
              <p:cNvGrpSpPr/>
              <p:nvPr/>
            </p:nvGrpSpPr>
            <p:grpSpPr>
              <a:xfrm>
                <a:off x="4343429" y="652928"/>
                <a:ext cx="2619580" cy="3280897"/>
                <a:chOff x="4346640" y="1930586"/>
                <a:chExt cx="2619580" cy="3280897"/>
              </a:xfrm>
            </p:grpSpPr>
            <p:sp>
              <p:nvSpPr>
                <p:cNvPr id="22" name="Freeform 21"/>
                <p:cNvSpPr/>
                <p:nvPr/>
              </p:nvSpPr>
              <p:spPr>
                <a:xfrm>
                  <a:off x="5655473" y="1930586"/>
                  <a:ext cx="1310747" cy="3280897"/>
                </a:xfrm>
                <a:custGeom>
                  <a:avLst/>
                  <a:gdLst>
                    <a:gd name="connsiteX0" fmla="*/ 0 w 1310747"/>
                    <a:gd name="connsiteY0" fmla="*/ 0 h 3280897"/>
                    <a:gd name="connsiteX1" fmla="*/ 117865 w 1310747"/>
                    <a:gd name="connsiteY1" fmla="*/ 5951 h 3280897"/>
                    <a:gd name="connsiteX2" fmla="*/ 1310747 w 1310747"/>
                    <a:gd name="connsiteY2" fmla="*/ 1327829 h 3280897"/>
                    <a:gd name="connsiteX3" fmla="*/ 1083820 w 1310747"/>
                    <a:gd name="connsiteY3" fmla="*/ 2070739 h 3280897"/>
                    <a:gd name="connsiteX4" fmla="*/ 1053343 w 1310747"/>
                    <a:gd name="connsiteY4" fmla="*/ 2147512 h 3280897"/>
                    <a:gd name="connsiteX5" fmla="*/ 1026745 w 1310747"/>
                    <a:gd name="connsiteY5" fmla="*/ 2194224 h 3280897"/>
                    <a:gd name="connsiteX6" fmla="*/ 729617 w 1310747"/>
                    <a:gd name="connsiteY6" fmla="*/ 2843641 h 3280897"/>
                    <a:gd name="connsiteX7" fmla="*/ 650641 w 1310747"/>
                    <a:gd name="connsiteY7" fmla="*/ 2917729 h 3280897"/>
                    <a:gd name="connsiteX8" fmla="*/ 650641 w 1310747"/>
                    <a:gd name="connsiteY8" fmla="*/ 3280897 h 3280897"/>
                    <a:gd name="connsiteX9" fmla="*/ 0 w 1310747"/>
                    <a:gd name="connsiteY9" fmla="*/ 3280897 h 32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747" h="3280897">
                      <a:moveTo>
                        <a:pt x="0" y="0"/>
                      </a:moveTo>
                      <a:lnTo>
                        <a:pt x="117865" y="5951"/>
                      </a:lnTo>
                      <a:cubicBezTo>
                        <a:pt x="787889" y="73996"/>
                        <a:pt x="1310747" y="639852"/>
                        <a:pt x="1310747" y="1327829"/>
                      </a:cubicBezTo>
                      <a:cubicBezTo>
                        <a:pt x="1310747" y="1603020"/>
                        <a:pt x="1227090" y="1858671"/>
                        <a:pt x="1083820" y="2070739"/>
                      </a:cubicBezTo>
                      <a:lnTo>
                        <a:pt x="1053343" y="2147512"/>
                      </a:lnTo>
                      <a:cubicBezTo>
                        <a:pt x="1052687" y="2164109"/>
                        <a:pt x="1027401" y="2177627"/>
                        <a:pt x="1026745" y="2194224"/>
                      </a:cubicBezTo>
                      <a:cubicBezTo>
                        <a:pt x="1006258" y="2428878"/>
                        <a:pt x="907331" y="2659561"/>
                        <a:pt x="729617" y="2843641"/>
                      </a:cubicBezTo>
                      <a:lnTo>
                        <a:pt x="650641" y="2917729"/>
                      </a:lnTo>
                      <a:lnTo>
                        <a:pt x="650641" y="3280897"/>
                      </a:lnTo>
                      <a:lnTo>
                        <a:pt x="0" y="3280897"/>
                      </a:lnTo>
                      <a:close/>
                    </a:path>
                  </a:pathLst>
                </a:custGeom>
                <a:solidFill>
                  <a:srgbClr val="FFCC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3" name="Freeform 22"/>
                <p:cNvSpPr/>
                <p:nvPr/>
              </p:nvSpPr>
              <p:spPr>
                <a:xfrm flipH="1">
                  <a:off x="4346640" y="1930586"/>
                  <a:ext cx="1310747" cy="3280897"/>
                </a:xfrm>
                <a:custGeom>
                  <a:avLst/>
                  <a:gdLst>
                    <a:gd name="connsiteX0" fmla="*/ 0 w 1310747"/>
                    <a:gd name="connsiteY0" fmla="*/ 0 h 3280897"/>
                    <a:gd name="connsiteX1" fmla="*/ 117865 w 1310747"/>
                    <a:gd name="connsiteY1" fmla="*/ 5951 h 3280897"/>
                    <a:gd name="connsiteX2" fmla="*/ 1310747 w 1310747"/>
                    <a:gd name="connsiteY2" fmla="*/ 1327829 h 3280897"/>
                    <a:gd name="connsiteX3" fmla="*/ 1083820 w 1310747"/>
                    <a:gd name="connsiteY3" fmla="*/ 2070739 h 3280897"/>
                    <a:gd name="connsiteX4" fmla="*/ 1053343 w 1310747"/>
                    <a:gd name="connsiteY4" fmla="*/ 2147512 h 3280897"/>
                    <a:gd name="connsiteX5" fmla="*/ 1026745 w 1310747"/>
                    <a:gd name="connsiteY5" fmla="*/ 2194224 h 3280897"/>
                    <a:gd name="connsiteX6" fmla="*/ 729617 w 1310747"/>
                    <a:gd name="connsiteY6" fmla="*/ 2843641 h 3280897"/>
                    <a:gd name="connsiteX7" fmla="*/ 650641 w 1310747"/>
                    <a:gd name="connsiteY7" fmla="*/ 2917729 h 3280897"/>
                    <a:gd name="connsiteX8" fmla="*/ 650641 w 1310747"/>
                    <a:gd name="connsiteY8" fmla="*/ 3280897 h 3280897"/>
                    <a:gd name="connsiteX9" fmla="*/ 0 w 1310747"/>
                    <a:gd name="connsiteY9" fmla="*/ 3280897 h 328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747" h="3280897">
                      <a:moveTo>
                        <a:pt x="0" y="0"/>
                      </a:moveTo>
                      <a:lnTo>
                        <a:pt x="117865" y="5951"/>
                      </a:lnTo>
                      <a:cubicBezTo>
                        <a:pt x="787889" y="73996"/>
                        <a:pt x="1310747" y="639852"/>
                        <a:pt x="1310747" y="1327829"/>
                      </a:cubicBezTo>
                      <a:cubicBezTo>
                        <a:pt x="1310747" y="1603020"/>
                        <a:pt x="1227090" y="1858671"/>
                        <a:pt x="1083820" y="2070739"/>
                      </a:cubicBezTo>
                      <a:lnTo>
                        <a:pt x="1053343" y="2147512"/>
                      </a:lnTo>
                      <a:cubicBezTo>
                        <a:pt x="1052687" y="2164109"/>
                        <a:pt x="1027401" y="2177627"/>
                        <a:pt x="1026745" y="2194224"/>
                      </a:cubicBezTo>
                      <a:cubicBezTo>
                        <a:pt x="1006258" y="2428878"/>
                        <a:pt x="907331" y="2659561"/>
                        <a:pt x="729617" y="2843641"/>
                      </a:cubicBezTo>
                      <a:lnTo>
                        <a:pt x="650641" y="2917729"/>
                      </a:lnTo>
                      <a:lnTo>
                        <a:pt x="650641" y="3280897"/>
                      </a:lnTo>
                      <a:lnTo>
                        <a:pt x="0" y="3280897"/>
                      </a:lnTo>
                      <a:close/>
                    </a:path>
                  </a:pathLst>
                </a:custGeom>
                <a:solidFill>
                  <a:srgbClr val="FFCC00">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14" name="Freeform 13"/>
              <p:cNvSpPr/>
              <p:nvPr/>
            </p:nvSpPr>
            <p:spPr>
              <a:xfrm>
                <a:off x="5008398" y="400675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Freeform 14"/>
              <p:cNvSpPr/>
              <p:nvPr/>
            </p:nvSpPr>
            <p:spPr>
              <a:xfrm>
                <a:off x="5657205" y="400675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6" name="Freeform 15"/>
              <p:cNvSpPr/>
              <p:nvPr/>
            </p:nvSpPr>
            <p:spPr>
              <a:xfrm>
                <a:off x="5008398" y="4123218"/>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7" name="Freeform 16"/>
              <p:cNvSpPr/>
              <p:nvPr/>
            </p:nvSpPr>
            <p:spPr>
              <a:xfrm>
                <a:off x="5657205" y="4123218"/>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8" name="Freeform 17"/>
              <p:cNvSpPr/>
              <p:nvPr/>
            </p:nvSpPr>
            <p:spPr>
              <a:xfrm>
                <a:off x="5008398" y="424529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9" name="Freeform 18"/>
              <p:cNvSpPr/>
              <p:nvPr/>
            </p:nvSpPr>
            <p:spPr>
              <a:xfrm>
                <a:off x="5657205" y="4245295"/>
                <a:ext cx="650430" cy="72000"/>
              </a:xfrm>
              <a:custGeom>
                <a:avLst/>
                <a:gdLst>
                  <a:gd name="connsiteX0" fmla="*/ 0 w 650430"/>
                  <a:gd name="connsiteY0" fmla="*/ 0 h 99632"/>
                  <a:gd name="connsiteX1" fmla="*/ 650430 w 650430"/>
                  <a:gd name="connsiteY1" fmla="*/ 0 h 99632"/>
                  <a:gd name="connsiteX2" fmla="*/ 650430 w 650430"/>
                  <a:gd name="connsiteY2" fmla="*/ 99632 h 99632"/>
                  <a:gd name="connsiteX3" fmla="*/ 0 w 650430"/>
                  <a:gd name="connsiteY3" fmla="*/ 99632 h 99632"/>
                </a:gdLst>
                <a:ahLst/>
                <a:cxnLst>
                  <a:cxn ang="0">
                    <a:pos x="connsiteX0" y="connsiteY0"/>
                  </a:cxn>
                  <a:cxn ang="0">
                    <a:pos x="connsiteX1" y="connsiteY1"/>
                  </a:cxn>
                  <a:cxn ang="0">
                    <a:pos x="connsiteX2" y="connsiteY2"/>
                  </a:cxn>
                  <a:cxn ang="0">
                    <a:pos x="connsiteX3" y="connsiteY3"/>
                  </a:cxn>
                </a:cxnLst>
                <a:rect l="l" t="t" r="r" b="b"/>
                <a:pathLst>
                  <a:path w="650430" h="99632">
                    <a:moveTo>
                      <a:pt x="0" y="0"/>
                    </a:moveTo>
                    <a:lnTo>
                      <a:pt x="650430" y="0"/>
                    </a:lnTo>
                    <a:lnTo>
                      <a:pt x="650430" y="99632"/>
                    </a:lnTo>
                    <a:lnTo>
                      <a:pt x="0" y="99632"/>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0" name="Freeform 19"/>
              <p:cNvSpPr/>
              <p:nvPr/>
            </p:nvSpPr>
            <p:spPr>
              <a:xfrm>
                <a:off x="5651500" y="4367372"/>
                <a:ext cx="655372" cy="324000"/>
              </a:xfrm>
              <a:custGeom>
                <a:avLst/>
                <a:gdLst>
                  <a:gd name="connsiteX0" fmla="*/ 0 w 655372"/>
                  <a:gd name="connsiteY0" fmla="*/ 0 h 457200"/>
                  <a:gd name="connsiteX1" fmla="*/ 655372 w 655372"/>
                  <a:gd name="connsiteY1" fmla="*/ 0 h 457200"/>
                  <a:gd name="connsiteX2" fmla="*/ 655372 w 655372"/>
                  <a:gd name="connsiteY2" fmla="*/ 306663 h 457200"/>
                  <a:gd name="connsiteX3" fmla="*/ 642985 w 655372"/>
                  <a:gd name="connsiteY3" fmla="*/ 335499 h 457200"/>
                  <a:gd name="connsiteX4" fmla="*/ 6566 w 655372"/>
                  <a:gd name="connsiteY4" fmla="*/ 457200 h 457200"/>
                  <a:gd name="connsiteX5" fmla="*/ 0 w 655372"/>
                  <a:gd name="connsiteY5" fmla="*/ 45704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5372" h="457200">
                    <a:moveTo>
                      <a:pt x="0" y="0"/>
                    </a:moveTo>
                    <a:lnTo>
                      <a:pt x="655372" y="0"/>
                    </a:lnTo>
                    <a:lnTo>
                      <a:pt x="655372" y="306663"/>
                    </a:lnTo>
                    <a:lnTo>
                      <a:pt x="642985" y="335499"/>
                    </a:lnTo>
                    <a:cubicBezTo>
                      <a:pt x="582401" y="404974"/>
                      <a:pt x="320446" y="457200"/>
                      <a:pt x="6566" y="457200"/>
                    </a:cubicBezTo>
                    <a:lnTo>
                      <a:pt x="0" y="457045"/>
                    </a:lnTo>
                    <a:close/>
                  </a:path>
                </a:pathLst>
              </a:custGeom>
              <a:solidFill>
                <a:srgbClr val="AAC9D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1" name="Freeform 20"/>
              <p:cNvSpPr/>
              <p:nvPr/>
            </p:nvSpPr>
            <p:spPr>
              <a:xfrm flipH="1">
                <a:off x="4996128" y="4367372"/>
                <a:ext cx="655372" cy="324000"/>
              </a:xfrm>
              <a:custGeom>
                <a:avLst/>
                <a:gdLst>
                  <a:gd name="connsiteX0" fmla="*/ 0 w 655372"/>
                  <a:gd name="connsiteY0" fmla="*/ 0 h 457200"/>
                  <a:gd name="connsiteX1" fmla="*/ 655372 w 655372"/>
                  <a:gd name="connsiteY1" fmla="*/ 0 h 457200"/>
                  <a:gd name="connsiteX2" fmla="*/ 655372 w 655372"/>
                  <a:gd name="connsiteY2" fmla="*/ 306663 h 457200"/>
                  <a:gd name="connsiteX3" fmla="*/ 642985 w 655372"/>
                  <a:gd name="connsiteY3" fmla="*/ 335499 h 457200"/>
                  <a:gd name="connsiteX4" fmla="*/ 6566 w 655372"/>
                  <a:gd name="connsiteY4" fmla="*/ 457200 h 457200"/>
                  <a:gd name="connsiteX5" fmla="*/ 0 w 655372"/>
                  <a:gd name="connsiteY5" fmla="*/ 45704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5372" h="457200">
                    <a:moveTo>
                      <a:pt x="0" y="0"/>
                    </a:moveTo>
                    <a:lnTo>
                      <a:pt x="655372" y="0"/>
                    </a:lnTo>
                    <a:lnTo>
                      <a:pt x="655372" y="306663"/>
                    </a:lnTo>
                    <a:lnTo>
                      <a:pt x="642985" y="335499"/>
                    </a:lnTo>
                    <a:cubicBezTo>
                      <a:pt x="582401" y="404974"/>
                      <a:pt x="320446" y="457200"/>
                      <a:pt x="6566" y="457200"/>
                    </a:cubicBezTo>
                    <a:lnTo>
                      <a:pt x="0" y="457045"/>
                    </a:lnTo>
                    <a:close/>
                  </a:path>
                </a:pathLst>
              </a:custGeom>
              <a:solidFill>
                <a:srgbClr val="AAC9DA">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sp>
        <p:nvSpPr>
          <p:cNvPr id="3" name="TextBox 2"/>
          <p:cNvSpPr txBox="1"/>
          <p:nvPr/>
        </p:nvSpPr>
        <p:spPr>
          <a:xfrm>
            <a:off x="6588224" y="1013960"/>
            <a:ext cx="2376264" cy="646331"/>
          </a:xfrm>
          <a:prstGeom prst="rect">
            <a:avLst/>
          </a:prstGeom>
          <a:noFill/>
        </p:spPr>
        <p:txBody>
          <a:bodyPr wrap="square" rtlCol="0">
            <a:spAutoFit/>
          </a:bodyPr>
          <a:lstStyle/>
          <a:p>
            <a:r>
              <a:rPr lang="en-US" dirty="0">
                <a:solidFill>
                  <a:schemeClr val="accent5"/>
                </a:solidFill>
              </a:rPr>
              <a:t>9-10 N</a:t>
            </a:r>
            <a:r>
              <a:rPr lang="en-US" dirty="0" smtClean="0">
                <a:solidFill>
                  <a:schemeClr val="accent5"/>
                </a:solidFill>
              </a:rPr>
              <a:t>ovember </a:t>
            </a:r>
            <a:r>
              <a:rPr lang="en-US" dirty="0">
                <a:solidFill>
                  <a:schemeClr val="accent5"/>
                </a:solidFill>
              </a:rPr>
              <a:t>2016</a:t>
            </a:r>
          </a:p>
          <a:p>
            <a:pPr algn="ctr"/>
            <a:r>
              <a:rPr lang="en-US" dirty="0">
                <a:solidFill>
                  <a:schemeClr val="accent5"/>
                </a:solidFill>
              </a:rPr>
              <a:t>CERN</a:t>
            </a:r>
          </a:p>
        </p:txBody>
      </p:sp>
    </p:spTree>
    <p:extLst>
      <p:ext uri="{BB962C8B-B14F-4D97-AF65-F5344CB8AC3E}">
        <p14:creationId xmlns:p14="http://schemas.microsoft.com/office/powerpoint/2010/main" val="33393754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scope </a:t>
            </a:r>
            <a:r>
              <a:rPr lang="en-US" dirty="0" smtClean="0"/>
              <a:t>(</a:t>
            </a:r>
            <a:r>
              <a:rPr lang="en-US" dirty="0" err="1" smtClean="0"/>
              <a:t>wrt</a:t>
            </a:r>
            <a:r>
              <a:rPr lang="en-US" dirty="0" smtClean="0"/>
              <a:t> time</a:t>
            </a:r>
            <a:r>
              <a:rPr lang="en-US" dirty="0"/>
              <a:t>)</a:t>
            </a:r>
          </a:p>
        </p:txBody>
      </p:sp>
      <p:sp>
        <p:nvSpPr>
          <p:cNvPr id="3" name="Content Placeholder 2"/>
          <p:cNvSpPr>
            <a:spLocks noGrp="1"/>
          </p:cNvSpPr>
          <p:nvPr>
            <p:ph idx="1"/>
          </p:nvPr>
        </p:nvSpPr>
        <p:spPr>
          <a:xfrm>
            <a:off x="612000" y="914402"/>
            <a:ext cx="8208472" cy="4122861"/>
          </a:xfrm>
        </p:spPr>
        <p:txBody>
          <a:bodyPr>
            <a:noAutofit/>
          </a:bodyPr>
          <a:lstStyle/>
          <a:p>
            <a:r>
              <a:rPr lang="en-US" sz="2200" dirty="0"/>
              <a:t>Scope: Commissioning, operations and maintenance of the crab-cavity SPS test stand</a:t>
            </a:r>
          </a:p>
          <a:p>
            <a:pPr lvl="1"/>
            <a:r>
              <a:rPr lang="en-US" sz="2200" dirty="0"/>
              <a:t>Until LS2, i.e. </a:t>
            </a:r>
            <a:r>
              <a:rPr lang="en-US" sz="2200" dirty="0" smtClean="0"/>
              <a:t>1srt </a:t>
            </a:r>
            <a:r>
              <a:rPr lang="en-US" sz="2200" dirty="0"/>
              <a:t>cryomodule with DQW </a:t>
            </a:r>
            <a:r>
              <a:rPr lang="en-US" sz="2200" dirty="0" smtClean="0"/>
              <a:t>cavities</a:t>
            </a:r>
          </a:p>
          <a:p>
            <a:pPr marL="457200" lvl="1" indent="0">
              <a:buNone/>
            </a:pPr>
            <a:endParaRPr lang="en-US" sz="2200" dirty="0" smtClean="0"/>
          </a:p>
          <a:p>
            <a:pPr lvl="1"/>
            <a:endParaRPr lang="en-US" sz="2200" dirty="0" smtClean="0"/>
          </a:p>
          <a:p>
            <a:pPr marL="457200" lvl="1" indent="0">
              <a:buNone/>
            </a:pPr>
            <a:endParaRPr lang="en-US" sz="2200" dirty="0" smtClean="0"/>
          </a:p>
          <a:p>
            <a:pPr marL="457200" lvl="1" indent="0">
              <a:buNone/>
            </a:pPr>
            <a:endParaRPr lang="en-US" sz="1800" dirty="0"/>
          </a:p>
          <a:p>
            <a:r>
              <a:rPr lang="en-US" sz="2200" dirty="0" smtClean="0"/>
              <a:t>Outside </a:t>
            </a:r>
            <a:r>
              <a:rPr lang="en-US" sz="2200" dirty="0"/>
              <a:t>of scope: </a:t>
            </a:r>
            <a:endParaRPr lang="en-US" sz="2200" dirty="0" smtClean="0"/>
          </a:p>
          <a:p>
            <a:pPr lvl="1"/>
            <a:r>
              <a:rPr lang="en-US" sz="2000" dirty="0" smtClean="0"/>
              <a:t>Installation (standard CERN procedures for </a:t>
            </a:r>
            <a:r>
              <a:rPr lang="en-US" sz="2000" dirty="0"/>
              <a:t>works during </a:t>
            </a:r>
            <a:r>
              <a:rPr lang="en-US" sz="2000" dirty="0" smtClean="0"/>
              <a:t>stops)</a:t>
            </a:r>
            <a:endParaRPr lang="en-US" sz="2000" dirty="0"/>
          </a:p>
          <a:p>
            <a:pPr lvl="1"/>
            <a:r>
              <a:rPr lang="en-US" sz="2000" dirty="0"/>
              <a:t>Fabrication </a:t>
            </a:r>
            <a:r>
              <a:rPr lang="en-US" sz="2000" dirty="0" smtClean="0"/>
              <a:t>(under departmental responsibility) </a:t>
            </a:r>
            <a:endParaRPr lang="en-US" sz="2000" dirty="0"/>
          </a:p>
          <a:p>
            <a:endParaRPr lang="en-US" sz="2200" dirty="0"/>
          </a:p>
        </p:txBody>
      </p:sp>
      <p:sp>
        <p:nvSpPr>
          <p:cNvPr id="4" name="Footer Placeholder 3"/>
          <p:cNvSpPr>
            <a:spLocks noGrp="1"/>
          </p:cNvSpPr>
          <p:nvPr>
            <p:ph type="ftr" sz="quarter" idx="11"/>
          </p:nvPr>
        </p:nvSpPr>
        <p:spPr/>
        <p:txBody>
          <a:bodyPr/>
          <a:lstStyle/>
          <a:p>
            <a:r>
              <a:rPr lang="fr-FR" noProof="0" smtClean="0"/>
              <a:t>Christelle Gaignant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descr="Screen Shot 2017-04-03 at 09.51.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923678"/>
            <a:ext cx="6659978" cy="1463449"/>
          </a:xfrm>
          <a:prstGeom prst="rect">
            <a:avLst/>
          </a:prstGeom>
        </p:spPr>
      </p:pic>
      <p:sp>
        <p:nvSpPr>
          <p:cNvPr id="6" name="TextBox 5"/>
          <p:cNvSpPr txBox="1"/>
          <p:nvPr/>
        </p:nvSpPr>
        <p:spPr>
          <a:xfrm>
            <a:off x="5436096" y="3291830"/>
            <a:ext cx="3528392" cy="307777"/>
          </a:xfrm>
          <a:prstGeom prst="rect">
            <a:avLst/>
          </a:prstGeom>
          <a:noFill/>
        </p:spPr>
        <p:txBody>
          <a:bodyPr wrap="square" rtlCol="0">
            <a:spAutoFit/>
          </a:bodyPr>
          <a:lstStyle/>
          <a:p>
            <a:r>
              <a:rPr lang="en-US" sz="1400" dirty="0" smtClean="0">
                <a:solidFill>
                  <a:schemeClr val="accent5"/>
                </a:solidFill>
              </a:rPr>
              <a:t>Schedule extracted from R. </a:t>
            </a:r>
            <a:r>
              <a:rPr lang="en-US" sz="1400" dirty="0" err="1" smtClean="0">
                <a:solidFill>
                  <a:schemeClr val="accent5"/>
                </a:solidFill>
              </a:rPr>
              <a:t>Calaga</a:t>
            </a:r>
            <a:r>
              <a:rPr lang="en-US" sz="1400" dirty="0" err="1" smtClean="0">
                <a:solidFill>
                  <a:schemeClr val="accent5"/>
                </a:solidFill>
              </a:rPr>
              <a:t>’s</a:t>
            </a:r>
            <a:r>
              <a:rPr lang="en-US" sz="1400" dirty="0" smtClean="0">
                <a:solidFill>
                  <a:schemeClr val="accent5"/>
                </a:solidFill>
              </a:rPr>
              <a:t> talk</a:t>
            </a:r>
            <a:endParaRPr lang="en-US" sz="1400" dirty="0">
              <a:solidFill>
                <a:schemeClr val="accent5"/>
              </a:solidFill>
            </a:endParaRPr>
          </a:p>
        </p:txBody>
      </p:sp>
    </p:spTree>
    <p:extLst>
      <p:ext uri="{BB962C8B-B14F-4D97-AF65-F5344CB8AC3E}">
        <p14:creationId xmlns:p14="http://schemas.microsoft.com/office/powerpoint/2010/main" val="7993863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review: scope </a:t>
            </a:r>
            <a:r>
              <a:rPr lang="en-US" dirty="0" smtClean="0"/>
              <a:t>(</a:t>
            </a:r>
            <a:r>
              <a:rPr lang="en-US" dirty="0" err="1" smtClean="0"/>
              <a:t>wrt</a:t>
            </a:r>
            <a:r>
              <a:rPr lang="en-US" dirty="0" smtClean="0"/>
              <a:t> locations</a:t>
            </a:r>
            <a:r>
              <a:rPr lang="en-US" dirty="0"/>
              <a:t>)</a:t>
            </a:r>
          </a:p>
        </p:txBody>
      </p:sp>
      <p:sp>
        <p:nvSpPr>
          <p:cNvPr id="4" name="Footer Placeholder 3"/>
          <p:cNvSpPr>
            <a:spLocks noGrp="1"/>
          </p:cNvSpPr>
          <p:nvPr>
            <p:ph type="ftr" sz="quarter" idx="11"/>
          </p:nvPr>
        </p:nvSpPr>
        <p:spPr/>
        <p:txBody>
          <a:bodyPr/>
          <a:lstStyle/>
          <a:p>
            <a:r>
              <a:rPr lang="fr-FR" noProof="0" dirty="0" smtClean="0"/>
              <a:t>Christelle Gaignant</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40" name="Picture 39"/>
          <p:cNvPicPr>
            <a:picLocks noChangeAspect="1"/>
          </p:cNvPicPr>
          <p:nvPr/>
        </p:nvPicPr>
        <p:blipFill rotWithShape="1">
          <a:blip r:embed="rId2" cstate="screen">
            <a:extLst>
              <a:ext uri="{28A0092B-C50C-407E-A947-70E740481C1C}">
                <a14:useLocalDpi xmlns:a14="http://schemas.microsoft.com/office/drawing/2010/main"/>
              </a:ext>
            </a:extLst>
          </a:blip>
          <a:srcRect l="26248"/>
          <a:stretch/>
        </p:blipFill>
        <p:spPr>
          <a:xfrm>
            <a:off x="1675215" y="627534"/>
            <a:ext cx="5417065" cy="4131592"/>
          </a:xfrm>
          <a:prstGeom prst="rect">
            <a:avLst/>
          </a:prstGeom>
        </p:spPr>
      </p:pic>
      <p:sp>
        <p:nvSpPr>
          <p:cNvPr id="6" name="Content Placeholder 2"/>
          <p:cNvSpPr txBox="1">
            <a:spLocks/>
          </p:cNvSpPr>
          <p:nvPr/>
        </p:nvSpPr>
        <p:spPr>
          <a:xfrm>
            <a:off x="4279747" y="4665083"/>
            <a:ext cx="2994111" cy="31748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Courtesy: Giovanna </a:t>
            </a:r>
            <a:r>
              <a:rPr lang="en-US" sz="1600" dirty="0" err="1" smtClean="0"/>
              <a:t>Vandoni</a:t>
            </a:r>
            <a:endParaRPr lang="en-US" sz="1600" dirty="0"/>
          </a:p>
        </p:txBody>
      </p:sp>
      <p:sp>
        <p:nvSpPr>
          <p:cNvPr id="49" name="Content Placeholder 2"/>
          <p:cNvSpPr txBox="1">
            <a:spLocks/>
          </p:cNvSpPr>
          <p:nvPr/>
        </p:nvSpPr>
        <p:spPr>
          <a:xfrm>
            <a:off x="3592931" y="915566"/>
            <a:ext cx="3661028" cy="53248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200" b="1" dirty="0" smtClean="0">
                <a:solidFill>
                  <a:schemeClr val="accent3">
                    <a:lumMod val="60000"/>
                    <a:lumOff val="40000"/>
                  </a:schemeClr>
                </a:solidFill>
              </a:rPr>
              <a:t>SPS Surface building (BA6)</a:t>
            </a:r>
          </a:p>
          <a:p>
            <a:pPr marL="0" indent="0">
              <a:buNone/>
            </a:pPr>
            <a:endParaRPr lang="en-US" sz="2200" dirty="0"/>
          </a:p>
        </p:txBody>
      </p:sp>
      <p:sp>
        <p:nvSpPr>
          <p:cNvPr id="50" name="Content Placeholder 2"/>
          <p:cNvSpPr txBox="1">
            <a:spLocks/>
          </p:cNvSpPr>
          <p:nvPr/>
        </p:nvSpPr>
        <p:spPr>
          <a:xfrm>
            <a:off x="3491880" y="3317857"/>
            <a:ext cx="1152128" cy="334014"/>
          </a:xfrm>
          <a:prstGeom prst="rect">
            <a:avLst/>
          </a:prstGeom>
          <a:solidFill>
            <a:schemeClr val="bg1">
              <a:alpha val="50000"/>
            </a:schemeClr>
          </a:solidFill>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200" b="1" dirty="0">
                <a:solidFill>
                  <a:schemeClr val="accent3">
                    <a:lumMod val="60000"/>
                    <a:lumOff val="40000"/>
                  </a:schemeClr>
                </a:solidFill>
              </a:rPr>
              <a:t>Shaft</a:t>
            </a:r>
          </a:p>
          <a:p>
            <a:pPr marL="0" indent="0">
              <a:buNone/>
            </a:pPr>
            <a:endParaRPr lang="en-US" sz="2200" b="1" dirty="0">
              <a:solidFill>
                <a:schemeClr val="accent3">
                  <a:lumMod val="40000"/>
                  <a:lumOff val="60000"/>
                </a:schemeClr>
              </a:solidFill>
            </a:endParaRPr>
          </a:p>
        </p:txBody>
      </p:sp>
      <p:sp>
        <p:nvSpPr>
          <p:cNvPr id="3" name="Content Placeholder 2"/>
          <p:cNvSpPr>
            <a:spLocks noGrp="1"/>
          </p:cNvSpPr>
          <p:nvPr>
            <p:ph idx="1"/>
          </p:nvPr>
        </p:nvSpPr>
        <p:spPr>
          <a:xfrm>
            <a:off x="631255" y="4180017"/>
            <a:ext cx="7018780" cy="587246"/>
          </a:xfrm>
        </p:spPr>
        <p:txBody>
          <a:bodyPr>
            <a:normAutofit/>
          </a:bodyPr>
          <a:lstStyle/>
          <a:p>
            <a:pPr marL="0" indent="0">
              <a:buNone/>
            </a:pPr>
            <a:r>
              <a:rPr lang="en-US" sz="2200" b="1" dirty="0">
                <a:solidFill>
                  <a:schemeClr val="accent3">
                    <a:lumMod val="60000"/>
                    <a:lumOff val="40000"/>
                  </a:schemeClr>
                </a:solidFill>
              </a:rPr>
              <a:t>Underground areas: alcove, access tunnel, </a:t>
            </a:r>
            <a:r>
              <a:rPr lang="en-US" sz="2200" b="1" dirty="0" smtClean="0">
                <a:solidFill>
                  <a:schemeClr val="accent3">
                    <a:lumMod val="60000"/>
                    <a:lumOff val="40000"/>
                  </a:schemeClr>
                </a:solidFill>
              </a:rPr>
              <a:t>LSS6</a:t>
            </a:r>
            <a:endParaRPr lang="en-US" sz="2200" b="1" dirty="0">
              <a:solidFill>
                <a:schemeClr val="accent3">
                  <a:lumMod val="60000"/>
                  <a:lumOff val="40000"/>
                </a:schemeClr>
              </a:solidFill>
            </a:endParaRPr>
          </a:p>
        </p:txBody>
      </p:sp>
    </p:spTree>
    <p:extLst>
      <p:ext uri="{BB962C8B-B14F-4D97-AF65-F5344CB8AC3E}">
        <p14:creationId xmlns:p14="http://schemas.microsoft.com/office/powerpoint/2010/main" val="7689370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animBg="1"/>
      <p:bldP spid="3" grpId="0" build="p"/>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8549</TotalTime>
  <Words>1328</Words>
  <Application>Microsoft Macintosh PowerPoint</Application>
  <PresentationFormat>On-screen Show (16:9)</PresentationFormat>
  <Paragraphs>195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Thème Office</vt:lpstr>
      <vt:lpstr>SPS Crab Cavity Test Stand:  Safety review summary </vt:lpstr>
      <vt:lpstr>Content</vt:lpstr>
      <vt:lpstr>Hazards and Risks: Identification Process</vt:lpstr>
      <vt:lpstr>Areas of focus: Cryogenic and mechanical aspects</vt:lpstr>
      <vt:lpstr>Areas of focus: Radiations from the cavities</vt:lpstr>
      <vt:lpstr>Safety review: Motivations</vt:lpstr>
      <vt:lpstr>Safety review: Organisation</vt:lpstr>
      <vt:lpstr>Safety review: scope (wrt time)</vt:lpstr>
      <vt:lpstr>Safety review: scope (wrt locations)</vt:lpstr>
      <vt:lpstr>Safety review: scope (wrt systems)</vt:lpstr>
      <vt:lpstr>Safety review: conclusions</vt:lpstr>
      <vt:lpstr>Safety review: main conclusions (1/3)</vt:lpstr>
      <vt:lpstr>Safety review: main conclusions (2/3)</vt:lpstr>
      <vt:lpstr>Safety review: main conclusions (3/3)</vt:lpstr>
      <vt:lpstr>Safety review: follow-up</vt:lpstr>
      <vt:lpstr>Lessons learnt along the process</vt:lpstr>
      <vt:lpstr>Thank you for your attention</vt:lpstr>
      <vt:lpstr>Spare slides</vt:lpstr>
      <vt:lpstr>Pressure vessel</vt:lpstr>
      <vt:lpstr>Documentation on EDMS (1/2)</vt:lpstr>
      <vt:lpstr>Documentation on EDMS (2/2)</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GAIGNANT Christelle</cp:lastModifiedBy>
  <cp:revision>442</cp:revision>
  <cp:lastPrinted>2017-03-31T13:44:12Z</cp:lastPrinted>
  <dcterms:created xsi:type="dcterms:W3CDTF">2016-02-11T10:47:23Z</dcterms:created>
  <dcterms:modified xsi:type="dcterms:W3CDTF">2017-04-03T08:07:40Z</dcterms:modified>
</cp:coreProperties>
</file>