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2" r:id="rId3"/>
    <p:sldId id="258" r:id="rId4"/>
    <p:sldId id="279" r:id="rId5"/>
    <p:sldId id="289" r:id="rId6"/>
    <p:sldId id="286" r:id="rId7"/>
    <p:sldId id="285" r:id="rId8"/>
    <p:sldId id="296" r:id="rId9"/>
    <p:sldId id="290" r:id="rId10"/>
    <p:sldId id="298" r:id="rId11"/>
    <p:sldId id="299" r:id="rId12"/>
    <p:sldId id="301" r:id="rId13"/>
    <p:sldId id="297" r:id="rId14"/>
    <p:sldId id="300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00FF"/>
    <a:srgbClr val="FFCCFF"/>
    <a:srgbClr val="FFFFB3"/>
    <a:srgbClr val="CCFF99"/>
    <a:srgbClr val="FFFFD5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78" autoAdjust="0"/>
  </p:normalViewPr>
  <p:slideViewPr>
    <p:cSldViewPr snapToObjects="1" showGuides="1">
      <p:cViewPr varScale="1">
        <p:scale>
          <a:sx n="143" d="100"/>
          <a:sy n="143" d="100"/>
        </p:scale>
        <p:origin x="-1704" y="-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578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149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03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AD866-B2D9-6C4F-A6E4-D5BE65E72F2E}" type="slidenum">
              <a:rPr lang="en-US"/>
              <a:pPr/>
              <a:t>6</a:t>
            </a:fld>
            <a:endParaRPr lang="en-US"/>
          </a:p>
        </p:txBody>
      </p:sp>
      <p:sp>
        <p:nvSpPr>
          <p:cNvPr id="3481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847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578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C9380F-16C4-9F4B-B7B4-6BB018679FCF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1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35696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CC Review Apr'17, Cryo perspectives, S.Claudet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Crab </a:t>
            </a:r>
            <a:r>
              <a:rPr lang="en-US" dirty="0" smtClean="0"/>
              <a:t>cavities,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Cryogenics </a:t>
            </a:r>
            <a:r>
              <a:rPr lang="en-US" dirty="0" smtClean="0"/>
              <a:t>consideration </a:t>
            </a:r>
            <a:r>
              <a:rPr lang="en-US" dirty="0" smtClean="0"/>
              <a:t>for the </a:t>
            </a:r>
            <a:r>
              <a:rPr lang="en-US" dirty="0" smtClean="0"/>
              <a:t>SPS    and HL-LHC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Serge </a:t>
            </a:r>
            <a:r>
              <a:rPr lang="en-US" dirty="0" smtClean="0"/>
              <a:t>Claudet, 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 behalf of </a:t>
            </a:r>
            <a:r>
              <a:rPr lang="en-US" sz="16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teams dedicated to this aspects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44522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Int’l Review Crab Cavities – </a:t>
            </a:r>
            <a:r>
              <a:rPr lang="en-GB" dirty="0" smtClean="0"/>
              <a:t>CERN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&amp; 4</a:t>
            </a:r>
            <a:r>
              <a:rPr lang="en-GB" baseline="30000" dirty="0" smtClean="0"/>
              <a:t>th</a:t>
            </a:r>
            <a:r>
              <a:rPr lang="en-GB" dirty="0" smtClean="0"/>
              <a:t> April </a:t>
            </a:r>
            <a:r>
              <a:rPr lang="en-GB" dirty="0" smtClean="0"/>
              <a:t>2017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96752"/>
            <a:ext cx="8434800" cy="5085248"/>
          </a:xfrm>
        </p:spPr>
        <p:txBody>
          <a:bodyPr>
            <a:normAutofit/>
          </a:bodyPr>
          <a:lstStyle/>
          <a:p>
            <a:pPr marL="360000">
              <a:spcBef>
                <a:spcPts val="2472"/>
              </a:spcBef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Introduction, 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status and perspectives for SPS (+concerns)</a:t>
            </a:r>
          </a:p>
          <a:p>
            <a:pPr marL="17100" indent="0">
              <a:spcBef>
                <a:spcPts val="2472"/>
              </a:spcBef>
              <a:buNone/>
            </a:pPr>
            <a:endParaRPr 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60000">
              <a:spcBef>
                <a:spcPts val="2472"/>
              </a:spcBef>
            </a:pPr>
            <a:r>
              <a:rPr lang="en-US" dirty="0" smtClean="0"/>
              <a:t>Introduction,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status and perspectives for HL</a:t>
            </a:r>
            <a:r>
              <a:rPr lang="en-US" dirty="0"/>
              <a:t>-</a:t>
            </a:r>
            <a:r>
              <a:rPr lang="en-US" dirty="0" smtClean="0"/>
              <a:t>LHC (</a:t>
            </a:r>
            <a:r>
              <a:rPr lang="en-US" dirty="0"/>
              <a:t>+concerns)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endParaRPr lang="en-US" dirty="0" smtClean="0"/>
          </a:p>
          <a:p>
            <a:pPr marL="17100" indent="0">
              <a:spcBef>
                <a:spcPts val="2472"/>
              </a:spcBef>
              <a:buNone/>
            </a:pPr>
            <a:endParaRPr lang="en-US" sz="1000" dirty="0" smtClean="0"/>
          </a:p>
          <a:p>
            <a:pPr marL="360000">
              <a:spcBef>
                <a:spcPts val="2472"/>
              </a:spcBef>
            </a:pPr>
            <a:r>
              <a:rPr lang="en-US" dirty="0" smtClean="0"/>
              <a:t>Concluding remarks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6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CC Review Apr'17, Cryo perspectives, S.Claudet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0FA3A48-1517-5547-B34E-FA280D7927B4}" type="slidenum">
              <a:rPr lang="en-US" sz="1200">
                <a:solidFill>
                  <a:schemeClr val="accent1"/>
                </a:solidFill>
              </a:rPr>
              <a:pPr/>
              <a:t>11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Line 17"/>
          <p:cNvSpPr>
            <a:spLocks noChangeShapeType="1"/>
          </p:cNvSpPr>
          <p:nvPr/>
        </p:nvSpPr>
        <p:spPr bwMode="auto">
          <a:xfrm>
            <a:off x="38100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65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</p:grpSpPr>
        <p:sp>
          <p:nvSpPr>
            <p:cNvPr id="31934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5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66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31932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3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67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Rectangle 31"/>
          <p:cNvSpPr>
            <a:spLocks noChangeArrowheads="1"/>
          </p:cNvSpPr>
          <p:nvPr/>
        </p:nvSpPr>
        <p:spPr bwMode="auto">
          <a:xfrm>
            <a:off x="5029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Rectangle 32"/>
          <p:cNvSpPr>
            <a:spLocks noChangeArrowheads="1"/>
          </p:cNvSpPr>
          <p:nvPr/>
        </p:nvSpPr>
        <p:spPr bwMode="auto">
          <a:xfrm>
            <a:off x="5257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6" name="Rectangle 34"/>
          <p:cNvSpPr>
            <a:spLocks noChangeArrowheads="1"/>
          </p:cNvSpPr>
          <p:nvPr/>
        </p:nvSpPr>
        <p:spPr bwMode="auto">
          <a:xfrm>
            <a:off x="61087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7" name="Rectangle 35"/>
          <p:cNvSpPr>
            <a:spLocks noChangeArrowheads="1"/>
          </p:cNvSpPr>
          <p:nvPr/>
        </p:nvSpPr>
        <p:spPr bwMode="auto">
          <a:xfrm>
            <a:off x="6324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8" name="Rectangle 36"/>
          <p:cNvSpPr>
            <a:spLocks noChangeArrowheads="1"/>
          </p:cNvSpPr>
          <p:nvPr/>
        </p:nvSpPr>
        <p:spPr bwMode="auto">
          <a:xfrm>
            <a:off x="66421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9" name="Rectangle 37"/>
          <p:cNvSpPr>
            <a:spLocks noChangeArrowheads="1"/>
          </p:cNvSpPr>
          <p:nvPr/>
        </p:nvSpPr>
        <p:spPr bwMode="auto">
          <a:xfrm>
            <a:off x="68580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0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1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2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3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4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5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6" name="Line 44"/>
          <p:cNvSpPr>
            <a:spLocks noChangeShapeType="1"/>
          </p:cNvSpPr>
          <p:nvPr/>
        </p:nvSpPr>
        <p:spPr bwMode="auto">
          <a:xfrm>
            <a:off x="3810000" y="5791200"/>
            <a:ext cx="480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7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8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9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0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1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2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3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4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5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6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7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8" name="Line 56"/>
          <p:cNvSpPr>
            <a:spLocks noChangeShapeType="1"/>
          </p:cNvSpPr>
          <p:nvPr/>
        </p:nvSpPr>
        <p:spPr bwMode="auto">
          <a:xfrm flipV="1">
            <a:off x="4953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9" name="Line 57"/>
          <p:cNvSpPr>
            <a:spLocks noChangeShapeType="1"/>
          </p:cNvSpPr>
          <p:nvPr/>
        </p:nvSpPr>
        <p:spPr bwMode="auto">
          <a:xfrm flipV="1">
            <a:off x="5334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0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1" name="Line 59"/>
          <p:cNvSpPr>
            <a:spLocks noChangeShapeType="1"/>
          </p:cNvSpPr>
          <p:nvPr/>
        </p:nvSpPr>
        <p:spPr bwMode="auto">
          <a:xfrm flipV="1">
            <a:off x="64008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2" name="Line 60"/>
          <p:cNvSpPr>
            <a:spLocks noChangeShapeType="1"/>
          </p:cNvSpPr>
          <p:nvPr/>
        </p:nvSpPr>
        <p:spPr bwMode="auto">
          <a:xfrm flipV="1">
            <a:off x="69342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3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4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5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6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7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8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9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0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1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2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3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4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5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QSCG</a:t>
            </a:r>
          </a:p>
        </p:txBody>
      </p:sp>
      <p:sp>
        <p:nvSpPr>
          <p:cNvPr id="31816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31817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QSDQ</a:t>
            </a:r>
          </a:p>
        </p:txBody>
      </p:sp>
      <p:sp>
        <p:nvSpPr>
          <p:cNvPr id="31818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QSRG</a:t>
            </a:r>
          </a:p>
        </p:txBody>
      </p:sp>
      <p:sp>
        <p:nvSpPr>
          <p:cNvPr id="31819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31820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31821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QURCG</a:t>
            </a:r>
          </a:p>
        </p:txBody>
      </p:sp>
      <p:sp>
        <p:nvSpPr>
          <p:cNvPr id="31822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QPLG</a:t>
            </a:r>
          </a:p>
        </p:txBody>
      </p:sp>
      <p:sp>
        <p:nvSpPr>
          <p:cNvPr id="31823" name="Text Box 81"/>
          <p:cNvSpPr txBox="1">
            <a:spLocks noChangeArrowheads="1"/>
          </p:cNvSpPr>
          <p:nvPr/>
        </p:nvSpPr>
        <p:spPr bwMode="auto">
          <a:xfrm>
            <a:off x="3352800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QXL</a:t>
            </a:r>
          </a:p>
        </p:txBody>
      </p:sp>
      <p:sp>
        <p:nvSpPr>
          <p:cNvPr id="31824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31825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31826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27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28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29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0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1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2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3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4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5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QSP</a:t>
            </a:r>
          </a:p>
        </p:txBody>
      </p:sp>
      <p:sp>
        <p:nvSpPr>
          <p:cNvPr id="31836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 err="1">
                <a:solidFill>
                  <a:srgbClr val="800080"/>
                </a:solidFill>
                <a:latin typeface="Arial Narrow" charset="0"/>
              </a:rPr>
              <a:t>GHe</a:t>
            </a:r>
            <a:r>
              <a:rPr lang="en-US" sz="1600" dirty="0">
                <a:solidFill>
                  <a:srgbClr val="800080"/>
                </a:solidFill>
                <a:latin typeface="Arial Narrow" charset="0"/>
              </a:rPr>
              <a:t> storage tanks</a:t>
            </a:r>
          </a:p>
        </p:txBody>
      </p:sp>
      <p:sp>
        <p:nvSpPr>
          <p:cNvPr id="31837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31838" name="Text Box 96"/>
          <p:cNvSpPr txBox="1">
            <a:spLocks noChangeArrowheads="1"/>
          </p:cNvSpPr>
          <p:nvPr/>
        </p:nvSpPr>
        <p:spPr bwMode="auto">
          <a:xfrm>
            <a:off x="5943600" y="2667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Liquid Nitrogen tanks</a:t>
            </a:r>
          </a:p>
        </p:txBody>
      </p:sp>
      <p:sp>
        <p:nvSpPr>
          <p:cNvPr id="31839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31840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31841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31842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31843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44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31845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46" name="Text Box 104"/>
          <p:cNvSpPr txBox="1">
            <a:spLocks noChangeArrowheads="1"/>
          </p:cNvSpPr>
          <p:nvPr/>
        </p:nvSpPr>
        <p:spPr bwMode="auto">
          <a:xfrm>
            <a:off x="4953000" y="4648200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31847" name="Text Box 105"/>
          <p:cNvSpPr txBox="1">
            <a:spLocks noChangeArrowheads="1"/>
          </p:cNvSpPr>
          <p:nvPr/>
        </p:nvSpPr>
        <p:spPr bwMode="auto">
          <a:xfrm>
            <a:off x="6324600" y="4602163"/>
            <a:ext cx="1371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31848" name="Text Box 106"/>
          <p:cNvSpPr txBox="1">
            <a:spLocks noChangeArrowheads="1"/>
          </p:cNvSpPr>
          <p:nvPr/>
        </p:nvSpPr>
        <p:spPr bwMode="auto">
          <a:xfrm>
            <a:off x="7086600" y="4648200"/>
            <a:ext cx="685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31849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0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1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2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3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4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5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6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7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31858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31859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31860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31861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31862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31863" name="Text Box 121"/>
          <p:cNvSpPr txBox="1">
            <a:spLocks noChangeArrowheads="1"/>
          </p:cNvSpPr>
          <p:nvPr/>
        </p:nvSpPr>
        <p:spPr bwMode="auto">
          <a:xfrm>
            <a:off x="60960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31864" name="Text Box 122"/>
          <p:cNvSpPr txBox="1">
            <a:spLocks noChangeArrowheads="1"/>
          </p:cNvSpPr>
          <p:nvPr/>
        </p:nvSpPr>
        <p:spPr bwMode="auto">
          <a:xfrm>
            <a:off x="66294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31865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31866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31867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31868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9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0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1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2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3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4" name="Line 132"/>
          <p:cNvSpPr>
            <a:spLocks noChangeShapeType="1"/>
          </p:cNvSpPr>
          <p:nvPr/>
        </p:nvSpPr>
        <p:spPr bwMode="auto">
          <a:xfrm>
            <a:off x="762000" y="6172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75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76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31877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78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79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QRP</a:t>
            </a:r>
          </a:p>
        </p:txBody>
      </p:sp>
      <p:sp>
        <p:nvSpPr>
          <p:cNvPr id="31880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QPP</a:t>
            </a:r>
          </a:p>
        </p:txBody>
      </p:sp>
      <p:sp>
        <p:nvSpPr>
          <p:cNvPr id="31881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82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83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84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85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86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87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88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89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0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1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2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31893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31894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31895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31896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31897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31898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99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31900" name="Line 158"/>
          <p:cNvSpPr>
            <a:spLocks noChangeShapeType="1"/>
          </p:cNvSpPr>
          <p:nvPr/>
        </p:nvSpPr>
        <p:spPr bwMode="auto">
          <a:xfrm>
            <a:off x="7467600" y="3886200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1" name="Line 159"/>
          <p:cNvSpPr>
            <a:spLocks noChangeShapeType="1"/>
          </p:cNvSpPr>
          <p:nvPr/>
        </p:nvSpPr>
        <p:spPr bwMode="auto">
          <a:xfrm>
            <a:off x="7467600" y="3124200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2" name="Text Box 160"/>
          <p:cNvSpPr txBox="1">
            <a:spLocks noChangeArrowheads="1"/>
          </p:cNvSpPr>
          <p:nvPr/>
        </p:nvSpPr>
        <p:spPr bwMode="auto">
          <a:xfrm>
            <a:off x="7620000" y="28194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31903" name="Text Box 161"/>
          <p:cNvSpPr txBox="1">
            <a:spLocks noChangeArrowheads="1"/>
          </p:cNvSpPr>
          <p:nvPr/>
        </p:nvSpPr>
        <p:spPr bwMode="auto">
          <a:xfrm>
            <a:off x="7696200" y="33528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31904" name="Text Box 162"/>
          <p:cNvSpPr txBox="1">
            <a:spLocks noChangeArrowheads="1"/>
          </p:cNvSpPr>
          <p:nvPr/>
        </p:nvSpPr>
        <p:spPr bwMode="auto">
          <a:xfrm>
            <a:off x="7467600" y="385445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31905" name="Line 163"/>
          <p:cNvSpPr>
            <a:spLocks noChangeShapeType="1"/>
          </p:cNvSpPr>
          <p:nvPr/>
        </p:nvSpPr>
        <p:spPr bwMode="auto">
          <a:xfrm>
            <a:off x="7467600" y="4724400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6" name="Text Box 164"/>
          <p:cNvSpPr txBox="1">
            <a:spLocks noChangeArrowheads="1"/>
          </p:cNvSpPr>
          <p:nvPr/>
        </p:nvSpPr>
        <p:spPr bwMode="auto">
          <a:xfrm>
            <a:off x="7848600" y="4648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31907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8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9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10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11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12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010400" cy="762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31913" name="Text Box 176"/>
          <p:cNvSpPr txBox="1">
            <a:spLocks noChangeArrowheads="1"/>
          </p:cNvSpPr>
          <p:nvPr/>
        </p:nvSpPr>
        <p:spPr bwMode="auto">
          <a:xfrm>
            <a:off x="6019800" y="990600"/>
            <a:ext cx="2971800" cy="989013"/>
          </a:xfrm>
          <a:prstGeom prst="rect">
            <a:avLst/>
          </a:prstGeom>
          <a:solidFill>
            <a:srgbClr val="CC99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</a:pPr>
            <a:r>
              <a:rPr lang="en-US" sz="2000" dirty="0" smtClean="0">
                <a:solidFill>
                  <a:srgbClr val="0257C4"/>
                </a:solidFill>
                <a:latin typeface="Arial Narrow" charset="0"/>
              </a:rPr>
              <a:t>After internal </a:t>
            </a:r>
            <a:r>
              <a:rPr lang="en-US" sz="2000" dirty="0">
                <a:solidFill>
                  <a:srgbClr val="0257C4"/>
                </a:solidFill>
                <a:latin typeface="Arial Narrow" charset="0"/>
              </a:rPr>
              <a:t>Cost to Performance </a:t>
            </a:r>
            <a:r>
              <a:rPr lang="en-US" sz="2000" dirty="0" smtClean="0">
                <a:solidFill>
                  <a:srgbClr val="0257C4"/>
                </a:solidFill>
                <a:latin typeface="Arial Narrow" charset="0"/>
              </a:rPr>
              <a:t>review               </a:t>
            </a:r>
            <a:r>
              <a:rPr lang="en-US" sz="2000" dirty="0">
                <a:solidFill>
                  <a:srgbClr val="0257C4"/>
                </a:solidFill>
                <a:latin typeface="Arial Narrow" charset="0"/>
              </a:rPr>
              <a:t>(Performance - Cost - Risk)</a:t>
            </a:r>
          </a:p>
        </p:txBody>
      </p:sp>
      <p:sp>
        <p:nvSpPr>
          <p:cNvPr id="31914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18 kW equivalent at 4.5 K, including 3 kW at 1.8 K</a:t>
            </a:r>
          </a:p>
        </p:txBody>
      </p:sp>
      <p:sp>
        <p:nvSpPr>
          <p:cNvPr id="31915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16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31917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QUIG</a:t>
            </a:r>
          </a:p>
        </p:txBody>
      </p:sp>
      <p:sp>
        <p:nvSpPr>
          <p:cNvPr id="31918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31919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20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31922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68580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23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24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31925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26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27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28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929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30" name="Text Box 193"/>
          <p:cNvSpPr txBox="1">
            <a:spLocks noChangeArrowheads="1"/>
          </p:cNvSpPr>
          <p:nvPr/>
        </p:nvSpPr>
        <p:spPr bwMode="auto">
          <a:xfrm>
            <a:off x="4343400" y="5791200"/>
            <a:ext cx="4191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Not standard components (pressure, commissioning)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1931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2" name="Rectangle 1"/>
          <p:cNvSpPr/>
          <p:nvPr/>
        </p:nvSpPr>
        <p:spPr>
          <a:xfrm>
            <a:off x="6084168" y="5029200"/>
            <a:ext cx="1066800" cy="804863"/>
          </a:xfrm>
          <a:prstGeom prst="rect">
            <a:avLst/>
          </a:prstGeom>
          <a:noFill/>
          <a:ln w="28575" cmpd="sng">
            <a:solidFill>
              <a:srgbClr val="0000F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0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88" y="1295400"/>
            <a:ext cx="8712000" cy="40524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HiLumi</a:t>
            </a:r>
            <a:r>
              <a:rPr lang="en-US" dirty="0" smtClean="0"/>
              <a:t> Cryogenic </a:t>
            </a:r>
            <a:r>
              <a:rPr lang="en-US" dirty="0" err="1" smtClean="0"/>
              <a:t>masterplan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3491880" y="1124744"/>
            <a:ext cx="0" cy="4320480"/>
          </a:xfrm>
          <a:prstGeom prst="line">
            <a:avLst/>
          </a:pr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488" y="5445224"/>
            <a:ext cx="871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Just-in-time for SPS-BA6, last studies for LHC-P4 before decision,</a:t>
            </a:r>
          </a:p>
          <a:p>
            <a:pPr algn="ctr"/>
            <a:r>
              <a:rPr lang="en-US" dirty="0" smtClean="0">
                <a:solidFill>
                  <a:srgbClr val="800080"/>
                </a:solidFill>
              </a:rPr>
              <a:t>Some more time for us for LHC P1/P5, but interfaces required by others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8367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Today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729806"/>
            <a:ext cx="2880320" cy="923330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Significant time ahead of us for efficient studies and coordination of interfaces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82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and perspectives for next years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Cooling capacity: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 far estimates, about 10% of total requirements per point</a:t>
            </a:r>
          </a:p>
          <a:p>
            <a:pPr lvl="1"/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baseline to consider full CC scheme for </a:t>
            </a:r>
            <a:r>
              <a:rPr lang="en-US" sz="1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cryoplant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design</a:t>
            </a:r>
          </a:p>
          <a:p>
            <a:pPr lvl="1"/>
            <a:endParaRPr lang="en-US" sz="1000" dirty="0"/>
          </a:p>
          <a:p>
            <a:r>
              <a:rPr lang="en-US" sz="2000" dirty="0" smtClean="0"/>
              <a:t>Design pressure:</a:t>
            </a:r>
          </a:p>
          <a:p>
            <a:pPr lvl="1"/>
            <a:r>
              <a:rPr lang="en-US" sz="1800" dirty="0" smtClean="0">
                <a:solidFill>
                  <a:srgbClr val="7F7F7F"/>
                </a:solidFill>
              </a:rPr>
              <a:t>A delicate aspect: a low pressure item (2-3 </a:t>
            </a:r>
            <a:r>
              <a:rPr lang="en-US" sz="1800" dirty="0" err="1" smtClean="0">
                <a:solidFill>
                  <a:srgbClr val="7F7F7F"/>
                </a:solidFill>
              </a:rPr>
              <a:t>B_abs</a:t>
            </a:r>
            <a:r>
              <a:rPr lang="en-US" sz="1800" dirty="0" smtClean="0">
                <a:solidFill>
                  <a:srgbClr val="7F7F7F"/>
                </a:solidFill>
              </a:rPr>
              <a:t>) in the middle of magnets (15-20 </a:t>
            </a:r>
            <a:r>
              <a:rPr lang="en-US" sz="1800" dirty="0" err="1" smtClean="0">
                <a:solidFill>
                  <a:srgbClr val="7F7F7F"/>
                </a:solidFill>
              </a:rPr>
              <a:t>B_abs</a:t>
            </a:r>
            <a:r>
              <a:rPr lang="en-US" sz="1800" dirty="0" smtClean="0">
                <a:solidFill>
                  <a:srgbClr val="7F7F7F"/>
                </a:solidFill>
              </a:rPr>
              <a:t>).</a:t>
            </a:r>
          </a:p>
          <a:p>
            <a:pPr lvl="1"/>
            <a:r>
              <a:rPr lang="en-US" sz="1800" i="1" dirty="0" smtClean="0">
                <a:solidFill>
                  <a:srgbClr val="7F7F7F"/>
                </a:solidFill>
              </a:rPr>
              <a:t>Experience with LHC (RF, Electrical feedboxes DFB’s)</a:t>
            </a:r>
          </a:p>
          <a:p>
            <a:pPr lvl="1"/>
            <a:r>
              <a:rPr lang="en-US" sz="1800" i="1" dirty="0" smtClean="0">
                <a:solidFill>
                  <a:srgbClr val="7F7F7F"/>
                </a:solidFill>
              </a:rPr>
              <a:t>BUT this time consideration to have over-pressure safety devices in </a:t>
            </a:r>
            <a:r>
              <a:rPr lang="en-US" sz="1800" i="1" dirty="0" err="1" smtClean="0">
                <a:solidFill>
                  <a:srgbClr val="7F7F7F"/>
                </a:solidFill>
              </a:rPr>
              <a:t>cryo</a:t>
            </a:r>
            <a:r>
              <a:rPr lang="en-US" sz="1800" i="1" dirty="0" smtClean="0">
                <a:solidFill>
                  <a:srgbClr val="7F7F7F"/>
                </a:solidFill>
              </a:rPr>
              <a:t>-distribution line (not at all a standard, risk for CC lifetime?)</a:t>
            </a:r>
          </a:p>
          <a:p>
            <a:pPr lvl="1"/>
            <a:endParaRPr lang="en-US" sz="1000" dirty="0"/>
          </a:p>
          <a:p>
            <a:r>
              <a:rPr lang="en-US" sz="2000" dirty="0" smtClean="0"/>
              <a:t>Operating Pressure:</a:t>
            </a:r>
          </a:p>
          <a:p>
            <a:pPr lvl="1"/>
            <a:r>
              <a:rPr lang="en-US" sz="1600" dirty="0" smtClean="0">
                <a:solidFill>
                  <a:srgbClr val="7F7F7F"/>
                </a:solidFill>
              </a:rPr>
              <a:t>Absolute value (30mbar) and acceptable fluctuations (+/- 1mbar) to be evaluated</a:t>
            </a:r>
          </a:p>
          <a:p>
            <a:pPr lvl="1"/>
            <a:r>
              <a:rPr lang="en-US" sz="1600" i="1" dirty="0" smtClean="0">
                <a:solidFill>
                  <a:srgbClr val="7F7F7F"/>
                </a:solidFill>
              </a:rPr>
              <a:t>Feasible to control a fixed value (pressure control valve) for fixed heat loads</a:t>
            </a:r>
          </a:p>
          <a:p>
            <a:pPr lvl="1"/>
            <a:endParaRPr lang="en-US" sz="1000" dirty="0">
              <a:solidFill>
                <a:srgbClr val="7F7F7F"/>
              </a:solidFill>
            </a:endParaRPr>
          </a:p>
          <a:p>
            <a:r>
              <a:rPr lang="en-US" sz="2000" dirty="0" smtClean="0"/>
              <a:t>Physical interfaces (jumpers from </a:t>
            </a:r>
            <a:r>
              <a:rPr lang="en-US" sz="2000" dirty="0" err="1" smtClean="0"/>
              <a:t>Cryoline</a:t>
            </a:r>
            <a:r>
              <a:rPr lang="en-US" sz="2000" dirty="0"/>
              <a:t> </a:t>
            </a:r>
            <a:r>
              <a:rPr lang="en-US" sz="2000" dirty="0" smtClean="0"/>
              <a:t>QXL): </a:t>
            </a:r>
          </a:p>
          <a:p>
            <a:pPr lvl="1"/>
            <a:r>
              <a:rPr lang="en-US" sz="1600" dirty="0" smtClean="0">
                <a:solidFill>
                  <a:srgbClr val="7F7F7F"/>
                </a:solidFill>
              </a:rPr>
              <a:t>So far “double jumper” to be considered as baseline, not an issue</a:t>
            </a:r>
          </a:p>
          <a:p>
            <a:pPr lvl="1"/>
            <a:r>
              <a:rPr lang="en-US" sz="1600" i="1" dirty="0" smtClean="0">
                <a:solidFill>
                  <a:srgbClr val="7F7F7F"/>
                </a:solidFill>
              </a:rPr>
              <a:t>Could be wise to installed for all CC in one go, with caps/</a:t>
            </a:r>
            <a:r>
              <a:rPr lang="en-US" sz="1600" i="1" dirty="0" err="1" smtClean="0">
                <a:solidFill>
                  <a:srgbClr val="7F7F7F"/>
                </a:solidFill>
              </a:rPr>
              <a:t>capilleries</a:t>
            </a:r>
            <a:r>
              <a:rPr lang="en-US" sz="1600" i="1" dirty="0" smtClean="0">
                <a:solidFill>
                  <a:srgbClr val="7F7F7F"/>
                </a:solidFill>
              </a:rPr>
              <a:t> for easy connection when desired</a:t>
            </a:r>
            <a:endParaRPr lang="en-US" sz="1600" i="1" dirty="0">
              <a:solidFill>
                <a:srgbClr val="7F7F7F"/>
              </a:solidFill>
            </a:endParaRPr>
          </a:p>
          <a:p>
            <a:endParaRPr lang="en-US" sz="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72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For SPS-BA6:</a:t>
            </a:r>
          </a:p>
          <a:p>
            <a:pPr lvl="1"/>
            <a:r>
              <a:rPr lang="en-US" dirty="0" smtClean="0"/>
              <a:t>We are fully motivated and committed (21</a:t>
            </a:r>
            <a:r>
              <a:rPr lang="en-US" baseline="30000" dirty="0" smtClean="0"/>
              <a:t>st</a:t>
            </a:r>
            <a:r>
              <a:rPr lang="en-US" dirty="0" smtClean="0"/>
              <a:t> Feb’18)</a:t>
            </a:r>
          </a:p>
          <a:p>
            <a:pPr lvl="1"/>
            <a:r>
              <a:rPr lang="en-US" dirty="0" smtClean="0"/>
              <a:t>So far just in time, but significant concerns for the co-activities Jan-Feb 2018</a:t>
            </a:r>
          </a:p>
          <a:p>
            <a:pPr lvl="1"/>
            <a:r>
              <a:rPr lang="en-US" i="1" dirty="0" smtClean="0"/>
              <a:t>We would consider wise to evaluate how to make the best use of 2018 for the crab cavities project (SPS if possible, back at surface if not possible, other?)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90"/>
                </a:solidFill>
              </a:rPr>
              <a:t>For </a:t>
            </a:r>
            <a:r>
              <a:rPr lang="en-US" dirty="0" err="1" smtClean="0">
                <a:solidFill>
                  <a:srgbClr val="000090"/>
                </a:solidFill>
              </a:rPr>
              <a:t>HiLumi</a:t>
            </a:r>
            <a:r>
              <a:rPr lang="en-US" dirty="0" smtClean="0">
                <a:solidFill>
                  <a:srgbClr val="000090"/>
                </a:solidFill>
              </a:rPr>
              <a:t> P1/P5:</a:t>
            </a:r>
          </a:p>
          <a:p>
            <a:pPr lvl="1"/>
            <a:r>
              <a:rPr lang="en-US" dirty="0" smtClean="0"/>
              <a:t>We have a bit of time ahead of us, not to be wasted!</a:t>
            </a:r>
          </a:p>
          <a:p>
            <a:pPr lvl="1"/>
            <a:r>
              <a:rPr lang="en-US" dirty="0" smtClean="0"/>
              <a:t>We believe so far that we should consider full CC scheme from scratch (not much to gain to be to strict, higher risks to have a small 2</a:t>
            </a:r>
            <a:r>
              <a:rPr lang="en-US" baseline="30000" dirty="0" smtClean="0"/>
              <a:t>nd</a:t>
            </a:r>
            <a:r>
              <a:rPr lang="en-US" dirty="0" smtClean="0"/>
              <a:t> phase later)</a:t>
            </a:r>
          </a:p>
          <a:p>
            <a:pPr lvl="1"/>
            <a:r>
              <a:rPr lang="en-US" dirty="0" smtClean="0"/>
              <a:t>Decisions to be taken by the end of 2020 (based on what we will have at that time)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86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96752"/>
            <a:ext cx="8434800" cy="5085248"/>
          </a:xfrm>
        </p:spPr>
        <p:txBody>
          <a:bodyPr>
            <a:normAutofit/>
          </a:bodyPr>
          <a:lstStyle/>
          <a:p>
            <a:pPr marL="360000">
              <a:spcBef>
                <a:spcPts val="2472"/>
              </a:spcBef>
            </a:pPr>
            <a:r>
              <a:rPr lang="en-US" dirty="0" smtClean="0"/>
              <a:t>Introduction, 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status and perspectives for SPS (+concerns)</a:t>
            </a:r>
          </a:p>
          <a:p>
            <a:pPr marL="17100" indent="0">
              <a:spcBef>
                <a:spcPts val="2472"/>
              </a:spcBef>
              <a:buNone/>
            </a:pPr>
            <a:endParaRPr lang="en-US" sz="1000" dirty="0" smtClean="0"/>
          </a:p>
          <a:p>
            <a:pPr marL="360000">
              <a:spcBef>
                <a:spcPts val="2472"/>
              </a:spcBef>
            </a:pPr>
            <a:r>
              <a:rPr lang="en-US" dirty="0" smtClean="0"/>
              <a:t>Introduction,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status and perspectives for HL</a:t>
            </a:r>
            <a:r>
              <a:rPr lang="en-US" dirty="0"/>
              <a:t>-</a:t>
            </a:r>
            <a:r>
              <a:rPr lang="en-US" dirty="0" smtClean="0"/>
              <a:t>LHC (</a:t>
            </a:r>
            <a:r>
              <a:rPr lang="en-US" dirty="0"/>
              <a:t>+concerns)</a:t>
            </a:r>
          </a:p>
          <a:p>
            <a:pPr marL="17100" indent="0">
              <a:lnSpc>
                <a:spcPct val="50000"/>
              </a:lnSpc>
              <a:spcBef>
                <a:spcPts val="2472"/>
              </a:spcBef>
              <a:buNone/>
            </a:pPr>
            <a:endParaRPr lang="en-US" dirty="0" smtClean="0"/>
          </a:p>
          <a:p>
            <a:pPr marL="360000">
              <a:spcBef>
                <a:spcPts val="2472"/>
              </a:spcBef>
            </a:pPr>
            <a:r>
              <a:rPr lang="en-US" dirty="0" smtClean="0"/>
              <a:t>Concluding remarks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2000" y="908720"/>
            <a:ext cx="6813994" cy="286291"/>
          </a:xfrm>
          <a:prstGeom prst="rect">
            <a:avLst/>
          </a:prstGeom>
          <a:solidFill>
            <a:srgbClr val="FFFFD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BA6 general cryogenic layout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79512" y="1484784"/>
            <a:ext cx="8699902" cy="4785042"/>
            <a:chOff x="48562" y="569515"/>
            <a:chExt cx="9080181" cy="5107602"/>
          </a:xfrm>
        </p:grpSpPr>
        <p:grpSp>
          <p:nvGrpSpPr>
            <p:cNvPr id="11" name="Group 10"/>
            <p:cNvGrpSpPr/>
            <p:nvPr/>
          </p:nvGrpSpPr>
          <p:grpSpPr>
            <a:xfrm>
              <a:off x="48562" y="569515"/>
              <a:ext cx="9080181" cy="5107602"/>
              <a:chOff x="48562" y="845283"/>
              <a:chExt cx="9080181" cy="510760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8562" y="845283"/>
                <a:ext cx="9080181" cy="5107602"/>
                <a:chOff x="48562" y="845283"/>
                <a:chExt cx="9080181" cy="5107602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8562" y="845283"/>
                  <a:ext cx="9080181" cy="5107602"/>
                  <a:chOff x="48562" y="855995"/>
                  <a:chExt cx="9080181" cy="5107602"/>
                </a:xfrm>
              </p:grpSpPr>
              <p:pic>
                <p:nvPicPr>
                  <p:cNvPr id="53" name="Picture 52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562" y="855995"/>
                    <a:ext cx="9080181" cy="5107602"/>
                  </a:xfrm>
                  <a:prstGeom prst="rect">
                    <a:avLst/>
                  </a:prstGeom>
                </p:spPr>
              </p:pic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3473827" y="2698431"/>
                    <a:ext cx="2550061" cy="2444113"/>
                    <a:chOff x="3473827" y="2698431"/>
                    <a:chExt cx="2550061" cy="2444113"/>
                  </a:xfrm>
                  <a:solidFill>
                    <a:srgbClr val="E7E6E6"/>
                  </a:solidFill>
                </p:grpSpPr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3473827" y="3187318"/>
                      <a:ext cx="2460931" cy="1955226"/>
                      <a:chOff x="3641970" y="3353106"/>
                      <a:chExt cx="2460931" cy="1955226"/>
                    </a:xfrm>
                    <a:grpFill/>
                  </p:grpSpPr>
                  <p:cxnSp>
                    <p:nvCxnSpPr>
                      <p:cNvPr id="74" name="Straight Connector 73"/>
                      <p:cNvCxnSpPr/>
                      <p:nvPr/>
                    </p:nvCxnSpPr>
                    <p:spPr>
                      <a:xfrm>
                        <a:off x="5322097" y="3353106"/>
                        <a:ext cx="0" cy="1726644"/>
                      </a:xfrm>
                      <a:prstGeom prst="line">
                        <a:avLst/>
                      </a:prstGeom>
                      <a:grpFill/>
                      <a:ln w="28575" cap="flat" cmpd="sng" algn="ctr">
                        <a:solidFill>
                          <a:srgbClr val="FF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 flipV="1">
                        <a:off x="4849280" y="4292878"/>
                        <a:ext cx="1253621" cy="1015454"/>
                      </a:xfrm>
                      <a:prstGeom prst="line">
                        <a:avLst/>
                      </a:prstGeom>
                      <a:grpFill/>
                      <a:ln w="28575" cap="flat" cmpd="sng" algn="ctr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 flipH="1">
                        <a:off x="3641970" y="4293745"/>
                        <a:ext cx="2458575" cy="270524"/>
                      </a:xfrm>
                      <a:prstGeom prst="line">
                        <a:avLst/>
                      </a:prstGeom>
                      <a:grpFill/>
                      <a:ln w="28575" cap="flat" cmpd="sng" algn="ctr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  <a:effectLst/>
                    </p:spPr>
                  </p:cxnSp>
                </p:grp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H="1">
                      <a:off x="5158512" y="2698431"/>
                      <a:ext cx="865376" cy="501463"/>
                    </a:xfrm>
                    <a:prstGeom prst="line">
                      <a:avLst/>
                    </a:prstGeom>
                    <a:grpFill/>
                    <a:ln w="28575" cap="flat" cmpd="sng" algn="ctr">
                      <a:solidFill>
                        <a:srgbClr val="FF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</p:cxnSp>
              </p:grp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5932402" y="4606185"/>
                    <a:ext cx="143000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90m transfer line</a:t>
                    </a:r>
                    <a:endParaRPr kumimoji="0" lang="fr-FR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5051178" y="1178555"/>
                    <a:ext cx="234808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Cryogenic He transfer line</a:t>
                    </a:r>
                    <a:endParaRPr kumimoji="0" lang="fr-FR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57" name="Straight Connector 56"/>
                  <p:cNvCxnSpPr/>
                  <p:nvPr/>
                </p:nvCxnSpPr>
                <p:spPr>
                  <a:xfrm flipH="1">
                    <a:off x="4810064" y="4913962"/>
                    <a:ext cx="343561" cy="280546"/>
                  </a:xfrm>
                  <a:prstGeom prst="line">
                    <a:avLst/>
                  </a:prstGeom>
                  <a:solidFill>
                    <a:srgbClr val="E7E6E6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4675702" y="1335310"/>
                    <a:ext cx="325886" cy="0"/>
                  </a:xfrm>
                  <a:prstGeom prst="line">
                    <a:avLst/>
                  </a:prstGeom>
                  <a:solidFill>
                    <a:srgbClr val="E7E6E6"/>
                  </a:solidFill>
                  <a:ln w="28575" cap="flat" cmpd="sng" algn="ctr">
                    <a:solidFill>
                      <a:srgbClr val="44546A">
                        <a:lumMod val="60000"/>
                        <a:lumOff val="40000"/>
                      </a:srgb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5546235" y="1497787"/>
                    <a:ext cx="190757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Warm He pipework</a:t>
                    </a:r>
                    <a:endParaRPr kumimoji="0" lang="fr-FR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5220348" y="1651635"/>
                    <a:ext cx="325887" cy="0"/>
                  </a:xfrm>
                  <a:prstGeom prst="line">
                    <a:avLst/>
                  </a:prstGeom>
                  <a:solidFill>
                    <a:srgbClr val="E7E6E6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61" name="Cube 60"/>
                  <p:cNvSpPr/>
                  <p:nvPr/>
                </p:nvSpPr>
                <p:spPr>
                  <a:xfrm rot="1244672">
                    <a:off x="5863593" y="2528549"/>
                    <a:ext cx="360040" cy="208517"/>
                  </a:xfrm>
                  <a:prstGeom prst="cube">
                    <a:avLst/>
                  </a:prstGeom>
                  <a:solidFill>
                    <a:srgbClr val="C00000"/>
                  </a:solidFill>
                  <a:ln w="635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" name="Can 61"/>
                  <p:cNvSpPr/>
                  <p:nvPr/>
                </p:nvSpPr>
                <p:spPr>
                  <a:xfrm>
                    <a:off x="4725613" y="5098234"/>
                    <a:ext cx="141675" cy="244212"/>
                  </a:xfrm>
                  <a:prstGeom prst="can">
                    <a:avLst/>
                  </a:prstGeom>
                  <a:gradFill rotWithShape="1">
                    <a:gsLst>
                      <a:gs pos="0">
                        <a:srgbClr val="5B9BD5">
                          <a:satMod val="103000"/>
                          <a:lumMod val="102000"/>
                          <a:tint val="94000"/>
                        </a:srgbClr>
                      </a:gs>
                      <a:gs pos="50000">
                        <a:srgbClr val="5B9BD5">
                          <a:satMod val="110000"/>
                          <a:lumMod val="100000"/>
                          <a:shade val="100000"/>
                        </a:srgbClr>
                      </a:gs>
                      <a:gs pos="100000">
                        <a:srgbClr val="5B9BD5">
                          <a:lumMod val="99000"/>
                          <a:satMod val="120000"/>
                          <a:shade val="78000"/>
                        </a:srgbClr>
                      </a:gs>
                    </a:gsLst>
                    <a:lin ang="5400000" scaled="0"/>
                  </a:gradFill>
                  <a:ln w="635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" name="Can 62"/>
                  <p:cNvSpPr/>
                  <p:nvPr/>
                </p:nvSpPr>
                <p:spPr>
                  <a:xfrm>
                    <a:off x="4588653" y="5099001"/>
                    <a:ext cx="108012" cy="201835"/>
                  </a:xfrm>
                  <a:prstGeom prst="can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Can 63"/>
                  <p:cNvSpPr/>
                  <p:nvPr/>
                </p:nvSpPr>
                <p:spPr>
                  <a:xfrm>
                    <a:off x="3416612" y="4297563"/>
                    <a:ext cx="108012" cy="201835"/>
                  </a:xfrm>
                  <a:prstGeom prst="can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3570167" y="4200531"/>
                    <a:ext cx="644779" cy="297269"/>
                    <a:chOff x="3218169" y="5914472"/>
                    <a:chExt cx="644779" cy="297269"/>
                  </a:xfrm>
                </p:grpSpPr>
                <p:sp>
                  <p:nvSpPr>
                    <p:cNvPr id="66" name="Can 65"/>
                    <p:cNvSpPr/>
                    <p:nvPr/>
                  </p:nvSpPr>
                  <p:spPr>
                    <a:xfrm>
                      <a:off x="3218169" y="5989856"/>
                      <a:ext cx="160240" cy="201835"/>
                    </a:xfrm>
                    <a:prstGeom prst="can">
                      <a:avLst/>
                    </a:prstGeom>
                    <a:solidFill>
                      <a:srgbClr val="8A2E00"/>
                    </a:solidFill>
                    <a:ln w="6350" cap="flat" cmpd="sng" algn="ctr">
                      <a:solidFill>
                        <a:srgbClr val="E7E6E6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7" name="Cube 66"/>
                    <p:cNvSpPr/>
                    <p:nvPr/>
                  </p:nvSpPr>
                  <p:spPr>
                    <a:xfrm>
                      <a:off x="3505997" y="5991636"/>
                      <a:ext cx="356951" cy="220105"/>
                    </a:xfrm>
                    <a:prstGeom prst="cube">
                      <a:avLst/>
                    </a:prstGeom>
                    <a:solidFill>
                      <a:srgbClr val="8A2E00"/>
                    </a:solidFill>
                    <a:ln w="6350" cap="flat" cmpd="sng" algn="ctr">
                      <a:solidFill>
                        <a:srgbClr val="E7E6E6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68" name="Group 67"/>
                    <p:cNvGrpSpPr/>
                    <p:nvPr/>
                  </p:nvGrpSpPr>
                  <p:grpSpPr>
                    <a:xfrm>
                      <a:off x="3322271" y="5914472"/>
                      <a:ext cx="267207" cy="233092"/>
                      <a:chOff x="4338908" y="6123258"/>
                      <a:chExt cx="267207" cy="233092"/>
                    </a:xfrm>
                  </p:grpSpPr>
                  <p:sp>
                    <p:nvSpPr>
                      <p:cNvPr id="69" name="Arc 68"/>
                      <p:cNvSpPr/>
                      <p:nvPr/>
                    </p:nvSpPr>
                    <p:spPr>
                      <a:xfrm>
                        <a:off x="4390092" y="6123258"/>
                        <a:ext cx="216023" cy="233092"/>
                      </a:xfrm>
                      <a:prstGeom prst="arc">
                        <a:avLst/>
                      </a:prstGeom>
                      <a:noFill/>
                      <a:ln w="38100" cap="flat" cmpd="sng" algn="ctr">
                        <a:solidFill>
                          <a:srgbClr val="8A2E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0" name="Arc 69"/>
                      <p:cNvSpPr/>
                      <p:nvPr/>
                    </p:nvSpPr>
                    <p:spPr>
                      <a:xfrm rot="16200000">
                        <a:off x="4347442" y="6115023"/>
                        <a:ext cx="216023" cy="233092"/>
                      </a:xfrm>
                      <a:prstGeom prst="arc">
                        <a:avLst/>
                      </a:prstGeom>
                      <a:noFill/>
                      <a:ln w="38100" cap="flat" cmpd="sng" algn="ctr">
                        <a:solidFill>
                          <a:srgbClr val="8A2E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cxnSp>
                    <p:nvCxnSpPr>
                      <p:cNvPr id="71" name="Straight Connector 70"/>
                      <p:cNvCxnSpPr>
                        <a:stCxn id="70" idx="2"/>
                        <a:endCxn id="69" idx="0"/>
                      </p:cNvCxnSpPr>
                      <p:nvPr/>
                    </p:nvCxnSpPr>
                    <p:spPr>
                      <a:xfrm flipV="1">
                        <a:off x="4455454" y="6123258"/>
                        <a:ext cx="42649" cy="300"/>
                      </a:xfrm>
                      <a:prstGeom prst="line">
                        <a:avLst/>
                      </a:prstGeom>
                      <a:noFill/>
                      <a:ln w="38100" cap="flat" cmpd="sng" algn="ctr">
                        <a:solidFill>
                          <a:srgbClr val="8A2E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</p:grp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 flipH="1" flipV="1">
                  <a:off x="5838335" y="4266983"/>
                  <a:ext cx="333197" cy="365007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24" name="Rectangle 23"/>
                <p:cNvSpPr/>
                <p:nvPr/>
              </p:nvSpPr>
              <p:spPr>
                <a:xfrm>
                  <a:off x="3307958" y="4349004"/>
                  <a:ext cx="58057" cy="138220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106011" y="4377035"/>
                  <a:ext cx="145143" cy="130628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756113" y="5413532"/>
                  <a:ext cx="1363954" cy="3285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400" kern="0" dirty="0" smtClean="0">
                      <a:solidFill>
                        <a:prstClr val="black"/>
                      </a:solidFill>
                      <a:latin typeface="Calibri" panose="020F0502020204030204"/>
                    </a:rPr>
                    <a:t>Cold Box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5966846" y="1783546"/>
                  <a:ext cx="259446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Cryogenic LN2 transfer line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" name="Can 27"/>
                <p:cNvSpPr/>
                <p:nvPr/>
              </p:nvSpPr>
              <p:spPr>
                <a:xfrm>
                  <a:off x="4106397" y="2912824"/>
                  <a:ext cx="185861" cy="305738"/>
                </a:xfrm>
                <a:prstGeom prst="can">
                  <a:avLst/>
                </a:prstGeom>
                <a:gradFill rotWithShape="1">
                  <a:gsLst>
                    <a:gs pos="0">
                      <a:srgbClr val="00B050"/>
                    </a:gs>
                    <a:gs pos="50000">
                      <a:srgbClr val="5B9BD5">
                        <a:satMod val="110000"/>
                        <a:lumMod val="100000"/>
                        <a:shade val="100000"/>
                      </a:srgbClr>
                    </a:gs>
                    <a:gs pos="100000">
                      <a:srgbClr val="5B9BD5">
                        <a:lumMod val="99000"/>
                        <a:satMod val="120000"/>
                        <a:shade val="78000"/>
                      </a:srgbClr>
                    </a:gs>
                  </a:gsLst>
                  <a:lin ang="5400000" scaled="0"/>
                </a:gra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 flipH="1" flipV="1">
                  <a:off x="4285668" y="3153967"/>
                  <a:ext cx="780068" cy="22639"/>
                </a:xfrm>
                <a:prstGeom prst="line">
                  <a:avLst/>
                </a:prstGeom>
                <a:solidFill>
                  <a:srgbClr val="E7E6E6"/>
                </a:solidFill>
                <a:ln w="28575" cap="flat" cmpd="sng" algn="ctr">
                  <a:solidFill>
                    <a:srgbClr val="00B05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5065736" y="3175739"/>
                  <a:ext cx="0" cy="1584987"/>
                </a:xfrm>
                <a:prstGeom prst="line">
                  <a:avLst/>
                </a:prstGeom>
                <a:solidFill>
                  <a:srgbClr val="E7E6E6"/>
                </a:solidFill>
                <a:ln w="28575" cap="flat" cmpd="sng" algn="ctr">
                  <a:solidFill>
                    <a:srgbClr val="00B05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4763226" y="4745278"/>
                  <a:ext cx="298874" cy="261646"/>
                </a:xfrm>
                <a:prstGeom prst="line">
                  <a:avLst/>
                </a:prstGeom>
                <a:solidFill>
                  <a:srgbClr val="E7E6E6"/>
                </a:solidFill>
                <a:ln w="28575" cap="flat" cmpd="sng" algn="ctr">
                  <a:solidFill>
                    <a:srgbClr val="00B05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" name="Can 31"/>
                <p:cNvSpPr/>
                <p:nvPr/>
              </p:nvSpPr>
              <p:spPr>
                <a:xfrm>
                  <a:off x="4689302" y="4940677"/>
                  <a:ext cx="66811" cy="124166"/>
                </a:xfrm>
                <a:prstGeom prst="can">
                  <a:avLst/>
                </a:prstGeom>
                <a:solidFill>
                  <a:srgbClr val="00B050"/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33" name="Straight Arrow Connector 32"/>
                <p:cNvCxnSpPr>
                  <a:endCxn id="67" idx="1"/>
                </p:cNvCxnSpPr>
                <p:nvPr/>
              </p:nvCxnSpPr>
              <p:spPr>
                <a:xfrm flipH="1">
                  <a:off x="4008957" y="3996757"/>
                  <a:ext cx="125293" cy="32525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3496270" y="4011271"/>
                  <a:ext cx="154017" cy="30850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H="1" flipV="1">
                  <a:off x="4803709" y="5231940"/>
                  <a:ext cx="416639" cy="30192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cxnSp>
              <p:nvCxnSpPr>
                <p:cNvPr id="36" name="Straight Arrow Connector 35"/>
                <p:cNvCxnSpPr>
                  <a:endCxn id="63" idx="2"/>
                </p:cNvCxnSpPr>
                <p:nvPr/>
              </p:nvCxnSpPr>
              <p:spPr>
                <a:xfrm flipV="1">
                  <a:off x="4400650" y="5189207"/>
                  <a:ext cx="188003" cy="8334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4016071" y="5172520"/>
                  <a:ext cx="659631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VB1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150L </a:t>
                  </a:r>
                  <a:r>
                    <a:rPr kumimoji="0" lang="en-US" sz="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LHe</a:t>
                  </a:r>
                  <a:endParaRPr kumimoji="0" lang="fr-FR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>
                  <a:off x="4589612" y="4856839"/>
                  <a:ext cx="137473" cy="14592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3788105" y="4566797"/>
                  <a:ext cx="1062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LN2 phase separator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cxnSp>
              <p:nvCxnSpPr>
                <p:cNvPr id="40" name="Straight Arrow Connector 39"/>
                <p:cNvCxnSpPr>
                  <a:endCxn id="28" idx="2"/>
                </p:cNvCxnSpPr>
                <p:nvPr/>
              </p:nvCxnSpPr>
              <p:spPr>
                <a:xfrm flipV="1">
                  <a:off x="3725453" y="3065693"/>
                  <a:ext cx="380944" cy="28183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2888190" y="3289189"/>
                  <a:ext cx="13639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LN2 storage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3869339" y="3618959"/>
                  <a:ext cx="695556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CCM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100L </a:t>
                  </a:r>
                  <a:r>
                    <a:rPr kumimoji="0" lang="en-US" sz="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LHe</a:t>
                  </a:r>
                  <a:endParaRPr kumimoji="0" lang="fr-FR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300957" y="3735672"/>
                  <a:ext cx="48985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SB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3179838" y="4116378"/>
                  <a:ext cx="289272" cy="21053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45" name="TextBox 44"/>
                <p:cNvSpPr txBox="1"/>
                <p:nvPr/>
              </p:nvSpPr>
              <p:spPr>
                <a:xfrm>
                  <a:off x="2739850" y="3735671"/>
                  <a:ext cx="61440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VB2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150L </a:t>
                  </a:r>
                  <a:r>
                    <a:rPr kumimoji="0" lang="en-US" sz="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LHe</a:t>
                  </a:r>
                  <a:endParaRPr kumimoji="0" lang="fr-FR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3304322" y="4448668"/>
                  <a:ext cx="38515" cy="39198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V="1">
                  <a:off x="2575992" y="4448669"/>
                  <a:ext cx="591076" cy="327241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2803274" y="4775910"/>
                  <a:ext cx="1054722" cy="3285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He Heater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1913382" y="4760726"/>
                  <a:ext cx="940342" cy="3285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He Pump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5611548" y="1943103"/>
                  <a:ext cx="321128" cy="265"/>
                </a:xfrm>
                <a:prstGeom prst="line">
                  <a:avLst/>
                </a:prstGeom>
                <a:solidFill>
                  <a:srgbClr val="E7E6E6"/>
                </a:solidFill>
                <a:ln w="28575" cap="flat" cmpd="sng" algn="ctr">
                  <a:solidFill>
                    <a:srgbClr val="00B05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6141203" y="2353110"/>
                  <a:ext cx="623872" cy="20974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stealth"/>
                </a:ln>
                <a:effectLst/>
              </p:spPr>
            </p:cxnSp>
            <p:sp>
              <p:nvSpPr>
                <p:cNvPr id="52" name="TextBox 51"/>
                <p:cNvSpPr txBox="1"/>
                <p:nvPr/>
              </p:nvSpPr>
              <p:spPr>
                <a:xfrm>
                  <a:off x="6720515" y="2164496"/>
                  <a:ext cx="190757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Compressor station</a:t>
                  </a:r>
                  <a:endParaRPr kumimoji="0" lang="fr-FR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18" name="Straight Arrow Connector 17"/>
              <p:cNvCxnSpPr/>
              <p:nvPr/>
            </p:nvCxnSpPr>
            <p:spPr>
              <a:xfrm flipH="1">
                <a:off x="256038" y="4303724"/>
                <a:ext cx="537028" cy="54786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9" name="Straight Arrow Connector 18"/>
              <p:cNvCxnSpPr/>
              <p:nvPr/>
            </p:nvCxnSpPr>
            <p:spPr>
              <a:xfrm flipV="1">
                <a:off x="8485638" y="3418771"/>
                <a:ext cx="520477" cy="49982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350747" y="4041086"/>
                <a:ext cx="5074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BA5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457199" y="3163424"/>
                <a:ext cx="5074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BA1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32069" y="1061679"/>
              <a:ext cx="21331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Legend: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VB1 – valve box 1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VB2 – valve box 2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SB – service box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CCM – crab cavity module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Can 12"/>
            <p:cNvSpPr/>
            <p:nvPr/>
          </p:nvSpPr>
          <p:spPr>
            <a:xfrm>
              <a:off x="3907361" y="2395339"/>
              <a:ext cx="179547" cy="263738"/>
            </a:xfrm>
            <a:prstGeom prst="can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98021" y="2717681"/>
              <a:ext cx="13639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GHe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storage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15" name="Straight Arrow Connector 14"/>
            <p:cNvCxnSpPr>
              <a:endCxn id="13" idx="2"/>
            </p:cNvCxnSpPr>
            <p:nvPr/>
          </p:nvCxnSpPr>
          <p:spPr>
            <a:xfrm flipV="1">
              <a:off x="3416612" y="2527208"/>
              <a:ext cx="490749" cy="333608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stealth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>
            <a:xfrm flipH="1">
              <a:off x="4091883" y="2310542"/>
              <a:ext cx="1775816" cy="144211"/>
            </a:xfrm>
            <a:prstGeom prst="line">
              <a:avLst/>
            </a:prstGeom>
            <a:solidFill>
              <a:srgbClr val="E7E6E6"/>
            </a:solidFill>
            <a:ln w="2857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425804" y="476672"/>
            <a:ext cx="8826716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i="1" dirty="0" smtClean="0">
                <a:solidFill>
                  <a:srgbClr val="800080"/>
                </a:solidFill>
              </a:rPr>
              <a:t>A completely new cryogenic </a:t>
            </a:r>
            <a:r>
              <a:rPr lang="en-US" i="1" dirty="0" smtClean="0">
                <a:solidFill>
                  <a:srgbClr val="800080"/>
                </a:solidFill>
              </a:rPr>
              <a:t>infrastructure </a:t>
            </a:r>
            <a:r>
              <a:rPr lang="en-US" i="1" dirty="0" smtClean="0">
                <a:solidFill>
                  <a:srgbClr val="800080"/>
                </a:solidFill>
              </a:rPr>
              <a:t>to be installed and operational in 2 years, with very limited access to install and commission the equipment</a:t>
            </a:r>
            <a:endParaRPr lang="en-GB" i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518973"/>
            <a:ext cx="3473861" cy="646331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Past EYETS: All long items</a:t>
            </a:r>
          </a:p>
          <a:p>
            <a:r>
              <a:rPr lang="en-US" dirty="0" smtClean="0">
                <a:solidFill>
                  <a:srgbClr val="800080"/>
                </a:solidFill>
              </a:rPr>
              <a:t>(80m </a:t>
            </a:r>
            <a:r>
              <a:rPr lang="en-US" dirty="0" err="1" smtClean="0">
                <a:solidFill>
                  <a:srgbClr val="800080"/>
                </a:solidFill>
              </a:rPr>
              <a:t>cryoline</a:t>
            </a:r>
            <a:r>
              <a:rPr lang="en-US" dirty="0" smtClean="0">
                <a:solidFill>
                  <a:srgbClr val="800080"/>
                </a:solidFill>
              </a:rPr>
              <a:t>, piping, cables)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580112" y="5456758"/>
            <a:ext cx="3227295" cy="646331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Future YETS: All local items</a:t>
            </a:r>
          </a:p>
          <a:p>
            <a:r>
              <a:rPr lang="en-US" dirty="0" smtClean="0">
                <a:solidFill>
                  <a:srgbClr val="800080"/>
                </a:solidFill>
              </a:rPr>
              <a:t>(various cryogenic boxes)</a:t>
            </a:r>
            <a:endParaRPr lang="en-US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main systems – status 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611236" y="908720"/>
            <a:ext cx="4901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660066"/>
                </a:solidFill>
              </a:rPr>
              <a:t>Production </a:t>
            </a:r>
            <a:r>
              <a:rPr lang="en-US" sz="1600" dirty="0" smtClean="0">
                <a:solidFill>
                  <a:srgbClr val="660066"/>
                </a:solidFill>
              </a:rPr>
              <a:t>plant (QSC+QUR) – </a:t>
            </a:r>
            <a:r>
              <a:rPr lang="en-US" sz="1600" dirty="0" smtClean="0">
                <a:solidFill>
                  <a:srgbClr val="660066"/>
                </a:solidFill>
              </a:rPr>
              <a:t>Contract F702</a:t>
            </a:r>
            <a:r>
              <a:rPr lang="en-US" sz="1600" dirty="0" smtClean="0">
                <a:solidFill>
                  <a:srgbClr val="660066"/>
                </a:solidFill>
              </a:rPr>
              <a:t/>
            </a:r>
            <a:br>
              <a:rPr lang="en-US" sz="1600" dirty="0" smtClean="0">
                <a:solidFill>
                  <a:srgbClr val="660066"/>
                </a:solidFill>
              </a:rPr>
            </a:br>
            <a:r>
              <a:rPr lang="en-US" sz="1400" dirty="0" smtClean="0">
                <a:solidFill>
                  <a:srgbClr val="C00000"/>
                </a:solidFill>
              </a:rPr>
              <a:t>status: </a:t>
            </a:r>
            <a:r>
              <a:rPr lang="en-US" sz="1400" dirty="0" smtClean="0"/>
              <a:t>Process revised with +15% </a:t>
            </a:r>
            <a:r>
              <a:rPr lang="en-US" sz="1400" dirty="0" err="1" smtClean="0"/>
              <a:t>w.r.t</a:t>
            </a:r>
            <a:r>
              <a:rPr lang="en-US" sz="1400" dirty="0" smtClean="0"/>
              <a:t> Tech. Spec. for SPS-BA6 needs, Design Review foreseen in May’17, Fabrication Q3/Q4’17, delivery mid Jan’18</a:t>
            </a:r>
            <a:br>
              <a:rPr lang="en-US" sz="1400" dirty="0" smtClean="0"/>
            </a:b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FF6600"/>
                </a:solidFill>
              </a:rPr>
              <a:t>Distribution system (VB1+transfer line+VB2</a:t>
            </a:r>
            <a:r>
              <a:rPr lang="en-US" dirty="0" smtClean="0">
                <a:solidFill>
                  <a:srgbClr val="FF6600"/>
                </a:solidFill>
              </a:rPr>
              <a:t>) </a:t>
            </a:r>
            <a:r>
              <a:rPr lang="en-US" sz="1600" dirty="0" smtClean="0">
                <a:solidFill>
                  <a:srgbClr val="FF6600"/>
                </a:solidFill>
              </a:rPr>
              <a:t>– IT4189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400" dirty="0" smtClean="0">
                <a:solidFill>
                  <a:srgbClr val="C00000"/>
                </a:solidFill>
              </a:rPr>
              <a:t>status: </a:t>
            </a:r>
            <a:r>
              <a:rPr lang="en-US" sz="1400" dirty="0" smtClean="0"/>
              <a:t>80m line installed, kick-off for valves boxes tomorrow, design Q2’17, production summer’17 for delivery expected Oct’17 for </a:t>
            </a:r>
            <a:r>
              <a:rPr lang="en-US" sz="1400" dirty="0" err="1" smtClean="0"/>
              <a:t>meca-instrum</a:t>
            </a:r>
            <a:r>
              <a:rPr lang="en-US" sz="1400" dirty="0" smtClean="0"/>
              <a:t> test in workshop, installation end Jan’18</a:t>
            </a:r>
          </a:p>
          <a:p>
            <a:pPr marL="342900" indent="-342900">
              <a:buAutoNum type="arabicPeriod"/>
            </a:pPr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008000"/>
                </a:solidFill>
              </a:rPr>
              <a:t>Proximity equipment </a:t>
            </a:r>
            <a:r>
              <a:rPr lang="en-US" sz="1400" dirty="0" smtClean="0">
                <a:solidFill>
                  <a:srgbClr val="008000"/>
                </a:solidFill>
              </a:rPr>
              <a:t>(SB and flex transfer lines – DO-30000</a:t>
            </a:r>
            <a:r>
              <a:rPr lang="en-US" sz="1400" dirty="0">
                <a:solidFill>
                  <a:srgbClr val="008000"/>
                </a:solidFill>
              </a:rPr>
              <a:t>, </a:t>
            </a:r>
            <a:r>
              <a:rPr lang="en-US" sz="1400" dirty="0" err="1" smtClean="0">
                <a:solidFill>
                  <a:srgbClr val="008000"/>
                </a:solidFill>
              </a:rPr>
              <a:t>HeP</a:t>
            </a:r>
            <a:r>
              <a:rPr lang="en-US" sz="1400" dirty="0" smtClean="0">
                <a:solidFill>
                  <a:srgbClr val="008000"/>
                </a:solidFill>
              </a:rPr>
              <a:t>, EH)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>
                <a:solidFill>
                  <a:srgbClr val="C00000"/>
                </a:solidFill>
              </a:rPr>
              <a:t>status: </a:t>
            </a:r>
            <a:r>
              <a:rPr lang="en-US" sz="1400" dirty="0" err="1" smtClean="0"/>
              <a:t>SB+flex</a:t>
            </a:r>
            <a:r>
              <a:rPr lang="en-US" sz="1400" dirty="0" smtClean="0"/>
              <a:t> </a:t>
            </a:r>
            <a:r>
              <a:rPr lang="en-US" sz="1400" dirty="0" smtClean="0"/>
              <a:t>designed</a:t>
            </a:r>
            <a:r>
              <a:rPr lang="en-US" sz="1400" dirty="0" smtClean="0"/>
              <a:t>, </a:t>
            </a:r>
            <a:r>
              <a:rPr lang="en-US" sz="1400" dirty="0" smtClean="0"/>
              <a:t>delivery in summer </a:t>
            </a:r>
            <a:r>
              <a:rPr lang="en-US" sz="1400" dirty="0" smtClean="0"/>
              <a:t>2017,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HeP</a:t>
            </a:r>
            <a:r>
              <a:rPr lang="en-US" sz="1400" dirty="0" smtClean="0"/>
              <a:t> </a:t>
            </a:r>
            <a:r>
              <a:rPr lang="en-US" sz="1400" dirty="0" smtClean="0"/>
              <a:t>in place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EH </a:t>
            </a:r>
            <a:r>
              <a:rPr lang="en-US" sz="1400" dirty="0" smtClean="0"/>
              <a:t>identified (local connections required for both)</a:t>
            </a:r>
          </a:p>
          <a:p>
            <a:pPr marL="342900" indent="-342900">
              <a:buAutoNum type="arabicPeriod"/>
            </a:pPr>
            <a:endParaRPr lang="en-GB" sz="1400" dirty="0" smtClean="0"/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660066"/>
                </a:solidFill>
              </a:rPr>
              <a:t>Storage tanks </a:t>
            </a:r>
            <a:r>
              <a:rPr lang="en-US" sz="1600" dirty="0" err="1" smtClean="0">
                <a:solidFill>
                  <a:srgbClr val="660066"/>
                </a:solidFill>
              </a:rPr>
              <a:t>GHe</a:t>
            </a:r>
            <a:r>
              <a:rPr lang="en-US" sz="1600" dirty="0" smtClean="0">
                <a:solidFill>
                  <a:srgbClr val="660066"/>
                </a:solidFill>
              </a:rPr>
              <a:t> + LN2 </a:t>
            </a:r>
            <a:r>
              <a:rPr lang="en-US" sz="1200" dirty="0" smtClean="0">
                <a:solidFill>
                  <a:srgbClr val="660066"/>
                </a:solidFill>
              </a:rPr>
              <a:t>(Recovered + to be Rented)    </a:t>
            </a:r>
            <a:r>
              <a:rPr lang="en-US" sz="1400" dirty="0" smtClean="0">
                <a:solidFill>
                  <a:srgbClr val="C00000"/>
                </a:solidFill>
              </a:rPr>
              <a:t>status</a:t>
            </a:r>
            <a:r>
              <a:rPr lang="en-US" sz="1400" dirty="0">
                <a:solidFill>
                  <a:srgbClr val="C00000"/>
                </a:solidFill>
              </a:rPr>
              <a:t>: </a:t>
            </a:r>
            <a:r>
              <a:rPr lang="en-US" sz="1400" dirty="0" smtClean="0"/>
              <a:t>Integration and site acceptance in final phase, </a:t>
            </a:r>
            <a:r>
              <a:rPr lang="en-US" sz="1400" dirty="0"/>
              <a:t>delivery </a:t>
            </a:r>
            <a:r>
              <a:rPr lang="en-US" sz="1400" dirty="0" smtClean="0"/>
              <a:t>before Q4’17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1368790"/>
            <a:ext cx="2900523" cy="4076434"/>
          </a:xfrm>
          <a:prstGeom prst="rect">
            <a:avLst/>
          </a:prstGeom>
        </p:spPr>
      </p:pic>
      <p:sp>
        <p:nvSpPr>
          <p:cNvPr id="10" name="Text Box 94"/>
          <p:cNvSpPr txBox="1">
            <a:spLocks noChangeArrowheads="1"/>
          </p:cNvSpPr>
          <p:nvPr/>
        </p:nvSpPr>
        <p:spPr bwMode="auto">
          <a:xfrm>
            <a:off x="7070009" y="1057937"/>
            <a:ext cx="14819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  <a:latin typeface="Arial Narrow" charset="0"/>
              </a:rPr>
              <a:t>GHe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Arial Narrow" charset="0"/>
              </a:rPr>
              <a:t> storage tanks</a:t>
            </a:r>
          </a:p>
        </p:txBody>
      </p:sp>
      <p:sp>
        <p:nvSpPr>
          <p:cNvPr id="11" name="Text Box 97"/>
          <p:cNvSpPr txBox="1">
            <a:spLocks noChangeArrowheads="1"/>
          </p:cNvSpPr>
          <p:nvPr/>
        </p:nvSpPr>
        <p:spPr bwMode="auto">
          <a:xfrm>
            <a:off x="6084168" y="3356992"/>
            <a:ext cx="872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2F9BBF"/>
                </a:solidFill>
                <a:latin typeface="Arial Narrow" charset="0"/>
              </a:rPr>
              <a:t>C</a:t>
            </a:r>
            <a:r>
              <a:rPr lang="en-US" sz="1400" dirty="0" smtClean="0">
                <a:solidFill>
                  <a:srgbClr val="2F9BBF"/>
                </a:solidFill>
                <a:latin typeface="Arial Narrow" charset="0"/>
              </a:rPr>
              <a:t>old Box</a:t>
            </a:r>
            <a:endParaRPr lang="en-US" sz="1400" dirty="0">
              <a:solidFill>
                <a:srgbClr val="2F9BBF"/>
              </a:solidFill>
              <a:latin typeface="Arial Narrow" charset="0"/>
            </a:endParaRPr>
          </a:p>
        </p:txBody>
      </p:sp>
      <p:sp>
        <p:nvSpPr>
          <p:cNvPr id="12" name="Text Box 102"/>
          <p:cNvSpPr txBox="1">
            <a:spLocks noChangeArrowheads="1"/>
          </p:cNvSpPr>
          <p:nvPr/>
        </p:nvSpPr>
        <p:spPr bwMode="auto">
          <a:xfrm>
            <a:off x="7023992" y="1753071"/>
            <a:ext cx="19404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400" dirty="0">
                <a:solidFill>
                  <a:srgbClr val="2F9BBF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13" name="Text Box 181"/>
          <p:cNvSpPr txBox="1">
            <a:spLocks noChangeArrowheads="1"/>
          </p:cNvSpPr>
          <p:nvPr/>
        </p:nvSpPr>
        <p:spPr bwMode="auto">
          <a:xfrm>
            <a:off x="5848073" y="5291335"/>
            <a:ext cx="1371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400" dirty="0" err="1" smtClean="0">
                <a:solidFill>
                  <a:srgbClr val="2F9BBF"/>
                </a:solidFill>
                <a:latin typeface="Arial Narrow" charset="0"/>
              </a:rPr>
              <a:t>Cryo</a:t>
            </a:r>
            <a:r>
              <a:rPr lang="en-US" sz="1400" dirty="0" smtClean="0">
                <a:solidFill>
                  <a:srgbClr val="2F9BBF"/>
                </a:solidFill>
                <a:latin typeface="Arial Narrow" charset="0"/>
              </a:rPr>
              <a:t>-distribution</a:t>
            </a:r>
            <a:endParaRPr lang="en-US" sz="1400" dirty="0">
              <a:solidFill>
                <a:srgbClr val="2F9BBF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0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70320_1409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68" y="209511"/>
            <a:ext cx="7343986" cy="550798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0084" y="-336"/>
            <a:ext cx="86868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Hi-</a:t>
            </a:r>
            <a:r>
              <a:rPr lang="en-US" dirty="0" err="1" smtClean="0"/>
              <a:t>Lumi</a:t>
            </a:r>
            <a:r>
              <a:rPr lang="en-US" dirty="0" smtClean="0"/>
              <a:t> LHC: New </a:t>
            </a:r>
            <a:r>
              <a:rPr lang="en-US" dirty="0" err="1" smtClean="0"/>
              <a:t>Cryoline</a:t>
            </a:r>
            <a:r>
              <a:rPr lang="en-US" dirty="0" smtClean="0"/>
              <a:t> @ SPS – BA6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5133" y="3689737"/>
            <a:ext cx="4163654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80 m </a:t>
            </a:r>
            <a:r>
              <a:rPr lang="en-US" sz="2000" dirty="0" err="1" smtClean="0"/>
              <a:t>cryo</a:t>
            </a:r>
            <a:r>
              <a:rPr lang="en-US" sz="2000" dirty="0" smtClean="0"/>
              <a:t> distribution line installed during Feb-Mar 2017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From Cold-Box &amp; Valve Box 1</a:t>
            </a:r>
          </a:p>
          <a:p>
            <a:pPr algn="r"/>
            <a:r>
              <a:rPr lang="en-US" sz="2000" dirty="0" smtClean="0">
                <a:solidFill>
                  <a:srgbClr val="000090"/>
                </a:solidFill>
              </a:rPr>
              <a:t>To Valve Box 2 &amp; RF Cryostat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193108" y="3430638"/>
            <a:ext cx="602290" cy="1222498"/>
          </a:xfrm>
          <a:prstGeom prst="straightConnector1">
            <a:avLst/>
          </a:prstGeom>
          <a:ln>
            <a:solidFill>
              <a:srgbClr val="FF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1833056" y="3430638"/>
            <a:ext cx="650712" cy="934466"/>
          </a:xfrm>
          <a:prstGeom prst="straightConnector1">
            <a:avLst/>
          </a:prstGeom>
          <a:ln>
            <a:solidFill>
              <a:srgbClr val="FF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08168" y="5394702"/>
            <a:ext cx="734398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In addition:  warm piping in shaft, cabling anticipated with EN-EL, He pumps 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28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 Review Apr'17, Cryo perspectives, S.Claudet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3DA6C-A67E-AC46-A1FB-821DE266FD5E}" type="slidenum">
              <a:rPr lang="en-US"/>
              <a:pPr/>
              <a:t>6</a:t>
            </a:fld>
            <a:endParaRPr 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Baseline for controls architecture</a:t>
            </a:r>
          </a:p>
        </p:txBody>
      </p:sp>
      <p:pic>
        <p:nvPicPr>
          <p:cNvPr id="347139" name="Picture 3" descr="SPS-BA6_Control_architecture_draft_v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990600"/>
            <a:ext cx="8637587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228600" y="1046163"/>
            <a:ext cx="16002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41" name="Text Box 5"/>
          <p:cNvSpPr txBox="1">
            <a:spLocks noChangeArrowheads="1"/>
          </p:cNvSpPr>
          <p:nvPr/>
        </p:nvSpPr>
        <p:spPr bwMode="auto">
          <a:xfrm>
            <a:off x="1524000" y="5759450"/>
            <a:ext cx="7162800" cy="620713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/>
              <a:t>Definition anticipated Q2’16 for obvious schedule control credibility                          </a:t>
            </a:r>
            <a:r>
              <a:rPr lang="en-US" sz="1600" dirty="0" smtClean="0"/>
              <a:t>(</a:t>
            </a:r>
            <a:r>
              <a:rPr lang="en-US" sz="1600" dirty="0" smtClean="0"/>
              <a:t>cable and racks </a:t>
            </a:r>
            <a:r>
              <a:rPr lang="en-US" sz="1600" dirty="0" smtClean="0"/>
              <a:t>already installed during </a:t>
            </a:r>
            <a:r>
              <a:rPr lang="en-US" sz="1600" dirty="0"/>
              <a:t>EYETS early 2017)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42007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37" y="972700"/>
            <a:ext cx="8695059" cy="496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276203" y="2261635"/>
            <a:ext cx="8593864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691705" y="4459952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Transf. line</a:t>
            </a:r>
            <a:endParaRPr lang="en-GB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4950510" y="4352230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VB1+VB2</a:t>
            </a:r>
            <a:endParaRPr lang="en-GB" sz="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SPS </a:t>
            </a:r>
            <a:r>
              <a:rPr lang="en-US" dirty="0" err="1" smtClean="0"/>
              <a:t>cryo</a:t>
            </a:r>
            <a:r>
              <a:rPr lang="en-US" dirty="0" smtClean="0"/>
              <a:t> planning – status 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781800" y="5013176"/>
            <a:ext cx="2133600" cy="7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Resp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: K. </a:t>
            </a: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Brodzinski</a:t>
            </a:r>
            <a:endParaRPr lang="en-US" sz="1400" dirty="0">
              <a:solidFill>
                <a:schemeClr val="accent2"/>
              </a:solidFill>
              <a:latin typeface="Arial Narrow" charset="0"/>
            </a:endParaRPr>
          </a:p>
          <a:p>
            <a:pPr>
              <a:spcBef>
                <a:spcPct val="25000"/>
              </a:spcBef>
            </a:pPr>
            <a:r>
              <a:rPr lang="en-US" sz="1400" dirty="0" smtClean="0">
                <a:solidFill>
                  <a:srgbClr val="800080"/>
                </a:solidFill>
                <a:latin typeface="Arial Narrow" charset="0"/>
              </a:rPr>
              <a:t>Order in place for Service Box,  delivery summer’17</a:t>
            </a:r>
            <a:endParaRPr lang="en-US" sz="1400" dirty="0">
              <a:solidFill>
                <a:schemeClr val="accent2"/>
              </a:solidFill>
              <a:latin typeface="Arial Narrow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781800" y="4156943"/>
            <a:ext cx="23622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Resp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: H. </a:t>
            </a: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Derking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 </a:t>
            </a:r>
            <a:r>
              <a:rPr lang="en-US" sz="1400" i="1" dirty="0">
                <a:solidFill>
                  <a:schemeClr val="accent2"/>
                </a:solidFill>
                <a:latin typeface="Arial Narrow" charset="0"/>
              </a:rPr>
              <a:t>+ S. Claudet</a:t>
            </a:r>
            <a:r>
              <a:rPr lang="en-US" sz="1400" i="1" dirty="0">
                <a:solidFill>
                  <a:srgbClr val="800080"/>
                </a:solidFill>
                <a:latin typeface="Arial Narrow" charset="0"/>
              </a:rPr>
              <a:t> </a:t>
            </a:r>
          </a:p>
          <a:p>
            <a:pPr>
              <a:spcBef>
                <a:spcPct val="25000"/>
              </a:spcBef>
            </a:pPr>
            <a:r>
              <a:rPr lang="en-US" sz="1400" dirty="0" smtClean="0">
                <a:solidFill>
                  <a:srgbClr val="800080"/>
                </a:solidFill>
                <a:latin typeface="Arial Narrow" charset="0"/>
              </a:rPr>
              <a:t>Ph1 done, Ph2 being launched</a:t>
            </a:r>
            <a:endParaRPr lang="en-US" sz="1400" dirty="0">
              <a:solidFill>
                <a:srgbClr val="800080"/>
              </a:solidFill>
              <a:latin typeface="Arial Narrow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781800" y="3220839"/>
            <a:ext cx="2133600" cy="7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Resp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: L. </a:t>
            </a: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Delprat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 </a:t>
            </a:r>
            <a:r>
              <a:rPr lang="en-US" sz="1400" i="1" dirty="0">
                <a:solidFill>
                  <a:schemeClr val="accent2"/>
                </a:solidFill>
                <a:latin typeface="Arial Narrow" charset="0"/>
              </a:rPr>
              <a:t>+ S. Claudet</a:t>
            </a:r>
            <a:endParaRPr lang="en-US" sz="1400" dirty="0">
              <a:solidFill>
                <a:schemeClr val="accent2"/>
              </a:solidFill>
              <a:latin typeface="Arial Narrow" charset="0"/>
            </a:endParaRPr>
          </a:p>
          <a:p>
            <a:pPr>
              <a:spcBef>
                <a:spcPct val="25000"/>
              </a:spcBef>
            </a:pPr>
            <a:r>
              <a:rPr lang="en-US" sz="1400" dirty="0" smtClean="0">
                <a:solidFill>
                  <a:srgbClr val="800080"/>
                </a:solidFill>
                <a:latin typeface="Arial Narrow" charset="0"/>
              </a:rPr>
              <a:t>Contract F702, delivery Mid Jan’17</a:t>
            </a:r>
            <a:endParaRPr lang="en-US" sz="1400" dirty="0">
              <a:solidFill>
                <a:schemeClr val="accent2"/>
              </a:solidFill>
              <a:latin typeface="Arial Narrow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781800" y="2348880"/>
            <a:ext cx="2286000" cy="7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Resp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: J. </a:t>
            </a: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Metselaar</a:t>
            </a:r>
            <a:r>
              <a:rPr lang="en-US" sz="1400" dirty="0">
                <a:solidFill>
                  <a:schemeClr val="accent2"/>
                </a:solidFill>
                <a:latin typeface="Arial Narrow" charset="0"/>
              </a:rPr>
              <a:t> + O. </a:t>
            </a:r>
            <a:r>
              <a:rPr lang="en-US" sz="1400" dirty="0" err="1">
                <a:solidFill>
                  <a:schemeClr val="accent2"/>
                </a:solidFill>
                <a:latin typeface="Arial Narrow" charset="0"/>
              </a:rPr>
              <a:t>Pirotte</a:t>
            </a:r>
            <a:endParaRPr lang="en-US" sz="1400" dirty="0">
              <a:solidFill>
                <a:schemeClr val="accent2"/>
              </a:solidFill>
              <a:latin typeface="Arial Narrow" charset="0"/>
            </a:endParaRPr>
          </a:p>
          <a:p>
            <a:pPr>
              <a:spcBef>
                <a:spcPct val="25000"/>
              </a:spcBef>
            </a:pPr>
            <a:r>
              <a:rPr lang="en-US" sz="1400" dirty="0" smtClean="0">
                <a:solidFill>
                  <a:srgbClr val="800080"/>
                </a:solidFill>
                <a:latin typeface="Arial Narrow" charset="0"/>
              </a:rPr>
              <a:t>Warm piping foreseen EYETS, LN2 infrastructure for 2017</a:t>
            </a:r>
            <a:endParaRPr lang="en-US" sz="1400" dirty="0">
              <a:solidFill>
                <a:srgbClr val="800080"/>
              </a:solidFill>
              <a:latin typeface="Arial Narrow" charset="0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 rot="16200000">
            <a:off x="-49857" y="1605310"/>
            <a:ext cx="106997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err="1">
                <a:latin typeface="Arial Narrow" charset="0"/>
              </a:rPr>
              <a:t>Cryo</a:t>
            </a:r>
            <a:r>
              <a:rPr lang="en-US" sz="1000" dirty="0">
                <a:latin typeface="Arial Narrow" charset="0"/>
              </a:rPr>
              <a:t> for Crab   Cav. At SPS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 rot="16200000">
            <a:off x="-27879" y="2618234"/>
            <a:ext cx="1058863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Arial Narrow" charset="0"/>
              </a:rPr>
              <a:t>Infrastructure</a:t>
            </a: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 rot="16200000">
            <a:off x="24509" y="3483347"/>
            <a:ext cx="912812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Arial Narrow" charset="0"/>
              </a:rPr>
              <a:t>Refrigeration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 rot="16200000">
            <a:off x="40383" y="4433888"/>
            <a:ext cx="91281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Arial Narrow" charset="0"/>
              </a:rPr>
              <a:t>Distribution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 rot="16200000">
            <a:off x="4441" y="5332263"/>
            <a:ext cx="912812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Arial Narrow" charset="0"/>
              </a:rPr>
              <a:t>Proximity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7990" y="1412776"/>
            <a:ext cx="8092078" cy="830997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solidFill>
                <a:srgbClr val="0000FF"/>
              </a:solidFill>
            </a:endParaRPr>
          </a:p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Schedule updated Autumn 2015, being followed, target to be ready for </a:t>
            </a:r>
            <a:r>
              <a:rPr lang="en-US" sz="1600" b="1" dirty="0" smtClean="0"/>
              <a:t>21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Feb’18</a:t>
            </a:r>
          </a:p>
          <a:p>
            <a:pPr algn="ctr"/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>
            <a:off x="4860032" y="900508"/>
            <a:ext cx="0" cy="51978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5868144" y="3717032"/>
            <a:ext cx="0" cy="2381326"/>
          </a:xfrm>
          <a:prstGeom prst="line">
            <a:avLst/>
          </a:prstGeom>
          <a:ln w="19050" cmpd="sng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77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and perspectives for next 12 months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Storage tanks, Interconnecting piping, LN2 lines and box: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Work to be done as much as possible (surface) during 2017</a:t>
            </a:r>
          </a:p>
          <a:p>
            <a:endParaRPr lang="en-US" sz="800" dirty="0"/>
          </a:p>
          <a:p>
            <a:r>
              <a:rPr lang="en-US" sz="2000" dirty="0" smtClean="0"/>
              <a:t>Mobile </a:t>
            </a:r>
            <a:r>
              <a:rPr lang="en-US" sz="2000" dirty="0" err="1" smtClean="0"/>
              <a:t>liquefyer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>
                <a:solidFill>
                  <a:srgbClr val="7F7F7F"/>
                </a:solidFill>
              </a:rPr>
              <a:t>On tracks, confident as based on “industrial standard product”</a:t>
            </a:r>
          </a:p>
          <a:p>
            <a:endParaRPr lang="en-US" sz="800" dirty="0"/>
          </a:p>
          <a:p>
            <a:r>
              <a:rPr lang="en-US" sz="2000" dirty="0" smtClean="0"/>
              <a:t>Valve boxes:</a:t>
            </a:r>
          </a:p>
          <a:p>
            <a:pPr lvl="1"/>
            <a:r>
              <a:rPr lang="en-US" sz="1600" dirty="0" smtClean="0">
                <a:solidFill>
                  <a:srgbClr val="7F7F7F"/>
                </a:solidFill>
              </a:rPr>
              <a:t>To be delivered at surface Oct’17 for checks, cabling and preparation</a:t>
            </a:r>
          </a:p>
          <a:p>
            <a:endParaRPr lang="en-US" sz="800" dirty="0"/>
          </a:p>
          <a:p>
            <a:r>
              <a:rPr lang="en-US" sz="2000" dirty="0" smtClean="0"/>
              <a:t>Instrumentation and controls: </a:t>
            </a:r>
          </a:p>
          <a:p>
            <a:pPr lvl="1"/>
            <a:r>
              <a:rPr lang="en-US" sz="1600" dirty="0" smtClean="0">
                <a:solidFill>
                  <a:srgbClr val="7F7F7F"/>
                </a:solidFill>
              </a:rPr>
              <a:t>Being ordered “CERN supplied items” to match our standards </a:t>
            </a:r>
            <a:r>
              <a:rPr lang="en-US" sz="1400" dirty="0" smtClean="0">
                <a:solidFill>
                  <a:srgbClr val="7F7F7F"/>
                </a:solidFill>
              </a:rPr>
              <a:t>(technical &amp; Quality)</a:t>
            </a:r>
            <a:endParaRPr lang="en-US" sz="1800" dirty="0" smtClean="0">
              <a:solidFill>
                <a:srgbClr val="7F7F7F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Installation, cabling, safety/legal and basic tests (Pressure, </a:t>
            </a:r>
            <a:r>
              <a:rPr lang="en-US" sz="2000" dirty="0" err="1" smtClean="0"/>
              <a:t>elec</a:t>
            </a:r>
            <a:r>
              <a:rPr lang="en-US" sz="2000" dirty="0" smtClean="0"/>
              <a:t>, interlocks)</a:t>
            </a:r>
          </a:p>
          <a:p>
            <a:pPr lvl="1"/>
            <a:r>
              <a:rPr lang="en-US" sz="1600" dirty="0" smtClean="0">
                <a:solidFill>
                  <a:schemeClr val="accent6"/>
                </a:solidFill>
              </a:rPr>
              <a:t>WILL HAVE TO BE DONE ON SITE</a:t>
            </a:r>
            <a:r>
              <a:rPr lang="en-US" sz="1600" dirty="0" smtClean="0">
                <a:solidFill>
                  <a:srgbClr val="7F7F7F"/>
                </a:solidFill>
              </a:rPr>
              <a:t>, even if </a:t>
            </a:r>
            <a:r>
              <a:rPr lang="en-US" sz="1600" dirty="0" err="1" smtClean="0">
                <a:solidFill>
                  <a:srgbClr val="7F7F7F"/>
                </a:solidFill>
              </a:rPr>
              <a:t>minimised</a:t>
            </a:r>
            <a:endParaRPr lang="en-US" sz="1600" dirty="0" smtClean="0">
              <a:solidFill>
                <a:srgbClr val="7F7F7F"/>
              </a:solidFill>
            </a:endParaRPr>
          </a:p>
          <a:p>
            <a:r>
              <a:rPr lang="en-US" sz="2000" dirty="0" smtClean="0"/>
              <a:t>Training and procedures: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 least preliminary versions to start with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192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for SPS-BA6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1844824"/>
            <a:ext cx="7920000" cy="295232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Concepts and major procurements: </a:t>
            </a:r>
            <a:r>
              <a:rPr lang="en-US" sz="2400" dirty="0" smtClean="0">
                <a:solidFill>
                  <a:srgbClr val="008000"/>
                </a:solidFill>
              </a:rPr>
              <a:t>Done</a:t>
            </a:r>
          </a:p>
          <a:p>
            <a:r>
              <a:rPr lang="en-US" sz="2400" dirty="0" smtClean="0"/>
              <a:t>Design of major sub-systems: </a:t>
            </a:r>
            <a:r>
              <a:rPr lang="en-US" sz="2400" dirty="0" smtClean="0">
                <a:solidFill>
                  <a:srgbClr val="008000"/>
                </a:solidFill>
              </a:rPr>
              <a:t>Done </a:t>
            </a:r>
            <a:r>
              <a:rPr lang="en-US" sz="2400" dirty="0" smtClean="0"/>
              <a:t>or </a:t>
            </a:r>
            <a:r>
              <a:rPr lang="en-US" sz="2400" dirty="0" smtClean="0">
                <a:solidFill>
                  <a:srgbClr val="0000FF"/>
                </a:solidFill>
              </a:rPr>
              <a:t>being done</a:t>
            </a:r>
          </a:p>
          <a:p>
            <a:r>
              <a:rPr lang="en-US" sz="2400" dirty="0" smtClean="0"/>
              <a:t>Fabrication: </a:t>
            </a:r>
            <a:r>
              <a:rPr lang="en-US" sz="2400" dirty="0" smtClean="0">
                <a:solidFill>
                  <a:srgbClr val="0000FF"/>
                </a:solidFill>
              </a:rPr>
              <a:t>Started or being started</a:t>
            </a:r>
          </a:p>
          <a:p>
            <a:r>
              <a:rPr lang="en-US" sz="2400" dirty="0" smtClean="0"/>
              <a:t>Deliveries: </a:t>
            </a:r>
            <a:r>
              <a:rPr lang="en-US" sz="2400" dirty="0" smtClean="0">
                <a:solidFill>
                  <a:srgbClr val="FB963C"/>
                </a:solidFill>
              </a:rPr>
              <a:t>expected just in time</a:t>
            </a:r>
          </a:p>
          <a:p>
            <a:r>
              <a:rPr lang="en-US" sz="2400" dirty="0" smtClean="0"/>
              <a:t>Installation phase: </a:t>
            </a:r>
            <a:r>
              <a:rPr lang="en-US" sz="2400" dirty="0" smtClean="0">
                <a:solidFill>
                  <a:srgbClr val="FF0000"/>
                </a:solidFill>
              </a:rPr>
              <a:t>to be looked at in details</a:t>
            </a:r>
          </a:p>
          <a:p>
            <a:r>
              <a:rPr lang="en-US" sz="2400" dirty="0" smtClean="0"/>
              <a:t>Commissioning: </a:t>
            </a:r>
            <a:r>
              <a:rPr lang="en-US" sz="2000" dirty="0" smtClean="0">
                <a:solidFill>
                  <a:srgbClr val="800080"/>
                </a:solidFill>
              </a:rPr>
              <a:t>necessary, at least the minimum required</a:t>
            </a:r>
          </a:p>
          <a:p>
            <a:pPr marL="0" indent="0">
              <a:buNone/>
            </a:pPr>
            <a:r>
              <a:rPr lang="en-US" sz="1900" i="1" dirty="0">
                <a:solidFill>
                  <a:srgbClr val="000090"/>
                </a:solidFill>
              </a:rPr>
              <a:t>	</a:t>
            </a:r>
            <a:r>
              <a:rPr lang="en-US" sz="1900" i="1" dirty="0" smtClean="0">
                <a:solidFill>
                  <a:srgbClr val="000090"/>
                </a:solidFill>
              </a:rPr>
              <a:t>in LHC, no access during cool-down or warm-up between 300K and 80K</a:t>
            </a:r>
            <a:endParaRPr lang="en-US" sz="2000" i="1" dirty="0" smtClean="0">
              <a:solidFill>
                <a:srgbClr val="000090"/>
              </a:solidFill>
            </a:endParaRPr>
          </a:p>
          <a:p>
            <a:r>
              <a:rPr lang="en-US" sz="2200" i="1" dirty="0" smtClean="0"/>
              <a:t>Compulsory consolidations foreseen in 2019/2020 during LS2 !</a:t>
            </a:r>
            <a:endParaRPr lang="en-US" sz="2000" i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CC Review Apr'17, Cryo perspectives, S.Claudet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612000" y="764704"/>
            <a:ext cx="8074800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800080"/>
                </a:solidFill>
              </a:rPr>
              <a:t>There is not much margin for crab cavities to be tested with beam in SPS in 2018,       but nobody would like to be the one preventing this to happen !!!</a:t>
            </a:r>
          </a:p>
          <a:p>
            <a:pPr algn="ctr">
              <a:lnSpc>
                <a:spcPct val="150000"/>
              </a:lnSpc>
            </a:pPr>
            <a:r>
              <a:rPr lang="en-US" sz="1600" i="1" dirty="0" smtClean="0">
                <a:solidFill>
                  <a:srgbClr val="800080"/>
                </a:solidFill>
              </a:rPr>
              <a:t>The </a:t>
            </a:r>
            <a:r>
              <a:rPr lang="en-US" sz="1600" i="1" dirty="0" err="1" smtClean="0">
                <a:solidFill>
                  <a:srgbClr val="800080"/>
                </a:solidFill>
              </a:rPr>
              <a:t>Cryo</a:t>
            </a:r>
            <a:r>
              <a:rPr lang="en-US" sz="1600" i="1" dirty="0" smtClean="0">
                <a:solidFill>
                  <a:srgbClr val="800080"/>
                </a:solidFill>
              </a:rPr>
              <a:t> team is just </a:t>
            </a:r>
            <a:r>
              <a:rPr lang="en-US" sz="1600" i="1" dirty="0" err="1" smtClean="0">
                <a:solidFill>
                  <a:srgbClr val="800080"/>
                </a:solidFill>
              </a:rPr>
              <a:t>focussed</a:t>
            </a:r>
            <a:r>
              <a:rPr lang="en-US" sz="1600" i="1" dirty="0" smtClean="0">
                <a:solidFill>
                  <a:srgbClr val="800080"/>
                </a:solidFill>
              </a:rPr>
              <a:t> on delivering the required functionalities by 21</a:t>
            </a:r>
            <a:r>
              <a:rPr lang="en-US" sz="1600" i="1" baseline="30000" dirty="0" smtClean="0">
                <a:solidFill>
                  <a:srgbClr val="800080"/>
                </a:solidFill>
              </a:rPr>
              <a:t>st</a:t>
            </a:r>
            <a:r>
              <a:rPr lang="en-US" sz="1600" i="1" dirty="0" smtClean="0">
                <a:solidFill>
                  <a:srgbClr val="800080"/>
                </a:solidFill>
              </a:rPr>
              <a:t> Feb’18</a:t>
            </a:r>
            <a:endParaRPr lang="en-US" sz="1600" i="1" dirty="0">
              <a:solidFill>
                <a:srgbClr val="80008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4711060"/>
            <a:ext cx="7560840" cy="1454244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We believe all teams have a similar approach, so Jan-Feb 2018 will be extremely dense-populated with strong (competing!) commitments</a:t>
            </a:r>
            <a:r>
              <a:rPr lang="is-IS" dirty="0" smtClean="0">
                <a:solidFill>
                  <a:srgbClr val="800080"/>
                </a:solidFill>
              </a:rPr>
              <a:t>…</a:t>
            </a:r>
            <a:endParaRPr lang="is-IS" dirty="0">
              <a:solidFill>
                <a:srgbClr val="80008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is-IS" dirty="0" smtClean="0">
                <a:solidFill>
                  <a:srgbClr val="800080"/>
                </a:solidFill>
              </a:rPr>
              <a:t>Realistic considerations will have to be added to “success oriented”</a:t>
            </a:r>
          </a:p>
          <a:p>
            <a:pPr algn="ctr">
              <a:lnSpc>
                <a:spcPct val="150000"/>
              </a:lnSpc>
            </a:pPr>
            <a:r>
              <a:rPr lang="is-IS" dirty="0" smtClean="0">
                <a:solidFill>
                  <a:srgbClr val="800080"/>
                </a:solidFill>
              </a:rPr>
              <a:t>(Safety of personnel with co-activities, protection of hardware, schedule)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9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6095</TotalTime>
  <Words>1272</Words>
  <Application>Microsoft Macintosh PowerPoint</Application>
  <PresentationFormat>On-screen Show (4:3)</PresentationFormat>
  <Paragraphs>242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Crab cavities, Cryogenics consideration for the SPS    and HL-LHC</vt:lpstr>
      <vt:lpstr>Outline</vt:lpstr>
      <vt:lpstr>BA6 general cryogenic layout</vt:lpstr>
      <vt:lpstr>Helium main systems – status </vt:lpstr>
      <vt:lpstr>Hi-Lumi LHC: New Cryoline @ SPS – BA6</vt:lpstr>
      <vt:lpstr>Baseline for controls architecture</vt:lpstr>
      <vt:lpstr>Global SPS cryo planning – status </vt:lpstr>
      <vt:lpstr>Work and perspectives for next 12 months</vt:lpstr>
      <vt:lpstr>CONCERNS for SPS-BA6</vt:lpstr>
      <vt:lpstr>Outline</vt:lpstr>
      <vt:lpstr>P1/P5 Cryogenic architecture</vt:lpstr>
      <vt:lpstr>HiLumi Cryogenic masterplan</vt:lpstr>
      <vt:lpstr>Work and perspectives for next years</vt:lpstr>
      <vt:lpstr>Concluding Remarks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Serge Claudet</cp:lastModifiedBy>
  <cp:revision>199</cp:revision>
  <dcterms:created xsi:type="dcterms:W3CDTF">2016-02-12T10:02:27Z</dcterms:created>
  <dcterms:modified xsi:type="dcterms:W3CDTF">2017-04-04T12:57:10Z</dcterms:modified>
</cp:coreProperties>
</file>