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70" r:id="rId6"/>
    <p:sldId id="267" r:id="rId7"/>
    <p:sldId id="271" r:id="rId8"/>
    <p:sldId id="313" r:id="rId9"/>
    <p:sldId id="347" r:id="rId10"/>
    <p:sldId id="348" r:id="rId11"/>
    <p:sldId id="351" r:id="rId12"/>
    <p:sldId id="350" r:id="rId13"/>
    <p:sldId id="346" r:id="rId14"/>
    <p:sldId id="319" r:id="rId15"/>
    <p:sldId id="306" r:id="rId16"/>
    <p:sldId id="299" r:id="rId17"/>
    <p:sldId id="266" r:id="rId18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5" autoAdjust="0"/>
    <p:restoredTop sz="96525" autoAdjust="0"/>
  </p:normalViewPr>
  <p:slideViewPr>
    <p:cSldViewPr snapToObjects="1" showGuides="1">
      <p:cViewPr varScale="1">
        <p:scale>
          <a:sx n="119" d="100"/>
          <a:sy n="119" d="100"/>
        </p:scale>
        <p:origin x="486" y="12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648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05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939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344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Crab Cavity </a:t>
            </a:r>
            <a:r>
              <a:rPr lang="en-GB" dirty="0"/>
              <a:t>Pre-series, series strategy and planning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152728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Ofelia Capatina (CERN, EN-MME) on behalf of the WP4 members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990600" y="5899150"/>
            <a:ext cx="720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International Review of the Crab Cavities Performance, </a:t>
            </a:r>
            <a:r>
              <a:rPr lang="en-GB" dirty="0" smtClean="0"/>
              <a:t>4 </a:t>
            </a:r>
            <a:r>
              <a:rPr lang="en-GB" dirty="0" smtClean="0"/>
              <a:t>April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5" y="801550"/>
            <a:ext cx="9217687" cy="442765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Cavities and CM General schedule</a:t>
            </a:r>
          </a:p>
        </p:txBody>
      </p:sp>
      <p:sp>
        <p:nvSpPr>
          <p:cNvPr id="2" name="Right Brace 1"/>
          <p:cNvSpPr/>
          <p:nvPr/>
        </p:nvSpPr>
        <p:spPr>
          <a:xfrm>
            <a:off x="6948264" y="960474"/>
            <a:ext cx="288032" cy="1440160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452320" y="153653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SPS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666098" y="1063840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DQW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902915" y="182457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RFD</a:t>
            </a:r>
            <a:endParaRPr lang="en-GB" sz="1400" dirty="0"/>
          </a:p>
        </p:txBody>
      </p:sp>
      <p:sp>
        <p:nvSpPr>
          <p:cNvPr id="10" name="Right Brace 9"/>
          <p:cNvSpPr/>
          <p:nvPr/>
        </p:nvSpPr>
        <p:spPr>
          <a:xfrm flipH="1">
            <a:off x="899592" y="2616657"/>
            <a:ext cx="288032" cy="2555443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619" y="3543180"/>
            <a:ext cx="952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Preseries</a:t>
            </a:r>
            <a:r>
              <a:rPr lang="en-GB" sz="1400" dirty="0" smtClean="0"/>
              <a:t> </a:t>
            </a:r>
            <a:r>
              <a:rPr lang="en-GB" sz="1400" dirty="0"/>
              <a:t>+</a:t>
            </a:r>
            <a:r>
              <a:rPr lang="en-GB" sz="1400" dirty="0" smtClean="0"/>
              <a:t> series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2123728" y="5229200"/>
            <a:ext cx="648072" cy="2511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123728" y="5494941"/>
            <a:ext cx="648072" cy="2511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123728" y="5760682"/>
            <a:ext cx="648072" cy="2511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123728" y="6026423"/>
            <a:ext cx="648072" cy="251186"/>
          </a:xfrm>
          <a:prstGeom prst="rect">
            <a:avLst/>
          </a:prstGeom>
          <a:solidFill>
            <a:srgbClr val="FC24DD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766602" y="521874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Design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766602" y="5486454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Manufacturing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766602" y="5754161"/>
            <a:ext cx="2165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Processing &amp; cold tests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766602" y="6021868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Assembly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2123728" y="6292165"/>
            <a:ext cx="648072" cy="2511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766602" y="6289575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SPS Tests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102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11629" r="1080" b="4608"/>
          <a:stretch/>
        </p:blipFill>
        <p:spPr>
          <a:xfrm>
            <a:off x="0" y="663761"/>
            <a:ext cx="9144000" cy="2981263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err="1"/>
              <a:t>preseries</a:t>
            </a:r>
            <a:r>
              <a:rPr lang="en-GB" dirty="0"/>
              <a:t> and series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1175877"/>
            <a:ext cx="9036496" cy="5508503"/>
            <a:chOff x="0" y="1175877"/>
            <a:chExt cx="9036496" cy="550850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8460432" y="2111981"/>
              <a:ext cx="0" cy="194421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740352" y="1280984"/>
              <a:ext cx="12961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March 2025 start tunnel installation last </a:t>
              </a:r>
              <a:r>
                <a:rPr lang="en-GB" sz="1200" dirty="0" err="1" smtClean="0"/>
                <a:t>cryomodule</a:t>
              </a:r>
              <a:endParaRPr lang="en-GB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175877"/>
              <a:ext cx="3491880" cy="151216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0" y="3144950"/>
              <a:ext cx="4660722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GB" sz="1400" b="1" dirty="0" smtClean="0"/>
                <a:t>2x </a:t>
              </a: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</a:t>
              </a:r>
              <a:r>
                <a:rPr lang="en-GB" sz="1400" b="1" dirty="0"/>
                <a:t>cavities </a:t>
              </a:r>
              <a:r>
                <a:rPr lang="en-GB" sz="1400" dirty="0" smtClean="0"/>
                <a:t>to be manufactured in </a:t>
              </a:r>
              <a:r>
                <a:rPr lang="en-GB" sz="1400" dirty="0"/>
                <a:t>Industry </a:t>
              </a:r>
              <a:r>
                <a:rPr lang="en-GB" sz="1400" dirty="0" smtClean="0"/>
                <a:t>(by the </a:t>
              </a:r>
              <a:r>
                <a:rPr lang="en-GB" sz="1400" dirty="0"/>
                <a:t>same </a:t>
              </a:r>
              <a:r>
                <a:rPr lang="en-GB" sz="1400" dirty="0" smtClean="0"/>
                <a:t>companies </a:t>
              </a:r>
              <a:r>
                <a:rPr lang="en-GB" sz="1400" dirty="0"/>
                <a:t>that will produce </a:t>
              </a:r>
              <a:r>
                <a:rPr lang="en-GB" sz="1400" dirty="0" smtClean="0"/>
                <a:t>series cavities)</a:t>
              </a:r>
              <a:endParaRPr lang="en-GB" sz="1400" dirty="0"/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pPr marL="171450" indent="-171450">
                <a:buFontTx/>
                <a:buChar char="-"/>
              </a:pP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</a:t>
              </a:r>
              <a:r>
                <a:rPr lang="en-GB" sz="1400" b="1" dirty="0"/>
                <a:t>DQW</a:t>
              </a:r>
              <a:r>
                <a:rPr lang="en-GB" sz="1400" dirty="0"/>
                <a:t> </a:t>
              </a:r>
              <a:r>
                <a:rPr lang="en-GB" sz="1400" dirty="0" smtClean="0"/>
                <a:t>contract to be started in 2018 by CERN</a:t>
              </a:r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Series production of 10 fully dressed DQW cavities followed up by CERN</a:t>
              </a:r>
            </a:p>
            <a:p>
              <a:pPr marL="171450" indent="-171450">
                <a:buFontTx/>
                <a:buChar char="-"/>
              </a:pPr>
              <a:endParaRPr lang="en-GB" sz="1400" dirty="0"/>
            </a:p>
            <a:p>
              <a:pPr marL="171450" indent="-171450">
                <a:buFontTx/>
                <a:buChar char="-"/>
              </a:pP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RFD </a:t>
              </a:r>
              <a:r>
                <a:rPr lang="en-GB" sz="1400" dirty="0" smtClean="0"/>
                <a:t>contract by US</a:t>
              </a:r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Series </a:t>
              </a:r>
              <a:r>
                <a:rPr lang="en-GB" sz="1400" dirty="0"/>
                <a:t>production of 10 fully </a:t>
              </a:r>
              <a:r>
                <a:rPr lang="en-GB" sz="1400" dirty="0" smtClean="0"/>
                <a:t>dressed RFD cavities </a:t>
              </a:r>
              <a:r>
                <a:rPr lang="en-GB" sz="1400" dirty="0"/>
                <a:t>followed up by </a:t>
              </a:r>
              <a:r>
                <a:rPr lang="en-GB" sz="1400" dirty="0" smtClean="0"/>
                <a:t>US</a:t>
              </a:r>
            </a:p>
            <a:p>
              <a:pPr marL="628650" lvl="1" indent="-171450">
                <a:buFontTx/>
                <a:buChar char="-"/>
              </a:pPr>
              <a:r>
                <a:rPr lang="en-GB" sz="1400" dirty="0" smtClean="0"/>
                <a:t>including processing + cold test of bare and dressed cavities</a:t>
              </a:r>
              <a:endParaRPr lang="en-GB" sz="1400" dirty="0"/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endParaRPr lang="en-GB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39952" y="1175877"/>
              <a:ext cx="3131840" cy="1512168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38122" y="4063131"/>
              <a:ext cx="3871278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GB" sz="1400" b="1" dirty="0" smtClean="0"/>
                <a:t>(8x + 2x spare) Cryomodule</a:t>
              </a:r>
              <a:r>
                <a:rPr lang="en-GB" sz="1400" dirty="0" smtClean="0"/>
                <a:t> components manufacturing by CERN</a:t>
              </a:r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Cryomodule assembly + cold tests at CERN (UK assembly of LHC prototype for RFD)</a:t>
              </a:r>
            </a:p>
            <a:p>
              <a:pPr marL="171450" indent="-171450">
                <a:buFontTx/>
                <a:buChar char="-"/>
              </a:pPr>
              <a:r>
                <a:rPr lang="en-GB" sz="1400" dirty="0"/>
                <a:t>Only </a:t>
              </a:r>
              <a:r>
                <a:rPr lang="en-GB" sz="1400" dirty="0" smtClean="0"/>
                <a:t>one existing </a:t>
              </a:r>
              <a:r>
                <a:rPr lang="en-GB" sz="1400" dirty="0"/>
                <a:t>infrastructure considered for </a:t>
              </a:r>
              <a:r>
                <a:rPr lang="en-GB" sz="1400" dirty="0" smtClean="0"/>
                <a:t>series </a:t>
              </a:r>
              <a:r>
                <a:rPr lang="en-GB" sz="1400" dirty="0"/>
                <a:t>production strategy (processing, clean room, assembly benches, </a:t>
              </a:r>
              <a:br>
                <a:rPr lang="en-GB" sz="1400" dirty="0"/>
              </a:br>
              <a:r>
                <a:rPr lang="en-GB" sz="1400" dirty="0"/>
                <a:t>cold tests) </a:t>
              </a:r>
            </a:p>
            <a:p>
              <a:endParaRPr lang="en-GB" sz="1400" dirty="0" smtClean="0"/>
            </a:p>
            <a:p>
              <a:endParaRPr lang="en-GB" sz="14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698268" y="4016090"/>
            <a:ext cx="3833732" cy="214925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-1" y="3084088"/>
            <a:ext cx="4554693" cy="3081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596336" y="442666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talk T. Jones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83768" y="4640135"/>
            <a:ext cx="172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talk C. Zanoni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9931" y="5517232"/>
            <a:ext cx="172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talk L. Ristori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smtClean="0"/>
              <a:t>series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975"/>
            <a:ext cx="9144000" cy="495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3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424893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smtClean="0"/>
              <a:t>series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15614" y="620688"/>
            <a:ext cx="7613480" cy="4030042"/>
            <a:chOff x="1115614" y="620688"/>
            <a:chExt cx="7613480" cy="40300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4" y="620688"/>
              <a:ext cx="7344818" cy="3980892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2019436" y="2148263"/>
              <a:ext cx="6709658" cy="2502467"/>
              <a:chOff x="2019436" y="2148263"/>
              <a:chExt cx="6709658" cy="2502467"/>
            </a:xfrm>
          </p:grpSpPr>
          <p:sp>
            <p:nvSpPr>
              <p:cNvPr id="3" name="Oval 2"/>
              <p:cNvSpPr/>
              <p:nvPr/>
            </p:nvSpPr>
            <p:spPr>
              <a:xfrm rot="18647125">
                <a:off x="2961889" y="2026222"/>
                <a:ext cx="1270348" cy="3155253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839557" y="2148263"/>
                <a:ext cx="3889537" cy="2502467"/>
                <a:chOff x="4839557" y="2148263"/>
                <a:chExt cx="3889537" cy="2502467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4839557" y="4119586"/>
                  <a:ext cx="11835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C00000"/>
                      </a:solidFill>
                    </a:rPr>
                    <a:t>US contribution</a:t>
                  </a:r>
                  <a:endParaRPr lang="en-GB" sz="1400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" name="Rounded Rectangle 5"/>
                <p:cNvSpPr/>
                <p:nvPr/>
              </p:nvSpPr>
              <p:spPr>
                <a:xfrm>
                  <a:off x="6484932" y="4119586"/>
                  <a:ext cx="1538189" cy="531144"/>
                </a:xfrm>
                <a:prstGeom prst="roundRect">
                  <a:avLst/>
                </a:pr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039879" y="4195463"/>
                  <a:ext cx="68921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rgbClr val="00B0F0"/>
                      </a:solidFill>
                    </a:rPr>
                    <a:t>RFD spare</a:t>
                  </a:r>
                  <a:endParaRPr lang="en-GB" sz="1000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>
                  <a:off x="6987864" y="2148263"/>
                  <a:ext cx="1538189" cy="531144"/>
                </a:xfrm>
                <a:prstGeom prst="roundRect">
                  <a:avLst/>
                </a:pr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261655" y="2706666"/>
                  <a:ext cx="116044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rgbClr val="00B0F0"/>
                      </a:solidFill>
                    </a:rPr>
                    <a:t>DQW spare</a:t>
                  </a:r>
                  <a:endParaRPr lang="en-GB" sz="1000" dirty="0">
                    <a:solidFill>
                      <a:srgbClr val="00B0F0"/>
                    </a:solidFill>
                  </a:endParaRPr>
                </a:p>
              </p:txBody>
            </p:sp>
          </p:grpSp>
        </p:grpSp>
      </p:grpSp>
      <p:sp>
        <p:nvSpPr>
          <p:cNvPr id="14" name="TextBox 13"/>
          <p:cNvSpPr txBox="1"/>
          <p:nvPr/>
        </p:nvSpPr>
        <p:spPr>
          <a:xfrm>
            <a:off x="2136583" y="4885663"/>
            <a:ext cx="65205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Infrastructure needed at CERN (existing):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BCP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thermal treatment furnace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vertical tests stands (one for bare and one for dressed cavities)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clean room string assembly zone (SM18)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assembly zone (SM18)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cold test stand in bunker (SM18)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8447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60232" y="1484784"/>
            <a:ext cx="2664296" cy="805005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3" y="57366"/>
            <a:ext cx="6884927" cy="38727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3" y="4237915"/>
            <a:ext cx="4427985" cy="24907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20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Teamwork and commitment</a:t>
            </a:r>
          </a:p>
          <a:p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519" y="4237915"/>
            <a:ext cx="4404767" cy="24776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5021" y="3930138"/>
            <a:ext cx="3491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13 December 2016, 9:40 PM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grpSp>
        <p:nvGrpSpPr>
          <p:cNvPr id="5" name="Group 4"/>
          <p:cNvGrpSpPr/>
          <p:nvPr/>
        </p:nvGrpSpPr>
        <p:grpSpPr>
          <a:xfrm>
            <a:off x="401204" y="764704"/>
            <a:ext cx="8203244" cy="5042255"/>
            <a:chOff x="1" y="1006047"/>
            <a:chExt cx="9176562" cy="5977071"/>
          </a:xfrm>
        </p:grpSpPr>
        <p:pic>
          <p:nvPicPr>
            <p:cNvPr id="6" name="Picture 2" descr="9906026_01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008"/>
            <a:stretch/>
          </p:blipFill>
          <p:spPr bwMode="auto">
            <a:xfrm>
              <a:off x="978195" y="1077686"/>
              <a:ext cx="7453424" cy="5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/>
            <p:cNvSpPr/>
            <p:nvPr/>
          </p:nvSpPr>
          <p:spPr>
            <a:xfrm>
              <a:off x="4076702" y="5924554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900000">
              <a:off x="2867027" y="5757866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40969" y="5836179"/>
              <a:ext cx="2135594" cy="718463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LHC Point 1 (vertical)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2 cavities / IP side/ beam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to be installed during LS3 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62525" y="4500565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322752" y="4093842"/>
              <a:ext cx="143095" cy="1219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600000">
              <a:off x="5610225" y="4557666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600000">
              <a:off x="5991826" y="3341222"/>
              <a:ext cx="196042" cy="56129"/>
            </a:xfrm>
            <a:prstGeom prst="ellipse">
              <a:avLst/>
            </a:prstGeom>
            <a:solidFill>
              <a:srgbClr val="1505EB"/>
            </a:solidFill>
            <a:ln>
              <a:solidFill>
                <a:srgbClr val="1505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Connector 13"/>
            <p:cNvCxnSpPr>
              <a:stCxn id="12" idx="6"/>
              <a:endCxn id="9" idx="1"/>
            </p:cNvCxnSpPr>
            <p:nvPr/>
          </p:nvCxnSpPr>
          <p:spPr>
            <a:xfrm>
              <a:off x="5884351" y="4630728"/>
              <a:ext cx="1156618" cy="156468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" y="5903896"/>
              <a:ext cx="2114551" cy="718463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LHC Point 5 (horizontal)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2 cavities / IP side/ beam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to be installed during LS3 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>
              <a:stCxn id="15" idx="3"/>
              <a:endCxn id="8" idx="3"/>
            </p:cNvCxnSpPr>
            <p:nvPr/>
          </p:nvCxnSpPr>
          <p:spPr>
            <a:xfrm flipV="1">
              <a:off x="2114552" y="5842076"/>
              <a:ext cx="799013" cy="42105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" y="2261323"/>
              <a:ext cx="2114550" cy="522519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SPS Test Prototype Module before LS2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18" name="Straight Connector 17"/>
            <p:cNvCxnSpPr>
              <a:stCxn id="11" idx="1"/>
              <a:endCxn id="17" idx="3"/>
            </p:cNvCxnSpPr>
            <p:nvPr/>
          </p:nvCxnSpPr>
          <p:spPr>
            <a:xfrm flipH="1" flipV="1">
              <a:off x="2114552" y="2522582"/>
              <a:ext cx="3229156" cy="1589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040969" y="1006047"/>
              <a:ext cx="2114550" cy="914408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SM18 Area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Cavity cold testing, clean room facilities &amp; cryomodule qualification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20" name="Straight Connector 19"/>
            <p:cNvCxnSpPr>
              <a:stCxn id="19" idx="1"/>
              <a:endCxn id="13" idx="5"/>
            </p:cNvCxnSpPr>
            <p:nvPr/>
          </p:nvCxnSpPr>
          <p:spPr>
            <a:xfrm flipH="1">
              <a:off x="6154853" y="1463252"/>
              <a:ext cx="886116" cy="1938333"/>
            </a:xfrm>
            <a:prstGeom prst="line">
              <a:avLst/>
            </a:prstGeom>
            <a:ln>
              <a:solidFill>
                <a:srgbClr val="150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862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General plans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sp>
        <p:nvSpPr>
          <p:cNvPr id="44" name="TextBox 43"/>
          <p:cNvSpPr txBox="1"/>
          <p:nvPr/>
        </p:nvSpPr>
        <p:spPr>
          <a:xfrm>
            <a:off x="374873" y="681461"/>
            <a:ext cx="82295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</a:t>
            </a:r>
            <a:r>
              <a:rPr lang="en-GB" dirty="0" err="1"/>
              <a:t>cryomodules</a:t>
            </a:r>
            <a:r>
              <a:rPr lang="en-GB" dirty="0"/>
              <a:t> for SPS tests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1 </a:t>
            </a:r>
            <a:r>
              <a:rPr lang="en-GB" dirty="0" err="1"/>
              <a:t>cryomodule</a:t>
            </a:r>
            <a:r>
              <a:rPr lang="en-GB" dirty="0"/>
              <a:t> with 2 identical cavities (type «vertical» - DQW</a:t>
            </a:r>
            <a:r>
              <a:rPr lang="en-GB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Design as much as possible coherent with LHC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To be tested in SPS in 2018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 </a:t>
            </a:r>
            <a:r>
              <a:rPr lang="en-GB" dirty="0" err="1"/>
              <a:t>cryomodule</a:t>
            </a:r>
            <a:r>
              <a:rPr lang="en-GB" dirty="0"/>
              <a:t> with 2 identical cavities (type «horizontal» - RFD</a:t>
            </a:r>
            <a:r>
              <a:rPr lang="en-GB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Design to be done as </a:t>
            </a:r>
            <a:r>
              <a:rPr lang="en-GB" dirty="0">
                <a:sym typeface="Wingdings" panose="05000000000000000000" pitchFamily="2" charset="2"/>
              </a:rPr>
              <a:t>LHC </a:t>
            </a:r>
            <a:r>
              <a:rPr lang="en-GB" dirty="0" smtClean="0">
                <a:sym typeface="Wingdings" panose="05000000000000000000" pitchFamily="2" charset="2"/>
              </a:rPr>
              <a:t>prototype</a:t>
            </a:r>
            <a:endParaRPr lang="en-GB" dirty="0"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To </a:t>
            </a:r>
            <a:r>
              <a:rPr lang="en-GB" dirty="0"/>
              <a:t>be tested in SPS </a:t>
            </a:r>
            <a:r>
              <a:rPr lang="en-GB" dirty="0" smtClean="0"/>
              <a:t>after LS2, in 2021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cavities pre-series </a:t>
            </a:r>
            <a:r>
              <a:rPr lang="en-GB" dirty="0"/>
              <a:t>for LHC (one of each type</a:t>
            </a:r>
            <a:r>
              <a:rPr lang="en-GB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8 </a:t>
            </a:r>
            <a:r>
              <a:rPr lang="en-GB" dirty="0" err="1" smtClean="0"/>
              <a:t>cryomodules</a:t>
            </a:r>
            <a:r>
              <a:rPr lang="en-GB" dirty="0" smtClean="0"/>
              <a:t> (4 of each type) for installation in LHC during LS3 </a:t>
            </a:r>
            <a:br>
              <a:rPr lang="en-GB" dirty="0" smtClean="0"/>
            </a:br>
            <a:r>
              <a:rPr lang="en-GB" dirty="0" smtClean="0"/>
              <a:t>+ 2 spares (1 of each type)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87" y="4206481"/>
            <a:ext cx="7711013" cy="23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37346"/>
            <a:ext cx="5863068" cy="322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 err="1" smtClean="0">
                <a:solidFill>
                  <a:schemeClr val="bg2"/>
                </a:solidFill>
              </a:rPr>
              <a:t>Cryomodules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90872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 DQW </a:t>
            </a:r>
            <a:r>
              <a:rPr lang="en-GB" dirty="0" err="1" smtClean="0"/>
              <a:t>cryomodule</a:t>
            </a:r>
            <a:r>
              <a:rPr lang="en-GB" dirty="0" smtClean="0"/>
              <a:t> + service module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515719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RFD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7395"/>
            <a:ext cx="6084335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3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cavity manufacturing sequence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1" t="3819" r="23820" b="7035"/>
          <a:stretch/>
        </p:blipFill>
        <p:spPr>
          <a:xfrm>
            <a:off x="179512" y="65130"/>
            <a:ext cx="8784976" cy="6748246"/>
          </a:xfrm>
        </p:spPr>
      </p:pic>
    </p:spTree>
    <p:extLst>
      <p:ext uri="{BB962C8B-B14F-4D97-AF65-F5344CB8AC3E}">
        <p14:creationId xmlns:p14="http://schemas.microsoft.com/office/powerpoint/2010/main" val="79921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SPS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340768"/>
            <a:ext cx="7920000" cy="4546923"/>
          </a:xfrm>
        </p:spPr>
        <p:txBody>
          <a:bodyPr/>
          <a:lstStyle/>
          <a:p>
            <a:r>
              <a:rPr lang="en-GB" dirty="0" smtClean="0"/>
              <a:t>Dressed Cavities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DQW </a:t>
            </a:r>
          </a:p>
          <a:p>
            <a:pPr lvl="2"/>
            <a:r>
              <a:rPr lang="en-GB" dirty="0" smtClean="0"/>
              <a:t>Cavity, helium vessel, magnetic shield, tuning system, FPC: no changes foreseen</a:t>
            </a:r>
          </a:p>
          <a:p>
            <a:pPr lvl="2"/>
            <a:r>
              <a:rPr lang="en-GB" dirty="0"/>
              <a:t>HOMS: design optimisation with </a:t>
            </a:r>
            <a:r>
              <a:rPr lang="en-GB" dirty="0" smtClean="0"/>
              <a:t>increase dimensions</a:t>
            </a:r>
          </a:p>
          <a:p>
            <a:pPr marL="914400" lvl="2" indent="0">
              <a:buNone/>
            </a:pP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RFD</a:t>
            </a:r>
          </a:p>
          <a:p>
            <a:pPr lvl="2"/>
            <a:r>
              <a:rPr lang="en-GB" dirty="0" smtClean="0"/>
              <a:t>Cavity: optimisation for manufacturing will be endorsed soon</a:t>
            </a:r>
          </a:p>
          <a:p>
            <a:pPr lvl="2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8484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SPS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99883"/>
            <a:ext cx="7920000" cy="5256584"/>
          </a:xfrm>
        </p:spPr>
        <p:txBody>
          <a:bodyPr>
            <a:normAutofit/>
          </a:bodyPr>
          <a:lstStyle/>
          <a:p>
            <a:r>
              <a:rPr lang="en-GB" dirty="0" err="1" smtClean="0"/>
              <a:t>Cryomodules</a:t>
            </a:r>
            <a:r>
              <a:rPr lang="en-GB" dirty="0" smtClean="0"/>
              <a:t> updates (both types)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Vacuum</a:t>
            </a:r>
          </a:p>
          <a:p>
            <a:pPr lvl="2"/>
            <a:r>
              <a:rPr lang="en-GB" dirty="0" smtClean="0"/>
              <a:t>Implement beam line </a:t>
            </a:r>
            <a:r>
              <a:rPr lang="en-GB" dirty="0"/>
              <a:t>a</a:t>
            </a:r>
            <a:r>
              <a:rPr lang="en-GB" dirty="0" smtClean="0"/>
              <a:t>djacent to the cavities</a:t>
            </a:r>
          </a:p>
          <a:p>
            <a:pPr lvl="2"/>
            <a:r>
              <a:rPr lang="en-GB" dirty="0" smtClean="0"/>
              <a:t>Beam screens in lines at 2K – additional cooling circuit (4.5K to 20K)</a:t>
            </a:r>
          </a:p>
          <a:p>
            <a:pPr lvl="2"/>
            <a:r>
              <a:rPr lang="en-GB" dirty="0" smtClean="0"/>
              <a:t>RF fingers at all bellows positions</a:t>
            </a:r>
          </a:p>
          <a:p>
            <a:pPr lvl="2"/>
            <a:r>
              <a:rPr lang="en-GB" dirty="0" smtClean="0"/>
              <a:t>Additional instrumentation for beam vacuum monitoring in between the 2 extremity valves (close to 300K) + protection with rupture disc</a:t>
            </a:r>
          </a:p>
          <a:p>
            <a:pPr lvl="2"/>
            <a:r>
              <a:rPr lang="en-GB" dirty="0" err="1" smtClean="0"/>
              <a:t>Ecloud</a:t>
            </a:r>
            <a:r>
              <a:rPr lang="en-GB" dirty="0" smtClean="0"/>
              <a:t> studies to be considered in the CWT</a:t>
            </a:r>
          </a:p>
          <a:p>
            <a:pPr lvl="2"/>
            <a:r>
              <a:rPr lang="en-GB" dirty="0" smtClean="0"/>
              <a:t>Insulation vacuum barrier in the jumper instead of simple support</a:t>
            </a:r>
          </a:p>
          <a:p>
            <a:pPr lvl="2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7020272" y="134076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talk T. Jones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4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SPS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99883"/>
            <a:ext cx="8208472" cy="5256584"/>
          </a:xfrm>
        </p:spPr>
        <p:txBody>
          <a:bodyPr>
            <a:normAutofit/>
          </a:bodyPr>
          <a:lstStyle/>
          <a:p>
            <a:r>
              <a:rPr lang="en-GB" dirty="0" err="1" smtClean="0"/>
              <a:t>Cryomodules</a:t>
            </a:r>
            <a:r>
              <a:rPr lang="en-GB" dirty="0" smtClean="0"/>
              <a:t> updates (both types)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Cryogenics</a:t>
            </a:r>
          </a:p>
          <a:p>
            <a:pPr lvl="2"/>
            <a:r>
              <a:rPr lang="en-GB" dirty="0" smtClean="0"/>
              <a:t>Heat load specification for the LHC to be defined</a:t>
            </a:r>
          </a:p>
          <a:p>
            <a:pPr lvl="2"/>
            <a:r>
              <a:rPr lang="en-GB" dirty="0" smtClean="0"/>
              <a:t>Instrumentation will be reduced</a:t>
            </a:r>
          </a:p>
          <a:p>
            <a:pPr lvl="2"/>
            <a:r>
              <a:rPr lang="en-GB" dirty="0" smtClean="0"/>
              <a:t>Protection of the </a:t>
            </a:r>
            <a:r>
              <a:rPr lang="en-GB" dirty="0" err="1" smtClean="0"/>
              <a:t>cryolines</a:t>
            </a:r>
            <a:r>
              <a:rPr lang="en-GB" dirty="0" smtClean="0"/>
              <a:t>: if no hard stoppers should be integrated in the </a:t>
            </a:r>
            <a:r>
              <a:rPr lang="en-GB" dirty="0" err="1" smtClean="0"/>
              <a:t>cryomodule</a:t>
            </a:r>
            <a:r>
              <a:rPr lang="en-GB" dirty="0"/>
              <a:t> </a:t>
            </a:r>
            <a:r>
              <a:rPr lang="en-GB" dirty="0" smtClean="0"/>
              <a:t>with helium release in the tunnel </a:t>
            </a:r>
          </a:p>
          <a:p>
            <a:pPr marL="1371600" lvl="3" indent="0">
              <a:buNone/>
            </a:pPr>
            <a:r>
              <a:rPr lang="en-GB" i="1" dirty="0" smtClean="0"/>
              <a:t> if hard stopper will continue being integrated in the service module</a:t>
            </a:r>
          </a:p>
          <a:p>
            <a:pPr lvl="2"/>
            <a:r>
              <a:rPr lang="en-GB" dirty="0" smtClean="0"/>
              <a:t>Slope </a:t>
            </a:r>
            <a:r>
              <a:rPr lang="en-GB" dirty="0"/>
              <a:t>of 1.23% </a:t>
            </a:r>
            <a:r>
              <a:rPr lang="en-GB" dirty="0" smtClean="0"/>
              <a:t>to be taken into account</a:t>
            </a:r>
            <a:endParaRPr lang="en-GB" dirty="0"/>
          </a:p>
          <a:p>
            <a:pPr lvl="2"/>
            <a:r>
              <a:rPr lang="en-GB" dirty="0"/>
              <a:t>Helium level gauges should be exchangeable from outside the vacuum vessel</a:t>
            </a:r>
          </a:p>
          <a:p>
            <a:pPr lvl="2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85777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SPS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8208472" cy="5112568"/>
          </a:xfrm>
        </p:spPr>
        <p:txBody>
          <a:bodyPr>
            <a:normAutofit/>
          </a:bodyPr>
          <a:lstStyle/>
          <a:p>
            <a:r>
              <a:rPr lang="en-GB" dirty="0" err="1" smtClean="0"/>
              <a:t>Cryomodules</a:t>
            </a:r>
            <a:r>
              <a:rPr lang="en-GB" dirty="0" smtClean="0"/>
              <a:t> updates (both types)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Survey</a:t>
            </a:r>
            <a:endParaRPr lang="en-GB" dirty="0"/>
          </a:p>
          <a:p>
            <a:pPr lvl="2"/>
            <a:r>
              <a:rPr lang="en-GB" dirty="0" smtClean="0"/>
              <a:t>BCAM system will be removed (only FSI will be kept)</a:t>
            </a:r>
          </a:p>
          <a:p>
            <a:pPr lvl="2"/>
            <a:r>
              <a:rPr lang="en-GB" dirty="0" smtClean="0"/>
              <a:t>Remote alignment of the </a:t>
            </a:r>
            <a:r>
              <a:rPr lang="en-GB" dirty="0" err="1" smtClean="0"/>
              <a:t>cryomodule</a:t>
            </a:r>
            <a:r>
              <a:rPr lang="en-GB" dirty="0" smtClean="0"/>
              <a:t> jacks requirement TBC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Transport</a:t>
            </a:r>
          </a:p>
          <a:p>
            <a:pPr lvl="2"/>
            <a:r>
              <a:rPr lang="en-GB" dirty="0" smtClean="0"/>
              <a:t>Additional blocking system during long-distance transport – only for RFD </a:t>
            </a:r>
            <a:r>
              <a:rPr lang="en-GB" dirty="0" err="1" smtClean="0"/>
              <a:t>cryomodules</a:t>
            </a:r>
            <a:r>
              <a:rPr lang="en-GB" dirty="0" smtClean="0"/>
              <a:t> assembled in Daresbury </a:t>
            </a:r>
            <a:endParaRPr lang="en-GB" dirty="0"/>
          </a:p>
          <a:p>
            <a:pPr lvl="2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4 April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636699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purl.org/dc/dcmitype/"/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13639</TotalTime>
  <Words>826</Words>
  <Application>Microsoft Office PowerPoint</Application>
  <PresentationFormat>On-screen Show (4:3)</PresentationFormat>
  <Paragraphs>126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 Crab Cavity Pre-series, series strategy and planning</vt:lpstr>
      <vt:lpstr>PowerPoint Presentation</vt:lpstr>
      <vt:lpstr>General plans</vt:lpstr>
      <vt:lpstr>PowerPoint Presentation</vt:lpstr>
      <vt:lpstr>DQW cavity manufacturing sequence</vt:lpstr>
      <vt:lpstr>From SPS to LHC</vt:lpstr>
      <vt:lpstr>From SPS to LHC</vt:lpstr>
      <vt:lpstr>From SPS to LHC</vt:lpstr>
      <vt:lpstr>From SPS to LHC</vt:lpstr>
      <vt:lpstr>Cavities and CM General schedule</vt:lpstr>
      <vt:lpstr>Schedule preseries and series</vt:lpstr>
      <vt:lpstr>Schedule series</vt:lpstr>
      <vt:lpstr>Schedule series</vt:lpstr>
      <vt:lpstr>Thank you!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Ofelia Capatina</cp:lastModifiedBy>
  <cp:revision>311</cp:revision>
  <cp:lastPrinted>2016-08-24T12:15:28Z</cp:lastPrinted>
  <dcterms:created xsi:type="dcterms:W3CDTF">2016-02-12T10:02:27Z</dcterms:created>
  <dcterms:modified xsi:type="dcterms:W3CDTF">2017-04-03T21:59:32Z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