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950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9210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0370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D2B73D-B522-4DF9-855E-B1CC6BE05AD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1F66D7-9A12-4307-87BB-3D703920419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2A55A9-CD47-417D-B4BB-912A6D63AB4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20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916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8" name="Picture 7" descr="STFCLargeColour"/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9828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Picture 10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9828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9828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9828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Picture 7" descr="STFCLargeColour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9828" y="6282054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Picture 6" descr="STFCLargeColour"/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6313781"/>
            <a:ext cx="505172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9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9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0820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340200"/>
            <a:ext cx="6944816" cy="166486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UK RFD Pre-Series cryomodule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Thomas Jones on behalf of the UK-CERN team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International Review of Crab Cavity Performance Meeting, </a:t>
            </a:r>
            <a:r>
              <a:rPr lang="en-GB" b="0" i="0" dirty="0">
                <a:solidFill>
                  <a:schemeClr val="bg2"/>
                </a:solidFill>
              </a:rPr>
              <a:t>4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April 2017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UK Planning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7377"/>
          <a:stretch/>
        </p:blipFill>
        <p:spPr>
          <a:xfrm>
            <a:off x="0" y="1988840"/>
            <a:ext cx="9149848" cy="4869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013827"/>
            <a:ext cx="9144000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Risk:  </a:t>
            </a:r>
            <a:r>
              <a:rPr lang="en-GB" dirty="0" smtClean="0"/>
              <a:t>The Clean room is booked till Jan 2019 for ESS tasks which may be delayed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Mitigation:  </a:t>
            </a:r>
            <a:r>
              <a:rPr lang="en-GB" dirty="0" smtClean="0">
                <a:solidFill>
                  <a:schemeClr val="accent1"/>
                </a:solidFill>
              </a:rPr>
              <a:t>The delay will be known well in advance and ESS tasks will be shifted to alternative locations in time to give a priority to HL-LHC 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2046704" y="6356351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Slides courtesy of Shrikant Pattalwar - STFC - 04/04/17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4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4"/>
          <a:stretch/>
        </p:blipFill>
        <p:spPr bwMode="auto">
          <a:xfrm>
            <a:off x="10159" y="841623"/>
            <a:ext cx="8949799" cy="5395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UK Planning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dirty="0" smtClean="0"/>
              <a:t>Slides </a:t>
            </a:r>
            <a:r>
              <a:rPr lang="fr-FR" dirty="0" err="1" smtClean="0"/>
              <a:t>courtesy</a:t>
            </a:r>
            <a:r>
              <a:rPr lang="fr-FR" dirty="0" smtClean="0"/>
              <a:t> of Shrikant Pattalwar </a:t>
            </a:r>
            <a:r>
              <a:rPr lang="fr-FR" noProof="0" dirty="0" smtClean="0"/>
              <a:t>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0416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Key Dates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147338" cy="4431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dirty="0" smtClean="0"/>
              <a:t>Slides </a:t>
            </a:r>
            <a:r>
              <a:rPr lang="fr-FR" dirty="0" err="1" smtClean="0"/>
              <a:t>courtesy</a:t>
            </a:r>
            <a:r>
              <a:rPr lang="fr-FR" dirty="0" smtClean="0"/>
              <a:t> of Shrikant Pattalwar </a:t>
            </a:r>
            <a:r>
              <a:rPr lang="fr-FR" noProof="0" dirty="0" smtClean="0"/>
              <a:t>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469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Areas that require updates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3887992" cy="4906963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GB" sz="2600" dirty="0"/>
              <a:t>Second beam pipe to be introduced </a:t>
            </a:r>
            <a:r>
              <a:rPr lang="en-GB" sz="2600" dirty="0" smtClean="0"/>
              <a:t>incorporating </a:t>
            </a:r>
            <a:r>
              <a:rPr lang="en-GB" sz="2600" dirty="0"/>
              <a:t>cold to warm </a:t>
            </a:r>
            <a:r>
              <a:rPr lang="en-GB" sz="2600" dirty="0" smtClean="0"/>
              <a:t>transition and beam screen.</a:t>
            </a:r>
          </a:p>
          <a:p>
            <a:pPr lvl="0" algn="just"/>
            <a:endParaRPr lang="en-GB" sz="2600" dirty="0"/>
          </a:p>
          <a:p>
            <a:pPr lvl="0" algn="just"/>
            <a:r>
              <a:rPr lang="en-GB" sz="2600" dirty="0"/>
              <a:t>External vacuum valve configuration needs updating to be compatible with LHC vacuum requirements. </a:t>
            </a:r>
            <a:endParaRPr lang="en-GB" sz="2600" dirty="0" smtClean="0"/>
          </a:p>
          <a:p>
            <a:pPr lvl="0" algn="just"/>
            <a:endParaRPr lang="en-GB" sz="2600" dirty="0"/>
          </a:p>
          <a:p>
            <a:pPr lvl="0" algn="just"/>
            <a:r>
              <a:rPr lang="en-GB" sz="2600" dirty="0" smtClean="0"/>
              <a:t>Cryogenics </a:t>
            </a:r>
            <a:r>
              <a:rPr lang="en-GB" sz="2600" dirty="0"/>
              <a:t>service module update, beam screen cooling at 4.5k etc.</a:t>
            </a:r>
          </a:p>
          <a:p>
            <a:pPr algn="just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708920"/>
            <a:ext cx="4304160" cy="369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714651" y="4159074"/>
            <a:ext cx="2296096" cy="2233911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7092280" y="3819691"/>
            <a:ext cx="360040" cy="2400267"/>
          </a:xfrm>
          <a:prstGeom prst="roundRect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54"/>
          <a:stretch/>
        </p:blipFill>
        <p:spPr bwMode="auto">
          <a:xfrm>
            <a:off x="4139952" y="729999"/>
            <a:ext cx="4609987" cy="267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flipH="1" flipV="1">
            <a:off x="4724176" y="3645024"/>
            <a:ext cx="2379515" cy="256790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584700" y="5445224"/>
            <a:ext cx="135285" cy="34826"/>
          </a:xfrm>
          <a:prstGeom prst="line">
            <a:avLst/>
          </a:prstGeom>
          <a:noFill/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57014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37245"/>
            <a:ext cx="2699792" cy="12207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Areas that require updates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28733"/>
            <a:ext cx="8074800" cy="4906963"/>
          </a:xfrm>
        </p:spPr>
        <p:txBody>
          <a:bodyPr>
            <a:noAutofit/>
          </a:bodyPr>
          <a:lstStyle/>
          <a:p>
            <a:pPr lvl="0" algn="just"/>
            <a:r>
              <a:rPr lang="en-GB" sz="2400" dirty="0"/>
              <a:t>BCAM system will not be required for LHC, however, requirements for hybrid module to be determined</a:t>
            </a:r>
            <a:r>
              <a:rPr lang="en-GB" sz="2400" dirty="0" smtClean="0"/>
              <a:t>.</a:t>
            </a:r>
          </a:p>
          <a:p>
            <a:pPr lvl="0" algn="just"/>
            <a:endParaRPr lang="en-GB" sz="2400" dirty="0" smtClean="0"/>
          </a:p>
          <a:p>
            <a:pPr lvl="0" algn="just"/>
            <a:endParaRPr lang="en-GB" sz="2400" dirty="0"/>
          </a:p>
          <a:p>
            <a:pPr lvl="0" algn="just"/>
            <a:endParaRPr lang="en-GB" sz="2400" dirty="0" smtClean="0"/>
          </a:p>
          <a:p>
            <a:pPr lvl="0" algn="just"/>
            <a:endParaRPr lang="en-GB" sz="2400" dirty="0"/>
          </a:p>
          <a:p>
            <a:pPr lvl="0" algn="just"/>
            <a:endParaRPr lang="en-GB" sz="2400" dirty="0" smtClean="0"/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Infra-structure and assembly tooling to be updated from DQW SPS to RFD LHC (and modification to suit Daresbury Laboratory facilities).</a:t>
            </a:r>
          </a:p>
          <a:p>
            <a:pPr lvl="0" algn="just"/>
            <a:r>
              <a:rPr lang="en-GB" sz="2400" dirty="0"/>
              <a:t>Cryomodule </a:t>
            </a:r>
            <a:r>
              <a:rPr lang="en-GB" sz="2400" dirty="0" smtClean="0"/>
              <a:t>length will be increased </a:t>
            </a:r>
            <a:r>
              <a:rPr lang="en-GB" sz="2400" dirty="0"/>
              <a:t>(OVC, Mag and thermal </a:t>
            </a:r>
            <a:r>
              <a:rPr lang="en-GB" sz="2400" dirty="0" smtClean="0"/>
              <a:t>shields, tooling </a:t>
            </a:r>
            <a:r>
              <a:rPr lang="en-GB" sz="2400" dirty="0" err="1"/>
              <a:t>etc</a:t>
            </a:r>
            <a:r>
              <a:rPr lang="en-GB" sz="2400" dirty="0"/>
              <a:t>) for RFD integration.</a:t>
            </a:r>
          </a:p>
          <a:p>
            <a:pPr algn="just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289" b="-1"/>
          <a:stretch/>
        </p:blipFill>
        <p:spPr bwMode="auto">
          <a:xfrm>
            <a:off x="191546" y="1556792"/>
            <a:ext cx="9060974" cy="265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29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Design studies required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136464" cy="4906963"/>
          </a:xfrm>
        </p:spPr>
        <p:txBody>
          <a:bodyPr>
            <a:noAutofit/>
          </a:bodyPr>
          <a:lstStyle/>
          <a:p>
            <a:pPr lvl="0" algn="just"/>
            <a:r>
              <a:rPr lang="en-GB" sz="2400" dirty="0"/>
              <a:t>HOMs designs will be re-visited for improved integration after data from SPS for realistic HOM power</a:t>
            </a:r>
            <a:r>
              <a:rPr lang="en-GB" sz="2400" dirty="0" smtClean="0"/>
              <a:t>.</a:t>
            </a:r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 smtClean="0"/>
              <a:t>Study </a:t>
            </a:r>
            <a:r>
              <a:rPr lang="en-GB" sz="2400" dirty="0"/>
              <a:t>of active vs passive jacking of the module. Position of jacking system</a:t>
            </a:r>
            <a:r>
              <a:rPr lang="en-GB" sz="2400" dirty="0" smtClean="0"/>
              <a:t>.</a:t>
            </a:r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Size of beam pipes in module to be determined by AP. Configuration of RF screening in bellows needs to be determined</a:t>
            </a:r>
            <a:r>
              <a:rPr lang="en-GB" sz="2400" dirty="0" smtClean="0"/>
              <a:t>.</a:t>
            </a:r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Safety devices for cryogenic lines are on service module, for LHC the desire is for these to be on the cryomodule.</a:t>
            </a:r>
          </a:p>
          <a:p>
            <a:pPr algn="just"/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17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Design studies required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5"/>
            <a:ext cx="7920000" cy="5001420"/>
          </a:xfrm>
        </p:spPr>
        <p:txBody>
          <a:bodyPr>
            <a:normAutofit/>
          </a:bodyPr>
          <a:lstStyle/>
          <a:p>
            <a:pPr lvl="0" algn="just"/>
            <a:r>
              <a:rPr lang="en-GB" sz="2400" dirty="0"/>
              <a:t>Interchangeable helium level probes? On all equipment in LHC they are interchangeable</a:t>
            </a:r>
            <a:r>
              <a:rPr lang="en-GB" sz="2400" dirty="0" smtClean="0"/>
              <a:t>.</a:t>
            </a:r>
          </a:p>
          <a:p>
            <a:pPr lvl="0" algn="just"/>
            <a:endParaRPr lang="en-GB" sz="1200" dirty="0"/>
          </a:p>
          <a:p>
            <a:pPr lvl="0" algn="just"/>
            <a:r>
              <a:rPr lang="en-GB" sz="2400" dirty="0"/>
              <a:t>Cooling capacity in LHC to be determined but limiting factor will be helium vessel design. For SPS this is 35W at 2K. The helium vessel is designed with a factor of safety of 2, to be confirmed. </a:t>
            </a:r>
            <a:endParaRPr lang="en-GB" sz="2400" dirty="0" smtClean="0"/>
          </a:p>
          <a:p>
            <a:pPr lvl="0" algn="just"/>
            <a:endParaRPr lang="en-GB" sz="1400" dirty="0"/>
          </a:p>
          <a:p>
            <a:pPr lvl="0" algn="just"/>
            <a:r>
              <a:rPr lang="en-GB" sz="2400" dirty="0"/>
              <a:t>Effect of -1.23% tunnel slope on the cryomodule</a:t>
            </a:r>
            <a:r>
              <a:rPr lang="en-GB" sz="2400" dirty="0" smtClean="0"/>
              <a:t>.</a:t>
            </a:r>
          </a:p>
          <a:p>
            <a:pPr lvl="0" algn="just"/>
            <a:endParaRPr lang="en-GB" sz="1400" dirty="0"/>
          </a:p>
          <a:p>
            <a:pPr lvl="0" algn="just"/>
            <a:r>
              <a:rPr lang="en-GB" sz="2400" dirty="0"/>
              <a:t>Support structure analysis for RFD cavity</a:t>
            </a:r>
            <a:r>
              <a:rPr lang="en-GB" sz="2400" dirty="0" smtClean="0"/>
              <a:t>.</a:t>
            </a:r>
          </a:p>
          <a:p>
            <a:pPr lvl="0" algn="just"/>
            <a:endParaRPr lang="en-GB" sz="1400" dirty="0" smtClean="0"/>
          </a:p>
          <a:p>
            <a:pPr algn="just"/>
            <a:r>
              <a:rPr lang="en-GB" sz="2400" dirty="0"/>
              <a:t>Cold to warm transitions need more detailed studies for electron-cloud and finalize the ac-Coating zones.</a:t>
            </a:r>
          </a:p>
          <a:p>
            <a:pPr lvl="0" algn="just"/>
            <a:endParaRPr lang="en-GB" sz="2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1010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24328" y="1530241"/>
            <a:ext cx="1619672" cy="53277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Design studies required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4968112" cy="4906963"/>
          </a:xfrm>
        </p:spPr>
        <p:txBody>
          <a:bodyPr>
            <a:noAutofit/>
          </a:bodyPr>
          <a:lstStyle/>
          <a:p>
            <a:pPr lvl="0" algn="just"/>
            <a:r>
              <a:rPr lang="en-GB" sz="2400" dirty="0"/>
              <a:t>Any studies required for BCP processing of RFD cavity as the geometry is more complex.</a:t>
            </a:r>
          </a:p>
          <a:p>
            <a:pPr lvl="0" algn="just"/>
            <a:r>
              <a:rPr lang="en-GB" sz="2400" dirty="0"/>
              <a:t>Transportation of module from Daresbury to CERN</a:t>
            </a:r>
          </a:p>
          <a:p>
            <a:pPr lvl="0" algn="just"/>
            <a:r>
              <a:rPr lang="en-GB" sz="2400" dirty="0"/>
              <a:t>Transportation and installation of module into LHC tunnel (cranes required </a:t>
            </a:r>
            <a:r>
              <a:rPr lang="en-GB" sz="2400" dirty="0" err="1"/>
              <a:t>etc</a:t>
            </a:r>
            <a:r>
              <a:rPr lang="en-GB" sz="2400" dirty="0"/>
              <a:t>)</a:t>
            </a:r>
          </a:p>
          <a:p>
            <a:pPr lvl="0" algn="just"/>
            <a:r>
              <a:rPr lang="en-GB" sz="2400" dirty="0"/>
              <a:t>Material selection for radiation resistance</a:t>
            </a:r>
          </a:p>
          <a:p>
            <a:pPr lvl="0" algn="just"/>
            <a:r>
              <a:rPr lang="en-GB" sz="2400" dirty="0" smtClean="0"/>
              <a:t>Cavity design updates </a:t>
            </a:r>
            <a:r>
              <a:rPr lang="en-GB" sz="2400" dirty="0"/>
              <a:t>required for LHC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7757" y="1056224"/>
            <a:ext cx="3149043" cy="241311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pic>
        <p:nvPicPr>
          <p:cNvPr id="3074" name="Picture 2" descr="\\ENGSERVE\Projects\RFS\RFS meng\RFS-meng-1018 (SCA Cryomodule shipment)\Pictures (pic)\Stanford\20131113_1758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7757" y="3469333"/>
            <a:ext cx="3149043" cy="287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6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Fixed designs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906963"/>
          </a:xfrm>
        </p:spPr>
        <p:txBody>
          <a:bodyPr>
            <a:noAutofit/>
          </a:bodyPr>
          <a:lstStyle/>
          <a:p>
            <a:pPr lvl="0" algn="just"/>
            <a:r>
              <a:rPr lang="en-GB" sz="2400" dirty="0"/>
              <a:t>Baseline is that each cryomodule will contain 2 cavities </a:t>
            </a:r>
            <a:endParaRPr lang="en-GB" sz="2400" dirty="0" smtClean="0"/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It is anticipated that cavities will not require active </a:t>
            </a:r>
            <a:r>
              <a:rPr lang="en-GB" sz="2400" dirty="0" smtClean="0"/>
              <a:t>alignment</a:t>
            </a:r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Helium tank design should remain fixed </a:t>
            </a:r>
            <a:endParaRPr lang="en-GB" sz="2400" dirty="0" smtClean="0"/>
          </a:p>
          <a:p>
            <a:pPr marL="0" lvl="0" indent="0" algn="just">
              <a:buNone/>
            </a:pPr>
            <a:r>
              <a:rPr lang="en-GB" sz="2400" dirty="0" smtClean="0"/>
              <a:t> </a:t>
            </a:r>
          </a:p>
          <a:p>
            <a:pPr lvl="0" algn="just"/>
            <a:r>
              <a:rPr lang="en-GB" sz="2400" dirty="0" smtClean="0"/>
              <a:t>Tuner </a:t>
            </a:r>
            <a:r>
              <a:rPr lang="en-GB" sz="2400" dirty="0"/>
              <a:t>principle (Warm actuation, cold  connection). </a:t>
            </a:r>
            <a:endParaRPr lang="en-GB" sz="2400" dirty="0" smtClean="0"/>
          </a:p>
          <a:p>
            <a:pPr lvl="0" algn="just"/>
            <a:endParaRPr lang="en-GB" sz="2400" dirty="0" smtClean="0"/>
          </a:p>
          <a:p>
            <a:pPr lvl="0" algn="just"/>
            <a:r>
              <a:rPr lang="en-GB" sz="2400" dirty="0" smtClean="0"/>
              <a:t>Thermal </a:t>
            </a:r>
            <a:r>
              <a:rPr lang="en-GB" sz="2400" dirty="0"/>
              <a:t>shield is helium cooled for SPS, this will be the same in LHC. Will this be changed from Cu to Al?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428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Fixed designs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86333"/>
            <a:ext cx="3527952" cy="4906963"/>
          </a:xfrm>
        </p:spPr>
        <p:txBody>
          <a:bodyPr>
            <a:noAutofit/>
          </a:bodyPr>
          <a:lstStyle/>
          <a:p>
            <a:pPr lvl="0" algn="l"/>
            <a:r>
              <a:rPr lang="en-GB" sz="2400" dirty="0" smtClean="0"/>
              <a:t>Fundamental power coupler</a:t>
            </a:r>
          </a:p>
          <a:p>
            <a:pPr lvl="0" algn="l"/>
            <a:r>
              <a:rPr lang="en-GB" sz="2400" dirty="0" smtClean="0"/>
              <a:t>FSI system</a:t>
            </a:r>
          </a:p>
          <a:p>
            <a:pPr lvl="0" algn="l"/>
            <a:endParaRPr lang="en-GB" sz="2400" dirty="0" smtClean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7109" y="2550418"/>
            <a:ext cx="6389267" cy="426752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644008" y="1186333"/>
            <a:ext cx="4320480" cy="4906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Cavity support system</a:t>
            </a:r>
          </a:p>
          <a:p>
            <a:r>
              <a:rPr lang="en-GB" sz="2400" dirty="0" smtClean="0"/>
              <a:t>Magnetic shielding design and configuration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19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Current UK Involvement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175" y="894908"/>
            <a:ext cx="8208472" cy="5327617"/>
          </a:xfrm>
        </p:spPr>
        <p:txBody>
          <a:bodyPr>
            <a:normAutofit lnSpcReduction="10000"/>
          </a:bodyPr>
          <a:lstStyle/>
          <a:p>
            <a:pPr marL="0" lvl="1" indent="0" algn="just" eaLnBrk="0" hangingPunct="0">
              <a:spcAft>
                <a:spcPts val="600"/>
              </a:spcAft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Funding in place for the build of one pre-series cryomodule at the Daresbury Laboratory which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will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be tested on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SPS, with compatibility with LHC installation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.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0" lvl="1" indent="0" algn="just" eaLnBrk="0" hangingPunct="0"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Currently responsible for the delivery of the following for the SPS cryomodule;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Thermal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shield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design 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2K and 300K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magnetic shield design </a:t>
            </a:r>
            <a:endParaRPr lang="en-GB" dirty="0" smtClean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Design and Modal analysis of overall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cavity support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system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Fluid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analysis for cavity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BCP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Assist with cleanroom procedure development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HOM, FPC Test box, Bulk RRR measurements</a:t>
            </a:r>
          </a:p>
          <a:p>
            <a:pPr marL="742950" lvl="2" indent="-342900" algn="just" eaLnBrk="0" hangingPunct="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+ any additional mechanical engineering tasks as and when </a:t>
            </a: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required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0" lvl="1" indent="0" algn="just" eaLnBrk="0" hangingPunct="0"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It is anticipated the design of these components/processes will be as similar as possible for the pre-series LHC module.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Additional points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en-GB" sz="2400" dirty="0"/>
              <a:t>Testing at Daresbury will be minimum vacuum/pressure testing plus cryogenic cycling. There is also the possibility for some LLRF testing</a:t>
            </a:r>
            <a:r>
              <a:rPr lang="en-GB" sz="2400" dirty="0" smtClean="0"/>
              <a:t>.</a:t>
            </a:r>
          </a:p>
          <a:p>
            <a:pPr lvl="0" algn="just"/>
            <a:endParaRPr lang="en-GB" sz="2400" dirty="0"/>
          </a:p>
          <a:p>
            <a:pPr lvl="0" algn="just"/>
            <a:r>
              <a:rPr lang="en-GB" sz="2400" dirty="0"/>
              <a:t>Need to determine a procurement plan, which institution is ordering which components</a:t>
            </a:r>
            <a:r>
              <a:rPr lang="en-GB" sz="2400" dirty="0" smtClean="0"/>
              <a:t>?</a:t>
            </a:r>
          </a:p>
          <a:p>
            <a:pPr lvl="0" algn="just"/>
            <a:endParaRPr lang="en-GB" sz="2400" dirty="0" smtClean="0"/>
          </a:p>
          <a:p>
            <a:pPr lvl="0" algn="just"/>
            <a:r>
              <a:rPr lang="en-GB" sz="2400" dirty="0" smtClean="0"/>
              <a:t>Integration in LHC tunnel;</a:t>
            </a:r>
          </a:p>
          <a:p>
            <a:pPr lvl="1" algn="just"/>
            <a:r>
              <a:rPr lang="en-GB" sz="2000" dirty="0" smtClean="0"/>
              <a:t>Handling equipment requirements</a:t>
            </a:r>
          </a:p>
          <a:p>
            <a:pPr lvl="1" algn="just"/>
            <a:r>
              <a:rPr lang="en-GB" sz="2000" dirty="0" smtClean="0"/>
              <a:t>Space constraints</a:t>
            </a:r>
          </a:p>
          <a:p>
            <a:pPr lvl="1" algn="just"/>
            <a:r>
              <a:rPr lang="en-GB" sz="2000" dirty="0" smtClean="0"/>
              <a:t>Survey and alignment in LHC tunnel</a:t>
            </a:r>
          </a:p>
          <a:p>
            <a:pPr lvl="1" algn="just"/>
            <a:r>
              <a:rPr lang="en-GB" sz="2000" dirty="0" smtClean="0"/>
              <a:t>…..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Thomas Jones - STFC - </a:t>
            </a:r>
            <a:r>
              <a:rPr lang="fr-FR" smtClean="0"/>
              <a:t>04</a:t>
            </a:r>
            <a:r>
              <a:rPr lang="fr-FR" noProof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9512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56351"/>
            <a:ext cx="9144000" cy="360000"/>
          </a:xfrm>
        </p:spPr>
        <p:txBody>
          <a:bodyPr/>
          <a:lstStyle/>
          <a:p>
            <a:pPr algn="ctr"/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331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968" y="179999"/>
            <a:ext cx="8820032" cy="1201903"/>
          </a:xfrm>
        </p:spPr>
        <p:txBody>
          <a:bodyPr/>
          <a:lstStyle/>
          <a:p>
            <a:r>
              <a:rPr lang="en-GB" dirty="0" smtClean="0"/>
              <a:t>Delivery of Pre-Series Cryomodule for RFD Crab Cavities at STFC Daresbury Laboratory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381903"/>
            <a:ext cx="7920000" cy="4713388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/>
              <a:t>SPS-CM for DQW will be used as a baseline design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400" dirty="0"/>
              <a:t>Plans for </a:t>
            </a:r>
            <a:r>
              <a:rPr lang="en-GB" sz="2400" dirty="0" smtClean="0"/>
              <a:t>RFD-CM </a:t>
            </a:r>
            <a:r>
              <a:rPr lang="en-GB" sz="2400" dirty="0"/>
              <a:t>prepared to match HL-LHC schedule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Pre-Series CM will be compatible with SPS as well as </a:t>
            </a:r>
            <a:r>
              <a:rPr lang="en-GB" sz="2400" dirty="0" smtClean="0"/>
              <a:t>HL-LHC</a:t>
            </a:r>
            <a:endParaRPr lang="en-GB" sz="2400" dirty="0"/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tx2"/>
                </a:solidFill>
              </a:rPr>
              <a:t>CERN  and  STFC  will continue to work as a single team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Thomas Jones - STFC - </a:t>
            </a:r>
            <a:r>
              <a:rPr lang="fr-FR" smtClean="0"/>
              <a:t>04</a:t>
            </a:r>
            <a:r>
              <a:rPr lang="fr-FR" noProof="0" smtClean="0"/>
              <a:t>/04/17</a:t>
            </a:r>
            <a:endParaRPr lang="en-GB" noProof="0" dirty="0"/>
          </a:p>
        </p:txBody>
      </p:sp>
      <p:grpSp>
        <p:nvGrpSpPr>
          <p:cNvPr id="7" name="Group 6"/>
          <p:cNvGrpSpPr/>
          <p:nvPr/>
        </p:nvGrpSpPr>
        <p:grpSpPr>
          <a:xfrm>
            <a:off x="750816" y="3933056"/>
            <a:ext cx="7671516" cy="2567310"/>
            <a:chOff x="750816" y="3789040"/>
            <a:chExt cx="7671516" cy="256731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12" b="1"/>
            <a:stretch/>
          </p:blipFill>
          <p:spPr bwMode="auto">
            <a:xfrm>
              <a:off x="750816" y="3789040"/>
              <a:ext cx="7606107" cy="255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8134300" y="5157192"/>
              <a:ext cx="288032" cy="1199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1529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9728" y="4213264"/>
            <a:ext cx="9144000" cy="26369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2050" name="Picture 2" descr="F:\Documents Folder\TD\ETC\ETC Building\DL10-128-0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10" y="260648"/>
            <a:ext cx="9159920" cy="5112570"/>
          </a:xfrm>
          <a:prstGeom prst="rect">
            <a:avLst/>
          </a:prstGeom>
          <a:noFill/>
        </p:spPr>
      </p:pic>
      <p:sp>
        <p:nvSpPr>
          <p:cNvPr id="6" name="Slide Number Placeholder 3"/>
          <p:cNvSpPr txBox="1">
            <a:spLocks/>
          </p:cNvSpPr>
          <p:nvPr/>
        </p:nvSpPr>
        <p:spPr>
          <a:xfrm>
            <a:off x="6830888" y="6481141"/>
            <a:ext cx="2133600" cy="476251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5EB2190D-9828-47BA-B1A4-D5E994AC340A}" type="slidenum">
              <a:rPr lang="en-GB" sz="1400" smtClean="0"/>
              <a:pPr algn="r">
                <a:defRPr/>
              </a:pPr>
              <a:t>4</a:t>
            </a:fld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34272" cy="1340397"/>
          </a:xfrm>
        </p:spPr>
        <p:txBody>
          <a:bodyPr/>
          <a:lstStyle/>
          <a:p>
            <a:r>
              <a:rPr lang="en-GB" sz="3200" dirty="0" smtClean="0"/>
              <a:t>Engineering </a:t>
            </a:r>
            <a:r>
              <a:rPr lang="en-GB" sz="3200" dirty="0"/>
              <a:t>Technology </a:t>
            </a:r>
            <a:r>
              <a:rPr lang="en-GB" sz="3200" dirty="0" smtClean="0"/>
              <a:t>Centre</a:t>
            </a:r>
            <a:br>
              <a:rPr lang="en-GB" sz="3200" dirty="0" smtClean="0"/>
            </a:br>
            <a:r>
              <a:rPr lang="en-GB" sz="2000" dirty="0"/>
              <a:t>(S</a:t>
            </a:r>
            <a:r>
              <a:rPr lang="en-GB" sz="2000" dirty="0" smtClean="0"/>
              <a:t>ystems </a:t>
            </a:r>
            <a:r>
              <a:rPr lang="en-GB" sz="2000" dirty="0"/>
              <a:t>Integration </a:t>
            </a:r>
            <a:r>
              <a:rPr lang="en-GB" sz="2000" dirty="0" smtClean="0"/>
              <a:t>Building)</a:t>
            </a:r>
            <a:endParaRPr lang="en-GB" sz="2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8041" y="5383221"/>
            <a:ext cx="4931271" cy="110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9728" y="6489659"/>
            <a:ext cx="9167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rgbClr val="FF0000"/>
                </a:solidFill>
              </a:rPr>
              <a:t>QUALITY MANAGEMENT SYSTEM – ISO 9001 : 2008</a:t>
            </a:r>
            <a:endParaRPr lang="en-GB" sz="1800" b="1" dirty="0">
              <a:solidFill>
                <a:srgbClr val="FF0000"/>
              </a:solidFill>
            </a:endParaRPr>
          </a:p>
        </p:txBody>
      </p:sp>
      <p:pic>
        <p:nvPicPr>
          <p:cNvPr id="4" name="Picture 1" descr="\\engserve\Staff\Fell, Barry\Public\Posters &amp; Presentations\STFC Templates\STFC 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635559"/>
            <a:ext cx="3024336" cy="60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7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728" y="404665"/>
            <a:ext cx="9153728" cy="647700"/>
          </a:xfrm>
        </p:spPr>
        <p:txBody>
          <a:bodyPr/>
          <a:lstStyle/>
          <a:p>
            <a:r>
              <a:rPr lang="en-GB" sz="3200" dirty="0"/>
              <a:t>ETC - Floor Plan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16770" y="1408013"/>
            <a:ext cx="1926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23 m</a:t>
            </a:r>
            <a:endParaRPr lang="en-GB" sz="12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51757" y="1538545"/>
            <a:ext cx="8966226" cy="4554751"/>
            <a:chOff x="51757" y="1254917"/>
            <a:chExt cx="8966226" cy="3416063"/>
          </a:xfrm>
        </p:grpSpPr>
        <p:pic>
          <p:nvPicPr>
            <p:cNvPr id="5" name="Picture 6" descr="ETC Building Layout STURART EYRES LOGO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786" y="1254917"/>
              <a:ext cx="8759197" cy="3040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480018" y="1408980"/>
              <a:ext cx="8467725" cy="25074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80290" y="2709142"/>
              <a:ext cx="806631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Electrical</a:t>
              </a:r>
            </a:p>
            <a:p>
              <a:pPr algn="ctr"/>
              <a:r>
                <a:rPr lang="en-GB" sz="1200" dirty="0" smtClean="0"/>
                <a:t>Lab.</a:t>
              </a:r>
              <a:endParaRPr lang="en-GB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4856" y="1530423"/>
              <a:ext cx="1932086" cy="1300163"/>
            </a:xfrm>
            <a:prstGeom prst="rect">
              <a:avLst/>
            </a:prstGeom>
            <a:solidFill>
              <a:srgbClr val="9FD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47043" y="2523405"/>
              <a:ext cx="533400" cy="1785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71093" y="2244798"/>
              <a:ext cx="819150" cy="1785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0420" y="3072227"/>
              <a:ext cx="1075315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Vacuum</a:t>
              </a:r>
            </a:p>
            <a:p>
              <a:pPr algn="ctr"/>
              <a:r>
                <a:rPr lang="en-GB" sz="1100" dirty="0" smtClean="0"/>
                <a:t>Laboratory</a:t>
              </a:r>
              <a:endParaRPr lang="en-GB" sz="11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6416" y="3224726"/>
              <a:ext cx="2058577" cy="2077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Precision Machining Centre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99867" y="1923330"/>
              <a:ext cx="619125" cy="23083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CMM</a:t>
              </a:r>
              <a:endParaRPr lang="en-GB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27455" y="3560230"/>
              <a:ext cx="580607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/>
                <a:t>Meeting </a:t>
              </a:r>
            </a:p>
            <a:p>
              <a:pPr algn="ctr"/>
              <a:r>
                <a:rPr lang="en-GB" sz="800" dirty="0" smtClean="0"/>
                <a:t>Room</a:t>
              </a:r>
              <a:endParaRPr lang="en-GB" sz="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40168" y="4125132"/>
              <a:ext cx="873957" cy="2077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Reception</a:t>
              </a:r>
              <a:endParaRPr lang="en-GB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921686" y="3753163"/>
              <a:ext cx="290705" cy="1308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/>
            <p:cNvCxnSpPr>
              <a:endCxn id="20" idx="0"/>
            </p:cNvCxnSpPr>
            <p:nvPr/>
          </p:nvCxnSpPr>
          <p:spPr>
            <a:xfrm rot="5400000" flipH="1" flipV="1">
              <a:off x="7887330" y="3930229"/>
              <a:ext cx="356774" cy="264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042368" y="1666155"/>
              <a:ext cx="1019253" cy="2077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Magnet Test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986418" y="1665444"/>
              <a:ext cx="573231" cy="184666"/>
            </a:xfrm>
            <a:prstGeom prst="rect">
              <a:avLst/>
            </a:prstGeom>
            <a:solidFill>
              <a:srgbClr val="D84FE3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" dirty="0" smtClean="0"/>
                <a:t>ISO 3/4</a:t>
              </a:r>
            </a:p>
            <a:p>
              <a:pPr algn="ctr"/>
              <a:r>
                <a:rPr lang="en-GB" sz="800" dirty="0" smtClean="0"/>
                <a:t>Cleanroom</a:t>
              </a:r>
              <a:endParaRPr lang="en-GB" sz="8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4793" y="1494704"/>
              <a:ext cx="6124575" cy="13573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23164" y="1668439"/>
              <a:ext cx="835485" cy="2077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  Survey  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06831" y="3572350"/>
              <a:ext cx="1082348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/>
              </a:lvl1pPr>
            </a:lstStyle>
            <a:p>
              <a:r>
                <a:rPr lang="en-GB" dirty="0"/>
                <a:t>UHV Cleaning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363927" y="3236387"/>
              <a:ext cx="591829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/>
              </a:lvl1pPr>
            </a:lstStyle>
            <a:p>
              <a:r>
                <a:rPr lang="en-GB" dirty="0"/>
                <a:t>Ovens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616153" y="1308439"/>
              <a:ext cx="617" cy="2205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542976" y="1309126"/>
              <a:ext cx="0" cy="2242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614363" y="1327492"/>
              <a:ext cx="1928613" cy="10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618885" y="4058362"/>
              <a:ext cx="526211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30 m</a:t>
              </a:r>
              <a:endParaRPr lang="en-GB" sz="12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192317" y="4317783"/>
              <a:ext cx="652586" cy="2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H="1">
              <a:off x="3030043" y="4168515"/>
              <a:ext cx="357132" cy="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523329" y="4267696"/>
              <a:ext cx="2677064" cy="215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520453" y="4576087"/>
              <a:ext cx="8399260" cy="43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8587203" y="4330669"/>
              <a:ext cx="68062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220522" y="4272009"/>
              <a:ext cx="3689236" cy="431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6200000" flipH="1">
              <a:off x="6736527" y="4159889"/>
              <a:ext cx="357132" cy="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643873" y="4071444"/>
              <a:ext cx="526211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40 m</a:t>
              </a:r>
              <a:endParaRPr lang="en-GB" sz="1200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-170737" y="3418351"/>
              <a:ext cx="1037326" cy="575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-350816" y="2144158"/>
              <a:ext cx="1414733" cy="1150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 rot="16200000">
              <a:off x="-105980" y="3161535"/>
              <a:ext cx="5924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15 m</a:t>
              </a:r>
              <a:endParaRPr lang="en-GB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 rot="16200000">
              <a:off x="-32966" y="1904642"/>
              <a:ext cx="526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21 m</a:t>
              </a:r>
              <a:endParaRPr lang="en-GB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485731" y="4366900"/>
              <a:ext cx="526211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92 m</a:t>
              </a:r>
              <a:endParaRPr lang="en-GB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500303" y="2138381"/>
              <a:ext cx="4184277" cy="692204"/>
            </a:xfrm>
            <a:prstGeom prst="rect">
              <a:avLst/>
            </a:prstGeom>
            <a:solidFill>
              <a:srgbClr val="9FD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0016" y="2219670"/>
              <a:ext cx="2348207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30 Tonne Crane coverage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246" y="2136661"/>
              <a:ext cx="2245871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/>
                <a:t>Large Systems Assembly </a:t>
              </a:r>
            </a:p>
            <a:p>
              <a:pPr algn="ctr"/>
              <a:r>
                <a:rPr lang="en-GB" sz="1400" dirty="0" smtClean="0"/>
                <a:t>Area</a:t>
              </a:r>
              <a:endParaRPr lang="en-GB" sz="14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312694" y="2571750"/>
              <a:ext cx="818865" cy="261608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35411" y="2570724"/>
              <a:ext cx="756938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 smtClean="0"/>
                <a:t>Soft wall</a:t>
              </a:r>
            </a:p>
            <a:p>
              <a:pPr algn="ctr"/>
              <a:r>
                <a:rPr lang="en-GB" sz="800" dirty="0" smtClean="0"/>
                <a:t>Clean Room</a:t>
              </a:r>
              <a:endParaRPr lang="en-GB" sz="800" dirty="0"/>
            </a:p>
          </p:txBody>
        </p:sp>
      </p:grpSp>
      <p:sp>
        <p:nvSpPr>
          <p:cNvPr id="53" name="Slide Number Placeholder 3"/>
          <p:cNvSpPr txBox="1">
            <a:spLocks/>
          </p:cNvSpPr>
          <p:nvPr/>
        </p:nvSpPr>
        <p:spPr>
          <a:xfrm>
            <a:off x="6830888" y="6481141"/>
            <a:ext cx="2133600" cy="476251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Lucida Grande"/>
                <a:ea typeface="ヒラギノ角ゴ Pro W3"/>
                <a:cs typeface="ヒラギノ角ゴ Pro W3"/>
              </a:defRPr>
            </a:lvl9pPr>
          </a:lstStyle>
          <a:p>
            <a:pPr algn="r">
              <a:defRPr/>
            </a:pPr>
            <a:fld id="{5EB2190D-9828-47BA-B1A4-D5E994AC340A}" type="slidenum">
              <a:rPr lang="en-GB" sz="1400" smtClean="0"/>
              <a:pPr algn="r">
                <a:defRPr/>
              </a:pPr>
              <a:t>5</a:t>
            </a:fld>
            <a:endParaRPr lang="en-GB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5380755" y="2013923"/>
            <a:ext cx="504056" cy="246221"/>
          </a:xfrm>
          <a:prstGeom prst="rect">
            <a:avLst/>
          </a:prstGeom>
          <a:solidFill>
            <a:srgbClr val="D84FE3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dirty="0" smtClean="0"/>
              <a:t>ISO 5/6</a:t>
            </a:r>
          </a:p>
          <a:p>
            <a:pPr algn="ctr"/>
            <a:r>
              <a:rPr lang="en-GB" sz="800" dirty="0" smtClean="0"/>
              <a:t>Cleanroom</a:t>
            </a:r>
            <a:endParaRPr lang="en-GB" sz="800" dirty="0"/>
          </a:p>
        </p:txBody>
      </p:sp>
      <p:sp>
        <p:nvSpPr>
          <p:cNvPr id="10" name="Rectangle 9"/>
          <p:cNvSpPr/>
          <p:nvPr/>
        </p:nvSpPr>
        <p:spPr>
          <a:xfrm>
            <a:off x="5986419" y="2022181"/>
            <a:ext cx="573231" cy="350824"/>
          </a:xfrm>
          <a:prstGeom prst="rect">
            <a:avLst/>
          </a:prstGeom>
          <a:noFill/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5884812" y="1421739"/>
            <a:ext cx="780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10 m</a:t>
            </a:r>
            <a:endParaRPr lang="en-GB" sz="12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6665530" y="1592383"/>
            <a:ext cx="0" cy="329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5884811" y="1630368"/>
            <a:ext cx="793055" cy="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889242" y="1592383"/>
            <a:ext cx="0" cy="329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smtClean="0"/>
              <a:t>Thomas Jones 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724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ocuments Folder\TD\ETC\ETC Building\DL11-052-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" y="0"/>
            <a:ext cx="4571617" cy="3429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924945"/>
            <a:ext cx="4721732" cy="504057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chemeClr val="bg1"/>
                </a:solidFill>
              </a:rPr>
              <a:t>Machine Centre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5" name="Picture 2" descr="F:\Documents Folder\TD\ETC\ETC Building\DL11-052-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572001" cy="34290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1999" y="2924945"/>
            <a:ext cx="4572003" cy="50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>
              <a:defRPr/>
            </a:pPr>
            <a:r>
              <a:rPr lang="en-GB" sz="2800" dirty="0" smtClean="0">
                <a:solidFill>
                  <a:schemeClr val="bg1"/>
                </a:solidFill>
              </a:rPr>
              <a:t>Cleaning in Vacuum Lab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\\Engserve\projects\265 EBTF\265 EBTF\Photographs\2012-05-10 Girder assembly\DSC023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" y="3429001"/>
            <a:ext cx="4571997" cy="3428999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6" y="6381328"/>
            <a:ext cx="4014254" cy="490229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Arial" pitchFamily="34" charset="0"/>
              </a:rPr>
              <a:t>Magnet Test Lab</a:t>
            </a:r>
          </a:p>
        </p:txBody>
      </p:sp>
      <p:pic>
        <p:nvPicPr>
          <p:cNvPr id="9" name="Picture 2" descr="F:\Documents Folder\TD\ETC\ETC Building\DL11-052-00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765" y="3429000"/>
            <a:ext cx="4571237" cy="3442557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572764" y="5085185"/>
            <a:ext cx="45712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2800" dirty="0">
                <a:solidFill>
                  <a:schemeClr val="bg1"/>
                </a:solidFill>
              </a:rPr>
              <a:t>Ovens in Vacuum Lab</a:t>
            </a:r>
          </a:p>
        </p:txBody>
      </p:sp>
    </p:spTree>
    <p:extLst>
      <p:ext uri="{BB962C8B-B14F-4D97-AF65-F5344CB8AC3E}">
        <p14:creationId xmlns:p14="http://schemas.microsoft.com/office/powerpoint/2010/main" val="39162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2660831" y="1528060"/>
            <a:ext cx="10502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chemeClr val="bg1"/>
                </a:solidFill>
              </a:rPr>
              <a:t>30T Crane</a:t>
            </a:r>
          </a:p>
        </p:txBody>
      </p:sp>
      <p:sp>
        <p:nvSpPr>
          <p:cNvPr id="17415" name="Line 12"/>
          <p:cNvSpPr>
            <a:spLocks noChangeShapeType="1"/>
          </p:cNvSpPr>
          <p:nvPr/>
        </p:nvSpPr>
        <p:spPr bwMode="auto">
          <a:xfrm flipH="1">
            <a:off x="2300469" y="1743959"/>
            <a:ext cx="360362" cy="2174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9" name="Picture 9" descr="IMGP3587 Modul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233" y="1"/>
            <a:ext cx="5441769" cy="4178595"/>
          </a:xfrm>
          <a:noFill/>
        </p:spPr>
      </p:pic>
      <p:pic>
        <p:nvPicPr>
          <p:cNvPr id="11" name="Picture 5" descr="DCP_3221 Modul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634" y="3805558"/>
            <a:ext cx="5086690" cy="3038628"/>
          </a:xfrm>
          <a:noFill/>
        </p:spPr>
      </p:pic>
      <p:pic>
        <p:nvPicPr>
          <p:cNvPr id="17411" name="Picture 4" descr="DL05-054-1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5" y="-1104"/>
            <a:ext cx="4581525" cy="3830155"/>
          </a:xfrm>
          <a:noFill/>
        </p:spPr>
      </p:pic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912792" y="4211534"/>
            <a:ext cx="188705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accent2">
                    <a:lumMod val="50000"/>
                  </a:schemeClr>
                </a:solidFill>
              </a:rPr>
              <a:t>Large ISO 4 </a:t>
            </a:r>
            <a:r>
              <a:rPr lang="en-GB" sz="1200" b="1" dirty="0" err="1" smtClean="0">
                <a:solidFill>
                  <a:schemeClr val="accent2">
                    <a:lumMod val="50000"/>
                  </a:schemeClr>
                </a:solidFill>
              </a:rPr>
              <a:t>Cleanroom</a:t>
            </a:r>
            <a:endParaRPr lang="en-GB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1371130" y="548681"/>
            <a:ext cx="15130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30 Tonne Crane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0" name="Picture 4" descr="2005_0602Image003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3999" y="3838355"/>
            <a:ext cx="4570003" cy="3009019"/>
          </a:xfrm>
          <a:noFill/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-13666" y="3310733"/>
            <a:ext cx="4721732" cy="504057"/>
          </a:xfrm>
        </p:spPr>
        <p:txBody>
          <a:bodyPr/>
          <a:lstStyle/>
          <a:p>
            <a:pPr algn="l"/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</a:rPr>
              <a:t>Assembly Hall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4562656" y="3356993"/>
            <a:ext cx="4721732" cy="50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/>
            <a:r>
              <a:rPr lang="en-GB" sz="2800" kern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Softwall</a:t>
            </a:r>
            <a:r>
              <a:rPr lang="en-GB" sz="2800" kern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cleanroom</a:t>
            </a:r>
            <a:endParaRPr lang="en-GB" sz="2800" kern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-60397" y="6353945"/>
            <a:ext cx="4721732" cy="50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l"/>
            <a:r>
              <a:rPr lang="en-GB" sz="2800" dirty="0">
                <a:solidFill>
                  <a:schemeClr val="bg1"/>
                </a:solidFill>
                <a:latin typeface="Calibri" panose="020F0502020204030204" pitchFamily="34" charset="0"/>
              </a:rPr>
              <a:t>Assembly Hall</a:t>
            </a:r>
            <a:endParaRPr lang="en-GB" sz="2800" kern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562656" y="6353945"/>
            <a:ext cx="4581344" cy="50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 algn="r"/>
            <a:r>
              <a:rPr lang="en-GB" sz="2800" kern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ISO 3/4 Cleanroom</a:t>
            </a:r>
            <a:endParaRPr lang="en-GB" sz="2800" kern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27038" y="43771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altLang="en-US" sz="3200" dirty="0" smtClean="0"/>
              <a:t>Schedule </a:t>
            </a:r>
            <a:r>
              <a:rPr lang="en-GB" altLang="en-US" sz="3200" dirty="0"/>
              <a:t>Compatible with HL-LHC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F5355-3352-423C-BAAE-9AC43E1A72E8}" type="slidenum">
              <a:rPr lang="fr-FR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dirty="0" smtClean="0"/>
              <a:t>Slides </a:t>
            </a:r>
            <a:r>
              <a:rPr lang="fr-FR" dirty="0" err="1" smtClean="0"/>
              <a:t>courtesy</a:t>
            </a:r>
            <a:r>
              <a:rPr lang="fr-FR" dirty="0" smtClean="0"/>
              <a:t> of Shrikant Pattalwar </a:t>
            </a:r>
            <a:r>
              <a:rPr lang="fr-FR" noProof="0" dirty="0" smtClean="0"/>
              <a:t>- STFC - </a:t>
            </a:r>
            <a:r>
              <a:rPr lang="fr-FR" dirty="0" smtClean="0"/>
              <a:t>04</a:t>
            </a:r>
            <a:r>
              <a:rPr lang="fr-FR" noProof="0" dirty="0" smtClean="0"/>
              <a:t>/04/17</a:t>
            </a:r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1" t="-910" r="421" b="910"/>
          <a:stretch/>
        </p:blipFill>
        <p:spPr bwMode="auto">
          <a:xfrm>
            <a:off x="-13662" y="1186771"/>
            <a:ext cx="9083321" cy="54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3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UK Planning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628"/>
            <a:ext cx="9153262" cy="5301208"/>
          </a:xfrm>
          <a:prstGeom prst="rect">
            <a:avLst/>
          </a:prstGeom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1763688" y="6352664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Slides </a:t>
            </a:r>
            <a:r>
              <a:rPr lang="fr-FR" dirty="0" err="1" smtClean="0"/>
              <a:t>courtesy</a:t>
            </a:r>
            <a:r>
              <a:rPr lang="fr-FR" dirty="0" smtClean="0"/>
              <a:t> of Shrikant Pattalwar - STFC - 04/04/17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4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2348</TotalTime>
  <Words>941</Words>
  <Application>Microsoft Office PowerPoint</Application>
  <PresentationFormat>On-screen Show (4:3)</PresentationFormat>
  <Paragraphs>174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Thème Office</vt:lpstr>
      <vt:lpstr> UK RFD Pre-Series cryomodule</vt:lpstr>
      <vt:lpstr>Current UK Involvement</vt:lpstr>
      <vt:lpstr>Delivery of Pre-Series Cryomodule for RFD Crab Cavities at STFC Daresbury Laboratory</vt:lpstr>
      <vt:lpstr>Engineering Technology Centre (Systems Integration Building)</vt:lpstr>
      <vt:lpstr>ETC - Floor Plan</vt:lpstr>
      <vt:lpstr>Machine Centre</vt:lpstr>
      <vt:lpstr>Assembly Hall</vt:lpstr>
      <vt:lpstr>Schedule Compatible with HL-LHC</vt:lpstr>
      <vt:lpstr>UK Planning</vt:lpstr>
      <vt:lpstr>UK Planning</vt:lpstr>
      <vt:lpstr>UK Planning</vt:lpstr>
      <vt:lpstr>Key Dates</vt:lpstr>
      <vt:lpstr>Areas that require updates</vt:lpstr>
      <vt:lpstr>Areas that require updates</vt:lpstr>
      <vt:lpstr>Design studies required</vt:lpstr>
      <vt:lpstr>Design studies required</vt:lpstr>
      <vt:lpstr>Design studies required</vt:lpstr>
      <vt:lpstr>Fixed designs</vt:lpstr>
      <vt:lpstr>Fixed designs</vt:lpstr>
      <vt:lpstr>Additional points</vt:lpstr>
      <vt:lpstr>Any Questions?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user</cp:lastModifiedBy>
  <cp:revision>39</cp:revision>
  <dcterms:created xsi:type="dcterms:W3CDTF">2016-01-11T14:38:10Z</dcterms:created>
  <dcterms:modified xsi:type="dcterms:W3CDTF">2017-04-04T09:18:08Z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