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3" r:id="rId5"/>
    <p:sldId id="317" r:id="rId6"/>
    <p:sldId id="312" r:id="rId7"/>
    <p:sldId id="319" r:id="rId8"/>
    <p:sldId id="315" r:id="rId9"/>
    <p:sldId id="325" r:id="rId10"/>
    <p:sldId id="327" r:id="rId11"/>
    <p:sldId id="328" r:id="rId12"/>
    <p:sldId id="329" r:id="rId13"/>
    <p:sldId id="330" r:id="rId14"/>
    <p:sldId id="331" r:id="rId15"/>
    <p:sldId id="309" r:id="rId16"/>
    <p:sldId id="322" r:id="rId17"/>
    <p:sldId id="316" r:id="rId18"/>
    <p:sldId id="324" r:id="rId19"/>
    <p:sldId id="318" r:id="rId20"/>
    <p:sldId id="308" r:id="rId21"/>
    <p:sldId id="320" r:id="rId22"/>
    <p:sldId id="321" r:id="rId23"/>
    <p:sldId id="314" r:id="rId24"/>
    <p:sldId id="323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92D050"/>
    <a:srgbClr val="FFCC00"/>
    <a:srgbClr val="FFE699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61" autoAdjust="0"/>
    <p:restoredTop sz="96407" autoAdjust="0"/>
  </p:normalViewPr>
  <p:slideViewPr>
    <p:cSldViewPr snapToObjects="1" showGuides="1">
      <p:cViewPr>
        <p:scale>
          <a:sx n="126" d="100"/>
          <a:sy n="126" d="100"/>
        </p:scale>
        <p:origin x="800" y="216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4" d="100"/>
        <a:sy n="134" d="100"/>
      </p:scale>
      <p:origin x="0" y="5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764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670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620688"/>
            <a:ext cx="4537526" cy="1534388"/>
          </a:xfrm>
          <a:prstGeom prst="rect">
            <a:avLst/>
          </a:prstGeom>
        </p:spPr>
      </p:pic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3051" y="620688"/>
            <a:ext cx="3785364" cy="1534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959327" y="251752"/>
            <a:ext cx="6379162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7624" y="6504213"/>
            <a:ext cx="6605097" cy="2372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L. </a:t>
            </a:r>
            <a:r>
              <a:rPr lang="en-US" dirty="0" smtClean="0"/>
              <a:t>Ristori | Crab Cavity Contribution from the U.S. | CC Performance Review | Cern, 3-5 April 2017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3806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8488" y="37035"/>
            <a:ext cx="1764975" cy="71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130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08" y="6285950"/>
            <a:ext cx="1691680" cy="5720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7.tiff"/><Relationship Id="rId3" Type="http://schemas.openxmlformats.org/officeDocument/2006/relationships/image" Target="../media/image28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Relationship Id="rId3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6.jpeg"/><Relationship Id="rId5" Type="http://schemas.microsoft.com/office/2007/relationships/hdphoto" Target="../media/hdphoto3.wdp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8" Type="http://schemas.openxmlformats.org/officeDocument/2006/relationships/image" Target="../media/image19.jpeg"/><Relationship Id="rId9" Type="http://schemas.microsoft.com/office/2007/relationships/hdphoto" Target="../media/hdphoto4.wdp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microsoft.com/office/2007/relationships/hdphoto" Target="../media/hdphoto5.wdp"/><Relationship Id="rId5" Type="http://schemas.openxmlformats.org/officeDocument/2006/relationships/image" Target="../media/image22.jpeg"/><Relationship Id="rId6" Type="http://schemas.openxmlformats.org/officeDocument/2006/relationships/image" Target="../media/image23.jp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3624198"/>
            <a:ext cx="7200000" cy="825624"/>
          </a:xfrm>
        </p:spPr>
        <p:txBody>
          <a:bodyPr/>
          <a:lstStyle/>
          <a:p>
            <a:r>
              <a:rPr lang="en-GB" dirty="0" smtClean="0"/>
              <a:t>Crab Cavity Contribution from the </a:t>
            </a:r>
            <a:r>
              <a:rPr lang="en-GB" dirty="0"/>
              <a:t>U.S.</a:t>
            </a:r>
            <a:br>
              <a:rPr lang="en-GB" dirty="0"/>
            </a:br>
            <a:r>
              <a:rPr lang="en-GB" sz="2400" i="1" dirty="0" smtClean="0"/>
              <a:t>HL-LHC </a:t>
            </a:r>
            <a:r>
              <a:rPr lang="en-GB" sz="2400" i="1" dirty="0"/>
              <a:t>Accelerator Upgrade Project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Leonardo Ristori</a:t>
            </a:r>
            <a:endParaRPr lang="en-GB" dirty="0"/>
          </a:p>
          <a:p>
            <a:r>
              <a:rPr lang="en-GB" dirty="0" smtClean="0"/>
              <a:t>Crab Cavities L2 Manager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176094"/>
            <a:ext cx="6480000" cy="34925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Crab Cavity Performance Review – Cern, April 4, 2017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571600" y="116632"/>
            <a:ext cx="464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v3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44291"/>
            <a:ext cx="8672513" cy="148662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dirty="0" smtClean="0">
                <a:cs typeface="ＭＳ Ｐゴシック" charset="0"/>
              </a:rPr>
              <a:t>Cryogenic RF </a:t>
            </a:r>
            <a:r>
              <a:rPr lang="en-US" sz="2000" dirty="0">
                <a:cs typeface="ＭＳ Ｐゴシック" charset="0"/>
              </a:rPr>
              <a:t>m</a:t>
            </a:r>
            <a:r>
              <a:rPr lang="en-US" sz="2000" dirty="0" smtClean="0">
                <a:cs typeface="ＭＳ Ｐゴシック" charset="0"/>
              </a:rPr>
              <a:t>easurements of bare and dressed cavities </a:t>
            </a:r>
          </a:p>
          <a:p>
            <a:pPr lvl="1">
              <a:defRPr/>
            </a:pPr>
            <a:r>
              <a:rPr lang="en-US" sz="1400" dirty="0" smtClean="0"/>
              <a:t>Useable cryostat diameters: VTS1 = 63cm (25”), VTS2&amp;3 = 86cm (34”)  </a:t>
            </a:r>
            <a:r>
              <a:rPr lang="en-US" sz="1400" dirty="0" smtClean="0">
                <a:solidFill>
                  <a:schemeClr val="accent3"/>
                </a:solidFill>
              </a:rPr>
              <a:t>{Jacketed RFD ~ 60cm}</a:t>
            </a:r>
            <a:endParaRPr lang="en-US" sz="1400" dirty="0">
              <a:solidFill>
                <a:schemeClr val="accent3"/>
              </a:solidFill>
            </a:endParaRPr>
          </a:p>
          <a:p>
            <a:pPr lvl="1">
              <a:defRPr/>
            </a:pPr>
            <a:r>
              <a:rPr lang="en-US" sz="1400" dirty="0" smtClean="0">
                <a:cs typeface="ＭＳ Ｐゴシック" charset="0"/>
              </a:rPr>
              <a:t>325-650-1300-3900 MHz</a:t>
            </a:r>
          </a:p>
          <a:p>
            <a:pPr lvl="1">
              <a:defRPr/>
            </a:pPr>
            <a:r>
              <a:rPr lang="en-US" sz="1600" dirty="0">
                <a:cs typeface="ＭＳ Ｐゴシック" charset="0"/>
              </a:rPr>
              <a:t>T</a:t>
            </a:r>
            <a:r>
              <a:rPr lang="en-US" sz="1600" dirty="0" smtClean="0">
                <a:cs typeface="ＭＳ Ｐゴシック" charset="0"/>
              </a:rPr>
              <a:t>emperatures down to 1.4K</a:t>
            </a:r>
          </a:p>
          <a:p>
            <a:pPr lvl="1">
              <a:defRPr/>
            </a:pPr>
            <a:r>
              <a:rPr lang="en-US" sz="1600" dirty="0" smtClean="0">
                <a:cs typeface="ＭＳ Ｐゴシック" charset="0"/>
              </a:rPr>
              <a:t>Other frequencies possible with low-level RF effort </a:t>
            </a:r>
            <a:r>
              <a:rPr lang="en-US" sz="1600" u="sng" dirty="0" smtClean="0">
                <a:cs typeface="ＭＳ Ｐゴシック" charset="0"/>
              </a:rPr>
              <a:t>(already launched in FY17)</a:t>
            </a:r>
          </a:p>
        </p:txBody>
      </p:sp>
      <p:sp>
        <p:nvSpPr>
          <p:cNvPr id="22529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US" altLang="en-US" sz="2800" dirty="0" err="1" smtClean="0"/>
              <a:t>Fermilab</a:t>
            </a:r>
            <a:r>
              <a:rPr lang="en-US" altLang="en-US" sz="2800" dirty="0" smtClean="0"/>
              <a:t> Vertical Test Stands</a:t>
            </a:r>
          </a:p>
        </p:txBody>
      </p:sp>
      <p:sp>
        <p:nvSpPr>
          <p:cNvPr id="22533" name="Slide Number Placeholder 5"/>
          <p:cNvSpPr>
            <a:spLocks noGrp="1"/>
          </p:cNvSpPr>
          <p:nvPr>
            <p:ph type="sldNum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B7C95234-2A3A-4F21-8F89-2FE1409AB5B1}" type="slidenum">
              <a:rPr lang="en-US" altLang="en-US" sz="900">
                <a:solidFill>
                  <a:srgbClr val="004C97"/>
                </a:solidFill>
                <a:latin typeface="Helvetica" panose="020B0604020202020204" pitchFamily="34" charset="0"/>
              </a:rPr>
              <a:pPr/>
              <a:t>10</a:t>
            </a:fld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22534" name="Picture 6" descr="C:\Users\rstanek\AppData\Local\Microsoft\Windows\Temporary Internet Files\Content.Outlook\2DOOPR7D\VTS 2 and 3 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5653" y="987161"/>
            <a:ext cx="1798082" cy="339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Text Box 2"/>
          <p:cNvSpPr txBox="1">
            <a:spLocks noChangeArrowheads="1"/>
          </p:cNvSpPr>
          <p:nvPr/>
        </p:nvSpPr>
        <p:spPr bwMode="auto">
          <a:xfrm>
            <a:off x="4077229" y="1065214"/>
            <a:ext cx="1616075" cy="234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US" altLang="en-US" sz="800" dirty="0"/>
              <a:t>VTS1, VTS2 and VTS3 pits</a:t>
            </a:r>
            <a:endParaRPr lang="en-US" altLang="en-US" sz="1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292" y="987161"/>
            <a:ext cx="1698482" cy="34070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9367" y="987161"/>
            <a:ext cx="1695546" cy="3394868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Ristori | Crab Cavity Contribution from the U.S. | CC Performance Review | Cern, 3-5 April 2017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342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1966" y="802515"/>
            <a:ext cx="8672513" cy="5088188"/>
          </a:xfrm>
        </p:spPr>
        <p:txBody>
          <a:bodyPr>
            <a:normAutofit/>
          </a:bodyPr>
          <a:lstStyle/>
          <a:p>
            <a:r>
              <a:rPr lang="en-US" sz="1400" dirty="0" smtClean="0"/>
              <a:t>Document exists for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SPS (EDMS1577565), not </a:t>
            </a:r>
            <a:r>
              <a:rPr lang="en-US" sz="1400" dirty="0" smtClean="0"/>
              <a:t>for HL-LHC</a:t>
            </a:r>
          </a:p>
          <a:p>
            <a:pPr lvl="1"/>
            <a:r>
              <a:rPr lang="en-US" sz="1400" dirty="0" smtClean="0"/>
              <a:t>Includes criteria for all components of a dressed cavity (raw materials, bare cavity, magnetic shields, helium vessel, HOMs,..)</a:t>
            </a:r>
          </a:p>
          <a:p>
            <a:pPr lvl="1"/>
            <a:r>
              <a:rPr lang="en-US" sz="1400" u="sng" dirty="0" smtClean="0"/>
              <a:t>Some negotiation will be necessary for successful (and meaningful) transfer to industry</a:t>
            </a:r>
            <a:r>
              <a:rPr lang="en-US" sz="1400" dirty="0" smtClean="0"/>
              <a:t>. </a:t>
            </a:r>
          </a:p>
          <a:p>
            <a:pPr lvl="2"/>
            <a:r>
              <a:rPr lang="en-US" sz="1200" dirty="0" smtClean="0"/>
              <a:t>The cost of certain examinations will be prohibitive the way it is specified now (e.g. 100% X-ray)</a:t>
            </a:r>
          </a:p>
          <a:p>
            <a:pPr lvl="1"/>
            <a:r>
              <a:rPr lang="en-US" sz="1400" dirty="0" smtClean="0"/>
              <a:t>Certain </a:t>
            </a:r>
            <a:r>
              <a:rPr lang="en-US" sz="1400" u="sng" dirty="0" smtClean="0"/>
              <a:t>margins on performance </a:t>
            </a:r>
            <a:r>
              <a:rPr lang="en-US" sz="1400" dirty="0" smtClean="0"/>
              <a:t>will need to be defined to allow meeting the requirements in HL-LHC after installation (e.g. quench at 3.41 MV should not PASS)</a:t>
            </a:r>
          </a:p>
          <a:p>
            <a:pPr lvl="1"/>
            <a:r>
              <a:rPr lang="en-US" sz="1400" dirty="0" smtClean="0"/>
              <a:t>On the other hand, certain </a:t>
            </a:r>
            <a:r>
              <a:rPr lang="en-US" sz="1400" u="sng" dirty="0" smtClean="0"/>
              <a:t>values that are “preferred” </a:t>
            </a:r>
            <a:r>
              <a:rPr lang="en-US" sz="1400" dirty="0" smtClean="0"/>
              <a:t>for operation should not constitute a hard rejection of a deliverable (e.g. </a:t>
            </a:r>
            <a:r>
              <a:rPr lang="en-US" sz="1400" dirty="0" err="1" smtClean="0"/>
              <a:t>R</a:t>
            </a:r>
            <a:r>
              <a:rPr lang="en-US" sz="1400" baseline="-25000" dirty="0" err="1" smtClean="0"/>
              <a:t>s</a:t>
            </a:r>
            <a:r>
              <a:rPr lang="en-US" sz="1400" dirty="0" smtClean="0"/>
              <a:t> ,  discussion needed)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 Criteria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Ristori | Crab Cavity Contribution from the U.S. | CC Performance Review | Cern, 3-5 April 2017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021" r="4129" b="46007"/>
          <a:stretch/>
        </p:blipFill>
        <p:spPr>
          <a:xfrm>
            <a:off x="5655114" y="3010504"/>
            <a:ext cx="3397176" cy="2872466"/>
          </a:xfrm>
          <a:prstGeom prst="rect">
            <a:avLst/>
          </a:prstGeom>
          <a:ln w="28575">
            <a:solidFill>
              <a:srgbClr val="0099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406" y="3086165"/>
            <a:ext cx="5284316" cy="3295163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rot="10800000">
            <a:off x="4968044" y="3880971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0800000">
            <a:off x="4968044" y="4642882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0800000">
            <a:off x="4962116" y="3595537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178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232776"/>
          </a:xfrm>
        </p:spPr>
        <p:txBody>
          <a:bodyPr/>
          <a:lstStyle/>
          <a:p>
            <a:r>
              <a:rPr lang="en-US" sz="2400" dirty="0" smtClean="0"/>
              <a:t>Requirements and Acceptance Criteria</a:t>
            </a:r>
            <a:br>
              <a:rPr lang="en-US" sz="2400" dirty="0" smtClean="0"/>
            </a:br>
            <a:r>
              <a:rPr lang="en-US" sz="2400" dirty="0" smtClean="0"/>
              <a:t>Qualification in VTS at 2K prior to shipment to Cern</a:t>
            </a:r>
            <a:br>
              <a:rPr lang="en-US" sz="2400" dirty="0" smtClean="0"/>
            </a:br>
            <a:r>
              <a:rPr lang="en-US" sz="2400" i="1" dirty="0" smtClean="0"/>
              <a:t>To be discussed asap</a:t>
            </a:r>
            <a:r>
              <a:rPr lang="is-IS" sz="2400" i="1" dirty="0" smtClean="0"/>
              <a:t>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824523"/>
              </p:ext>
            </p:extLst>
          </p:nvPr>
        </p:nvGraphicFramePr>
        <p:xfrm>
          <a:off x="299431" y="1628800"/>
          <a:ext cx="8244146" cy="3497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7318"/>
                <a:gridCol w="2074609"/>
                <a:gridCol w="2593261"/>
                <a:gridCol w="2168958"/>
              </a:tblGrid>
              <a:tr h="581923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Parameter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SPS Requirement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(from EDMS1577565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dirty="0" smtClean="0"/>
                        <a:t>Proposed</a:t>
                      </a:r>
                      <a:r>
                        <a:rPr lang="en-US" sz="1400" dirty="0" smtClean="0"/>
                        <a:t> Acceptance</a:t>
                      </a:r>
                    </a:p>
                    <a:p>
                      <a:r>
                        <a:rPr lang="en-US" sz="1400" dirty="0" smtClean="0"/>
                        <a:t>THRESHOLD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Proposed</a:t>
                      </a:r>
                      <a:r>
                        <a:rPr lang="en-US" sz="1400" baseline="0" dirty="0" smtClean="0"/>
                        <a:t> Acceptance</a:t>
                      </a:r>
                    </a:p>
                    <a:p>
                      <a:r>
                        <a:rPr lang="en-US" sz="1400" baseline="0" dirty="0" smtClean="0"/>
                        <a:t>OBJECTIVE</a:t>
                      </a:r>
                      <a:endParaRPr lang="en-US" sz="1400" dirty="0"/>
                    </a:p>
                  </a:txBody>
                  <a:tcPr/>
                </a:tc>
              </a:tr>
              <a:tr h="41647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Frequency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400.730 - .790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400.790 ± 0.1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MHz (no</a:t>
                      </a:r>
                      <a:r>
                        <a:rPr lang="en-US" sz="1400" baseline="0" dirty="0" smtClean="0"/>
                        <a:t> tuner)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</a:tr>
              <a:tr h="41647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Voltage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≥ 3.4 MV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≥ 4.1 MV (+</a:t>
                      </a:r>
                      <a:r>
                        <a:rPr lang="en-US" sz="1400" baseline="0" dirty="0" smtClean="0"/>
                        <a:t> 20 %)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≥ 5 MV </a:t>
                      </a:r>
                      <a:endParaRPr lang="en-US" sz="1400" dirty="0"/>
                    </a:p>
                  </a:txBody>
                  <a:tcPr/>
                </a:tc>
              </a:tr>
              <a:tr h="41647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FE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Onset</a:t>
                      </a:r>
                      <a:r>
                        <a:rPr lang="en-US" sz="1400" baseline="0" dirty="0" smtClean="0"/>
                        <a:t> above </a:t>
                      </a:r>
                      <a:r>
                        <a:rPr lang="en-US" sz="1400" dirty="0" smtClean="0"/>
                        <a:t>3.4 MV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Onset above</a:t>
                      </a:r>
                      <a:r>
                        <a:rPr lang="en-US" sz="1400" baseline="0" dirty="0" smtClean="0"/>
                        <a:t> 4.1 MV</a:t>
                      </a:r>
                      <a:endParaRPr lang="en-US" sz="1400" dirty="0"/>
                    </a:p>
                  </a:txBody>
                  <a:tcPr/>
                </a:tc>
              </a:tr>
              <a:tr h="41647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≤ 3W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≤ 10</a:t>
                      </a:r>
                      <a:r>
                        <a:rPr lang="en-US" sz="1400" baseline="0" dirty="0" smtClean="0"/>
                        <a:t> W</a:t>
                      </a:r>
                      <a:endParaRPr lang="en-US" sz="14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≤ 5 W</a:t>
                      </a:r>
                    </a:p>
                  </a:txBody>
                  <a:tcPr anchor="ctr"/>
                </a:tc>
              </a:tr>
              <a:tr h="41647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Q</a:t>
                      </a:r>
                      <a:r>
                        <a:rPr lang="en-US" sz="1400" baseline="-25000" dirty="0" smtClean="0"/>
                        <a:t>0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≥ 10</a:t>
                      </a:r>
                      <a:r>
                        <a:rPr lang="en-US" sz="1400" baseline="30000" dirty="0" smtClean="0"/>
                        <a:t>10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≥ 2.7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9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≥ 5.4 10</a:t>
                      </a:r>
                      <a:r>
                        <a:rPr lang="en-US" sz="1400" baseline="30000" dirty="0" smtClean="0"/>
                        <a:t>9</a:t>
                      </a:r>
                      <a:endParaRPr lang="en-US" sz="1400" baseline="0" dirty="0" smtClean="0"/>
                    </a:p>
                  </a:txBody>
                  <a:tcPr anchor="ctr"/>
                </a:tc>
              </a:tr>
              <a:tr h="41647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/>
                        <a:t>Rs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≤</a:t>
                      </a:r>
                      <a:r>
                        <a:rPr lang="en-US" sz="1400" baseline="0" dirty="0" smtClean="0"/>
                        <a:t> 10 nΩ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≤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40 </a:t>
                      </a:r>
                      <a:r>
                        <a:rPr lang="en-US" sz="1400" baseline="0" dirty="0" smtClean="0"/>
                        <a:t>nΩ</a:t>
                      </a:r>
                      <a:endParaRPr lang="en-US" sz="1400" dirty="0" smtClean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≤</a:t>
                      </a:r>
                      <a:r>
                        <a:rPr lang="en-US" sz="1400" baseline="0" dirty="0" smtClean="0"/>
                        <a:t> 2</a:t>
                      </a:r>
                      <a:r>
                        <a:rPr lang="en-US" sz="1400" dirty="0" smtClean="0"/>
                        <a:t>0 </a:t>
                      </a:r>
                      <a:r>
                        <a:rPr lang="en-US" sz="1400" baseline="0" dirty="0" smtClean="0"/>
                        <a:t>nΩ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416475">
                <a:tc gridSpan="4"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What other </a:t>
                      </a:r>
                      <a:r>
                        <a:rPr lang="en-US" sz="1400" u="sng" dirty="0" smtClean="0"/>
                        <a:t>performance</a:t>
                      </a:r>
                      <a:r>
                        <a:rPr lang="en-US" sz="1400" dirty="0" smtClean="0"/>
                        <a:t> parameters</a:t>
                      </a:r>
                      <a:r>
                        <a:rPr lang="en-US" sz="1400" baseline="0" dirty="0" smtClean="0"/>
                        <a:t> should influence acceptance/rejection of delivery? HOMs ?</a:t>
                      </a:r>
                      <a:endParaRPr lang="en-US" sz="14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7544" y="5301208"/>
            <a:ext cx="806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event of a cavity not meeting the THRESHOLD criteria, an explicit approval from CERN will be necessary to consider the cavity a deliverable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23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RFD Results (</a:t>
            </a:r>
            <a:r>
              <a:rPr lang="en-US" dirty="0" err="1" smtClean="0"/>
              <a:t>PoP</a:t>
            </a:r>
            <a:r>
              <a:rPr lang="en-US" dirty="0" smtClean="0"/>
              <a:t> + SPS Prototypes)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3528392" cy="4776675"/>
          </a:xfrm>
        </p:spPr>
        <p:txBody>
          <a:bodyPr>
            <a:noAutofit/>
          </a:bodyPr>
          <a:lstStyle/>
          <a:p>
            <a:pPr>
              <a:lnSpc>
                <a:spcPts val="2320"/>
              </a:lnSpc>
            </a:pPr>
            <a:r>
              <a:rPr lang="en-US" sz="1800" dirty="0" smtClean="0"/>
              <a:t>Satisfactory/Excellent results on </a:t>
            </a:r>
            <a:r>
              <a:rPr lang="en-US" sz="1800" dirty="0" err="1" smtClean="0"/>
              <a:t>PoP</a:t>
            </a:r>
            <a:r>
              <a:rPr lang="en-US" sz="1800" dirty="0" smtClean="0"/>
              <a:t> and SPS Prototypes, no major show stoppers for cavity manufacturing</a:t>
            </a:r>
          </a:p>
          <a:p>
            <a:pPr>
              <a:lnSpc>
                <a:spcPts val="2320"/>
              </a:lnSpc>
            </a:pPr>
            <a:r>
              <a:rPr lang="en-US" sz="1800" dirty="0"/>
              <a:t>F</a:t>
            </a:r>
            <a:r>
              <a:rPr lang="en-US" sz="1800" dirty="0" smtClean="0"/>
              <a:t>requency shifts of trimming, welding, processing </a:t>
            </a:r>
            <a:r>
              <a:rPr lang="en-US" sz="1800" dirty="0" err="1" smtClean="0"/>
              <a:t>etc</a:t>
            </a:r>
            <a:r>
              <a:rPr lang="en-US" sz="1800" dirty="0" smtClean="0"/>
              <a:t>, are understood for the SPS prototypes, solid ground for construction in AUP project</a:t>
            </a:r>
          </a:p>
          <a:p>
            <a:pPr>
              <a:lnSpc>
                <a:spcPts val="2320"/>
              </a:lnSpc>
            </a:pPr>
            <a:r>
              <a:rPr lang="en-US" sz="1800" dirty="0" smtClean="0"/>
              <a:t>Nevertheless, the RFD has a challenging shape (see high FE on first pass at </a:t>
            </a:r>
            <a:r>
              <a:rPr lang="en-US" sz="1800" dirty="0" err="1" smtClean="0"/>
              <a:t>JLab</a:t>
            </a:r>
            <a:r>
              <a:rPr lang="en-US" sz="1800" dirty="0" smtClean="0"/>
              <a:t>), impeccable processing is critical for success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7" r="1811"/>
          <a:stretch/>
        </p:blipFill>
        <p:spPr>
          <a:xfrm>
            <a:off x="4357465" y="1154403"/>
            <a:ext cx="4503440" cy="42907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921" t="43660" r="18859" b="23327"/>
          <a:stretch/>
        </p:blipFill>
        <p:spPr>
          <a:xfrm>
            <a:off x="4273857" y="4001064"/>
            <a:ext cx="1134981" cy="117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97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Map for Project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FRS</a:t>
            </a:r>
          </a:p>
          <a:p>
            <a:r>
              <a:rPr lang="en-US" sz="2000" dirty="0" smtClean="0"/>
              <a:t>ICD</a:t>
            </a:r>
          </a:p>
          <a:p>
            <a:r>
              <a:rPr lang="en-US" sz="2000" dirty="0" smtClean="0"/>
              <a:t>A.C.</a:t>
            </a:r>
          </a:p>
          <a:p>
            <a:r>
              <a:rPr lang="en-US" sz="2000" dirty="0" smtClean="0"/>
              <a:t>WBS Dictionary</a:t>
            </a:r>
          </a:p>
          <a:p>
            <a:r>
              <a:rPr lang="en-US" sz="2000" dirty="0" smtClean="0"/>
              <a:t>Cost Estimates</a:t>
            </a:r>
          </a:p>
          <a:p>
            <a:r>
              <a:rPr lang="en-US" sz="2000" dirty="0" smtClean="0"/>
              <a:t>Risk Register</a:t>
            </a:r>
          </a:p>
          <a:p>
            <a:endParaRPr lang="en-US" sz="2000" dirty="0"/>
          </a:p>
          <a:p>
            <a:r>
              <a:rPr lang="en-US" sz="2000" dirty="0" smtClean="0"/>
              <a:t>Some documents need substantial input from CERN</a:t>
            </a:r>
          </a:p>
          <a:p>
            <a:r>
              <a:rPr lang="en-US" sz="2000" dirty="0" smtClean="0"/>
              <a:t>Others needed primarily for interactions DOE</a:t>
            </a:r>
            <a:r>
              <a:rPr lang="en-US" sz="2000" dirty="0" smtClean="0">
                <a:sym typeface="Wingdings"/>
              </a:rPr>
              <a:t>AUP</a:t>
            </a:r>
          </a:p>
          <a:p>
            <a:endParaRPr lang="en-US" sz="2000" dirty="0">
              <a:sym typeface="Wingdings"/>
            </a:endParaRPr>
          </a:p>
          <a:p>
            <a:pPr marL="0" indent="0">
              <a:buNone/>
            </a:pPr>
            <a:r>
              <a:rPr lang="en-US" sz="2000" dirty="0" smtClean="0">
                <a:sym typeface="Wingdings"/>
              </a:rPr>
              <a:t>For RFD Cavities:</a:t>
            </a:r>
          </a:p>
          <a:p>
            <a:r>
              <a:rPr lang="en-US" sz="2000" dirty="0" smtClean="0">
                <a:sym typeface="Wingdings"/>
              </a:rPr>
              <a:t>CD-1: FRS, A.C., ICD</a:t>
            </a:r>
          </a:p>
          <a:p>
            <a:r>
              <a:rPr lang="en-US" sz="2000" dirty="0" smtClean="0">
                <a:sym typeface="Wingdings"/>
              </a:rPr>
              <a:t>CD-2: Baseline Cost, Schedule, Risk</a:t>
            </a:r>
            <a:endParaRPr lang="en-US" sz="20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CD-3b: Procurement of Raw Materials and Brazed Joints</a:t>
            </a:r>
          </a:p>
          <a:p>
            <a:r>
              <a:rPr lang="en-US" sz="2000" dirty="0" smtClean="0">
                <a:sym typeface="Wingdings"/>
              </a:rPr>
              <a:t>CD-3c: Procurement of Bare Cavities</a:t>
            </a:r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330" y="927773"/>
            <a:ext cx="4873104" cy="229507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7328352" y="1804809"/>
            <a:ext cx="802432" cy="2160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30784" y="1740543"/>
            <a:ext cx="802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solidFill>
                  <a:srgbClr val="FF0000"/>
                </a:solidFill>
              </a:rPr>
              <a:t>Aug 2017</a:t>
            </a:r>
            <a:endParaRPr lang="en-US" sz="11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Interactions – External Dependencies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/>
              </a:rPr>
              <a:t>External Dependencies</a:t>
            </a:r>
          </a:p>
          <a:p>
            <a:pPr lvl="1"/>
            <a:r>
              <a:rPr lang="en-US" dirty="0">
                <a:sym typeface="Wingdings"/>
              </a:rPr>
              <a:t>Design review after testing of prototypes, must converge</a:t>
            </a:r>
          </a:p>
          <a:p>
            <a:pPr lvl="1"/>
            <a:r>
              <a:rPr lang="en-US" dirty="0">
                <a:sym typeface="Wingdings"/>
              </a:rPr>
              <a:t>Technical Specifications from </a:t>
            </a:r>
            <a:r>
              <a:rPr lang="en-US" dirty="0" smtClean="0">
                <a:sym typeface="Wingdings"/>
              </a:rPr>
              <a:t>CERN </a:t>
            </a:r>
            <a:r>
              <a:rPr lang="en-US" dirty="0">
                <a:sym typeface="Wingdings"/>
              </a:rPr>
              <a:t>( FNAL procurement documentation)</a:t>
            </a:r>
          </a:p>
          <a:p>
            <a:pPr lvl="1"/>
            <a:r>
              <a:rPr lang="en-US" dirty="0">
                <a:sym typeface="Wingdings"/>
              </a:rPr>
              <a:t>Drawings (constitute bulk of interface document)</a:t>
            </a:r>
          </a:p>
          <a:p>
            <a:pPr lvl="1"/>
            <a:r>
              <a:rPr lang="en-US" dirty="0">
                <a:sym typeface="Wingdings"/>
              </a:rPr>
              <a:t>316LN material (provided by </a:t>
            </a:r>
            <a:r>
              <a:rPr lang="en-US" dirty="0" smtClean="0">
                <a:sym typeface="Wingdings"/>
              </a:rPr>
              <a:t>CERN)</a:t>
            </a:r>
            <a:endParaRPr lang="en-US" dirty="0">
              <a:sym typeface="Wingdings"/>
            </a:endParaRPr>
          </a:p>
          <a:p>
            <a:pPr lvl="1"/>
            <a:r>
              <a:rPr lang="en-US" dirty="0">
                <a:sym typeface="Wingdings"/>
              </a:rPr>
              <a:t>Some qualification of coupons, joints by </a:t>
            </a:r>
            <a:r>
              <a:rPr lang="en-US" dirty="0" smtClean="0">
                <a:sym typeface="Wingdings"/>
              </a:rPr>
              <a:t>CERN (discussed </a:t>
            </a:r>
            <a:r>
              <a:rPr lang="en-US" dirty="0">
                <a:sym typeface="Wingdings"/>
              </a:rPr>
              <a:t>privately, to be </a:t>
            </a:r>
            <a:r>
              <a:rPr lang="en-US" dirty="0" smtClean="0">
                <a:sym typeface="Wingdings"/>
              </a:rPr>
              <a:t>made official)</a:t>
            </a:r>
            <a:endParaRPr lang="en-US" dirty="0">
              <a:sym typeface="Wingdings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704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Schedule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96937" y="916416"/>
            <a:ext cx="7920000" cy="4906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Schedule Drivers</a:t>
            </a:r>
          </a:p>
          <a:p>
            <a:pPr lvl="1"/>
            <a:r>
              <a:rPr lang="en-US" sz="2000" dirty="0" smtClean="0"/>
              <a:t>Each cavity is </a:t>
            </a:r>
            <a:r>
              <a:rPr lang="en-US" sz="2000" dirty="0" err="1" smtClean="0"/>
              <a:t>processed+tested</a:t>
            </a:r>
            <a:r>
              <a:rPr lang="en-US" sz="2000" dirty="0" smtClean="0"/>
              <a:t> in “bare” and “dressed” condition (lowest risk </a:t>
            </a:r>
            <a:r>
              <a:rPr lang="en-US" sz="2000" dirty="0" smtClean="0">
                <a:sym typeface="Wingdings"/>
              </a:rPr>
              <a:t> longer schedule)</a:t>
            </a:r>
          </a:p>
          <a:p>
            <a:pPr lvl="2"/>
            <a:r>
              <a:rPr lang="en-US" sz="1800" dirty="0" smtClean="0">
                <a:sym typeface="Wingdings"/>
              </a:rPr>
              <a:t>Cavities could remain in Industry if bare cavity test is skipped</a:t>
            </a:r>
            <a:endParaRPr lang="en-US" sz="1800" dirty="0" smtClean="0"/>
          </a:p>
          <a:p>
            <a:pPr lvl="1"/>
            <a:r>
              <a:rPr lang="en-US" sz="2000" dirty="0" smtClean="0"/>
              <a:t>~ 6 months lead time for raw material procurement</a:t>
            </a:r>
          </a:p>
          <a:p>
            <a:pPr lvl="1"/>
            <a:r>
              <a:rPr lang="en-US" sz="2000" dirty="0" smtClean="0"/>
              <a:t>~ 1 year lead time for bare cavity fabrication</a:t>
            </a:r>
          </a:p>
          <a:p>
            <a:pPr lvl="1"/>
            <a:r>
              <a:rPr lang="en-US" sz="2000" dirty="0" smtClean="0"/>
              <a:t>~ 6 months lead time for helium vessel welding</a:t>
            </a:r>
          </a:p>
          <a:p>
            <a:r>
              <a:rPr lang="en-US" sz="2400" dirty="0" smtClean="0"/>
              <a:t>Important dates:</a:t>
            </a:r>
          </a:p>
          <a:p>
            <a:pPr lvl="1"/>
            <a:r>
              <a:rPr lang="en-US" sz="2000" dirty="0"/>
              <a:t>2x dressed prototypes tested at FNAL: Nov 2019</a:t>
            </a:r>
          </a:p>
          <a:p>
            <a:pPr lvl="1"/>
            <a:r>
              <a:rPr lang="en-US" sz="2000" dirty="0"/>
              <a:t>8x dressed production RFDs qualified: Dec 2022 </a:t>
            </a:r>
          </a:p>
          <a:p>
            <a:pPr lvl="2"/>
            <a:r>
              <a:rPr lang="en-US" sz="1800" dirty="0">
                <a:solidFill>
                  <a:srgbClr val="009900"/>
                </a:solidFill>
              </a:rPr>
              <a:t>(~ 6 month float compared to CERN need-by-date)</a:t>
            </a:r>
          </a:p>
          <a:p>
            <a:pPr lvl="1"/>
            <a:r>
              <a:rPr lang="en-US" sz="2000" dirty="0" smtClean="0"/>
              <a:t>Design for </a:t>
            </a:r>
            <a:r>
              <a:rPr lang="en-US" sz="2000" dirty="0"/>
              <a:t>prototypes finalized </a:t>
            </a:r>
            <a:r>
              <a:rPr lang="en-US" sz="2000" dirty="0" smtClean="0"/>
              <a:t>ASAP no later than </a:t>
            </a:r>
            <a:r>
              <a:rPr lang="en-US" sz="2000" dirty="0"/>
              <a:t>Dec </a:t>
            </a:r>
            <a:r>
              <a:rPr lang="en-US" sz="2000" dirty="0" smtClean="0"/>
              <a:t>2017</a:t>
            </a:r>
          </a:p>
          <a:p>
            <a:pPr lvl="1"/>
            <a:r>
              <a:rPr lang="en-US" sz="2000" dirty="0"/>
              <a:t>Design </a:t>
            </a:r>
            <a:r>
              <a:rPr lang="en-US" sz="2000" dirty="0" smtClean="0"/>
              <a:t>for HL-LHC reviewed, </a:t>
            </a:r>
            <a:r>
              <a:rPr lang="en-US" sz="2000" dirty="0"/>
              <a:t>approval of </a:t>
            </a:r>
            <a:r>
              <a:rPr lang="en-US" sz="2000" dirty="0" smtClean="0"/>
              <a:t>documentation (FRS, A.C, Drawings, Fabrication Spec) </a:t>
            </a:r>
            <a:r>
              <a:rPr lang="en-US" sz="2000" dirty="0"/>
              <a:t>by: </a:t>
            </a:r>
            <a:r>
              <a:rPr lang="en-US" sz="2000" u="sng" dirty="0"/>
              <a:t>Feb </a:t>
            </a:r>
            <a:r>
              <a:rPr lang="en-US" sz="2000" u="sng" dirty="0" smtClean="0"/>
              <a:t>2020</a:t>
            </a:r>
            <a:endParaRPr lang="en-US" sz="2000" u="sng" dirty="0"/>
          </a:p>
          <a:p>
            <a:endParaRPr lang="en-US" sz="2400" dirty="0" smtClean="0">
              <a:sym typeface="Wingdings"/>
            </a:endParaRPr>
          </a:p>
          <a:p>
            <a:pPr lvl="1"/>
            <a:endParaRPr lang="en-US" sz="2000" dirty="0" smtClean="0">
              <a:sym typeface="Wingding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85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17071" y="0"/>
            <a:ext cx="7920000" cy="720000"/>
          </a:xfrm>
        </p:spPr>
        <p:txBody>
          <a:bodyPr/>
          <a:lstStyle/>
          <a:p>
            <a:r>
              <a:rPr lang="en-US" dirty="0" smtClean="0"/>
              <a:t>Crab Cavity Project Schedule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90" y="1017592"/>
            <a:ext cx="8785820" cy="568494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79712" y="2276872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>
                <a:solidFill>
                  <a:srgbClr val="FFCC00"/>
                </a:solidFill>
              </a:rPr>
              <a:t>PROTOTYPES</a:t>
            </a:r>
            <a:endParaRPr lang="en-US" sz="1600" b="1">
              <a:solidFill>
                <a:srgbClr val="FFCC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6412" y="4620896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>
                <a:solidFill>
                  <a:schemeClr val="tx2"/>
                </a:solidFill>
              </a:rPr>
              <a:t>SERIES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918449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>
                <a:solidFill>
                  <a:schemeClr val="tx2"/>
                </a:solidFill>
              </a:rPr>
              <a:t>FY17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5816" y="912133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FY18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2303" y="905817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FY19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93481" y="905817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FY20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25431" y="905817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FY21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01773" y="902084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FY22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66323" y="902084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FY23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5925431" y="3789041"/>
            <a:ext cx="1768430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728775" y="3560455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solidFill>
                  <a:srgbClr val="FF0000"/>
                </a:solidFill>
              </a:rPr>
              <a:t>Bare Cavity Tests</a:t>
            </a:r>
            <a:endParaRPr lang="en-US" sz="1000">
              <a:solidFill>
                <a:srgbClr val="FF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884194" y="5185941"/>
            <a:ext cx="1768430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687538" y="4957355"/>
            <a:ext cx="14564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solidFill>
                  <a:srgbClr val="FF0000"/>
                </a:solidFill>
              </a:rPr>
              <a:t>Dressed Cavity </a:t>
            </a:r>
            <a:r>
              <a:rPr lang="en-US" sz="1000" dirty="0" smtClean="0">
                <a:solidFill>
                  <a:srgbClr val="FF0000"/>
                </a:solidFill>
              </a:rPr>
              <a:t>Tests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3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51" t="11709" r="8145" b="10867"/>
          <a:stretch/>
        </p:blipFill>
        <p:spPr>
          <a:xfrm>
            <a:off x="1475656" y="764704"/>
            <a:ext cx="5976664" cy="410445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23579" y="4976811"/>
            <a:ext cx="77951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400" dirty="0"/>
              <a:t>LARP </a:t>
            </a:r>
            <a:r>
              <a:rPr lang="en-US" sz="1400" dirty="0">
                <a:sym typeface="Wingdings"/>
              </a:rPr>
              <a:t> AUP Transition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sym typeface="Wingdings"/>
              </a:rPr>
              <a:t>RFD effort supported under LARP until end of FY17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sym typeface="Wingdings"/>
              </a:rPr>
              <a:t>AUP to become official in FY18 and will include prototypes and deliverables for </a:t>
            </a:r>
            <a:r>
              <a:rPr lang="en-US" sz="1400" dirty="0" smtClean="0">
                <a:sym typeface="Wingdings"/>
              </a:rPr>
              <a:t>HL-LHC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sym typeface="Wingdings"/>
              </a:rPr>
              <a:t>Currently ~ 4 FTE effort supported by LARP  peak of ~ 8 FTE in FY21</a:t>
            </a:r>
            <a:endParaRPr lang="en-US" sz="14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03038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Held Cost-Schedule-Risk Internal Review in Dec 2016</a:t>
            </a:r>
          </a:p>
          <a:p>
            <a:r>
              <a:rPr lang="en-US" sz="2400" dirty="0" smtClean="0"/>
              <a:t>Prepared Cost Estimate (45 BOEs) and undergoing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revision to include recent budgetary quotes</a:t>
            </a:r>
          </a:p>
          <a:p>
            <a:r>
              <a:rPr lang="en-US" sz="2400" dirty="0" smtClean="0"/>
              <a:t>Purchased Raw Niobium and </a:t>
            </a:r>
            <a:r>
              <a:rPr lang="en-US" sz="2400" dirty="0" err="1" smtClean="0"/>
              <a:t>Nb-Ti</a:t>
            </a:r>
            <a:r>
              <a:rPr lang="en-US" sz="2400" dirty="0" smtClean="0"/>
              <a:t> for 2 prototypes</a:t>
            </a:r>
          </a:p>
          <a:p>
            <a:r>
              <a:rPr lang="en-US" sz="2400" dirty="0" smtClean="0"/>
              <a:t>Purchased Amplifier for </a:t>
            </a:r>
            <a:r>
              <a:rPr lang="en-US" sz="2400" dirty="0" err="1" smtClean="0"/>
              <a:t>Fermilab</a:t>
            </a:r>
            <a:r>
              <a:rPr lang="en-US" sz="2400" dirty="0" smtClean="0"/>
              <a:t> VTS, initiated procurement of VTS tooling and hardware</a:t>
            </a:r>
          </a:p>
          <a:p>
            <a:r>
              <a:rPr lang="en-US" sz="2400" dirty="0" smtClean="0"/>
              <a:t>Currently in preparation: CDR, Risk Registry</a:t>
            </a:r>
          </a:p>
          <a:p>
            <a:r>
              <a:rPr lang="en-US" sz="2400" dirty="0" smtClean="0"/>
              <a:t>Need convergence asap on </a:t>
            </a:r>
            <a:r>
              <a:rPr lang="en-US" sz="2400" u="sng" dirty="0" smtClean="0"/>
              <a:t>Functional Requirements </a:t>
            </a:r>
            <a:r>
              <a:rPr lang="en-US" sz="2400" dirty="0" smtClean="0"/>
              <a:t>and </a:t>
            </a:r>
            <a:r>
              <a:rPr lang="en-US" sz="2400" u="sng" dirty="0" smtClean="0"/>
              <a:t>Acceptance Criteria</a:t>
            </a:r>
          </a:p>
          <a:p>
            <a:pPr lvl="1"/>
            <a:r>
              <a:rPr lang="en-US" sz="2000" dirty="0" smtClean="0"/>
              <a:t>Working meetings scheduled the next two days to start discussions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003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</a:p>
          <a:p>
            <a:r>
              <a:rPr lang="en-US" dirty="0" smtClean="0"/>
              <a:t>High-Level Strategy</a:t>
            </a:r>
          </a:p>
          <a:p>
            <a:r>
              <a:rPr lang="en-US" dirty="0" smtClean="0"/>
              <a:t>Requirements &amp; Acceptance Criteria</a:t>
            </a:r>
          </a:p>
          <a:p>
            <a:r>
              <a:rPr lang="en-US" dirty="0" smtClean="0"/>
              <a:t>Roadmap for Project Documents</a:t>
            </a:r>
          </a:p>
          <a:p>
            <a:r>
              <a:rPr lang="en-US" dirty="0" smtClean="0"/>
              <a:t>Project Schedule (LARP + AUP)</a:t>
            </a:r>
          </a:p>
          <a:p>
            <a:r>
              <a:rPr lang="en-US" dirty="0" smtClean="0"/>
              <a:t>Resources, Funding Profile</a:t>
            </a:r>
            <a:endParaRPr lang="en-US" dirty="0"/>
          </a:p>
          <a:p>
            <a:r>
              <a:rPr lang="en-US" dirty="0" smtClean="0"/>
              <a:t>Status</a:t>
            </a:r>
          </a:p>
          <a:p>
            <a:r>
              <a:rPr lang="en-US" dirty="0" smtClean="0"/>
              <a:t>Conclusions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67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Mitigation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864" y="1104272"/>
            <a:ext cx="8424936" cy="4484967"/>
          </a:xfrm>
        </p:spPr>
        <p:txBody>
          <a:bodyPr>
            <a:noAutofit/>
          </a:bodyPr>
          <a:lstStyle/>
          <a:p>
            <a:r>
              <a:rPr lang="en-US" sz="2000" u="sng" dirty="0" smtClean="0"/>
              <a:t>Cavity Quality and Documentation: </a:t>
            </a:r>
            <a:r>
              <a:rPr lang="en-US" sz="2000" dirty="0" smtClean="0"/>
              <a:t>mitigated by funding (ideally 2 vendors) with Phase I (Certifications and Samples for forming and EBW) and Phase II (Actual construction of cavity by 1-2 vendors)</a:t>
            </a:r>
            <a:endParaRPr lang="en-US" sz="2000" u="sng" dirty="0" smtClean="0"/>
          </a:p>
          <a:p>
            <a:r>
              <a:rPr lang="en-US" sz="2000" u="sng" dirty="0" smtClean="0"/>
              <a:t>Technical Performance</a:t>
            </a:r>
            <a:r>
              <a:rPr lang="en-US" sz="2000" dirty="0" smtClean="0"/>
              <a:t>: production for 12 dressed cavities will be launched with successful vendor of prototypes, to aim at 10 deliverable products.</a:t>
            </a:r>
          </a:p>
          <a:p>
            <a:r>
              <a:rPr lang="en-US" sz="2000" dirty="0" smtClean="0"/>
              <a:t>Processing recipe (e.g. BCP rotation, revolution, flow,..) to be confirmed with prototypes after trials with cavities currently in circulation</a:t>
            </a:r>
          </a:p>
          <a:p>
            <a:r>
              <a:rPr lang="en-US" sz="2000" dirty="0" smtClean="0"/>
              <a:t>Other Risks and their response plan are being identified in the project Risk Registry</a:t>
            </a:r>
          </a:p>
          <a:p>
            <a:r>
              <a:rPr lang="en-US" sz="2000" dirty="0"/>
              <a:t>If during project execution the yield turns out higher than assumed and adequate contingency is earned back, additional ”up-scope” could be delivered to </a:t>
            </a:r>
            <a:r>
              <a:rPr lang="en-US" sz="2000" dirty="0" smtClean="0"/>
              <a:t>CERN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4BCD9"/>
                </a:solidFill>
              </a:rPr>
              <a:t>L. Ristori | Crab Cavity Contribution from the U.S. | CC Performance Review | Cern, 3-5 April 2017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20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6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scope was finalized (8+2 Dressed RFDs + HOMs)</a:t>
            </a:r>
          </a:p>
          <a:p>
            <a:r>
              <a:rPr lang="en-US" sz="2000" dirty="0" smtClean="0"/>
              <a:t>The strategy for development is identical to most other SRF projects of this kind/size (procurements in industry + processing and testing in laboratory)</a:t>
            </a:r>
          </a:p>
          <a:p>
            <a:r>
              <a:rPr lang="en-US" sz="2000" dirty="0" smtClean="0"/>
              <a:t>Performance requirements and acceptance criteria are this month’s hot topic, we need to converge.</a:t>
            </a:r>
          </a:p>
          <a:p>
            <a:r>
              <a:rPr lang="en-US" sz="2000" dirty="0" smtClean="0"/>
              <a:t>Recent results for RFD are very promising for AUP and HL-LHC</a:t>
            </a:r>
          </a:p>
          <a:p>
            <a:r>
              <a:rPr lang="en-US" sz="2000" dirty="0" smtClean="0"/>
              <a:t>Several project documents need to be prepared, we have a roadmap for CD-1</a:t>
            </a:r>
            <a:r>
              <a:rPr lang="is-IS" sz="2000" dirty="0" smtClean="0"/>
              <a:t>…CD3</a:t>
            </a:r>
          </a:p>
          <a:p>
            <a:r>
              <a:rPr lang="is-IS" sz="2000" dirty="0" smtClean="0"/>
              <a:t>The project schedule provides a delivery of 8 dressed RFDs to Cern in Dec 2022.</a:t>
            </a:r>
          </a:p>
          <a:p>
            <a:r>
              <a:rPr lang="is-IS" sz="2000" dirty="0" smtClean="0"/>
              <a:t>Resources were estimated</a:t>
            </a:r>
          </a:p>
          <a:p>
            <a:r>
              <a:rPr lang="is-IS" sz="2000" dirty="0" smtClean="0"/>
              <a:t>Risk is being addressed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82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AUP: Crab Cavity Scope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78" y="814265"/>
            <a:ext cx="8119044" cy="1507200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Prototypes: Two Dressed and Tested RFD Crab Cavities</a:t>
            </a:r>
          </a:p>
          <a:p>
            <a:r>
              <a:rPr lang="en-US" sz="1800" b="1" dirty="0" smtClean="0"/>
              <a:t>Deliverables: 8 (Threshold) + 2 (Objective) Dressed and </a:t>
            </a:r>
            <a:r>
              <a:rPr lang="en-US" sz="1800" b="1" u="sng" dirty="0" smtClean="0"/>
              <a:t>Qualified</a:t>
            </a:r>
            <a:r>
              <a:rPr lang="en-US" sz="1800" b="1" dirty="0" smtClean="0"/>
              <a:t> RFD Crab Cavities</a:t>
            </a:r>
          </a:p>
          <a:p>
            <a:pPr lvl="1"/>
            <a:r>
              <a:rPr lang="en-US" sz="1400" dirty="0" smtClean="0"/>
              <a:t>8 for tunnel + 2 spares</a:t>
            </a:r>
          </a:p>
          <a:p>
            <a:pPr lvl="1"/>
            <a:r>
              <a:rPr lang="en-US" sz="1400" dirty="0"/>
              <a:t>In order to qualify 10 cavities, a production of 12 cavities will be </a:t>
            </a:r>
            <a:r>
              <a:rPr lang="en-US" sz="1400" dirty="0" smtClean="0"/>
              <a:t>launched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3697" y="2299609"/>
            <a:ext cx="2428458" cy="1663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683" y="2289385"/>
            <a:ext cx="2434546" cy="1674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1058752" y="4047509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Bare RFD Cavity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80794" y="4029516"/>
            <a:ext cx="3145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Jacketed RFD Cavity</a:t>
            </a:r>
          </a:p>
          <a:p>
            <a:pPr algn="ctr"/>
            <a:r>
              <a:rPr lang="en-US" sz="1000" dirty="0"/>
              <a:t>(front wall removed to show internal components)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83063" y="4958238"/>
            <a:ext cx="1982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Dressed RFD Cavity</a:t>
            </a:r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76712" y="4733817"/>
            <a:ext cx="22323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Includes:</a:t>
            </a:r>
          </a:p>
          <a:p>
            <a:pPr marL="171450" indent="-171450">
              <a:buFontTx/>
              <a:buChar char="-"/>
            </a:pPr>
            <a:r>
              <a:rPr lang="en-US" sz="1200" dirty="0" err="1" smtClean="0"/>
              <a:t>Nb</a:t>
            </a:r>
            <a:r>
              <a:rPr lang="en-US" sz="1200" dirty="0" smtClean="0"/>
              <a:t> Cavity</a:t>
            </a:r>
          </a:p>
          <a:p>
            <a:pPr marL="171450" indent="-171450">
              <a:buFontTx/>
              <a:buChar char="-"/>
            </a:pPr>
            <a:r>
              <a:rPr lang="en-US" sz="1200" dirty="0"/>
              <a:t>B</a:t>
            </a:r>
            <a:r>
              <a:rPr lang="en-US" sz="1200" dirty="0" smtClean="0"/>
              <a:t>razed joints to SS flanges</a:t>
            </a:r>
          </a:p>
          <a:p>
            <a:pPr marL="171450" indent="-171450">
              <a:buFontTx/>
              <a:buChar char="-"/>
            </a:pPr>
            <a:r>
              <a:rPr lang="en-US" sz="1200" dirty="0" err="1" smtClean="0"/>
              <a:t>NbTi</a:t>
            </a:r>
            <a:r>
              <a:rPr lang="en-US" sz="1200" dirty="0" smtClean="0"/>
              <a:t> Transition Rings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742679" y="4707705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Includes: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Bare Cavity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Magnetic Shield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Helium Tank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Tuner interface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791330" y="5195235"/>
            <a:ext cx="25610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Includes: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Jacketed Cavity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H-HOM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V-HOM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RF pickup</a:t>
            </a: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694961" y="2243874"/>
            <a:ext cx="502124" cy="1335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7775" y="2532346"/>
            <a:ext cx="302843" cy="79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8034" y="2335012"/>
            <a:ext cx="571580" cy="72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6611992" y="3590429"/>
            <a:ext cx="6680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H-HOM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7143363" y="3107957"/>
            <a:ext cx="6680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V</a:t>
            </a:r>
            <a:r>
              <a:rPr lang="en-US" sz="1000" dirty="0" smtClean="0"/>
              <a:t>-HOM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7565165" y="3387012"/>
            <a:ext cx="7871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RF Pickup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6314976" y="3993218"/>
            <a:ext cx="1928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RF Ancillaries </a:t>
            </a:r>
            <a:endParaRPr lang="en-US" sz="1400" dirty="0"/>
          </a:p>
        </p:txBody>
      </p:sp>
      <p:sp>
        <p:nvSpPr>
          <p:cNvPr id="5" name="Left Brace 4"/>
          <p:cNvSpPr/>
          <p:nvPr/>
        </p:nvSpPr>
        <p:spPr>
          <a:xfrm rot="16200000">
            <a:off x="5625902" y="2190282"/>
            <a:ext cx="460468" cy="494469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402383" y="4958407"/>
            <a:ext cx="2481985" cy="133574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Strategy for RFD Contribution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HL-LHC AUP Project HQ is at </a:t>
            </a:r>
            <a:r>
              <a:rPr lang="en-US" dirty="0" err="1" smtClean="0"/>
              <a:t>Fermilab</a:t>
            </a:r>
            <a:r>
              <a:rPr lang="en-US" dirty="0"/>
              <a:t> </a:t>
            </a:r>
            <a:r>
              <a:rPr lang="en-US" dirty="0" smtClean="0"/>
              <a:t>(L1, L2 and most L3’s)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Strategy for development of RFD crab cavity will be </a:t>
            </a:r>
            <a:r>
              <a:rPr lang="en-US" dirty="0"/>
              <a:t>i</a:t>
            </a:r>
            <a:r>
              <a:rPr lang="en-US" dirty="0" smtClean="0"/>
              <a:t>dentical to most SRF projects worldwide today</a:t>
            </a:r>
          </a:p>
          <a:p>
            <a:endParaRPr lang="en-US" dirty="0" smtClean="0"/>
          </a:p>
          <a:p>
            <a:r>
              <a:rPr lang="en-US" dirty="0" smtClean="0"/>
              <a:t>Procurement of major components </a:t>
            </a:r>
            <a:r>
              <a:rPr lang="en-US" dirty="0"/>
              <a:t>in </a:t>
            </a:r>
            <a:r>
              <a:rPr lang="en-US" dirty="0" smtClean="0"/>
              <a:t>industry (</a:t>
            </a:r>
            <a:r>
              <a:rPr lang="en-US" dirty="0"/>
              <a:t>cavity, helium tanks, </a:t>
            </a:r>
            <a:r>
              <a:rPr lang="en-US" dirty="0" smtClean="0"/>
              <a:t>magnetic shields</a:t>
            </a:r>
            <a:r>
              <a:rPr lang="en-US" dirty="0"/>
              <a:t>, couplers) </a:t>
            </a:r>
          </a:p>
          <a:p>
            <a:pPr lvl="1"/>
            <a:r>
              <a:rPr lang="en-US" dirty="0" smtClean="0"/>
              <a:t>Lowest bottom line cost for built-to-print hardware in med-large quantities</a:t>
            </a:r>
          </a:p>
          <a:p>
            <a:pPr lvl="1"/>
            <a:r>
              <a:rPr lang="en-US" dirty="0" smtClean="0"/>
              <a:t>Contractual commitment with laboratory (most importantly fixed cost)</a:t>
            </a:r>
          </a:p>
          <a:p>
            <a:pPr lvl="1"/>
            <a:r>
              <a:rPr lang="en-US" dirty="0" smtClean="0"/>
              <a:t>Parallel manufacturing capabilities for shortest lead times</a:t>
            </a:r>
          </a:p>
          <a:p>
            <a:pPr lvl="1"/>
            <a:r>
              <a:rPr lang="en-US" dirty="0" smtClean="0"/>
              <a:t>Well established QA system (traceability, travelers, quality control)</a:t>
            </a:r>
          </a:p>
          <a:p>
            <a:pPr lvl="1"/>
            <a:r>
              <a:rPr lang="en-US" dirty="0" smtClean="0"/>
              <a:t>Immune from funding changes and guidance from government (e.g. stand-downs)</a:t>
            </a:r>
          </a:p>
          <a:p>
            <a:endParaRPr lang="en-US" dirty="0" smtClean="0"/>
          </a:p>
          <a:p>
            <a:r>
              <a:rPr lang="en-US" dirty="0" smtClean="0"/>
              <a:t>Treatments and qualification in laboratory</a:t>
            </a:r>
          </a:p>
          <a:p>
            <a:pPr lvl="1"/>
            <a:r>
              <a:rPr lang="en-US" dirty="0" smtClean="0"/>
              <a:t>Chemical processing, heat treatments, cleaning, clean-room assembly, cold tests, troubleshooting/re-processing of low-performance cavities.</a:t>
            </a:r>
          </a:p>
          <a:p>
            <a:pPr lvl="1"/>
            <a:r>
              <a:rPr lang="en-US" dirty="0" smtClean="0"/>
              <a:t>Optimal for small-medium projects &lt; 100s</a:t>
            </a:r>
          </a:p>
          <a:p>
            <a:pPr lvl="1"/>
            <a:r>
              <a:rPr lang="en-US" dirty="0" smtClean="0"/>
              <a:t>State of the art facilities</a:t>
            </a:r>
          </a:p>
          <a:p>
            <a:pPr lvl="1"/>
            <a:r>
              <a:rPr lang="en-US" dirty="0" smtClean="0"/>
              <a:t>Up to date preparation recipes for maximum performance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07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RFD Manufacturing Flow Plan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11" name="TextBox 10"/>
          <p:cNvSpPr txBox="1">
            <a:spLocks/>
          </p:cNvSpPr>
          <p:nvPr/>
        </p:nvSpPr>
        <p:spPr>
          <a:xfrm>
            <a:off x="729230" y="2166983"/>
            <a:ext cx="1463040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/>
              <a:t>Raw Material Procurement</a:t>
            </a:r>
          </a:p>
          <a:p>
            <a:pPr algn="ctr"/>
            <a:r>
              <a:rPr lang="en-US" sz="1200" dirty="0" smtClean="0"/>
              <a:t>(</a:t>
            </a:r>
            <a:r>
              <a:rPr lang="en-US" sz="1200" b="1" dirty="0" smtClean="0"/>
              <a:t>Industry</a:t>
            </a:r>
            <a:r>
              <a:rPr lang="en-US" sz="1200" dirty="0" smtClean="0"/>
              <a:t>)</a:t>
            </a:r>
          </a:p>
        </p:txBody>
      </p:sp>
      <p:sp>
        <p:nvSpPr>
          <p:cNvPr id="12" name="TextBox 11"/>
          <p:cNvSpPr txBox="1">
            <a:spLocks/>
          </p:cNvSpPr>
          <p:nvPr/>
        </p:nvSpPr>
        <p:spPr>
          <a:xfrm>
            <a:off x="2634223" y="2166983"/>
            <a:ext cx="1463040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/>
              <a:t>Braze Joints</a:t>
            </a:r>
          </a:p>
          <a:p>
            <a:pPr algn="ctr"/>
            <a:r>
              <a:rPr lang="en-US" sz="1200" dirty="0" smtClean="0"/>
              <a:t>Procurement</a:t>
            </a:r>
          </a:p>
          <a:p>
            <a:pPr algn="ctr"/>
            <a:r>
              <a:rPr lang="en-US" sz="1200" dirty="0" smtClean="0"/>
              <a:t>(LAB </a:t>
            </a:r>
            <a:r>
              <a:rPr lang="en-US" sz="1200" b="1" dirty="0" smtClean="0"/>
              <a:t>TBD</a:t>
            </a:r>
            <a:r>
              <a:rPr lang="en-US" sz="1200" dirty="0" smtClean="0"/>
              <a:t>)</a:t>
            </a:r>
          </a:p>
        </p:txBody>
      </p:sp>
      <p:sp>
        <p:nvSpPr>
          <p:cNvPr id="15" name="TextBox 14"/>
          <p:cNvSpPr txBox="1">
            <a:spLocks/>
          </p:cNvSpPr>
          <p:nvPr/>
        </p:nvSpPr>
        <p:spPr>
          <a:xfrm>
            <a:off x="6444208" y="2084356"/>
            <a:ext cx="1463040" cy="731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200" dirty="0" smtClean="0"/>
              <a:t>Bare Cavities </a:t>
            </a:r>
          </a:p>
          <a:p>
            <a:pPr algn="ctr"/>
            <a:r>
              <a:rPr lang="en-US" sz="1200" dirty="0" smtClean="0"/>
              <a:t>Proc. + Test</a:t>
            </a:r>
          </a:p>
          <a:p>
            <a:pPr algn="ctr"/>
            <a:r>
              <a:rPr lang="en-US" sz="1200" b="1" dirty="0" smtClean="0"/>
              <a:t>(ANL+FNAL</a:t>
            </a:r>
            <a:r>
              <a:rPr lang="en-US" sz="1200" dirty="0" smtClean="0"/>
              <a:t>)</a:t>
            </a:r>
          </a:p>
        </p:txBody>
      </p:sp>
      <p:sp>
        <p:nvSpPr>
          <p:cNvPr id="16" name="TextBox 15"/>
          <p:cNvSpPr txBox="1">
            <a:spLocks/>
          </p:cNvSpPr>
          <p:nvPr/>
        </p:nvSpPr>
        <p:spPr>
          <a:xfrm>
            <a:off x="3566467" y="3552749"/>
            <a:ext cx="1463040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/>
              <a:t>RF Ancillaries Procurement</a:t>
            </a:r>
          </a:p>
          <a:p>
            <a:pPr algn="ctr"/>
            <a:r>
              <a:rPr lang="en-US" sz="1200" b="1" dirty="0" smtClean="0"/>
              <a:t>(LAB </a:t>
            </a:r>
            <a:r>
              <a:rPr lang="en-US" sz="1200" b="1" dirty="0" err="1" smtClean="0"/>
              <a:t>tbd</a:t>
            </a:r>
            <a:r>
              <a:rPr lang="en-US" sz="1200" dirty="0" smtClean="0"/>
              <a:t>)</a:t>
            </a:r>
          </a:p>
        </p:txBody>
      </p:sp>
      <p:sp>
        <p:nvSpPr>
          <p:cNvPr id="17" name="TextBox 16"/>
          <p:cNvSpPr txBox="1">
            <a:spLocks/>
          </p:cNvSpPr>
          <p:nvPr/>
        </p:nvSpPr>
        <p:spPr>
          <a:xfrm>
            <a:off x="1473218" y="4555848"/>
            <a:ext cx="1463040" cy="731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/>
              <a:t>Bare Cavities Jacketing</a:t>
            </a:r>
          </a:p>
          <a:p>
            <a:pPr algn="ctr"/>
            <a:r>
              <a:rPr lang="en-US" sz="1200" dirty="0" smtClean="0"/>
              <a:t>(</a:t>
            </a:r>
            <a:r>
              <a:rPr lang="en-US" sz="1200" b="1" dirty="0" smtClean="0"/>
              <a:t>Industry</a:t>
            </a:r>
            <a:r>
              <a:rPr lang="en-US" sz="1200" dirty="0" smtClean="0"/>
              <a:t>)</a:t>
            </a:r>
          </a:p>
        </p:txBody>
      </p:sp>
      <p:cxnSp>
        <p:nvCxnSpPr>
          <p:cNvPr id="26" name="Straight Arrow Connector 25"/>
          <p:cNvCxnSpPr>
            <a:stCxn id="11" idx="3"/>
            <a:endCxn id="12" idx="1"/>
          </p:cNvCxnSpPr>
          <p:nvPr/>
        </p:nvCxnSpPr>
        <p:spPr>
          <a:xfrm>
            <a:off x="2192270" y="2443982"/>
            <a:ext cx="441953" cy="0"/>
          </a:xfrm>
          <a:prstGeom prst="straightConnector1">
            <a:avLst/>
          </a:prstGeom>
          <a:ln w="635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47" idx="3"/>
            <a:endCxn id="15" idx="1"/>
          </p:cNvCxnSpPr>
          <p:nvPr/>
        </p:nvCxnSpPr>
        <p:spPr>
          <a:xfrm flipV="1">
            <a:off x="6002255" y="2450116"/>
            <a:ext cx="441953" cy="4724"/>
          </a:xfrm>
          <a:prstGeom prst="straightConnector1">
            <a:avLst/>
          </a:prstGeom>
          <a:ln w="635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7" idx="3"/>
            <a:endCxn id="64" idx="1"/>
          </p:cNvCxnSpPr>
          <p:nvPr/>
        </p:nvCxnSpPr>
        <p:spPr>
          <a:xfrm flipV="1">
            <a:off x="2936258" y="4916730"/>
            <a:ext cx="630209" cy="4878"/>
          </a:xfrm>
          <a:prstGeom prst="straightConnector1">
            <a:avLst/>
          </a:prstGeom>
          <a:ln w="635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>
            <a:spLocks/>
          </p:cNvSpPr>
          <p:nvPr/>
        </p:nvSpPr>
        <p:spPr>
          <a:xfrm>
            <a:off x="6228184" y="4832651"/>
            <a:ext cx="1463040" cy="184666"/>
          </a:xfrm>
          <a:prstGeom prst="rect">
            <a:avLst/>
          </a:prstGeom>
          <a:solidFill>
            <a:srgbClr val="92D050"/>
          </a:solidFill>
          <a:ln w="38100">
            <a:solidFill>
              <a:srgbClr val="009900"/>
            </a:solidFill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/>
              <a:t>Shipment to CERN</a:t>
            </a:r>
          </a:p>
        </p:txBody>
      </p:sp>
      <p:cxnSp>
        <p:nvCxnSpPr>
          <p:cNvPr id="58" name="Straight Arrow Connector 57"/>
          <p:cNvCxnSpPr>
            <a:cxnSpLocks/>
            <a:stCxn id="64" idx="3"/>
            <a:endCxn id="57" idx="1"/>
          </p:cNvCxnSpPr>
          <p:nvPr/>
        </p:nvCxnSpPr>
        <p:spPr>
          <a:xfrm>
            <a:off x="5029507" y="4916730"/>
            <a:ext cx="1198677" cy="8254"/>
          </a:xfrm>
          <a:prstGeom prst="straightConnector1">
            <a:avLst/>
          </a:prstGeom>
          <a:ln w="63500">
            <a:solidFill>
              <a:srgbClr val="00B050"/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7" name="TextBox 46"/>
          <p:cNvSpPr txBox="1">
            <a:spLocks/>
          </p:cNvSpPr>
          <p:nvPr/>
        </p:nvSpPr>
        <p:spPr>
          <a:xfrm>
            <a:off x="4539215" y="2089080"/>
            <a:ext cx="1463040" cy="731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/>
              <a:t>Cavity Procure – Phase 2</a:t>
            </a:r>
          </a:p>
          <a:p>
            <a:pPr algn="ctr"/>
            <a:r>
              <a:rPr lang="en-US" sz="1200" dirty="0" smtClean="0"/>
              <a:t>(</a:t>
            </a:r>
            <a:r>
              <a:rPr lang="en-US" sz="1200" b="1" dirty="0" smtClean="0"/>
              <a:t>Industry</a:t>
            </a:r>
            <a:r>
              <a:rPr lang="en-US" sz="1200" dirty="0" smtClean="0"/>
              <a:t>)</a:t>
            </a:r>
          </a:p>
        </p:txBody>
      </p:sp>
      <p:cxnSp>
        <p:nvCxnSpPr>
          <p:cNvPr id="53" name="Straight Arrow Connector 52"/>
          <p:cNvCxnSpPr>
            <a:stCxn id="12" idx="3"/>
            <a:endCxn id="47" idx="1"/>
          </p:cNvCxnSpPr>
          <p:nvPr/>
        </p:nvCxnSpPr>
        <p:spPr>
          <a:xfrm>
            <a:off x="4097263" y="2443982"/>
            <a:ext cx="441952" cy="10858"/>
          </a:xfrm>
          <a:prstGeom prst="straightConnector1">
            <a:avLst/>
          </a:prstGeom>
          <a:ln w="635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>
            <a:spLocks/>
          </p:cNvSpPr>
          <p:nvPr/>
        </p:nvSpPr>
        <p:spPr>
          <a:xfrm>
            <a:off x="3566467" y="4639731"/>
            <a:ext cx="1463040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/>
              <a:t>Dressed Cavities Proc. + Test</a:t>
            </a:r>
          </a:p>
          <a:p>
            <a:pPr algn="ctr"/>
            <a:r>
              <a:rPr lang="en-US" sz="1200" b="1" dirty="0" smtClean="0"/>
              <a:t>(ANL+FNAL</a:t>
            </a:r>
            <a:r>
              <a:rPr lang="en-US" sz="1200" dirty="0" smtClean="0"/>
              <a:t>)</a:t>
            </a:r>
          </a:p>
        </p:txBody>
      </p:sp>
      <p:cxnSp>
        <p:nvCxnSpPr>
          <p:cNvPr id="75" name="Straight Arrow Connector 74"/>
          <p:cNvCxnSpPr>
            <a:stCxn id="16" idx="2"/>
            <a:endCxn id="64" idx="0"/>
          </p:cNvCxnSpPr>
          <p:nvPr/>
        </p:nvCxnSpPr>
        <p:spPr>
          <a:xfrm>
            <a:off x="4297987" y="4106747"/>
            <a:ext cx="0" cy="532984"/>
          </a:xfrm>
          <a:prstGeom prst="straightConnector1">
            <a:avLst/>
          </a:prstGeom>
          <a:ln w="635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>
            <a:spLocks/>
          </p:cNvSpPr>
          <p:nvPr/>
        </p:nvSpPr>
        <p:spPr>
          <a:xfrm>
            <a:off x="1473218" y="3464756"/>
            <a:ext cx="1463040" cy="731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/>
              <a:t>Magnetic Shields Procurement</a:t>
            </a:r>
          </a:p>
          <a:p>
            <a:pPr algn="ctr"/>
            <a:r>
              <a:rPr lang="en-US" sz="1200" dirty="0" smtClean="0"/>
              <a:t>(</a:t>
            </a:r>
            <a:r>
              <a:rPr lang="en-US" sz="1200" b="1" dirty="0" smtClean="0"/>
              <a:t>Industry)</a:t>
            </a:r>
            <a:endParaRPr lang="en-US" sz="1200" dirty="0" smtClean="0"/>
          </a:p>
        </p:txBody>
      </p:sp>
      <p:cxnSp>
        <p:nvCxnSpPr>
          <p:cNvPr id="34" name="Straight Arrow Connector 33"/>
          <p:cNvCxnSpPr>
            <a:stCxn id="33" idx="2"/>
            <a:endCxn id="17" idx="0"/>
          </p:cNvCxnSpPr>
          <p:nvPr/>
        </p:nvCxnSpPr>
        <p:spPr>
          <a:xfrm>
            <a:off x="2204738" y="4196276"/>
            <a:ext cx="0" cy="359572"/>
          </a:xfrm>
          <a:prstGeom prst="straightConnector1">
            <a:avLst/>
          </a:prstGeom>
          <a:ln w="635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39552" y="5455277"/>
            <a:ext cx="8147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dirty="0" smtClean="0"/>
              <a:t>rototypes cavities </a:t>
            </a:r>
            <a:r>
              <a:rPr lang="en-US" sz="1400" dirty="0"/>
              <a:t>are </a:t>
            </a:r>
            <a:r>
              <a:rPr lang="en-US" sz="1400" dirty="0" smtClean="0"/>
              <a:t>considered strictly </a:t>
            </a:r>
            <a:r>
              <a:rPr lang="en-US" sz="1400" u="sng" dirty="0"/>
              <a:t>HL-LHC </a:t>
            </a:r>
            <a:r>
              <a:rPr lang="en-US" sz="1400" u="sng" dirty="0" smtClean="0"/>
              <a:t>prototypes</a:t>
            </a:r>
            <a:r>
              <a:rPr lang="en-US" sz="1400" dirty="0"/>
              <a:t> </a:t>
            </a:r>
            <a:r>
              <a:rPr lang="en-US" sz="1400" dirty="0" smtClean="0"/>
              <a:t>for the HL-LHC AUP project. </a:t>
            </a:r>
          </a:p>
          <a:p>
            <a:r>
              <a:rPr lang="en-US" sz="1400" dirty="0" smtClean="0"/>
              <a:t>Nevertheless there is an </a:t>
            </a:r>
            <a:r>
              <a:rPr lang="en-US" sz="1400" dirty="0"/>
              <a:t>opportunity </a:t>
            </a:r>
            <a:r>
              <a:rPr lang="en-US" sz="1400" dirty="0" smtClean="0"/>
              <a:t>(schedule dependent) for installation </a:t>
            </a:r>
            <a:r>
              <a:rPr lang="en-US" sz="1400" dirty="0"/>
              <a:t>in </a:t>
            </a:r>
            <a:r>
              <a:rPr lang="en-US" sz="1400" dirty="0" smtClean="0"/>
              <a:t>SPS of the prototypes</a:t>
            </a:r>
            <a:endParaRPr lang="en-US" sz="1400" dirty="0"/>
          </a:p>
        </p:txBody>
      </p:sp>
      <p:sp>
        <p:nvSpPr>
          <p:cNvPr id="28" name="TextBox 27"/>
          <p:cNvSpPr txBox="1">
            <a:spLocks/>
          </p:cNvSpPr>
          <p:nvPr/>
        </p:nvSpPr>
        <p:spPr>
          <a:xfrm>
            <a:off x="3131840" y="1227693"/>
            <a:ext cx="1878080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Cavity Procure -  Phase 1 Samples </a:t>
            </a:r>
            <a:r>
              <a:rPr lang="en-US" sz="1200" smtClean="0">
                <a:solidFill>
                  <a:schemeClr val="bg1">
                    <a:lumMod val="50000"/>
                  </a:schemeClr>
                </a:solidFill>
              </a:rPr>
              <a:t>+ QA evidence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Industry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10" name="Freeform 9"/>
          <p:cNvSpPr/>
          <p:nvPr/>
        </p:nvSpPr>
        <p:spPr>
          <a:xfrm>
            <a:off x="822918" y="2434959"/>
            <a:ext cx="7493497" cy="2494070"/>
          </a:xfrm>
          <a:custGeom>
            <a:avLst/>
            <a:gdLst>
              <a:gd name="connsiteX0" fmla="*/ 6581670 w 7526215"/>
              <a:gd name="connsiteY0" fmla="*/ 0 h 1497204"/>
              <a:gd name="connsiteX1" fmla="*/ 7526215 w 7526215"/>
              <a:gd name="connsiteY1" fmla="*/ 0 h 1497204"/>
              <a:gd name="connsiteX2" fmla="*/ 7526215 w 7526215"/>
              <a:gd name="connsiteY2" fmla="*/ 773723 h 1497204"/>
              <a:gd name="connsiteX3" fmla="*/ 0 w 7526215"/>
              <a:gd name="connsiteY3" fmla="*/ 773723 h 1497204"/>
              <a:gd name="connsiteX4" fmla="*/ 0 w 7526215"/>
              <a:gd name="connsiteY4" fmla="*/ 1497204 h 1497204"/>
              <a:gd name="connsiteX5" fmla="*/ 622997 w 7526215"/>
              <a:gd name="connsiteY5" fmla="*/ 1497204 h 1497204"/>
              <a:gd name="connsiteX0" fmla="*/ 6593114 w 7537659"/>
              <a:gd name="connsiteY0" fmla="*/ 0 h 1497204"/>
              <a:gd name="connsiteX1" fmla="*/ 7537659 w 7537659"/>
              <a:gd name="connsiteY1" fmla="*/ 0 h 1497204"/>
              <a:gd name="connsiteX2" fmla="*/ 7537659 w 7537659"/>
              <a:gd name="connsiteY2" fmla="*/ 773723 h 1497204"/>
              <a:gd name="connsiteX3" fmla="*/ 0 w 7537659"/>
              <a:gd name="connsiteY3" fmla="*/ 468802 h 1497204"/>
              <a:gd name="connsiteX4" fmla="*/ 11444 w 7537659"/>
              <a:gd name="connsiteY4" fmla="*/ 1497204 h 1497204"/>
              <a:gd name="connsiteX5" fmla="*/ 634441 w 7537659"/>
              <a:gd name="connsiteY5" fmla="*/ 1497204 h 1497204"/>
              <a:gd name="connsiteX0" fmla="*/ 6593114 w 7537659"/>
              <a:gd name="connsiteY0" fmla="*/ 0 h 1497204"/>
              <a:gd name="connsiteX1" fmla="*/ 7537659 w 7537659"/>
              <a:gd name="connsiteY1" fmla="*/ 0 h 1497204"/>
              <a:gd name="connsiteX2" fmla="*/ 7526215 w 7537659"/>
              <a:gd name="connsiteY2" fmla="*/ 502682 h 1497204"/>
              <a:gd name="connsiteX3" fmla="*/ 0 w 7537659"/>
              <a:gd name="connsiteY3" fmla="*/ 468802 h 1497204"/>
              <a:gd name="connsiteX4" fmla="*/ 11444 w 7537659"/>
              <a:gd name="connsiteY4" fmla="*/ 1497204 h 1497204"/>
              <a:gd name="connsiteX5" fmla="*/ 634441 w 7537659"/>
              <a:gd name="connsiteY5" fmla="*/ 1497204 h 1497204"/>
              <a:gd name="connsiteX0" fmla="*/ 6593114 w 7549105"/>
              <a:gd name="connsiteY0" fmla="*/ 0 h 1497204"/>
              <a:gd name="connsiteX1" fmla="*/ 7537659 w 7549105"/>
              <a:gd name="connsiteY1" fmla="*/ 0 h 1497204"/>
              <a:gd name="connsiteX2" fmla="*/ 7549105 w 7549105"/>
              <a:gd name="connsiteY2" fmla="*/ 509458 h 1497204"/>
              <a:gd name="connsiteX3" fmla="*/ 0 w 7549105"/>
              <a:gd name="connsiteY3" fmla="*/ 468802 h 1497204"/>
              <a:gd name="connsiteX4" fmla="*/ 11444 w 7549105"/>
              <a:gd name="connsiteY4" fmla="*/ 1497204 h 1497204"/>
              <a:gd name="connsiteX5" fmla="*/ 634441 w 7549105"/>
              <a:gd name="connsiteY5" fmla="*/ 1497204 h 1497204"/>
              <a:gd name="connsiteX0" fmla="*/ 6593114 w 7549105"/>
              <a:gd name="connsiteY0" fmla="*/ 0 h 1497204"/>
              <a:gd name="connsiteX1" fmla="*/ 7537659 w 7549105"/>
              <a:gd name="connsiteY1" fmla="*/ 0 h 1497204"/>
              <a:gd name="connsiteX2" fmla="*/ 7549105 w 7549105"/>
              <a:gd name="connsiteY2" fmla="*/ 509458 h 1497204"/>
              <a:gd name="connsiteX3" fmla="*/ 0 w 7549105"/>
              <a:gd name="connsiteY3" fmla="*/ 489130 h 1497204"/>
              <a:gd name="connsiteX4" fmla="*/ 11444 w 7549105"/>
              <a:gd name="connsiteY4" fmla="*/ 1497204 h 1497204"/>
              <a:gd name="connsiteX5" fmla="*/ 634441 w 7549105"/>
              <a:gd name="connsiteY5" fmla="*/ 1497204 h 1497204"/>
              <a:gd name="connsiteX0" fmla="*/ 6581670 w 7537661"/>
              <a:gd name="connsiteY0" fmla="*/ 0 h 1497204"/>
              <a:gd name="connsiteX1" fmla="*/ 7526215 w 7537661"/>
              <a:gd name="connsiteY1" fmla="*/ 0 h 1497204"/>
              <a:gd name="connsiteX2" fmla="*/ 7537661 w 7537661"/>
              <a:gd name="connsiteY2" fmla="*/ 509458 h 1497204"/>
              <a:gd name="connsiteX3" fmla="*/ 0 w 7537661"/>
              <a:gd name="connsiteY3" fmla="*/ 509458 h 1497204"/>
              <a:gd name="connsiteX4" fmla="*/ 0 w 7537661"/>
              <a:gd name="connsiteY4" fmla="*/ 1497204 h 1497204"/>
              <a:gd name="connsiteX5" fmla="*/ 622997 w 7537661"/>
              <a:gd name="connsiteY5" fmla="*/ 1497204 h 1497204"/>
              <a:gd name="connsiteX0" fmla="*/ 7075522 w 7537661"/>
              <a:gd name="connsiteY0" fmla="*/ 7028 h 1497204"/>
              <a:gd name="connsiteX1" fmla="*/ 7526215 w 7537661"/>
              <a:gd name="connsiteY1" fmla="*/ 0 h 1497204"/>
              <a:gd name="connsiteX2" fmla="*/ 7537661 w 7537661"/>
              <a:gd name="connsiteY2" fmla="*/ 509458 h 1497204"/>
              <a:gd name="connsiteX3" fmla="*/ 0 w 7537661"/>
              <a:gd name="connsiteY3" fmla="*/ 509458 h 1497204"/>
              <a:gd name="connsiteX4" fmla="*/ 0 w 7537661"/>
              <a:gd name="connsiteY4" fmla="*/ 1497204 h 1497204"/>
              <a:gd name="connsiteX5" fmla="*/ 622997 w 7537661"/>
              <a:gd name="connsiteY5" fmla="*/ 1497204 h 1497204"/>
              <a:gd name="connsiteX0" fmla="*/ 7083966 w 7537661"/>
              <a:gd name="connsiteY0" fmla="*/ 1741 h 1497204"/>
              <a:gd name="connsiteX1" fmla="*/ 7526215 w 7537661"/>
              <a:gd name="connsiteY1" fmla="*/ 0 h 1497204"/>
              <a:gd name="connsiteX2" fmla="*/ 7537661 w 7537661"/>
              <a:gd name="connsiteY2" fmla="*/ 509458 h 1497204"/>
              <a:gd name="connsiteX3" fmla="*/ 0 w 7537661"/>
              <a:gd name="connsiteY3" fmla="*/ 509458 h 1497204"/>
              <a:gd name="connsiteX4" fmla="*/ 0 w 7537661"/>
              <a:gd name="connsiteY4" fmla="*/ 1497204 h 1497204"/>
              <a:gd name="connsiteX5" fmla="*/ 622997 w 7537661"/>
              <a:gd name="connsiteY5" fmla="*/ 1497204 h 1497204"/>
              <a:gd name="connsiteX0" fmla="*/ 7083966 w 7537661"/>
              <a:gd name="connsiteY0" fmla="*/ 0 h 1495463"/>
              <a:gd name="connsiteX1" fmla="*/ 7534659 w 7537661"/>
              <a:gd name="connsiteY1" fmla="*/ 903 h 1495463"/>
              <a:gd name="connsiteX2" fmla="*/ 7537661 w 7537661"/>
              <a:gd name="connsiteY2" fmla="*/ 507717 h 1495463"/>
              <a:gd name="connsiteX3" fmla="*/ 0 w 7537661"/>
              <a:gd name="connsiteY3" fmla="*/ 507717 h 1495463"/>
              <a:gd name="connsiteX4" fmla="*/ 0 w 7537661"/>
              <a:gd name="connsiteY4" fmla="*/ 1495463 h 1495463"/>
              <a:gd name="connsiteX5" fmla="*/ 622997 w 7537661"/>
              <a:gd name="connsiteY5" fmla="*/ 1495463 h 1495463"/>
              <a:gd name="connsiteX0" fmla="*/ 7083966 w 7537661"/>
              <a:gd name="connsiteY0" fmla="*/ 0 h 1731964"/>
              <a:gd name="connsiteX1" fmla="*/ 7534659 w 7537661"/>
              <a:gd name="connsiteY1" fmla="*/ 903 h 1731964"/>
              <a:gd name="connsiteX2" fmla="*/ 7537661 w 7537661"/>
              <a:gd name="connsiteY2" fmla="*/ 507717 h 1731964"/>
              <a:gd name="connsiteX3" fmla="*/ 0 w 7537661"/>
              <a:gd name="connsiteY3" fmla="*/ 507717 h 1731964"/>
              <a:gd name="connsiteX4" fmla="*/ 0 w 7537661"/>
              <a:gd name="connsiteY4" fmla="*/ 1495463 h 1731964"/>
              <a:gd name="connsiteX5" fmla="*/ 632388 w 7537661"/>
              <a:gd name="connsiteY5" fmla="*/ 1731964 h 1731964"/>
              <a:gd name="connsiteX0" fmla="*/ 7083966 w 7537661"/>
              <a:gd name="connsiteY0" fmla="*/ 0 h 1735204"/>
              <a:gd name="connsiteX1" fmla="*/ 7534659 w 7537661"/>
              <a:gd name="connsiteY1" fmla="*/ 903 h 1735204"/>
              <a:gd name="connsiteX2" fmla="*/ 7537661 w 7537661"/>
              <a:gd name="connsiteY2" fmla="*/ 507717 h 1735204"/>
              <a:gd name="connsiteX3" fmla="*/ 0 w 7537661"/>
              <a:gd name="connsiteY3" fmla="*/ 507717 h 1735204"/>
              <a:gd name="connsiteX4" fmla="*/ 0 w 7537661"/>
              <a:gd name="connsiteY4" fmla="*/ 1735204 h 1735204"/>
              <a:gd name="connsiteX5" fmla="*/ 632388 w 7537661"/>
              <a:gd name="connsiteY5" fmla="*/ 1731964 h 1735204"/>
              <a:gd name="connsiteX0" fmla="*/ 7083966 w 7537661"/>
              <a:gd name="connsiteY0" fmla="*/ 0 h 1731964"/>
              <a:gd name="connsiteX1" fmla="*/ 7534659 w 7537661"/>
              <a:gd name="connsiteY1" fmla="*/ 903 h 1731964"/>
              <a:gd name="connsiteX2" fmla="*/ 7537661 w 7537661"/>
              <a:gd name="connsiteY2" fmla="*/ 507717 h 1731964"/>
              <a:gd name="connsiteX3" fmla="*/ 0 w 7537661"/>
              <a:gd name="connsiteY3" fmla="*/ 507717 h 1731964"/>
              <a:gd name="connsiteX4" fmla="*/ 0 w 7537661"/>
              <a:gd name="connsiteY4" fmla="*/ 1728724 h 1731964"/>
              <a:gd name="connsiteX5" fmla="*/ 632388 w 7537661"/>
              <a:gd name="connsiteY5" fmla="*/ 1731964 h 1731964"/>
              <a:gd name="connsiteX0" fmla="*/ 7083966 w 7537661"/>
              <a:gd name="connsiteY0" fmla="*/ 0 h 1735204"/>
              <a:gd name="connsiteX1" fmla="*/ 7534659 w 7537661"/>
              <a:gd name="connsiteY1" fmla="*/ 903 h 1735204"/>
              <a:gd name="connsiteX2" fmla="*/ 7537661 w 7537661"/>
              <a:gd name="connsiteY2" fmla="*/ 507717 h 1735204"/>
              <a:gd name="connsiteX3" fmla="*/ 0 w 7537661"/>
              <a:gd name="connsiteY3" fmla="*/ 507717 h 1735204"/>
              <a:gd name="connsiteX4" fmla="*/ 4695 w 7537661"/>
              <a:gd name="connsiteY4" fmla="*/ 1735204 h 1735204"/>
              <a:gd name="connsiteX5" fmla="*/ 632388 w 7537661"/>
              <a:gd name="connsiteY5" fmla="*/ 1731964 h 1735204"/>
              <a:gd name="connsiteX0" fmla="*/ 7088661 w 7542356"/>
              <a:gd name="connsiteY0" fmla="*/ 0 h 1735204"/>
              <a:gd name="connsiteX1" fmla="*/ 7539354 w 7542356"/>
              <a:gd name="connsiteY1" fmla="*/ 903 h 1735204"/>
              <a:gd name="connsiteX2" fmla="*/ 7542356 w 7542356"/>
              <a:gd name="connsiteY2" fmla="*/ 507717 h 1735204"/>
              <a:gd name="connsiteX3" fmla="*/ 4695 w 7542356"/>
              <a:gd name="connsiteY3" fmla="*/ 507717 h 1735204"/>
              <a:gd name="connsiteX4" fmla="*/ 0 w 7542356"/>
              <a:gd name="connsiteY4" fmla="*/ 1735204 h 1735204"/>
              <a:gd name="connsiteX5" fmla="*/ 637083 w 7542356"/>
              <a:gd name="connsiteY5" fmla="*/ 1731964 h 1735204"/>
              <a:gd name="connsiteX0" fmla="*/ 7088661 w 7542356"/>
              <a:gd name="connsiteY0" fmla="*/ 0 h 1731964"/>
              <a:gd name="connsiteX1" fmla="*/ 7539354 w 7542356"/>
              <a:gd name="connsiteY1" fmla="*/ 903 h 1731964"/>
              <a:gd name="connsiteX2" fmla="*/ 7542356 w 7542356"/>
              <a:gd name="connsiteY2" fmla="*/ 507717 h 1731964"/>
              <a:gd name="connsiteX3" fmla="*/ 4695 w 7542356"/>
              <a:gd name="connsiteY3" fmla="*/ 507717 h 1731964"/>
              <a:gd name="connsiteX4" fmla="*/ 0 w 7542356"/>
              <a:gd name="connsiteY4" fmla="*/ 1731964 h 1731964"/>
              <a:gd name="connsiteX5" fmla="*/ 637083 w 7542356"/>
              <a:gd name="connsiteY5" fmla="*/ 1731964 h 1731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42356" h="1731964">
                <a:moveTo>
                  <a:pt x="7088661" y="0"/>
                </a:moveTo>
                <a:lnTo>
                  <a:pt x="7539354" y="903"/>
                </a:lnTo>
                <a:cubicBezTo>
                  <a:pt x="7540355" y="169841"/>
                  <a:pt x="7541355" y="338779"/>
                  <a:pt x="7542356" y="507717"/>
                </a:cubicBezTo>
                <a:lnTo>
                  <a:pt x="4695" y="507717"/>
                </a:lnTo>
                <a:lnTo>
                  <a:pt x="0" y="1731964"/>
                </a:lnTo>
                <a:lnTo>
                  <a:pt x="637083" y="1731964"/>
                </a:lnTo>
              </a:path>
            </a:pathLst>
          </a:custGeom>
          <a:noFill/>
          <a:ln w="63500"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5009920" y="1543388"/>
            <a:ext cx="282160" cy="571579"/>
          </a:xfrm>
          <a:custGeom>
            <a:avLst/>
            <a:gdLst>
              <a:gd name="connsiteX0" fmla="*/ 0 w 869795"/>
              <a:gd name="connsiteY0" fmla="*/ 0 h 557561"/>
              <a:gd name="connsiteX1" fmla="*/ 869795 w 869795"/>
              <a:gd name="connsiteY1" fmla="*/ 0 h 557561"/>
              <a:gd name="connsiteX2" fmla="*/ 869795 w 869795"/>
              <a:gd name="connsiteY2" fmla="*/ 557561 h 557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9795" h="557561">
                <a:moveTo>
                  <a:pt x="0" y="0"/>
                </a:moveTo>
                <a:lnTo>
                  <a:pt x="869795" y="0"/>
                </a:lnTo>
                <a:lnTo>
                  <a:pt x="869795" y="557561"/>
                </a:ln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79177" y="987847"/>
            <a:ext cx="29656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Only for prototypes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62785" y="1220296"/>
            <a:ext cx="2864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FNAL in control of interfaces between </a:t>
            </a:r>
            <a:r>
              <a:rPr lang="en-US" sz="1400" b="1" smtClean="0">
                <a:solidFill>
                  <a:schemeClr val="accent1"/>
                </a:solidFill>
              </a:rPr>
              <a:t>each box (the arrows)</a:t>
            </a:r>
            <a:endParaRPr lang="en-US" sz="1400" b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1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Manufacturing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Contract awarded based on cost + technical merit</a:t>
            </a:r>
          </a:p>
          <a:p>
            <a:pPr lvl="1"/>
            <a:r>
              <a:rPr lang="en-US" dirty="0" smtClean="0"/>
              <a:t>Typically 40/60 but for this project possibly even more weight could be associated with merit (</a:t>
            </a:r>
            <a:r>
              <a:rPr lang="en-US" dirty="0" err="1" smtClean="0"/>
              <a:t>tbd</a:t>
            </a:r>
            <a:r>
              <a:rPr lang="en-US" dirty="0" smtClean="0"/>
              <a:t> in </a:t>
            </a:r>
            <a:r>
              <a:rPr lang="en-US" dirty="0" err="1" smtClean="0"/>
              <a:t>Fermilab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Contract to include:</a:t>
            </a:r>
          </a:p>
          <a:p>
            <a:pPr lvl="1"/>
            <a:r>
              <a:rPr lang="en-US" dirty="0" smtClean="0"/>
              <a:t>Promised Dates</a:t>
            </a:r>
          </a:p>
          <a:p>
            <a:pPr lvl="1"/>
            <a:r>
              <a:rPr lang="en-US" dirty="0" smtClean="0"/>
              <a:t>CERN DWGs (build to print)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Fabrication Spec (Concentrate of multiple CERN/LARP documents) – </a:t>
            </a:r>
            <a:r>
              <a:rPr lang="en-US" u="sng" dirty="0" smtClean="0">
                <a:solidFill>
                  <a:srgbClr val="FF0000"/>
                </a:solidFill>
              </a:rPr>
              <a:t>most challenging</a:t>
            </a:r>
            <a:r>
              <a:rPr lang="en-US" dirty="0" smtClean="0">
                <a:solidFill>
                  <a:srgbClr val="FF0000"/>
                </a:solidFill>
              </a:rPr>
              <a:t>, needs to include hold-points, certifications, documentation needed by CERN for later operation in HL-LHC</a:t>
            </a:r>
          </a:p>
          <a:p>
            <a:r>
              <a:rPr lang="en-US" dirty="0" smtClean="0"/>
              <a:t>Phase I + Phase II</a:t>
            </a:r>
          </a:p>
          <a:p>
            <a:pPr lvl="1"/>
            <a:r>
              <a:rPr lang="en-US" dirty="0" smtClean="0"/>
              <a:t>Allow down-selection after Phase I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Development of samples for Forming and EBW, demonstrate existence of QA system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Construction of Cavity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L. Ristori | Crab Cavity Contribution from the U.S. | CC Performance Review | Cern, 3-5 April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276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71550"/>
            <a:ext cx="6287615" cy="5059363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Chemistry only after completion of bare cavity (different from what was done on RFD at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JLab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)</a:t>
            </a:r>
          </a:p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rocessing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 horizontal orientation with rotation and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possibly also tilting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Allows more uniform removal</a:t>
            </a:r>
          </a:p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Better acid circulation and drainage</a:t>
            </a:r>
          </a:p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Use of a high pressure rinse set-up using multiple ports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similar to what is done at ANL for SSR1 and HWR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Allows minimizing field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emission</a:t>
            </a:r>
          </a:p>
          <a:p>
            <a:pPr lvl="1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Horizontal, Vertical and Manual HPR available at ANL/FNAL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2000" dirty="0"/>
              <a:t>Cavity </a:t>
            </a:r>
            <a:r>
              <a:rPr lang="en-US" altLang="en-US" sz="2000" dirty="0" smtClean="0"/>
              <a:t>Processing - joint </a:t>
            </a:r>
            <a:r>
              <a:rPr lang="en-US" altLang="en-US" sz="2000" dirty="0"/>
              <a:t>FNAL/ANL facility at ANL</a:t>
            </a:r>
            <a:endParaRPr lang="en-US" sz="2000" dirty="0"/>
          </a:p>
        </p:txBody>
      </p:sp>
      <p:pic>
        <p:nvPicPr>
          <p:cNvPr id="11" name="Picture 10" descr="IMG_2388.jp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771645" y="1998936"/>
            <a:ext cx="4047398" cy="229965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</a:t>
            </a:r>
            <a:r>
              <a:rPr lang="en-US" dirty="0" smtClean="0"/>
              <a:t>Ristori | Crab Cavity Contribution from the U.S. | CC Performance Review | Cern, 3-5 April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915" y="4258503"/>
            <a:ext cx="3689547" cy="229203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57113" y="4437112"/>
            <a:ext cx="4045290" cy="1763034"/>
            <a:chOff x="4279214" y="4004963"/>
            <a:chExt cx="5028692" cy="219162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/>
            <a:srcRect l="33730" t="20939" r="25635" b="35234"/>
            <a:stretch/>
          </p:blipFill>
          <p:spPr>
            <a:xfrm>
              <a:off x="4971135" y="4004963"/>
              <a:ext cx="3715665" cy="2191624"/>
            </a:xfrm>
            <a:prstGeom prst="rect">
              <a:avLst/>
            </a:prstGeom>
          </p:spPr>
        </p:pic>
        <p:sp>
          <p:nvSpPr>
            <p:cNvPr id="16" name="Curved Down Arrow 15"/>
            <p:cNvSpPr/>
            <p:nvPr/>
          </p:nvSpPr>
          <p:spPr bwMode="auto">
            <a:xfrm rot="2223505">
              <a:off x="4279214" y="5611631"/>
              <a:ext cx="1001486" cy="459778"/>
            </a:xfrm>
            <a:prstGeom prst="curvedDownArrow">
              <a:avLst>
                <a:gd name="adj1" fmla="val 25000"/>
                <a:gd name="adj2" fmla="val 53313"/>
                <a:gd name="adj3" fmla="val 2500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 flipH="1">
              <a:off x="4588778" y="5636328"/>
              <a:ext cx="699915" cy="205193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>
              <a:off x="8607105" y="4681381"/>
              <a:ext cx="462053" cy="1339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Curved Down Arrow 19"/>
            <p:cNvSpPr/>
            <p:nvPr/>
          </p:nvSpPr>
          <p:spPr bwMode="auto">
            <a:xfrm rot="2223505">
              <a:off x="8306420" y="4518442"/>
              <a:ext cx="1001486" cy="459778"/>
            </a:xfrm>
            <a:prstGeom prst="curvedDownArrow">
              <a:avLst>
                <a:gd name="adj1" fmla="val 25000"/>
                <a:gd name="adj2" fmla="val 53313"/>
                <a:gd name="adj3" fmla="val 2500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810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1" y="1247775"/>
            <a:ext cx="4338588" cy="161279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1800" dirty="0"/>
              <a:t>Pictures show processes and tooling for jacketed spoke resonators (similar devices) at FNAL/ANL facilities</a:t>
            </a:r>
          </a:p>
          <a:p>
            <a:pPr>
              <a:defRPr/>
            </a:pPr>
            <a:r>
              <a:rPr lang="en-US" sz="1800" dirty="0"/>
              <a:t>Only small adaptation of tooling necessary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2000" dirty="0"/>
              <a:t>Cavity </a:t>
            </a:r>
            <a:r>
              <a:rPr lang="en-US" altLang="en-US" sz="2000" dirty="0" smtClean="0"/>
              <a:t>Processing of Jacketed cavities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774417" y="1344411"/>
            <a:ext cx="2385469" cy="19680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660"/>
          <a:stretch/>
        </p:blipFill>
        <p:spPr>
          <a:xfrm>
            <a:off x="2311196" y="3221272"/>
            <a:ext cx="3788977" cy="29934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8640" y="3974773"/>
            <a:ext cx="2549850" cy="21748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190930" y="3820396"/>
            <a:ext cx="2774949" cy="19358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613940" y="1601182"/>
            <a:ext cx="2774951" cy="184394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Ristori | Crab Cavity Contribution from the U.S. | CC Performance Review | Cern, 3-5 April 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47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1309916"/>
            <a:ext cx="5009771" cy="461327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Hydrogen Degassing Baking (600/10h - 800’C/2h)</a:t>
            </a:r>
          </a:p>
          <a:p>
            <a:pPr lvl="1"/>
            <a:r>
              <a:rPr lang="en-US" sz="1600" dirty="0"/>
              <a:t>temperature and time selected based on type of cavity</a:t>
            </a:r>
            <a:endParaRPr lang="en-US" sz="1600" dirty="0" smtClean="0"/>
          </a:p>
          <a:p>
            <a:r>
              <a:rPr lang="en-US" sz="1800" dirty="0" smtClean="0"/>
              <a:t>Pre-VTS 120’C Bake for 48h</a:t>
            </a:r>
          </a:p>
          <a:p>
            <a:pPr lvl="1"/>
            <a:r>
              <a:rPr lang="en-US" sz="1600" dirty="0"/>
              <a:t>performed with active vacuum pumping to reduce water content and reduce testing times</a:t>
            </a:r>
            <a:endParaRPr lang="en-US" sz="1600" dirty="0" smtClean="0"/>
          </a:p>
          <a:p>
            <a:endParaRPr lang="en-US" sz="1800" dirty="0"/>
          </a:p>
          <a:p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Treatments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1933" y="1417638"/>
            <a:ext cx="2815431" cy="210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89611" y="1309916"/>
            <a:ext cx="1639971" cy="215444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Arial"/>
                <a:ea typeface="+mn-ea"/>
              </a:rPr>
              <a:t>Low-Temp Bake Ovens</a:t>
            </a:r>
            <a:endParaRPr lang="en-US" sz="800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53672" y="3969866"/>
            <a:ext cx="4539156" cy="2061047"/>
            <a:chOff x="4386591" y="3924307"/>
            <a:chExt cx="4539156" cy="2061047"/>
          </a:xfrm>
        </p:grpSpPr>
        <p:pic>
          <p:nvPicPr>
            <p:cNvPr id="7" name="Picture 6" descr="photo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56161" y="3924307"/>
              <a:ext cx="1469586" cy="1959447"/>
            </a:xfrm>
            <a:prstGeom prst="rect">
              <a:avLst/>
            </a:prstGeom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86591" y="3924307"/>
              <a:ext cx="2913484" cy="1959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6612612" y="5769910"/>
              <a:ext cx="2132995" cy="215444"/>
            </a:xfrm>
            <a:prstGeom prst="rect">
              <a:avLst/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 smtClean="0">
                  <a:solidFill>
                    <a:prstClr val="black"/>
                  </a:solidFill>
                  <a:latin typeface="Arial"/>
                  <a:ea typeface="+mn-ea"/>
                </a:rPr>
                <a:t>Hydrogen Degassing Oven</a:t>
              </a:r>
              <a:endParaRPr lang="en-US" sz="800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pic>
        <p:nvPicPr>
          <p:cNvPr id="2" name="Picture 1" descr="IMG_016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371" y="3427056"/>
            <a:ext cx="3662742" cy="274705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Ristori | Crab Cavity Contribution from the U.S. | CC Performance Review | Cern, 3-5 April 2017</a:t>
            </a:r>
            <a:endParaRPr lang="en-US" b="1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35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UP Template" id="{4D6419EB-1827-2443-890E-54E5DEFB5F13}" vid="{16F24099-A6AF-AA45-AF91-99AF75063F0F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purl.org/dc/dcmitype/"/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36991</TotalTime>
  <Words>2111</Words>
  <Application>Microsoft Macintosh PowerPoint</Application>
  <PresentationFormat>On-screen Show (4:3)</PresentationFormat>
  <Paragraphs>285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Helvetica</vt:lpstr>
      <vt:lpstr>MS PGothic</vt:lpstr>
      <vt:lpstr>ＭＳ Ｐゴシック</vt:lpstr>
      <vt:lpstr>Wingdings</vt:lpstr>
      <vt:lpstr>Thème Office</vt:lpstr>
      <vt:lpstr>Crab Cavity Contribution from the U.S. HL-LHC Accelerator Upgrade Project </vt:lpstr>
      <vt:lpstr>Outline</vt:lpstr>
      <vt:lpstr>HL-LHC AUP: Crab Cavity Scope</vt:lpstr>
      <vt:lpstr>High-Level Strategy for RFD Contribution</vt:lpstr>
      <vt:lpstr>RFD Manufacturing Flow Plan</vt:lpstr>
      <vt:lpstr>Cavity Manufacturing</vt:lpstr>
      <vt:lpstr>Cavity Processing - joint FNAL/ANL facility at ANL</vt:lpstr>
      <vt:lpstr>Cavity Processing of Jacketed cavities</vt:lpstr>
      <vt:lpstr>Heat Treatments</vt:lpstr>
      <vt:lpstr>Fermilab Vertical Test Stands</vt:lpstr>
      <vt:lpstr>Acceptance Criteria</vt:lpstr>
      <vt:lpstr>Requirements and Acceptance Criteria Qualification in VTS at 2K prior to shipment to Cern To be discussed asap…</vt:lpstr>
      <vt:lpstr>RFD Results (PoP + SPS Prototypes)</vt:lpstr>
      <vt:lpstr>Road Map for Project Documents</vt:lpstr>
      <vt:lpstr>Interactions – External Dependencies</vt:lpstr>
      <vt:lpstr>Project Schedule</vt:lpstr>
      <vt:lpstr>Crab Cavity Project Schedule</vt:lpstr>
      <vt:lpstr>Resources</vt:lpstr>
      <vt:lpstr>Status</vt:lpstr>
      <vt:lpstr>Risk Mitigation Examples</vt:lpstr>
      <vt:lpstr>Conclusions</vt:lpstr>
    </vt:vector>
  </TitlesOfParts>
  <Company>APO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Leonardo Ristori</cp:lastModifiedBy>
  <cp:revision>706</cp:revision>
  <cp:lastPrinted>2017-02-20T21:06:17Z</cp:lastPrinted>
  <dcterms:created xsi:type="dcterms:W3CDTF">2016-03-23T12:58:39Z</dcterms:created>
  <dcterms:modified xsi:type="dcterms:W3CDTF">2017-04-04T09:56:58Z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