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0" r:id="rId2"/>
    <p:sldId id="259" r:id="rId3"/>
    <p:sldId id="256" r:id="rId4"/>
    <p:sldId id="257" r:id="rId5"/>
    <p:sldId id="258" r:id="rId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102"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3716CD-2DDD-402D-872F-8CBC9948AB9A}" type="datetimeFigureOut">
              <a:rPr lang="de-DE" smtClean="0"/>
              <a:t>22.03.2017</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B58F59-C0E3-42A1-BBAB-8C63A9384995}" type="slidenum">
              <a:rPr lang="de-DE" smtClean="0"/>
              <a:t>‹Nr.›</a:t>
            </a:fld>
            <a:endParaRPr lang="de-DE"/>
          </a:p>
        </p:txBody>
      </p:sp>
    </p:spTree>
    <p:extLst>
      <p:ext uri="{BB962C8B-B14F-4D97-AF65-F5344CB8AC3E}">
        <p14:creationId xmlns:p14="http://schemas.microsoft.com/office/powerpoint/2010/main" val="3623942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t>Band 3 „Kosmische Strahlung“ bietet Einblicke in das faszinierende Forschungsfeld der Astroteilchenphysik. Dabei steht die experimentelle Untersuchung von kosmischen Teilchen am Beispiel der Myonen im Vordergrund. Lehrkräfte erhalten in dem 32-seitigen Heft Hintergrundinformationen</a:t>
            </a:r>
            <a:r>
              <a:rPr lang="de-DE" sz="1200" baseline="0" dirty="0" smtClean="0"/>
              <a:t> </a:t>
            </a:r>
            <a:r>
              <a:rPr lang="de-DE" sz="1200" dirty="0" smtClean="0"/>
              <a:t>sowie Ideen und Anregungen, wie sich das Thema in den Unterricht einbinden lässt. Außerdem enthält die Broschüre Fachtexte und</a:t>
            </a:r>
            <a:r>
              <a:rPr lang="de-DE" sz="1200" baseline="0" dirty="0" smtClean="0"/>
              <a:t> Experimente </a:t>
            </a:r>
            <a:r>
              <a:rPr lang="de-DE" sz="1200" dirty="0" smtClean="0"/>
              <a:t>für Schüler/innen</a:t>
            </a:r>
            <a:r>
              <a:rPr lang="de-DE" sz="1200" baseline="0" dirty="0" smtClean="0"/>
              <a:t>, die durchentsprechende Aufgaben und Lösungen sowie einem Überblick an weiterführenden Materialien zum Thema ergänzt werden. </a:t>
            </a:r>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a:t>
            </a:fld>
            <a:endParaRPr lang="de-DE"/>
          </a:p>
        </p:txBody>
      </p:sp>
    </p:spTree>
    <p:extLst>
      <p:ext uri="{BB962C8B-B14F-4D97-AF65-F5344CB8AC3E}">
        <p14:creationId xmlns:p14="http://schemas.microsoft.com/office/powerpoint/2010/main" val="3843917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In den Lehrplänen einiger Bundesländer gibt es noch keinen eigenständigen Themenbereich Teilchenphysik. Für diesen Fall sind die in Band 4 vorgestellten Mikrokurse zusammengestellt worden. Er bietet vier Kurse, die auf originelle Weise eine Brücke von klassischen Lehrplanthemen zu aktuellen Forschungsgegenständen der Teilchenphysik schlagen. Denn viele der im Physikunterricht behandelten Themen lassen sich leicht um einen Bezug zur modernen Physik und insbesondere der Teilchenphysik ergänzen. Der zeitliche Bedarf für die Behandlung eines Kurses beträgt ca. ein bis zwei Unterrichtsstunden. Zu jedem Kurs werden Einsatzmöglichkeiten und wünschenswerte Vorkenntnisse der Schüler angegeben. Auf mögliche Erweiterungen und Vertiefungen wird hingewiesen. </a:t>
            </a:r>
          </a:p>
        </p:txBody>
      </p:sp>
      <p:sp>
        <p:nvSpPr>
          <p:cNvPr id="4" name="Foliennummernplatzhalter 3"/>
          <p:cNvSpPr>
            <a:spLocks noGrp="1"/>
          </p:cNvSpPr>
          <p:nvPr>
            <p:ph type="sldNum" sz="quarter" idx="10"/>
          </p:nvPr>
        </p:nvSpPr>
        <p:spPr/>
        <p:txBody>
          <a:bodyPr/>
          <a:lstStyle/>
          <a:p>
            <a:fld id="{9ACE2FA9-D227-4174-B6E7-0D26017353BE}" type="slidenum">
              <a:rPr lang="de-DE" smtClean="0"/>
              <a:pPr/>
              <a:t>4</a:t>
            </a:fld>
            <a:endParaRPr lang="de-DE"/>
          </a:p>
        </p:txBody>
      </p:sp>
    </p:spTree>
    <p:extLst>
      <p:ext uri="{BB962C8B-B14F-4D97-AF65-F5344CB8AC3E}">
        <p14:creationId xmlns:p14="http://schemas.microsoft.com/office/powerpoint/2010/main" val="4069563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D6EB316C-775F-4F01-B9D4-C6C324C27AE0}" type="datetimeFigureOut">
              <a:rPr lang="de-DE" smtClean="0"/>
              <a:t>22.03.2017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EF626AE-8181-4602-935B-A87E425E23BD}" type="slidenum">
              <a:rPr lang="de-DE" smtClean="0"/>
              <a:t>‹Nr.›</a:t>
            </a:fld>
            <a:endParaRPr lang="de-DE"/>
          </a:p>
        </p:txBody>
      </p:sp>
    </p:spTree>
    <p:extLst>
      <p:ext uri="{BB962C8B-B14F-4D97-AF65-F5344CB8AC3E}">
        <p14:creationId xmlns:p14="http://schemas.microsoft.com/office/powerpoint/2010/main" val="1868419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D6EB316C-775F-4F01-B9D4-C6C324C27AE0}" type="datetimeFigureOut">
              <a:rPr lang="de-DE" smtClean="0"/>
              <a:t>22.03.2017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EF626AE-8181-4602-935B-A87E425E23BD}" type="slidenum">
              <a:rPr lang="de-DE" smtClean="0"/>
              <a:t>‹Nr.›</a:t>
            </a:fld>
            <a:endParaRPr lang="de-DE"/>
          </a:p>
        </p:txBody>
      </p:sp>
    </p:spTree>
    <p:extLst>
      <p:ext uri="{BB962C8B-B14F-4D97-AF65-F5344CB8AC3E}">
        <p14:creationId xmlns:p14="http://schemas.microsoft.com/office/powerpoint/2010/main" val="1526862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D6EB316C-775F-4F01-B9D4-C6C324C27AE0}" type="datetimeFigureOut">
              <a:rPr lang="de-DE" smtClean="0"/>
              <a:t>22.03.2017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EF626AE-8181-4602-935B-A87E425E23BD}" type="slidenum">
              <a:rPr lang="de-DE" smtClean="0"/>
              <a:t>‹Nr.›</a:t>
            </a:fld>
            <a:endParaRPr lang="de-DE"/>
          </a:p>
        </p:txBody>
      </p:sp>
    </p:spTree>
    <p:extLst>
      <p:ext uri="{BB962C8B-B14F-4D97-AF65-F5344CB8AC3E}">
        <p14:creationId xmlns:p14="http://schemas.microsoft.com/office/powerpoint/2010/main" val="2596623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8"/>
            <a:ext cx="10035547" cy="1325563"/>
          </a:xfrm>
        </p:spPr>
        <p:txBody>
          <a:bodyPr/>
          <a:lstStyle>
            <a:lvl1pPr>
              <a:defRPr sz="3200" b="0">
                <a:solidFill>
                  <a:srgbClr val="002060"/>
                </a:solidFill>
              </a:defRPr>
            </a:lvl1pPr>
          </a:lstStyle>
          <a:p>
            <a:r>
              <a:rPr lang="de-DE" smtClean="0"/>
              <a:t>Titelmasterformat durch Klicken bearbeiten</a:t>
            </a:r>
            <a:endParaRPr lang="de-DE" dirty="0"/>
          </a:p>
        </p:txBody>
      </p:sp>
      <p:sp>
        <p:nvSpPr>
          <p:cNvPr id="5" name="Foliennummernplatzhalter 4"/>
          <p:cNvSpPr>
            <a:spLocks noGrp="1"/>
          </p:cNvSpPr>
          <p:nvPr>
            <p:ph type="sldNum" sz="quarter" idx="12"/>
          </p:nvPr>
        </p:nvSpPr>
        <p:spPr>
          <a:xfrm>
            <a:off x="8610600" y="6356362"/>
            <a:ext cx="2743200" cy="365125"/>
          </a:xfrm>
          <a:prstGeom prst="rect">
            <a:avLst/>
          </a:prstGeom>
        </p:spPr>
        <p:txBody>
          <a:bodyP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838200" y="6356362"/>
            <a:ext cx="1513885" cy="365125"/>
          </a:xfrm>
        </p:spPr>
        <p:txBody>
          <a:bodyPr/>
          <a:lstStyle>
            <a:lvl1pPr>
              <a:defRPr>
                <a:solidFill>
                  <a:schemeClr val="bg1">
                    <a:lumMod val="50000"/>
                  </a:schemeClr>
                </a:solidFill>
              </a:defRPr>
            </a:lvl1pPr>
          </a:lstStyle>
          <a:p>
            <a:r>
              <a:rPr lang="de-DE" smtClean="0"/>
              <a:t>09.02.2017</a:t>
            </a:r>
            <a:endParaRPr lang="de-DE" dirty="0"/>
          </a:p>
        </p:txBody>
      </p:sp>
      <p:sp>
        <p:nvSpPr>
          <p:cNvPr id="7" name="Footer Placeholder 4"/>
          <p:cNvSpPr>
            <a:spLocks noGrp="1"/>
          </p:cNvSpPr>
          <p:nvPr>
            <p:ph type="ftr" sz="quarter" idx="11"/>
          </p:nvPr>
        </p:nvSpPr>
        <p:spPr>
          <a:xfrm>
            <a:off x="2543605" y="6356361"/>
            <a:ext cx="5472608" cy="365125"/>
          </a:xfrm>
        </p:spPr>
        <p:txBody>
          <a:bodyPr/>
          <a:lstStyle>
            <a:lvl1pPr algn="l">
              <a:defRPr>
                <a:solidFill>
                  <a:schemeClr val="bg1">
                    <a:lumMod val="50000"/>
                  </a:schemeClr>
                </a:solidFill>
                <a:latin typeface="Arial Narrow" panose="020B0606020202030204" pitchFamily="34" charset="0"/>
              </a:defRPr>
            </a:lvl1pPr>
          </a:lstStyle>
          <a:p>
            <a:pPr algn="ctr"/>
            <a:r>
              <a:rPr lang="de-DE" smtClean="0"/>
              <a:t>Forschung trifft Schule - Multiplikatorenschulung - BEW Essen</a:t>
            </a:r>
            <a:endParaRPr lang="de-DE" dirty="0"/>
          </a:p>
        </p:txBody>
      </p:sp>
      <p:sp>
        <p:nvSpPr>
          <p:cNvPr id="10" name="Textplatzhalter 2"/>
          <p:cNvSpPr>
            <a:spLocks noGrp="1"/>
          </p:cNvSpPr>
          <p:nvPr>
            <p:ph type="body" idx="1" hasCustomPrompt="1"/>
          </p:nvPr>
        </p:nvSpPr>
        <p:spPr>
          <a:xfrm>
            <a:off x="1295467" y="2060849"/>
            <a:ext cx="10051984"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239841444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D6EB316C-775F-4F01-B9D4-C6C324C27AE0}" type="datetimeFigureOut">
              <a:rPr lang="de-DE" smtClean="0"/>
              <a:t>22.03.2017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EF626AE-8181-4602-935B-A87E425E23BD}" type="slidenum">
              <a:rPr lang="de-DE" smtClean="0"/>
              <a:t>‹Nr.›</a:t>
            </a:fld>
            <a:endParaRPr lang="de-DE"/>
          </a:p>
        </p:txBody>
      </p:sp>
    </p:spTree>
    <p:extLst>
      <p:ext uri="{BB962C8B-B14F-4D97-AF65-F5344CB8AC3E}">
        <p14:creationId xmlns:p14="http://schemas.microsoft.com/office/powerpoint/2010/main" val="1063266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D6EB316C-775F-4F01-B9D4-C6C324C27AE0}" type="datetimeFigureOut">
              <a:rPr lang="de-DE" smtClean="0"/>
              <a:t>22.03.2017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EF626AE-8181-4602-935B-A87E425E23BD}" type="slidenum">
              <a:rPr lang="de-DE" smtClean="0"/>
              <a:t>‹Nr.›</a:t>
            </a:fld>
            <a:endParaRPr lang="de-DE"/>
          </a:p>
        </p:txBody>
      </p:sp>
    </p:spTree>
    <p:extLst>
      <p:ext uri="{BB962C8B-B14F-4D97-AF65-F5344CB8AC3E}">
        <p14:creationId xmlns:p14="http://schemas.microsoft.com/office/powerpoint/2010/main" val="27785792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D6EB316C-775F-4F01-B9D4-C6C324C27AE0}" type="datetimeFigureOut">
              <a:rPr lang="de-DE" smtClean="0"/>
              <a:t>22.03.2017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EF626AE-8181-4602-935B-A87E425E23BD}" type="slidenum">
              <a:rPr lang="de-DE" smtClean="0"/>
              <a:t>‹Nr.›</a:t>
            </a:fld>
            <a:endParaRPr lang="de-DE"/>
          </a:p>
        </p:txBody>
      </p:sp>
    </p:spTree>
    <p:extLst>
      <p:ext uri="{BB962C8B-B14F-4D97-AF65-F5344CB8AC3E}">
        <p14:creationId xmlns:p14="http://schemas.microsoft.com/office/powerpoint/2010/main" val="1415490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D6EB316C-775F-4F01-B9D4-C6C324C27AE0}" type="datetimeFigureOut">
              <a:rPr lang="de-DE" smtClean="0"/>
              <a:t>22.03.2017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1EF626AE-8181-4602-935B-A87E425E23BD}" type="slidenum">
              <a:rPr lang="de-DE" smtClean="0"/>
              <a:t>‹Nr.›</a:t>
            </a:fld>
            <a:endParaRPr lang="de-DE"/>
          </a:p>
        </p:txBody>
      </p:sp>
    </p:spTree>
    <p:extLst>
      <p:ext uri="{BB962C8B-B14F-4D97-AF65-F5344CB8AC3E}">
        <p14:creationId xmlns:p14="http://schemas.microsoft.com/office/powerpoint/2010/main" val="1891464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D6EB316C-775F-4F01-B9D4-C6C324C27AE0}" type="datetimeFigureOut">
              <a:rPr lang="de-DE" smtClean="0"/>
              <a:t>22.03.2017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1EF626AE-8181-4602-935B-A87E425E23BD}" type="slidenum">
              <a:rPr lang="de-DE" smtClean="0"/>
              <a:t>‹Nr.›</a:t>
            </a:fld>
            <a:endParaRPr lang="de-DE"/>
          </a:p>
        </p:txBody>
      </p:sp>
    </p:spTree>
    <p:extLst>
      <p:ext uri="{BB962C8B-B14F-4D97-AF65-F5344CB8AC3E}">
        <p14:creationId xmlns:p14="http://schemas.microsoft.com/office/powerpoint/2010/main" val="728941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6EB316C-775F-4F01-B9D4-C6C324C27AE0}" type="datetimeFigureOut">
              <a:rPr lang="de-DE" smtClean="0"/>
              <a:t>22.03.2017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1EF626AE-8181-4602-935B-A87E425E23BD}" type="slidenum">
              <a:rPr lang="de-DE" smtClean="0"/>
              <a:t>‹Nr.›</a:t>
            </a:fld>
            <a:endParaRPr lang="de-DE"/>
          </a:p>
        </p:txBody>
      </p:sp>
    </p:spTree>
    <p:extLst>
      <p:ext uri="{BB962C8B-B14F-4D97-AF65-F5344CB8AC3E}">
        <p14:creationId xmlns:p14="http://schemas.microsoft.com/office/powerpoint/2010/main" val="1505061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D6EB316C-775F-4F01-B9D4-C6C324C27AE0}" type="datetimeFigureOut">
              <a:rPr lang="de-DE" smtClean="0"/>
              <a:t>22.03.2017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EF626AE-8181-4602-935B-A87E425E23BD}" type="slidenum">
              <a:rPr lang="de-DE" smtClean="0"/>
              <a:t>‹Nr.›</a:t>
            </a:fld>
            <a:endParaRPr lang="de-DE"/>
          </a:p>
        </p:txBody>
      </p:sp>
    </p:spTree>
    <p:extLst>
      <p:ext uri="{BB962C8B-B14F-4D97-AF65-F5344CB8AC3E}">
        <p14:creationId xmlns:p14="http://schemas.microsoft.com/office/powerpoint/2010/main" val="2703198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D6EB316C-775F-4F01-B9D4-C6C324C27AE0}" type="datetimeFigureOut">
              <a:rPr lang="de-DE" smtClean="0"/>
              <a:t>22.03.2017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EF626AE-8181-4602-935B-A87E425E23BD}" type="slidenum">
              <a:rPr lang="de-DE" smtClean="0"/>
              <a:t>‹Nr.›</a:t>
            </a:fld>
            <a:endParaRPr lang="de-DE"/>
          </a:p>
        </p:txBody>
      </p:sp>
    </p:spTree>
    <p:extLst>
      <p:ext uri="{BB962C8B-B14F-4D97-AF65-F5344CB8AC3E}">
        <p14:creationId xmlns:p14="http://schemas.microsoft.com/office/powerpoint/2010/main" val="578884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EB316C-775F-4F01-B9D4-C6C324C27AE0}" type="datetimeFigureOut">
              <a:rPr lang="de-DE" smtClean="0"/>
              <a:t>22.03.2017</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F626AE-8181-4602-935B-A87E425E23BD}" type="slidenum">
              <a:rPr lang="de-DE" smtClean="0"/>
              <a:t>‹Nr.›</a:t>
            </a:fld>
            <a:endParaRPr lang="de-DE"/>
          </a:p>
        </p:txBody>
      </p:sp>
    </p:spTree>
    <p:extLst>
      <p:ext uri="{BB962C8B-B14F-4D97-AF65-F5344CB8AC3E}">
        <p14:creationId xmlns:p14="http://schemas.microsoft.com/office/powerpoint/2010/main" val="3132014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f1T5ZhxyB0" TargetMode="Externa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facebook.com/events/763844313767652"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2" Type="http://schemas.openxmlformats.org/officeDocument/2006/relationships/hyperlink" Target="http://www.teilchenwelt.de/forum/"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760095" y="6395085"/>
            <a:ext cx="4874348" cy="369332"/>
          </a:xfrm>
          <a:prstGeom prst="rect">
            <a:avLst/>
          </a:prstGeom>
        </p:spPr>
        <p:txBody>
          <a:bodyPr wrap="none">
            <a:spAutoFit/>
          </a:bodyPr>
          <a:lstStyle/>
          <a:p>
            <a:r>
              <a:rPr lang="de-DE" dirty="0">
                <a:hlinkClick r:id="rId2"/>
              </a:rPr>
              <a:t>https://www.youtube.com/watch?v=-</a:t>
            </a:r>
            <a:r>
              <a:rPr lang="de-DE" dirty="0" smtClean="0">
                <a:hlinkClick r:id="rId2"/>
              </a:rPr>
              <a:t>f1T5ZhxyB0</a:t>
            </a:r>
            <a:r>
              <a:rPr lang="de-DE" dirty="0" smtClean="0"/>
              <a:t> </a:t>
            </a:r>
            <a:endParaRPr lang="de-DE" dirty="0"/>
          </a:p>
        </p:txBody>
      </p:sp>
      <p:pic>
        <p:nvPicPr>
          <p:cNvPr id="6" name="Grafik 5"/>
          <p:cNvPicPr>
            <a:picLocks noChangeAspect="1"/>
          </p:cNvPicPr>
          <p:nvPr/>
        </p:nvPicPr>
        <p:blipFill>
          <a:blip r:embed="rId3"/>
          <a:stretch>
            <a:fillRect/>
          </a:stretch>
        </p:blipFill>
        <p:spPr>
          <a:xfrm>
            <a:off x="4814933" y="890620"/>
            <a:ext cx="5510180" cy="5510180"/>
          </a:xfrm>
          <a:prstGeom prst="rect">
            <a:avLst/>
          </a:prstGeom>
        </p:spPr>
      </p:pic>
      <p:pic>
        <p:nvPicPr>
          <p:cNvPr id="7" name="Grafik 6"/>
          <p:cNvPicPr>
            <a:picLocks noChangeAspect="1"/>
          </p:cNvPicPr>
          <p:nvPr/>
        </p:nvPicPr>
        <p:blipFill>
          <a:blip r:embed="rId4"/>
          <a:stretch>
            <a:fillRect/>
          </a:stretch>
        </p:blipFill>
        <p:spPr>
          <a:xfrm>
            <a:off x="811919" y="890620"/>
            <a:ext cx="4003014" cy="2363588"/>
          </a:xfrm>
          <a:prstGeom prst="rect">
            <a:avLst/>
          </a:prstGeom>
        </p:spPr>
      </p:pic>
      <p:pic>
        <p:nvPicPr>
          <p:cNvPr id="8" name="Grafik 7"/>
          <p:cNvPicPr>
            <a:picLocks noChangeAspect="1"/>
          </p:cNvPicPr>
          <p:nvPr/>
        </p:nvPicPr>
        <p:blipFill>
          <a:blip r:embed="rId5"/>
          <a:stretch>
            <a:fillRect/>
          </a:stretch>
        </p:blipFill>
        <p:spPr>
          <a:xfrm>
            <a:off x="819626" y="3346283"/>
            <a:ext cx="3999726" cy="3054517"/>
          </a:xfrm>
          <a:prstGeom prst="rect">
            <a:avLst/>
          </a:prstGeom>
        </p:spPr>
      </p:pic>
      <p:pic>
        <p:nvPicPr>
          <p:cNvPr id="9" name="Grafik 8"/>
          <p:cNvPicPr>
            <a:picLocks noChangeAspect="1"/>
          </p:cNvPicPr>
          <p:nvPr/>
        </p:nvPicPr>
        <p:blipFill>
          <a:blip r:embed="rId6"/>
          <a:stretch>
            <a:fillRect/>
          </a:stretch>
        </p:blipFill>
        <p:spPr>
          <a:xfrm>
            <a:off x="827159" y="20868"/>
            <a:ext cx="9383641" cy="819632"/>
          </a:xfrm>
          <a:prstGeom prst="rect">
            <a:avLst/>
          </a:prstGeom>
        </p:spPr>
      </p:pic>
      <p:sp>
        <p:nvSpPr>
          <p:cNvPr id="10" name="Rechteck 9"/>
          <p:cNvSpPr/>
          <p:nvPr/>
        </p:nvSpPr>
        <p:spPr>
          <a:xfrm>
            <a:off x="2470978" y="16078"/>
            <a:ext cx="8486581" cy="369332"/>
          </a:xfrm>
          <a:prstGeom prst="rect">
            <a:avLst/>
          </a:prstGeom>
        </p:spPr>
        <p:txBody>
          <a:bodyPr wrap="square">
            <a:spAutoFit/>
          </a:bodyPr>
          <a:lstStyle/>
          <a:p>
            <a:r>
              <a:rPr lang="de-DE" dirty="0">
                <a:solidFill>
                  <a:schemeClr val="bg1"/>
                </a:solidFill>
              </a:rPr>
              <a:t>https://blogs.helmholtz.de/augenspiegel/2017/03/meine-wissenschaft/</a:t>
            </a:r>
          </a:p>
        </p:txBody>
      </p:sp>
    </p:spTree>
    <p:extLst>
      <p:ext uri="{BB962C8B-B14F-4D97-AF65-F5344CB8AC3E}">
        <p14:creationId xmlns:p14="http://schemas.microsoft.com/office/powerpoint/2010/main" val="19958440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440872" y="4969020"/>
            <a:ext cx="9144000" cy="1655762"/>
          </a:xfrm>
        </p:spPr>
        <p:txBody>
          <a:bodyPr>
            <a:normAutofit fontScale="92500" lnSpcReduction="10000"/>
          </a:bodyPr>
          <a:lstStyle/>
          <a:p>
            <a:endParaRPr lang="de-DE" dirty="0" smtClean="0"/>
          </a:p>
          <a:p>
            <a:r>
              <a:rPr lang="sv-SE" dirty="0"/>
              <a:t>	</a:t>
            </a:r>
          </a:p>
          <a:p>
            <a:r>
              <a:rPr lang="sv-SE" dirty="0"/>
              <a:t>Samstag, 22. April 12:00 - 15:00 </a:t>
            </a:r>
            <a:endParaRPr lang="de-DE" dirty="0" smtClean="0"/>
          </a:p>
          <a:p>
            <a:r>
              <a:rPr lang="de-DE" dirty="0" smtClean="0">
                <a:hlinkClick r:id="rId2"/>
              </a:rPr>
              <a:t>https</a:t>
            </a:r>
            <a:r>
              <a:rPr lang="de-DE" dirty="0">
                <a:hlinkClick r:id="rId2"/>
              </a:rPr>
              <a:t>://</a:t>
            </a:r>
            <a:r>
              <a:rPr lang="de-DE" dirty="0" smtClean="0">
                <a:hlinkClick r:id="rId2"/>
              </a:rPr>
              <a:t>www.facebook.com/events/763844313767652</a:t>
            </a:r>
            <a:r>
              <a:rPr lang="de-DE" dirty="0" smtClean="0"/>
              <a:t> </a:t>
            </a:r>
          </a:p>
          <a:p>
            <a:endParaRPr lang="de-DE"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2161" y="849745"/>
            <a:ext cx="6721422" cy="4801016"/>
          </a:xfrm>
          <a:prstGeom prst="rect">
            <a:avLst/>
          </a:prstGeom>
        </p:spPr>
      </p:pic>
    </p:spTree>
    <p:extLst>
      <p:ext uri="{BB962C8B-B14F-4D97-AF65-F5344CB8AC3E}">
        <p14:creationId xmlns:p14="http://schemas.microsoft.com/office/powerpoint/2010/main" val="24326324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2495600" y="692697"/>
            <a:ext cx="7526660" cy="1325563"/>
          </a:xfrm>
        </p:spPr>
        <p:txBody>
          <a:bodyPr/>
          <a:lstStyle/>
          <a:p>
            <a:r>
              <a:rPr lang="de-DE">
                <a:solidFill>
                  <a:srgbClr val="013476"/>
                </a:solidFill>
              </a:rPr>
              <a:t>Band 3: Kosmische Strahlung</a:t>
            </a:r>
            <a:r>
              <a:rPr lang="de-DE"/>
              <a:t/>
            </a:r>
            <a:br>
              <a:rPr lang="de-DE"/>
            </a:br>
            <a:endParaRPr lang="de-DE" sz="1600" dirty="0"/>
          </a:p>
        </p:txBody>
      </p:sp>
      <p:sp>
        <p:nvSpPr>
          <p:cNvPr id="11" name="Text Placeholder 10"/>
          <p:cNvSpPr>
            <a:spLocks noGrp="1"/>
          </p:cNvSpPr>
          <p:nvPr>
            <p:ph type="body" idx="1"/>
          </p:nvPr>
        </p:nvSpPr>
        <p:spPr>
          <a:xfrm>
            <a:off x="2495600" y="1700808"/>
            <a:ext cx="5184576" cy="4536504"/>
          </a:xfrm>
        </p:spPr>
        <p:txBody>
          <a:bodyPr/>
          <a:lstStyle/>
          <a:p>
            <a:pPr lvl="1">
              <a:lnSpc>
                <a:spcPct val="100000"/>
              </a:lnSpc>
              <a:spcBef>
                <a:spcPts val="600"/>
              </a:spcBef>
            </a:pPr>
            <a:r>
              <a:rPr lang="de-DE" sz="2200" dirty="0">
                <a:solidFill>
                  <a:srgbClr val="013476"/>
                </a:solidFill>
              </a:rPr>
              <a:t>32 Seiten</a:t>
            </a:r>
          </a:p>
          <a:p>
            <a:pPr lvl="1">
              <a:lnSpc>
                <a:spcPct val="100000"/>
              </a:lnSpc>
              <a:spcBef>
                <a:spcPts val="600"/>
              </a:spcBef>
            </a:pPr>
            <a:r>
              <a:rPr lang="de-DE" sz="2200" dirty="0">
                <a:solidFill>
                  <a:srgbClr val="013476"/>
                </a:solidFill>
              </a:rPr>
              <a:t>Fokus: Untersuchung von Myonen</a:t>
            </a:r>
          </a:p>
          <a:p>
            <a:pPr lvl="1">
              <a:lnSpc>
                <a:spcPct val="100000"/>
              </a:lnSpc>
              <a:spcBef>
                <a:spcPts val="600"/>
              </a:spcBef>
            </a:pPr>
            <a:r>
              <a:rPr lang="de-DE" sz="2200" dirty="0">
                <a:solidFill>
                  <a:srgbClr val="013476"/>
                </a:solidFill>
              </a:rPr>
              <a:t>Hintergrundinfos für Lehrkräfte</a:t>
            </a:r>
          </a:p>
          <a:p>
            <a:pPr lvl="1">
              <a:lnSpc>
                <a:spcPct val="100000"/>
              </a:lnSpc>
              <a:spcBef>
                <a:spcPts val="600"/>
              </a:spcBef>
            </a:pPr>
            <a:r>
              <a:rPr lang="de-DE" sz="2200" dirty="0">
                <a:solidFill>
                  <a:srgbClr val="013476"/>
                </a:solidFill>
              </a:rPr>
              <a:t>Fachtext für Schüler/innen</a:t>
            </a:r>
          </a:p>
          <a:p>
            <a:pPr lvl="1">
              <a:lnSpc>
                <a:spcPct val="100000"/>
              </a:lnSpc>
              <a:spcBef>
                <a:spcPts val="600"/>
              </a:spcBef>
            </a:pPr>
            <a:r>
              <a:rPr lang="de-DE" sz="2200" dirty="0">
                <a:solidFill>
                  <a:srgbClr val="013476"/>
                </a:solidFill>
              </a:rPr>
              <a:t>Aktivitäten, Aufgaben und Lösungen</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6280" y="260649"/>
            <a:ext cx="1774704" cy="2518406"/>
          </a:xfrm>
          <a:prstGeom prst="rect">
            <a:avLst/>
          </a:prstGeom>
        </p:spPr>
      </p:pic>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27180" y="3954191"/>
            <a:ext cx="1998720" cy="2660141"/>
          </a:xfrm>
          <a:prstGeom prst="rect">
            <a:avLst/>
          </a:prstGeom>
          <a:ln>
            <a:solidFill>
              <a:srgbClr val="3CBDA1"/>
            </a:solidFill>
          </a:ln>
        </p:spPr>
      </p:pic>
      <p:pic>
        <p:nvPicPr>
          <p:cNvPr id="5" name="Grafik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31795" y="3954191"/>
            <a:ext cx="1998441" cy="2660141"/>
          </a:xfrm>
          <a:prstGeom prst="rect">
            <a:avLst/>
          </a:prstGeom>
          <a:ln>
            <a:solidFill>
              <a:srgbClr val="3CBDA1"/>
            </a:solidFill>
          </a:ln>
        </p:spPr>
      </p:pic>
      <p:pic>
        <p:nvPicPr>
          <p:cNvPr id="7" name="Grafik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77519" y="3954191"/>
            <a:ext cx="2002657" cy="2665380"/>
          </a:xfrm>
          <a:prstGeom prst="rect">
            <a:avLst/>
          </a:prstGeom>
          <a:ln>
            <a:solidFill>
              <a:srgbClr val="3CBDA1"/>
            </a:solidFill>
          </a:ln>
        </p:spPr>
      </p:pic>
      <p:sp>
        <p:nvSpPr>
          <p:cNvPr id="8" name="Datumsplatzhalter 7"/>
          <p:cNvSpPr>
            <a:spLocks noGrp="1"/>
          </p:cNvSpPr>
          <p:nvPr>
            <p:ph type="dt" sz="half" idx="10"/>
          </p:nvPr>
        </p:nvSpPr>
        <p:spPr/>
        <p:txBody>
          <a:bodyPr/>
          <a:lstStyle/>
          <a:p>
            <a:r>
              <a:rPr lang="de-DE" dirty="0" smtClean="0"/>
              <a:t>22</a:t>
            </a:r>
            <a:r>
              <a:rPr lang="de-DE" dirty="0" smtClean="0"/>
              <a:t>.03.2017</a:t>
            </a:r>
            <a:endParaRPr lang="de-DE" dirty="0"/>
          </a:p>
        </p:txBody>
      </p:sp>
      <p:sp>
        <p:nvSpPr>
          <p:cNvPr id="9" name="Foliennummernplatzhalter 8"/>
          <p:cNvSpPr>
            <a:spLocks noGrp="1"/>
          </p:cNvSpPr>
          <p:nvPr>
            <p:ph type="sldNum" sz="quarter" idx="12"/>
          </p:nvPr>
        </p:nvSpPr>
        <p:spPr/>
        <p:txBody>
          <a:bodyPr/>
          <a:lstStyle/>
          <a:p>
            <a:fld id="{13EBA283-81CD-428D-9703-4AE41BDC50AA}" type="slidenum">
              <a:rPr lang="de-DE" smtClean="0"/>
              <a:pPr/>
              <a:t>3</a:t>
            </a:fld>
            <a:endParaRPr lang="de-DE" dirty="0"/>
          </a:p>
        </p:txBody>
      </p:sp>
    </p:spTree>
    <p:extLst>
      <p:ext uri="{BB962C8B-B14F-4D97-AF65-F5344CB8AC3E}">
        <p14:creationId xmlns:p14="http://schemas.microsoft.com/office/powerpoint/2010/main" val="3562024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2495600" y="692697"/>
            <a:ext cx="7526660" cy="1325563"/>
          </a:xfrm>
        </p:spPr>
        <p:txBody>
          <a:bodyPr/>
          <a:lstStyle/>
          <a:p>
            <a:r>
              <a:rPr lang="de-DE">
                <a:solidFill>
                  <a:srgbClr val="013476"/>
                </a:solidFill>
              </a:rPr>
              <a:t>Band 4: Mikrokurse</a:t>
            </a:r>
            <a:r>
              <a:rPr lang="de-DE"/>
              <a:t/>
            </a:r>
            <a:br>
              <a:rPr lang="de-DE"/>
            </a:br>
            <a:endParaRPr lang="de-DE" sz="1600" dirty="0"/>
          </a:p>
        </p:txBody>
      </p:sp>
      <p:sp>
        <p:nvSpPr>
          <p:cNvPr id="11" name="Text Placeholder 10"/>
          <p:cNvSpPr>
            <a:spLocks noGrp="1"/>
          </p:cNvSpPr>
          <p:nvPr>
            <p:ph type="body" idx="1"/>
          </p:nvPr>
        </p:nvSpPr>
        <p:spPr>
          <a:xfrm>
            <a:off x="2495600" y="1700808"/>
            <a:ext cx="7885358" cy="4536504"/>
          </a:xfrm>
        </p:spPr>
        <p:txBody>
          <a:bodyPr/>
          <a:lstStyle/>
          <a:p>
            <a:pPr lvl="1">
              <a:lnSpc>
                <a:spcPct val="100000"/>
              </a:lnSpc>
              <a:spcBef>
                <a:spcPts val="600"/>
              </a:spcBef>
            </a:pPr>
            <a:r>
              <a:rPr lang="de-DE" sz="2200">
                <a:solidFill>
                  <a:srgbClr val="013476"/>
                </a:solidFill>
              </a:rPr>
              <a:t>28 Seiten</a:t>
            </a:r>
          </a:p>
          <a:p>
            <a:pPr lvl="1">
              <a:lnSpc>
                <a:spcPct val="100000"/>
              </a:lnSpc>
              <a:spcBef>
                <a:spcPts val="600"/>
              </a:spcBef>
            </a:pPr>
            <a:r>
              <a:rPr lang="de-DE" sz="2200">
                <a:solidFill>
                  <a:srgbClr val="013476"/>
                </a:solidFill>
              </a:rPr>
              <a:t>4 Kurse</a:t>
            </a:r>
          </a:p>
          <a:p>
            <a:pPr lvl="1">
              <a:lnSpc>
                <a:spcPct val="100000"/>
              </a:lnSpc>
              <a:spcBef>
                <a:spcPts val="600"/>
              </a:spcBef>
            </a:pPr>
            <a:r>
              <a:rPr lang="de-DE" sz="2200">
                <a:solidFill>
                  <a:srgbClr val="013476"/>
                </a:solidFill>
              </a:rPr>
              <a:t>Zeitbedarf 1-2 Unterrichtsstunden</a:t>
            </a:r>
          </a:p>
          <a:p>
            <a:pPr lvl="1">
              <a:lnSpc>
                <a:spcPct val="100000"/>
              </a:lnSpc>
              <a:spcBef>
                <a:spcPts val="600"/>
              </a:spcBef>
            </a:pPr>
            <a:r>
              <a:rPr lang="de-DE" sz="2200">
                <a:solidFill>
                  <a:srgbClr val="013476"/>
                </a:solidFill>
              </a:rPr>
              <a:t>Anknüpfung an klassische Lehrplanthemen, z.B. waagerechter Wurf mit Anti-Wasserstoff</a:t>
            </a:r>
          </a:p>
          <a:p>
            <a:pPr lvl="1">
              <a:lnSpc>
                <a:spcPct val="100000"/>
              </a:lnSpc>
              <a:spcBef>
                <a:spcPts val="600"/>
              </a:spcBef>
            </a:pPr>
            <a:r>
              <a:rPr lang="de-DE" sz="2200">
                <a:solidFill>
                  <a:srgbClr val="013476"/>
                </a:solidFill>
              </a:rPr>
              <a:t>mit Aufgaben und                                                                     Lösungen</a:t>
            </a:r>
            <a:endParaRPr lang="de-DE" sz="2200" dirty="0">
              <a:solidFill>
                <a:srgbClr val="013476"/>
              </a:solidFill>
            </a:endParaRP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99120" y="270964"/>
            <a:ext cx="1781838" cy="2518407"/>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40217" y="3531272"/>
            <a:ext cx="2232655" cy="3157422"/>
          </a:xfrm>
          <a:prstGeom prst="rect">
            <a:avLst/>
          </a:prstGeom>
          <a:ln>
            <a:solidFill>
              <a:srgbClr val="3CBDA1"/>
            </a:solidFill>
          </a:ln>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86613" y="3531272"/>
            <a:ext cx="2232738" cy="3157422"/>
          </a:xfrm>
          <a:prstGeom prst="rect">
            <a:avLst/>
          </a:prstGeom>
          <a:ln>
            <a:solidFill>
              <a:srgbClr val="3CBDA1"/>
            </a:solidFill>
          </a:ln>
        </p:spPr>
      </p:pic>
      <p:sp>
        <p:nvSpPr>
          <p:cNvPr id="3" name="Datumsplatzhalter 2"/>
          <p:cNvSpPr>
            <a:spLocks noGrp="1"/>
          </p:cNvSpPr>
          <p:nvPr>
            <p:ph type="dt" sz="half" idx="10"/>
          </p:nvPr>
        </p:nvSpPr>
        <p:spPr/>
        <p:txBody>
          <a:bodyPr/>
          <a:lstStyle/>
          <a:p>
            <a:r>
              <a:rPr lang="de-DE" dirty="0" smtClean="0"/>
              <a:t>22</a:t>
            </a:r>
            <a:r>
              <a:rPr lang="de-DE" dirty="0" smtClean="0"/>
              <a:t>.03.2017</a:t>
            </a:r>
            <a:endParaRPr lang="de-DE"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4</a:t>
            </a:fld>
            <a:endParaRPr lang="de-DE" dirty="0"/>
          </a:p>
        </p:txBody>
      </p:sp>
    </p:spTree>
    <p:extLst>
      <p:ext uri="{BB962C8B-B14F-4D97-AF65-F5344CB8AC3E}">
        <p14:creationId xmlns:p14="http://schemas.microsoft.com/office/powerpoint/2010/main" val="4068079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Forum</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5</a:t>
            </a:fld>
            <a:endParaRPr lang="de-DE" dirty="0"/>
          </a:p>
        </p:txBody>
      </p:sp>
      <p:sp>
        <p:nvSpPr>
          <p:cNvPr id="4" name="Datumsplatzhalter 3"/>
          <p:cNvSpPr>
            <a:spLocks noGrp="1"/>
          </p:cNvSpPr>
          <p:nvPr>
            <p:ph type="dt" sz="half" idx="10"/>
          </p:nvPr>
        </p:nvSpPr>
        <p:spPr/>
        <p:txBody>
          <a:bodyPr/>
          <a:lstStyle/>
          <a:p>
            <a:r>
              <a:rPr lang="de-DE" dirty="0" smtClean="0"/>
              <a:t>22</a:t>
            </a:r>
            <a:r>
              <a:rPr lang="de-DE" dirty="0" smtClean="0"/>
              <a:t>.03.2017</a:t>
            </a:r>
            <a:endParaRPr lang="de-DE" dirty="0"/>
          </a:p>
        </p:txBody>
      </p:sp>
      <p:sp>
        <p:nvSpPr>
          <p:cNvPr id="5" name="Fußzeilenplatzhalter 4"/>
          <p:cNvSpPr>
            <a:spLocks noGrp="1"/>
          </p:cNvSpPr>
          <p:nvPr>
            <p:ph type="ftr" sz="quarter" idx="11"/>
          </p:nvPr>
        </p:nvSpPr>
        <p:spPr/>
        <p:txBody>
          <a:bodyPr/>
          <a:lstStyle/>
          <a:p>
            <a:pPr algn="ctr"/>
            <a:r>
              <a:rPr lang="de-DE" smtClean="0"/>
              <a:t>Forschung trifft Schule - Multiplikatorenschulung - BEW Essen</a:t>
            </a:r>
            <a:endParaRPr lang="de-DE" dirty="0"/>
          </a:p>
        </p:txBody>
      </p:sp>
      <p:sp>
        <p:nvSpPr>
          <p:cNvPr id="6" name="Textplatzhalter 5"/>
          <p:cNvSpPr>
            <a:spLocks noGrp="1"/>
          </p:cNvSpPr>
          <p:nvPr>
            <p:ph type="body" idx="1"/>
          </p:nvPr>
        </p:nvSpPr>
        <p:spPr/>
        <p:txBody>
          <a:bodyPr/>
          <a:lstStyle/>
          <a:p>
            <a:pPr marL="0" indent="0" algn="ctr">
              <a:buNone/>
            </a:pPr>
            <a:r>
              <a:rPr lang="de-DE" dirty="0" smtClean="0">
                <a:hlinkClick r:id="rId2"/>
              </a:rPr>
              <a:t>http://www.teilchenwelt.de/forum/</a:t>
            </a:r>
            <a:endParaRPr lang="de-DE" dirty="0" smtClean="0"/>
          </a:p>
          <a:p>
            <a:pPr marL="0" indent="0" algn="ctr">
              <a:buNone/>
            </a:pPr>
            <a:endParaRPr lang="de-DE" dirty="0"/>
          </a:p>
          <a:p>
            <a:r>
              <a:rPr lang="de-DE" dirty="0" smtClean="0"/>
              <a:t>Diskussion zu unseren Materialien</a:t>
            </a:r>
          </a:p>
          <a:p>
            <a:r>
              <a:rPr lang="de-DE" dirty="0" smtClean="0"/>
              <a:t>Teilen und diskutieren eigener Unterrichtsideen</a:t>
            </a:r>
          </a:p>
          <a:p>
            <a:r>
              <a:rPr lang="de-DE" dirty="0" smtClean="0"/>
              <a:t>Ideen und Anregungen zur Verbesserung der Arbeit von NTW</a:t>
            </a:r>
          </a:p>
          <a:p>
            <a:r>
              <a:rPr lang="de-DE" dirty="0" smtClean="0"/>
              <a:t>Vernetzung mit anderen Lehrkräften und Wissenschaftler</a:t>
            </a:r>
          </a:p>
          <a:p>
            <a:r>
              <a:rPr lang="de-DE" dirty="0" smtClean="0"/>
              <a:t>Klärung von fachlichen Fragen</a:t>
            </a:r>
          </a:p>
        </p:txBody>
      </p:sp>
    </p:spTree>
    <p:extLst>
      <p:ext uri="{BB962C8B-B14F-4D97-AF65-F5344CB8AC3E}">
        <p14:creationId xmlns:p14="http://schemas.microsoft.com/office/powerpoint/2010/main" val="3880888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290</Words>
  <Application>Microsoft Office PowerPoint</Application>
  <PresentationFormat>Breitbild</PresentationFormat>
  <Paragraphs>37</Paragraphs>
  <Slides>5</Slides>
  <Notes>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vt:i4>
      </vt:variant>
    </vt:vector>
  </HeadingPairs>
  <TitlesOfParts>
    <vt:vector size="11" baseType="lpstr">
      <vt:lpstr>Arial</vt:lpstr>
      <vt:lpstr>Arial Narrow</vt:lpstr>
      <vt:lpstr>Calibri</vt:lpstr>
      <vt:lpstr>Calibri Light</vt:lpstr>
      <vt:lpstr>Wingdings</vt:lpstr>
      <vt:lpstr>Office</vt:lpstr>
      <vt:lpstr>PowerPoint-Präsentation</vt:lpstr>
      <vt:lpstr>PowerPoint-Präsentation</vt:lpstr>
      <vt:lpstr>Band 3: Kosmische Strahlung </vt:lpstr>
      <vt:lpstr>Band 4: Mikrokurse </vt:lpstr>
      <vt:lpstr>Forum</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Band 3: Kosmische Strahlung </dc:title>
  <dc:creator>Philipp Lindenau</dc:creator>
  <cp:lastModifiedBy>Michael Kobel</cp:lastModifiedBy>
  <cp:revision>7</cp:revision>
  <dcterms:created xsi:type="dcterms:W3CDTF">2017-03-20T00:27:20Z</dcterms:created>
  <dcterms:modified xsi:type="dcterms:W3CDTF">2017-03-22T12:45:30Z</dcterms:modified>
</cp:coreProperties>
</file>