
<file path=[Content_Types].xml><?xml version="1.0" encoding="utf-8"?>
<Types xmlns="http://schemas.openxmlformats.org/package/2006/content-types">
  <Default Extension="png" ContentType="image/png"/>
  <Default Extension="tmp" ContentType="image/png"/>
  <Default Extension="jpeg" ContentType="image/jpeg"/>
  <Default Extension="rels" ContentType="application/vnd.openxmlformats-package.relationships+xml"/>
  <Default Extension="xml" ContentType="application/xml"/>
  <Default Extension="wdp" ContentType="image/vnd.ms-photo"/>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slideLayouts/slideLayout11.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 id="2147483650" r:id="rId2"/>
    <p:sldMasterId id="2147483658" r:id="rId3"/>
  </p:sldMasterIdLst>
  <p:notesMasterIdLst>
    <p:notesMasterId r:id="rId34"/>
  </p:notesMasterIdLst>
  <p:sldIdLst>
    <p:sldId id="261" r:id="rId4"/>
    <p:sldId id="359" r:id="rId5"/>
    <p:sldId id="263" r:id="rId6"/>
    <p:sldId id="360" r:id="rId7"/>
    <p:sldId id="346" r:id="rId8"/>
    <p:sldId id="269" r:id="rId9"/>
    <p:sldId id="270" r:id="rId10"/>
    <p:sldId id="271" r:id="rId11"/>
    <p:sldId id="350" r:id="rId12"/>
    <p:sldId id="274" r:id="rId13"/>
    <p:sldId id="313" r:id="rId14"/>
    <p:sldId id="314" r:id="rId15"/>
    <p:sldId id="345" r:id="rId16"/>
    <p:sldId id="316" r:id="rId17"/>
    <p:sldId id="317" r:id="rId18"/>
    <p:sldId id="355" r:id="rId19"/>
    <p:sldId id="319" r:id="rId20"/>
    <p:sldId id="320" r:id="rId21"/>
    <p:sldId id="321" r:id="rId22"/>
    <p:sldId id="362" r:id="rId23"/>
    <p:sldId id="363" r:id="rId24"/>
    <p:sldId id="364" r:id="rId25"/>
    <p:sldId id="365" r:id="rId26"/>
    <p:sldId id="366" r:id="rId27"/>
    <p:sldId id="367" r:id="rId28"/>
    <p:sldId id="368" r:id="rId29"/>
    <p:sldId id="369" r:id="rId30"/>
    <p:sldId id="370" r:id="rId31"/>
    <p:sldId id="324" r:id="rId32"/>
    <p:sldId id="326" r:id="rId33"/>
  </p:sldIdLst>
  <p:sldSz cx="9144000" cy="6858000" type="screen4x3"/>
  <p:notesSz cx="6858000" cy="9144000"/>
  <p:defaultTextStyle>
    <a:defPPr>
      <a:defRPr lang="de-DE"/>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84">
          <p15:clr>
            <a:srgbClr val="A4A3A4"/>
          </p15:clr>
        </p15:guide>
        <p15:guide id="2" pos="120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2C420"/>
    <a:srgbClr val="B5BE1B"/>
    <a:srgbClr val="AFC41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Objects="1">
      <p:cViewPr varScale="1">
        <p:scale>
          <a:sx n="102" d="100"/>
          <a:sy n="102" d="100"/>
        </p:scale>
        <p:origin x="240" y="108"/>
      </p:cViewPr>
      <p:guideLst>
        <p:guide orient="horz" pos="384"/>
        <p:guide pos="120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notesMaster" Target="notesMasters/notesMaster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theme" Target="theme/theme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viewProps" Target="viewProp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89D7936-4776-417F-A093-7B0B3DD7DF72}" type="datetimeFigureOut">
              <a:rPr lang="de-DE" smtClean="0"/>
              <a:pPr/>
              <a:t>23.03.2017</a:t>
            </a:fld>
            <a:endParaRPr lang="de-DE"/>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58334F4-BBE0-466D-8A8D-8869AE82A8CE}" type="slidenum">
              <a:rPr lang="de-DE" smtClean="0"/>
              <a:pPr/>
              <a:t>‹Nr.›</a:t>
            </a:fld>
            <a:endParaRPr lang="de-DE"/>
          </a:p>
        </p:txBody>
      </p:sp>
    </p:spTree>
    <p:extLst>
      <p:ext uri="{BB962C8B-B14F-4D97-AF65-F5344CB8AC3E}">
        <p14:creationId xmlns:p14="http://schemas.microsoft.com/office/powerpoint/2010/main" val="14042893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Folienbildplatzhalter 1"/>
          <p:cNvSpPr>
            <a:spLocks noGrp="1" noRot="1" noChangeAspect="1" noTextEdit="1"/>
          </p:cNvSpPr>
          <p:nvPr>
            <p:ph type="sldImg"/>
          </p:nvPr>
        </p:nvSpPr>
        <p:spPr>
          <a:ln/>
        </p:spPr>
      </p:sp>
      <p:sp>
        <p:nvSpPr>
          <p:cNvPr id="55299" name="Notizenplatzhalter 2"/>
          <p:cNvSpPr>
            <a:spLocks noGrp="1"/>
          </p:cNvSpPr>
          <p:nvPr>
            <p:ph type="body" idx="1"/>
          </p:nvPr>
        </p:nvSpPr>
        <p:spPr>
          <a:noFill/>
        </p:spPr>
        <p:txBody>
          <a:bodyPr/>
          <a:lstStyle/>
          <a:p>
            <a:endParaRPr lang="de-DE" dirty="0" smtClean="0"/>
          </a:p>
        </p:txBody>
      </p:sp>
      <p:sp>
        <p:nvSpPr>
          <p:cNvPr id="55300" name="Foliennummernplatzhalter 3"/>
          <p:cNvSpPr>
            <a:spLocks noGrp="1"/>
          </p:cNvSpPr>
          <p:nvPr>
            <p:ph type="sldNum" sz="quarter" idx="5"/>
          </p:nvPr>
        </p:nvSpPr>
        <p:spPr>
          <a:noFill/>
        </p:spPr>
        <p:txBody>
          <a:bodyP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fld id="{B1C35915-1473-422C-9905-9E16DDFE7722}" type="slidenum">
              <a:rPr lang="de-DE" sz="1200" smtClean="0"/>
              <a:pPr/>
              <a:t>6</a:t>
            </a:fld>
            <a:endParaRPr lang="de-DE" sz="1200" smtClean="0"/>
          </a:p>
        </p:txBody>
      </p:sp>
    </p:spTree>
    <p:extLst>
      <p:ext uri="{BB962C8B-B14F-4D97-AF65-F5344CB8AC3E}">
        <p14:creationId xmlns:p14="http://schemas.microsoft.com/office/powerpoint/2010/main" val="54818465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baseline="0" dirty="0" smtClean="0"/>
              <a:t>auch </a:t>
            </a:r>
            <a:r>
              <a:rPr lang="de-DE" baseline="0" dirty="0" err="1" smtClean="0"/>
              <a:t>IceCube</a:t>
            </a:r>
            <a:endParaRPr lang="de-DE" baseline="0" dirty="0" smtClean="0"/>
          </a:p>
        </p:txBody>
      </p:sp>
      <p:sp>
        <p:nvSpPr>
          <p:cNvPr id="4" name="Foliennummernplatzhalter 3"/>
          <p:cNvSpPr>
            <a:spLocks noGrp="1"/>
          </p:cNvSpPr>
          <p:nvPr>
            <p:ph type="sldNum" sz="quarter" idx="10"/>
          </p:nvPr>
        </p:nvSpPr>
        <p:spPr/>
        <p:txBody>
          <a:bodyPr/>
          <a:lstStyle/>
          <a:p>
            <a:fld id="{3D2BF4E6-FA71-4FB2-98F3-86C82D19FB83}" type="slidenum">
              <a:rPr lang="de-DE" smtClean="0"/>
              <a:pPr/>
              <a:t>10</a:t>
            </a:fld>
            <a:endParaRPr lang="de-DE"/>
          </a:p>
        </p:txBody>
      </p:sp>
    </p:spTree>
    <p:extLst>
      <p:ext uri="{BB962C8B-B14F-4D97-AF65-F5344CB8AC3E}">
        <p14:creationId xmlns:p14="http://schemas.microsoft.com/office/powerpoint/2010/main" val="224203206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Folienbildplatzhalter 1"/>
          <p:cNvSpPr>
            <a:spLocks noGrp="1" noRot="1" noChangeAspect="1" noTextEdit="1"/>
          </p:cNvSpPr>
          <p:nvPr>
            <p:ph type="sldImg"/>
          </p:nvPr>
        </p:nvSpPr>
        <p:spPr>
          <a:ln/>
        </p:spPr>
      </p:sp>
      <p:sp>
        <p:nvSpPr>
          <p:cNvPr id="51203" name="Notizenplatzhalter 2"/>
          <p:cNvSpPr>
            <a:spLocks noGrp="1"/>
          </p:cNvSpPr>
          <p:nvPr>
            <p:ph type="body" idx="1"/>
          </p:nvPr>
        </p:nvSpPr>
        <p:spPr>
          <a:noFill/>
        </p:spPr>
        <p:txBody>
          <a:bodyPr/>
          <a:lstStyle/>
          <a:p>
            <a:pPr eaLnBrk="1" hangingPunct="1"/>
            <a:r>
              <a:rPr lang="de-DE" dirty="0" smtClean="0"/>
              <a:t>wir haben drei Botenteilchen kennengelernt</a:t>
            </a:r>
          </a:p>
          <a:p>
            <a:pPr eaLnBrk="1" hangingPunct="1"/>
            <a:endParaRPr lang="de-DE" dirty="0" smtClean="0"/>
          </a:p>
          <a:p>
            <a:pPr eaLnBrk="1" hangingPunct="1"/>
            <a:r>
              <a:rPr lang="de-DE" dirty="0" smtClean="0"/>
              <a:t>die einen besonders von Bedeutung, da sie leicht nachgewiesen werden können</a:t>
            </a:r>
          </a:p>
          <a:p>
            <a:pPr eaLnBrk="1" hangingPunct="1"/>
            <a:endParaRPr lang="de-DE" dirty="0" smtClean="0"/>
          </a:p>
          <a:p>
            <a:pPr eaLnBrk="1" hangingPunct="1"/>
            <a:r>
              <a:rPr lang="de-DE" dirty="0" smtClean="0"/>
              <a:t>jedoch nicht direkt nachweisbar, </a:t>
            </a:r>
          </a:p>
          <a:p>
            <a:pPr eaLnBrk="1" hangingPunct="1"/>
            <a:endParaRPr lang="de-DE" dirty="0" smtClean="0"/>
          </a:p>
          <a:p>
            <a:pPr eaLnBrk="1" hangingPunct="1"/>
            <a:r>
              <a:rPr lang="de-DE" dirty="0" smtClean="0"/>
              <a:t>reagieren</a:t>
            </a:r>
            <a:r>
              <a:rPr lang="de-DE" baseline="0" dirty="0" smtClean="0"/>
              <a:t> mit Atmosphäre</a:t>
            </a:r>
            <a:endParaRPr lang="de-DE" dirty="0" smtClean="0"/>
          </a:p>
        </p:txBody>
      </p:sp>
      <p:sp>
        <p:nvSpPr>
          <p:cNvPr id="51204" name="Foliennummernplatzhalter 3"/>
          <p:cNvSpPr>
            <a:spLocks noGrp="1"/>
          </p:cNvSpPr>
          <p:nvPr>
            <p:ph type="sldNum" sz="quarter" idx="5"/>
          </p:nvPr>
        </p:nvSpPr>
        <p:spPr>
          <a:noFill/>
        </p:spPr>
        <p:txBody>
          <a:bodyP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fld id="{93B3F3F7-804A-49DF-AE03-645CB02221FB}" type="slidenum">
              <a:rPr lang="de-DE" sz="1200" smtClean="0"/>
              <a:pPr/>
              <a:t>11</a:t>
            </a:fld>
            <a:endParaRPr lang="de-DE" sz="1200" smtClean="0"/>
          </a:p>
        </p:txBody>
      </p:sp>
    </p:spTree>
    <p:extLst>
      <p:ext uri="{BB962C8B-B14F-4D97-AF65-F5344CB8AC3E}">
        <p14:creationId xmlns:p14="http://schemas.microsoft.com/office/powerpoint/2010/main" val="242725346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Folienbildplatzhalter 1"/>
          <p:cNvSpPr>
            <a:spLocks noGrp="1" noRot="1" noChangeAspect="1" noTextEdit="1"/>
          </p:cNvSpPr>
          <p:nvPr>
            <p:ph type="sldImg"/>
          </p:nvPr>
        </p:nvSpPr>
        <p:spPr>
          <a:ln/>
        </p:spPr>
      </p:sp>
      <p:sp>
        <p:nvSpPr>
          <p:cNvPr id="40963" name="Notizenplatzhalter 2"/>
          <p:cNvSpPr>
            <a:spLocks noGrp="1"/>
          </p:cNvSpPr>
          <p:nvPr>
            <p:ph type="body" idx="1"/>
          </p:nvPr>
        </p:nvSpPr>
        <p:spPr>
          <a:noFill/>
        </p:spPr>
        <p:txBody>
          <a:bodyPr/>
          <a:lstStyle/>
          <a:p>
            <a:pPr eaLnBrk="1" hangingPunct="1"/>
            <a:r>
              <a:rPr lang="de-DE" dirty="0" smtClean="0"/>
              <a:t>Besteht aus </a:t>
            </a:r>
            <a:r>
              <a:rPr lang="de-DE" dirty="0" err="1" smtClean="0"/>
              <a:t>gel</a:t>
            </a:r>
            <a:r>
              <a:rPr lang="de-DE" dirty="0" smtClean="0"/>
              <a:t>. Teilchen, die Erde aus dem Weltall erreichen</a:t>
            </a:r>
          </a:p>
          <a:p>
            <a:pPr eaLnBrk="1" hangingPunct="1"/>
            <a:r>
              <a:rPr lang="de-DE" dirty="0" smtClean="0"/>
              <a:t>So stammen die Teilchen von der Sonne und von Quellen innerhalb und außerhalb unserer Galaxie.</a:t>
            </a:r>
          </a:p>
          <a:p>
            <a:pPr eaLnBrk="1" hangingPunct="1"/>
            <a:r>
              <a:rPr lang="de-DE" dirty="0" smtClean="0"/>
              <a:t>Wird zwischen prim. und </a:t>
            </a:r>
            <a:r>
              <a:rPr lang="de-DE" dirty="0" err="1" smtClean="0"/>
              <a:t>sek.</a:t>
            </a:r>
            <a:r>
              <a:rPr lang="de-DE" dirty="0" smtClean="0"/>
              <a:t> unterschieden</a:t>
            </a:r>
          </a:p>
          <a:p>
            <a:pPr eaLnBrk="1" hangingPunct="1"/>
            <a:r>
              <a:rPr lang="de-DE" dirty="0" smtClean="0"/>
              <a:t>Prim. ist die die auf </a:t>
            </a:r>
            <a:r>
              <a:rPr lang="de-DE" dirty="0" err="1" smtClean="0"/>
              <a:t>erdatmosphäre</a:t>
            </a:r>
            <a:r>
              <a:rPr lang="de-DE" dirty="0" smtClean="0"/>
              <a:t> trifft und besteht aus</a:t>
            </a:r>
          </a:p>
          <a:p>
            <a:pPr eaLnBrk="1" hangingPunct="1"/>
            <a:r>
              <a:rPr lang="de-DE" dirty="0" smtClean="0"/>
              <a:t>Sek </a:t>
            </a:r>
            <a:r>
              <a:rPr lang="de-DE" dirty="0" err="1" smtClean="0"/>
              <a:t>ensteht</a:t>
            </a:r>
            <a:r>
              <a:rPr lang="de-DE" dirty="0" smtClean="0"/>
              <a:t> infolge der Wechselwirkung der prim. Mit Atomkernen der Luft</a:t>
            </a:r>
          </a:p>
          <a:p>
            <a:pPr eaLnBrk="1" hangingPunct="1"/>
            <a:r>
              <a:rPr lang="de-DE" dirty="0" smtClean="0"/>
              <a:t>Kosmische </a:t>
            </a:r>
            <a:r>
              <a:rPr lang="de-DE" dirty="0" err="1" smtClean="0"/>
              <a:t>strahlung</a:t>
            </a:r>
            <a:r>
              <a:rPr lang="de-DE" dirty="0" smtClean="0"/>
              <a:t> erzeugt </a:t>
            </a:r>
            <a:r>
              <a:rPr lang="de-DE" dirty="0" err="1" smtClean="0"/>
              <a:t>phänomene</a:t>
            </a:r>
            <a:r>
              <a:rPr lang="de-DE" dirty="0" smtClean="0"/>
              <a:t>, die wir auch beobachten können, wie z.B. Nord-und Südpolarlichter</a:t>
            </a:r>
          </a:p>
        </p:txBody>
      </p:sp>
      <p:sp>
        <p:nvSpPr>
          <p:cNvPr id="40964" name="Foliennummernplatzhalter 3"/>
          <p:cNvSpPr>
            <a:spLocks noGrp="1"/>
          </p:cNvSpPr>
          <p:nvPr>
            <p:ph type="sldNum" sz="quarter" idx="5"/>
          </p:nvPr>
        </p:nvSpPr>
        <p:spPr>
          <a:noFill/>
        </p:spPr>
        <p:txBody>
          <a:bodyP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fld id="{51253299-B2F1-4FF5-9857-4C5491BB1C6E}" type="slidenum">
              <a:rPr lang="de-DE" sz="1200" smtClean="0"/>
              <a:pPr/>
              <a:t>12</a:t>
            </a:fld>
            <a:endParaRPr lang="de-DE" sz="1200" smtClean="0"/>
          </a:p>
        </p:txBody>
      </p:sp>
    </p:spTree>
    <p:extLst>
      <p:ext uri="{BB962C8B-B14F-4D97-AF65-F5344CB8AC3E}">
        <p14:creationId xmlns:p14="http://schemas.microsoft.com/office/powerpoint/2010/main" val="340542747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Folienbildplatzhalter 1"/>
          <p:cNvSpPr>
            <a:spLocks noGrp="1" noRot="1" noChangeAspect="1" noTextEdit="1"/>
          </p:cNvSpPr>
          <p:nvPr>
            <p:ph type="sldImg"/>
          </p:nvPr>
        </p:nvSpPr>
        <p:spPr>
          <a:ln/>
        </p:spPr>
      </p:sp>
      <p:sp>
        <p:nvSpPr>
          <p:cNvPr id="40963" name="Notizenplatzhalter 2"/>
          <p:cNvSpPr>
            <a:spLocks noGrp="1"/>
          </p:cNvSpPr>
          <p:nvPr>
            <p:ph type="body" idx="1"/>
          </p:nvPr>
        </p:nvSpPr>
        <p:spPr>
          <a:noFill/>
        </p:spPr>
        <p:txBody>
          <a:bodyPr/>
          <a:lstStyle/>
          <a:p>
            <a:pPr eaLnBrk="1" hangingPunct="1"/>
            <a:r>
              <a:rPr lang="de-DE" dirty="0" smtClean="0"/>
              <a:t>Besteht aus </a:t>
            </a:r>
            <a:r>
              <a:rPr lang="de-DE" dirty="0" err="1" smtClean="0"/>
              <a:t>gel</a:t>
            </a:r>
            <a:r>
              <a:rPr lang="de-DE" dirty="0" smtClean="0"/>
              <a:t>. Teilchen, die Erde aus dem Weltall erreichen</a:t>
            </a:r>
          </a:p>
          <a:p>
            <a:pPr eaLnBrk="1" hangingPunct="1"/>
            <a:r>
              <a:rPr lang="de-DE" dirty="0" smtClean="0"/>
              <a:t>So stammen die Teilchen von der Sonne und von Quellen innerhalb und außerhalb unserer Galaxie.</a:t>
            </a:r>
          </a:p>
          <a:p>
            <a:pPr eaLnBrk="1" hangingPunct="1"/>
            <a:r>
              <a:rPr lang="de-DE" dirty="0" smtClean="0"/>
              <a:t>Wird zwischen prim. und </a:t>
            </a:r>
            <a:r>
              <a:rPr lang="de-DE" dirty="0" err="1" smtClean="0"/>
              <a:t>sek.</a:t>
            </a:r>
            <a:r>
              <a:rPr lang="de-DE" dirty="0" smtClean="0"/>
              <a:t> unterschieden</a:t>
            </a:r>
          </a:p>
          <a:p>
            <a:pPr eaLnBrk="1" hangingPunct="1"/>
            <a:r>
              <a:rPr lang="de-DE" dirty="0" smtClean="0"/>
              <a:t>Prim. ist die die auf </a:t>
            </a:r>
            <a:r>
              <a:rPr lang="de-DE" dirty="0" err="1" smtClean="0"/>
              <a:t>erdatmosphäre</a:t>
            </a:r>
            <a:r>
              <a:rPr lang="de-DE" dirty="0" smtClean="0"/>
              <a:t> trifft und besteht aus</a:t>
            </a:r>
          </a:p>
          <a:p>
            <a:pPr eaLnBrk="1" hangingPunct="1"/>
            <a:r>
              <a:rPr lang="de-DE" dirty="0" smtClean="0"/>
              <a:t>Sek </a:t>
            </a:r>
            <a:r>
              <a:rPr lang="de-DE" dirty="0" err="1" smtClean="0"/>
              <a:t>ensteht</a:t>
            </a:r>
            <a:r>
              <a:rPr lang="de-DE" dirty="0" smtClean="0"/>
              <a:t> infolge der Wechselwirkung der prim. Mit Atomkernen der Luft</a:t>
            </a:r>
          </a:p>
          <a:p>
            <a:pPr eaLnBrk="1" hangingPunct="1"/>
            <a:r>
              <a:rPr lang="de-DE" dirty="0" smtClean="0"/>
              <a:t>Kosmische </a:t>
            </a:r>
            <a:r>
              <a:rPr lang="de-DE" dirty="0" err="1" smtClean="0"/>
              <a:t>strahlung</a:t>
            </a:r>
            <a:r>
              <a:rPr lang="de-DE" dirty="0" smtClean="0"/>
              <a:t> erzeugt </a:t>
            </a:r>
            <a:r>
              <a:rPr lang="de-DE" dirty="0" err="1" smtClean="0"/>
              <a:t>phänomene</a:t>
            </a:r>
            <a:r>
              <a:rPr lang="de-DE" dirty="0" smtClean="0"/>
              <a:t>, die wir auch beobachten können, wie z.B. Nord-und Südpolarlichter</a:t>
            </a:r>
          </a:p>
        </p:txBody>
      </p:sp>
      <p:sp>
        <p:nvSpPr>
          <p:cNvPr id="40964" name="Foliennummernplatzhalter 3"/>
          <p:cNvSpPr>
            <a:spLocks noGrp="1"/>
          </p:cNvSpPr>
          <p:nvPr>
            <p:ph type="sldNum" sz="quarter" idx="5"/>
          </p:nvPr>
        </p:nvSpPr>
        <p:spPr>
          <a:noFill/>
        </p:spPr>
        <p:txBody>
          <a:bodyP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fld id="{51253299-B2F1-4FF5-9857-4C5491BB1C6E}" type="slidenum">
              <a:rPr lang="de-DE" sz="1200" smtClean="0"/>
              <a:pPr/>
              <a:t>13</a:t>
            </a:fld>
            <a:endParaRPr lang="de-DE" sz="1200" smtClean="0"/>
          </a:p>
        </p:txBody>
      </p:sp>
    </p:spTree>
    <p:extLst>
      <p:ext uri="{BB962C8B-B14F-4D97-AF65-F5344CB8AC3E}">
        <p14:creationId xmlns:p14="http://schemas.microsoft.com/office/powerpoint/2010/main" val="106979319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hasCustomPrompt="1"/>
          </p:nvPr>
        </p:nvSpPr>
        <p:spPr>
          <a:xfrm>
            <a:off x="1905000" y="609600"/>
            <a:ext cx="6553200" cy="914400"/>
          </a:xfrm>
        </p:spPr>
        <p:txBody>
          <a:bodyPr/>
          <a:lstStyle>
            <a:lvl1pPr>
              <a:tabLst/>
              <a:defRPr/>
            </a:lvl1pPr>
          </a:lstStyle>
          <a:p>
            <a:r>
              <a:rPr lang="de-DE" dirty="0" smtClean="0"/>
              <a:t>Titelmasterformat bearbeiten</a:t>
            </a:r>
            <a:endParaRPr lang="de-DE" dirty="0"/>
          </a:p>
        </p:txBody>
      </p:sp>
      <p:sp>
        <p:nvSpPr>
          <p:cNvPr id="3" name="Untertitel 2"/>
          <p:cNvSpPr>
            <a:spLocks noGrp="1"/>
          </p:cNvSpPr>
          <p:nvPr>
            <p:ph type="subTitle" idx="1"/>
          </p:nvPr>
        </p:nvSpPr>
        <p:spPr>
          <a:xfrm>
            <a:off x="1905000" y="1729442"/>
            <a:ext cx="5867400" cy="1271865"/>
          </a:xfrm>
        </p:spPr>
        <p:txBody>
          <a:bodyPr/>
          <a:lstStyle>
            <a:lvl1pPr marL="0" indent="0" algn="l">
              <a:buNone/>
              <a:defRPr sz="2600">
                <a:solidFill>
                  <a:schemeClr val="accent1">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dirty="0" smtClean="0"/>
              <a:t>Master-Untertitelformat bearbeiten</a:t>
            </a:r>
            <a:endParaRPr lang="de-DE" dirty="0"/>
          </a:p>
        </p:txBody>
      </p:sp>
      <p:sp>
        <p:nvSpPr>
          <p:cNvPr id="4" name="Datumsplatzhalter 3"/>
          <p:cNvSpPr>
            <a:spLocks noGrp="1"/>
          </p:cNvSpPr>
          <p:nvPr>
            <p:ph type="dt" sz="half" idx="10"/>
          </p:nvPr>
        </p:nvSpPr>
        <p:spPr/>
        <p:txBody>
          <a:bodyPr/>
          <a:lstStyle/>
          <a:p>
            <a:r>
              <a:rPr lang="de-DE" smtClean="0"/>
              <a:t>21.03.2017</a:t>
            </a:r>
            <a:endParaRPr lang="de-DE" dirty="0"/>
          </a:p>
        </p:txBody>
      </p:sp>
      <p:sp>
        <p:nvSpPr>
          <p:cNvPr id="5" name="Fußzeilenplatzhalter 4"/>
          <p:cNvSpPr>
            <a:spLocks noGrp="1"/>
          </p:cNvSpPr>
          <p:nvPr>
            <p:ph type="ftr" sz="quarter" idx="11"/>
          </p:nvPr>
        </p:nvSpPr>
        <p:spPr/>
        <p:txBody>
          <a:bodyPr/>
          <a:lstStyle/>
          <a:p>
            <a:r>
              <a:rPr lang="de-DE" smtClean="0"/>
              <a:t>Forschung trifft Schule - Lehrerfortbildung Teilchenphysik - Duisburg</a:t>
            </a:r>
            <a:endParaRPr lang="de-DE"/>
          </a:p>
        </p:txBody>
      </p:sp>
    </p:spTree>
  </p:cSld>
  <p:clrMapOvr>
    <a:masterClrMapping/>
  </p:clrMapOvr>
  <p:transition spd="med"/>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Kleiner Titel &amp; Text">
    <p:bg>
      <p:bgPr>
        <a:blipFill dpi="0" rotWithShape="1">
          <a:blip r:embed="rId2" cstate="print">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a:xfrm>
            <a:off x="971600" y="663277"/>
            <a:ext cx="7526660" cy="1325563"/>
          </a:xfrm>
        </p:spPr>
        <p:txBody>
          <a:bodyPr/>
          <a:lstStyle>
            <a:lvl1pPr>
              <a:defRPr sz="3200" b="0">
                <a:solidFill>
                  <a:srgbClr val="002060"/>
                </a:solidFill>
              </a:defRPr>
            </a:lvl1pPr>
          </a:lstStyle>
          <a:p>
            <a:r>
              <a:rPr lang="en-US" dirty="0" smtClean="0"/>
              <a:t>Click to edit Master title style</a:t>
            </a:r>
            <a:endParaRPr lang="de-DE" dirty="0"/>
          </a:p>
        </p:txBody>
      </p:sp>
      <p:sp>
        <p:nvSpPr>
          <p:cNvPr id="10" name="Textplatzhalter 2"/>
          <p:cNvSpPr>
            <a:spLocks noGrp="1"/>
          </p:cNvSpPr>
          <p:nvPr>
            <p:ph type="body" idx="1" hasCustomPrompt="1"/>
          </p:nvPr>
        </p:nvSpPr>
        <p:spPr>
          <a:xfrm>
            <a:off x="971600" y="2060848"/>
            <a:ext cx="7538988" cy="3956805"/>
          </a:xfrm>
        </p:spPr>
        <p:txBody>
          <a:bodyPr>
            <a:noAutofit/>
          </a:bodyPr>
          <a:lstStyle>
            <a:lvl1pPr marL="228600" indent="-228600" algn="l" defTabSz="914400" rtl="0" eaLnBrk="1" latinLnBrk="0" hangingPunct="1">
              <a:lnSpc>
                <a:spcPct val="90000"/>
              </a:lnSpc>
              <a:spcBef>
                <a:spcPts val="1000"/>
              </a:spcBef>
              <a:buClr>
                <a:srgbClr val="CCCC00"/>
              </a:buClr>
              <a:buSzPct val="90000"/>
              <a:buFont typeface="Arial Narrow" panose="020B0606020202030204" pitchFamily="34" charset="0"/>
              <a:buChar char="►"/>
              <a:defRPr sz="2400">
                <a:solidFill>
                  <a:srgbClr val="002060"/>
                </a:solidFill>
                <a:latin typeface="Arial Narrow" panose="020B0606020202030204" pitchFamily="34" charset="0"/>
              </a:defRPr>
            </a:lvl1pPr>
            <a:lvl2pPr marL="622300" indent="-266700" algn="l" defTabSz="914400" rtl="0" eaLnBrk="1" latinLnBrk="0" hangingPunct="1">
              <a:lnSpc>
                <a:spcPct val="90000"/>
              </a:lnSpc>
              <a:spcBef>
                <a:spcPts val="500"/>
              </a:spcBef>
              <a:buClr>
                <a:srgbClr val="002060"/>
              </a:buClr>
              <a:buSzPct val="120000"/>
              <a:buFont typeface="Wingdings" panose="05000000000000000000" pitchFamily="2" charset="2"/>
              <a:buChar char="§"/>
              <a:defRPr sz="2000">
                <a:solidFill>
                  <a:srgbClr val="002060"/>
                </a:solidFill>
              </a:defRPr>
            </a:lvl2pPr>
            <a:lvl3pPr marL="901700" indent="-279400" algn="l" defTabSz="914400" rtl="0" eaLnBrk="1" latinLnBrk="0" hangingPunct="1">
              <a:lnSpc>
                <a:spcPct val="90000"/>
              </a:lnSpc>
              <a:spcBef>
                <a:spcPts val="500"/>
              </a:spcBef>
              <a:buClr>
                <a:srgbClr val="CCCC00"/>
              </a:buClr>
              <a:buSzPct val="135000"/>
              <a:buFont typeface="Arial" panose="020B0604020202020204" pitchFamily="34" charset="0"/>
              <a:buChar char="•"/>
              <a:defRPr sz="1800">
                <a:solidFill>
                  <a:srgbClr val="002060"/>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marL="228600" lvl="0" indent="-228600" algn="l" defTabSz="914400" rtl="0" eaLnBrk="1" latinLnBrk="0" hangingPunct="1">
              <a:lnSpc>
                <a:spcPct val="90000"/>
              </a:lnSpc>
              <a:spcBef>
                <a:spcPts val="1000"/>
              </a:spcBef>
              <a:buClr>
                <a:srgbClr val="CCCC00"/>
              </a:buClr>
              <a:buSzPct val="90000"/>
              <a:buFont typeface="Arial Narrow" panose="020B0606020202030204" pitchFamily="34" charset="0"/>
              <a:buChar char="►"/>
            </a:pPr>
            <a:r>
              <a:rPr lang="en-US" dirty="0" smtClean="0"/>
              <a:t>Click to edit text</a:t>
            </a:r>
          </a:p>
          <a:p>
            <a:pPr marL="622300" lvl="1" indent="-266700" algn="l" defTabSz="914400" rtl="0" eaLnBrk="1" latinLnBrk="0" hangingPunct="1">
              <a:lnSpc>
                <a:spcPct val="90000"/>
              </a:lnSpc>
              <a:spcBef>
                <a:spcPts val="500"/>
              </a:spcBef>
              <a:buClr>
                <a:srgbClr val="002060"/>
              </a:buClr>
              <a:buSzPct val="120000"/>
              <a:buFont typeface="Wingdings" panose="05000000000000000000" pitchFamily="2" charset="2"/>
              <a:buChar char="§"/>
            </a:pPr>
            <a:r>
              <a:rPr lang="en-US" dirty="0" smtClean="0"/>
              <a:t>Second level</a:t>
            </a:r>
          </a:p>
          <a:p>
            <a:pPr marL="901700" lvl="2" indent="-279400" algn="l" defTabSz="914400" rtl="0" eaLnBrk="1" latinLnBrk="0" hangingPunct="1">
              <a:lnSpc>
                <a:spcPct val="90000"/>
              </a:lnSpc>
              <a:spcBef>
                <a:spcPts val="500"/>
              </a:spcBef>
              <a:buClr>
                <a:srgbClr val="CCCC00"/>
              </a:buClr>
              <a:buSzPct val="135000"/>
              <a:buFont typeface="Arial" panose="020B0604020202020204" pitchFamily="34" charset="0"/>
              <a:buChar char="•"/>
            </a:pPr>
            <a:r>
              <a:rPr lang="en-US" dirty="0" smtClean="0"/>
              <a:t>Third level</a:t>
            </a:r>
          </a:p>
        </p:txBody>
      </p:sp>
      <p:sp>
        <p:nvSpPr>
          <p:cNvPr id="3" name="Datumsplatzhalter 2"/>
          <p:cNvSpPr>
            <a:spLocks noGrp="1"/>
          </p:cNvSpPr>
          <p:nvPr>
            <p:ph type="dt" sz="half" idx="10"/>
          </p:nvPr>
        </p:nvSpPr>
        <p:spPr>
          <a:xfrm>
            <a:off x="628650" y="6356361"/>
            <a:ext cx="2057400" cy="365125"/>
          </a:xfrm>
          <a:prstGeom prst="rect">
            <a:avLst/>
          </a:prstGeom>
        </p:spPr>
        <p:txBody>
          <a:bodyPr/>
          <a:lstStyle/>
          <a:p>
            <a:r>
              <a:rPr lang="de-DE" smtClean="0"/>
              <a:t>15.09.2015</a:t>
            </a:r>
            <a:endParaRPr lang="de-DE" dirty="0"/>
          </a:p>
        </p:txBody>
      </p:sp>
      <p:sp>
        <p:nvSpPr>
          <p:cNvPr id="4" name="Fußzeilenplatzhalter 3"/>
          <p:cNvSpPr>
            <a:spLocks noGrp="1"/>
          </p:cNvSpPr>
          <p:nvPr>
            <p:ph type="ftr" sz="quarter" idx="11"/>
          </p:nvPr>
        </p:nvSpPr>
        <p:spPr>
          <a:xfrm>
            <a:off x="3028950" y="6356361"/>
            <a:ext cx="3487266" cy="365125"/>
          </a:xfrm>
          <a:prstGeom prst="rect">
            <a:avLst/>
          </a:prstGeom>
        </p:spPr>
        <p:txBody>
          <a:bodyPr/>
          <a:lstStyle/>
          <a:p>
            <a:pPr algn="l"/>
            <a:r>
              <a:rPr lang="de-DE" smtClean="0"/>
              <a:t>Ulrike Behrens, Standort-Treffen NTW</a:t>
            </a:r>
            <a:endParaRPr lang="de-DE" dirty="0"/>
          </a:p>
        </p:txBody>
      </p:sp>
    </p:spTree>
    <p:extLst>
      <p:ext uri="{BB962C8B-B14F-4D97-AF65-F5344CB8AC3E}">
        <p14:creationId xmlns:p14="http://schemas.microsoft.com/office/powerpoint/2010/main" val="2597212824"/>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1905000" y="533400"/>
            <a:ext cx="6553200" cy="2990850"/>
          </a:xfrm>
        </p:spPr>
        <p:txBody>
          <a:bodyPr anchor="t" anchorCtr="0">
            <a:normAutofit/>
          </a:bodyPr>
          <a:lstStyle>
            <a:lvl1pPr>
              <a:defRPr sz="3500"/>
            </a:lvl1pPr>
          </a:lstStyle>
          <a:p>
            <a:r>
              <a:rPr lang="de-DE" dirty="0" smtClean="0"/>
              <a:t>Mastertitelformat bearbeiten</a:t>
            </a:r>
            <a:endParaRPr lang="de-DE" dirty="0"/>
          </a:p>
        </p:txBody>
      </p:sp>
      <p:sp>
        <p:nvSpPr>
          <p:cNvPr id="10" name="Datumsplatzhalter 3"/>
          <p:cNvSpPr>
            <a:spLocks noGrp="1"/>
          </p:cNvSpPr>
          <p:nvPr>
            <p:ph type="dt" sz="half" idx="2"/>
          </p:nvPr>
        </p:nvSpPr>
        <p:spPr>
          <a:xfrm>
            <a:off x="457200" y="6356350"/>
            <a:ext cx="1447800" cy="365125"/>
          </a:xfrm>
          <a:prstGeom prst="rect">
            <a:avLst/>
          </a:prstGeom>
        </p:spPr>
        <p:txBody>
          <a:bodyPr vert="horz" lIns="91440" tIns="45720" rIns="91440" bIns="45720" rtlCol="0" anchor="ctr"/>
          <a:lstStyle>
            <a:lvl1pPr algn="l">
              <a:defRPr sz="1200">
                <a:solidFill>
                  <a:srgbClr val="C2C420"/>
                </a:solidFill>
                <a:latin typeface="Arial Narrow"/>
              </a:defRPr>
            </a:lvl1pPr>
          </a:lstStyle>
          <a:p>
            <a:r>
              <a:rPr lang="de-DE" smtClean="0"/>
              <a:t>21.03.2017</a:t>
            </a:r>
            <a:endParaRPr lang="de-DE" dirty="0"/>
          </a:p>
        </p:txBody>
      </p:sp>
      <p:sp>
        <p:nvSpPr>
          <p:cNvPr id="11" name="Fußzeilenplatzhalter 4"/>
          <p:cNvSpPr>
            <a:spLocks noGrp="1"/>
          </p:cNvSpPr>
          <p:nvPr>
            <p:ph type="ftr" sz="quarter" idx="3"/>
          </p:nvPr>
        </p:nvSpPr>
        <p:spPr>
          <a:xfrm>
            <a:off x="1905000" y="6356350"/>
            <a:ext cx="2971800" cy="365125"/>
          </a:xfrm>
          <a:prstGeom prst="rect">
            <a:avLst/>
          </a:prstGeom>
        </p:spPr>
        <p:txBody>
          <a:bodyPr vert="horz" lIns="91440" tIns="45720" rIns="91440" bIns="45720" rtlCol="0" anchor="ctr"/>
          <a:lstStyle>
            <a:lvl1pPr algn="l">
              <a:defRPr sz="1200">
                <a:solidFill>
                  <a:srgbClr val="C2C420"/>
                </a:solidFill>
                <a:latin typeface="Arial Narrow"/>
              </a:defRPr>
            </a:lvl1pPr>
          </a:lstStyle>
          <a:p>
            <a:r>
              <a:rPr lang="de-DE" smtClean="0"/>
              <a:t>Forschung trifft Schule - Lehrerfortbildung Teilchenphysik - Duisburg</a:t>
            </a:r>
            <a:endParaRPr lang="de-DE" dirty="0"/>
          </a:p>
        </p:txBody>
      </p:sp>
    </p:spTree>
  </p:cSld>
  <p:clrMapOvr>
    <a:masterClrMapping/>
  </p:clrMapOvr>
  <p:transition spd="med"/>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1905000" y="609600"/>
            <a:ext cx="6781800" cy="1235224"/>
          </a:xfrm>
        </p:spPr>
        <p:txBody>
          <a:bodyPr/>
          <a:lstStyle/>
          <a:p>
            <a:r>
              <a:rPr lang="de-DE" dirty="0" smtClean="0"/>
              <a:t>Titelmasterformat durch Klicken bearbeiten</a:t>
            </a:r>
            <a:endParaRPr lang="de-DE" dirty="0"/>
          </a:p>
        </p:txBody>
      </p:sp>
      <p:sp>
        <p:nvSpPr>
          <p:cNvPr id="3" name="Datumsplatzhalter 2"/>
          <p:cNvSpPr>
            <a:spLocks noGrp="1"/>
          </p:cNvSpPr>
          <p:nvPr>
            <p:ph type="dt" sz="half" idx="10"/>
          </p:nvPr>
        </p:nvSpPr>
        <p:spPr/>
        <p:txBody>
          <a:bodyPr/>
          <a:lstStyle/>
          <a:p>
            <a:r>
              <a:rPr lang="de-DE" smtClean="0"/>
              <a:t>21.03.2017</a:t>
            </a:r>
            <a:endParaRPr lang="de-DE" dirty="0"/>
          </a:p>
        </p:txBody>
      </p:sp>
      <p:sp>
        <p:nvSpPr>
          <p:cNvPr id="4" name="Fußzeilenplatzhalter 3"/>
          <p:cNvSpPr>
            <a:spLocks noGrp="1"/>
          </p:cNvSpPr>
          <p:nvPr>
            <p:ph type="ftr" sz="quarter" idx="11"/>
          </p:nvPr>
        </p:nvSpPr>
        <p:spPr/>
        <p:txBody>
          <a:bodyPr/>
          <a:lstStyle/>
          <a:p>
            <a:r>
              <a:rPr lang="de-DE" smtClean="0"/>
              <a:t>Forschung trifft Schule - Lehrerfortbildung Teilchenphysik - Duisburg</a:t>
            </a:r>
            <a:endParaRPr lang="de-DE" dirty="0"/>
          </a:p>
        </p:txBody>
      </p:sp>
    </p:spTree>
  </p:cSld>
  <p:clrMapOvr>
    <a:masterClrMapping/>
  </p:clrMapOvr>
  <p:transition spd="med"/>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1905000" y="609599"/>
            <a:ext cx="6781800" cy="659161"/>
          </a:xfrm>
        </p:spPr>
        <p:txBody>
          <a:bodyPr/>
          <a:lstStyle/>
          <a:p>
            <a:r>
              <a:rPr lang="de-DE" dirty="0" smtClean="0"/>
              <a:t>Mastertitelformat bearbeiten</a:t>
            </a:r>
            <a:endParaRPr lang="de-DE" dirty="0"/>
          </a:p>
        </p:txBody>
      </p:sp>
      <p:sp>
        <p:nvSpPr>
          <p:cNvPr id="4" name="Inhaltsplatzhalter 2"/>
          <p:cNvSpPr>
            <a:spLocks noGrp="1"/>
          </p:cNvSpPr>
          <p:nvPr>
            <p:ph idx="10"/>
          </p:nvPr>
        </p:nvSpPr>
        <p:spPr>
          <a:xfrm>
            <a:off x="1905000" y="1412776"/>
            <a:ext cx="6781800" cy="4813995"/>
          </a:xfrm>
        </p:spPr>
        <p:txBody>
          <a:bodyPr/>
          <a:lstStyle/>
          <a:p>
            <a:pPr lvl="0"/>
            <a:r>
              <a:rPr lang="de-DE" dirty="0" smtClean="0"/>
              <a:t>Mastertextformat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Tree>
  </p:cSld>
  <p:clrMapOvr>
    <a:masterClrMapping/>
  </p:clrMapOvr>
  <p:transition spd="med"/>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a:xfrm>
            <a:off x="1905000" y="609600"/>
            <a:ext cx="6781800" cy="731168"/>
          </a:xfrm>
        </p:spPr>
        <p:txBody>
          <a:bodyPr/>
          <a:lstStyle/>
          <a:p>
            <a:r>
              <a:rPr lang="de-DE" smtClean="0"/>
              <a:t>Mastertitelformat bearbeiten</a:t>
            </a:r>
            <a:endParaRPr lang="de-DE"/>
          </a:p>
        </p:txBody>
      </p:sp>
    </p:spTree>
  </p:cSld>
  <p:clrMapOvr>
    <a:masterClrMapping/>
  </p:clrMapOvr>
  <p:transition spd="med"/>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objTx" preserve="1">
  <p:cSld name="Inhalt mit Beschriftung">
    <p:spTree>
      <p:nvGrpSpPr>
        <p:cNvPr id="1" name=""/>
        <p:cNvGrpSpPr/>
        <p:nvPr/>
      </p:nvGrpSpPr>
      <p:grpSpPr>
        <a:xfrm>
          <a:off x="0" y="0"/>
          <a:ext cx="0" cy="0"/>
          <a:chOff x="0" y="0"/>
          <a:chExt cx="0" cy="0"/>
        </a:xfrm>
      </p:grpSpPr>
      <p:sp>
        <p:nvSpPr>
          <p:cNvPr id="2" name="Titel 1"/>
          <p:cNvSpPr>
            <a:spLocks noGrp="1"/>
          </p:cNvSpPr>
          <p:nvPr>
            <p:ph type="title"/>
          </p:nvPr>
        </p:nvSpPr>
        <p:spPr>
          <a:xfrm>
            <a:off x="457200" y="609600"/>
            <a:ext cx="3008313" cy="825500"/>
          </a:xfrm>
        </p:spPr>
        <p:txBody>
          <a:bodyPr anchor="b"/>
          <a:lstStyle>
            <a:lvl1pPr algn="r">
              <a:defRPr sz="1500" b="1">
                <a:solidFill>
                  <a:srgbClr val="C2C420"/>
                </a:solidFill>
              </a:defRPr>
            </a:lvl1pPr>
          </a:lstStyle>
          <a:p>
            <a:r>
              <a:rPr lang="de-DE" dirty="0" smtClean="0"/>
              <a:t>Mastertitelformat bearbeiten</a:t>
            </a:r>
            <a:endParaRPr lang="de-DE" dirty="0"/>
          </a:p>
        </p:txBody>
      </p:sp>
      <p:sp>
        <p:nvSpPr>
          <p:cNvPr id="3" name="Inhaltsplatzhalter 2"/>
          <p:cNvSpPr>
            <a:spLocks noGrp="1"/>
          </p:cNvSpPr>
          <p:nvPr>
            <p:ph idx="1"/>
          </p:nvPr>
        </p:nvSpPr>
        <p:spPr>
          <a:xfrm>
            <a:off x="3575050" y="609600"/>
            <a:ext cx="5111750" cy="551656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dirty="0" smtClean="0"/>
              <a:t>Mastertextformat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lgn="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dirty="0" smtClean="0"/>
              <a:t>Mastertextformat bearbeiten</a:t>
            </a:r>
          </a:p>
        </p:txBody>
      </p:sp>
    </p:spTree>
  </p:cSld>
  <p:clrMapOvr>
    <a:masterClrMapping/>
  </p:clrMapOvr>
  <p:transition spd="med"/>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picTx" preserve="1">
  <p:cSld name="Bild mit Beschriftung">
    <p:spTree>
      <p:nvGrpSpPr>
        <p:cNvPr id="1" name=""/>
        <p:cNvGrpSpPr/>
        <p:nvPr/>
      </p:nvGrpSpPr>
      <p:grpSpPr>
        <a:xfrm>
          <a:off x="0" y="0"/>
          <a:ext cx="0" cy="0"/>
          <a:chOff x="0" y="0"/>
          <a:chExt cx="0" cy="0"/>
        </a:xfrm>
      </p:grpSpPr>
      <p:sp>
        <p:nvSpPr>
          <p:cNvPr id="2" name="Titel 1"/>
          <p:cNvSpPr>
            <a:spLocks noGrp="1"/>
          </p:cNvSpPr>
          <p:nvPr>
            <p:ph type="title"/>
          </p:nvPr>
        </p:nvSpPr>
        <p:spPr>
          <a:xfrm>
            <a:off x="1905000" y="4800600"/>
            <a:ext cx="5373688" cy="566738"/>
          </a:xfrm>
        </p:spPr>
        <p:txBody>
          <a:bodyPr anchor="b"/>
          <a:lstStyle>
            <a:lvl1pPr algn="l">
              <a:defRPr sz="2000" b="1"/>
            </a:lvl1pPr>
          </a:lstStyle>
          <a:p>
            <a:r>
              <a:rPr lang="de-DE" smtClean="0"/>
              <a:t>Mastertitelformat bearbeiten</a:t>
            </a:r>
            <a:endParaRPr lang="de-DE"/>
          </a:p>
        </p:txBody>
      </p:sp>
      <p:sp>
        <p:nvSpPr>
          <p:cNvPr id="3" name="Bildplatzhalter 2"/>
          <p:cNvSpPr>
            <a:spLocks noGrp="1"/>
          </p:cNvSpPr>
          <p:nvPr>
            <p:ph type="pic" idx="1"/>
          </p:nvPr>
        </p:nvSpPr>
        <p:spPr>
          <a:xfrm>
            <a:off x="1905000" y="612775"/>
            <a:ext cx="6411416"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p:cNvSpPr>
            <a:spLocks noGrp="1"/>
          </p:cNvSpPr>
          <p:nvPr>
            <p:ph type="body" sz="half" idx="2"/>
          </p:nvPr>
        </p:nvSpPr>
        <p:spPr>
          <a:xfrm>
            <a:off x="1905000" y="5367338"/>
            <a:ext cx="5486400" cy="101399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Mastertextformat bearbeiten</a:t>
            </a: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a:xfrm>
            <a:off x="1905000" y="620688"/>
            <a:ext cx="6781800" cy="720080"/>
          </a:xfrm>
        </p:spPr>
        <p:txBody>
          <a:bodyPr/>
          <a:lstStyle/>
          <a:p>
            <a:r>
              <a:rPr lang="de-DE" dirty="0" smtClean="0"/>
              <a:t>Mastertitelformat bearbeiten</a:t>
            </a:r>
            <a:endParaRPr lang="de-DE" dirty="0"/>
          </a:p>
        </p:txBody>
      </p:sp>
      <p:sp>
        <p:nvSpPr>
          <p:cNvPr id="3" name="Inhaltsplatzhalter 2"/>
          <p:cNvSpPr>
            <a:spLocks noGrp="1"/>
          </p:cNvSpPr>
          <p:nvPr>
            <p:ph idx="1"/>
          </p:nvPr>
        </p:nvSpPr>
        <p:spPr/>
        <p:txBody>
          <a:bodyPr/>
          <a:lstStyle/>
          <a:p>
            <a:pPr lvl="0"/>
            <a:r>
              <a:rPr lang="de-DE" dirty="0" smtClean="0"/>
              <a:t>Mastertextformat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Tree>
  </p:cSld>
  <p:clrMapOvr>
    <a:masterClrMapping/>
  </p:clrMapOvr>
  <p:transition spd="med"/>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txAndObj">
  <p:cSld name="Titel, Text und Inhalt">
    <p:spTree>
      <p:nvGrpSpPr>
        <p:cNvPr id="1" name=""/>
        <p:cNvGrpSpPr/>
        <p:nvPr/>
      </p:nvGrpSpPr>
      <p:grpSpPr>
        <a:xfrm>
          <a:off x="0" y="0"/>
          <a:ext cx="0" cy="0"/>
          <a:chOff x="0" y="0"/>
          <a:chExt cx="0" cy="0"/>
        </a:xfrm>
      </p:grpSpPr>
      <p:sp>
        <p:nvSpPr>
          <p:cNvPr id="2" name="Titel 1"/>
          <p:cNvSpPr>
            <a:spLocks noGrp="1"/>
          </p:cNvSpPr>
          <p:nvPr>
            <p:ph type="title"/>
          </p:nvPr>
        </p:nvSpPr>
        <p:spPr>
          <a:xfrm>
            <a:off x="292104" y="103188"/>
            <a:ext cx="8520113" cy="544512"/>
          </a:xfrm>
        </p:spPr>
        <p:txBody>
          <a:bodyPr/>
          <a:lstStyle/>
          <a:p>
            <a:r>
              <a:rPr lang="de-DE" smtClean="0"/>
              <a:t>Titelmasterformat durch Klicken bearbeiten</a:t>
            </a:r>
            <a:endParaRPr lang="de-DE"/>
          </a:p>
        </p:txBody>
      </p:sp>
      <p:sp>
        <p:nvSpPr>
          <p:cNvPr id="3" name="Textplatzhalter 2"/>
          <p:cNvSpPr>
            <a:spLocks noGrp="1"/>
          </p:cNvSpPr>
          <p:nvPr>
            <p:ph type="body" sz="half" idx="1"/>
          </p:nvPr>
        </p:nvSpPr>
        <p:spPr>
          <a:xfrm>
            <a:off x="282579" y="977903"/>
            <a:ext cx="4183063" cy="4792663"/>
          </a:xfr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Inhaltsplatzhalter 3"/>
          <p:cNvSpPr>
            <a:spLocks noGrp="1"/>
          </p:cNvSpPr>
          <p:nvPr>
            <p:ph sz="half" idx="2"/>
          </p:nvPr>
        </p:nvSpPr>
        <p:spPr>
          <a:xfrm>
            <a:off x="4618037" y="977903"/>
            <a:ext cx="4184651" cy="4792663"/>
          </a:xfr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Tree>
    <p:extLst>
      <p:ext uri="{BB962C8B-B14F-4D97-AF65-F5344CB8AC3E}">
        <p14:creationId xmlns:p14="http://schemas.microsoft.com/office/powerpoint/2010/main" val="317017538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2.jpeg"/><Relationship Id="rId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0.xml"/><Relationship Id="rId3" Type="http://schemas.openxmlformats.org/officeDocument/2006/relationships/slideLayout" Target="../slideLayouts/slideLayout5.xml"/><Relationship Id="rId7" Type="http://schemas.openxmlformats.org/officeDocument/2006/relationships/slideLayout" Target="../slideLayouts/slideLayout9.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5" Type="http://schemas.openxmlformats.org/officeDocument/2006/relationships/slideLayout" Target="../slideLayouts/slideLayout7.xml"/><Relationship Id="rId10" Type="http://schemas.openxmlformats.org/officeDocument/2006/relationships/image" Target="../media/image3.png"/><Relationship Id="rId4" Type="http://schemas.openxmlformats.org/officeDocument/2006/relationships/slideLayout" Target="../slideLayouts/slideLayout6.xml"/><Relationship Id="rId9"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theme" Target="../theme/theme3.xml"/><Relationship Id="rId1"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1">
          <a:blip r:embed="rId4"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1905000" y="609600"/>
            <a:ext cx="6781800" cy="808038"/>
          </a:xfrm>
          <a:prstGeom prst="rect">
            <a:avLst/>
          </a:prstGeom>
        </p:spPr>
        <p:txBody>
          <a:bodyPr vert="horz" lIns="91440" tIns="45720" rIns="91440" bIns="45720" rtlCol="0" anchor="t" anchorCtr="0">
            <a:normAutofit/>
          </a:bodyPr>
          <a:lstStyle/>
          <a:p>
            <a:r>
              <a:rPr lang="de-DE" dirty="0" smtClean="0"/>
              <a:t>Mastertitelformat bearbeiten</a:t>
            </a:r>
            <a:endParaRPr lang="de-DE" dirty="0"/>
          </a:p>
        </p:txBody>
      </p:sp>
      <p:sp>
        <p:nvSpPr>
          <p:cNvPr id="3" name="Textplatzhalter 2"/>
          <p:cNvSpPr>
            <a:spLocks noGrp="1"/>
          </p:cNvSpPr>
          <p:nvPr>
            <p:ph type="body" idx="1"/>
          </p:nvPr>
        </p:nvSpPr>
        <p:spPr>
          <a:xfrm>
            <a:off x="1905000" y="1600201"/>
            <a:ext cx="6781800" cy="4349080"/>
          </a:xfrm>
          <a:prstGeom prst="rect">
            <a:avLst/>
          </a:prstGeom>
        </p:spPr>
        <p:txBody>
          <a:bodyPr vert="horz" lIns="91440" tIns="45720" rIns="91440" bIns="45720" rtlCol="0">
            <a:normAutofit/>
          </a:bodyPr>
          <a:lstStyle/>
          <a:p>
            <a:pPr lvl="0"/>
            <a:r>
              <a:rPr lang="de-DE" dirty="0" smtClean="0"/>
              <a:t>Mastertextformat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4" name="Datumsplatzhalter 3"/>
          <p:cNvSpPr>
            <a:spLocks noGrp="1"/>
          </p:cNvSpPr>
          <p:nvPr>
            <p:ph type="dt" sz="half" idx="2"/>
          </p:nvPr>
        </p:nvSpPr>
        <p:spPr>
          <a:xfrm>
            <a:off x="457200" y="6356350"/>
            <a:ext cx="1447800" cy="365125"/>
          </a:xfrm>
          <a:prstGeom prst="rect">
            <a:avLst/>
          </a:prstGeom>
        </p:spPr>
        <p:txBody>
          <a:bodyPr vert="horz" lIns="91440" tIns="45720" rIns="91440" bIns="45720" rtlCol="0" anchor="ctr"/>
          <a:lstStyle>
            <a:lvl1pPr algn="l">
              <a:defRPr sz="1200">
                <a:solidFill>
                  <a:srgbClr val="C2C420"/>
                </a:solidFill>
                <a:latin typeface="Arial Narrow"/>
              </a:defRPr>
            </a:lvl1pPr>
          </a:lstStyle>
          <a:p>
            <a:r>
              <a:rPr lang="de-DE" smtClean="0"/>
              <a:t>21.03.2017</a:t>
            </a:r>
            <a:endParaRPr lang="de-DE" dirty="0"/>
          </a:p>
        </p:txBody>
      </p:sp>
      <p:sp>
        <p:nvSpPr>
          <p:cNvPr id="5" name="Fußzeilenplatzhalter 4"/>
          <p:cNvSpPr>
            <a:spLocks noGrp="1"/>
          </p:cNvSpPr>
          <p:nvPr>
            <p:ph type="ftr" sz="quarter" idx="3"/>
          </p:nvPr>
        </p:nvSpPr>
        <p:spPr>
          <a:xfrm>
            <a:off x="1905000" y="6356350"/>
            <a:ext cx="2971800" cy="365125"/>
          </a:xfrm>
          <a:prstGeom prst="rect">
            <a:avLst/>
          </a:prstGeom>
        </p:spPr>
        <p:txBody>
          <a:bodyPr vert="horz" lIns="91440" tIns="45720" rIns="91440" bIns="45720" rtlCol="0" anchor="ctr"/>
          <a:lstStyle>
            <a:lvl1pPr algn="l">
              <a:defRPr sz="1200">
                <a:solidFill>
                  <a:srgbClr val="C2C420"/>
                </a:solidFill>
                <a:latin typeface="Arial Narrow"/>
              </a:defRPr>
            </a:lvl1pPr>
          </a:lstStyle>
          <a:p>
            <a:r>
              <a:rPr lang="de-DE" smtClean="0"/>
              <a:t>Forschung trifft Schule - Lehrerfortbildung Teilchenphysik - Duisburg</a:t>
            </a:r>
            <a:endParaRPr lang="de-DE" dirty="0"/>
          </a:p>
        </p:txBody>
      </p:sp>
      <p:pic>
        <p:nvPicPr>
          <p:cNvPr id="6" name="Grafik 5"/>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5724128" y="6071729"/>
            <a:ext cx="708696" cy="708696"/>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60" r:id="rId2"/>
  </p:sldLayoutIdLst>
  <p:transition spd="med"/>
  <p:timing>
    <p:tnLst>
      <p:par>
        <p:cTn id="1" dur="indefinite" restart="never" nodeType="tmRoot"/>
      </p:par>
    </p:tnLst>
  </p:timing>
  <p:hf hdr="0"/>
  <p:txStyles>
    <p:titleStyle>
      <a:lvl1pPr algn="l" defTabSz="457200" rtl="0" eaLnBrk="1" latinLnBrk="0" hangingPunct="1">
        <a:spcBef>
          <a:spcPct val="0"/>
        </a:spcBef>
        <a:buNone/>
        <a:defRPr sz="3500" kern="1200">
          <a:solidFill>
            <a:schemeClr val="tx2"/>
          </a:solidFill>
          <a:latin typeface="Arial Narrow"/>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2"/>
          </a:solidFill>
          <a:latin typeface="Arial Narrow"/>
          <a:ea typeface="+mn-ea"/>
          <a:cs typeface="+mn-cs"/>
        </a:defRPr>
      </a:lvl1pPr>
      <a:lvl2pPr marL="742950" indent="-285750" algn="l" defTabSz="457200" rtl="0" eaLnBrk="1" latinLnBrk="0" hangingPunct="1">
        <a:spcBef>
          <a:spcPct val="20000"/>
        </a:spcBef>
        <a:buFont typeface="Wingdings" charset="2"/>
        <a:buChar char="§"/>
        <a:defRPr sz="2800" kern="1200">
          <a:solidFill>
            <a:schemeClr val="tx2"/>
          </a:solidFill>
          <a:latin typeface="Arial Narrow"/>
          <a:ea typeface="+mn-ea"/>
          <a:cs typeface="+mn-cs"/>
        </a:defRPr>
      </a:lvl2pPr>
      <a:lvl3pPr marL="1143000" indent="-228600" algn="l" defTabSz="457200" rtl="0" eaLnBrk="1" latinLnBrk="0" hangingPunct="1">
        <a:spcBef>
          <a:spcPct val="20000"/>
        </a:spcBef>
        <a:buFont typeface="Arial"/>
        <a:buChar char="•"/>
        <a:defRPr sz="2400" kern="1200">
          <a:solidFill>
            <a:schemeClr val="tx2"/>
          </a:solidFill>
          <a:latin typeface="Arial Narrow"/>
          <a:ea typeface="+mn-ea"/>
          <a:cs typeface="+mn-cs"/>
        </a:defRPr>
      </a:lvl3pPr>
      <a:lvl4pPr marL="1600200" indent="-228600" algn="l" defTabSz="457200" rtl="0" eaLnBrk="1" latinLnBrk="0" hangingPunct="1">
        <a:spcBef>
          <a:spcPct val="20000"/>
        </a:spcBef>
        <a:buFont typeface="Arial"/>
        <a:buChar char="•"/>
        <a:defRPr sz="2000" kern="1200" baseline="0">
          <a:solidFill>
            <a:schemeClr val="accent1">
              <a:lumMod val="75000"/>
            </a:schemeClr>
          </a:solidFill>
          <a:latin typeface="Arial Narrow"/>
          <a:ea typeface="+mn-ea"/>
          <a:cs typeface="+mn-cs"/>
        </a:defRPr>
      </a:lvl4pPr>
      <a:lvl5pPr marL="2057400" indent="-228600" algn="l" defTabSz="457200" rtl="0" eaLnBrk="1" latinLnBrk="0" hangingPunct="1">
        <a:spcBef>
          <a:spcPct val="20000"/>
        </a:spcBef>
        <a:buFont typeface="Arial"/>
        <a:buChar char="•"/>
        <a:defRPr sz="2000" kern="1200" baseline="0">
          <a:solidFill>
            <a:schemeClr val="accent1">
              <a:lumMod val="75000"/>
            </a:schemeClr>
          </a:solidFill>
          <a:latin typeface="Arial Narrow"/>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de-DE"/>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rotWithShape="1">
          <a:blip r:embed="rId10"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1905000" y="609600"/>
            <a:ext cx="6781800" cy="675110"/>
          </a:xfrm>
          <a:prstGeom prst="rect">
            <a:avLst/>
          </a:prstGeom>
        </p:spPr>
        <p:txBody>
          <a:bodyPr vert="horz" lIns="91440" tIns="45720" rIns="91440" bIns="45720" rtlCol="0" anchor="t" anchorCtr="0">
            <a:normAutofit/>
          </a:bodyPr>
          <a:lstStyle/>
          <a:p>
            <a:r>
              <a:rPr lang="de-DE" dirty="0" smtClean="0"/>
              <a:t>Mastertitelformat bearbeiten</a:t>
            </a:r>
            <a:endParaRPr lang="de-DE" dirty="0"/>
          </a:p>
        </p:txBody>
      </p:sp>
      <p:sp>
        <p:nvSpPr>
          <p:cNvPr id="3" name="Textplatzhalter 2"/>
          <p:cNvSpPr>
            <a:spLocks noGrp="1"/>
          </p:cNvSpPr>
          <p:nvPr>
            <p:ph type="body" idx="1"/>
          </p:nvPr>
        </p:nvSpPr>
        <p:spPr>
          <a:xfrm>
            <a:off x="1905000" y="1484784"/>
            <a:ext cx="6781800" cy="4641379"/>
          </a:xfrm>
          <a:prstGeom prst="rect">
            <a:avLst/>
          </a:prstGeom>
        </p:spPr>
        <p:txBody>
          <a:bodyPr vert="horz" lIns="91440" tIns="45720" rIns="91440" bIns="45720" rtlCol="0">
            <a:normAutofit/>
          </a:bodyPr>
          <a:lstStyle/>
          <a:p>
            <a:pPr lvl="0"/>
            <a:r>
              <a:rPr lang="de-DE" dirty="0" smtClean="0"/>
              <a:t>Mastertextformat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Tree>
  </p:cSld>
  <p:clrMap bg1="lt1" tx1="dk1" bg2="lt2" tx2="dk2" accent1="accent1" accent2="accent2" accent3="accent3" accent4="accent4" accent5="accent5" accent6="accent6" hlink="hlink" folHlink="folHlink"/>
  <p:sldLayoutIdLst>
    <p:sldLayoutId id="2147483651" r:id="rId1"/>
    <p:sldLayoutId id="2147483654" r:id="rId2"/>
    <p:sldLayoutId id="2147483655" r:id="rId3"/>
    <p:sldLayoutId id="2147483656" r:id="rId4"/>
    <p:sldLayoutId id="2147483657" r:id="rId5"/>
    <p:sldLayoutId id="2147483652" r:id="rId6"/>
    <p:sldLayoutId id="2147483661" r:id="rId7"/>
    <p:sldLayoutId id="2147483663" r:id="rId8"/>
  </p:sldLayoutIdLst>
  <p:transition spd="med"/>
  <p:timing>
    <p:tnLst>
      <p:par>
        <p:cTn id="1" dur="indefinite" restart="never" nodeType="tmRoot"/>
      </p:par>
    </p:tnLst>
  </p:timing>
  <p:hf hdr="0"/>
  <p:txStyles>
    <p:titleStyle>
      <a:lvl1pPr algn="l" defTabSz="457200" rtl="0" eaLnBrk="1" latinLnBrk="0" hangingPunct="1">
        <a:spcBef>
          <a:spcPct val="0"/>
        </a:spcBef>
        <a:buNone/>
        <a:defRPr lang="de-DE" sz="3500" kern="1200" smtClean="0">
          <a:solidFill>
            <a:schemeClr val="tx2"/>
          </a:solidFill>
          <a:latin typeface="Arial Narrow"/>
          <a:ea typeface="+mj-ea"/>
          <a:cs typeface="+mj-cs"/>
        </a:defRPr>
      </a:lvl1pPr>
    </p:titleStyle>
    <p:bodyStyle>
      <a:lvl1pPr marL="342900" indent="-342900" algn="l" defTabSz="457200" rtl="0" eaLnBrk="1" latinLnBrk="0" hangingPunct="1">
        <a:spcBef>
          <a:spcPct val="20000"/>
        </a:spcBef>
        <a:buFont typeface="Arial"/>
        <a:buChar char="•"/>
        <a:defRPr lang="de-DE" sz="3200" kern="1200" dirty="0" smtClean="0">
          <a:solidFill>
            <a:schemeClr val="tx2"/>
          </a:solidFill>
          <a:latin typeface="Arial Narrow"/>
          <a:ea typeface="+mn-ea"/>
          <a:cs typeface="+mn-cs"/>
        </a:defRPr>
      </a:lvl1pPr>
      <a:lvl2pPr marL="742950" indent="-285750" algn="l" defTabSz="457200" rtl="0" eaLnBrk="1" latinLnBrk="0" hangingPunct="1">
        <a:spcBef>
          <a:spcPct val="20000"/>
        </a:spcBef>
        <a:buFont typeface="Arial"/>
        <a:buChar char="•"/>
        <a:defRPr lang="de-DE" sz="2800" kern="1200" dirty="0" smtClean="0">
          <a:solidFill>
            <a:schemeClr val="tx2"/>
          </a:solidFill>
          <a:latin typeface="Arial Narrow"/>
          <a:ea typeface="+mn-ea"/>
          <a:cs typeface="+mn-cs"/>
        </a:defRPr>
      </a:lvl2pPr>
      <a:lvl3pPr marL="1143000" indent="-228600" algn="l" defTabSz="457200" rtl="0" eaLnBrk="1" latinLnBrk="0" hangingPunct="1">
        <a:spcBef>
          <a:spcPct val="20000"/>
        </a:spcBef>
        <a:buFont typeface="Arial"/>
        <a:buChar char="•"/>
        <a:defRPr lang="de-DE" sz="2000" kern="1200" baseline="0" smtClean="0">
          <a:solidFill>
            <a:schemeClr val="accent1">
              <a:lumMod val="75000"/>
            </a:schemeClr>
          </a:solidFill>
          <a:latin typeface="Arial Narrow"/>
          <a:ea typeface="+mn-ea"/>
          <a:cs typeface="+mn-cs"/>
        </a:defRPr>
      </a:lvl3pPr>
      <a:lvl4pPr marL="1600200" indent="-228600" algn="l" defTabSz="457200" rtl="0" eaLnBrk="1" latinLnBrk="0" hangingPunct="1">
        <a:spcBef>
          <a:spcPct val="20000"/>
        </a:spcBef>
        <a:buFont typeface="Arial"/>
        <a:buChar char="•"/>
        <a:defRPr lang="de-DE" sz="2000" kern="1200" baseline="0" dirty="0" smtClean="0">
          <a:solidFill>
            <a:schemeClr val="accent1">
              <a:lumMod val="75000"/>
            </a:schemeClr>
          </a:solidFill>
          <a:latin typeface="Arial Narrow"/>
          <a:ea typeface="+mn-ea"/>
          <a:cs typeface="+mn-cs"/>
        </a:defRPr>
      </a:lvl4pPr>
      <a:lvl5pPr marL="2057400" indent="-228600" algn="l" defTabSz="457200" rtl="0" eaLnBrk="1" latinLnBrk="0" hangingPunct="1">
        <a:spcBef>
          <a:spcPct val="20000"/>
        </a:spcBef>
        <a:buFont typeface="Arial"/>
        <a:buChar char="•"/>
        <a:defRPr sz="2000" kern="1200" baseline="0">
          <a:solidFill>
            <a:schemeClr val="accent1">
              <a:lumMod val="75000"/>
            </a:schemeClr>
          </a:solidFill>
          <a:latin typeface="Arial Narrow"/>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de-DE"/>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blipFill rotWithShape="1">
          <a:blip r:embed="rId3"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1905000" y="274638"/>
            <a:ext cx="6781800" cy="1143000"/>
          </a:xfrm>
          <a:prstGeom prst="rect">
            <a:avLst/>
          </a:prstGeom>
        </p:spPr>
        <p:txBody>
          <a:bodyPr vert="horz" lIns="91440" tIns="45720" rIns="91440" bIns="45720" rtlCol="0" anchor="ctr">
            <a:normAutofit/>
          </a:bodyPr>
          <a:lstStyle/>
          <a:p>
            <a:r>
              <a:rPr lang="de-DE" dirty="0" smtClean="0"/>
              <a:t>Mastertitelformat bearbeiten</a:t>
            </a:r>
            <a:endParaRPr lang="de-DE" dirty="0"/>
          </a:p>
        </p:txBody>
      </p:sp>
      <p:sp>
        <p:nvSpPr>
          <p:cNvPr id="3" name="Textplatzhalter 2"/>
          <p:cNvSpPr>
            <a:spLocks noGrp="1"/>
          </p:cNvSpPr>
          <p:nvPr>
            <p:ph type="body" idx="1"/>
          </p:nvPr>
        </p:nvSpPr>
        <p:spPr>
          <a:xfrm>
            <a:off x="1905000" y="1600201"/>
            <a:ext cx="6781800" cy="4349080"/>
          </a:xfrm>
          <a:prstGeom prst="rect">
            <a:avLst/>
          </a:prstGeom>
        </p:spPr>
        <p:txBody>
          <a:bodyPr vert="horz" lIns="91440" tIns="45720" rIns="91440" bIns="45720" rtlCol="0">
            <a:normAutofit/>
          </a:bodyPr>
          <a:lstStyle/>
          <a:p>
            <a:pPr lvl="0"/>
            <a:r>
              <a:rPr lang="de-DE" dirty="0" smtClean="0"/>
              <a:t>Mastertextformat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10" name="Datumsplatzhalter 3"/>
          <p:cNvSpPr>
            <a:spLocks noGrp="1"/>
          </p:cNvSpPr>
          <p:nvPr>
            <p:ph type="dt" sz="half" idx="2"/>
          </p:nvPr>
        </p:nvSpPr>
        <p:spPr>
          <a:xfrm>
            <a:off x="457200" y="6356350"/>
            <a:ext cx="1447800" cy="365125"/>
          </a:xfrm>
          <a:prstGeom prst="rect">
            <a:avLst/>
          </a:prstGeom>
        </p:spPr>
        <p:txBody>
          <a:bodyPr vert="horz" lIns="91440" tIns="45720" rIns="91440" bIns="45720" rtlCol="0" anchor="ctr"/>
          <a:lstStyle>
            <a:lvl1pPr algn="l">
              <a:defRPr sz="1200">
                <a:solidFill>
                  <a:srgbClr val="C2C420"/>
                </a:solidFill>
                <a:latin typeface="Arial Narrow"/>
              </a:defRPr>
            </a:lvl1pPr>
          </a:lstStyle>
          <a:p>
            <a:r>
              <a:rPr lang="de-DE" smtClean="0"/>
              <a:t>21.03.2017</a:t>
            </a:r>
            <a:endParaRPr lang="de-DE" dirty="0"/>
          </a:p>
        </p:txBody>
      </p:sp>
      <p:sp>
        <p:nvSpPr>
          <p:cNvPr id="11" name="Fußzeilenplatzhalter 4"/>
          <p:cNvSpPr>
            <a:spLocks noGrp="1"/>
          </p:cNvSpPr>
          <p:nvPr>
            <p:ph type="ftr" sz="quarter" idx="3"/>
          </p:nvPr>
        </p:nvSpPr>
        <p:spPr>
          <a:xfrm>
            <a:off x="1905000" y="6356350"/>
            <a:ext cx="2971800" cy="365125"/>
          </a:xfrm>
          <a:prstGeom prst="rect">
            <a:avLst/>
          </a:prstGeom>
        </p:spPr>
        <p:txBody>
          <a:bodyPr vert="horz" lIns="91440" tIns="45720" rIns="91440" bIns="45720" rtlCol="0" anchor="ctr"/>
          <a:lstStyle>
            <a:lvl1pPr algn="l">
              <a:defRPr sz="1200">
                <a:solidFill>
                  <a:srgbClr val="C2C420"/>
                </a:solidFill>
                <a:latin typeface="Arial Narrow"/>
              </a:defRPr>
            </a:lvl1pPr>
          </a:lstStyle>
          <a:p>
            <a:r>
              <a:rPr lang="de-DE" smtClean="0"/>
              <a:t>Forschung trifft Schule - Lehrerfortbildung Teilchenphysik - Duisburg</a:t>
            </a:r>
            <a:endParaRPr lang="de-DE" dirty="0"/>
          </a:p>
        </p:txBody>
      </p:sp>
      <p:sp>
        <p:nvSpPr>
          <p:cNvPr id="7" name="Rechteck 6"/>
          <p:cNvSpPr/>
          <p:nvPr userDrawn="1"/>
        </p:nvSpPr>
        <p:spPr>
          <a:xfrm>
            <a:off x="5220072" y="6021288"/>
            <a:ext cx="1584176" cy="700187"/>
          </a:xfrm>
          <a:prstGeom prst="rect">
            <a:avLst/>
          </a:prstGeom>
          <a:solidFill>
            <a:schemeClr val="bg1">
              <a:lumMod val="8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de-DE" dirty="0" smtClean="0">
                <a:latin typeface="Arial Narrow" pitchFamily="34" charset="0"/>
              </a:rPr>
              <a:t>Logo lokales</a:t>
            </a:r>
            <a:r>
              <a:rPr lang="de-DE" baseline="0" dirty="0" smtClean="0">
                <a:latin typeface="Arial Narrow" pitchFamily="34" charset="0"/>
              </a:rPr>
              <a:t> Institut</a:t>
            </a:r>
            <a:endParaRPr lang="de-DE" dirty="0">
              <a:latin typeface="Arial Narrow" pitchFamily="34" charset="0"/>
            </a:endParaRPr>
          </a:p>
        </p:txBody>
      </p:sp>
    </p:spTree>
  </p:cSld>
  <p:clrMap bg1="lt1" tx1="dk1" bg2="lt2" tx2="dk2" accent1="accent1" accent2="accent2" accent3="accent3" accent4="accent4" accent5="accent5" accent6="accent6" hlink="hlink" folHlink="folHlink"/>
  <p:sldLayoutIdLst>
    <p:sldLayoutId id="2147483659" r:id="rId1"/>
  </p:sldLayoutIdLst>
  <p:transition spd="med"/>
  <p:timing>
    <p:tnLst>
      <p:par>
        <p:cTn id="1" dur="indefinite" restart="never" nodeType="tmRoot"/>
      </p:par>
    </p:tnLst>
  </p:timing>
  <p:hf hdr="0"/>
  <p:txStyles>
    <p:titleStyle>
      <a:lvl1pPr algn="l" defTabSz="457200" rtl="0" eaLnBrk="1" latinLnBrk="0" hangingPunct="1">
        <a:spcBef>
          <a:spcPct val="0"/>
        </a:spcBef>
        <a:buNone/>
        <a:defRPr sz="3500" kern="1200">
          <a:solidFill>
            <a:schemeClr val="tx2"/>
          </a:solidFill>
          <a:latin typeface="Arial Narrow"/>
          <a:ea typeface="+mj-ea"/>
          <a:cs typeface="+mj-cs"/>
        </a:defRPr>
      </a:lvl1pPr>
    </p:titleStyle>
    <p:bodyStyle>
      <a:lvl1pPr marL="342900" indent="-342900" algn="l" defTabSz="457200" rtl="0" eaLnBrk="1" latinLnBrk="0" hangingPunct="1">
        <a:spcBef>
          <a:spcPct val="20000"/>
        </a:spcBef>
        <a:buFont typeface="Arial"/>
        <a:buChar char="•"/>
        <a:defRPr sz="1800" kern="1200">
          <a:solidFill>
            <a:schemeClr val="tx2"/>
          </a:solidFill>
          <a:latin typeface="Arial Narrow"/>
          <a:ea typeface="+mn-ea"/>
          <a:cs typeface="+mn-cs"/>
        </a:defRPr>
      </a:lvl1pPr>
      <a:lvl2pPr marL="742950" indent="-285750" algn="l" defTabSz="457200" rtl="0" eaLnBrk="1" latinLnBrk="0" hangingPunct="1">
        <a:spcBef>
          <a:spcPct val="20000"/>
        </a:spcBef>
        <a:buFont typeface="Arial"/>
        <a:buChar char="•"/>
        <a:defRPr sz="1800" kern="1200">
          <a:solidFill>
            <a:schemeClr val="tx2"/>
          </a:solidFill>
          <a:latin typeface="Arial Narrow"/>
          <a:ea typeface="+mn-ea"/>
          <a:cs typeface="+mn-cs"/>
        </a:defRPr>
      </a:lvl2pPr>
      <a:lvl3pPr marL="1143000" indent="-228600" algn="l" defTabSz="457200" rtl="0" eaLnBrk="1" latinLnBrk="0" hangingPunct="1">
        <a:spcBef>
          <a:spcPct val="20000"/>
        </a:spcBef>
        <a:buFont typeface="Arial"/>
        <a:buChar char="•"/>
        <a:defRPr sz="1800" kern="1200">
          <a:solidFill>
            <a:schemeClr val="tx2"/>
          </a:solidFill>
          <a:latin typeface="Arial Narrow"/>
          <a:ea typeface="+mn-ea"/>
          <a:cs typeface="+mn-cs"/>
        </a:defRPr>
      </a:lvl3pPr>
      <a:lvl4pPr marL="1600200" indent="-228600" algn="l" defTabSz="457200" rtl="0" eaLnBrk="1" latinLnBrk="0" hangingPunct="1">
        <a:spcBef>
          <a:spcPct val="20000"/>
        </a:spcBef>
        <a:buFont typeface="Arial"/>
        <a:buChar char="•"/>
        <a:defRPr sz="1800" kern="1200">
          <a:solidFill>
            <a:schemeClr val="tx2"/>
          </a:solidFill>
          <a:latin typeface="Arial Narrow"/>
          <a:ea typeface="+mn-ea"/>
          <a:cs typeface="+mn-cs"/>
        </a:defRPr>
      </a:lvl4pPr>
      <a:lvl5pPr marL="2057400" indent="-228600" algn="l" defTabSz="457200" rtl="0" eaLnBrk="1" latinLnBrk="0" hangingPunct="1">
        <a:spcBef>
          <a:spcPct val="20000"/>
        </a:spcBef>
        <a:buFont typeface="Arial"/>
        <a:buChar char="•"/>
        <a:defRPr sz="1800" kern="1200">
          <a:solidFill>
            <a:schemeClr val="tx2"/>
          </a:solidFill>
          <a:latin typeface="Arial Narrow"/>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de-DE"/>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xml"/><Relationship Id="rId1" Type="http://schemas.openxmlformats.org/officeDocument/2006/relationships/slideLayout" Target="../slideLayouts/slideLayout3.xml"/><Relationship Id="rId6" Type="http://schemas.openxmlformats.org/officeDocument/2006/relationships/image" Target="../media/image29.tmp"/><Relationship Id="rId5" Type="http://schemas.openxmlformats.org/officeDocument/2006/relationships/image" Target="../media/image28.jpeg"/><Relationship Id="rId4" Type="http://schemas.openxmlformats.org/officeDocument/2006/relationships/image" Target="../media/image27.png"/></Relationships>
</file>

<file path=ppt/slides/_rels/slide11.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3.xml"/><Relationship Id="rId1" Type="http://schemas.openxmlformats.org/officeDocument/2006/relationships/slideLayout" Target="../slideLayouts/slideLayout8.xml"/><Relationship Id="rId5" Type="http://schemas.openxmlformats.org/officeDocument/2006/relationships/image" Target="../media/image32.png"/><Relationship Id="rId4" Type="http://schemas.openxmlformats.org/officeDocument/2006/relationships/image" Target="../media/image31.jpeg"/></Relationships>
</file>

<file path=ppt/slides/_rels/slide12.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notesSlide" Target="../notesSlides/notesSlide4.xml"/><Relationship Id="rId1" Type="http://schemas.openxmlformats.org/officeDocument/2006/relationships/slideLayout" Target="../slideLayouts/slideLayout3.xml"/><Relationship Id="rId4" Type="http://schemas.openxmlformats.org/officeDocument/2006/relationships/image" Target="../media/image34.png"/></Relationships>
</file>

<file path=ppt/slides/_rels/slide13.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3" Type="http://schemas.openxmlformats.org/officeDocument/2006/relationships/hyperlink" Target="http://physik-begreifen-zeuthen.desy.de/angebote/kosmische_teilchen/cosmicweb" TargetMode="External"/><Relationship Id="rId2" Type="http://schemas.openxmlformats.org/officeDocument/2006/relationships/image" Target="../media/image43.png"/><Relationship Id="rId1" Type="http://schemas.openxmlformats.org/officeDocument/2006/relationships/slideLayout" Target="../slideLayouts/slideLayout1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2.xml.rels><?xml version="1.0" encoding="UTF-8" standalone="yes"?>
<Relationships xmlns="http://schemas.openxmlformats.org/package/2006/relationships"><Relationship Id="rId2" Type="http://schemas.openxmlformats.org/officeDocument/2006/relationships/image" Target="../media/image44.tiff"/><Relationship Id="rId1" Type="http://schemas.openxmlformats.org/officeDocument/2006/relationships/slideLayout" Target="../slideLayouts/slideLayout10.xml"/></Relationships>
</file>

<file path=ppt/slides/_rels/slide23.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5.tiff"/><Relationship Id="rId1" Type="http://schemas.openxmlformats.org/officeDocument/2006/relationships/slideLayout" Target="../slideLayouts/slideLayout10.xml"/></Relationships>
</file>

<file path=ppt/slides/_rels/slide24.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7.png"/><Relationship Id="rId1" Type="http://schemas.openxmlformats.org/officeDocument/2006/relationships/slideLayout" Target="../slideLayouts/slideLayout10.xml"/></Relationships>
</file>

<file path=ppt/slides/_rels/slide25.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9.png"/><Relationship Id="rId1" Type="http://schemas.openxmlformats.org/officeDocument/2006/relationships/slideLayout" Target="../slideLayouts/slideLayout10.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7.xml.rels><?xml version="1.0" encoding="UTF-8" standalone="yes"?>
<Relationships xmlns="http://schemas.openxmlformats.org/package/2006/relationships"><Relationship Id="rId3" Type="http://schemas.openxmlformats.org/officeDocument/2006/relationships/hyperlink" Target="http://cosmicatweb.desy.de/" TargetMode="External"/><Relationship Id="rId2" Type="http://schemas.openxmlformats.org/officeDocument/2006/relationships/image" Target="../media/image51.png"/><Relationship Id="rId1" Type="http://schemas.openxmlformats.org/officeDocument/2006/relationships/slideLayout" Target="../slideLayouts/slideLayout10.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9.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9.tiff"/><Relationship Id="rId2" Type="http://schemas.openxmlformats.org/officeDocument/2006/relationships/image" Target="../media/image8.jpeg"/><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6.xml"/><Relationship Id="rId6" Type="http://schemas.microsoft.com/office/2007/relationships/hdphoto" Target="../media/hdphoto1.wdp"/><Relationship Id="rId5" Type="http://schemas.openxmlformats.org/officeDocument/2006/relationships/image" Target="../media/image13.png"/><Relationship Id="rId4" Type="http://schemas.openxmlformats.org/officeDocument/2006/relationships/image" Target="../media/image12.jpeg"/></Relationships>
</file>

<file path=ppt/slides/_rels/slide5.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8.xml"/><Relationship Id="rId6" Type="http://schemas.openxmlformats.org/officeDocument/2006/relationships/image" Target="../media/image20.png"/><Relationship Id="rId5" Type="http://schemas.openxmlformats.org/officeDocument/2006/relationships/image" Target="../media/image19.jpeg"/><Relationship Id="rId4" Type="http://schemas.openxmlformats.org/officeDocument/2006/relationships/hyperlink" Target="https://www.univie.ac.at/physikwiki/index.php/Datei:Totalreflexion_sizze_kk.jpg"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8.xml"/><Relationship Id="rId4" Type="http://schemas.openxmlformats.org/officeDocument/2006/relationships/image" Target="../media/image23.png"/></Relationships>
</file>

<file path=ppt/slides/_rels/slide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jpeg"/><Relationship Id="rId1" Type="http://schemas.openxmlformats.org/officeDocument/2006/relationships/slideLayout" Target="../slideLayouts/slideLayout6.xml"/><Relationship Id="rId4" Type="http://schemas.microsoft.com/office/2007/relationships/hdphoto" Target="../media/hdphoto1.wdp"/></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normAutofit/>
          </a:bodyPr>
          <a:lstStyle/>
          <a:p>
            <a:r>
              <a:rPr lang="de-DE" dirty="0" err="1" smtClean="0"/>
              <a:t>CosMO</a:t>
            </a:r>
            <a:r>
              <a:rPr lang="de-DE" dirty="0" smtClean="0"/>
              <a:t> und </a:t>
            </a:r>
            <a:r>
              <a:rPr lang="de-DE" dirty="0" err="1" smtClean="0"/>
              <a:t>Kamiokannen</a:t>
            </a:r>
            <a:endParaRPr lang="de-DE" dirty="0"/>
          </a:p>
        </p:txBody>
      </p:sp>
      <p:sp>
        <p:nvSpPr>
          <p:cNvPr id="3" name="Untertitel 2"/>
          <p:cNvSpPr>
            <a:spLocks noGrp="1"/>
          </p:cNvSpPr>
          <p:nvPr>
            <p:ph type="subTitle" idx="1"/>
          </p:nvPr>
        </p:nvSpPr>
        <p:spPr/>
        <p:txBody>
          <a:bodyPr/>
          <a:lstStyle/>
          <a:p>
            <a:r>
              <a:rPr lang="de-DE" dirty="0" smtClean="0"/>
              <a:t>Kosmische Teilchen erforschen</a:t>
            </a:r>
            <a:endParaRPr lang="de-DE" dirty="0"/>
          </a:p>
        </p:txBody>
      </p:sp>
      <p:pic>
        <p:nvPicPr>
          <p:cNvPr id="6" name="Grafik 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156176" y="1484784"/>
            <a:ext cx="1774704" cy="2518406"/>
          </a:xfrm>
          <a:prstGeom prst="rect">
            <a:avLst/>
          </a:prstGeom>
        </p:spPr>
      </p:pic>
    </p:spTree>
  </p:cSld>
  <p:clrMapOvr>
    <a:masterClrMapping/>
  </p:clrMapOvr>
  <p:transition spd="med"/>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b="11799"/>
          <a:stretch/>
        </p:blipFill>
        <p:spPr bwMode="auto">
          <a:xfrm>
            <a:off x="260658" y="3187735"/>
            <a:ext cx="2695737" cy="31232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Textfeld 7"/>
          <p:cNvSpPr txBox="1"/>
          <p:nvPr/>
        </p:nvSpPr>
        <p:spPr>
          <a:xfrm>
            <a:off x="261562" y="5871018"/>
            <a:ext cx="2037954" cy="385831"/>
          </a:xfrm>
          <a:prstGeom prst="rect">
            <a:avLst/>
          </a:prstGeom>
          <a:noFill/>
          <a:ln>
            <a:noFill/>
          </a:ln>
        </p:spPr>
        <p:txBody>
          <a:bodyPr vert="horz" wrap="square" lIns="90000" tIns="45000" rIns="90000" bIns="45000" compatLnSpc="0">
            <a:spAutoFit/>
          </a:bodyPr>
          <a:lstStyle/>
          <a:p>
            <a:pPr marL="0" marR="0" lvl="0" indent="0" rtl="0" hangingPunct="0">
              <a:lnSpc>
                <a:spcPct val="100000"/>
              </a:lnSpc>
              <a:spcBef>
                <a:spcPts val="0"/>
              </a:spcBef>
              <a:spcAft>
                <a:spcPts val="0"/>
              </a:spcAft>
              <a:buNone/>
              <a:tabLst/>
            </a:pPr>
            <a:r>
              <a:rPr lang="en-US" sz="1000" b="0" i="0" u="none" strike="noStrike" kern="1200" dirty="0">
                <a:ln>
                  <a:noFill/>
                </a:ln>
                <a:solidFill>
                  <a:srgbClr val="FFFFFF"/>
                </a:solidFill>
                <a:ea typeface="Lucida Sans Unicode" pitchFamily="2"/>
                <a:cs typeface="Tahoma" pitchFamily="2"/>
              </a:rPr>
              <a:t>Cherenkov-</a:t>
            </a:r>
            <a:r>
              <a:rPr lang="en-US" sz="1000" b="0" i="0" u="none" strike="noStrike" kern="1200" dirty="0" err="1">
                <a:ln>
                  <a:noFill/>
                </a:ln>
                <a:solidFill>
                  <a:srgbClr val="FFFFFF"/>
                </a:solidFill>
                <a:ea typeface="Lucida Sans Unicode" pitchFamily="2"/>
                <a:cs typeface="Tahoma" pitchFamily="2"/>
              </a:rPr>
              <a:t>Licht</a:t>
            </a:r>
            <a:r>
              <a:rPr lang="en-US" sz="1000" b="0" i="0" u="none" strike="noStrike" kern="1200" dirty="0">
                <a:ln>
                  <a:noFill/>
                </a:ln>
                <a:solidFill>
                  <a:srgbClr val="FFFFFF"/>
                </a:solidFill>
                <a:ea typeface="Lucida Sans Unicode" pitchFamily="2"/>
                <a:cs typeface="Tahoma" pitchFamily="2"/>
              </a:rPr>
              <a:t> in </a:t>
            </a:r>
            <a:r>
              <a:rPr lang="en-US" sz="1000" b="0" i="0" u="none" strike="noStrike" kern="1200" dirty="0" err="1">
                <a:ln>
                  <a:noFill/>
                </a:ln>
                <a:solidFill>
                  <a:srgbClr val="FFFFFF"/>
                </a:solidFill>
                <a:ea typeface="Lucida Sans Unicode" pitchFamily="2"/>
                <a:cs typeface="Tahoma" pitchFamily="2"/>
              </a:rPr>
              <a:t>einem</a:t>
            </a:r>
            <a:r>
              <a:rPr lang="en-US" sz="1000" b="0" i="0" u="none" strike="noStrike" kern="1200" dirty="0">
                <a:ln>
                  <a:noFill/>
                </a:ln>
                <a:solidFill>
                  <a:srgbClr val="FFFFFF"/>
                </a:solidFill>
                <a:ea typeface="Lucida Sans Unicode" pitchFamily="2"/>
                <a:cs typeface="Tahoma" pitchFamily="2"/>
              </a:rPr>
              <a:t> </a:t>
            </a:r>
            <a:r>
              <a:rPr lang="en-US" sz="1000" b="0" i="0" u="none" strike="noStrike" kern="1200" dirty="0" err="1">
                <a:ln>
                  <a:noFill/>
                </a:ln>
                <a:solidFill>
                  <a:srgbClr val="FFFFFF"/>
                </a:solidFill>
                <a:ea typeface="Lucida Sans Unicode" pitchFamily="2"/>
                <a:cs typeface="Tahoma" pitchFamily="2"/>
              </a:rPr>
              <a:t>Nuklearkraftwerk</a:t>
            </a:r>
            <a:endParaRPr lang="en-US" sz="1000" b="0" i="0" u="none" strike="noStrike" kern="1200" dirty="0">
              <a:ln>
                <a:noFill/>
              </a:ln>
              <a:solidFill>
                <a:srgbClr val="FFFFFF"/>
              </a:solidFill>
              <a:ea typeface="Lucida Sans Unicode" pitchFamily="2"/>
              <a:cs typeface="Tahoma" pitchFamily="2"/>
            </a:endParaRPr>
          </a:p>
        </p:txBody>
      </p:sp>
      <p:pic>
        <p:nvPicPr>
          <p:cNvPr id="2" name="Picture 2"/>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3569245" y="3478729"/>
            <a:ext cx="2548129" cy="20385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 name="Grafik 9"/>
          <p:cNvPicPr>
            <a:picLocks noChangeAspect="1"/>
          </p:cNvPicPr>
          <p:nvPr/>
        </p:nvPicPr>
        <p:blipFill rotWithShape="1">
          <a:blip r:embed="rId5" cstate="screen">
            <a:lum/>
            <a:alphaModFix/>
            <a:extLst>
              <a:ext uri="{28A0092B-C50C-407E-A947-70E740481C1C}">
                <a14:useLocalDpi xmlns:a14="http://schemas.microsoft.com/office/drawing/2010/main"/>
              </a:ext>
            </a:extLst>
          </a:blip>
          <a:srcRect/>
          <a:stretch/>
        </p:blipFill>
        <p:spPr>
          <a:xfrm flipH="1">
            <a:off x="6159508" y="116632"/>
            <a:ext cx="2670572" cy="1859319"/>
          </a:xfrm>
          <a:prstGeom prst="rect">
            <a:avLst/>
          </a:prstGeom>
          <a:noFill/>
          <a:ln>
            <a:noFill/>
          </a:ln>
        </p:spPr>
      </p:pic>
      <p:sp>
        <p:nvSpPr>
          <p:cNvPr id="12" name="Textfeld 11"/>
          <p:cNvSpPr txBox="1"/>
          <p:nvPr/>
        </p:nvSpPr>
        <p:spPr>
          <a:xfrm>
            <a:off x="6116376" y="1531001"/>
            <a:ext cx="2670572" cy="385831"/>
          </a:xfrm>
          <a:prstGeom prst="rect">
            <a:avLst/>
          </a:prstGeom>
          <a:noFill/>
          <a:ln>
            <a:noFill/>
          </a:ln>
        </p:spPr>
        <p:txBody>
          <a:bodyPr vert="horz" wrap="square" lIns="90000" tIns="45000" rIns="90000" bIns="45000" compatLnSpc="0">
            <a:spAutoFit/>
          </a:bodyPr>
          <a:lstStyle/>
          <a:p>
            <a:pPr marL="0" marR="0" lvl="0" indent="0" rtl="0" hangingPunct="0">
              <a:lnSpc>
                <a:spcPct val="100000"/>
              </a:lnSpc>
              <a:spcBef>
                <a:spcPts val="0"/>
              </a:spcBef>
              <a:spcAft>
                <a:spcPts val="0"/>
              </a:spcAft>
              <a:buNone/>
              <a:tabLst/>
            </a:pPr>
            <a:r>
              <a:rPr lang="en-US" sz="1000" b="0" i="0" u="none" strike="noStrike" kern="1200" dirty="0" smtClean="0">
                <a:ln>
                  <a:noFill/>
                </a:ln>
                <a:solidFill>
                  <a:srgbClr val="FFFFFF"/>
                </a:solidFill>
                <a:ea typeface="Lucida Sans Unicode" pitchFamily="2"/>
                <a:cs typeface="Tahoma" pitchFamily="2"/>
              </a:rPr>
              <a:t>Cherenkov-</a:t>
            </a:r>
            <a:r>
              <a:rPr lang="en-US" sz="1000" b="0" i="0" u="none" strike="noStrike" kern="1200" dirty="0" err="1" smtClean="0">
                <a:ln>
                  <a:noFill/>
                </a:ln>
                <a:solidFill>
                  <a:srgbClr val="FFFFFF"/>
                </a:solidFill>
                <a:ea typeface="Lucida Sans Unicode" pitchFamily="2"/>
                <a:cs typeface="Tahoma" pitchFamily="2"/>
              </a:rPr>
              <a:t>Effekt</a:t>
            </a:r>
            <a:r>
              <a:rPr lang="en-US" sz="1000" b="0" i="0" u="none" strike="noStrike" kern="1200" dirty="0" smtClean="0">
                <a:ln>
                  <a:noFill/>
                </a:ln>
                <a:solidFill>
                  <a:srgbClr val="FFFFFF"/>
                </a:solidFill>
                <a:ea typeface="Lucida Sans Unicode" pitchFamily="2"/>
                <a:cs typeface="Tahoma" pitchFamily="2"/>
              </a:rPr>
              <a:t> </a:t>
            </a:r>
          </a:p>
          <a:p>
            <a:pPr marL="0" marR="0" lvl="0" indent="0" rtl="0" hangingPunct="0">
              <a:lnSpc>
                <a:spcPct val="100000"/>
              </a:lnSpc>
              <a:spcBef>
                <a:spcPts val="0"/>
              </a:spcBef>
              <a:spcAft>
                <a:spcPts val="0"/>
              </a:spcAft>
              <a:buNone/>
              <a:tabLst/>
            </a:pPr>
            <a:r>
              <a:rPr lang="en-US" sz="1000" dirty="0" err="1" smtClean="0">
                <a:solidFill>
                  <a:srgbClr val="FFFFFF"/>
                </a:solidFill>
                <a:ea typeface="Lucida Sans Unicode" pitchFamily="2"/>
                <a:cs typeface="Tahoma" pitchFamily="2"/>
              </a:rPr>
              <a:t>ähnlich</a:t>
            </a:r>
            <a:r>
              <a:rPr lang="en-US" sz="1000" dirty="0" smtClean="0">
                <a:solidFill>
                  <a:srgbClr val="FFFFFF"/>
                </a:solidFill>
                <a:ea typeface="Lucida Sans Unicode" pitchFamily="2"/>
                <a:cs typeface="Tahoma" pitchFamily="2"/>
              </a:rPr>
              <a:t> </a:t>
            </a:r>
            <a:r>
              <a:rPr lang="en-US" sz="1000" dirty="0" err="1" smtClean="0">
                <a:solidFill>
                  <a:srgbClr val="FFFFFF"/>
                </a:solidFill>
                <a:ea typeface="Lucida Sans Unicode" pitchFamily="2"/>
                <a:cs typeface="Tahoma" pitchFamily="2"/>
              </a:rPr>
              <a:t>dem</a:t>
            </a:r>
            <a:r>
              <a:rPr lang="en-US" sz="1000" dirty="0" smtClean="0">
                <a:solidFill>
                  <a:srgbClr val="FFFFFF"/>
                </a:solidFill>
                <a:ea typeface="Lucida Sans Unicode" pitchFamily="2"/>
                <a:cs typeface="Tahoma" pitchFamily="2"/>
              </a:rPr>
              <a:t> </a:t>
            </a:r>
            <a:r>
              <a:rPr lang="en-US" sz="1000" b="0" i="0" u="none" strike="noStrike" kern="1200" dirty="0" err="1" smtClean="0">
                <a:ln>
                  <a:noFill/>
                </a:ln>
                <a:solidFill>
                  <a:srgbClr val="FFFFFF"/>
                </a:solidFill>
                <a:ea typeface="Lucida Sans Unicode" pitchFamily="2"/>
                <a:cs typeface="Tahoma" pitchFamily="2"/>
              </a:rPr>
              <a:t>Überschallknall</a:t>
            </a:r>
            <a:endParaRPr lang="en-US" sz="1000" b="0" i="0" u="none" strike="noStrike" kern="1200" dirty="0">
              <a:ln>
                <a:noFill/>
              </a:ln>
              <a:solidFill>
                <a:srgbClr val="FFFFFF"/>
              </a:solidFill>
              <a:ea typeface="Lucida Sans Unicode" pitchFamily="2"/>
              <a:cs typeface="Tahoma" pitchFamily="2"/>
            </a:endParaRPr>
          </a:p>
        </p:txBody>
      </p:sp>
      <p:sp>
        <p:nvSpPr>
          <p:cNvPr id="3" name="Titel 2"/>
          <p:cNvSpPr>
            <a:spLocks noGrp="1"/>
          </p:cNvSpPr>
          <p:nvPr>
            <p:ph type="ctrTitle"/>
          </p:nvPr>
        </p:nvSpPr>
        <p:spPr/>
        <p:txBody>
          <a:bodyPr>
            <a:normAutofit/>
          </a:bodyPr>
          <a:lstStyle/>
          <a:p>
            <a:r>
              <a:rPr lang="de-DE" dirty="0"/>
              <a:t>Cherenkov-Licht</a:t>
            </a:r>
          </a:p>
        </p:txBody>
      </p:sp>
      <p:sp>
        <p:nvSpPr>
          <p:cNvPr id="5" name="Inhaltsplatzhalter 4"/>
          <p:cNvSpPr>
            <a:spLocks noGrp="1"/>
          </p:cNvSpPr>
          <p:nvPr>
            <p:ph idx="10"/>
          </p:nvPr>
        </p:nvSpPr>
        <p:spPr>
          <a:xfrm>
            <a:off x="1905000" y="1412777"/>
            <a:ext cx="5907360" cy="2592288"/>
          </a:xfrm>
        </p:spPr>
        <p:txBody>
          <a:bodyPr/>
          <a:lstStyle/>
          <a:p>
            <a:pPr fontAlgn="base">
              <a:spcBef>
                <a:spcPct val="0"/>
              </a:spcBef>
              <a:spcAft>
                <a:spcPts val="0"/>
              </a:spcAft>
              <a:buClr>
                <a:srgbClr val="CCCC00"/>
              </a:buClr>
              <a:buSzPct val="100000"/>
              <a:buFont typeface="Arial" panose="020B0604020202020204" pitchFamily="34" charset="0"/>
              <a:buChar char="•"/>
              <a:defRPr/>
            </a:pPr>
            <a:r>
              <a:rPr lang="de-DE" sz="2000" dirty="0">
                <a:solidFill>
                  <a:srgbClr val="003882"/>
                </a:solidFill>
              </a:rPr>
              <a:t>entsteht, wenn sich ein geladenes </a:t>
            </a:r>
            <a:r>
              <a:rPr lang="de-DE" sz="2000" dirty="0" smtClean="0">
                <a:solidFill>
                  <a:srgbClr val="003882"/>
                </a:solidFill>
              </a:rPr>
              <a:t/>
            </a:r>
            <a:br>
              <a:rPr lang="de-DE" sz="2000" dirty="0" smtClean="0">
                <a:solidFill>
                  <a:srgbClr val="003882"/>
                </a:solidFill>
              </a:rPr>
            </a:br>
            <a:r>
              <a:rPr lang="de-DE" sz="2000" dirty="0" smtClean="0">
                <a:solidFill>
                  <a:srgbClr val="003882"/>
                </a:solidFill>
              </a:rPr>
              <a:t>Teilchen </a:t>
            </a:r>
            <a:r>
              <a:rPr lang="de-DE" sz="2000" dirty="0">
                <a:solidFill>
                  <a:srgbClr val="003882"/>
                </a:solidFill>
              </a:rPr>
              <a:t>schneller als </a:t>
            </a:r>
            <a:r>
              <a:rPr lang="de-DE" sz="2000" dirty="0" smtClean="0">
                <a:solidFill>
                  <a:srgbClr val="003882"/>
                </a:solidFill>
              </a:rPr>
              <a:t>die </a:t>
            </a:r>
            <a:br>
              <a:rPr lang="de-DE" sz="2000" dirty="0" smtClean="0">
                <a:solidFill>
                  <a:srgbClr val="003882"/>
                </a:solidFill>
              </a:rPr>
            </a:br>
            <a:r>
              <a:rPr lang="de-DE" sz="2000" dirty="0" smtClean="0">
                <a:solidFill>
                  <a:srgbClr val="003882"/>
                </a:solidFill>
              </a:rPr>
              <a:t>Lichtgeschwindigkeit </a:t>
            </a:r>
            <a:r>
              <a:rPr lang="de-DE" sz="2000" dirty="0">
                <a:solidFill>
                  <a:srgbClr val="003882"/>
                </a:solidFill>
              </a:rPr>
              <a:t>in dem jeweiligen Medium </a:t>
            </a:r>
            <a:r>
              <a:rPr lang="de-DE" sz="2000" dirty="0" smtClean="0">
                <a:solidFill>
                  <a:srgbClr val="003882"/>
                </a:solidFill>
              </a:rPr>
              <a:t>bewegt</a:t>
            </a:r>
            <a:endParaRPr lang="de-DE" sz="2000" dirty="0">
              <a:solidFill>
                <a:srgbClr val="003882"/>
              </a:solidFill>
            </a:endParaRPr>
          </a:p>
          <a:p>
            <a:pPr fontAlgn="base">
              <a:spcBef>
                <a:spcPct val="0"/>
              </a:spcBef>
              <a:spcAft>
                <a:spcPts val="0"/>
              </a:spcAft>
              <a:buClr>
                <a:srgbClr val="CCCC00"/>
              </a:buClr>
              <a:buSzPct val="100000"/>
              <a:buFont typeface="Arial" panose="020B0604020202020204" pitchFamily="34" charset="0"/>
              <a:buChar char="•"/>
              <a:defRPr/>
            </a:pPr>
            <a:r>
              <a:rPr lang="de-DE" sz="2000" dirty="0">
                <a:solidFill>
                  <a:srgbClr val="003882"/>
                </a:solidFill>
              </a:rPr>
              <a:t>dadurch entsteht ein Lichtkegel (ähnlich Überschallknall in Luft)</a:t>
            </a:r>
          </a:p>
          <a:p>
            <a:pPr marL="265113" indent="-265113" fontAlgn="base">
              <a:spcBef>
                <a:spcPct val="0"/>
              </a:spcBef>
              <a:spcAft>
                <a:spcPts val="0"/>
              </a:spcAft>
              <a:buClr>
                <a:srgbClr val="F28E00"/>
              </a:buClr>
              <a:buFont typeface="Arial Black" pitchFamily="34" charset="0"/>
              <a:buChar char="&gt;"/>
              <a:defRPr/>
            </a:pPr>
            <a:endParaRPr lang="de-DE" dirty="0"/>
          </a:p>
          <a:p>
            <a:endParaRPr lang="de-DE" dirty="0"/>
          </a:p>
        </p:txBody>
      </p:sp>
      <p:pic>
        <p:nvPicPr>
          <p:cNvPr id="9" name="Grafik 8" descr="Bildschirmausschnitt"/>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6345341" y="3365315"/>
            <a:ext cx="2672241" cy="2265332"/>
          </a:xfrm>
          <a:prstGeom prst="rect">
            <a:avLst/>
          </a:prstGeom>
        </p:spPr>
      </p:pic>
      <p:sp>
        <p:nvSpPr>
          <p:cNvPr id="13" name="Rechteck 12"/>
          <p:cNvSpPr/>
          <p:nvPr/>
        </p:nvSpPr>
        <p:spPr>
          <a:xfrm>
            <a:off x="3569245" y="5773579"/>
            <a:ext cx="3525389" cy="449610"/>
          </a:xfrm>
          <a:prstGeom prst="rect">
            <a:avLst/>
          </a:prstGeom>
        </p:spPr>
        <p:txBody>
          <a:bodyPr wrap="none">
            <a:spAutoFit/>
          </a:bodyPr>
          <a:lstStyle/>
          <a:p>
            <a:pPr marL="342900" lvl="0" indent="-342900" fontAlgn="base">
              <a:lnSpc>
                <a:spcPct val="130000"/>
              </a:lnSpc>
              <a:spcBef>
                <a:spcPct val="0"/>
              </a:spcBef>
              <a:buClr>
                <a:srgbClr val="CCCC00"/>
              </a:buClr>
              <a:buSzPct val="100000"/>
              <a:buFont typeface="Arial" panose="020B0604020202020204" pitchFamily="34" charset="0"/>
              <a:buChar char="•"/>
              <a:defRPr/>
            </a:pPr>
            <a:r>
              <a:rPr lang="de-DE" sz="2000" dirty="0">
                <a:solidFill>
                  <a:srgbClr val="003882"/>
                </a:solidFill>
                <a:latin typeface="Arial Narrow"/>
              </a:rPr>
              <a:t>in Wasser, Eis oder Luft möglich</a:t>
            </a:r>
          </a:p>
        </p:txBody>
      </p:sp>
    </p:spTree>
    <p:extLst>
      <p:ext uri="{BB962C8B-B14F-4D97-AF65-F5344CB8AC3E}">
        <p14:creationId xmlns:p14="http://schemas.microsoft.com/office/powerpoint/2010/main" val="407550956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el 1"/>
          <p:cNvSpPr>
            <a:spLocks noGrp="1"/>
          </p:cNvSpPr>
          <p:nvPr>
            <p:ph type="title"/>
          </p:nvPr>
        </p:nvSpPr>
        <p:spPr/>
        <p:txBody>
          <a:bodyPr/>
          <a:lstStyle/>
          <a:p>
            <a:pPr eaLnBrk="1" hangingPunct="1"/>
            <a:r>
              <a:rPr lang="de-DE" smtClean="0"/>
              <a:t>Kosmische Strahlung</a:t>
            </a:r>
          </a:p>
        </p:txBody>
      </p:sp>
      <p:pic>
        <p:nvPicPr>
          <p:cNvPr id="17411" name="Picture 2"/>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4932040" y="1340768"/>
            <a:ext cx="3932238" cy="3932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feld 7"/>
          <p:cNvSpPr txBox="1">
            <a:spLocks noChangeArrowheads="1"/>
          </p:cNvSpPr>
          <p:nvPr/>
        </p:nvSpPr>
        <p:spPr bwMode="auto">
          <a:xfrm>
            <a:off x="4932040" y="5373216"/>
            <a:ext cx="3671888"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r>
              <a:rPr lang="de-DE" sz="2000" dirty="0">
                <a:solidFill>
                  <a:schemeClr val="tx2"/>
                </a:solidFill>
                <a:latin typeface="Arial Narrow"/>
              </a:rPr>
              <a:t>primäre und sekundäre kosmische Strahlung</a:t>
            </a:r>
          </a:p>
        </p:txBody>
      </p:sp>
      <p:pic>
        <p:nvPicPr>
          <p:cNvPr id="17413" name="Picture 2" descr="N:\4groups\zn_exps\Archive\Grafik-Archiv\Astro\kosm_Strahlung\DESY-Grafik kosm Strahlung\fuer Presse\Kosm-Strahlung-beschriftet.jp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1043608" y="1340768"/>
            <a:ext cx="3785308" cy="19661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14" name="Picture 2"/>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1574120" y="3565557"/>
            <a:ext cx="3341315" cy="36153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58482214"/>
      </p:ext>
    </p:extLst>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Grafik 8"/>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bwMode="auto">
          <a:xfrm>
            <a:off x="971600" y="1241477"/>
            <a:ext cx="9478233" cy="61604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98" name="Titel 1"/>
          <p:cNvSpPr>
            <a:spLocks noGrp="1"/>
          </p:cNvSpPr>
          <p:nvPr>
            <p:ph type="ctrTitle"/>
          </p:nvPr>
        </p:nvSpPr>
        <p:spPr/>
        <p:txBody>
          <a:bodyPr/>
          <a:lstStyle/>
          <a:p>
            <a:pPr eaLnBrk="1" hangingPunct="1"/>
            <a:r>
              <a:rPr lang="de-DE" dirty="0" smtClean="0"/>
              <a:t>Bombardement aus dem All</a:t>
            </a:r>
          </a:p>
        </p:txBody>
      </p:sp>
      <p:sp>
        <p:nvSpPr>
          <p:cNvPr id="13" name="Rectangle 4"/>
          <p:cNvSpPr txBox="1">
            <a:spLocks noChangeArrowheads="1"/>
          </p:cNvSpPr>
          <p:nvPr/>
        </p:nvSpPr>
        <p:spPr bwMode="auto">
          <a:xfrm>
            <a:off x="1115616" y="1364433"/>
            <a:ext cx="3977519" cy="18586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265113" indent="-265113" algn="l" rtl="0" eaLnBrk="0" fontAlgn="base" hangingPunct="0">
              <a:spcBef>
                <a:spcPct val="0"/>
              </a:spcBef>
              <a:spcAft>
                <a:spcPct val="50000"/>
              </a:spcAft>
              <a:buClr>
                <a:srgbClr val="F28E00"/>
              </a:buClr>
              <a:buFont typeface="Arial Black" pitchFamily="34" charset="0"/>
              <a:buChar char="&gt;"/>
              <a:defRPr sz="2000">
                <a:solidFill>
                  <a:schemeClr val="tx1"/>
                </a:solidFill>
                <a:latin typeface="+mn-lt"/>
                <a:ea typeface="+mn-ea"/>
                <a:cs typeface="+mn-cs"/>
              </a:defRPr>
            </a:lvl1pPr>
            <a:lvl2pPr marL="628650" indent="-184150" algn="l" rtl="0" eaLnBrk="0" fontAlgn="base" hangingPunct="0">
              <a:spcBef>
                <a:spcPct val="0"/>
              </a:spcBef>
              <a:spcAft>
                <a:spcPct val="50000"/>
              </a:spcAft>
              <a:buClr>
                <a:schemeClr val="bg2"/>
              </a:buClr>
              <a:buFont typeface="Wingdings" pitchFamily="2" charset="2"/>
              <a:buChar char="§"/>
              <a:defRPr sz="1600">
                <a:solidFill>
                  <a:schemeClr val="tx1"/>
                </a:solidFill>
                <a:latin typeface="+mn-lt"/>
              </a:defRPr>
            </a:lvl2pPr>
            <a:lvl3pPr marL="1236663" indent="-228600" algn="l" rtl="0" eaLnBrk="0" fontAlgn="base" hangingPunct="0">
              <a:spcBef>
                <a:spcPct val="0"/>
              </a:spcBef>
              <a:spcAft>
                <a:spcPct val="0"/>
              </a:spcAft>
              <a:buClr>
                <a:srgbClr val="FF9900"/>
              </a:buClr>
              <a:buFont typeface="Arial Black" pitchFamily="34" charset="0"/>
              <a:defRPr sz="1200">
                <a:solidFill>
                  <a:schemeClr val="tx1"/>
                </a:solidFill>
                <a:latin typeface="+mn-lt"/>
              </a:defRPr>
            </a:lvl3pPr>
            <a:lvl4pPr marL="1644650" indent="-228600" algn="l" rtl="0" eaLnBrk="0" fontAlgn="base" hangingPunct="0">
              <a:spcBef>
                <a:spcPct val="0"/>
              </a:spcBef>
              <a:spcAft>
                <a:spcPct val="0"/>
              </a:spcAft>
              <a:buFont typeface="Wingdings" pitchFamily="2" charset="2"/>
              <a:buChar char="§"/>
              <a:defRPr sz="1400">
                <a:solidFill>
                  <a:schemeClr val="tx1"/>
                </a:solidFill>
                <a:latin typeface="+mn-lt"/>
              </a:defRPr>
            </a:lvl4pPr>
            <a:lvl5pPr marL="2057400" indent="-228600" algn="l" rtl="0" eaLnBrk="0" fontAlgn="base" hangingPunct="0">
              <a:spcBef>
                <a:spcPct val="20000"/>
              </a:spcBef>
              <a:spcAft>
                <a:spcPct val="0"/>
              </a:spcAft>
              <a:defRPr sz="2000">
                <a:solidFill>
                  <a:schemeClr val="tx1"/>
                </a:solidFill>
                <a:latin typeface="+mn-lt"/>
              </a:defRPr>
            </a:lvl5pPr>
            <a:lvl6pPr marL="2514600" indent="-228600" algn="l" rtl="0" fontAlgn="base">
              <a:spcBef>
                <a:spcPct val="20000"/>
              </a:spcBef>
              <a:spcAft>
                <a:spcPct val="0"/>
              </a:spcAft>
              <a:defRPr sz="2000">
                <a:solidFill>
                  <a:schemeClr val="tx1"/>
                </a:solidFill>
                <a:latin typeface="+mn-lt"/>
              </a:defRPr>
            </a:lvl6pPr>
            <a:lvl7pPr marL="2971800" indent="-228600" algn="l" rtl="0" fontAlgn="base">
              <a:spcBef>
                <a:spcPct val="20000"/>
              </a:spcBef>
              <a:spcAft>
                <a:spcPct val="0"/>
              </a:spcAft>
              <a:defRPr sz="2000">
                <a:solidFill>
                  <a:schemeClr val="tx1"/>
                </a:solidFill>
                <a:latin typeface="+mn-lt"/>
              </a:defRPr>
            </a:lvl7pPr>
            <a:lvl8pPr marL="3429000" indent="-228600" algn="l" rtl="0" fontAlgn="base">
              <a:spcBef>
                <a:spcPct val="20000"/>
              </a:spcBef>
              <a:spcAft>
                <a:spcPct val="0"/>
              </a:spcAft>
              <a:defRPr sz="2000">
                <a:solidFill>
                  <a:schemeClr val="tx1"/>
                </a:solidFill>
                <a:latin typeface="+mn-lt"/>
              </a:defRPr>
            </a:lvl8pPr>
            <a:lvl9pPr marL="3886200" indent="-228600" algn="l" rtl="0" fontAlgn="base">
              <a:spcBef>
                <a:spcPct val="20000"/>
              </a:spcBef>
              <a:spcAft>
                <a:spcPct val="0"/>
              </a:spcAft>
              <a:defRPr sz="2000">
                <a:solidFill>
                  <a:schemeClr val="tx1"/>
                </a:solidFill>
                <a:latin typeface="+mn-lt"/>
              </a:defRPr>
            </a:lvl9pPr>
          </a:lstStyle>
          <a:p>
            <a:pPr marL="0" indent="0">
              <a:buNone/>
              <a:defRPr/>
            </a:pPr>
            <a:r>
              <a:rPr lang="de-DE" dirty="0">
                <a:solidFill>
                  <a:schemeClr val="bg1"/>
                </a:solidFill>
                <a:latin typeface="Arial" panose="020B0604020202020204" pitchFamily="34" charset="0"/>
                <a:cs typeface="Arial" panose="020B0604020202020204" pitchFamily="34" charset="0"/>
              </a:rPr>
              <a:t>c</a:t>
            </a:r>
            <a:r>
              <a:rPr lang="de-DE" dirty="0" smtClean="0">
                <a:solidFill>
                  <a:schemeClr val="bg1"/>
                </a:solidFill>
                <a:latin typeface="Arial" panose="020B0604020202020204" pitchFamily="34" charset="0"/>
                <a:cs typeface="Arial" panose="020B0604020202020204" pitchFamily="34" charset="0"/>
              </a:rPr>
              <a:t>a. </a:t>
            </a:r>
            <a:r>
              <a:rPr lang="de-DE" dirty="0">
                <a:solidFill>
                  <a:schemeClr val="bg1"/>
                </a:solidFill>
                <a:latin typeface="Arial" panose="020B0604020202020204" pitchFamily="34" charset="0"/>
                <a:cs typeface="Arial" panose="020B0604020202020204" pitchFamily="34" charset="0"/>
              </a:rPr>
              <a:t>1000 Teilchen pro Sekunde </a:t>
            </a:r>
            <a:r>
              <a:rPr lang="de-DE" dirty="0" smtClean="0">
                <a:solidFill>
                  <a:schemeClr val="bg1"/>
                </a:solidFill>
                <a:latin typeface="Arial" panose="020B0604020202020204" pitchFamily="34" charset="0"/>
                <a:cs typeface="Arial" panose="020B0604020202020204" pitchFamily="34" charset="0"/>
              </a:rPr>
              <a:t>und Meter² erreichen äußere Erdatmosphäre</a:t>
            </a:r>
          </a:p>
          <a:p>
            <a:pPr marL="0" indent="0">
              <a:buFont typeface="Arial Black" pitchFamily="34" charset="0"/>
              <a:buNone/>
              <a:defRPr/>
            </a:pPr>
            <a:r>
              <a:rPr lang="de-DE" dirty="0" smtClean="0">
                <a:solidFill>
                  <a:schemeClr val="bg1"/>
                </a:solidFill>
                <a:latin typeface="Arial" panose="020B0604020202020204" pitchFamily="34" charset="0"/>
                <a:cs typeface="Arial" panose="020B0604020202020204" pitchFamily="34" charset="0"/>
              </a:rPr>
              <a:t> </a:t>
            </a:r>
            <a:endParaRPr lang="de-DE" dirty="0">
              <a:solidFill>
                <a:schemeClr val="bg1"/>
              </a:solidFill>
              <a:latin typeface="Arial" panose="020B0604020202020204" pitchFamily="34" charset="0"/>
              <a:cs typeface="Arial" panose="020B0604020202020204" pitchFamily="34" charset="0"/>
            </a:endParaRPr>
          </a:p>
        </p:txBody>
      </p:sp>
      <p:sp>
        <p:nvSpPr>
          <p:cNvPr id="4" name="Rechteck 3"/>
          <p:cNvSpPr/>
          <p:nvPr/>
        </p:nvSpPr>
        <p:spPr>
          <a:xfrm>
            <a:off x="6156176" y="3108532"/>
            <a:ext cx="3095679" cy="1323439"/>
          </a:xfrm>
          <a:prstGeom prst="rect">
            <a:avLst/>
          </a:prstGeom>
        </p:spPr>
        <p:txBody>
          <a:bodyPr wrap="square">
            <a:spAutoFit/>
          </a:bodyPr>
          <a:lstStyle/>
          <a:p>
            <a:pPr lvl="0">
              <a:spcAft>
                <a:spcPct val="50000"/>
              </a:spcAft>
              <a:buClr>
                <a:srgbClr val="F28E00"/>
              </a:buClr>
              <a:defRPr/>
            </a:pPr>
            <a:r>
              <a:rPr lang="de-DE" sz="2000" dirty="0">
                <a:solidFill>
                  <a:schemeClr val="bg1"/>
                </a:solidFill>
                <a:latin typeface="Arial" panose="020B0604020202020204" pitchFamily="34" charset="0"/>
                <a:cs typeface="Arial" panose="020B0604020202020204" pitchFamily="34" charset="0"/>
              </a:rPr>
              <a:t>bis zu 10</a:t>
            </a:r>
            <a:r>
              <a:rPr lang="de-DE" sz="2000" baseline="30000" dirty="0">
                <a:solidFill>
                  <a:schemeClr val="bg1"/>
                </a:solidFill>
                <a:latin typeface="Arial" panose="020B0604020202020204" pitchFamily="34" charset="0"/>
                <a:cs typeface="Arial" panose="020B0604020202020204" pitchFamily="34" charset="0"/>
              </a:rPr>
              <a:t>11</a:t>
            </a:r>
            <a:r>
              <a:rPr lang="de-DE" sz="2000" dirty="0">
                <a:solidFill>
                  <a:schemeClr val="bg1"/>
                </a:solidFill>
                <a:latin typeface="Arial" panose="020B0604020202020204" pitchFamily="34" charset="0"/>
                <a:cs typeface="Arial" panose="020B0604020202020204" pitchFamily="34" charset="0"/>
              </a:rPr>
              <a:t> Sekundärteilchen je Primärteilchen entstehen in Atmosphäre</a:t>
            </a:r>
          </a:p>
        </p:txBody>
      </p:sp>
      <p:sp>
        <p:nvSpPr>
          <p:cNvPr id="14" name="Rechteck 13"/>
          <p:cNvSpPr/>
          <p:nvPr/>
        </p:nvSpPr>
        <p:spPr>
          <a:xfrm>
            <a:off x="1115616" y="5155788"/>
            <a:ext cx="2612057" cy="1323439"/>
          </a:xfrm>
          <a:prstGeom prst="rect">
            <a:avLst/>
          </a:prstGeom>
        </p:spPr>
        <p:txBody>
          <a:bodyPr wrap="square">
            <a:spAutoFit/>
          </a:bodyPr>
          <a:lstStyle/>
          <a:p>
            <a:pPr>
              <a:spcAft>
                <a:spcPct val="50000"/>
              </a:spcAft>
              <a:buClr>
                <a:srgbClr val="F28E00"/>
              </a:buClr>
              <a:defRPr/>
            </a:pPr>
            <a:r>
              <a:rPr lang="de-DE" sz="2000" dirty="0">
                <a:solidFill>
                  <a:schemeClr val="bg1"/>
                </a:solidFill>
                <a:latin typeface="Arial" panose="020B0604020202020204" pitchFamily="34" charset="0"/>
                <a:cs typeface="Arial" panose="020B0604020202020204" pitchFamily="34" charset="0"/>
              </a:rPr>
              <a:t>ca.  1 Teilchen pro </a:t>
            </a:r>
            <a:r>
              <a:rPr lang="de-DE" sz="2000" dirty="0" smtClean="0">
                <a:solidFill>
                  <a:schemeClr val="bg1"/>
                </a:solidFill>
                <a:latin typeface="Arial" panose="020B0604020202020204" pitchFamily="34" charset="0"/>
                <a:cs typeface="Arial" panose="020B0604020202020204" pitchFamily="34" charset="0"/>
              </a:rPr>
              <a:t>Minute und Zentimeter² </a:t>
            </a:r>
            <a:br>
              <a:rPr lang="de-DE" sz="2000" dirty="0" smtClean="0">
                <a:solidFill>
                  <a:schemeClr val="bg1"/>
                </a:solidFill>
                <a:latin typeface="Arial" panose="020B0604020202020204" pitchFamily="34" charset="0"/>
                <a:cs typeface="Arial" panose="020B0604020202020204" pitchFamily="34" charset="0"/>
              </a:rPr>
            </a:br>
            <a:r>
              <a:rPr lang="de-DE" sz="2000" dirty="0" smtClean="0">
                <a:solidFill>
                  <a:schemeClr val="bg1"/>
                </a:solidFill>
                <a:latin typeface="Arial" panose="020B0604020202020204" pitchFamily="34" charset="0"/>
                <a:cs typeface="Arial" panose="020B0604020202020204" pitchFamily="34" charset="0"/>
              </a:rPr>
              <a:t>erreichen </a:t>
            </a:r>
            <a:r>
              <a:rPr lang="de-DE" sz="2000" dirty="0">
                <a:solidFill>
                  <a:schemeClr val="bg1"/>
                </a:solidFill>
                <a:latin typeface="Arial" panose="020B0604020202020204" pitchFamily="34" charset="0"/>
                <a:cs typeface="Arial" panose="020B0604020202020204" pitchFamily="34" charset="0"/>
              </a:rPr>
              <a:t>Erdboden </a:t>
            </a:r>
          </a:p>
        </p:txBody>
      </p:sp>
      <p:pic>
        <p:nvPicPr>
          <p:cNvPr id="1026" name="Picture 2" descr="https://www-zeuthen.desy.de/~jknapp/fs/proton_12_0deg.xz.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3622881" y="2060849"/>
            <a:ext cx="2371123" cy="474224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49591829"/>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1" presetClass="entr" presetSubtype="0" fill="hold" grpId="0" nodeType="afterEffect">
                                  <p:stCondLst>
                                    <p:cond delay="0"/>
                                  </p:stCondLst>
                                  <p:childTnLst>
                                    <p:set>
                                      <p:cBhvr>
                                        <p:cTn id="6" dur="1" fill="hold">
                                          <p:stCondLst>
                                            <p:cond delay="0"/>
                                          </p:stCondLst>
                                        </p:cTn>
                                        <p:tgtEl>
                                          <p:spTgt spid="409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2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4"/>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2" presetClass="exit" presetSubtype="4" fill="hold" grpId="1" nodeType="clickEffect">
                                  <p:stCondLst>
                                    <p:cond delay="0"/>
                                  </p:stCondLst>
                                  <p:childTnLst>
                                    <p:anim calcmode="lin" valueType="num">
                                      <p:cBhvr additive="base">
                                        <p:cTn id="26" dur="500"/>
                                        <p:tgtEl>
                                          <p:spTgt spid="13"/>
                                        </p:tgtEl>
                                        <p:attrNameLst>
                                          <p:attrName>ppt_x</p:attrName>
                                        </p:attrNameLst>
                                      </p:cBhvr>
                                      <p:tavLst>
                                        <p:tav tm="0">
                                          <p:val>
                                            <p:strVal val="ppt_x"/>
                                          </p:val>
                                        </p:tav>
                                        <p:tav tm="100000">
                                          <p:val>
                                            <p:strVal val="ppt_x"/>
                                          </p:val>
                                        </p:tav>
                                      </p:tavLst>
                                    </p:anim>
                                    <p:anim calcmode="lin" valueType="num">
                                      <p:cBhvr additive="base">
                                        <p:cTn id="27" dur="500"/>
                                        <p:tgtEl>
                                          <p:spTgt spid="13"/>
                                        </p:tgtEl>
                                        <p:attrNameLst>
                                          <p:attrName>ppt_y</p:attrName>
                                        </p:attrNameLst>
                                      </p:cBhvr>
                                      <p:tavLst>
                                        <p:tav tm="0">
                                          <p:val>
                                            <p:strVal val="ppt_y"/>
                                          </p:val>
                                        </p:tav>
                                        <p:tav tm="100000">
                                          <p:val>
                                            <p:strVal val="1+ppt_h/2"/>
                                          </p:val>
                                        </p:tav>
                                      </p:tavLst>
                                    </p:anim>
                                    <p:set>
                                      <p:cBhvr>
                                        <p:cTn id="28" dur="1" fill="hold">
                                          <p:stCondLst>
                                            <p:cond delay="499"/>
                                          </p:stCondLst>
                                        </p:cTn>
                                        <p:tgtEl>
                                          <p:spTgt spid="13"/>
                                        </p:tgtEl>
                                        <p:attrNameLst>
                                          <p:attrName>style.visibility</p:attrName>
                                        </p:attrNameLst>
                                      </p:cBhvr>
                                      <p:to>
                                        <p:strVal val="hidden"/>
                                      </p:to>
                                    </p:set>
                                  </p:childTnLst>
                                </p:cTn>
                              </p:par>
                              <p:par>
                                <p:cTn id="29" presetID="2" presetClass="exit" presetSubtype="4" fill="hold" grpId="1" nodeType="withEffect">
                                  <p:stCondLst>
                                    <p:cond delay="0"/>
                                  </p:stCondLst>
                                  <p:childTnLst>
                                    <p:anim calcmode="lin" valueType="num">
                                      <p:cBhvr additive="base">
                                        <p:cTn id="30" dur="500"/>
                                        <p:tgtEl>
                                          <p:spTgt spid="4"/>
                                        </p:tgtEl>
                                        <p:attrNameLst>
                                          <p:attrName>ppt_x</p:attrName>
                                        </p:attrNameLst>
                                      </p:cBhvr>
                                      <p:tavLst>
                                        <p:tav tm="0">
                                          <p:val>
                                            <p:strVal val="ppt_x"/>
                                          </p:val>
                                        </p:tav>
                                        <p:tav tm="100000">
                                          <p:val>
                                            <p:strVal val="ppt_x"/>
                                          </p:val>
                                        </p:tav>
                                      </p:tavLst>
                                    </p:anim>
                                    <p:anim calcmode="lin" valueType="num">
                                      <p:cBhvr additive="base">
                                        <p:cTn id="31" dur="500"/>
                                        <p:tgtEl>
                                          <p:spTgt spid="4"/>
                                        </p:tgtEl>
                                        <p:attrNameLst>
                                          <p:attrName>ppt_y</p:attrName>
                                        </p:attrNameLst>
                                      </p:cBhvr>
                                      <p:tavLst>
                                        <p:tav tm="0">
                                          <p:val>
                                            <p:strVal val="ppt_y"/>
                                          </p:val>
                                        </p:tav>
                                        <p:tav tm="100000">
                                          <p:val>
                                            <p:strVal val="1+ppt_h/2"/>
                                          </p:val>
                                        </p:tav>
                                      </p:tavLst>
                                    </p:anim>
                                    <p:set>
                                      <p:cBhvr>
                                        <p:cTn id="32" dur="1" fill="hold">
                                          <p:stCondLst>
                                            <p:cond delay="499"/>
                                          </p:stCondLst>
                                        </p:cTn>
                                        <p:tgtEl>
                                          <p:spTgt spid="4"/>
                                        </p:tgtEl>
                                        <p:attrNameLst>
                                          <p:attrName>style.visibility</p:attrName>
                                        </p:attrNameLst>
                                      </p:cBhvr>
                                      <p:to>
                                        <p:strVal val="hidden"/>
                                      </p:to>
                                    </p:set>
                                  </p:childTnLst>
                                </p:cTn>
                              </p:par>
                              <p:par>
                                <p:cTn id="33" presetID="2" presetClass="exit" presetSubtype="4" fill="hold" grpId="1" nodeType="withEffect">
                                  <p:stCondLst>
                                    <p:cond delay="0"/>
                                  </p:stCondLst>
                                  <p:childTnLst>
                                    <p:anim calcmode="lin" valueType="num">
                                      <p:cBhvr additive="base">
                                        <p:cTn id="34" dur="500"/>
                                        <p:tgtEl>
                                          <p:spTgt spid="14"/>
                                        </p:tgtEl>
                                        <p:attrNameLst>
                                          <p:attrName>ppt_x</p:attrName>
                                        </p:attrNameLst>
                                      </p:cBhvr>
                                      <p:tavLst>
                                        <p:tav tm="0">
                                          <p:val>
                                            <p:strVal val="ppt_x"/>
                                          </p:val>
                                        </p:tav>
                                        <p:tav tm="100000">
                                          <p:val>
                                            <p:strVal val="ppt_x"/>
                                          </p:val>
                                        </p:tav>
                                      </p:tavLst>
                                    </p:anim>
                                    <p:anim calcmode="lin" valueType="num">
                                      <p:cBhvr additive="base">
                                        <p:cTn id="35" dur="500"/>
                                        <p:tgtEl>
                                          <p:spTgt spid="14"/>
                                        </p:tgtEl>
                                        <p:attrNameLst>
                                          <p:attrName>ppt_y</p:attrName>
                                        </p:attrNameLst>
                                      </p:cBhvr>
                                      <p:tavLst>
                                        <p:tav tm="0">
                                          <p:val>
                                            <p:strVal val="ppt_y"/>
                                          </p:val>
                                        </p:tav>
                                        <p:tav tm="100000">
                                          <p:val>
                                            <p:strVal val="1+ppt_h/2"/>
                                          </p:val>
                                        </p:tav>
                                      </p:tavLst>
                                    </p:anim>
                                    <p:set>
                                      <p:cBhvr>
                                        <p:cTn id="36" dur="1" fill="hold">
                                          <p:stCondLst>
                                            <p:cond delay="499"/>
                                          </p:stCondLst>
                                        </p:cTn>
                                        <p:tgtEl>
                                          <p:spTgt spid="1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8" grpId="0"/>
      <p:bldP spid="13" grpId="0"/>
      <p:bldP spid="13" grpId="1"/>
      <p:bldP spid="4" grpId="0"/>
      <p:bldP spid="4" grpId="1"/>
      <p:bldP spid="14" grpId="0"/>
      <p:bldP spid="14" grpId="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el 1"/>
          <p:cNvSpPr>
            <a:spLocks noGrp="1"/>
          </p:cNvSpPr>
          <p:nvPr>
            <p:ph type="ctrTitle"/>
          </p:nvPr>
        </p:nvSpPr>
        <p:spPr>
          <a:xfrm>
            <a:off x="1905000" y="609599"/>
            <a:ext cx="6781800" cy="1163217"/>
          </a:xfrm>
        </p:spPr>
        <p:txBody>
          <a:bodyPr>
            <a:normAutofit/>
          </a:bodyPr>
          <a:lstStyle/>
          <a:p>
            <a:pPr eaLnBrk="1" hangingPunct="1"/>
            <a:r>
              <a:rPr lang="de-DE" dirty="0" smtClean="0"/>
              <a:t>Bombardement </a:t>
            </a:r>
            <a:br>
              <a:rPr lang="de-DE" dirty="0" smtClean="0"/>
            </a:br>
            <a:r>
              <a:rPr lang="de-DE" dirty="0" smtClean="0"/>
              <a:t>aus dem All</a:t>
            </a:r>
          </a:p>
        </p:txBody>
      </p:sp>
      <p:pic>
        <p:nvPicPr>
          <p:cNvPr id="8" name="Picture 2" descr="N:\4groups\zn_exps\Nachwuchsprojekte\6_Netzwerk_Teilchenwelt\0_Team\Materialien\Grafik Teilchenschauer\kosmTeilchen_Grafikdaten\kosmTeilchen_Grafikdaten\Kosmische_Teilchen-W.png"/>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5416122" y="692696"/>
            <a:ext cx="2969543" cy="5904656"/>
          </a:xfrm>
          <a:prstGeom prst="rect">
            <a:avLst/>
          </a:prstGeom>
          <a:noFill/>
          <a:extLst>
            <a:ext uri="{909E8E84-426E-40DD-AFC4-6F175D3DCCD1}">
              <a14:hiddenFill xmlns:a14="http://schemas.microsoft.com/office/drawing/2010/main">
                <a:solidFill>
                  <a:srgbClr val="FFFFFF"/>
                </a:solidFill>
              </a14:hiddenFill>
            </a:ext>
          </a:extLst>
        </p:spPr>
      </p:pic>
      <p:sp>
        <p:nvSpPr>
          <p:cNvPr id="10" name="Textfeld 9"/>
          <p:cNvSpPr txBox="1">
            <a:spLocks noChangeArrowheads="1"/>
          </p:cNvSpPr>
          <p:nvPr/>
        </p:nvSpPr>
        <p:spPr bwMode="auto">
          <a:xfrm>
            <a:off x="1259633" y="2060848"/>
            <a:ext cx="3888432" cy="3970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marL="342900" indent="-342900">
              <a:spcBef>
                <a:spcPct val="20000"/>
              </a:spcBef>
              <a:spcAft>
                <a:spcPct val="50000"/>
              </a:spcAft>
              <a:buClr>
                <a:srgbClr val="CCCC00"/>
              </a:buClr>
              <a:buSzPct val="100000"/>
              <a:buFont typeface="Arial" panose="020B0604020202020204" pitchFamily="34" charset="0"/>
              <a:buChar char="•"/>
              <a:defRPr/>
            </a:pPr>
            <a:r>
              <a:rPr lang="de-DE" sz="2000" dirty="0">
                <a:solidFill>
                  <a:srgbClr val="003882"/>
                </a:solidFill>
                <a:latin typeface="Arial Narrow"/>
              </a:rPr>
              <a:t>bei </a:t>
            </a:r>
            <a:r>
              <a:rPr lang="de-DE" sz="2000" dirty="0" smtClean="0">
                <a:solidFill>
                  <a:srgbClr val="003882"/>
                </a:solidFill>
                <a:latin typeface="Arial Narrow"/>
              </a:rPr>
              <a:t>Kollision </a:t>
            </a:r>
            <a:r>
              <a:rPr lang="de-DE" sz="2000" dirty="0">
                <a:solidFill>
                  <a:srgbClr val="003882"/>
                </a:solidFill>
                <a:latin typeface="Arial Narrow"/>
              </a:rPr>
              <a:t>von Proton mit </a:t>
            </a:r>
            <a:r>
              <a:rPr lang="de-DE" sz="2000" dirty="0" smtClean="0">
                <a:solidFill>
                  <a:srgbClr val="003882"/>
                </a:solidFill>
                <a:latin typeface="Arial Narrow"/>
              </a:rPr>
              <a:t>Atomkern der </a:t>
            </a:r>
            <a:r>
              <a:rPr lang="de-DE" sz="2000" dirty="0">
                <a:solidFill>
                  <a:srgbClr val="003882"/>
                </a:solidFill>
                <a:latin typeface="Arial Narrow"/>
              </a:rPr>
              <a:t>Luft entstehen Pionen, </a:t>
            </a:r>
            <a:r>
              <a:rPr lang="de-DE" sz="2000" dirty="0" err="1">
                <a:solidFill>
                  <a:srgbClr val="003882"/>
                </a:solidFill>
                <a:latin typeface="Arial Narrow"/>
              </a:rPr>
              <a:t>Kaonen</a:t>
            </a:r>
            <a:r>
              <a:rPr lang="de-DE" sz="2000" dirty="0">
                <a:solidFill>
                  <a:srgbClr val="003882"/>
                </a:solidFill>
                <a:latin typeface="Arial Narrow"/>
              </a:rPr>
              <a:t> und Nukleonen</a:t>
            </a:r>
          </a:p>
          <a:p>
            <a:pPr marL="342900" indent="-342900">
              <a:spcBef>
                <a:spcPct val="20000"/>
              </a:spcBef>
              <a:spcAft>
                <a:spcPct val="50000"/>
              </a:spcAft>
              <a:buClr>
                <a:srgbClr val="CCCC00"/>
              </a:buClr>
              <a:buSzPct val="100000"/>
              <a:buFont typeface="Arial" panose="020B0604020202020204" pitchFamily="34" charset="0"/>
              <a:buChar char="•"/>
              <a:defRPr/>
            </a:pPr>
            <a:r>
              <a:rPr lang="de-DE" sz="2000" dirty="0">
                <a:solidFill>
                  <a:srgbClr val="003882"/>
                </a:solidFill>
                <a:latin typeface="Arial Narrow"/>
              </a:rPr>
              <a:t>aus </a:t>
            </a:r>
            <a:r>
              <a:rPr lang="de-DE" sz="2000" dirty="0" smtClean="0">
                <a:solidFill>
                  <a:srgbClr val="003882"/>
                </a:solidFill>
                <a:latin typeface="Arial Narrow"/>
              </a:rPr>
              <a:t>Umwandlung </a:t>
            </a:r>
            <a:r>
              <a:rPr lang="de-DE" sz="2000" dirty="0">
                <a:solidFill>
                  <a:srgbClr val="003882"/>
                </a:solidFill>
                <a:latin typeface="Arial Narrow"/>
              </a:rPr>
              <a:t>von Pionen und </a:t>
            </a:r>
            <a:r>
              <a:rPr lang="de-DE" sz="2000" dirty="0" err="1">
                <a:solidFill>
                  <a:srgbClr val="003882"/>
                </a:solidFill>
                <a:latin typeface="Arial Narrow"/>
              </a:rPr>
              <a:t>Kaonen</a:t>
            </a:r>
            <a:r>
              <a:rPr lang="de-DE" sz="2000" dirty="0">
                <a:solidFill>
                  <a:srgbClr val="003882"/>
                </a:solidFill>
                <a:latin typeface="Arial Narrow"/>
              </a:rPr>
              <a:t> entstehen Photonen, Myonen und Neutrinos</a:t>
            </a:r>
          </a:p>
          <a:p>
            <a:pPr>
              <a:spcAft>
                <a:spcPct val="50000"/>
              </a:spcAft>
              <a:buClr>
                <a:srgbClr val="F28E00"/>
              </a:buClr>
              <a:defRPr/>
            </a:pPr>
            <a:endParaRPr lang="de-DE" sz="2000" dirty="0">
              <a:solidFill>
                <a:schemeClr val="tx2"/>
              </a:solidFill>
              <a:latin typeface="Arial Narrow"/>
            </a:endParaRPr>
          </a:p>
          <a:p>
            <a:pPr marL="342900" indent="-342900">
              <a:spcBef>
                <a:spcPct val="20000"/>
              </a:spcBef>
              <a:spcAft>
                <a:spcPct val="50000"/>
              </a:spcAft>
              <a:buClr>
                <a:srgbClr val="CCCC00"/>
              </a:buClr>
              <a:buSzPct val="100000"/>
              <a:buFont typeface="Arial" panose="020B0604020202020204" pitchFamily="34" charset="0"/>
              <a:buChar char="•"/>
              <a:defRPr/>
            </a:pPr>
            <a:r>
              <a:rPr lang="de-DE" sz="2000" dirty="0">
                <a:solidFill>
                  <a:srgbClr val="003882"/>
                </a:solidFill>
                <a:latin typeface="Arial Narrow"/>
              </a:rPr>
              <a:t>80% der geladenen Teilchen auf Meereshöhe sind Myonen</a:t>
            </a:r>
          </a:p>
          <a:p>
            <a:pPr>
              <a:buClr>
                <a:schemeClr val="accent2"/>
              </a:buClr>
              <a:buFont typeface="Arial" charset="0"/>
              <a:buChar char="•"/>
              <a:defRPr/>
            </a:pPr>
            <a:endParaRPr lang="de-DE" sz="2400" dirty="0" smtClean="0"/>
          </a:p>
        </p:txBody>
      </p:sp>
    </p:spTree>
    <p:extLst>
      <p:ext uri="{BB962C8B-B14F-4D97-AF65-F5344CB8AC3E}">
        <p14:creationId xmlns:p14="http://schemas.microsoft.com/office/powerpoint/2010/main" val="752338850"/>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1" presetClass="entr" presetSubtype="0" fill="hold" grpId="0" nodeType="afterEffect">
                                  <p:stCondLst>
                                    <p:cond delay="0"/>
                                  </p:stCondLst>
                                  <p:childTnLst>
                                    <p:set>
                                      <p:cBhvr>
                                        <p:cTn id="6" dur="1" fill="hold">
                                          <p:stCondLst>
                                            <p:cond delay="0"/>
                                          </p:stCondLst>
                                        </p:cTn>
                                        <p:tgtEl>
                                          <p:spTgt spid="409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
                                            <p:txEl>
                                              <p:pRg st="1" end="1"/>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10">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8"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905000" y="620688"/>
            <a:ext cx="7239000" cy="720080"/>
          </a:xfrm>
        </p:spPr>
        <p:txBody>
          <a:bodyPr>
            <a:normAutofit fontScale="90000"/>
          </a:bodyPr>
          <a:lstStyle/>
          <a:p>
            <a:r>
              <a:rPr lang="de-DE" dirty="0" smtClean="0"/>
              <a:t>Bestimmung der Ankunftsrichtung von Myonen</a:t>
            </a:r>
            <a:endParaRPr lang="de-DE" dirty="0"/>
          </a:p>
        </p:txBody>
      </p:sp>
      <p:sp>
        <p:nvSpPr>
          <p:cNvPr id="3" name="Inhaltsplatzhalter 2"/>
          <p:cNvSpPr>
            <a:spLocks noGrp="1"/>
          </p:cNvSpPr>
          <p:nvPr>
            <p:ph idx="1"/>
          </p:nvPr>
        </p:nvSpPr>
        <p:spPr/>
        <p:txBody>
          <a:bodyPr>
            <a:normAutofit/>
          </a:bodyPr>
          <a:lstStyle/>
          <a:p>
            <a:r>
              <a:rPr lang="de-DE" sz="2000" dirty="0" smtClean="0"/>
              <a:t>zwei Detektoren im Abstand von etwa 30cm übereinander positionieren</a:t>
            </a:r>
            <a:endParaRPr lang="de-DE" sz="2000" dirty="0"/>
          </a:p>
        </p:txBody>
      </p:sp>
      <p:pic>
        <p:nvPicPr>
          <p:cNvPr id="14339" name="Picture 3"/>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979712" y="2515433"/>
            <a:ext cx="7054205" cy="391831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415683230"/>
      </p:ext>
    </p:extLst>
  </p:cSld>
  <p:clrMapOvr>
    <a:masterClrMapping/>
  </p:clrMapOvr>
  <p:transition spd="med"/>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905000" y="620688"/>
            <a:ext cx="7239000" cy="720080"/>
          </a:xfrm>
        </p:spPr>
        <p:txBody>
          <a:bodyPr>
            <a:normAutofit fontScale="90000"/>
          </a:bodyPr>
          <a:lstStyle/>
          <a:p>
            <a:r>
              <a:rPr lang="de-DE" dirty="0" smtClean="0"/>
              <a:t>Bestimmung der Ankunftsrichtung von Myonen</a:t>
            </a:r>
            <a:endParaRPr lang="de-DE" dirty="0"/>
          </a:p>
        </p:txBody>
      </p:sp>
      <p:sp>
        <p:nvSpPr>
          <p:cNvPr id="3" name="Inhaltsplatzhalter 2"/>
          <p:cNvSpPr>
            <a:spLocks noGrp="1"/>
          </p:cNvSpPr>
          <p:nvPr>
            <p:ph idx="1"/>
          </p:nvPr>
        </p:nvSpPr>
        <p:spPr>
          <a:xfrm>
            <a:off x="1905000" y="1484784"/>
            <a:ext cx="7131496" cy="5256584"/>
          </a:xfrm>
        </p:spPr>
        <p:txBody>
          <a:bodyPr>
            <a:normAutofit/>
          </a:bodyPr>
          <a:lstStyle/>
          <a:p>
            <a:r>
              <a:rPr lang="de-DE" sz="2000" dirty="0" err="1" smtClean="0"/>
              <a:t>Zenitwinkel</a:t>
            </a:r>
            <a:r>
              <a:rPr lang="de-DE" sz="2000" dirty="0" smtClean="0"/>
              <a:t> </a:t>
            </a:r>
            <a:r>
              <a:rPr lang="de-DE" sz="2000" dirty="0"/>
              <a:t>von 0° vertikal </a:t>
            </a:r>
            <a:r>
              <a:rPr lang="de-DE" sz="2000" dirty="0" smtClean="0"/>
              <a:t>einfallende und </a:t>
            </a:r>
            <a:r>
              <a:rPr lang="de-DE" sz="2000" dirty="0"/>
              <a:t>bei einem </a:t>
            </a:r>
            <a:r>
              <a:rPr lang="de-DE" sz="2000" dirty="0" err="1" smtClean="0"/>
              <a:t>Zenitwinkel</a:t>
            </a:r>
            <a:r>
              <a:rPr lang="de-DE" sz="2000" dirty="0" smtClean="0"/>
              <a:t> </a:t>
            </a:r>
            <a:r>
              <a:rPr lang="de-DE" sz="2000" dirty="0"/>
              <a:t>von 90° horizontal </a:t>
            </a:r>
            <a:r>
              <a:rPr lang="de-DE" sz="2000" dirty="0" smtClean="0"/>
              <a:t>einfallende Myonen gemessen</a:t>
            </a:r>
          </a:p>
          <a:p>
            <a:endParaRPr lang="de-DE" sz="2000" dirty="0"/>
          </a:p>
          <a:p>
            <a:endParaRPr lang="de-DE" sz="2000" dirty="0" smtClean="0"/>
          </a:p>
          <a:p>
            <a:endParaRPr lang="de-DE" sz="2000" dirty="0"/>
          </a:p>
          <a:p>
            <a:endParaRPr lang="de-DE" sz="2000" dirty="0" smtClean="0"/>
          </a:p>
          <a:p>
            <a:endParaRPr lang="de-DE" sz="2000" dirty="0"/>
          </a:p>
          <a:p>
            <a:endParaRPr lang="de-DE" sz="2000" dirty="0" smtClean="0"/>
          </a:p>
          <a:p>
            <a:endParaRPr lang="de-DE" sz="2000" dirty="0"/>
          </a:p>
          <a:p>
            <a:endParaRPr lang="de-DE" sz="2000" dirty="0" smtClean="0"/>
          </a:p>
          <a:p>
            <a:endParaRPr lang="de-DE" sz="2000" dirty="0"/>
          </a:p>
          <a:p>
            <a:endParaRPr lang="de-DE" sz="2000" dirty="0" smtClean="0"/>
          </a:p>
          <a:p>
            <a:r>
              <a:rPr lang="de-DE" sz="2000" dirty="0" smtClean="0"/>
              <a:t>Es wird eine </a:t>
            </a:r>
            <a:r>
              <a:rPr lang="de-DE" sz="2000" dirty="0"/>
              <a:t>cos²-Abhängigkeit erwartet </a:t>
            </a:r>
            <a:r>
              <a:rPr lang="de-DE" sz="2000" dirty="0" smtClean="0"/>
              <a:t/>
            </a:r>
            <a:br>
              <a:rPr lang="de-DE" sz="2000" dirty="0" smtClean="0"/>
            </a:br>
            <a:r>
              <a:rPr lang="de-DE" sz="2000" dirty="0" smtClean="0"/>
              <a:t>(</a:t>
            </a:r>
            <a:r>
              <a:rPr lang="de-DE" sz="2000" dirty="0"/>
              <a:t>Quelle: http://</a:t>
            </a:r>
            <a:r>
              <a:rPr lang="de-DE" sz="2000" dirty="0" smtClean="0"/>
              <a:t>pdg.lbl.gov/2014/reviews/rpp2014-rev-cosmic-rays.pdf)</a:t>
            </a:r>
            <a:endParaRPr lang="de-DE" sz="2000" dirty="0"/>
          </a:p>
        </p:txBody>
      </p:sp>
      <p:pic>
        <p:nvPicPr>
          <p:cNvPr id="15363" name="Picture 3"/>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2339752" y="2348880"/>
            <a:ext cx="5688632" cy="334077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 name="Picture 4"/>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36512" y="2708920"/>
            <a:ext cx="2159416" cy="24354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69579189"/>
      </p:ext>
    </p:extLst>
  </p:cSld>
  <p:clrMapOvr>
    <a:masterClrMapping/>
  </p:clrMapOvr>
  <p:transition spd="med"/>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728000" y="0"/>
            <a:ext cx="7416000" cy="55642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itel 2"/>
          <p:cNvSpPr>
            <a:spLocks noGrp="1"/>
          </p:cNvSpPr>
          <p:nvPr>
            <p:ph type="title"/>
          </p:nvPr>
        </p:nvSpPr>
        <p:spPr/>
        <p:txBody>
          <a:bodyPr/>
          <a:lstStyle/>
          <a:p>
            <a:endParaRPr lang="de-DE"/>
          </a:p>
        </p:txBody>
      </p:sp>
    </p:spTree>
    <p:extLst>
      <p:ext uri="{BB962C8B-B14F-4D97-AF65-F5344CB8AC3E}">
        <p14:creationId xmlns:p14="http://schemas.microsoft.com/office/powerpoint/2010/main" val="221051617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905000" y="620688"/>
            <a:ext cx="7239000" cy="720080"/>
          </a:xfrm>
        </p:spPr>
        <p:txBody>
          <a:bodyPr>
            <a:normAutofit fontScale="90000"/>
          </a:bodyPr>
          <a:lstStyle/>
          <a:p>
            <a:r>
              <a:rPr lang="de-DE" dirty="0"/>
              <a:t>F</a:t>
            </a:r>
            <a:r>
              <a:rPr lang="de-DE" dirty="0" smtClean="0"/>
              <a:t>lugrichtung &amp; Geschwindigkeit von Myonen</a:t>
            </a:r>
            <a:endParaRPr lang="de-DE" dirty="0"/>
          </a:p>
        </p:txBody>
      </p:sp>
      <p:pic>
        <p:nvPicPr>
          <p:cNvPr id="16386" name="Picture 2"/>
          <p:cNvPicPr>
            <a:picLocks noGrp="1" noChangeAspect="1" noChangeArrowheads="1"/>
          </p:cNvPicPr>
          <p:nvPr>
            <p:ph idx="1"/>
          </p:nvPr>
        </p:nvPicPr>
        <p:blipFill>
          <a:blip r:embed="rId2">
            <a:extLst>
              <a:ext uri="{28A0092B-C50C-407E-A947-70E740481C1C}">
                <a14:useLocalDpi xmlns:a14="http://schemas.microsoft.com/office/drawing/2010/main"/>
              </a:ext>
            </a:extLst>
          </a:blip>
          <a:srcRect/>
          <a:stretch>
            <a:fillRect/>
          </a:stretch>
        </p:blipFill>
        <p:spPr bwMode="auto">
          <a:xfrm>
            <a:off x="1763688" y="1196752"/>
            <a:ext cx="6781800" cy="455971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Inhaltsplatzhalter 2"/>
          <p:cNvSpPr txBox="1">
            <a:spLocks/>
          </p:cNvSpPr>
          <p:nvPr/>
        </p:nvSpPr>
        <p:spPr>
          <a:xfrm>
            <a:off x="1892737" y="5805264"/>
            <a:ext cx="6781800" cy="927687"/>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lang="de-DE" sz="3200" kern="1200" dirty="0" smtClean="0">
                <a:solidFill>
                  <a:schemeClr val="tx2"/>
                </a:solidFill>
                <a:latin typeface="Arial Narrow"/>
                <a:ea typeface="+mn-ea"/>
                <a:cs typeface="+mn-cs"/>
              </a:defRPr>
            </a:lvl1pPr>
            <a:lvl2pPr marL="742950" indent="-285750" algn="l" defTabSz="457200" rtl="0" eaLnBrk="1" latinLnBrk="0" hangingPunct="1">
              <a:spcBef>
                <a:spcPct val="20000"/>
              </a:spcBef>
              <a:buFont typeface="Arial"/>
              <a:buChar char="•"/>
              <a:defRPr lang="de-DE" sz="2800" kern="1200" dirty="0" smtClean="0">
                <a:solidFill>
                  <a:schemeClr val="tx2"/>
                </a:solidFill>
                <a:latin typeface="Arial Narrow"/>
                <a:ea typeface="+mn-ea"/>
                <a:cs typeface="+mn-cs"/>
              </a:defRPr>
            </a:lvl2pPr>
            <a:lvl3pPr marL="1143000" indent="-228600" algn="l" defTabSz="457200" rtl="0" eaLnBrk="1" latinLnBrk="0" hangingPunct="1">
              <a:spcBef>
                <a:spcPct val="20000"/>
              </a:spcBef>
              <a:buFont typeface="Arial"/>
              <a:buChar char="•"/>
              <a:defRPr lang="de-DE" sz="2000" kern="1200" baseline="0" smtClean="0">
                <a:solidFill>
                  <a:schemeClr val="accent1">
                    <a:lumMod val="75000"/>
                  </a:schemeClr>
                </a:solidFill>
                <a:latin typeface="Arial Narrow"/>
                <a:ea typeface="+mn-ea"/>
                <a:cs typeface="+mn-cs"/>
              </a:defRPr>
            </a:lvl3pPr>
            <a:lvl4pPr marL="1600200" indent="-228600" algn="l" defTabSz="457200" rtl="0" eaLnBrk="1" latinLnBrk="0" hangingPunct="1">
              <a:spcBef>
                <a:spcPct val="20000"/>
              </a:spcBef>
              <a:buFont typeface="Arial"/>
              <a:buChar char="•"/>
              <a:defRPr lang="de-DE" sz="2000" kern="1200" baseline="0" dirty="0" smtClean="0">
                <a:solidFill>
                  <a:schemeClr val="accent1">
                    <a:lumMod val="75000"/>
                  </a:schemeClr>
                </a:solidFill>
                <a:latin typeface="Arial Narrow"/>
                <a:ea typeface="+mn-ea"/>
                <a:cs typeface="+mn-cs"/>
              </a:defRPr>
            </a:lvl4pPr>
            <a:lvl5pPr marL="2057400" indent="-228600" algn="l" defTabSz="457200" rtl="0" eaLnBrk="1" latinLnBrk="0" hangingPunct="1">
              <a:spcBef>
                <a:spcPct val="20000"/>
              </a:spcBef>
              <a:buFont typeface="Arial"/>
              <a:buChar char="•"/>
              <a:defRPr sz="2000" kern="1200" baseline="0">
                <a:solidFill>
                  <a:schemeClr val="accent1">
                    <a:lumMod val="75000"/>
                  </a:schemeClr>
                </a:solidFill>
                <a:latin typeface="Arial Narrow"/>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Clr>
                <a:srgbClr val="CCCC00"/>
              </a:buClr>
              <a:buSzPct val="100000"/>
              <a:buNone/>
              <a:defRPr/>
            </a:pPr>
            <a:r>
              <a:rPr lang="de-DE" sz="2000" dirty="0" smtClean="0">
                <a:solidFill>
                  <a:srgbClr val="003882"/>
                </a:solidFill>
              </a:rPr>
              <a:t>Abstand Detektoren 2,8m</a:t>
            </a:r>
          </a:p>
        </p:txBody>
      </p:sp>
    </p:spTree>
    <p:extLst>
      <p:ext uri="{BB962C8B-B14F-4D97-AF65-F5344CB8AC3E}">
        <p14:creationId xmlns:p14="http://schemas.microsoft.com/office/powerpoint/2010/main" val="1972491160"/>
      </p:ext>
    </p:extLst>
  </p:cSld>
  <p:clrMapOvr>
    <a:masterClrMapping/>
  </p:clrMapOvr>
  <p:transition spd="med"/>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905000" y="620688"/>
            <a:ext cx="7239000" cy="720080"/>
          </a:xfrm>
        </p:spPr>
        <p:txBody>
          <a:bodyPr>
            <a:normAutofit/>
          </a:bodyPr>
          <a:lstStyle/>
          <a:p>
            <a:r>
              <a:rPr lang="de-DE" dirty="0" smtClean="0"/>
              <a:t>Lebensdauer von Myonen</a:t>
            </a:r>
            <a:endParaRPr lang="de-DE" dirty="0"/>
          </a:p>
        </p:txBody>
      </p:sp>
      <p:sp>
        <p:nvSpPr>
          <p:cNvPr id="3" name="Inhaltsplatzhalter 2"/>
          <p:cNvSpPr>
            <a:spLocks noGrp="1"/>
          </p:cNvSpPr>
          <p:nvPr>
            <p:ph idx="1"/>
          </p:nvPr>
        </p:nvSpPr>
        <p:spPr/>
        <p:txBody>
          <a:bodyPr>
            <a:normAutofit/>
          </a:bodyPr>
          <a:lstStyle/>
          <a:p>
            <a:r>
              <a:rPr lang="de-DE" sz="2000" dirty="0" smtClean="0"/>
              <a:t>Umwandlung im Detektor </a:t>
            </a:r>
          </a:p>
          <a:p>
            <a:r>
              <a:rPr lang="de-DE" sz="2000" dirty="0" smtClean="0"/>
              <a:t>Bestimmte Struktur in Signatur notwendig, um sicher sagen zu können, dass es ein Myon war</a:t>
            </a:r>
            <a:endParaRPr lang="de-DE" sz="2000" dirty="0"/>
          </a:p>
        </p:txBody>
      </p:sp>
      <p:pic>
        <p:nvPicPr>
          <p:cNvPr id="17410" name="Picture 2"/>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187624" y="2636912"/>
            <a:ext cx="7740352" cy="364831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882304781"/>
      </p:ext>
    </p:extLst>
  </p:cSld>
  <p:clrMapOvr>
    <a:masterClrMapping/>
  </p:clrMapOvr>
  <p:transition spd="med"/>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905000" y="620688"/>
            <a:ext cx="7239000" cy="720080"/>
          </a:xfrm>
        </p:spPr>
        <p:txBody>
          <a:bodyPr>
            <a:normAutofit/>
          </a:bodyPr>
          <a:lstStyle/>
          <a:p>
            <a:r>
              <a:rPr lang="de-DE" dirty="0" smtClean="0"/>
              <a:t>Lebensdauer von Myonen</a:t>
            </a:r>
            <a:endParaRPr lang="de-DE" dirty="0"/>
          </a:p>
        </p:txBody>
      </p:sp>
      <p:sp>
        <p:nvSpPr>
          <p:cNvPr id="3" name="Inhaltsplatzhalter 2"/>
          <p:cNvSpPr>
            <a:spLocks noGrp="1"/>
          </p:cNvSpPr>
          <p:nvPr>
            <p:ph idx="1"/>
          </p:nvPr>
        </p:nvSpPr>
        <p:spPr/>
        <p:txBody>
          <a:bodyPr>
            <a:normAutofit/>
          </a:bodyPr>
          <a:lstStyle/>
          <a:p>
            <a:r>
              <a:rPr lang="de-DE" sz="2000" dirty="0" smtClean="0"/>
              <a:t>Umwandlung im Detektor </a:t>
            </a:r>
          </a:p>
          <a:p>
            <a:r>
              <a:rPr lang="de-DE" sz="2000" dirty="0" smtClean="0"/>
              <a:t>Bestimmte Struktur in Signatur notwendig, um sicher sagen zu können, dass es ein Myon war</a:t>
            </a:r>
            <a:endParaRPr lang="de-DE" sz="2000" dirty="0"/>
          </a:p>
        </p:txBody>
      </p:sp>
      <p:pic>
        <p:nvPicPr>
          <p:cNvPr id="1027" name="Picture 3"/>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2129634" y="2780928"/>
            <a:ext cx="5544616" cy="374337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617591688"/>
      </p:ext>
    </p:extLst>
  </p:cSld>
  <p:clrMapOvr>
    <a:masterClrMapping/>
  </p:clrMapOvr>
  <p:transition spd="med"/>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11" descr="C:\Users\Fabian\Dropbox\Netzwerk Teilchenwelt\Nebelkammer_final\Bilder Nebelkammer\CIMG5003.JPG"/>
          <p:cNvPicPr>
            <a:picLocks noChangeAspect="1" noChangeArrowheads="1"/>
          </p:cNvPicPr>
          <p:nvPr/>
        </p:nvPicPr>
        <p:blipFill rotWithShape="1">
          <a:blip r:embed="rId2" cstate="print">
            <a:extLst>
              <a:ext uri="{28A0092B-C50C-407E-A947-70E740481C1C}">
                <a14:useLocalDpi xmlns:a14="http://schemas.microsoft.com/office/drawing/2010/main"/>
              </a:ext>
            </a:extLst>
          </a:blip>
          <a:srcRect/>
          <a:stretch/>
        </p:blipFill>
        <p:spPr bwMode="auto">
          <a:xfrm>
            <a:off x="1475657" y="980728"/>
            <a:ext cx="6768752" cy="4899564"/>
          </a:xfrm>
          <a:prstGeom prst="roundRect">
            <a:avLst>
              <a:gd name="adj" fmla="val 4167"/>
            </a:avLst>
          </a:prstGeom>
          <a:solidFill>
            <a:srgbClr val="FFFFFF"/>
          </a:solidFill>
          <a:ln w="9525">
            <a:solidFill>
              <a:srgbClr val="000000"/>
            </a:solidFill>
            <a:miter lim="800000"/>
            <a:headEnd/>
            <a:tailEnd/>
          </a:ln>
          <a:effectLst/>
          <a:scene3d>
            <a:camera prst="orthographicFront"/>
            <a:lightRig rig="threePt" dir="t">
              <a:rot lat="0" lon="0" rev="2700000"/>
            </a:lightRig>
          </a:scene3d>
          <a:sp3d contourW="6350">
            <a:bevelT h="38100"/>
            <a:contourClr>
              <a:srgbClr val="C0C0C0"/>
            </a:contourClr>
          </a:sp3d>
          <a:extLst/>
        </p:spPr>
      </p:pic>
    </p:spTree>
    <p:extLst>
      <p:ext uri="{BB962C8B-B14F-4D97-AF65-F5344CB8AC3E}">
        <p14:creationId xmlns:p14="http://schemas.microsoft.com/office/powerpoint/2010/main" val="2397342596"/>
      </p:ext>
    </p:extLst>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Foliennummernplatzhalter 2"/>
          <p:cNvSpPr txBox="1">
            <a:spLocks/>
          </p:cNvSpPr>
          <p:nvPr/>
        </p:nvSpPr>
        <p:spPr>
          <a:xfrm>
            <a:off x="6457950" y="6356361"/>
            <a:ext cx="2057400" cy="365125"/>
          </a:xfrm>
          <a:prstGeom prst="rect">
            <a:avLst/>
          </a:prstGeom>
        </p:spPr>
        <p:txBody>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13EBA283-81CD-428D-9703-4AE41BDC50AA}" type="slidenum">
              <a:rPr lang="de-DE" sz="1200" smtClean="0">
                <a:solidFill>
                  <a:schemeClr val="bg1">
                    <a:lumMod val="50000"/>
                  </a:schemeClr>
                </a:solidFill>
                <a:latin typeface="Arial Narrow" panose="020B0606020202030204" pitchFamily="34" charset="0"/>
              </a:rPr>
              <a:pPr algn="r"/>
              <a:t>20</a:t>
            </a:fld>
            <a:endParaRPr lang="de-DE" sz="1200" dirty="0">
              <a:solidFill>
                <a:schemeClr val="bg1">
                  <a:lumMod val="50000"/>
                </a:schemeClr>
              </a:solidFill>
              <a:latin typeface="Arial Narrow" panose="020B0606020202030204" pitchFamily="34" charset="0"/>
            </a:endParaRPr>
          </a:p>
        </p:txBody>
      </p:sp>
      <p:sp>
        <p:nvSpPr>
          <p:cNvPr id="7" name="AutoShape 2" descr="https://physik-begreifen-zeuthen.desy.de/sites2009/site_PhyBegZ/content/e2198/e175906/e175993/e176068/cosmic_shower_665px_ger.png"/>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p>
        </p:txBody>
      </p:sp>
      <p:pic>
        <p:nvPicPr>
          <p:cNvPr id="14" name="Picture 3"/>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811463" y="980728"/>
            <a:ext cx="7861769" cy="396044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Rechteck 1"/>
          <p:cNvSpPr/>
          <p:nvPr/>
        </p:nvSpPr>
        <p:spPr>
          <a:xfrm>
            <a:off x="755576" y="5184991"/>
            <a:ext cx="8025172" cy="369332"/>
          </a:xfrm>
          <a:prstGeom prst="rect">
            <a:avLst/>
          </a:prstGeom>
        </p:spPr>
        <p:txBody>
          <a:bodyPr wrap="square">
            <a:spAutoFit/>
          </a:bodyPr>
          <a:lstStyle/>
          <a:p>
            <a:r>
              <a:rPr lang="de-DE" dirty="0">
                <a:hlinkClick r:id="rId3"/>
              </a:rPr>
              <a:t>http://</a:t>
            </a:r>
            <a:r>
              <a:rPr lang="de-DE" dirty="0" smtClean="0">
                <a:hlinkClick r:id="rId3"/>
              </a:rPr>
              <a:t>physik-begreifen-zeuthen.desy.de/angebote/kosmische_teilchen/cosmicweb</a:t>
            </a:r>
            <a:r>
              <a:rPr lang="de-DE" dirty="0" smtClean="0"/>
              <a:t> </a:t>
            </a:r>
            <a:endParaRPr lang="de-DE" dirty="0"/>
          </a:p>
        </p:txBody>
      </p:sp>
    </p:spTree>
    <p:extLst>
      <p:ext uri="{BB962C8B-B14F-4D97-AF65-F5344CB8AC3E}">
        <p14:creationId xmlns:p14="http://schemas.microsoft.com/office/powerpoint/2010/main" val="308029820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Ein Webinterface zur Datenauswertung</a:t>
            </a:r>
            <a:endParaRPr lang="de-DE" dirty="0"/>
          </a:p>
        </p:txBody>
      </p:sp>
      <p:sp>
        <p:nvSpPr>
          <p:cNvPr id="3" name="Foliennummernplatzhalter 2"/>
          <p:cNvSpPr>
            <a:spLocks noGrp="1"/>
          </p:cNvSpPr>
          <p:nvPr>
            <p:ph type="sldNum" sz="quarter" idx="4294967295"/>
          </p:nvPr>
        </p:nvSpPr>
        <p:spPr>
          <a:xfrm>
            <a:off x="6457950" y="6356361"/>
            <a:ext cx="2057400" cy="365125"/>
          </a:xfrm>
          <a:prstGeom prst="rect">
            <a:avLst/>
          </a:prstGeom>
        </p:spPr>
        <p:txBody>
          <a:bodyPr/>
          <a:lstStyle/>
          <a:p>
            <a:pPr algn="r"/>
            <a:fld id="{13EBA283-81CD-428D-9703-4AE41BDC50AA}" type="slidenum">
              <a:rPr lang="de-DE" sz="1200" smtClean="0">
                <a:solidFill>
                  <a:schemeClr val="bg1">
                    <a:lumMod val="50000"/>
                  </a:schemeClr>
                </a:solidFill>
                <a:latin typeface="Arial Narrow" panose="020B0606020202030204" pitchFamily="34" charset="0"/>
              </a:rPr>
              <a:pPr algn="r"/>
              <a:t>21</a:t>
            </a:fld>
            <a:endParaRPr lang="de-DE" sz="1200" dirty="0">
              <a:solidFill>
                <a:schemeClr val="bg1">
                  <a:lumMod val="50000"/>
                </a:schemeClr>
              </a:solidFill>
              <a:latin typeface="Arial Narrow" panose="020B0606020202030204" pitchFamily="34" charset="0"/>
            </a:endParaRPr>
          </a:p>
        </p:txBody>
      </p:sp>
      <p:sp>
        <p:nvSpPr>
          <p:cNvPr id="10" name="Text Placeholder 5"/>
          <p:cNvSpPr>
            <a:spLocks noGrp="1"/>
          </p:cNvSpPr>
          <p:nvPr>
            <p:ph type="body" idx="1"/>
          </p:nvPr>
        </p:nvSpPr>
        <p:spPr>
          <a:xfrm>
            <a:off x="971600" y="2060848"/>
            <a:ext cx="7538988" cy="4392488"/>
          </a:xfrm>
        </p:spPr>
        <p:txBody>
          <a:bodyPr/>
          <a:lstStyle/>
          <a:p>
            <a:r>
              <a:rPr lang="de-DE" dirty="0" smtClean="0"/>
              <a:t>Daten </a:t>
            </a:r>
            <a:r>
              <a:rPr lang="de-DE" dirty="0"/>
              <a:t>verschiedener Experimente </a:t>
            </a:r>
            <a:r>
              <a:rPr lang="de-DE" dirty="0" smtClean="0"/>
              <a:t>auswerten und vergleichen</a:t>
            </a:r>
          </a:p>
          <a:p>
            <a:r>
              <a:rPr lang="de-DE" dirty="0"/>
              <a:t>einfacher Zugriff auf große Datenmenge</a:t>
            </a:r>
          </a:p>
          <a:p>
            <a:pPr lvl="1"/>
            <a:r>
              <a:rPr lang="de-DE" dirty="0"/>
              <a:t>kontinuierlich über langen Zeitraum, mit unterschiedlichen Experimenten, </a:t>
            </a:r>
            <a:br>
              <a:rPr lang="de-DE" dirty="0"/>
            </a:br>
            <a:r>
              <a:rPr lang="de-DE" dirty="0"/>
              <a:t>an unterschiedlichen Orten </a:t>
            </a:r>
            <a:r>
              <a:rPr lang="de-DE" dirty="0" smtClean="0"/>
              <a:t>gemessen</a:t>
            </a:r>
          </a:p>
          <a:p>
            <a:r>
              <a:rPr lang="de-DE" dirty="0" smtClean="0"/>
              <a:t>Experimente und Orte</a:t>
            </a:r>
          </a:p>
          <a:p>
            <a:pPr lvl="1"/>
            <a:r>
              <a:rPr lang="de-DE" dirty="0" smtClean="0"/>
              <a:t>Trigger-Hodoskop</a:t>
            </a:r>
            <a:r>
              <a:rPr lang="de-DE" dirty="0"/>
              <a:t>, </a:t>
            </a:r>
            <a:r>
              <a:rPr lang="de-DE" dirty="0" err="1"/>
              <a:t>CosMO</a:t>
            </a:r>
            <a:r>
              <a:rPr lang="de-DE" dirty="0"/>
              <a:t>-Mühle </a:t>
            </a:r>
            <a:r>
              <a:rPr lang="de-DE" dirty="0" smtClean="0"/>
              <a:t>und LIDO</a:t>
            </a:r>
            <a:br>
              <a:rPr lang="de-DE" dirty="0" smtClean="0"/>
            </a:br>
            <a:r>
              <a:rPr lang="de-DE" dirty="0" smtClean="0"/>
              <a:t> bei DESY </a:t>
            </a:r>
            <a:r>
              <a:rPr lang="de-DE" dirty="0"/>
              <a:t>in Zeuthen</a:t>
            </a:r>
          </a:p>
          <a:p>
            <a:pPr lvl="1"/>
            <a:r>
              <a:rPr lang="de-DE" dirty="0" smtClean="0"/>
              <a:t>Szintillationszähler und Neutronenmonitor</a:t>
            </a:r>
            <a:br>
              <a:rPr lang="de-DE" dirty="0" smtClean="0"/>
            </a:br>
            <a:r>
              <a:rPr lang="de-DE" dirty="0" smtClean="0"/>
              <a:t>auf Forschungsschiff </a:t>
            </a:r>
            <a:r>
              <a:rPr lang="de-DE" dirty="0"/>
              <a:t>“</a:t>
            </a:r>
            <a:r>
              <a:rPr lang="de-DE" dirty="0" smtClean="0"/>
              <a:t>Polarstern” und Südpolstation </a:t>
            </a:r>
            <a:r>
              <a:rPr lang="de-DE" dirty="0"/>
              <a:t>Neumayer III</a:t>
            </a:r>
          </a:p>
          <a:p>
            <a:r>
              <a:rPr lang="de-DE" dirty="0" smtClean="0"/>
              <a:t>kosmische Strahlung in Abhängigkeit von anderen Parametern</a:t>
            </a:r>
          </a:p>
          <a:p>
            <a:pPr lvl="1"/>
            <a:r>
              <a:rPr lang="de-DE" dirty="0" smtClean="0"/>
              <a:t>z.B. Luftdruck,  Umgebungstemperatur</a:t>
            </a:r>
            <a:endParaRPr lang="de-DE" dirty="0"/>
          </a:p>
          <a:p>
            <a:pPr lvl="1"/>
            <a:r>
              <a:rPr lang="de-DE" dirty="0" smtClean="0"/>
              <a:t>oder Teilchenraten </a:t>
            </a:r>
            <a:r>
              <a:rPr lang="de-DE" dirty="0"/>
              <a:t>in Abhängigkeit von </a:t>
            </a:r>
            <a:r>
              <a:rPr lang="de-DE" dirty="0" smtClean="0"/>
              <a:t>Schiffsposition</a:t>
            </a:r>
          </a:p>
        </p:txBody>
      </p:sp>
    </p:spTree>
    <p:extLst>
      <p:ext uri="{BB962C8B-B14F-4D97-AF65-F5344CB8AC3E}">
        <p14:creationId xmlns:p14="http://schemas.microsoft.com/office/powerpoint/2010/main" val="55918380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Die Experimente</a:t>
            </a:r>
            <a:endParaRPr lang="de-DE" dirty="0"/>
          </a:p>
        </p:txBody>
      </p:sp>
      <p:sp>
        <p:nvSpPr>
          <p:cNvPr id="3" name="Foliennummernplatzhalter 2"/>
          <p:cNvSpPr>
            <a:spLocks noGrp="1"/>
          </p:cNvSpPr>
          <p:nvPr>
            <p:ph type="sldNum" sz="quarter" idx="4294967295"/>
          </p:nvPr>
        </p:nvSpPr>
        <p:spPr>
          <a:xfrm>
            <a:off x="6457950" y="6356361"/>
            <a:ext cx="2057400" cy="365125"/>
          </a:xfrm>
          <a:prstGeom prst="rect">
            <a:avLst/>
          </a:prstGeom>
        </p:spPr>
        <p:txBody>
          <a:bodyPr/>
          <a:lstStyle/>
          <a:p>
            <a:pPr algn="r"/>
            <a:fld id="{13EBA283-81CD-428D-9703-4AE41BDC50AA}" type="slidenum">
              <a:rPr lang="de-DE" sz="1200" smtClean="0">
                <a:solidFill>
                  <a:schemeClr val="bg1">
                    <a:lumMod val="50000"/>
                  </a:schemeClr>
                </a:solidFill>
                <a:latin typeface="Arial Narrow" panose="020B0606020202030204" pitchFamily="34" charset="0"/>
              </a:rPr>
              <a:pPr algn="r"/>
              <a:t>22</a:t>
            </a:fld>
            <a:endParaRPr lang="de-DE" sz="1200" dirty="0">
              <a:solidFill>
                <a:schemeClr val="bg1">
                  <a:lumMod val="50000"/>
                </a:schemeClr>
              </a:solidFill>
              <a:latin typeface="Arial Narrow" panose="020B0606020202030204" pitchFamily="34" charset="0"/>
            </a:endParaRPr>
          </a:p>
        </p:txBody>
      </p:sp>
      <p:sp>
        <p:nvSpPr>
          <p:cNvPr id="4" name="Datumsplatzhalter 3"/>
          <p:cNvSpPr>
            <a:spLocks noGrp="1"/>
          </p:cNvSpPr>
          <p:nvPr>
            <p:ph type="dt" sz="half" idx="10"/>
          </p:nvPr>
        </p:nvSpPr>
        <p:spPr>
          <a:xfrm>
            <a:off x="628650" y="6356361"/>
            <a:ext cx="1135414" cy="365125"/>
          </a:xfrm>
        </p:spPr>
        <p:txBody>
          <a:bodyPr/>
          <a:lstStyle/>
          <a:p>
            <a:r>
              <a:rPr lang="de-DE" dirty="0" smtClean="0"/>
              <a:t>15.09.2015</a:t>
            </a:r>
            <a:endParaRPr lang="de-DE" dirty="0"/>
          </a:p>
        </p:txBody>
      </p:sp>
      <p:sp>
        <p:nvSpPr>
          <p:cNvPr id="5" name="Fußzeilenplatzhalter 4"/>
          <p:cNvSpPr>
            <a:spLocks noGrp="1"/>
          </p:cNvSpPr>
          <p:nvPr>
            <p:ph type="ftr" sz="quarter" idx="11"/>
          </p:nvPr>
        </p:nvSpPr>
        <p:spPr>
          <a:xfrm>
            <a:off x="1907704" y="6356360"/>
            <a:ext cx="4104456" cy="365125"/>
          </a:xfrm>
        </p:spPr>
        <p:txBody>
          <a:bodyPr/>
          <a:lstStyle/>
          <a:p>
            <a:pPr algn="l"/>
            <a:r>
              <a:rPr lang="de-DE" dirty="0">
                <a:latin typeface="Arial Narrow" panose="020B0606020202030204" pitchFamily="34" charset="0"/>
              </a:rPr>
              <a:t>Ulrike Behrens, Standort-Treffen NTW</a:t>
            </a:r>
          </a:p>
        </p:txBody>
      </p:sp>
      <p:pic>
        <p:nvPicPr>
          <p:cNvPr id="8" name="Grafik 7"/>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973776" y="1988840"/>
            <a:ext cx="7905277" cy="3194462"/>
          </a:xfrm>
          <a:prstGeom prst="rect">
            <a:avLst/>
          </a:prstGeom>
        </p:spPr>
      </p:pic>
      <p:sp>
        <p:nvSpPr>
          <p:cNvPr id="9" name="Textfeld 8"/>
          <p:cNvSpPr txBox="1"/>
          <p:nvPr/>
        </p:nvSpPr>
        <p:spPr>
          <a:xfrm>
            <a:off x="973868" y="1988840"/>
            <a:ext cx="1942040" cy="313932"/>
          </a:xfrm>
          <a:prstGeom prst="rect">
            <a:avLst/>
          </a:prstGeom>
          <a:noFill/>
        </p:spPr>
        <p:txBody>
          <a:bodyPr wrap="square" rtlCol="0">
            <a:spAutoFit/>
          </a:bodyPr>
          <a:lstStyle/>
          <a:p>
            <a:pPr>
              <a:lnSpc>
                <a:spcPct val="90000"/>
              </a:lnSpc>
              <a:spcBef>
                <a:spcPct val="0"/>
              </a:spcBef>
            </a:pPr>
            <a:r>
              <a:rPr lang="de-DE" sz="1600" dirty="0" smtClean="0">
                <a:solidFill>
                  <a:srgbClr val="002060"/>
                </a:solidFill>
                <a:latin typeface="Arial Narrow" panose="020B0606020202030204" pitchFamily="34" charset="0"/>
                <a:ea typeface="+mj-ea"/>
                <a:cs typeface="+mj-cs"/>
              </a:rPr>
              <a:t>LIDO bei DESY</a:t>
            </a:r>
            <a:endParaRPr lang="de-DE" sz="1600" dirty="0">
              <a:solidFill>
                <a:srgbClr val="002060"/>
              </a:solidFill>
              <a:latin typeface="Arial Narrow" panose="020B0606020202030204" pitchFamily="34" charset="0"/>
              <a:ea typeface="+mj-ea"/>
              <a:cs typeface="+mj-cs"/>
            </a:endParaRPr>
          </a:p>
        </p:txBody>
      </p:sp>
    </p:spTree>
    <p:extLst>
      <p:ext uri="{BB962C8B-B14F-4D97-AF65-F5344CB8AC3E}">
        <p14:creationId xmlns:p14="http://schemas.microsoft.com/office/powerpoint/2010/main" val="261547738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Grafik 11"/>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973868" y="1979356"/>
            <a:ext cx="2809023" cy="3647685"/>
          </a:xfrm>
          <a:prstGeom prst="rect">
            <a:avLst/>
          </a:prstGeom>
        </p:spPr>
      </p:pic>
      <p:sp>
        <p:nvSpPr>
          <p:cNvPr id="2" name="Titel 1"/>
          <p:cNvSpPr>
            <a:spLocks noGrp="1"/>
          </p:cNvSpPr>
          <p:nvPr>
            <p:ph type="title"/>
          </p:nvPr>
        </p:nvSpPr>
        <p:spPr/>
        <p:txBody>
          <a:bodyPr/>
          <a:lstStyle/>
          <a:p>
            <a:r>
              <a:rPr lang="de-DE" dirty="0" smtClean="0"/>
              <a:t>Die Experimente</a:t>
            </a:r>
            <a:endParaRPr lang="de-DE" dirty="0"/>
          </a:p>
        </p:txBody>
      </p:sp>
      <p:sp>
        <p:nvSpPr>
          <p:cNvPr id="3" name="Foliennummernplatzhalter 2"/>
          <p:cNvSpPr>
            <a:spLocks noGrp="1"/>
          </p:cNvSpPr>
          <p:nvPr>
            <p:ph type="sldNum" sz="quarter" idx="4294967295"/>
          </p:nvPr>
        </p:nvSpPr>
        <p:spPr>
          <a:xfrm>
            <a:off x="6457950" y="6356361"/>
            <a:ext cx="2057400" cy="365125"/>
          </a:xfrm>
          <a:prstGeom prst="rect">
            <a:avLst/>
          </a:prstGeom>
        </p:spPr>
        <p:txBody>
          <a:bodyPr/>
          <a:lstStyle/>
          <a:p>
            <a:pPr algn="r"/>
            <a:fld id="{13EBA283-81CD-428D-9703-4AE41BDC50AA}" type="slidenum">
              <a:rPr lang="de-DE" sz="1200" smtClean="0">
                <a:solidFill>
                  <a:schemeClr val="bg1">
                    <a:lumMod val="50000"/>
                  </a:schemeClr>
                </a:solidFill>
                <a:latin typeface="Arial Narrow" panose="020B0606020202030204" pitchFamily="34" charset="0"/>
              </a:rPr>
              <a:pPr algn="r"/>
              <a:t>23</a:t>
            </a:fld>
            <a:endParaRPr lang="de-DE" sz="1200" dirty="0">
              <a:solidFill>
                <a:schemeClr val="bg1">
                  <a:lumMod val="50000"/>
                </a:schemeClr>
              </a:solidFill>
              <a:latin typeface="Arial Narrow" panose="020B0606020202030204" pitchFamily="34" charset="0"/>
            </a:endParaRPr>
          </a:p>
        </p:txBody>
      </p:sp>
      <p:sp>
        <p:nvSpPr>
          <p:cNvPr id="9" name="Textfeld 8"/>
          <p:cNvSpPr txBox="1"/>
          <p:nvPr/>
        </p:nvSpPr>
        <p:spPr>
          <a:xfrm>
            <a:off x="967564" y="1979356"/>
            <a:ext cx="2668331" cy="313932"/>
          </a:xfrm>
          <a:prstGeom prst="rect">
            <a:avLst/>
          </a:prstGeom>
          <a:noFill/>
        </p:spPr>
        <p:txBody>
          <a:bodyPr wrap="square" rtlCol="0">
            <a:spAutoFit/>
          </a:bodyPr>
          <a:lstStyle/>
          <a:p>
            <a:pPr>
              <a:lnSpc>
                <a:spcPct val="90000"/>
              </a:lnSpc>
              <a:spcBef>
                <a:spcPct val="0"/>
              </a:spcBef>
            </a:pPr>
            <a:r>
              <a:rPr lang="de-DE" sz="1600" dirty="0" smtClean="0">
                <a:solidFill>
                  <a:schemeClr val="bg1"/>
                </a:solidFill>
                <a:latin typeface="Arial Narrow" panose="020B0606020202030204" pitchFamily="34" charset="0"/>
                <a:ea typeface="+mj-ea"/>
                <a:cs typeface="+mj-cs"/>
              </a:rPr>
              <a:t>Trigger-Hodoskop bei DESY</a:t>
            </a:r>
            <a:endParaRPr lang="de-DE" sz="1600" dirty="0">
              <a:solidFill>
                <a:schemeClr val="bg1"/>
              </a:solidFill>
              <a:latin typeface="Arial Narrow" panose="020B0606020202030204" pitchFamily="34" charset="0"/>
              <a:ea typeface="+mj-ea"/>
              <a:cs typeface="+mj-cs"/>
            </a:endParaRPr>
          </a:p>
        </p:txBody>
      </p:sp>
      <p:sp>
        <p:nvSpPr>
          <p:cNvPr id="6" name="AutoShape 2" descr="https://physik-begreifen-zeuthen.desy.de/sites2009/site_PhyBegZ/content/e2198/e175906/e175993/e176068/e176074/e180992/Trigger_Schema_halfsize_ger.png"/>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p>
        </p:txBody>
      </p:sp>
      <p:sp>
        <p:nvSpPr>
          <p:cNvPr id="7" name="AutoShape 5" descr="https://physik-begreifen-zeuthen.desy.de/sites2009/site_PhyBegZ/content/e2198/e175906/e175993/e176068/e176074/e180992/Trigger_Schema_halfsize_ger.png"/>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p>
        </p:txBody>
      </p:sp>
      <p:sp>
        <p:nvSpPr>
          <p:cNvPr id="10" name="AutoShape 7" descr="https://physik-begreifen-zeuthen.desy.de/sites2009/site_PhyBegZ/content/e2198/e175906/e175993/e176068/e176074/e180992/Trigger_Schema_halfsize_ger.png"/>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p>
        </p:txBody>
      </p:sp>
      <p:pic>
        <p:nvPicPr>
          <p:cNvPr id="2056" name="Picture 8"/>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4572000" y="1979356"/>
            <a:ext cx="2808312" cy="365882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86845567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Die Experimente</a:t>
            </a:r>
            <a:endParaRPr lang="de-DE" dirty="0"/>
          </a:p>
        </p:txBody>
      </p:sp>
      <p:sp>
        <p:nvSpPr>
          <p:cNvPr id="3" name="Foliennummernplatzhalter 2"/>
          <p:cNvSpPr>
            <a:spLocks noGrp="1"/>
          </p:cNvSpPr>
          <p:nvPr>
            <p:ph type="sldNum" sz="quarter" idx="4294967295"/>
          </p:nvPr>
        </p:nvSpPr>
        <p:spPr>
          <a:xfrm>
            <a:off x="6457950" y="6356361"/>
            <a:ext cx="2057400" cy="365125"/>
          </a:xfrm>
          <a:prstGeom prst="rect">
            <a:avLst/>
          </a:prstGeom>
        </p:spPr>
        <p:txBody>
          <a:bodyPr/>
          <a:lstStyle/>
          <a:p>
            <a:pPr algn="r"/>
            <a:fld id="{13EBA283-81CD-428D-9703-4AE41BDC50AA}" type="slidenum">
              <a:rPr lang="de-DE" sz="1200" smtClean="0">
                <a:solidFill>
                  <a:schemeClr val="bg1">
                    <a:lumMod val="50000"/>
                  </a:schemeClr>
                </a:solidFill>
                <a:latin typeface="Arial Narrow" panose="020B0606020202030204" pitchFamily="34" charset="0"/>
              </a:rPr>
              <a:pPr algn="r"/>
              <a:t>24</a:t>
            </a:fld>
            <a:endParaRPr lang="de-DE" sz="1200" dirty="0">
              <a:solidFill>
                <a:schemeClr val="bg1">
                  <a:lumMod val="50000"/>
                </a:schemeClr>
              </a:solidFill>
              <a:latin typeface="Arial Narrow" panose="020B0606020202030204" pitchFamily="34" charset="0"/>
            </a:endParaRPr>
          </a:p>
        </p:txBody>
      </p:sp>
      <p:sp>
        <p:nvSpPr>
          <p:cNvPr id="13" name="AutoShape 2" descr="https://physik-begreifen-zeuthen.desy.de/sites2009/site_PhyBegZ/content/e2198/e175906/e175993/e176068/e176071/schuelerexp-polarstern_ger.jpg"/>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p>
        </p:txBody>
      </p:sp>
      <p:pic>
        <p:nvPicPr>
          <p:cNvPr id="1027" name="Picture 3"/>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a:off x="971600" y="1978643"/>
            <a:ext cx="7886994" cy="316337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4" name="Textfeld 13"/>
          <p:cNvSpPr txBox="1"/>
          <p:nvPr/>
        </p:nvSpPr>
        <p:spPr>
          <a:xfrm>
            <a:off x="7937012" y="1978643"/>
            <a:ext cx="900100" cy="276999"/>
          </a:xfrm>
          <a:prstGeom prst="rect">
            <a:avLst/>
          </a:prstGeom>
          <a:noFill/>
        </p:spPr>
        <p:txBody>
          <a:bodyPr wrap="square" rtlCol="0">
            <a:spAutoFit/>
          </a:bodyPr>
          <a:lstStyle/>
          <a:p>
            <a:r>
              <a:rPr lang="de-DE" sz="1200" dirty="0" smtClean="0">
                <a:solidFill>
                  <a:schemeClr val="bg1"/>
                </a:solidFill>
              </a:rPr>
              <a:t>Foto: AWI</a:t>
            </a:r>
            <a:endParaRPr lang="de-DE" sz="1200" dirty="0">
              <a:solidFill>
                <a:schemeClr val="bg1"/>
              </a:solidFill>
            </a:endParaRPr>
          </a:p>
        </p:txBody>
      </p:sp>
      <p:pic>
        <p:nvPicPr>
          <p:cNvPr id="1028" name="Picture 4"/>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971601" y="4869160"/>
            <a:ext cx="2736304" cy="141815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6" name="AutoShape 6" descr="https://physik-begreifen-zeuthen.desy.de/sites2009/site_PhyBegZ/content/e2198/e175906/e175993/e176068/e176071/e187817/e194638/column-objekt194640/img/Sz_Experiment_Polarstern_klein_ger.png"/>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p>
        </p:txBody>
      </p:sp>
      <p:sp>
        <p:nvSpPr>
          <p:cNvPr id="18" name="Textfeld 17"/>
          <p:cNvSpPr txBox="1"/>
          <p:nvPr/>
        </p:nvSpPr>
        <p:spPr>
          <a:xfrm>
            <a:off x="3995936" y="5252070"/>
            <a:ext cx="4841176" cy="646331"/>
          </a:xfrm>
          <a:prstGeom prst="rect">
            <a:avLst/>
          </a:prstGeom>
          <a:noFill/>
        </p:spPr>
        <p:txBody>
          <a:bodyPr wrap="square" rtlCol="0">
            <a:spAutoFit/>
          </a:bodyPr>
          <a:lstStyle/>
          <a:p>
            <a:pPr marL="228600" indent="-228600">
              <a:buFont typeface="+mj-lt"/>
              <a:buAutoNum type="arabicPeriod"/>
            </a:pPr>
            <a:r>
              <a:rPr lang="de-DE" sz="1200" dirty="0">
                <a:solidFill>
                  <a:schemeClr val="accent5">
                    <a:lumMod val="50000"/>
                  </a:schemeClr>
                </a:solidFill>
                <a:latin typeface="Arial Narrow" panose="020B0606020202030204" pitchFamily="34" charset="0"/>
              </a:rPr>
              <a:t>zwei </a:t>
            </a:r>
            <a:r>
              <a:rPr lang="de-DE" sz="1200" dirty="0" smtClean="0">
                <a:solidFill>
                  <a:schemeClr val="accent5">
                    <a:lumMod val="50000"/>
                  </a:schemeClr>
                </a:solidFill>
                <a:latin typeface="Arial Narrow" panose="020B0606020202030204" pitchFamily="34" charset="0"/>
              </a:rPr>
              <a:t>Szintillationszähler-Detektoren</a:t>
            </a:r>
          </a:p>
          <a:p>
            <a:pPr marL="228600" indent="-228600">
              <a:buFont typeface="+mj-lt"/>
              <a:buAutoNum type="arabicPeriod"/>
            </a:pPr>
            <a:r>
              <a:rPr lang="de-DE" sz="1200" dirty="0" smtClean="0">
                <a:solidFill>
                  <a:schemeClr val="accent5">
                    <a:lumMod val="50000"/>
                  </a:schemeClr>
                </a:solidFill>
                <a:latin typeface="Arial Narrow" panose="020B0606020202030204" pitchFamily="34" charset="0"/>
              </a:rPr>
              <a:t>eine Datenauslesekarte </a:t>
            </a:r>
            <a:r>
              <a:rPr lang="de-DE" sz="1200" dirty="0">
                <a:solidFill>
                  <a:schemeClr val="accent5">
                    <a:lumMod val="50000"/>
                  </a:schemeClr>
                </a:solidFill>
                <a:latin typeface="Arial Narrow" panose="020B0606020202030204" pitchFamily="34" charset="0"/>
              </a:rPr>
              <a:t>(</a:t>
            </a:r>
            <a:r>
              <a:rPr lang="de-DE" sz="1200" dirty="0" smtClean="0">
                <a:solidFill>
                  <a:schemeClr val="accent5">
                    <a:lumMod val="50000"/>
                  </a:schemeClr>
                </a:solidFill>
                <a:latin typeface="Arial Narrow" panose="020B0606020202030204" pitchFamily="34" charset="0"/>
              </a:rPr>
              <a:t>DAQ-Karte)</a:t>
            </a:r>
            <a:endParaRPr lang="de-DE" sz="1200" dirty="0">
              <a:solidFill>
                <a:schemeClr val="accent5">
                  <a:lumMod val="50000"/>
                </a:schemeClr>
              </a:solidFill>
              <a:latin typeface="Arial Narrow" panose="020B0606020202030204" pitchFamily="34" charset="0"/>
            </a:endParaRPr>
          </a:p>
          <a:p>
            <a:pPr marL="228600" indent="-228600">
              <a:buFont typeface="+mj-lt"/>
              <a:buAutoNum type="arabicPeriod"/>
            </a:pPr>
            <a:r>
              <a:rPr lang="de-DE" sz="1200" dirty="0">
                <a:solidFill>
                  <a:schemeClr val="accent5">
                    <a:lumMod val="50000"/>
                  </a:schemeClr>
                </a:solidFill>
                <a:latin typeface="Arial Narrow" panose="020B0606020202030204" pitchFamily="34" charset="0"/>
              </a:rPr>
              <a:t>ein </a:t>
            </a:r>
            <a:r>
              <a:rPr lang="de-DE" sz="1200" dirty="0" smtClean="0">
                <a:solidFill>
                  <a:schemeClr val="accent5">
                    <a:lumMod val="50000"/>
                  </a:schemeClr>
                </a:solidFill>
                <a:latin typeface="Arial Narrow" panose="020B0606020202030204" pitchFamily="34" charset="0"/>
              </a:rPr>
              <a:t>Netbook</a:t>
            </a:r>
          </a:p>
        </p:txBody>
      </p:sp>
      <p:sp>
        <p:nvSpPr>
          <p:cNvPr id="21" name="Textfeld 20"/>
          <p:cNvSpPr txBox="1"/>
          <p:nvPr/>
        </p:nvSpPr>
        <p:spPr>
          <a:xfrm>
            <a:off x="953225" y="1978643"/>
            <a:ext cx="3598132" cy="313932"/>
          </a:xfrm>
          <a:prstGeom prst="rect">
            <a:avLst/>
          </a:prstGeom>
          <a:noFill/>
        </p:spPr>
        <p:txBody>
          <a:bodyPr wrap="square" rtlCol="0">
            <a:spAutoFit/>
          </a:bodyPr>
          <a:lstStyle/>
          <a:p>
            <a:pPr>
              <a:lnSpc>
                <a:spcPct val="90000"/>
              </a:lnSpc>
              <a:spcBef>
                <a:spcPct val="0"/>
              </a:spcBef>
            </a:pPr>
            <a:r>
              <a:rPr lang="de-DE" sz="1600" dirty="0" smtClean="0">
                <a:solidFill>
                  <a:srgbClr val="002060"/>
                </a:solidFill>
                <a:latin typeface="Arial Narrow" panose="020B0606020202030204" pitchFamily="34" charset="0"/>
                <a:ea typeface="+mj-ea"/>
                <a:cs typeface="+mj-cs"/>
              </a:rPr>
              <a:t>Szintillationszähler auf Polarstern</a:t>
            </a:r>
            <a:endParaRPr lang="de-DE" sz="1600" dirty="0">
              <a:solidFill>
                <a:srgbClr val="002060"/>
              </a:solidFill>
              <a:latin typeface="Arial Narrow" panose="020B0606020202030204" pitchFamily="34" charset="0"/>
              <a:ea typeface="+mj-ea"/>
              <a:cs typeface="+mj-cs"/>
            </a:endParaRPr>
          </a:p>
        </p:txBody>
      </p:sp>
    </p:spTree>
    <p:extLst>
      <p:ext uri="{BB962C8B-B14F-4D97-AF65-F5344CB8AC3E}">
        <p14:creationId xmlns:p14="http://schemas.microsoft.com/office/powerpoint/2010/main" val="397239695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a:off x="971600" y="1978642"/>
            <a:ext cx="7850282" cy="313989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el 1"/>
          <p:cNvSpPr>
            <a:spLocks noGrp="1"/>
          </p:cNvSpPr>
          <p:nvPr>
            <p:ph type="title"/>
          </p:nvPr>
        </p:nvSpPr>
        <p:spPr/>
        <p:txBody>
          <a:bodyPr/>
          <a:lstStyle/>
          <a:p>
            <a:r>
              <a:rPr lang="de-DE" dirty="0" smtClean="0"/>
              <a:t>Die Experimente</a:t>
            </a:r>
            <a:endParaRPr lang="de-DE" dirty="0"/>
          </a:p>
        </p:txBody>
      </p:sp>
      <p:sp>
        <p:nvSpPr>
          <p:cNvPr id="3" name="Foliennummernplatzhalter 2"/>
          <p:cNvSpPr>
            <a:spLocks noGrp="1"/>
          </p:cNvSpPr>
          <p:nvPr>
            <p:ph type="sldNum" sz="quarter" idx="4294967295"/>
          </p:nvPr>
        </p:nvSpPr>
        <p:spPr>
          <a:xfrm>
            <a:off x="6457950" y="6356361"/>
            <a:ext cx="2057400" cy="365125"/>
          </a:xfrm>
          <a:prstGeom prst="rect">
            <a:avLst/>
          </a:prstGeom>
        </p:spPr>
        <p:txBody>
          <a:bodyPr/>
          <a:lstStyle/>
          <a:p>
            <a:pPr algn="r"/>
            <a:fld id="{13EBA283-81CD-428D-9703-4AE41BDC50AA}" type="slidenum">
              <a:rPr lang="de-DE" sz="1200" smtClean="0">
                <a:solidFill>
                  <a:schemeClr val="bg1">
                    <a:lumMod val="50000"/>
                  </a:schemeClr>
                </a:solidFill>
                <a:latin typeface="Arial Narrow" panose="020B0606020202030204" pitchFamily="34" charset="0"/>
              </a:rPr>
              <a:pPr algn="r"/>
              <a:t>25</a:t>
            </a:fld>
            <a:endParaRPr lang="de-DE" sz="1200" dirty="0">
              <a:solidFill>
                <a:schemeClr val="bg1">
                  <a:lumMod val="50000"/>
                </a:schemeClr>
              </a:solidFill>
              <a:latin typeface="Arial Narrow" panose="020B0606020202030204" pitchFamily="34" charset="0"/>
            </a:endParaRPr>
          </a:p>
        </p:txBody>
      </p:sp>
      <p:sp>
        <p:nvSpPr>
          <p:cNvPr id="13" name="AutoShape 2" descr="https://physik-begreifen-zeuthen.desy.de/sites2009/site_PhyBegZ/content/e2198/e175906/e175993/e176068/e176071/schuelerexp-polarstern_ger.jpg"/>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p>
        </p:txBody>
      </p:sp>
      <p:sp>
        <p:nvSpPr>
          <p:cNvPr id="14" name="Textfeld 13"/>
          <p:cNvSpPr txBox="1"/>
          <p:nvPr/>
        </p:nvSpPr>
        <p:spPr>
          <a:xfrm>
            <a:off x="7937012" y="1978643"/>
            <a:ext cx="900100" cy="276999"/>
          </a:xfrm>
          <a:prstGeom prst="rect">
            <a:avLst/>
          </a:prstGeom>
          <a:noFill/>
        </p:spPr>
        <p:txBody>
          <a:bodyPr wrap="square" rtlCol="0">
            <a:spAutoFit/>
          </a:bodyPr>
          <a:lstStyle/>
          <a:p>
            <a:r>
              <a:rPr lang="de-DE" sz="1200" dirty="0" smtClean="0">
                <a:solidFill>
                  <a:schemeClr val="bg1"/>
                </a:solidFill>
              </a:rPr>
              <a:t>Foto: AWI</a:t>
            </a:r>
            <a:endParaRPr lang="de-DE" sz="1200" dirty="0">
              <a:solidFill>
                <a:schemeClr val="bg1"/>
              </a:solidFill>
            </a:endParaRPr>
          </a:p>
        </p:txBody>
      </p:sp>
      <p:sp>
        <p:nvSpPr>
          <p:cNvPr id="16" name="AutoShape 6" descr="https://physik-begreifen-zeuthen.desy.de/sites2009/site_PhyBegZ/content/e2198/e175906/e175993/e176068/e176071/e187817/e194638/column-objekt194640/img/Sz_Experiment_Polarstern_klein_ger.png"/>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p>
        </p:txBody>
      </p:sp>
      <p:sp>
        <p:nvSpPr>
          <p:cNvPr id="18" name="Textfeld 17"/>
          <p:cNvSpPr txBox="1"/>
          <p:nvPr/>
        </p:nvSpPr>
        <p:spPr>
          <a:xfrm>
            <a:off x="5279598" y="5168225"/>
            <a:ext cx="3601594" cy="461665"/>
          </a:xfrm>
          <a:prstGeom prst="rect">
            <a:avLst/>
          </a:prstGeom>
          <a:noFill/>
        </p:spPr>
        <p:txBody>
          <a:bodyPr wrap="square" rtlCol="0">
            <a:spAutoFit/>
          </a:bodyPr>
          <a:lstStyle/>
          <a:p>
            <a:pPr marL="171450" indent="-171450">
              <a:buFont typeface="Arial" panose="020B0604020202020204" pitchFamily="34" charset="0"/>
              <a:buChar char="•"/>
            </a:pPr>
            <a:r>
              <a:rPr lang="de-DE" sz="1200" dirty="0" smtClean="0">
                <a:latin typeface="Arial Narrow" panose="020B0606020202030204" pitchFamily="34" charset="0"/>
              </a:rPr>
              <a:t>Neutronenmonitor auf Polarstern und Neumayer-Station</a:t>
            </a:r>
          </a:p>
          <a:p>
            <a:pPr marL="171450" indent="-171450">
              <a:buFont typeface="Arial" panose="020B0604020202020204" pitchFamily="34" charset="0"/>
              <a:buChar char="•"/>
            </a:pPr>
            <a:r>
              <a:rPr lang="de-DE" sz="1200" dirty="0" smtClean="0">
                <a:latin typeface="Arial Narrow" panose="020B0606020202030204" pitchFamily="34" charset="0"/>
              </a:rPr>
              <a:t>Zusammenarbeit mit Uni Kiel, B. Heber</a:t>
            </a:r>
            <a:endParaRPr lang="de-DE" sz="1200" dirty="0">
              <a:latin typeface="Arial Narrow" panose="020B0606020202030204" pitchFamily="34" charset="0"/>
            </a:endParaRPr>
          </a:p>
        </p:txBody>
      </p:sp>
      <p:sp>
        <p:nvSpPr>
          <p:cNvPr id="21" name="Textfeld 20"/>
          <p:cNvSpPr txBox="1"/>
          <p:nvPr/>
        </p:nvSpPr>
        <p:spPr>
          <a:xfrm>
            <a:off x="953225" y="1978643"/>
            <a:ext cx="3598132" cy="313932"/>
          </a:xfrm>
          <a:prstGeom prst="rect">
            <a:avLst/>
          </a:prstGeom>
          <a:noFill/>
        </p:spPr>
        <p:txBody>
          <a:bodyPr wrap="square" rtlCol="0">
            <a:spAutoFit/>
          </a:bodyPr>
          <a:lstStyle/>
          <a:p>
            <a:pPr>
              <a:lnSpc>
                <a:spcPct val="90000"/>
              </a:lnSpc>
              <a:spcBef>
                <a:spcPct val="0"/>
              </a:spcBef>
            </a:pPr>
            <a:r>
              <a:rPr lang="de-DE" sz="1600" dirty="0" smtClean="0">
                <a:solidFill>
                  <a:srgbClr val="002060"/>
                </a:solidFill>
                <a:latin typeface="Arial Narrow" panose="020B0606020202030204" pitchFamily="34" charset="0"/>
                <a:ea typeface="+mj-ea"/>
                <a:cs typeface="+mj-cs"/>
              </a:rPr>
              <a:t>Neutronenmonitor auf Neumayer III </a:t>
            </a:r>
            <a:endParaRPr lang="de-DE" sz="1600" dirty="0">
              <a:solidFill>
                <a:srgbClr val="002060"/>
              </a:solidFill>
              <a:latin typeface="Arial Narrow" panose="020B0606020202030204" pitchFamily="34" charset="0"/>
              <a:ea typeface="+mj-ea"/>
              <a:cs typeface="+mj-cs"/>
            </a:endParaRPr>
          </a:p>
        </p:txBody>
      </p:sp>
      <p:pic>
        <p:nvPicPr>
          <p:cNvPr id="3075" name="Picture 3"/>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953225" y="4869161"/>
            <a:ext cx="4266847" cy="142228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15181271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Zusätzliche Informationen</a:t>
            </a:r>
            <a:endParaRPr lang="de-DE" dirty="0"/>
          </a:p>
        </p:txBody>
      </p:sp>
      <p:sp>
        <p:nvSpPr>
          <p:cNvPr id="3" name="Foliennummernplatzhalter 2"/>
          <p:cNvSpPr>
            <a:spLocks noGrp="1"/>
          </p:cNvSpPr>
          <p:nvPr>
            <p:ph type="sldNum" sz="quarter" idx="4294967295"/>
          </p:nvPr>
        </p:nvSpPr>
        <p:spPr>
          <a:xfrm>
            <a:off x="6457950" y="6356361"/>
            <a:ext cx="2057400" cy="365125"/>
          </a:xfrm>
          <a:prstGeom prst="rect">
            <a:avLst/>
          </a:prstGeom>
        </p:spPr>
        <p:txBody>
          <a:bodyPr/>
          <a:lstStyle/>
          <a:p>
            <a:pPr algn="r"/>
            <a:fld id="{13EBA283-81CD-428D-9703-4AE41BDC50AA}" type="slidenum">
              <a:rPr lang="de-DE" sz="1200" smtClean="0">
                <a:solidFill>
                  <a:schemeClr val="bg1">
                    <a:lumMod val="50000"/>
                  </a:schemeClr>
                </a:solidFill>
                <a:latin typeface="Arial Narrow" panose="020B0606020202030204" pitchFamily="34" charset="0"/>
              </a:rPr>
              <a:pPr algn="r"/>
              <a:t>26</a:t>
            </a:fld>
            <a:endParaRPr lang="de-DE" sz="1200" dirty="0">
              <a:solidFill>
                <a:schemeClr val="bg1">
                  <a:lumMod val="50000"/>
                </a:schemeClr>
              </a:solidFill>
              <a:latin typeface="Arial Narrow" panose="020B0606020202030204" pitchFamily="34" charset="0"/>
            </a:endParaRPr>
          </a:p>
        </p:txBody>
      </p:sp>
      <p:sp>
        <p:nvSpPr>
          <p:cNvPr id="10" name="Text Placeholder 5"/>
          <p:cNvSpPr>
            <a:spLocks noGrp="1"/>
          </p:cNvSpPr>
          <p:nvPr>
            <p:ph type="body" idx="1"/>
          </p:nvPr>
        </p:nvSpPr>
        <p:spPr>
          <a:xfrm>
            <a:off x="971600" y="2060848"/>
            <a:ext cx="7538988" cy="3816424"/>
          </a:xfrm>
        </p:spPr>
        <p:txBody>
          <a:bodyPr/>
          <a:lstStyle/>
          <a:p>
            <a:r>
              <a:rPr lang="de-DE" dirty="0" smtClean="0"/>
              <a:t>Anleitung zu </a:t>
            </a:r>
            <a:r>
              <a:rPr lang="de-DE" dirty="0" err="1" smtClean="0"/>
              <a:t>Cosmic@Web</a:t>
            </a:r>
            <a:endParaRPr lang="de-DE" dirty="0" smtClean="0"/>
          </a:p>
          <a:p>
            <a:r>
              <a:rPr lang="de-DE" dirty="0" smtClean="0"/>
              <a:t>Hilfe für Einsteiger beim Arbeiten mit den Daten</a:t>
            </a:r>
          </a:p>
          <a:p>
            <a:r>
              <a:rPr lang="de-DE" dirty="0" smtClean="0"/>
              <a:t>Informationen, </a:t>
            </a:r>
            <a:r>
              <a:rPr lang="de-DE" dirty="0"/>
              <a:t>um eigenständig den Einstieg </a:t>
            </a:r>
            <a:r>
              <a:rPr lang="de-DE" dirty="0" smtClean="0"/>
              <a:t/>
            </a:r>
            <a:br>
              <a:rPr lang="de-DE" dirty="0" smtClean="0"/>
            </a:br>
            <a:r>
              <a:rPr lang="de-DE" dirty="0" smtClean="0"/>
              <a:t>in </a:t>
            </a:r>
            <a:r>
              <a:rPr lang="de-DE" dirty="0"/>
              <a:t>das Thema </a:t>
            </a:r>
            <a:r>
              <a:rPr lang="de-DE" dirty="0" smtClean="0"/>
              <a:t>zu bekommen</a:t>
            </a:r>
          </a:p>
          <a:p>
            <a:pPr lvl="1"/>
            <a:r>
              <a:rPr lang="de-DE" dirty="0" smtClean="0"/>
              <a:t>zu den Experimenten (Versuchsaufbau, Beschreibung der Bauteile, weiterführende links, etc.)</a:t>
            </a:r>
          </a:p>
          <a:p>
            <a:pPr lvl="1"/>
            <a:r>
              <a:rPr lang="de-DE" dirty="0" smtClean="0"/>
              <a:t>zur Datenstruktur </a:t>
            </a:r>
          </a:p>
          <a:p>
            <a:pPr lvl="1"/>
            <a:r>
              <a:rPr lang="de-DE" dirty="0" smtClean="0"/>
              <a:t>mögliche Aufgabenstellungen</a:t>
            </a:r>
          </a:p>
          <a:p>
            <a:r>
              <a:rPr lang="de-DE" dirty="0" smtClean="0"/>
              <a:t>Service-email bei Fragen</a:t>
            </a:r>
          </a:p>
          <a:p>
            <a:endParaRPr lang="de-DE" dirty="0"/>
          </a:p>
        </p:txBody>
      </p:sp>
    </p:spTree>
    <p:extLst>
      <p:ext uri="{BB962C8B-B14F-4D97-AF65-F5344CB8AC3E}">
        <p14:creationId xmlns:p14="http://schemas.microsoft.com/office/powerpoint/2010/main" val="35551233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liennummernplatzhalter 2"/>
          <p:cNvSpPr>
            <a:spLocks noGrp="1"/>
          </p:cNvSpPr>
          <p:nvPr>
            <p:ph type="sldNum" sz="quarter" idx="4294967295"/>
          </p:nvPr>
        </p:nvSpPr>
        <p:spPr>
          <a:xfrm>
            <a:off x="6457950" y="6356361"/>
            <a:ext cx="2057400" cy="365125"/>
          </a:xfrm>
          <a:prstGeom prst="rect">
            <a:avLst/>
          </a:prstGeom>
        </p:spPr>
        <p:txBody>
          <a:bodyPr/>
          <a:lstStyle/>
          <a:p>
            <a:pPr algn="r"/>
            <a:fld id="{13EBA283-81CD-428D-9703-4AE41BDC50AA}" type="slidenum">
              <a:rPr lang="de-DE" sz="1200" smtClean="0">
                <a:solidFill>
                  <a:schemeClr val="bg1">
                    <a:lumMod val="50000"/>
                  </a:schemeClr>
                </a:solidFill>
                <a:latin typeface="Arial Narrow" panose="020B0606020202030204" pitchFamily="34" charset="0"/>
              </a:rPr>
              <a:pPr algn="r"/>
              <a:t>27</a:t>
            </a:fld>
            <a:endParaRPr lang="de-DE" sz="1200" dirty="0">
              <a:solidFill>
                <a:schemeClr val="bg1">
                  <a:lumMod val="50000"/>
                </a:schemeClr>
              </a:solidFill>
              <a:latin typeface="Arial Narrow" panose="020B0606020202030204" pitchFamily="34" charset="0"/>
            </a:endParaRPr>
          </a:p>
        </p:txBody>
      </p:sp>
      <p:pic>
        <p:nvPicPr>
          <p:cNvPr id="3079" name="Picture 7"/>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a:off x="971599" y="1052736"/>
            <a:ext cx="7833831" cy="530535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Rechteck 1"/>
          <p:cNvSpPr/>
          <p:nvPr/>
        </p:nvSpPr>
        <p:spPr>
          <a:xfrm>
            <a:off x="2339752" y="504676"/>
            <a:ext cx="2948179" cy="369332"/>
          </a:xfrm>
          <a:prstGeom prst="rect">
            <a:avLst/>
          </a:prstGeom>
        </p:spPr>
        <p:txBody>
          <a:bodyPr wrap="none">
            <a:spAutoFit/>
          </a:bodyPr>
          <a:lstStyle/>
          <a:p>
            <a:r>
              <a:rPr lang="de-DE" dirty="0">
                <a:hlinkClick r:id="rId3"/>
              </a:rPr>
              <a:t>http://cosmicatweb.desy.de</a:t>
            </a:r>
            <a:r>
              <a:rPr lang="de-DE" dirty="0" smtClean="0">
                <a:hlinkClick r:id="rId3"/>
              </a:rPr>
              <a:t>/</a:t>
            </a:r>
            <a:r>
              <a:rPr lang="de-DE" dirty="0" smtClean="0"/>
              <a:t> </a:t>
            </a:r>
            <a:endParaRPr lang="de-DE" dirty="0"/>
          </a:p>
        </p:txBody>
      </p:sp>
    </p:spTree>
    <p:extLst>
      <p:ext uri="{BB962C8B-B14F-4D97-AF65-F5344CB8AC3E}">
        <p14:creationId xmlns:p14="http://schemas.microsoft.com/office/powerpoint/2010/main" val="388604479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Eigenständig Arbeiten mit Daten</a:t>
            </a:r>
            <a:endParaRPr lang="de-DE" dirty="0"/>
          </a:p>
        </p:txBody>
      </p:sp>
      <p:sp>
        <p:nvSpPr>
          <p:cNvPr id="10" name="Text Placeholder 5"/>
          <p:cNvSpPr>
            <a:spLocks noGrp="1"/>
          </p:cNvSpPr>
          <p:nvPr>
            <p:ph type="body" idx="1"/>
          </p:nvPr>
        </p:nvSpPr>
        <p:spPr>
          <a:xfrm>
            <a:off x="971600" y="2060848"/>
            <a:ext cx="7538988" cy="4392488"/>
          </a:xfrm>
        </p:spPr>
        <p:txBody>
          <a:bodyPr/>
          <a:lstStyle/>
          <a:p>
            <a:r>
              <a:rPr lang="de-DE" dirty="0" smtClean="0"/>
              <a:t>von </a:t>
            </a:r>
            <a:r>
              <a:rPr lang="de-DE" dirty="0"/>
              <a:t>Zuhause bzw. </a:t>
            </a:r>
            <a:r>
              <a:rPr lang="de-DE" dirty="0" smtClean="0"/>
              <a:t>im Klassenzimmer </a:t>
            </a:r>
            <a:br>
              <a:rPr lang="de-DE" dirty="0" smtClean="0"/>
            </a:br>
            <a:r>
              <a:rPr lang="de-DE" dirty="0" smtClean="0"/>
              <a:t> mit echten Daten arbeiten</a:t>
            </a:r>
          </a:p>
          <a:p>
            <a:r>
              <a:rPr lang="de-DE" dirty="0" smtClean="0"/>
              <a:t>auch für Jugendliche und Lehrkräfte, die keinen Zugang </a:t>
            </a:r>
            <a:br>
              <a:rPr lang="de-DE" dirty="0" smtClean="0"/>
            </a:br>
            <a:r>
              <a:rPr lang="de-DE" dirty="0" smtClean="0"/>
              <a:t>zu den Astroteilchen-Experimenten über das NTW haben</a:t>
            </a:r>
          </a:p>
          <a:p>
            <a:r>
              <a:rPr lang="de-DE" dirty="0" smtClean="0"/>
              <a:t>geeignet für Projektwochen, Besondere Lernleistungen (BELL), </a:t>
            </a:r>
            <a:r>
              <a:rPr lang="de-DE" dirty="0"/>
              <a:t>5. Prüfungskomponente zum </a:t>
            </a:r>
            <a:r>
              <a:rPr lang="de-DE" dirty="0" smtClean="0"/>
              <a:t>Abitur, Jugend-Forscht Beiträge</a:t>
            </a:r>
            <a:br>
              <a:rPr lang="de-DE" dirty="0" smtClean="0"/>
            </a:br>
            <a:r>
              <a:rPr lang="de-DE" dirty="0" smtClean="0"/>
              <a:t>Seminar-/Fach- und Forschungsarbeiten,</a:t>
            </a:r>
          </a:p>
          <a:p>
            <a:r>
              <a:rPr lang="de-DE" dirty="0" smtClean="0"/>
              <a:t>in Kombination mit den entwickelten Unterrichtsmaterialien zur Kosmischen Strahlung einsetzbar</a:t>
            </a:r>
          </a:p>
        </p:txBody>
      </p:sp>
      <p:sp>
        <p:nvSpPr>
          <p:cNvPr id="7" name="Foliennummernplatzhalter 2"/>
          <p:cNvSpPr txBox="1">
            <a:spLocks/>
          </p:cNvSpPr>
          <p:nvPr/>
        </p:nvSpPr>
        <p:spPr>
          <a:xfrm>
            <a:off x="6457950" y="6356361"/>
            <a:ext cx="2057400" cy="365125"/>
          </a:xfrm>
          <a:prstGeom prst="rect">
            <a:avLst/>
          </a:prstGeom>
        </p:spPr>
        <p:txBody>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13EBA283-81CD-428D-9703-4AE41BDC50AA}" type="slidenum">
              <a:rPr lang="de-DE" sz="1200" smtClean="0">
                <a:solidFill>
                  <a:schemeClr val="bg1">
                    <a:lumMod val="50000"/>
                  </a:schemeClr>
                </a:solidFill>
                <a:latin typeface="Arial Narrow" panose="020B0606020202030204" pitchFamily="34" charset="0"/>
              </a:rPr>
              <a:pPr algn="r"/>
              <a:t>28</a:t>
            </a:fld>
            <a:endParaRPr lang="de-DE" sz="1200" dirty="0">
              <a:solidFill>
                <a:schemeClr val="bg1">
                  <a:lumMod val="50000"/>
                </a:schemeClr>
              </a:solidFill>
              <a:latin typeface="Arial Narrow" panose="020B0606020202030204" pitchFamily="34" charset="0"/>
            </a:endParaRPr>
          </a:p>
        </p:txBody>
      </p:sp>
    </p:spTree>
    <p:extLst>
      <p:ext uri="{BB962C8B-B14F-4D97-AF65-F5344CB8AC3E}">
        <p14:creationId xmlns:p14="http://schemas.microsoft.com/office/powerpoint/2010/main" val="228852000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2843808" y="273334"/>
            <a:ext cx="4565501" cy="633043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45114728"/>
      </p:ext>
    </p:extLst>
  </p:cSld>
  <p:clrMapOvr>
    <a:masterClrMapping/>
  </p:clrMapOvr>
  <p:transition spd="med"/>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de-DE" dirty="0" smtClean="0"/>
              <a:t>Das Unsichtbare </a:t>
            </a:r>
            <a:r>
              <a:rPr lang="de-DE" dirty="0"/>
              <a:t>e</a:t>
            </a:r>
            <a:r>
              <a:rPr lang="de-DE" dirty="0" smtClean="0"/>
              <a:t>rforschen</a:t>
            </a:r>
            <a:br>
              <a:rPr lang="de-DE" dirty="0" smtClean="0"/>
            </a:br>
            <a:endParaRPr lang="de-DE" dirty="0"/>
          </a:p>
        </p:txBody>
      </p:sp>
      <p:sp>
        <p:nvSpPr>
          <p:cNvPr id="10" name="Textplatzhalter 9"/>
          <p:cNvSpPr>
            <a:spLocks noGrp="1"/>
          </p:cNvSpPr>
          <p:nvPr>
            <p:ph type="body" sz="half" idx="2"/>
          </p:nvPr>
        </p:nvSpPr>
        <p:spPr/>
        <p:txBody>
          <a:bodyPr/>
          <a:lstStyle/>
          <a:p>
            <a:r>
              <a:rPr lang="de-DE" dirty="0"/>
              <a:t>Experimente zur </a:t>
            </a:r>
            <a:r>
              <a:rPr lang="de-DE" dirty="0" smtClean="0"/>
              <a:t>Untersuchung  </a:t>
            </a:r>
            <a:br>
              <a:rPr lang="de-DE" dirty="0" smtClean="0"/>
            </a:br>
            <a:r>
              <a:rPr lang="de-DE" dirty="0" smtClean="0"/>
              <a:t>kosmischer </a:t>
            </a:r>
            <a:r>
              <a:rPr lang="de-DE" dirty="0"/>
              <a:t>Teilchen</a:t>
            </a:r>
          </a:p>
        </p:txBody>
      </p:sp>
      <p:pic>
        <p:nvPicPr>
          <p:cNvPr id="4" name="Picture 6"/>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a:off x="3729884" y="3398831"/>
            <a:ext cx="4956916" cy="2708417"/>
          </a:xfrm>
          <a:prstGeom prst="roundRect">
            <a:avLst>
              <a:gd name="adj" fmla="val 4167"/>
            </a:avLst>
          </a:prstGeom>
          <a:solidFill>
            <a:srgbClr val="FFFFFF"/>
          </a:solidFill>
          <a:ln w="76200" cap="sq">
            <a:solidFill>
              <a:srgbClr val="EAEAEA"/>
            </a:solidFill>
            <a:miter lim="800000"/>
          </a:ln>
          <a:effectLst/>
          <a:scene3d>
            <a:camera prst="orthographicFront"/>
            <a:lightRig rig="threePt" dir="t">
              <a:rot lat="0" lon="0" rev="2700000"/>
            </a:lightRig>
          </a:scene3d>
          <a:sp3d contourW="6350">
            <a:bevelT h="38100"/>
            <a:contourClr>
              <a:srgbClr val="C0C0C0"/>
            </a:contourClr>
          </a:sp3d>
          <a:extLst/>
        </p:spPr>
      </p:pic>
      <p:pic>
        <p:nvPicPr>
          <p:cNvPr id="5" name="Picture 7" descr="N:\4groups\zn_exps\Archive\ab 2006 Fotoarchiv\physik.begreifen\03_PR-Fotos\Cosmic\Experimente\Szintillationszähler\_MG_1815.tif"/>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3729884" y="1052736"/>
            <a:ext cx="4978896" cy="2087615"/>
          </a:xfrm>
          <a:prstGeom prst="roundRect">
            <a:avLst>
              <a:gd name="adj" fmla="val 4167"/>
            </a:avLst>
          </a:prstGeom>
          <a:solidFill>
            <a:srgbClr val="FFFFFF"/>
          </a:solidFill>
          <a:ln w="76200" cap="sq">
            <a:solidFill>
              <a:srgbClr val="EAEAEA"/>
            </a:solidFill>
            <a:miter lim="800000"/>
          </a:ln>
          <a:effectLst/>
          <a:scene3d>
            <a:camera prst="orthographicFront"/>
            <a:lightRig rig="threePt" dir="t">
              <a:rot lat="0" lon="0" rev="2700000"/>
            </a:lightRig>
          </a:scene3d>
          <a:sp3d contourW="6350">
            <a:bevelT h="38100"/>
            <a:contourClr>
              <a:srgbClr val="C0C0C0"/>
            </a:contourClr>
          </a:sp3d>
          <a:extLst/>
        </p:spPr>
      </p:pic>
      <p:sp>
        <p:nvSpPr>
          <p:cNvPr id="11" name="Inhaltsplatzhalter 2"/>
          <p:cNvSpPr>
            <a:spLocks noGrp="1"/>
          </p:cNvSpPr>
          <p:nvPr>
            <p:ph idx="1"/>
          </p:nvPr>
        </p:nvSpPr>
        <p:spPr>
          <a:xfrm>
            <a:off x="1115616" y="2622363"/>
            <a:ext cx="2221086" cy="517988"/>
          </a:xfrm>
        </p:spPr>
        <p:txBody>
          <a:bodyPr>
            <a:normAutofit/>
          </a:bodyPr>
          <a:lstStyle/>
          <a:p>
            <a:pPr marL="0" indent="0" algn="r">
              <a:buNone/>
            </a:pPr>
            <a:r>
              <a:rPr lang="de-DE" sz="2000" dirty="0" err="1" smtClean="0"/>
              <a:t>CosMO</a:t>
            </a:r>
            <a:endParaRPr lang="de-DE" sz="2000" dirty="0"/>
          </a:p>
        </p:txBody>
      </p:sp>
      <p:sp>
        <p:nvSpPr>
          <p:cNvPr id="12" name="Inhaltsplatzhalter 2"/>
          <p:cNvSpPr txBox="1">
            <a:spLocks/>
          </p:cNvSpPr>
          <p:nvPr/>
        </p:nvSpPr>
        <p:spPr>
          <a:xfrm>
            <a:off x="1702842" y="5602626"/>
            <a:ext cx="1762671" cy="922717"/>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lang="de-DE" sz="3200" kern="1200">
                <a:solidFill>
                  <a:schemeClr val="tx2"/>
                </a:solidFill>
                <a:latin typeface="Arial Narrow"/>
                <a:ea typeface="+mn-ea"/>
                <a:cs typeface="+mn-cs"/>
              </a:defRPr>
            </a:lvl1pPr>
            <a:lvl2pPr marL="742950" indent="-285750" algn="l" defTabSz="457200" rtl="0" eaLnBrk="1" latinLnBrk="0" hangingPunct="1">
              <a:spcBef>
                <a:spcPct val="20000"/>
              </a:spcBef>
              <a:buFont typeface="Arial"/>
              <a:buChar char="•"/>
              <a:defRPr lang="de-DE" sz="2800" kern="1200">
                <a:solidFill>
                  <a:schemeClr val="tx2"/>
                </a:solidFill>
                <a:latin typeface="Arial Narrow"/>
                <a:ea typeface="+mn-ea"/>
                <a:cs typeface="+mn-cs"/>
              </a:defRPr>
            </a:lvl2pPr>
            <a:lvl3pPr marL="1143000" indent="-228600" algn="l" defTabSz="457200" rtl="0" eaLnBrk="1" latinLnBrk="0" hangingPunct="1">
              <a:spcBef>
                <a:spcPct val="20000"/>
              </a:spcBef>
              <a:buFont typeface="Arial"/>
              <a:buChar char="•"/>
              <a:defRPr lang="de-DE" sz="2400" kern="1200" baseline="0">
                <a:solidFill>
                  <a:schemeClr val="accent1">
                    <a:lumMod val="75000"/>
                  </a:schemeClr>
                </a:solidFill>
                <a:latin typeface="Arial Narrow"/>
                <a:ea typeface="+mn-ea"/>
                <a:cs typeface="+mn-cs"/>
              </a:defRPr>
            </a:lvl3pPr>
            <a:lvl4pPr marL="1600200" indent="-228600" algn="l" defTabSz="457200" rtl="0" eaLnBrk="1" latinLnBrk="0" hangingPunct="1">
              <a:spcBef>
                <a:spcPct val="20000"/>
              </a:spcBef>
              <a:buFont typeface="Arial"/>
              <a:buChar char="•"/>
              <a:defRPr lang="de-DE" sz="2000" kern="1200" baseline="0">
                <a:solidFill>
                  <a:schemeClr val="accent1">
                    <a:lumMod val="75000"/>
                  </a:schemeClr>
                </a:solidFill>
                <a:latin typeface="Arial Narrow"/>
                <a:ea typeface="+mn-ea"/>
                <a:cs typeface="+mn-cs"/>
              </a:defRPr>
            </a:lvl4pPr>
            <a:lvl5pPr marL="2057400" indent="-228600" algn="l" defTabSz="457200" rtl="0" eaLnBrk="1" latinLnBrk="0" hangingPunct="1">
              <a:spcBef>
                <a:spcPct val="20000"/>
              </a:spcBef>
              <a:buFont typeface="Arial"/>
              <a:buChar char="•"/>
              <a:defRPr sz="2000" kern="1200" baseline="0">
                <a:solidFill>
                  <a:schemeClr val="accent1">
                    <a:lumMod val="75000"/>
                  </a:schemeClr>
                </a:solidFill>
                <a:latin typeface="Arial Narrow"/>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r">
              <a:buFont typeface="Arial"/>
              <a:buNone/>
            </a:pPr>
            <a:r>
              <a:rPr lang="de-DE" sz="2000" dirty="0" err="1" smtClean="0"/>
              <a:t>Kamiokannen</a:t>
            </a:r>
            <a:endParaRPr lang="de-DE" sz="2000" dirty="0"/>
          </a:p>
        </p:txBody>
      </p:sp>
    </p:spTree>
  </p:cSld>
  <p:clrMapOvr>
    <a:masterClrMapping/>
  </p:clrMapOvr>
  <p:transition spd="med"/>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de-DE" dirty="0" smtClean="0"/>
              <a:t>Alle Informationen und Kontakte…</a:t>
            </a:r>
            <a:endParaRPr lang="de-DE" dirty="0"/>
          </a:p>
        </p:txBody>
      </p:sp>
      <p:sp>
        <p:nvSpPr>
          <p:cNvPr id="4" name="Rechteck 3"/>
          <p:cNvSpPr/>
          <p:nvPr/>
        </p:nvSpPr>
        <p:spPr>
          <a:xfrm>
            <a:off x="179512" y="2132856"/>
            <a:ext cx="8964488" cy="4016484"/>
          </a:xfrm>
          <a:prstGeom prst="rect">
            <a:avLst/>
          </a:prstGeom>
        </p:spPr>
        <p:txBody>
          <a:bodyPr wrap="square">
            <a:spAutoFit/>
          </a:bodyPr>
          <a:lstStyle/>
          <a:p>
            <a:pPr lvl="0" algn="ctr" fontAlgn="auto">
              <a:lnSpc>
                <a:spcPct val="150000"/>
              </a:lnSpc>
              <a:spcAft>
                <a:spcPts val="0"/>
              </a:spcAft>
              <a:defRPr/>
            </a:pPr>
            <a:r>
              <a:rPr lang="de-DE" sz="2400" dirty="0">
                <a:solidFill>
                  <a:schemeClr val="accent6">
                    <a:lumMod val="75000"/>
                  </a:schemeClr>
                </a:solidFill>
                <a:latin typeface="Arial Narrow" pitchFamily="34" charset="0"/>
              </a:rPr>
              <a:t>www.teilchenwelt.de</a:t>
            </a:r>
          </a:p>
          <a:p>
            <a:pPr lvl="0" algn="ctr" fontAlgn="auto">
              <a:lnSpc>
                <a:spcPct val="150000"/>
              </a:lnSpc>
              <a:spcAft>
                <a:spcPts val="0"/>
              </a:spcAft>
              <a:defRPr/>
            </a:pPr>
            <a:r>
              <a:rPr lang="de-DE" sz="2400" dirty="0">
                <a:solidFill>
                  <a:schemeClr val="accent5">
                    <a:lumMod val="75000"/>
                  </a:schemeClr>
                </a:solidFill>
                <a:latin typeface="Arial Narrow" pitchFamily="34" charset="0"/>
              </a:rPr>
              <a:t>www.forum.teilchenwelt.de</a:t>
            </a:r>
          </a:p>
          <a:p>
            <a:pPr algn="ctr">
              <a:lnSpc>
                <a:spcPct val="150000"/>
              </a:lnSpc>
              <a:defRPr/>
            </a:pPr>
            <a:r>
              <a:rPr lang="de-DE" sz="2400" dirty="0" smtClean="0">
                <a:solidFill>
                  <a:srgbClr val="008000"/>
                </a:solidFill>
                <a:latin typeface="Arial Narrow" pitchFamily="34" charset="0"/>
              </a:rPr>
              <a:t>http</a:t>
            </a:r>
            <a:r>
              <a:rPr lang="de-DE" sz="2400" dirty="0">
                <a:solidFill>
                  <a:srgbClr val="008000"/>
                </a:solidFill>
                <a:latin typeface="Arial Narrow" pitchFamily="34" charset="0"/>
              </a:rPr>
              <a:t>://</a:t>
            </a:r>
            <a:r>
              <a:rPr lang="de-DE" sz="2400" dirty="0" smtClean="0">
                <a:solidFill>
                  <a:srgbClr val="008000"/>
                </a:solidFill>
                <a:latin typeface="Arial Narrow" pitchFamily="34" charset="0"/>
              </a:rPr>
              <a:t>physik-begreifen-zeuthen.desy.de/angebote/kosmische_teilchen</a:t>
            </a:r>
          </a:p>
          <a:p>
            <a:pPr lvl="0" algn="ctr" fontAlgn="auto">
              <a:lnSpc>
                <a:spcPct val="150000"/>
              </a:lnSpc>
              <a:spcAft>
                <a:spcPts val="0"/>
              </a:spcAft>
              <a:defRPr/>
            </a:pPr>
            <a:endParaRPr lang="de-DE" sz="2400" dirty="0" smtClean="0">
              <a:solidFill>
                <a:schemeClr val="accent2">
                  <a:lumMod val="75000"/>
                </a:schemeClr>
              </a:solidFill>
              <a:latin typeface="Arial Narrow" pitchFamily="34" charset="0"/>
            </a:endParaRPr>
          </a:p>
          <a:p>
            <a:pPr lvl="0" algn="ctr" fontAlgn="auto">
              <a:lnSpc>
                <a:spcPct val="150000"/>
              </a:lnSpc>
              <a:spcAft>
                <a:spcPts val="0"/>
              </a:spcAft>
              <a:defRPr/>
            </a:pPr>
            <a:r>
              <a:rPr lang="de-DE" sz="2400" dirty="0" smtClean="0">
                <a:solidFill>
                  <a:schemeClr val="accent2">
                    <a:lumMod val="75000"/>
                  </a:schemeClr>
                </a:solidFill>
                <a:latin typeface="Arial Narrow" pitchFamily="34" charset="0"/>
              </a:rPr>
              <a:t>Netzwerk Teilchenwelt: mail@teilchenwelt.de</a:t>
            </a:r>
          </a:p>
          <a:p>
            <a:pPr lvl="0" algn="ctr" fontAlgn="auto">
              <a:lnSpc>
                <a:spcPct val="150000"/>
              </a:lnSpc>
              <a:spcAft>
                <a:spcPts val="0"/>
              </a:spcAft>
              <a:defRPr/>
            </a:pPr>
            <a:r>
              <a:rPr lang="de-DE" sz="2400" dirty="0" smtClean="0">
                <a:solidFill>
                  <a:srgbClr val="7030A0"/>
                </a:solidFill>
                <a:latin typeface="Arial Narrow" pitchFamily="34" charset="0"/>
              </a:rPr>
              <a:t>Astroteilchen-Projekte: carolin.schwerdt@desy.de</a:t>
            </a:r>
            <a:endParaRPr lang="de-DE" sz="2400" dirty="0">
              <a:solidFill>
                <a:srgbClr val="7030A0"/>
              </a:solidFill>
              <a:latin typeface="Arial Narrow" pitchFamily="34" charset="0"/>
            </a:endParaRPr>
          </a:p>
          <a:p>
            <a:pPr lvl="0" algn="ctr" fontAlgn="auto">
              <a:lnSpc>
                <a:spcPct val="150000"/>
              </a:lnSpc>
              <a:spcAft>
                <a:spcPts val="0"/>
              </a:spcAft>
              <a:defRPr/>
            </a:pPr>
            <a:endParaRPr lang="de-DE" sz="2600" dirty="0">
              <a:solidFill>
                <a:srgbClr val="4F81BD">
                  <a:lumMod val="75000"/>
                </a:srgbClr>
              </a:solidFill>
            </a:endParaRPr>
          </a:p>
        </p:txBody>
      </p:sp>
    </p:spTree>
    <p:extLst>
      <p:ext uri="{BB962C8B-B14F-4D97-AF65-F5344CB8AC3E}">
        <p14:creationId xmlns:p14="http://schemas.microsoft.com/office/powerpoint/2010/main" val="311092374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de-DE" dirty="0" smtClean="0"/>
              <a:t>Das Unsichtbare </a:t>
            </a:r>
            <a:r>
              <a:rPr lang="de-DE" dirty="0"/>
              <a:t>e</a:t>
            </a:r>
            <a:r>
              <a:rPr lang="de-DE" dirty="0" smtClean="0"/>
              <a:t>rforschen</a:t>
            </a:r>
            <a:br>
              <a:rPr lang="de-DE" dirty="0" smtClean="0"/>
            </a:br>
            <a:endParaRPr lang="de-DE" dirty="0"/>
          </a:p>
        </p:txBody>
      </p:sp>
      <p:sp>
        <p:nvSpPr>
          <p:cNvPr id="10" name="Textplatzhalter 9"/>
          <p:cNvSpPr>
            <a:spLocks noGrp="1"/>
          </p:cNvSpPr>
          <p:nvPr>
            <p:ph type="body" sz="half" idx="2"/>
          </p:nvPr>
        </p:nvSpPr>
        <p:spPr/>
        <p:txBody>
          <a:bodyPr>
            <a:normAutofit/>
          </a:bodyPr>
          <a:lstStyle/>
          <a:p>
            <a:r>
              <a:rPr lang="de-DE" sz="2000" dirty="0"/>
              <a:t>Grundlegendes Messprinzip</a:t>
            </a:r>
          </a:p>
        </p:txBody>
      </p:sp>
      <p:pic>
        <p:nvPicPr>
          <p:cNvPr id="6" name="Picture 2" descr="N:\4groups\zn_exps\Archive\ab 2006 Fotoarchiv\physik.begreifen\PR-Fotos\Cosmic\zu bearbeiten\CRW_5618.jpg"/>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a:off x="2483768" y="2481747"/>
            <a:ext cx="2566206" cy="1381803"/>
          </a:xfrm>
          <a:prstGeom prst="roundRect">
            <a:avLst>
              <a:gd name="adj" fmla="val 4167"/>
            </a:avLst>
          </a:prstGeom>
          <a:solidFill>
            <a:srgbClr val="FFFFFF"/>
          </a:solidFill>
          <a:ln w="76200" cap="sq">
            <a:no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a:extLst/>
        </p:spPr>
      </p:pic>
      <p:pic>
        <p:nvPicPr>
          <p:cNvPr id="7" name="Picture 5" descr="N:\4groups\zn_exps\Archive\ab 2006 Fotoarchiv\physik.begreifen\Veranstaltungen\2011\MINT_EC\Messungen_Dienstag\CRW_7057.jpg"/>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rot="20907527">
            <a:off x="5703919" y="1532581"/>
            <a:ext cx="2741903" cy="1208776"/>
          </a:xfrm>
          <a:prstGeom prst="roundRect">
            <a:avLst>
              <a:gd name="adj" fmla="val 4167"/>
            </a:avLst>
          </a:prstGeom>
          <a:solidFill>
            <a:srgbClr val="FFFFFF"/>
          </a:solidFill>
          <a:ln w="76200" cap="sq">
            <a:no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a:extLst/>
        </p:spPr>
      </p:pic>
      <p:pic>
        <p:nvPicPr>
          <p:cNvPr id="8" name="Picture 6" descr="N:\4groups\zn_exps\Archive\ab 2006 Fotoarchiv\physik.begreifen\PR-Fotos\Cosmic\zu bearbeiten\auswahl\CRW_5589.jpg"/>
          <p:cNvPicPr>
            <a:picLocks noChangeAspect="1" noChangeArrowheads="1"/>
          </p:cNvPicPr>
          <p:nvPr/>
        </p:nvPicPr>
        <p:blipFill rotWithShape="1">
          <a:blip r:embed="rId4" cstate="screen">
            <a:extLst>
              <a:ext uri="{28A0092B-C50C-407E-A947-70E740481C1C}">
                <a14:useLocalDpi xmlns:a14="http://schemas.microsoft.com/office/drawing/2010/main"/>
              </a:ext>
            </a:extLst>
          </a:blip>
          <a:srcRect/>
          <a:stretch/>
        </p:blipFill>
        <p:spPr bwMode="auto">
          <a:xfrm>
            <a:off x="4788225" y="4300681"/>
            <a:ext cx="2206558" cy="1987965"/>
          </a:xfrm>
          <a:prstGeom prst="roundRect">
            <a:avLst>
              <a:gd name="adj" fmla="val 4167"/>
            </a:avLst>
          </a:prstGeom>
          <a:solidFill>
            <a:srgbClr val="FFFFFF"/>
          </a:solidFill>
          <a:ln w="76200" cap="sq">
            <a:no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a:extLst/>
        </p:spPr>
      </p:pic>
      <p:pic>
        <p:nvPicPr>
          <p:cNvPr id="9" name="Picture 6"/>
          <p:cNvPicPr>
            <a:picLocks noChangeAspect="1" noChangeArrowheads="1"/>
          </p:cNvPicPr>
          <p:nvPr/>
        </p:nvPicPr>
        <p:blipFill rotWithShape="1">
          <a:blip r:embed="rId5" cstate="screen">
            <a:extLst>
              <a:ext uri="{BEBA8EAE-BF5A-486C-A8C5-ECC9F3942E4B}">
                <a14:imgProps xmlns:a14="http://schemas.microsoft.com/office/drawing/2010/main">
                  <a14:imgLayer r:embed="rId6">
                    <a14:imgEffect>
                      <a14:brightnessContrast bright="20000"/>
                    </a14:imgEffect>
                  </a14:imgLayer>
                </a14:imgProps>
              </a:ext>
              <a:ext uri="{28A0092B-C50C-407E-A947-70E740481C1C}">
                <a14:useLocalDpi xmlns:a14="http://schemas.microsoft.com/office/drawing/2010/main"/>
              </a:ext>
            </a:extLst>
          </a:blip>
          <a:srcRect/>
          <a:stretch/>
        </p:blipFill>
        <p:spPr bwMode="auto">
          <a:xfrm>
            <a:off x="1043608" y="2172791"/>
            <a:ext cx="1284493" cy="2266786"/>
          </a:xfrm>
          <a:prstGeom prst="roundRect">
            <a:avLst>
              <a:gd name="adj" fmla="val 4167"/>
            </a:avLst>
          </a:prstGeom>
          <a:solidFill>
            <a:srgbClr val="FFFFFF"/>
          </a:solidFill>
          <a:ln w="76200" cap="sq">
            <a:noFill/>
            <a:miter lim="800000"/>
          </a:ln>
          <a:effectLst/>
          <a:scene3d>
            <a:camera prst="orthographicFront"/>
            <a:lightRig rig="threePt" dir="t">
              <a:rot lat="0" lon="0" rev="2700000"/>
            </a:lightRig>
          </a:scene3d>
          <a:sp3d contourW="6350">
            <a:bevelT h="38100"/>
            <a:contourClr>
              <a:srgbClr val="C0C0C0"/>
            </a:contourClr>
          </a:sp3d>
          <a:extLst/>
        </p:spPr>
      </p:pic>
      <p:sp>
        <p:nvSpPr>
          <p:cNvPr id="11" name="Abgerundete rechteckige Legende 10"/>
          <p:cNvSpPr/>
          <p:nvPr/>
        </p:nvSpPr>
        <p:spPr bwMode="auto">
          <a:xfrm rot="21122732">
            <a:off x="2092650" y="3943562"/>
            <a:ext cx="2108084" cy="496555"/>
          </a:xfrm>
          <a:prstGeom prst="wedgeRoundRectCallout">
            <a:avLst>
              <a:gd name="adj1" fmla="val -27210"/>
              <a:gd name="adj2" fmla="val 48285"/>
              <a:gd name="adj3" fmla="val 16667"/>
            </a:avLst>
          </a:prstGeom>
          <a:solidFill>
            <a:srgbClr val="CCCCCC">
              <a:alpha val="43922"/>
            </a:srgbClr>
          </a:solidFill>
          <a:ln w="19050" cap="flat" cmpd="sng" algn="ctr">
            <a:solidFill>
              <a:schemeClr val="bg2">
                <a:lumMod val="50000"/>
              </a:schemeClr>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de-DE" sz="2000" b="0" i="0" u="none" strike="noStrike" cap="none" normalizeH="0" baseline="0" dirty="0" smtClean="0">
                <a:ln>
                  <a:noFill/>
                </a:ln>
                <a:solidFill>
                  <a:schemeClr val="tx1"/>
                </a:solidFill>
                <a:effectLst/>
                <a:latin typeface="Arial" charset="0"/>
              </a:rPr>
              <a:t>Detektor</a:t>
            </a:r>
          </a:p>
        </p:txBody>
      </p:sp>
      <p:sp>
        <p:nvSpPr>
          <p:cNvPr id="12" name="Abgerundete rechteckige Legende 11"/>
          <p:cNvSpPr/>
          <p:nvPr/>
        </p:nvSpPr>
        <p:spPr bwMode="auto">
          <a:xfrm rot="1139923">
            <a:off x="6043030" y="1004423"/>
            <a:ext cx="2495737" cy="419196"/>
          </a:xfrm>
          <a:prstGeom prst="wedgeRoundRectCallout">
            <a:avLst>
              <a:gd name="adj1" fmla="val -27210"/>
              <a:gd name="adj2" fmla="val 48285"/>
              <a:gd name="adj3" fmla="val 16667"/>
            </a:avLst>
          </a:prstGeom>
          <a:solidFill>
            <a:srgbClr val="CCCCCC">
              <a:alpha val="47059"/>
            </a:srgbClr>
          </a:solidFill>
          <a:ln w="19050" cap="flat" cmpd="sng" algn="ctr">
            <a:solidFill>
              <a:schemeClr val="bg2">
                <a:lumMod val="50000"/>
              </a:schemeClr>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de-DE" sz="2000" b="0" i="0" u="none" strike="noStrike" cap="none" normalizeH="0" baseline="0" dirty="0" smtClean="0">
                <a:ln>
                  <a:noFill/>
                </a:ln>
                <a:solidFill>
                  <a:schemeClr val="tx1"/>
                </a:solidFill>
                <a:effectLst/>
                <a:latin typeface="Arial" charset="0"/>
              </a:rPr>
              <a:t>Datenverarbeitung</a:t>
            </a:r>
          </a:p>
        </p:txBody>
      </p:sp>
      <p:sp>
        <p:nvSpPr>
          <p:cNvPr id="13" name="Abgerundete rechteckige Legende 12"/>
          <p:cNvSpPr/>
          <p:nvPr/>
        </p:nvSpPr>
        <p:spPr bwMode="auto">
          <a:xfrm rot="21202051">
            <a:off x="5203711" y="6079048"/>
            <a:ext cx="2495737" cy="419196"/>
          </a:xfrm>
          <a:prstGeom prst="wedgeRoundRectCallout">
            <a:avLst>
              <a:gd name="adj1" fmla="val -27210"/>
              <a:gd name="adj2" fmla="val 48285"/>
              <a:gd name="adj3" fmla="val 16667"/>
            </a:avLst>
          </a:prstGeom>
          <a:solidFill>
            <a:srgbClr val="CCCCCC">
              <a:alpha val="43137"/>
            </a:srgbClr>
          </a:solidFill>
          <a:ln w="19050" cap="flat" cmpd="sng" algn="ctr">
            <a:solidFill>
              <a:schemeClr val="bg2">
                <a:lumMod val="50000"/>
              </a:schemeClr>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de-DE" sz="2000" b="0" i="0" u="none" strike="noStrike" cap="none" normalizeH="0" baseline="0" dirty="0" smtClean="0">
                <a:ln>
                  <a:noFill/>
                </a:ln>
                <a:solidFill>
                  <a:schemeClr val="tx1"/>
                </a:solidFill>
                <a:effectLst/>
                <a:latin typeface="Arial" charset="0"/>
              </a:rPr>
              <a:t>Datenauslese</a:t>
            </a:r>
          </a:p>
        </p:txBody>
      </p:sp>
      <p:sp>
        <p:nvSpPr>
          <p:cNvPr id="14" name="Rechteck 26"/>
          <p:cNvSpPr/>
          <p:nvPr/>
        </p:nvSpPr>
        <p:spPr>
          <a:xfrm>
            <a:off x="933858" y="4725144"/>
            <a:ext cx="3854367" cy="1631216"/>
          </a:xfrm>
          <a:prstGeom prst="rect">
            <a:avLst/>
          </a:prstGeom>
        </p:spPr>
        <p:txBody>
          <a:bodyPr wrap="square">
            <a:spAutoFit/>
          </a:bodyPr>
          <a:lstStyle/>
          <a:p>
            <a:pPr fontAlgn="base">
              <a:spcBef>
                <a:spcPct val="0"/>
              </a:spcBef>
              <a:buClr>
                <a:srgbClr val="CCCC00"/>
              </a:buClr>
              <a:buSzPct val="100000"/>
              <a:defRPr/>
            </a:pPr>
            <a:r>
              <a:rPr lang="de-DE" sz="2000" dirty="0">
                <a:solidFill>
                  <a:srgbClr val="003882"/>
                </a:solidFill>
                <a:latin typeface="Arial Narrow"/>
              </a:rPr>
              <a:t>kosmisches Teilchen regt Detektormaterial </a:t>
            </a:r>
            <a:r>
              <a:rPr lang="de-DE" sz="2000" dirty="0" smtClean="0">
                <a:solidFill>
                  <a:srgbClr val="003882"/>
                </a:solidFill>
                <a:latin typeface="Arial Narrow"/>
              </a:rPr>
              <a:t>an,</a:t>
            </a:r>
            <a:endParaRPr lang="de-DE" sz="2000" dirty="0">
              <a:solidFill>
                <a:srgbClr val="003882"/>
              </a:solidFill>
              <a:latin typeface="Arial Narrow"/>
            </a:endParaRPr>
          </a:p>
          <a:p>
            <a:pPr fontAlgn="base">
              <a:spcBef>
                <a:spcPct val="0"/>
              </a:spcBef>
              <a:buClr>
                <a:srgbClr val="CCCC00"/>
              </a:buClr>
              <a:buSzPct val="100000"/>
              <a:defRPr/>
            </a:pPr>
            <a:r>
              <a:rPr lang="de-DE" sz="2000" dirty="0">
                <a:solidFill>
                  <a:srgbClr val="003882"/>
                </a:solidFill>
                <a:latin typeface="Arial Narrow"/>
              </a:rPr>
              <a:t>Photomultiplier sieht Anregung und wandelt diese Information in ein elektronisches Signal um</a:t>
            </a:r>
          </a:p>
        </p:txBody>
      </p:sp>
      <p:sp>
        <p:nvSpPr>
          <p:cNvPr id="15" name="Rechteck 27"/>
          <p:cNvSpPr/>
          <p:nvPr/>
        </p:nvSpPr>
        <p:spPr>
          <a:xfrm>
            <a:off x="5384154" y="3069990"/>
            <a:ext cx="3664559" cy="1015663"/>
          </a:xfrm>
          <a:prstGeom prst="rect">
            <a:avLst/>
          </a:prstGeom>
        </p:spPr>
        <p:txBody>
          <a:bodyPr wrap="square">
            <a:spAutoFit/>
          </a:bodyPr>
          <a:lstStyle/>
          <a:p>
            <a:pPr fontAlgn="base">
              <a:spcBef>
                <a:spcPct val="0"/>
              </a:spcBef>
              <a:buClr>
                <a:srgbClr val="CCCC00"/>
              </a:buClr>
              <a:buSzPct val="100000"/>
              <a:defRPr/>
            </a:pPr>
            <a:r>
              <a:rPr lang="de-DE" sz="2000" dirty="0" smtClean="0">
                <a:solidFill>
                  <a:srgbClr val="003882"/>
                </a:solidFill>
                <a:latin typeface="Arial Narrow"/>
              </a:rPr>
              <a:t>DAQ </a:t>
            </a:r>
            <a:r>
              <a:rPr lang="de-DE" sz="2000" dirty="0">
                <a:solidFill>
                  <a:srgbClr val="003882"/>
                </a:solidFill>
                <a:latin typeface="Arial Narrow"/>
              </a:rPr>
              <a:t>verknüpft elektronisches Signal mit Zeitdaten und GPS-Koordinaten, </a:t>
            </a:r>
            <a:r>
              <a:rPr lang="de-DE" sz="2000" dirty="0" smtClean="0">
                <a:solidFill>
                  <a:srgbClr val="003882"/>
                </a:solidFill>
                <a:latin typeface="Arial Narrow"/>
              </a:rPr>
              <a:t>Datenfilterung</a:t>
            </a:r>
            <a:endParaRPr lang="de-DE" sz="2000" dirty="0">
              <a:solidFill>
                <a:srgbClr val="003882"/>
              </a:solidFill>
              <a:latin typeface="Arial Narrow"/>
            </a:endParaRPr>
          </a:p>
        </p:txBody>
      </p:sp>
      <p:sp>
        <p:nvSpPr>
          <p:cNvPr id="16" name="Rechteck 28"/>
          <p:cNvSpPr/>
          <p:nvPr/>
        </p:nvSpPr>
        <p:spPr>
          <a:xfrm>
            <a:off x="6994783" y="4443032"/>
            <a:ext cx="1969705" cy="1569660"/>
          </a:xfrm>
          <a:prstGeom prst="rect">
            <a:avLst/>
          </a:prstGeom>
        </p:spPr>
        <p:txBody>
          <a:bodyPr wrap="square">
            <a:spAutoFit/>
          </a:bodyPr>
          <a:lstStyle/>
          <a:p>
            <a:pPr fontAlgn="base">
              <a:lnSpc>
                <a:spcPct val="120000"/>
              </a:lnSpc>
              <a:spcBef>
                <a:spcPct val="0"/>
              </a:spcBef>
              <a:spcAft>
                <a:spcPct val="50000"/>
              </a:spcAft>
              <a:buClr>
                <a:srgbClr val="CCCC00"/>
              </a:buClr>
              <a:buSzPct val="100000"/>
              <a:defRPr/>
            </a:pPr>
            <a:r>
              <a:rPr lang="de-DE" sz="2000" dirty="0">
                <a:solidFill>
                  <a:srgbClr val="003882"/>
                </a:solidFill>
                <a:latin typeface="Arial Narrow"/>
              </a:rPr>
              <a:t>Datenbearbeitung </a:t>
            </a:r>
            <a:r>
              <a:rPr lang="de-DE" sz="2000" dirty="0" smtClean="0">
                <a:solidFill>
                  <a:srgbClr val="003882"/>
                </a:solidFill>
                <a:latin typeface="Arial Narrow"/>
              </a:rPr>
              <a:t>mit Computer und geeigneten Programmen</a:t>
            </a:r>
            <a:endParaRPr lang="de-DE" sz="2000" dirty="0">
              <a:solidFill>
                <a:srgbClr val="003882"/>
              </a:solidFill>
              <a:latin typeface="Arial Narrow"/>
            </a:endParaRPr>
          </a:p>
        </p:txBody>
      </p:sp>
    </p:spTree>
    <p:extLst>
      <p:ext uri="{BB962C8B-B14F-4D97-AF65-F5344CB8AC3E}">
        <p14:creationId xmlns:p14="http://schemas.microsoft.com/office/powerpoint/2010/main" val="276705410"/>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P spid="1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de-DE" dirty="0" smtClean="0"/>
              <a:t>Das Unsichtbare </a:t>
            </a:r>
            <a:r>
              <a:rPr lang="de-DE" dirty="0"/>
              <a:t>e</a:t>
            </a:r>
            <a:r>
              <a:rPr lang="de-DE" dirty="0" smtClean="0"/>
              <a:t>rforschen</a:t>
            </a:r>
            <a:br>
              <a:rPr lang="de-DE" dirty="0" smtClean="0"/>
            </a:br>
            <a:endParaRPr lang="de-DE" dirty="0"/>
          </a:p>
        </p:txBody>
      </p:sp>
      <p:pic>
        <p:nvPicPr>
          <p:cNvPr id="8" name="Grafik 7"/>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bwMode="auto">
          <a:xfrm>
            <a:off x="4355976" y="712433"/>
            <a:ext cx="4248472" cy="22132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3" descr="C:\Users\carolin\Desktop\Bilder Detektor\Cosmic_2.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355976" y="3356992"/>
            <a:ext cx="4248472" cy="2909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platzhalter 9"/>
          <p:cNvSpPr txBox="1">
            <a:spLocks/>
          </p:cNvSpPr>
          <p:nvPr/>
        </p:nvSpPr>
        <p:spPr>
          <a:xfrm>
            <a:off x="433547" y="1450366"/>
            <a:ext cx="3031966" cy="485782"/>
          </a:xfrm>
          <a:prstGeom prst="rect">
            <a:avLst/>
          </a:prstGeom>
        </p:spPr>
        <p:txBody>
          <a:bodyPr vert="horz" lIns="91440" tIns="45720" rIns="91440" bIns="45720" rtlCol="0">
            <a:noAutofit/>
          </a:bodyPr>
          <a:lstStyle>
            <a:lvl1pPr marL="0" indent="0" algn="r" defTabSz="457200" rtl="0" eaLnBrk="1" latinLnBrk="0" hangingPunct="1">
              <a:spcBef>
                <a:spcPct val="20000"/>
              </a:spcBef>
              <a:buFont typeface="Arial"/>
              <a:buNone/>
              <a:defRPr lang="de-DE" sz="1400" kern="1200">
                <a:solidFill>
                  <a:schemeClr val="tx2"/>
                </a:solidFill>
                <a:latin typeface="Arial Narrow"/>
                <a:ea typeface="+mn-ea"/>
                <a:cs typeface="+mn-cs"/>
              </a:defRPr>
            </a:lvl1pPr>
            <a:lvl2pPr marL="457200" indent="0" algn="l" defTabSz="457200" rtl="0" eaLnBrk="1" latinLnBrk="0" hangingPunct="1">
              <a:spcBef>
                <a:spcPct val="20000"/>
              </a:spcBef>
              <a:buFont typeface="Arial"/>
              <a:buNone/>
              <a:defRPr lang="de-DE" sz="1200" kern="1200">
                <a:solidFill>
                  <a:schemeClr val="tx2"/>
                </a:solidFill>
                <a:latin typeface="Arial Narrow"/>
                <a:ea typeface="+mn-ea"/>
                <a:cs typeface="+mn-cs"/>
              </a:defRPr>
            </a:lvl2pPr>
            <a:lvl3pPr marL="914400" indent="0" algn="l" defTabSz="457200" rtl="0" eaLnBrk="1" latinLnBrk="0" hangingPunct="1">
              <a:spcBef>
                <a:spcPct val="20000"/>
              </a:spcBef>
              <a:buFont typeface="Arial"/>
              <a:buNone/>
              <a:defRPr lang="de-DE" sz="1000" kern="1200" baseline="0">
                <a:solidFill>
                  <a:schemeClr val="accent1">
                    <a:lumMod val="75000"/>
                  </a:schemeClr>
                </a:solidFill>
                <a:latin typeface="Arial Narrow"/>
                <a:ea typeface="+mn-ea"/>
                <a:cs typeface="+mn-cs"/>
              </a:defRPr>
            </a:lvl3pPr>
            <a:lvl4pPr marL="1371600" indent="0" algn="l" defTabSz="457200" rtl="0" eaLnBrk="1" latinLnBrk="0" hangingPunct="1">
              <a:spcBef>
                <a:spcPct val="20000"/>
              </a:spcBef>
              <a:buFont typeface="Arial"/>
              <a:buNone/>
              <a:defRPr lang="de-DE" sz="900" kern="1200" baseline="0">
                <a:solidFill>
                  <a:schemeClr val="accent1">
                    <a:lumMod val="75000"/>
                  </a:schemeClr>
                </a:solidFill>
                <a:latin typeface="Arial Narrow"/>
                <a:ea typeface="+mn-ea"/>
                <a:cs typeface="+mn-cs"/>
              </a:defRPr>
            </a:lvl4pPr>
            <a:lvl5pPr marL="1828800" indent="0" algn="l" defTabSz="457200" rtl="0" eaLnBrk="1" latinLnBrk="0" hangingPunct="1">
              <a:spcBef>
                <a:spcPct val="20000"/>
              </a:spcBef>
              <a:buFont typeface="Arial"/>
              <a:buNone/>
              <a:defRPr sz="900" kern="1200" baseline="0">
                <a:solidFill>
                  <a:schemeClr val="accent1">
                    <a:lumMod val="75000"/>
                  </a:schemeClr>
                </a:solidFill>
                <a:latin typeface="Arial Narrow"/>
                <a:ea typeface="+mn-ea"/>
                <a:cs typeface="+mn-cs"/>
              </a:defRPr>
            </a:lvl5pPr>
            <a:lvl6pPr marL="2286000" indent="0" algn="l" defTabSz="457200" rtl="0" eaLnBrk="1" latinLnBrk="0" hangingPunct="1">
              <a:spcBef>
                <a:spcPct val="20000"/>
              </a:spcBef>
              <a:buFont typeface="Arial"/>
              <a:buNone/>
              <a:defRPr sz="900" kern="1200">
                <a:solidFill>
                  <a:schemeClr val="tx1"/>
                </a:solidFill>
                <a:latin typeface="+mn-lt"/>
                <a:ea typeface="+mn-ea"/>
                <a:cs typeface="+mn-cs"/>
              </a:defRPr>
            </a:lvl6pPr>
            <a:lvl7pPr marL="2743200" indent="0" algn="l" defTabSz="457200" rtl="0" eaLnBrk="1" latinLnBrk="0" hangingPunct="1">
              <a:spcBef>
                <a:spcPct val="20000"/>
              </a:spcBef>
              <a:buFont typeface="Arial"/>
              <a:buNone/>
              <a:defRPr sz="900" kern="1200">
                <a:solidFill>
                  <a:schemeClr val="tx1"/>
                </a:solidFill>
                <a:latin typeface="+mn-lt"/>
                <a:ea typeface="+mn-ea"/>
                <a:cs typeface="+mn-cs"/>
              </a:defRPr>
            </a:lvl7pPr>
            <a:lvl8pPr marL="3200400" indent="0" algn="l" defTabSz="457200" rtl="0" eaLnBrk="1" latinLnBrk="0" hangingPunct="1">
              <a:spcBef>
                <a:spcPct val="20000"/>
              </a:spcBef>
              <a:buFont typeface="Arial"/>
              <a:buNone/>
              <a:defRPr sz="900" kern="1200">
                <a:solidFill>
                  <a:schemeClr val="tx1"/>
                </a:solidFill>
                <a:latin typeface="+mn-lt"/>
                <a:ea typeface="+mn-ea"/>
                <a:cs typeface="+mn-cs"/>
              </a:defRPr>
            </a:lvl8pPr>
            <a:lvl9pPr marL="3657600" indent="0" algn="l" defTabSz="457200" rtl="0" eaLnBrk="1" latinLnBrk="0" hangingPunct="1">
              <a:spcBef>
                <a:spcPct val="20000"/>
              </a:spcBef>
              <a:buFont typeface="Arial"/>
              <a:buNone/>
              <a:defRPr sz="900" kern="1200">
                <a:solidFill>
                  <a:schemeClr val="tx1"/>
                </a:solidFill>
                <a:latin typeface="+mn-lt"/>
                <a:ea typeface="+mn-ea"/>
                <a:cs typeface="+mn-cs"/>
              </a:defRPr>
            </a:lvl9pPr>
          </a:lstStyle>
          <a:p>
            <a:r>
              <a:rPr lang="de-DE" sz="2000" dirty="0" err="1" smtClean="0"/>
              <a:t>CosMO</a:t>
            </a:r>
            <a:endParaRPr lang="de-DE" sz="2000" dirty="0" smtClean="0"/>
          </a:p>
          <a:p>
            <a:endParaRPr lang="de-DE" sz="2000" dirty="0"/>
          </a:p>
        </p:txBody>
      </p:sp>
      <p:sp>
        <p:nvSpPr>
          <p:cNvPr id="11" name="Textfeld 10"/>
          <p:cNvSpPr txBox="1"/>
          <p:nvPr/>
        </p:nvSpPr>
        <p:spPr>
          <a:xfrm>
            <a:off x="893352" y="2041652"/>
            <a:ext cx="3384376" cy="1323439"/>
          </a:xfrm>
          <a:prstGeom prst="rect">
            <a:avLst/>
          </a:prstGeom>
          <a:noFill/>
        </p:spPr>
        <p:txBody>
          <a:bodyPr wrap="square">
            <a:spAutoFit/>
          </a:bodyPr>
          <a:lstStyle/>
          <a:p>
            <a:pPr marL="342900" indent="-342900">
              <a:buClr>
                <a:srgbClr val="CCCC00"/>
              </a:buClr>
              <a:buSzPct val="100000"/>
              <a:buFont typeface="Arial" panose="020B0604020202020204" pitchFamily="34" charset="0"/>
              <a:buChar char="•"/>
              <a:defRPr/>
            </a:pPr>
            <a:r>
              <a:rPr lang="de-DE" sz="2000" dirty="0">
                <a:solidFill>
                  <a:srgbClr val="003882"/>
                </a:solidFill>
                <a:latin typeface="Arial Narrow"/>
              </a:rPr>
              <a:t>beim Durchgang eines </a:t>
            </a:r>
            <a:r>
              <a:rPr lang="de-DE" sz="2000" dirty="0" smtClean="0">
                <a:solidFill>
                  <a:srgbClr val="003882"/>
                </a:solidFill>
                <a:latin typeface="Arial Narrow"/>
              </a:rPr>
              <a:t>geladenen Teilchens </a:t>
            </a:r>
            <a:r>
              <a:rPr lang="de-DE" sz="2000" dirty="0">
                <a:solidFill>
                  <a:srgbClr val="003882"/>
                </a:solidFill>
                <a:latin typeface="Arial Narrow"/>
              </a:rPr>
              <a:t>wird </a:t>
            </a:r>
            <a:r>
              <a:rPr lang="de-DE" sz="2000" dirty="0" err="1" smtClean="0">
                <a:solidFill>
                  <a:srgbClr val="003882"/>
                </a:solidFill>
                <a:latin typeface="Arial Narrow"/>
              </a:rPr>
              <a:t>Szintilator</a:t>
            </a:r>
            <a:r>
              <a:rPr lang="de-DE" sz="2000" dirty="0" smtClean="0">
                <a:solidFill>
                  <a:srgbClr val="003882"/>
                </a:solidFill>
                <a:latin typeface="Arial Narrow"/>
              </a:rPr>
              <a:t> angeregt </a:t>
            </a:r>
            <a:r>
              <a:rPr lang="de-DE" sz="2000" dirty="0">
                <a:solidFill>
                  <a:srgbClr val="003882"/>
                </a:solidFill>
                <a:latin typeface="Arial Narrow"/>
              </a:rPr>
              <a:t>und Szintillationslicht emittiert </a:t>
            </a:r>
          </a:p>
        </p:txBody>
      </p:sp>
      <p:sp>
        <p:nvSpPr>
          <p:cNvPr id="12" name="Rechteck 11"/>
          <p:cNvSpPr/>
          <p:nvPr/>
        </p:nvSpPr>
        <p:spPr>
          <a:xfrm>
            <a:off x="893352" y="3490745"/>
            <a:ext cx="4036530" cy="707886"/>
          </a:xfrm>
          <a:prstGeom prst="rect">
            <a:avLst/>
          </a:prstGeom>
        </p:spPr>
        <p:txBody>
          <a:bodyPr wrap="square">
            <a:spAutoFit/>
          </a:bodyPr>
          <a:lstStyle/>
          <a:p>
            <a:pPr marL="342900" indent="-342900">
              <a:buClr>
                <a:srgbClr val="CCCC00"/>
              </a:buClr>
              <a:buSzPct val="100000"/>
              <a:buFont typeface="Arial" panose="020B0604020202020204" pitchFamily="34" charset="0"/>
              <a:buChar char="•"/>
              <a:defRPr/>
            </a:pPr>
            <a:r>
              <a:rPr lang="de-DE" sz="2000" dirty="0">
                <a:solidFill>
                  <a:srgbClr val="003882"/>
                </a:solidFill>
                <a:latin typeface="Arial Narrow"/>
              </a:rPr>
              <a:t>Szintillator wird über Lichtleiter ausgelesen → Totalreflexion</a:t>
            </a:r>
          </a:p>
        </p:txBody>
      </p:sp>
      <p:sp>
        <p:nvSpPr>
          <p:cNvPr id="13" name="Rechteck 7"/>
          <p:cNvSpPr/>
          <p:nvPr/>
        </p:nvSpPr>
        <p:spPr>
          <a:xfrm>
            <a:off x="893352" y="4293096"/>
            <a:ext cx="3462624" cy="1015663"/>
          </a:xfrm>
          <a:prstGeom prst="rect">
            <a:avLst/>
          </a:prstGeom>
        </p:spPr>
        <p:txBody>
          <a:bodyPr wrap="square">
            <a:spAutoFit/>
          </a:bodyPr>
          <a:lstStyle/>
          <a:p>
            <a:pPr marL="342900" indent="-342900">
              <a:buClr>
                <a:srgbClr val="CCCC00"/>
              </a:buClr>
              <a:buSzPct val="100000"/>
              <a:buFont typeface="Arial" panose="020B0604020202020204" pitchFamily="34" charset="0"/>
              <a:buChar char="•"/>
              <a:defRPr/>
            </a:pPr>
            <a:r>
              <a:rPr lang="de-DE" sz="2000" dirty="0" smtClean="0">
                <a:solidFill>
                  <a:srgbClr val="003882"/>
                </a:solidFill>
                <a:latin typeface="Arial Narrow"/>
              </a:rPr>
              <a:t>Umwandlung des schwachen </a:t>
            </a:r>
            <a:r>
              <a:rPr lang="de-DE" sz="2000" dirty="0">
                <a:solidFill>
                  <a:srgbClr val="003882"/>
                </a:solidFill>
                <a:latin typeface="Arial Narrow"/>
              </a:rPr>
              <a:t>Lichtsignals in ein elektronisches </a:t>
            </a:r>
            <a:r>
              <a:rPr lang="de-DE" sz="2000" dirty="0" smtClean="0">
                <a:solidFill>
                  <a:srgbClr val="003882"/>
                </a:solidFill>
                <a:latin typeface="Arial Narrow"/>
              </a:rPr>
              <a:t>Signal</a:t>
            </a:r>
            <a:endParaRPr lang="de-DE" sz="2000" dirty="0">
              <a:solidFill>
                <a:srgbClr val="003882"/>
              </a:solidFill>
              <a:latin typeface="Arial Narrow"/>
            </a:endParaRPr>
          </a:p>
        </p:txBody>
      </p:sp>
    </p:spTree>
    <p:extLst>
      <p:ext uri="{BB962C8B-B14F-4D97-AF65-F5344CB8AC3E}">
        <p14:creationId xmlns:p14="http://schemas.microsoft.com/office/powerpoint/2010/main" val="535885910"/>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feld 3"/>
          <p:cNvSpPr txBox="1"/>
          <p:nvPr/>
        </p:nvSpPr>
        <p:spPr>
          <a:xfrm>
            <a:off x="1903997" y="1556792"/>
            <a:ext cx="7363469" cy="1107996"/>
          </a:xfrm>
          <a:prstGeom prst="rect">
            <a:avLst/>
          </a:prstGeom>
          <a:noFill/>
        </p:spPr>
        <p:txBody>
          <a:bodyPr wrap="square">
            <a:spAutoFit/>
          </a:bodyPr>
          <a:lstStyle/>
          <a:p>
            <a:pPr eaLnBrk="1" hangingPunct="1">
              <a:lnSpc>
                <a:spcPct val="130000"/>
              </a:lnSpc>
              <a:spcAft>
                <a:spcPts val="0"/>
              </a:spcAft>
              <a:buClr>
                <a:srgbClr val="F28E00"/>
              </a:buClr>
              <a:defRPr/>
            </a:pPr>
            <a:r>
              <a:rPr lang="de-DE" sz="2000" dirty="0">
                <a:solidFill>
                  <a:schemeClr val="tx2"/>
                </a:solidFill>
                <a:latin typeface="Arial Narrow" panose="020B0606020202030204" pitchFamily="34" charset="0"/>
              </a:rPr>
              <a:t>Szintillationslicht:</a:t>
            </a:r>
          </a:p>
          <a:p>
            <a:pPr marL="342900" indent="-342900">
              <a:buClr>
                <a:srgbClr val="CCCC00"/>
              </a:buClr>
              <a:buSzPct val="100000"/>
              <a:buFont typeface="Arial" panose="020B0604020202020204" pitchFamily="34" charset="0"/>
              <a:buChar char="•"/>
              <a:defRPr/>
            </a:pPr>
            <a:r>
              <a:rPr lang="de-DE" sz="2000" dirty="0" err="1" smtClean="0">
                <a:solidFill>
                  <a:srgbClr val="003882"/>
                </a:solidFill>
                <a:latin typeface="Arial Narrow"/>
              </a:rPr>
              <a:t>El</a:t>
            </a:r>
            <a:r>
              <a:rPr lang="de-DE" sz="2000" dirty="0" smtClean="0">
                <a:solidFill>
                  <a:srgbClr val="003882"/>
                </a:solidFill>
                <a:latin typeface="Arial Narrow"/>
              </a:rPr>
              <a:t>. geladene </a:t>
            </a:r>
            <a:r>
              <a:rPr lang="de-DE" sz="2000" dirty="0">
                <a:solidFill>
                  <a:srgbClr val="003882"/>
                </a:solidFill>
                <a:latin typeface="Arial Narrow"/>
              </a:rPr>
              <a:t>Teilchen regt Atome im </a:t>
            </a:r>
            <a:r>
              <a:rPr lang="de-DE" sz="2000" dirty="0" err="1">
                <a:solidFill>
                  <a:srgbClr val="003882"/>
                </a:solidFill>
                <a:latin typeface="Arial Narrow"/>
              </a:rPr>
              <a:t>Szintillatormaterial</a:t>
            </a:r>
            <a:r>
              <a:rPr lang="de-DE" sz="2000" dirty="0">
                <a:solidFill>
                  <a:srgbClr val="003882"/>
                </a:solidFill>
                <a:latin typeface="Arial Narrow"/>
              </a:rPr>
              <a:t> an</a:t>
            </a:r>
          </a:p>
          <a:p>
            <a:pPr marL="342900" indent="-342900">
              <a:buClr>
                <a:srgbClr val="CCCC00"/>
              </a:buClr>
              <a:buSzPct val="100000"/>
              <a:buFont typeface="Arial" panose="020B0604020202020204" pitchFamily="34" charset="0"/>
              <a:buChar char="•"/>
              <a:defRPr/>
            </a:pPr>
            <a:r>
              <a:rPr lang="de-DE" sz="2000" dirty="0">
                <a:solidFill>
                  <a:srgbClr val="003882"/>
                </a:solidFill>
                <a:latin typeface="Arial Narrow"/>
              </a:rPr>
              <a:t>bei Abregung wird Licht emittiert</a:t>
            </a:r>
          </a:p>
        </p:txBody>
      </p:sp>
      <p:pic>
        <p:nvPicPr>
          <p:cNvPr id="27651" name="Grafik 4"/>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1791109" y="3068960"/>
            <a:ext cx="4232275" cy="2520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652" name="Titel 1"/>
          <p:cNvSpPr>
            <a:spLocks noGrp="1"/>
          </p:cNvSpPr>
          <p:nvPr>
            <p:ph type="title"/>
          </p:nvPr>
        </p:nvSpPr>
        <p:spPr/>
        <p:txBody>
          <a:bodyPr/>
          <a:lstStyle/>
          <a:p>
            <a:r>
              <a:rPr lang="de-DE" smtClean="0"/>
              <a:t>Szintillator</a:t>
            </a:r>
          </a:p>
        </p:txBody>
      </p:sp>
    </p:spTree>
    <p:extLst>
      <p:ext uri="{BB962C8B-B14F-4D97-AF65-F5344CB8AC3E}">
        <p14:creationId xmlns:p14="http://schemas.microsoft.com/office/powerpoint/2010/main" val="2226164258"/>
      </p:ext>
    </p:ext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el 1"/>
          <p:cNvSpPr>
            <a:spLocks noGrp="1"/>
          </p:cNvSpPr>
          <p:nvPr>
            <p:ph type="title"/>
          </p:nvPr>
        </p:nvSpPr>
        <p:spPr/>
        <p:txBody>
          <a:bodyPr/>
          <a:lstStyle/>
          <a:p>
            <a:r>
              <a:rPr lang="de-DE" smtClean="0"/>
              <a:t>Lichtleiter</a:t>
            </a:r>
          </a:p>
        </p:txBody>
      </p:sp>
      <p:sp>
        <p:nvSpPr>
          <p:cNvPr id="3" name="Inhaltsplatzhalter 2"/>
          <p:cNvSpPr>
            <a:spLocks noGrp="1"/>
          </p:cNvSpPr>
          <p:nvPr>
            <p:ph idx="1"/>
          </p:nvPr>
        </p:nvSpPr>
        <p:spPr>
          <a:xfrm>
            <a:off x="1905000" y="1268760"/>
            <a:ext cx="7140574" cy="5303838"/>
          </a:xfrm>
        </p:spPr>
        <p:txBody>
          <a:bodyPr>
            <a:normAutofit fontScale="92500" lnSpcReduction="20000"/>
          </a:bodyPr>
          <a:lstStyle/>
          <a:p>
            <a:pPr>
              <a:spcAft>
                <a:spcPts val="1200"/>
              </a:spcAft>
              <a:defRPr/>
            </a:pPr>
            <a:endParaRPr lang="de-DE" sz="2200" dirty="0" smtClean="0"/>
          </a:p>
          <a:p>
            <a:pPr>
              <a:spcAft>
                <a:spcPts val="1200"/>
              </a:spcAft>
              <a:buClr>
                <a:srgbClr val="CCCC00"/>
              </a:buClr>
              <a:buSzPct val="100000"/>
              <a:buFont typeface="Arial" panose="020B0604020202020204" pitchFamily="34" charset="0"/>
              <a:buChar char="•"/>
              <a:defRPr/>
            </a:pPr>
            <a:r>
              <a:rPr lang="de-DE" sz="2200" dirty="0">
                <a:solidFill>
                  <a:srgbClr val="003882"/>
                </a:solidFill>
              </a:rPr>
              <a:t>nutzt den Effekt der Totalreflexion</a:t>
            </a:r>
          </a:p>
          <a:p>
            <a:pPr>
              <a:spcAft>
                <a:spcPts val="1200"/>
              </a:spcAft>
              <a:buClr>
                <a:srgbClr val="CCCC00"/>
              </a:buClr>
              <a:buSzPct val="100000"/>
              <a:buFont typeface="Arial" panose="020B0604020202020204" pitchFamily="34" charset="0"/>
              <a:buChar char="•"/>
              <a:defRPr/>
            </a:pPr>
            <a:endParaRPr lang="de-DE" sz="2200" dirty="0">
              <a:solidFill>
                <a:srgbClr val="003882"/>
              </a:solidFill>
            </a:endParaRPr>
          </a:p>
          <a:p>
            <a:pPr>
              <a:spcAft>
                <a:spcPts val="1200"/>
              </a:spcAft>
              <a:buClr>
                <a:srgbClr val="CCCC00"/>
              </a:buClr>
              <a:buSzPct val="100000"/>
              <a:buFont typeface="Arial" panose="020B0604020202020204" pitchFamily="34" charset="0"/>
              <a:buChar char="•"/>
              <a:defRPr/>
            </a:pPr>
            <a:endParaRPr lang="de-DE" sz="2200" dirty="0">
              <a:solidFill>
                <a:srgbClr val="003882"/>
              </a:solidFill>
            </a:endParaRPr>
          </a:p>
          <a:p>
            <a:pPr>
              <a:spcAft>
                <a:spcPts val="1200"/>
              </a:spcAft>
              <a:buClr>
                <a:srgbClr val="CCCC00"/>
              </a:buClr>
              <a:buSzPct val="100000"/>
              <a:buFont typeface="Arial" panose="020B0604020202020204" pitchFamily="34" charset="0"/>
              <a:buChar char="•"/>
              <a:defRPr/>
            </a:pPr>
            <a:endParaRPr lang="de-DE" sz="2200" dirty="0">
              <a:solidFill>
                <a:srgbClr val="003882"/>
              </a:solidFill>
            </a:endParaRPr>
          </a:p>
          <a:p>
            <a:pPr>
              <a:spcAft>
                <a:spcPts val="1200"/>
              </a:spcAft>
              <a:buClr>
                <a:srgbClr val="CCCC00"/>
              </a:buClr>
              <a:buSzPct val="100000"/>
              <a:buFont typeface="Arial" panose="020B0604020202020204" pitchFamily="34" charset="0"/>
              <a:buChar char="•"/>
              <a:defRPr/>
            </a:pPr>
            <a:endParaRPr lang="de-DE" sz="2200" dirty="0">
              <a:solidFill>
                <a:srgbClr val="003882"/>
              </a:solidFill>
            </a:endParaRPr>
          </a:p>
          <a:p>
            <a:pPr>
              <a:spcAft>
                <a:spcPts val="1200"/>
              </a:spcAft>
              <a:buClr>
                <a:srgbClr val="CCCC00"/>
              </a:buClr>
              <a:buSzPct val="100000"/>
              <a:buFont typeface="Arial" panose="020B0604020202020204" pitchFamily="34" charset="0"/>
              <a:buChar char="•"/>
              <a:defRPr/>
            </a:pPr>
            <a:endParaRPr lang="de-DE" sz="2200" dirty="0">
              <a:solidFill>
                <a:srgbClr val="003882"/>
              </a:solidFill>
            </a:endParaRPr>
          </a:p>
          <a:p>
            <a:pPr>
              <a:lnSpc>
                <a:spcPct val="130000"/>
              </a:lnSpc>
              <a:spcAft>
                <a:spcPts val="1200"/>
              </a:spcAft>
              <a:buClr>
                <a:srgbClr val="CCCC00"/>
              </a:buClr>
              <a:buSzPct val="100000"/>
              <a:buFont typeface="Arial" panose="020B0604020202020204" pitchFamily="34" charset="0"/>
              <a:buChar char="•"/>
              <a:defRPr/>
            </a:pPr>
            <a:r>
              <a:rPr lang="de-DE" sz="2200" dirty="0">
                <a:solidFill>
                  <a:srgbClr val="003882"/>
                </a:solidFill>
              </a:rPr>
              <a:t>eine Totalreflexion tritt ein, wenn Licht von einem optisch dichteren Medium (n1) unter einem Winkel größer oder gleich dem Grenzwinkel der Totalreflexion auf die Grenzfläche zu einem optisch dünneren Medium (n2) fällt </a:t>
            </a:r>
          </a:p>
          <a:p>
            <a:pPr>
              <a:buClr>
                <a:srgbClr val="CCCC00"/>
              </a:buClr>
              <a:buSzPct val="100000"/>
              <a:buFont typeface="Arial" panose="020B0604020202020204" pitchFamily="34" charset="0"/>
              <a:buChar char="•"/>
              <a:defRPr/>
            </a:pPr>
            <a:r>
              <a:rPr lang="de-DE" sz="2200" dirty="0">
                <a:solidFill>
                  <a:srgbClr val="003882"/>
                </a:solidFill>
              </a:rPr>
              <a:t>Grenzwinkel der Totalreflexion: </a:t>
            </a:r>
          </a:p>
          <a:p>
            <a:pPr>
              <a:buClr>
                <a:srgbClr val="CCCC00"/>
              </a:buClr>
              <a:buSzPct val="100000"/>
              <a:buFont typeface="Arial" panose="020B0604020202020204" pitchFamily="34" charset="0"/>
              <a:buChar char="•"/>
              <a:defRPr/>
            </a:pPr>
            <a:endParaRPr lang="de-DE" sz="2200" dirty="0">
              <a:solidFill>
                <a:srgbClr val="003882"/>
              </a:solidFill>
            </a:endParaRPr>
          </a:p>
        </p:txBody>
      </p:sp>
      <p:pic>
        <p:nvPicPr>
          <p:cNvPr id="28676" name="Picture 2"/>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a:off x="1979712" y="2276872"/>
            <a:ext cx="3068875" cy="20653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8677" name="Picture 4" descr="sin  \theta_g = \frac{n_2}{n_1}"/>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5220072" y="5949280"/>
            <a:ext cx="1124654" cy="4975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8678" name="Picture 5" descr="Bild:Totalreflexion sizze kk.jpg">
            <a:hlinkClick r:id="rId4" tooltip="Bild:Totalreflexion sizze kk.jpg"/>
          </p:cNvPr>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5212449" y="2165463"/>
            <a:ext cx="3914775" cy="2165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8679" name="Picture 8"/>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4439726" y="905793"/>
            <a:ext cx="3810000" cy="434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333018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el 1"/>
          <p:cNvSpPr>
            <a:spLocks noGrp="1"/>
          </p:cNvSpPr>
          <p:nvPr>
            <p:ph type="title"/>
          </p:nvPr>
        </p:nvSpPr>
        <p:spPr/>
        <p:txBody>
          <a:bodyPr/>
          <a:lstStyle/>
          <a:p>
            <a:r>
              <a:rPr lang="de-DE" smtClean="0"/>
              <a:t>Der Photomultiplier</a:t>
            </a:r>
          </a:p>
        </p:txBody>
      </p:sp>
      <p:sp>
        <p:nvSpPr>
          <p:cNvPr id="29699" name="Inhaltsplatzhalter 2"/>
          <p:cNvSpPr>
            <a:spLocks noGrp="1"/>
          </p:cNvSpPr>
          <p:nvPr>
            <p:ph idx="1"/>
          </p:nvPr>
        </p:nvSpPr>
        <p:spPr>
          <a:xfrm>
            <a:off x="1979712" y="1332004"/>
            <a:ext cx="3888432" cy="2581275"/>
          </a:xfrm>
        </p:spPr>
        <p:txBody>
          <a:bodyPr>
            <a:normAutofit/>
          </a:bodyPr>
          <a:lstStyle/>
          <a:p>
            <a:pPr>
              <a:spcAft>
                <a:spcPts val="1200"/>
              </a:spcAft>
              <a:buClr>
                <a:srgbClr val="CCCC00"/>
              </a:buClr>
              <a:buSzPct val="100000"/>
              <a:buFont typeface="Arial" panose="020B0604020202020204" pitchFamily="34" charset="0"/>
              <a:buChar char="•"/>
              <a:defRPr/>
            </a:pPr>
            <a:r>
              <a:rPr lang="de-DE" sz="2000" dirty="0">
                <a:solidFill>
                  <a:srgbClr val="003882"/>
                </a:solidFill>
              </a:rPr>
              <a:t>Photoeffekt wird genutzt (Einstein lieferte Erklärung) </a:t>
            </a:r>
          </a:p>
          <a:p>
            <a:pPr>
              <a:spcAft>
                <a:spcPts val="1200"/>
              </a:spcAft>
              <a:buClr>
                <a:srgbClr val="CCCC00"/>
              </a:buClr>
              <a:buSzPct val="100000"/>
              <a:buFont typeface="Arial" panose="020B0604020202020204" pitchFamily="34" charset="0"/>
              <a:buChar char="•"/>
              <a:defRPr/>
            </a:pPr>
            <a:r>
              <a:rPr lang="de-DE" sz="2000" dirty="0">
                <a:solidFill>
                  <a:srgbClr val="003882"/>
                </a:solidFill>
              </a:rPr>
              <a:t>Photon erzeugt an </a:t>
            </a:r>
            <a:r>
              <a:rPr lang="de-DE" sz="2000" dirty="0" err="1">
                <a:solidFill>
                  <a:srgbClr val="003882"/>
                </a:solidFill>
              </a:rPr>
              <a:t>Photokathode</a:t>
            </a:r>
            <a:r>
              <a:rPr lang="de-DE" sz="2000" dirty="0">
                <a:solidFill>
                  <a:srgbClr val="003882"/>
                </a:solidFill>
              </a:rPr>
              <a:t> ein Elektron, dieses wird im </a:t>
            </a:r>
            <a:r>
              <a:rPr lang="de-DE" sz="2000" dirty="0" smtClean="0">
                <a:solidFill>
                  <a:srgbClr val="003882"/>
                </a:solidFill>
              </a:rPr>
              <a:t>PMT/MPPC </a:t>
            </a:r>
            <a:r>
              <a:rPr lang="de-DE" sz="2000" dirty="0">
                <a:solidFill>
                  <a:srgbClr val="003882"/>
                </a:solidFill>
              </a:rPr>
              <a:t>vervielfacht und es entsteht eine messbare Spannung</a:t>
            </a:r>
          </a:p>
          <a:p>
            <a:pPr>
              <a:spcAft>
                <a:spcPts val="1200"/>
              </a:spcAft>
              <a:buClr>
                <a:srgbClr val="CCCC00"/>
              </a:buClr>
              <a:buSzPct val="100000"/>
              <a:buFont typeface="Arial" panose="020B0604020202020204" pitchFamily="34" charset="0"/>
              <a:buChar char="•"/>
              <a:defRPr/>
            </a:pPr>
            <a:endParaRPr lang="de-DE" sz="2000" dirty="0">
              <a:solidFill>
                <a:srgbClr val="003882"/>
              </a:solidFill>
            </a:endParaRPr>
          </a:p>
        </p:txBody>
      </p:sp>
      <p:pic>
        <p:nvPicPr>
          <p:cNvPr id="29700" name="Picture 4"/>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5984081" y="4077072"/>
            <a:ext cx="1913142" cy="1728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9701" name="Picture 5"/>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683568" y="3884905"/>
            <a:ext cx="5016500" cy="2308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9702" name="Picture 7"/>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5868143" y="1412776"/>
            <a:ext cx="2949575" cy="2297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Inhaltsplatzhalter 2"/>
          <p:cNvSpPr txBox="1">
            <a:spLocks/>
          </p:cNvSpPr>
          <p:nvPr/>
        </p:nvSpPr>
        <p:spPr>
          <a:xfrm>
            <a:off x="5984168" y="5914142"/>
            <a:ext cx="2702631" cy="557975"/>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lang="de-DE" sz="3200" kern="1200" dirty="0" smtClean="0">
                <a:solidFill>
                  <a:schemeClr val="tx2"/>
                </a:solidFill>
                <a:latin typeface="Arial Narrow"/>
                <a:ea typeface="+mn-ea"/>
                <a:cs typeface="+mn-cs"/>
              </a:defRPr>
            </a:lvl1pPr>
            <a:lvl2pPr marL="742950" indent="-285750" algn="l" defTabSz="457200" rtl="0" eaLnBrk="1" latinLnBrk="0" hangingPunct="1">
              <a:spcBef>
                <a:spcPct val="20000"/>
              </a:spcBef>
              <a:buFont typeface="Arial"/>
              <a:buChar char="•"/>
              <a:defRPr lang="de-DE" sz="2800" kern="1200" dirty="0" smtClean="0">
                <a:solidFill>
                  <a:schemeClr val="tx2"/>
                </a:solidFill>
                <a:latin typeface="Arial Narrow"/>
                <a:ea typeface="+mn-ea"/>
                <a:cs typeface="+mn-cs"/>
              </a:defRPr>
            </a:lvl2pPr>
            <a:lvl3pPr marL="1143000" indent="-228600" algn="l" defTabSz="457200" rtl="0" eaLnBrk="1" latinLnBrk="0" hangingPunct="1">
              <a:spcBef>
                <a:spcPct val="20000"/>
              </a:spcBef>
              <a:buFont typeface="Arial"/>
              <a:buChar char="•"/>
              <a:defRPr lang="de-DE" sz="2000" kern="1200" baseline="0" smtClean="0">
                <a:solidFill>
                  <a:schemeClr val="accent1">
                    <a:lumMod val="75000"/>
                  </a:schemeClr>
                </a:solidFill>
                <a:latin typeface="Arial Narrow"/>
                <a:ea typeface="+mn-ea"/>
                <a:cs typeface="+mn-cs"/>
              </a:defRPr>
            </a:lvl3pPr>
            <a:lvl4pPr marL="1600200" indent="-228600" algn="l" defTabSz="457200" rtl="0" eaLnBrk="1" latinLnBrk="0" hangingPunct="1">
              <a:spcBef>
                <a:spcPct val="20000"/>
              </a:spcBef>
              <a:buFont typeface="Arial"/>
              <a:buChar char="•"/>
              <a:defRPr lang="de-DE" sz="2000" kern="1200" baseline="0" dirty="0" smtClean="0">
                <a:solidFill>
                  <a:schemeClr val="accent1">
                    <a:lumMod val="75000"/>
                  </a:schemeClr>
                </a:solidFill>
                <a:latin typeface="Arial Narrow"/>
                <a:ea typeface="+mn-ea"/>
                <a:cs typeface="+mn-cs"/>
              </a:defRPr>
            </a:lvl4pPr>
            <a:lvl5pPr marL="2057400" indent="-228600" algn="l" defTabSz="457200" rtl="0" eaLnBrk="1" latinLnBrk="0" hangingPunct="1">
              <a:spcBef>
                <a:spcPct val="20000"/>
              </a:spcBef>
              <a:buFont typeface="Arial"/>
              <a:buChar char="•"/>
              <a:defRPr sz="2000" kern="1200" baseline="0">
                <a:solidFill>
                  <a:schemeClr val="accent1">
                    <a:lumMod val="75000"/>
                  </a:schemeClr>
                </a:solidFill>
                <a:latin typeface="Arial Narrow"/>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spcAft>
                <a:spcPts val="1200"/>
              </a:spcAft>
              <a:buClr>
                <a:srgbClr val="CCCC00"/>
              </a:buClr>
              <a:buSzPct val="100000"/>
              <a:buNone/>
              <a:defRPr/>
            </a:pPr>
            <a:r>
              <a:rPr lang="de-DE" sz="1600" dirty="0" smtClean="0">
                <a:solidFill>
                  <a:srgbClr val="003882"/>
                </a:solidFill>
              </a:rPr>
              <a:t>Multi Pixel Photon Counter MPPC</a:t>
            </a:r>
            <a:endParaRPr lang="de-DE" sz="1600" dirty="0">
              <a:solidFill>
                <a:srgbClr val="003882"/>
              </a:solidFill>
            </a:endParaRPr>
          </a:p>
        </p:txBody>
      </p:sp>
      <p:sp>
        <p:nvSpPr>
          <p:cNvPr id="8" name="Inhaltsplatzhalter 2"/>
          <p:cNvSpPr txBox="1">
            <a:spLocks/>
          </p:cNvSpPr>
          <p:nvPr/>
        </p:nvSpPr>
        <p:spPr>
          <a:xfrm>
            <a:off x="1067582" y="6212555"/>
            <a:ext cx="1824260" cy="557975"/>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lang="de-DE" sz="3200" kern="1200" dirty="0" smtClean="0">
                <a:solidFill>
                  <a:schemeClr val="tx2"/>
                </a:solidFill>
                <a:latin typeface="Arial Narrow"/>
                <a:ea typeface="+mn-ea"/>
                <a:cs typeface="+mn-cs"/>
              </a:defRPr>
            </a:lvl1pPr>
            <a:lvl2pPr marL="742950" indent="-285750" algn="l" defTabSz="457200" rtl="0" eaLnBrk="1" latinLnBrk="0" hangingPunct="1">
              <a:spcBef>
                <a:spcPct val="20000"/>
              </a:spcBef>
              <a:buFont typeface="Arial"/>
              <a:buChar char="•"/>
              <a:defRPr lang="de-DE" sz="2800" kern="1200" dirty="0" smtClean="0">
                <a:solidFill>
                  <a:schemeClr val="tx2"/>
                </a:solidFill>
                <a:latin typeface="Arial Narrow"/>
                <a:ea typeface="+mn-ea"/>
                <a:cs typeface="+mn-cs"/>
              </a:defRPr>
            </a:lvl2pPr>
            <a:lvl3pPr marL="1143000" indent="-228600" algn="l" defTabSz="457200" rtl="0" eaLnBrk="1" latinLnBrk="0" hangingPunct="1">
              <a:spcBef>
                <a:spcPct val="20000"/>
              </a:spcBef>
              <a:buFont typeface="Arial"/>
              <a:buChar char="•"/>
              <a:defRPr lang="de-DE" sz="2000" kern="1200" baseline="0" smtClean="0">
                <a:solidFill>
                  <a:schemeClr val="accent1">
                    <a:lumMod val="75000"/>
                  </a:schemeClr>
                </a:solidFill>
                <a:latin typeface="Arial Narrow"/>
                <a:ea typeface="+mn-ea"/>
                <a:cs typeface="+mn-cs"/>
              </a:defRPr>
            </a:lvl3pPr>
            <a:lvl4pPr marL="1600200" indent="-228600" algn="l" defTabSz="457200" rtl="0" eaLnBrk="1" latinLnBrk="0" hangingPunct="1">
              <a:spcBef>
                <a:spcPct val="20000"/>
              </a:spcBef>
              <a:buFont typeface="Arial"/>
              <a:buChar char="•"/>
              <a:defRPr lang="de-DE" sz="2000" kern="1200" baseline="0" dirty="0" smtClean="0">
                <a:solidFill>
                  <a:schemeClr val="accent1">
                    <a:lumMod val="75000"/>
                  </a:schemeClr>
                </a:solidFill>
                <a:latin typeface="Arial Narrow"/>
                <a:ea typeface="+mn-ea"/>
                <a:cs typeface="+mn-cs"/>
              </a:defRPr>
            </a:lvl4pPr>
            <a:lvl5pPr marL="2057400" indent="-228600" algn="l" defTabSz="457200" rtl="0" eaLnBrk="1" latinLnBrk="0" hangingPunct="1">
              <a:spcBef>
                <a:spcPct val="20000"/>
              </a:spcBef>
              <a:buFont typeface="Arial"/>
              <a:buChar char="•"/>
              <a:defRPr sz="2000" kern="1200" baseline="0">
                <a:solidFill>
                  <a:schemeClr val="accent1">
                    <a:lumMod val="75000"/>
                  </a:schemeClr>
                </a:solidFill>
                <a:latin typeface="Arial Narrow"/>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spcAft>
                <a:spcPts val="1200"/>
              </a:spcAft>
              <a:buClr>
                <a:srgbClr val="CCCC00"/>
              </a:buClr>
              <a:buSzPct val="100000"/>
              <a:buNone/>
              <a:defRPr/>
            </a:pPr>
            <a:r>
              <a:rPr lang="de-DE" sz="1600" dirty="0" err="1" smtClean="0">
                <a:solidFill>
                  <a:srgbClr val="003882"/>
                </a:solidFill>
              </a:rPr>
              <a:t>Photomultiplier</a:t>
            </a:r>
            <a:r>
              <a:rPr lang="de-DE" sz="1600" dirty="0" smtClean="0">
                <a:solidFill>
                  <a:srgbClr val="003882"/>
                </a:solidFill>
              </a:rPr>
              <a:t> PMT</a:t>
            </a:r>
            <a:endParaRPr lang="de-DE" sz="1600" dirty="0">
              <a:solidFill>
                <a:srgbClr val="003882"/>
              </a:solidFill>
            </a:endParaRPr>
          </a:p>
        </p:txBody>
      </p:sp>
    </p:spTree>
    <p:extLst>
      <p:ext uri="{BB962C8B-B14F-4D97-AF65-F5344CB8AC3E}">
        <p14:creationId xmlns:p14="http://schemas.microsoft.com/office/powerpoint/2010/main" val="2409393123"/>
      </p:ext>
    </p:extLst>
  </p:cSld>
  <p:clrMapOvr>
    <a:masterClrMapping/>
  </p:clrMapOvr>
  <p:transition spd="med"/>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de-DE" dirty="0" smtClean="0"/>
              <a:t>Das Unsichtbare </a:t>
            </a:r>
            <a:r>
              <a:rPr lang="de-DE" dirty="0"/>
              <a:t>e</a:t>
            </a:r>
            <a:r>
              <a:rPr lang="de-DE" dirty="0" smtClean="0"/>
              <a:t>rforschen</a:t>
            </a:r>
            <a:br>
              <a:rPr lang="de-DE" dirty="0" smtClean="0"/>
            </a:br>
            <a:endParaRPr lang="de-DE" dirty="0"/>
          </a:p>
        </p:txBody>
      </p:sp>
      <p:sp>
        <p:nvSpPr>
          <p:cNvPr id="6" name="Textplatzhalter 9"/>
          <p:cNvSpPr txBox="1">
            <a:spLocks/>
          </p:cNvSpPr>
          <p:nvPr/>
        </p:nvSpPr>
        <p:spPr>
          <a:xfrm>
            <a:off x="433547" y="1450366"/>
            <a:ext cx="3031966" cy="485782"/>
          </a:xfrm>
          <a:prstGeom prst="rect">
            <a:avLst/>
          </a:prstGeom>
        </p:spPr>
        <p:txBody>
          <a:bodyPr vert="horz" lIns="91440" tIns="45720" rIns="91440" bIns="45720" rtlCol="0">
            <a:noAutofit/>
          </a:bodyPr>
          <a:lstStyle>
            <a:lvl1pPr marL="0" indent="0" algn="r" defTabSz="457200" rtl="0" eaLnBrk="1" latinLnBrk="0" hangingPunct="1">
              <a:spcBef>
                <a:spcPct val="20000"/>
              </a:spcBef>
              <a:buFont typeface="Arial"/>
              <a:buNone/>
              <a:defRPr lang="de-DE" sz="1400" kern="1200">
                <a:solidFill>
                  <a:schemeClr val="tx2"/>
                </a:solidFill>
                <a:latin typeface="Arial Narrow"/>
                <a:ea typeface="+mn-ea"/>
                <a:cs typeface="+mn-cs"/>
              </a:defRPr>
            </a:lvl1pPr>
            <a:lvl2pPr marL="457200" indent="0" algn="l" defTabSz="457200" rtl="0" eaLnBrk="1" latinLnBrk="0" hangingPunct="1">
              <a:spcBef>
                <a:spcPct val="20000"/>
              </a:spcBef>
              <a:buFont typeface="Arial"/>
              <a:buNone/>
              <a:defRPr lang="de-DE" sz="1200" kern="1200">
                <a:solidFill>
                  <a:schemeClr val="tx2"/>
                </a:solidFill>
                <a:latin typeface="Arial Narrow"/>
                <a:ea typeface="+mn-ea"/>
                <a:cs typeface="+mn-cs"/>
              </a:defRPr>
            </a:lvl2pPr>
            <a:lvl3pPr marL="914400" indent="0" algn="l" defTabSz="457200" rtl="0" eaLnBrk="1" latinLnBrk="0" hangingPunct="1">
              <a:spcBef>
                <a:spcPct val="20000"/>
              </a:spcBef>
              <a:buFont typeface="Arial"/>
              <a:buNone/>
              <a:defRPr lang="de-DE" sz="1000" kern="1200" baseline="0">
                <a:solidFill>
                  <a:schemeClr val="accent1">
                    <a:lumMod val="75000"/>
                  </a:schemeClr>
                </a:solidFill>
                <a:latin typeface="Arial Narrow"/>
                <a:ea typeface="+mn-ea"/>
                <a:cs typeface="+mn-cs"/>
              </a:defRPr>
            </a:lvl3pPr>
            <a:lvl4pPr marL="1371600" indent="0" algn="l" defTabSz="457200" rtl="0" eaLnBrk="1" latinLnBrk="0" hangingPunct="1">
              <a:spcBef>
                <a:spcPct val="20000"/>
              </a:spcBef>
              <a:buFont typeface="Arial"/>
              <a:buNone/>
              <a:defRPr lang="de-DE" sz="900" kern="1200" baseline="0">
                <a:solidFill>
                  <a:schemeClr val="accent1">
                    <a:lumMod val="75000"/>
                  </a:schemeClr>
                </a:solidFill>
                <a:latin typeface="Arial Narrow"/>
                <a:ea typeface="+mn-ea"/>
                <a:cs typeface="+mn-cs"/>
              </a:defRPr>
            </a:lvl4pPr>
            <a:lvl5pPr marL="1828800" indent="0" algn="l" defTabSz="457200" rtl="0" eaLnBrk="1" latinLnBrk="0" hangingPunct="1">
              <a:spcBef>
                <a:spcPct val="20000"/>
              </a:spcBef>
              <a:buFont typeface="Arial"/>
              <a:buNone/>
              <a:defRPr sz="900" kern="1200" baseline="0">
                <a:solidFill>
                  <a:schemeClr val="accent1">
                    <a:lumMod val="75000"/>
                  </a:schemeClr>
                </a:solidFill>
                <a:latin typeface="Arial Narrow"/>
                <a:ea typeface="+mn-ea"/>
                <a:cs typeface="+mn-cs"/>
              </a:defRPr>
            </a:lvl5pPr>
            <a:lvl6pPr marL="2286000" indent="0" algn="l" defTabSz="457200" rtl="0" eaLnBrk="1" latinLnBrk="0" hangingPunct="1">
              <a:spcBef>
                <a:spcPct val="20000"/>
              </a:spcBef>
              <a:buFont typeface="Arial"/>
              <a:buNone/>
              <a:defRPr sz="900" kern="1200">
                <a:solidFill>
                  <a:schemeClr val="tx1"/>
                </a:solidFill>
                <a:latin typeface="+mn-lt"/>
                <a:ea typeface="+mn-ea"/>
                <a:cs typeface="+mn-cs"/>
              </a:defRPr>
            </a:lvl6pPr>
            <a:lvl7pPr marL="2743200" indent="0" algn="l" defTabSz="457200" rtl="0" eaLnBrk="1" latinLnBrk="0" hangingPunct="1">
              <a:spcBef>
                <a:spcPct val="20000"/>
              </a:spcBef>
              <a:buFont typeface="Arial"/>
              <a:buNone/>
              <a:defRPr sz="900" kern="1200">
                <a:solidFill>
                  <a:schemeClr val="tx1"/>
                </a:solidFill>
                <a:latin typeface="+mn-lt"/>
                <a:ea typeface="+mn-ea"/>
                <a:cs typeface="+mn-cs"/>
              </a:defRPr>
            </a:lvl7pPr>
            <a:lvl8pPr marL="3200400" indent="0" algn="l" defTabSz="457200" rtl="0" eaLnBrk="1" latinLnBrk="0" hangingPunct="1">
              <a:spcBef>
                <a:spcPct val="20000"/>
              </a:spcBef>
              <a:buFont typeface="Arial"/>
              <a:buNone/>
              <a:defRPr sz="900" kern="1200">
                <a:solidFill>
                  <a:schemeClr val="tx1"/>
                </a:solidFill>
                <a:latin typeface="+mn-lt"/>
                <a:ea typeface="+mn-ea"/>
                <a:cs typeface="+mn-cs"/>
              </a:defRPr>
            </a:lvl8pPr>
            <a:lvl9pPr marL="3657600" indent="0" algn="l" defTabSz="457200" rtl="0" eaLnBrk="1" latinLnBrk="0" hangingPunct="1">
              <a:spcBef>
                <a:spcPct val="20000"/>
              </a:spcBef>
              <a:buFont typeface="Arial"/>
              <a:buNone/>
              <a:defRPr sz="900" kern="1200">
                <a:solidFill>
                  <a:schemeClr val="tx1"/>
                </a:solidFill>
                <a:latin typeface="+mn-lt"/>
                <a:ea typeface="+mn-ea"/>
                <a:cs typeface="+mn-cs"/>
              </a:defRPr>
            </a:lvl9pPr>
          </a:lstStyle>
          <a:p>
            <a:r>
              <a:rPr lang="de-DE" sz="2000" dirty="0" err="1" smtClean="0"/>
              <a:t>Kamiokannen</a:t>
            </a:r>
            <a:endParaRPr lang="de-DE" sz="2000" dirty="0" smtClean="0"/>
          </a:p>
          <a:p>
            <a:endParaRPr lang="de-DE" sz="2000" dirty="0"/>
          </a:p>
        </p:txBody>
      </p:sp>
      <p:pic>
        <p:nvPicPr>
          <p:cNvPr id="10" name="Picture 2" descr="N:\4groups\zn_exps\Archive\ab 2006 Fotoarchiv\physik.begreifen\PR-Fotos\Cosmic\IMG_1970.JPG"/>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a:off x="6804248" y="3093114"/>
            <a:ext cx="1858486" cy="328803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16" name="Picture 6"/>
          <p:cNvPicPr>
            <a:picLocks noChangeAspect="1" noChangeArrowheads="1"/>
          </p:cNvPicPr>
          <p:nvPr/>
        </p:nvPicPr>
        <p:blipFill rotWithShape="1">
          <a:blip r:embed="rId3" cstate="screen">
            <a:extLst>
              <a:ext uri="{BEBA8EAE-BF5A-486C-A8C5-ECC9F3942E4B}">
                <a14:imgProps xmlns:a14="http://schemas.microsoft.com/office/drawing/2010/main">
                  <a14:imgLayer r:embed="rId4">
                    <a14:imgEffect>
                      <a14:brightnessContrast bright="20000"/>
                    </a14:imgEffect>
                  </a14:imgLayer>
                </a14:imgProps>
              </a:ext>
              <a:ext uri="{28A0092B-C50C-407E-A947-70E740481C1C}">
                <a14:useLocalDpi xmlns:a14="http://schemas.microsoft.com/office/drawing/2010/main"/>
              </a:ext>
            </a:extLst>
          </a:blip>
          <a:srcRect/>
          <a:stretch/>
        </p:blipFill>
        <p:spPr bwMode="auto">
          <a:xfrm>
            <a:off x="4644008" y="836712"/>
            <a:ext cx="1855748" cy="3274898"/>
          </a:xfrm>
          <a:prstGeom prst="rect">
            <a:avLst/>
          </a:prstGeom>
          <a:ln>
            <a:noFill/>
          </a:ln>
          <a:effectLst>
            <a:outerShdw blurRad="292100" dist="139700" dir="2700000" algn="tl" rotWithShape="0">
              <a:srgbClr val="333333">
                <a:alpha val="65000"/>
              </a:srgbClr>
            </a:outerShdw>
          </a:effectLst>
          <a:extLst/>
        </p:spPr>
      </p:pic>
      <p:sp>
        <p:nvSpPr>
          <p:cNvPr id="17" name="Textplatzhalter 9"/>
          <p:cNvSpPr>
            <a:spLocks noGrp="1"/>
          </p:cNvSpPr>
          <p:nvPr>
            <p:ph type="body" sz="half" idx="2"/>
          </p:nvPr>
        </p:nvSpPr>
        <p:spPr>
          <a:xfrm>
            <a:off x="1187624" y="2564904"/>
            <a:ext cx="3312368" cy="3720397"/>
          </a:xfrm>
        </p:spPr>
        <p:txBody>
          <a:bodyPr>
            <a:normAutofit/>
          </a:bodyPr>
          <a:lstStyle/>
          <a:p>
            <a:pPr marL="342900" indent="-342900" algn="l" fontAlgn="base">
              <a:spcBef>
                <a:spcPct val="0"/>
              </a:spcBef>
              <a:buClr>
                <a:srgbClr val="CCCC00"/>
              </a:buClr>
              <a:buSzPct val="100000"/>
              <a:buFont typeface="Arial" panose="020B0604020202020204" pitchFamily="34" charset="0"/>
              <a:buChar char="•"/>
              <a:defRPr/>
            </a:pPr>
            <a:r>
              <a:rPr lang="de-DE" sz="2000" dirty="0">
                <a:solidFill>
                  <a:srgbClr val="003882"/>
                </a:solidFill>
              </a:rPr>
              <a:t>wassergefüllte Thermoskanne </a:t>
            </a:r>
          </a:p>
          <a:p>
            <a:pPr marL="342900" indent="-342900" algn="l" fontAlgn="base">
              <a:spcBef>
                <a:spcPct val="0"/>
              </a:spcBef>
              <a:buClr>
                <a:srgbClr val="CCCC00"/>
              </a:buClr>
              <a:buSzPct val="100000"/>
              <a:buFont typeface="Arial" panose="020B0604020202020204" pitchFamily="34" charset="0"/>
              <a:buChar char="•"/>
              <a:defRPr/>
            </a:pPr>
            <a:r>
              <a:rPr lang="de-DE" sz="2000" dirty="0" err="1">
                <a:solidFill>
                  <a:srgbClr val="003882"/>
                </a:solidFill>
              </a:rPr>
              <a:t>Photomultiplier</a:t>
            </a:r>
            <a:r>
              <a:rPr lang="de-DE" sz="2000" dirty="0">
                <a:solidFill>
                  <a:srgbClr val="003882"/>
                </a:solidFill>
              </a:rPr>
              <a:t> (PMT) schaut in Kanne</a:t>
            </a:r>
          </a:p>
          <a:p>
            <a:pPr marL="342900" indent="-342900" algn="l" fontAlgn="base">
              <a:spcBef>
                <a:spcPct val="0"/>
              </a:spcBef>
              <a:buClr>
                <a:srgbClr val="CCCC00"/>
              </a:buClr>
              <a:buSzPct val="100000"/>
              <a:buFont typeface="Arial" panose="020B0604020202020204" pitchFamily="34" charset="0"/>
              <a:buChar char="•"/>
              <a:defRPr/>
            </a:pPr>
            <a:r>
              <a:rPr lang="de-DE" sz="2000" dirty="0">
                <a:solidFill>
                  <a:srgbClr val="003882"/>
                </a:solidFill>
              </a:rPr>
              <a:t>beim Durchgang eines kosmischen Teilchens wird Cherenkov-Licht emittiert </a:t>
            </a:r>
          </a:p>
          <a:p>
            <a:pPr marL="342900" indent="-342900" algn="l" fontAlgn="base">
              <a:spcBef>
                <a:spcPct val="0"/>
              </a:spcBef>
              <a:buClr>
                <a:srgbClr val="CCCC00"/>
              </a:buClr>
              <a:buSzPct val="100000"/>
              <a:buFont typeface="Arial" panose="020B0604020202020204" pitchFamily="34" charset="0"/>
              <a:buChar char="•"/>
              <a:defRPr/>
            </a:pPr>
            <a:r>
              <a:rPr lang="de-DE" sz="2000" dirty="0">
                <a:solidFill>
                  <a:srgbClr val="003882"/>
                </a:solidFill>
              </a:rPr>
              <a:t>PMT wandelt Info des schwachen Lichtsignals in ein elektronisches Signal </a:t>
            </a:r>
            <a:r>
              <a:rPr lang="de-DE" sz="2000" dirty="0" smtClean="0">
                <a:solidFill>
                  <a:srgbClr val="003882"/>
                </a:solidFill>
              </a:rPr>
              <a:t>um</a:t>
            </a:r>
            <a:endParaRPr lang="de-DE" sz="2000" dirty="0">
              <a:solidFill>
                <a:srgbClr val="003882"/>
              </a:solidFill>
            </a:endParaRPr>
          </a:p>
        </p:txBody>
      </p:sp>
    </p:spTree>
    <p:extLst>
      <p:ext uri="{BB962C8B-B14F-4D97-AF65-F5344CB8AC3E}">
        <p14:creationId xmlns:p14="http://schemas.microsoft.com/office/powerpoint/2010/main" val="1324496600"/>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7">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733</Words>
  <Application>Microsoft Office PowerPoint</Application>
  <PresentationFormat>Bildschirmpräsentation (4:3)</PresentationFormat>
  <Paragraphs>170</Paragraphs>
  <Slides>30</Slides>
  <Notes>5</Notes>
  <HiddenSlides>0</HiddenSlides>
  <MMClips>0</MMClips>
  <ScaleCrop>false</ScaleCrop>
  <HeadingPairs>
    <vt:vector size="6" baseType="variant">
      <vt:variant>
        <vt:lpstr>Verwendete Schriftarten</vt:lpstr>
      </vt:variant>
      <vt:variant>
        <vt:i4>7</vt:i4>
      </vt:variant>
      <vt:variant>
        <vt:lpstr>Design</vt:lpstr>
      </vt:variant>
      <vt:variant>
        <vt:i4>3</vt:i4>
      </vt:variant>
      <vt:variant>
        <vt:lpstr>Folientitel</vt:lpstr>
      </vt:variant>
      <vt:variant>
        <vt:i4>30</vt:i4>
      </vt:variant>
    </vt:vector>
  </HeadingPairs>
  <TitlesOfParts>
    <vt:vector size="40" baseType="lpstr">
      <vt:lpstr>Arial</vt:lpstr>
      <vt:lpstr>Arial Black</vt:lpstr>
      <vt:lpstr>Arial Narrow</vt:lpstr>
      <vt:lpstr>Calibri</vt:lpstr>
      <vt:lpstr>Lucida Sans Unicode</vt:lpstr>
      <vt:lpstr>Tahoma</vt:lpstr>
      <vt:lpstr>Wingdings</vt:lpstr>
      <vt:lpstr>Office-Design</vt:lpstr>
      <vt:lpstr>Office-Design</vt:lpstr>
      <vt:lpstr>Office-Design</vt:lpstr>
      <vt:lpstr>CosMO und Kamiokannen</vt:lpstr>
      <vt:lpstr>PowerPoint-Präsentation</vt:lpstr>
      <vt:lpstr>Das Unsichtbare erforschen </vt:lpstr>
      <vt:lpstr>Das Unsichtbare erforschen </vt:lpstr>
      <vt:lpstr>Das Unsichtbare erforschen </vt:lpstr>
      <vt:lpstr>Szintillator</vt:lpstr>
      <vt:lpstr>Lichtleiter</vt:lpstr>
      <vt:lpstr>Der Photomultiplier</vt:lpstr>
      <vt:lpstr>Das Unsichtbare erforschen </vt:lpstr>
      <vt:lpstr>Cherenkov-Licht</vt:lpstr>
      <vt:lpstr>Kosmische Strahlung</vt:lpstr>
      <vt:lpstr>Bombardement aus dem All</vt:lpstr>
      <vt:lpstr>Bombardement  aus dem All</vt:lpstr>
      <vt:lpstr>Bestimmung der Ankunftsrichtung von Myonen</vt:lpstr>
      <vt:lpstr>Bestimmung der Ankunftsrichtung von Myonen</vt:lpstr>
      <vt:lpstr>PowerPoint-Präsentation</vt:lpstr>
      <vt:lpstr>Flugrichtung &amp; Geschwindigkeit von Myonen</vt:lpstr>
      <vt:lpstr>Lebensdauer von Myonen</vt:lpstr>
      <vt:lpstr>Lebensdauer von Myonen</vt:lpstr>
      <vt:lpstr>PowerPoint-Präsentation</vt:lpstr>
      <vt:lpstr>Ein Webinterface zur Datenauswertung</vt:lpstr>
      <vt:lpstr>Die Experimente</vt:lpstr>
      <vt:lpstr>Die Experimente</vt:lpstr>
      <vt:lpstr>Die Experimente</vt:lpstr>
      <vt:lpstr>Die Experimente</vt:lpstr>
      <vt:lpstr>Zusätzliche Informationen</vt:lpstr>
      <vt:lpstr>PowerPoint-Präsentation</vt:lpstr>
      <vt:lpstr>Eigenständig Arbeiten mit Daten</vt:lpstr>
      <vt:lpstr>PowerPoint-Präsentation</vt:lpstr>
      <vt:lpstr>Alle Informationen und Kontakte…</vt:lpstr>
    </vt:vector>
  </TitlesOfParts>
  <Company>Entenhausen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Folie 1</dc:title>
  <dc:creator>klaas klever</dc:creator>
  <cp:lastModifiedBy>Michael Kobel</cp:lastModifiedBy>
  <cp:revision>64</cp:revision>
  <dcterms:created xsi:type="dcterms:W3CDTF">2010-06-16T07:18:22Z</dcterms:created>
  <dcterms:modified xsi:type="dcterms:W3CDTF">2017-03-23T00:53:01Z</dcterms:modified>
</cp:coreProperties>
</file>