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0" r:id="rId1"/>
    <p:sldMasterId id="2147483651" r:id="rId2"/>
  </p:sldMasterIdLst>
  <p:notesMasterIdLst>
    <p:notesMasterId r:id="rId35"/>
  </p:notesMasterIdLst>
  <p:handoutMasterIdLst>
    <p:handoutMasterId r:id="rId36"/>
  </p:handoutMasterIdLst>
  <p:sldIdLst>
    <p:sldId id="299" r:id="rId3"/>
    <p:sldId id="407" r:id="rId4"/>
    <p:sldId id="392" r:id="rId5"/>
    <p:sldId id="393" r:id="rId6"/>
    <p:sldId id="350" r:id="rId7"/>
    <p:sldId id="400" r:id="rId8"/>
    <p:sldId id="351" r:id="rId9"/>
    <p:sldId id="352" r:id="rId10"/>
    <p:sldId id="353" r:id="rId11"/>
    <p:sldId id="355" r:id="rId12"/>
    <p:sldId id="356" r:id="rId13"/>
    <p:sldId id="354" r:id="rId14"/>
    <p:sldId id="404" r:id="rId15"/>
    <p:sldId id="405" r:id="rId16"/>
    <p:sldId id="395" r:id="rId17"/>
    <p:sldId id="359" r:id="rId18"/>
    <p:sldId id="360" r:id="rId19"/>
    <p:sldId id="396" r:id="rId20"/>
    <p:sldId id="379" r:id="rId21"/>
    <p:sldId id="363" r:id="rId22"/>
    <p:sldId id="401" r:id="rId23"/>
    <p:sldId id="381" r:id="rId24"/>
    <p:sldId id="408" r:id="rId25"/>
    <p:sldId id="398" r:id="rId26"/>
    <p:sldId id="399" r:id="rId27"/>
    <p:sldId id="409" r:id="rId28"/>
    <p:sldId id="397" r:id="rId29"/>
    <p:sldId id="410" r:id="rId30"/>
    <p:sldId id="371" r:id="rId31"/>
    <p:sldId id="373" r:id="rId32"/>
    <p:sldId id="386" r:id="rId33"/>
    <p:sldId id="387" r:id="rId34"/>
  </p:sldIdLst>
  <p:sldSz cx="9144000" cy="6858000" type="screen4x3"/>
  <p:notesSz cx="6781800" cy="9918700"/>
  <p:defaultTextStyle>
    <a:defPPr>
      <a:defRPr lang="en-US"/>
    </a:defPPr>
    <a:lvl1pPr algn="l" rtl="0" fontAlgn="base">
      <a:spcBef>
        <a:spcPct val="0"/>
      </a:spcBef>
      <a:spcAft>
        <a:spcPct val="0"/>
      </a:spcAft>
      <a:defRPr sz="2400" kern="1200">
        <a:solidFill>
          <a:schemeClr val="tx1"/>
        </a:solidFill>
        <a:latin typeface="Book Antiqua" pitchFamily="18"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Book Antiqua" pitchFamily="18"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Book Antiqua" pitchFamily="18"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Book Antiqua" pitchFamily="18"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Book Antiqua" pitchFamily="18" charset="0"/>
        <a:ea typeface="ＭＳ Ｐゴシック" pitchFamily="34" charset="-128"/>
        <a:cs typeface="Arial" charset="0"/>
      </a:defRPr>
    </a:lvl5pPr>
    <a:lvl6pPr marL="2286000" algn="l" defTabSz="914400" rtl="0" eaLnBrk="1" latinLnBrk="0" hangingPunct="1">
      <a:defRPr sz="2400" kern="1200">
        <a:solidFill>
          <a:schemeClr val="tx1"/>
        </a:solidFill>
        <a:latin typeface="Book Antiqua" pitchFamily="18" charset="0"/>
        <a:ea typeface="ＭＳ Ｐゴシック" pitchFamily="34" charset="-128"/>
        <a:cs typeface="Arial" charset="0"/>
      </a:defRPr>
    </a:lvl6pPr>
    <a:lvl7pPr marL="2743200" algn="l" defTabSz="914400" rtl="0" eaLnBrk="1" latinLnBrk="0" hangingPunct="1">
      <a:defRPr sz="2400" kern="1200">
        <a:solidFill>
          <a:schemeClr val="tx1"/>
        </a:solidFill>
        <a:latin typeface="Book Antiqua" pitchFamily="18" charset="0"/>
        <a:ea typeface="ＭＳ Ｐゴシック" pitchFamily="34" charset="-128"/>
        <a:cs typeface="Arial" charset="0"/>
      </a:defRPr>
    </a:lvl7pPr>
    <a:lvl8pPr marL="3200400" algn="l" defTabSz="914400" rtl="0" eaLnBrk="1" latinLnBrk="0" hangingPunct="1">
      <a:defRPr sz="2400" kern="1200">
        <a:solidFill>
          <a:schemeClr val="tx1"/>
        </a:solidFill>
        <a:latin typeface="Book Antiqua" pitchFamily="18" charset="0"/>
        <a:ea typeface="ＭＳ Ｐゴシック" pitchFamily="34" charset="-128"/>
        <a:cs typeface="Arial" charset="0"/>
      </a:defRPr>
    </a:lvl8pPr>
    <a:lvl9pPr marL="3657600" algn="l" defTabSz="914400" rtl="0" eaLnBrk="1" latinLnBrk="0" hangingPunct="1">
      <a:defRPr sz="2400" kern="1200">
        <a:solidFill>
          <a:schemeClr val="tx1"/>
        </a:solidFill>
        <a:latin typeface="Book Antiqua" pitchFamily="18" charset="0"/>
        <a:ea typeface="ＭＳ Ｐゴシック" pitchFamily="34" charset="-128"/>
        <a:cs typeface="Arial" charset="0"/>
      </a:defRPr>
    </a:lvl9pPr>
  </p:defaultTextStyle>
  <p:extLst>
    <p:ext uri="{EFAFB233-063F-42B5-8137-9DF3F51BA10A}">
      <p15:sldGuideLst xmlns:p15="http://schemas.microsoft.com/office/powerpoint/2012/main">
        <p15:guide id="1" orient="horz" pos="3888">
          <p15:clr>
            <a:srgbClr val="A4A3A4"/>
          </p15:clr>
        </p15:guide>
        <p15:guide id="2" pos="2888">
          <p15:clr>
            <a:srgbClr val="A4A3A4"/>
          </p15:clr>
        </p15:guide>
      </p15:sldGuideLst>
    </p:ext>
    <p:ext uri="{2D200454-40CA-4A62-9FC3-DE9A4176ACB9}">
      <p15:notesGuideLst xmlns:p15="http://schemas.microsoft.com/office/powerpoint/2012/main">
        <p15:guide id="1" orient="horz" pos="3124">
          <p15:clr>
            <a:srgbClr val="A4A3A4"/>
          </p15:clr>
        </p15:guide>
        <p15:guide id="2" pos="21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66FF"/>
    <a:srgbClr val="CC0000"/>
    <a:srgbClr val="FF3300"/>
    <a:srgbClr val="1F3361"/>
    <a:srgbClr val="1C2A64"/>
    <a:srgbClr val="23415D"/>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88" autoAdjust="0"/>
    <p:restoredTop sz="79831" autoAdjust="0"/>
  </p:normalViewPr>
  <p:slideViewPr>
    <p:cSldViewPr snapToGrid="0">
      <p:cViewPr varScale="1">
        <p:scale>
          <a:sx n="112" d="100"/>
          <a:sy n="112" d="100"/>
        </p:scale>
        <p:origin x="810" y="114"/>
      </p:cViewPr>
      <p:guideLst>
        <p:guide orient="horz" pos="3888"/>
        <p:guide pos="2888"/>
      </p:guideLst>
    </p:cSldViewPr>
  </p:slideViewPr>
  <p:outlineViewPr>
    <p:cViewPr>
      <p:scale>
        <a:sx n="33" d="100"/>
        <a:sy n="33" d="100"/>
      </p:scale>
      <p:origin x="12" y="0"/>
    </p:cViewPr>
  </p:outlineViewPr>
  <p:notesTextViewPr>
    <p:cViewPr>
      <p:scale>
        <a:sx n="75" d="100"/>
        <a:sy n="75" d="100"/>
      </p:scale>
      <p:origin x="0" y="0"/>
    </p:cViewPr>
  </p:notesTextViewPr>
  <p:sorterViewPr>
    <p:cViewPr>
      <p:scale>
        <a:sx n="75" d="100"/>
        <a:sy n="75" d="100"/>
      </p:scale>
      <p:origin x="0" y="0"/>
    </p:cViewPr>
  </p:sorterViewPr>
  <p:notesViewPr>
    <p:cSldViewPr snapToGrid="0">
      <p:cViewPr varScale="1">
        <p:scale>
          <a:sx n="53" d="100"/>
          <a:sy n="53" d="100"/>
        </p:scale>
        <p:origin x="-1890" y="-84"/>
      </p:cViewPr>
      <p:guideLst>
        <p:guide orient="horz" pos="3124"/>
        <p:guide pos="21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254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86" tIns="45743" rIns="91486" bIns="45743" numCol="1" anchor="t" anchorCtr="0" compatLnSpc="1">
            <a:prstTxWarp prst="textNoShape">
              <a:avLst/>
            </a:prstTxWarp>
          </a:bodyPr>
          <a:lstStyle>
            <a:lvl1pPr eaLnBrk="0" hangingPunct="0">
              <a:defRPr sz="1200">
                <a:latin typeface="Arial" charset="0"/>
                <a:cs typeface="+mn-cs"/>
              </a:defRPr>
            </a:lvl1pPr>
          </a:lstStyle>
          <a:p>
            <a:pPr>
              <a:defRPr/>
            </a:pPr>
            <a:endParaRPr lang="en-US"/>
          </a:p>
        </p:txBody>
      </p:sp>
      <p:sp>
        <p:nvSpPr>
          <p:cNvPr id="492547" name="Rectangle 3"/>
          <p:cNvSpPr>
            <a:spLocks noGrp="1" noChangeArrowheads="1"/>
          </p:cNvSpPr>
          <p:nvPr>
            <p:ph type="dt" sz="quarter" idx="1"/>
          </p:nvPr>
        </p:nvSpPr>
        <p:spPr bwMode="auto">
          <a:xfrm>
            <a:off x="3841750" y="0"/>
            <a:ext cx="2938463" cy="495300"/>
          </a:xfrm>
          <a:prstGeom prst="rect">
            <a:avLst/>
          </a:prstGeom>
          <a:noFill/>
          <a:ln w="9525">
            <a:noFill/>
            <a:miter lim="800000"/>
            <a:headEnd/>
            <a:tailEnd/>
          </a:ln>
          <a:effectLst/>
        </p:spPr>
        <p:txBody>
          <a:bodyPr vert="horz" wrap="square" lIns="91486" tIns="45743" rIns="91486" bIns="45743" numCol="1" anchor="t" anchorCtr="0" compatLnSpc="1">
            <a:prstTxWarp prst="textNoShape">
              <a:avLst/>
            </a:prstTxWarp>
          </a:bodyPr>
          <a:lstStyle>
            <a:lvl1pPr algn="r" eaLnBrk="0" hangingPunct="0">
              <a:defRPr sz="1200">
                <a:latin typeface="Arial" charset="0"/>
                <a:cs typeface="+mn-cs"/>
              </a:defRPr>
            </a:lvl1pPr>
          </a:lstStyle>
          <a:p>
            <a:pPr>
              <a:defRPr/>
            </a:pPr>
            <a:endParaRPr lang="en-US"/>
          </a:p>
        </p:txBody>
      </p:sp>
      <p:sp>
        <p:nvSpPr>
          <p:cNvPr id="492548" name="Rectangle 4"/>
          <p:cNvSpPr>
            <a:spLocks noGrp="1" noChangeArrowheads="1"/>
          </p:cNvSpPr>
          <p:nvPr>
            <p:ph type="ftr" sz="quarter" idx="2"/>
          </p:nvPr>
        </p:nvSpPr>
        <p:spPr bwMode="auto">
          <a:xfrm>
            <a:off x="0" y="9421813"/>
            <a:ext cx="2938463" cy="495300"/>
          </a:xfrm>
          <a:prstGeom prst="rect">
            <a:avLst/>
          </a:prstGeom>
          <a:noFill/>
          <a:ln w="9525">
            <a:noFill/>
            <a:miter lim="800000"/>
            <a:headEnd/>
            <a:tailEnd/>
          </a:ln>
          <a:effectLst/>
        </p:spPr>
        <p:txBody>
          <a:bodyPr vert="horz" wrap="square" lIns="91486" tIns="45743" rIns="91486" bIns="45743" numCol="1" anchor="b" anchorCtr="0" compatLnSpc="1">
            <a:prstTxWarp prst="textNoShape">
              <a:avLst/>
            </a:prstTxWarp>
          </a:bodyPr>
          <a:lstStyle>
            <a:lvl1pPr eaLnBrk="0" hangingPunct="0">
              <a:defRPr sz="1200">
                <a:latin typeface="Arial" charset="0"/>
                <a:cs typeface="+mn-cs"/>
              </a:defRPr>
            </a:lvl1pPr>
          </a:lstStyle>
          <a:p>
            <a:pPr>
              <a:defRPr/>
            </a:pPr>
            <a:endParaRPr lang="en-US"/>
          </a:p>
        </p:txBody>
      </p:sp>
      <p:sp>
        <p:nvSpPr>
          <p:cNvPr id="492549" name="Rectangle 5"/>
          <p:cNvSpPr>
            <a:spLocks noGrp="1" noChangeArrowheads="1"/>
          </p:cNvSpPr>
          <p:nvPr>
            <p:ph type="sldNum" sz="quarter" idx="3"/>
          </p:nvPr>
        </p:nvSpPr>
        <p:spPr bwMode="auto">
          <a:xfrm>
            <a:off x="3841750" y="9421813"/>
            <a:ext cx="2938463" cy="495300"/>
          </a:xfrm>
          <a:prstGeom prst="rect">
            <a:avLst/>
          </a:prstGeom>
          <a:noFill/>
          <a:ln w="9525">
            <a:noFill/>
            <a:miter lim="800000"/>
            <a:headEnd/>
            <a:tailEnd/>
          </a:ln>
          <a:effectLst/>
        </p:spPr>
        <p:txBody>
          <a:bodyPr vert="horz" wrap="square" lIns="91486" tIns="45743" rIns="91486" bIns="45743" numCol="1" anchor="b" anchorCtr="0" compatLnSpc="1">
            <a:prstTxWarp prst="textNoShape">
              <a:avLst/>
            </a:prstTxWarp>
          </a:bodyPr>
          <a:lstStyle>
            <a:lvl1pPr algn="r" eaLnBrk="0" hangingPunct="0">
              <a:defRPr sz="1200">
                <a:latin typeface="Arial" charset="0"/>
                <a:cs typeface="+mn-cs"/>
              </a:defRPr>
            </a:lvl1pPr>
          </a:lstStyle>
          <a:p>
            <a:pPr>
              <a:defRPr/>
            </a:pPr>
            <a:fld id="{E35B14F8-D1A9-4BFB-A907-12FBC1553276}" type="slidenum">
              <a:rPr lang="en-US"/>
              <a:pPr>
                <a:defRPr/>
              </a:pPr>
              <a:t>‹#›</a:t>
            </a:fld>
            <a:endParaRPr lang="en-US"/>
          </a:p>
        </p:txBody>
      </p:sp>
    </p:spTree>
    <p:extLst>
      <p:ext uri="{BB962C8B-B14F-4D97-AF65-F5344CB8AC3E}">
        <p14:creationId xmlns:p14="http://schemas.microsoft.com/office/powerpoint/2010/main" val="1909158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8463" cy="495300"/>
          </a:xfrm>
          <a:prstGeom prst="rect">
            <a:avLst/>
          </a:prstGeom>
          <a:noFill/>
          <a:ln w="9525">
            <a:noFill/>
            <a:miter lim="800000"/>
            <a:headEnd/>
            <a:tailEnd/>
          </a:ln>
        </p:spPr>
        <p:txBody>
          <a:bodyPr vert="horz" wrap="square" lIns="91486" tIns="45743" rIns="91486" bIns="45743" numCol="1" anchor="t" anchorCtr="0" compatLnSpc="1">
            <a:prstTxWarp prst="textNoShape">
              <a:avLst/>
            </a:prstTxWarp>
          </a:bodyPr>
          <a:lstStyle>
            <a:lvl1pPr eaLnBrk="0" hangingPunct="0">
              <a:defRPr sz="1200">
                <a:latin typeface="Arial" charset="0"/>
                <a:cs typeface="+mn-cs"/>
              </a:defRPr>
            </a:lvl1pPr>
          </a:lstStyle>
          <a:p>
            <a:pPr>
              <a:defRPr/>
            </a:pPr>
            <a:endParaRPr lang="en-US"/>
          </a:p>
        </p:txBody>
      </p:sp>
      <p:sp>
        <p:nvSpPr>
          <p:cNvPr id="23555" name="Rectangle 3"/>
          <p:cNvSpPr>
            <a:spLocks noGrp="1" noChangeArrowheads="1"/>
          </p:cNvSpPr>
          <p:nvPr>
            <p:ph type="dt" idx="1"/>
          </p:nvPr>
        </p:nvSpPr>
        <p:spPr bwMode="auto">
          <a:xfrm>
            <a:off x="3843338" y="0"/>
            <a:ext cx="2938462" cy="495300"/>
          </a:xfrm>
          <a:prstGeom prst="rect">
            <a:avLst/>
          </a:prstGeom>
          <a:noFill/>
          <a:ln w="9525">
            <a:noFill/>
            <a:miter lim="800000"/>
            <a:headEnd/>
            <a:tailEnd/>
          </a:ln>
        </p:spPr>
        <p:txBody>
          <a:bodyPr vert="horz" wrap="square" lIns="91486" tIns="45743" rIns="91486" bIns="45743" numCol="1" anchor="t" anchorCtr="0" compatLnSpc="1">
            <a:prstTxWarp prst="textNoShape">
              <a:avLst/>
            </a:prstTxWarp>
          </a:bodyPr>
          <a:lstStyle>
            <a:lvl1pPr algn="r" eaLnBrk="0" hangingPunct="0">
              <a:defRPr sz="1200">
                <a:latin typeface="Arial" charset="0"/>
                <a:cs typeface="+mn-cs"/>
              </a:defRPr>
            </a:lvl1pPr>
          </a:lstStyle>
          <a:p>
            <a:pPr>
              <a:defRPr/>
            </a:pPr>
            <a:endParaRPr lang="en-US"/>
          </a:p>
        </p:txBody>
      </p:sp>
      <p:sp>
        <p:nvSpPr>
          <p:cNvPr id="23556" name="Rectangle 4"/>
          <p:cNvSpPr>
            <a:spLocks noGrp="1" noRot="1" noChangeAspect="1" noChangeArrowheads="1" noTextEdit="1"/>
          </p:cNvSpPr>
          <p:nvPr>
            <p:ph type="sldImg" idx="2"/>
          </p:nvPr>
        </p:nvSpPr>
        <p:spPr bwMode="auto">
          <a:xfrm>
            <a:off x="911225" y="742950"/>
            <a:ext cx="4959350" cy="3719513"/>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903288" y="4710113"/>
            <a:ext cx="4975225" cy="4465637"/>
          </a:xfrm>
          <a:prstGeom prst="rect">
            <a:avLst/>
          </a:prstGeom>
          <a:noFill/>
          <a:ln w="9525">
            <a:noFill/>
            <a:miter lim="800000"/>
            <a:headEnd/>
            <a:tailEnd/>
          </a:ln>
        </p:spPr>
        <p:txBody>
          <a:bodyPr vert="horz" wrap="square" lIns="91486" tIns="45743" rIns="91486" bIns="4574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558" name="Rectangle 6"/>
          <p:cNvSpPr>
            <a:spLocks noGrp="1" noChangeArrowheads="1"/>
          </p:cNvSpPr>
          <p:nvPr>
            <p:ph type="ftr" sz="quarter" idx="4"/>
          </p:nvPr>
        </p:nvSpPr>
        <p:spPr bwMode="auto">
          <a:xfrm>
            <a:off x="0" y="9423400"/>
            <a:ext cx="2938463" cy="495300"/>
          </a:xfrm>
          <a:prstGeom prst="rect">
            <a:avLst/>
          </a:prstGeom>
          <a:noFill/>
          <a:ln w="9525">
            <a:noFill/>
            <a:miter lim="800000"/>
            <a:headEnd/>
            <a:tailEnd/>
          </a:ln>
        </p:spPr>
        <p:txBody>
          <a:bodyPr vert="horz" wrap="square" lIns="91486" tIns="45743" rIns="91486" bIns="45743" numCol="1" anchor="b" anchorCtr="0" compatLnSpc="1">
            <a:prstTxWarp prst="textNoShape">
              <a:avLst/>
            </a:prstTxWarp>
          </a:bodyPr>
          <a:lstStyle>
            <a:lvl1pPr eaLnBrk="0" hangingPunct="0">
              <a:defRPr sz="1200">
                <a:latin typeface="Arial" charset="0"/>
                <a:cs typeface="+mn-cs"/>
              </a:defRPr>
            </a:lvl1pPr>
          </a:lstStyle>
          <a:p>
            <a:pPr>
              <a:defRPr/>
            </a:pPr>
            <a:endParaRPr lang="en-US"/>
          </a:p>
        </p:txBody>
      </p:sp>
      <p:sp>
        <p:nvSpPr>
          <p:cNvPr id="23559" name="Rectangle 7"/>
          <p:cNvSpPr>
            <a:spLocks noGrp="1" noChangeArrowheads="1"/>
          </p:cNvSpPr>
          <p:nvPr>
            <p:ph type="sldNum" sz="quarter" idx="5"/>
          </p:nvPr>
        </p:nvSpPr>
        <p:spPr bwMode="auto">
          <a:xfrm>
            <a:off x="3843338" y="9423400"/>
            <a:ext cx="2938462" cy="495300"/>
          </a:xfrm>
          <a:prstGeom prst="rect">
            <a:avLst/>
          </a:prstGeom>
          <a:noFill/>
          <a:ln w="9525">
            <a:noFill/>
            <a:miter lim="800000"/>
            <a:headEnd/>
            <a:tailEnd/>
          </a:ln>
        </p:spPr>
        <p:txBody>
          <a:bodyPr vert="horz" wrap="square" lIns="91486" tIns="45743" rIns="91486" bIns="45743" numCol="1" anchor="b" anchorCtr="0" compatLnSpc="1">
            <a:prstTxWarp prst="textNoShape">
              <a:avLst/>
            </a:prstTxWarp>
          </a:bodyPr>
          <a:lstStyle>
            <a:lvl1pPr algn="r" eaLnBrk="0" hangingPunct="0">
              <a:defRPr sz="1200">
                <a:latin typeface="Arial" charset="0"/>
                <a:cs typeface="+mn-cs"/>
              </a:defRPr>
            </a:lvl1pPr>
          </a:lstStyle>
          <a:p>
            <a:pPr>
              <a:defRPr/>
            </a:pPr>
            <a:fld id="{B77E8B5F-8F28-4D9E-9194-EBC3DD8429B4}" type="slidenum">
              <a:rPr lang="en-US"/>
              <a:pPr>
                <a:defRPr/>
              </a:pPr>
              <a:t>‹#›</a:t>
            </a:fld>
            <a:endParaRPr lang="en-US"/>
          </a:p>
        </p:txBody>
      </p:sp>
    </p:spTree>
    <p:extLst>
      <p:ext uri="{BB962C8B-B14F-4D97-AF65-F5344CB8AC3E}">
        <p14:creationId xmlns:p14="http://schemas.microsoft.com/office/powerpoint/2010/main" val="19837981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9DAE88CA-4741-4460-86C8-927E31A2D358}" type="slidenum">
              <a:rPr lang="en-US" smtClean="0"/>
              <a:pPr/>
              <a:t>1</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it-IT" smtClean="0"/>
          </a:p>
        </p:txBody>
      </p:sp>
    </p:spTree>
    <p:extLst>
      <p:ext uri="{BB962C8B-B14F-4D97-AF65-F5344CB8AC3E}">
        <p14:creationId xmlns:p14="http://schemas.microsoft.com/office/powerpoint/2010/main" val="3518950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dirty="0" smtClean="0">
                <a:solidFill>
                  <a:srgbClr val="00B0F0"/>
                </a:solidFill>
              </a:rPr>
              <a:t>E. Todesco – Accelerators physics and technology – Episode III </a:t>
            </a:r>
            <a:r>
              <a:rPr lang="en-US" dirty="0" smtClean="0"/>
              <a:t>- </a:t>
            </a:r>
            <a:fld id="{9CCD2D1B-C2F2-4D40-86C9-FFF418E5A162}" type="slidenum">
              <a:rPr lang="en-US" smtClean="0"/>
              <a:pPr>
                <a:defRPr/>
              </a:pPr>
              <a:t>‹#›</a:t>
            </a:fld>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defRPr/>
            </a:pPr>
            <a:r>
              <a:rPr lang="en-US"/>
              <a:t>27</a:t>
            </a:r>
            <a:r>
              <a:rPr lang="en-US" baseline="30000"/>
              <a:t>h</a:t>
            </a:r>
            <a:r>
              <a:rPr lang="en-US"/>
              <a:t> January 2009 – FiDeL 2009 - </a:t>
            </a:r>
            <a:fld id="{45BF70B8-FB1A-401C-9D1E-9A1CF54AFA77}"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5450" y="96838"/>
            <a:ext cx="2168525" cy="6334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6700" y="96838"/>
            <a:ext cx="6356350" cy="633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defRPr/>
            </a:pPr>
            <a:r>
              <a:rPr lang="en-US"/>
              <a:t>27</a:t>
            </a:r>
            <a:r>
              <a:rPr lang="en-US" baseline="30000"/>
              <a:t>h</a:t>
            </a:r>
            <a:r>
              <a:rPr lang="en-US"/>
              <a:t> January 2009 – FiDeL 2009 - </a:t>
            </a:r>
            <a:fld id="{0D7C56AA-9E16-48F4-A100-532F54D044DA}" type="slidenum">
              <a:rPr lang="en-US"/>
              <a:pPr>
                <a:defRPr/>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948CD44-603A-4C03-9C6B-358F9A332B4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97D058C-0AB0-4DDD-9814-4ABA60311789}"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03FA7DB-E3C2-42D7-B7C3-2225C0A55AA0}"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6A9F3EF-1375-45A3-AE09-4C27F4CDA5D4}"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C12C446-1027-40F9-B75F-DC7788EDB3F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F0D3E19-F67B-49DD-A8FE-A3A8A8246515}"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5B2EEA7-3887-490D-835D-9527999CF50E}"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16B8689-C7B2-4749-8663-55E293440A3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76300" y="96838"/>
            <a:ext cx="6971163" cy="904875"/>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defRPr baseline="0"/>
            </a:lvl2pPr>
            <a:lvl3pPr>
              <a:defRPr sz="1800" baseline="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pPr>
              <a:defRPr/>
            </a:pPr>
            <a:r>
              <a:rPr lang="en-US" dirty="0" smtClean="0"/>
              <a:t>20</a:t>
            </a:r>
            <a:r>
              <a:rPr lang="en-US" baseline="30000" dirty="0" smtClean="0"/>
              <a:t>th</a:t>
            </a:r>
            <a:r>
              <a:rPr lang="en-US" dirty="0" smtClean="0"/>
              <a:t> July 2010 – HL-LHC Design study: Magnets - </a:t>
            </a:r>
            <a:fld id="{9CCD2D1B-C2F2-4D40-86C9-FFF418E5A162}" type="slidenum">
              <a:rPr lang="en-US" smtClean="0"/>
              <a:pPr>
                <a:defRPr/>
              </a:pPr>
              <a:t>‹#›</a:t>
            </a:fld>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2858E49-D2F2-4D10-916D-BB9DDF2EE7C6}"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242756F-DF6F-4617-8B09-EEEAFB6BEE8F}"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335ED96-C721-48BD-BCDE-4859E595C25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pPr>
              <a:defRPr/>
            </a:pPr>
            <a:r>
              <a:rPr lang="en-US"/>
              <a:t>27</a:t>
            </a:r>
            <a:r>
              <a:rPr lang="en-US" baseline="30000"/>
              <a:t>h</a:t>
            </a:r>
            <a:r>
              <a:rPr lang="en-US"/>
              <a:t> January 2009 – FiDeL 2009 - </a:t>
            </a:r>
            <a:fld id="{5EF11689-3773-470F-9C1A-1250138DFCC5}"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66700" y="1190625"/>
            <a:ext cx="4262438" cy="5240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190625"/>
            <a:ext cx="4262437" cy="5240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pPr>
              <a:defRPr/>
            </a:pPr>
            <a:r>
              <a:rPr lang="en-US"/>
              <a:t>27</a:t>
            </a:r>
            <a:r>
              <a:rPr lang="en-US" baseline="30000"/>
              <a:t>h</a:t>
            </a:r>
            <a:r>
              <a:rPr lang="en-US"/>
              <a:t> January 2009 – FiDeL 2009 - </a:t>
            </a:r>
            <a:fld id="{30B17E8F-3EEC-46E1-BD90-D3EFC440AAFD}"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pPr>
              <a:defRPr/>
            </a:pPr>
            <a:r>
              <a:rPr lang="en-US"/>
              <a:t>27</a:t>
            </a:r>
            <a:r>
              <a:rPr lang="en-US" baseline="30000"/>
              <a:t>h</a:t>
            </a:r>
            <a:r>
              <a:rPr lang="en-US"/>
              <a:t> January 2009 – FiDeL 2009 - </a:t>
            </a:r>
            <a:fld id="{9C3B1A39-512F-4361-B36E-BFDEA4A9D986}"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r>
              <a:rPr lang="en-US"/>
              <a:t>18</a:t>
            </a:r>
            <a:r>
              <a:rPr lang="en-US" baseline="30000"/>
              <a:t>h</a:t>
            </a:r>
            <a:r>
              <a:rPr lang="en-US"/>
              <a:t> January 2009 – </a:t>
            </a:r>
            <a:r>
              <a:rPr lang="en-US" err="1"/>
              <a:t>FiDeL</a:t>
            </a:r>
            <a:r>
              <a:rPr lang="en-US"/>
              <a:t> 2009 - </a:t>
            </a:r>
            <a:fld id="{7C77E0AC-3982-4D60-BEA0-4CF57A49C793}"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r>
              <a:rPr lang="en-US"/>
              <a:t>27</a:t>
            </a:r>
            <a:r>
              <a:rPr lang="en-US" baseline="30000"/>
              <a:t>h</a:t>
            </a:r>
            <a:r>
              <a:rPr lang="en-US"/>
              <a:t> January 2009 – FiDeL 2009 - </a:t>
            </a:r>
            <a:fld id="{3CD580D0-A27D-44BC-AD74-5741019FBA05}"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r>
              <a:rPr lang="en-US"/>
              <a:t>27</a:t>
            </a:r>
            <a:r>
              <a:rPr lang="en-US" baseline="30000"/>
              <a:t>h</a:t>
            </a:r>
            <a:r>
              <a:rPr lang="en-US"/>
              <a:t> January 2009 – FiDeL 2009 - </a:t>
            </a:r>
            <a:fld id="{F0C594C9-1956-476E-BFD2-51D7675E2DEE}"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r>
              <a:rPr lang="en-US"/>
              <a:t>27</a:t>
            </a:r>
            <a:r>
              <a:rPr lang="en-US" baseline="30000"/>
              <a:t>h</a:t>
            </a:r>
            <a:r>
              <a:rPr lang="en-US"/>
              <a:t> January 2009 – FiDeL 2009 - </a:t>
            </a:r>
            <a:fld id="{5CA4267F-4BC8-4069-9CEE-8B2BE2F3A2BF}"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8994" name="Rectangle 2"/>
          <p:cNvSpPr>
            <a:spLocks noChangeArrowheads="1"/>
          </p:cNvSpPr>
          <p:nvPr/>
        </p:nvSpPr>
        <p:spPr bwMode="auto">
          <a:xfrm>
            <a:off x="0" y="0"/>
            <a:ext cx="9144000" cy="1060450"/>
          </a:xfrm>
          <a:prstGeom prst="rect">
            <a:avLst/>
          </a:prstGeom>
          <a:solidFill>
            <a:srgbClr val="1F3361"/>
          </a:solidFill>
          <a:ln w="9525" algn="ctr">
            <a:noFill/>
            <a:miter lim="800000"/>
            <a:headEnd/>
            <a:tailEnd/>
          </a:ln>
          <a:effectLst/>
        </p:spPr>
        <p:txBody>
          <a:bodyPr anchor="ctr">
            <a:spAutoFit/>
          </a:bodyPr>
          <a:lstStyle/>
          <a:p>
            <a:pPr eaLnBrk="0" hangingPunct="0">
              <a:defRPr/>
            </a:pPr>
            <a:endParaRPr lang="en-US">
              <a:cs typeface="+mn-cs"/>
            </a:endParaRPr>
          </a:p>
        </p:txBody>
      </p:sp>
      <p:sp>
        <p:nvSpPr>
          <p:cNvPr id="1027" name="Rectangle 3"/>
          <p:cNvSpPr>
            <a:spLocks noGrp="1" noChangeArrowheads="1"/>
          </p:cNvSpPr>
          <p:nvPr>
            <p:ph type="title"/>
          </p:nvPr>
        </p:nvSpPr>
        <p:spPr bwMode="auto">
          <a:xfrm>
            <a:off x="876300" y="96838"/>
            <a:ext cx="7678738" cy="904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Rectangle 4"/>
          <p:cNvSpPr>
            <a:spLocks noGrp="1" noChangeArrowheads="1"/>
          </p:cNvSpPr>
          <p:nvPr>
            <p:ph type="body" idx="1"/>
          </p:nvPr>
        </p:nvSpPr>
        <p:spPr bwMode="auto">
          <a:xfrm>
            <a:off x="266700" y="1190625"/>
            <a:ext cx="8677275" cy="5240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8997" name="Rectangle 5"/>
          <p:cNvSpPr>
            <a:spLocks noGrp="1" noChangeArrowheads="1"/>
          </p:cNvSpPr>
          <p:nvPr>
            <p:ph type="sldNum" sz="quarter" idx="4"/>
          </p:nvPr>
        </p:nvSpPr>
        <p:spPr bwMode="auto">
          <a:xfrm>
            <a:off x="4414838" y="6524625"/>
            <a:ext cx="4519612"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cs typeface="+mn-cs"/>
              </a:defRPr>
            </a:lvl1pPr>
          </a:lstStyle>
          <a:p>
            <a:pPr>
              <a:defRPr/>
            </a:pPr>
            <a:r>
              <a:rPr lang="en-US" dirty="0" smtClean="0"/>
              <a:t>20</a:t>
            </a:r>
            <a:r>
              <a:rPr lang="en-US" baseline="30000" dirty="0" smtClean="0"/>
              <a:t>th</a:t>
            </a:r>
            <a:r>
              <a:rPr lang="en-US" dirty="0" smtClean="0"/>
              <a:t> July 2010 – HL-LHC Design study: Magnets - </a:t>
            </a:r>
            <a:fld id="{9CCD2D1B-C2F2-4D40-86C9-FFF418E5A162}" type="slidenum">
              <a:rPr lang="en-US" smtClean="0"/>
              <a:pPr>
                <a:defRPr/>
              </a:pPr>
              <a:t>‹#›</a:t>
            </a:fld>
            <a:endParaRPr lang="en-US" dirty="0"/>
          </a:p>
        </p:txBody>
      </p:sp>
      <p:pic>
        <p:nvPicPr>
          <p:cNvPr id="1030" name="Picture 13"/>
          <p:cNvPicPr>
            <a:picLocks noChangeAspect="1" noChangeArrowheads="1"/>
          </p:cNvPicPr>
          <p:nvPr/>
        </p:nvPicPr>
        <p:blipFill>
          <a:blip r:embed="rId13" cstate="print"/>
          <a:srcRect r="1060" b="1387"/>
          <a:stretch>
            <a:fillRect/>
          </a:stretch>
        </p:blipFill>
        <p:spPr bwMode="auto">
          <a:xfrm>
            <a:off x="114300" y="217488"/>
            <a:ext cx="693738" cy="706437"/>
          </a:xfrm>
          <a:prstGeom prst="rect">
            <a:avLst/>
          </a:prstGeom>
          <a:noFill/>
          <a:ln w="9525">
            <a:noFill/>
            <a:miter lim="800000"/>
            <a:headEnd/>
            <a:tailEnd/>
          </a:ln>
        </p:spPr>
      </p:pic>
      <p:sp>
        <p:nvSpPr>
          <p:cNvPr id="469009" name="Rectangle 17"/>
          <p:cNvSpPr>
            <a:spLocks noChangeArrowheads="1"/>
          </p:cNvSpPr>
          <p:nvPr/>
        </p:nvSpPr>
        <p:spPr bwMode="auto">
          <a:xfrm>
            <a:off x="190500" y="6534150"/>
            <a:ext cx="4791075" cy="247650"/>
          </a:xfrm>
          <a:prstGeom prst="rect">
            <a:avLst/>
          </a:prstGeom>
          <a:noFill/>
          <a:ln w="9525">
            <a:noFill/>
            <a:miter lim="800000"/>
            <a:headEnd/>
            <a:tailEnd/>
          </a:ln>
          <a:effectLst/>
        </p:spPr>
        <p:txBody>
          <a:bodyPr/>
          <a:lstStyle/>
          <a:p>
            <a:pPr>
              <a:defRPr/>
            </a:pPr>
            <a:r>
              <a:rPr lang="en-US" sz="1000" u="sng">
                <a:solidFill>
                  <a:srgbClr val="3399FF"/>
                </a:solidFill>
                <a:cs typeface="+mn-cs"/>
              </a:rPr>
              <a:t>E. Todesco</a:t>
            </a:r>
          </a:p>
        </p:txBody>
      </p:sp>
      <p:pic>
        <p:nvPicPr>
          <p:cNvPr id="10" name="Image 11" descr="HLU-logoN-title.png"/>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7481680" y="1131888"/>
            <a:ext cx="1581564" cy="641083"/>
          </a:xfrm>
          <a:prstGeom prst="rect">
            <a:avLst/>
          </a:prstGeom>
        </p:spPr>
      </p:pic>
    </p:spTree>
  </p:cSld>
  <p:clrMap bg1="lt1" tx1="dk1" bg2="lt2" tx2="dk2" accent1="accent1" accent2="accent2" accent3="accent3" accent4="accent4" accent5="accent5" accent6="accent6" hlink="hlink" folHlink="folHlink"/>
  <p:sldLayoutIdLst>
    <p:sldLayoutId id="2147484117" r:id="rId1"/>
    <p:sldLayoutId id="2147484130" r:id="rId2"/>
    <p:sldLayoutId id="2147484131" r:id="rId3"/>
    <p:sldLayoutId id="2147484132" r:id="rId4"/>
    <p:sldLayoutId id="2147484133" r:id="rId5"/>
    <p:sldLayoutId id="2147484118" r:id="rId6"/>
    <p:sldLayoutId id="2147484134" r:id="rId7"/>
    <p:sldLayoutId id="2147484135" r:id="rId8"/>
    <p:sldLayoutId id="2147484136" r:id="rId9"/>
    <p:sldLayoutId id="2147484137" r:id="rId10"/>
    <p:sldLayoutId id="2147484138" r:id="rId11"/>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2600">
          <a:solidFill>
            <a:srgbClr val="FFFFFF"/>
          </a:solidFill>
          <a:latin typeface="+mn-lt"/>
          <a:ea typeface="+mj-ea"/>
          <a:cs typeface="+mj-cs"/>
        </a:defRPr>
      </a:lvl1pPr>
      <a:lvl2pPr algn="ctr" rtl="0" eaLnBrk="0" fontAlgn="base" hangingPunct="0">
        <a:spcBef>
          <a:spcPct val="0"/>
        </a:spcBef>
        <a:spcAft>
          <a:spcPct val="0"/>
        </a:spcAft>
        <a:defRPr sz="2600">
          <a:solidFill>
            <a:srgbClr val="FFFFFF"/>
          </a:solidFill>
          <a:latin typeface="Felix Titling" pitchFamily="82" charset="0"/>
        </a:defRPr>
      </a:lvl2pPr>
      <a:lvl3pPr algn="ctr" rtl="0" eaLnBrk="0" fontAlgn="base" hangingPunct="0">
        <a:spcBef>
          <a:spcPct val="0"/>
        </a:spcBef>
        <a:spcAft>
          <a:spcPct val="0"/>
        </a:spcAft>
        <a:defRPr sz="2600">
          <a:solidFill>
            <a:srgbClr val="FFFFFF"/>
          </a:solidFill>
          <a:latin typeface="Felix Titling" pitchFamily="82" charset="0"/>
        </a:defRPr>
      </a:lvl3pPr>
      <a:lvl4pPr algn="ctr" rtl="0" eaLnBrk="0" fontAlgn="base" hangingPunct="0">
        <a:spcBef>
          <a:spcPct val="0"/>
        </a:spcBef>
        <a:spcAft>
          <a:spcPct val="0"/>
        </a:spcAft>
        <a:defRPr sz="2600">
          <a:solidFill>
            <a:srgbClr val="FFFFFF"/>
          </a:solidFill>
          <a:latin typeface="Felix Titling" pitchFamily="82" charset="0"/>
        </a:defRPr>
      </a:lvl4pPr>
      <a:lvl5pPr algn="ctr" rtl="0" eaLnBrk="0" fontAlgn="base" hangingPunct="0">
        <a:spcBef>
          <a:spcPct val="0"/>
        </a:spcBef>
        <a:spcAft>
          <a:spcPct val="0"/>
        </a:spcAft>
        <a:defRPr sz="2600">
          <a:solidFill>
            <a:srgbClr val="FFFFFF"/>
          </a:solidFill>
          <a:latin typeface="Felix Titling" pitchFamily="82" charset="0"/>
        </a:defRPr>
      </a:lvl5pPr>
      <a:lvl6pPr marL="457200" algn="ctr" rtl="0" fontAlgn="base">
        <a:spcBef>
          <a:spcPct val="0"/>
        </a:spcBef>
        <a:spcAft>
          <a:spcPct val="0"/>
        </a:spcAft>
        <a:defRPr sz="2600">
          <a:solidFill>
            <a:srgbClr val="FFFFFF"/>
          </a:solidFill>
          <a:latin typeface="Felix Titling" pitchFamily="82" charset="0"/>
        </a:defRPr>
      </a:lvl6pPr>
      <a:lvl7pPr marL="914400" algn="ctr" rtl="0" fontAlgn="base">
        <a:spcBef>
          <a:spcPct val="0"/>
        </a:spcBef>
        <a:spcAft>
          <a:spcPct val="0"/>
        </a:spcAft>
        <a:defRPr sz="2600">
          <a:solidFill>
            <a:srgbClr val="FFFFFF"/>
          </a:solidFill>
          <a:latin typeface="Felix Titling" pitchFamily="82" charset="0"/>
        </a:defRPr>
      </a:lvl7pPr>
      <a:lvl8pPr marL="1371600" algn="ctr" rtl="0" fontAlgn="base">
        <a:spcBef>
          <a:spcPct val="0"/>
        </a:spcBef>
        <a:spcAft>
          <a:spcPct val="0"/>
        </a:spcAft>
        <a:defRPr sz="2600">
          <a:solidFill>
            <a:srgbClr val="FFFFFF"/>
          </a:solidFill>
          <a:latin typeface="Felix Titling" pitchFamily="82" charset="0"/>
        </a:defRPr>
      </a:lvl8pPr>
      <a:lvl9pPr marL="1828800" algn="ctr" rtl="0" fontAlgn="base">
        <a:spcBef>
          <a:spcPct val="0"/>
        </a:spcBef>
        <a:spcAft>
          <a:spcPct val="0"/>
        </a:spcAft>
        <a:defRPr sz="2600">
          <a:solidFill>
            <a:srgbClr val="FFFFFF"/>
          </a:solidFill>
          <a:latin typeface="Felix Titling" pitchFamily="82" charset="0"/>
        </a:defRPr>
      </a:lvl9pPr>
    </p:titleStyle>
    <p:bodyStyle>
      <a:lvl1pPr marL="342900" indent="-342900" algn="l" rtl="0" eaLnBrk="0" fontAlgn="base" hangingPunct="0">
        <a:spcBef>
          <a:spcPct val="20000"/>
        </a:spcBef>
        <a:spcAft>
          <a:spcPct val="0"/>
        </a:spcAft>
        <a:buSzPct val="65000"/>
        <a:buBlip>
          <a:blip r:embed="rId15"/>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5000"/>
        <a:buBlip>
          <a:blip r:embed="rId16"/>
        </a:buBlip>
        <a:defRPr sz="2000">
          <a:solidFill>
            <a:schemeClr val="tx1"/>
          </a:solidFill>
          <a:latin typeface="+mn-lt"/>
        </a:defRPr>
      </a:lvl2pPr>
      <a:lvl3pPr marL="1143000" indent="-228600" algn="l" rtl="0" eaLnBrk="0" fontAlgn="base" hangingPunct="0">
        <a:spcBef>
          <a:spcPct val="20000"/>
        </a:spcBef>
        <a:spcAft>
          <a:spcPct val="0"/>
        </a:spcAft>
        <a:buSzPct val="65000"/>
        <a:buBlip>
          <a:blip r:embed="rId17"/>
        </a:buBlip>
        <a:defRPr sz="2400">
          <a:solidFill>
            <a:schemeClr val="tx1"/>
          </a:solidFill>
          <a:latin typeface="+mn-lt"/>
        </a:defRPr>
      </a:lvl3pPr>
      <a:lvl4pPr marL="1600200" indent="-228600" algn="l" rtl="0" eaLnBrk="0" fontAlgn="base" hangingPunct="0">
        <a:spcBef>
          <a:spcPct val="20000"/>
        </a:spcBef>
        <a:spcAft>
          <a:spcPct val="0"/>
        </a:spcAft>
        <a:buSzPct val="65000"/>
        <a:buBlip>
          <a:blip r:embed="rId18"/>
        </a:buBlip>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23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US"/>
          </a:p>
        </p:txBody>
      </p:sp>
      <p:sp>
        <p:nvSpPr>
          <p:cNvPr id="11223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US"/>
          </a:p>
        </p:txBody>
      </p:sp>
      <p:sp>
        <p:nvSpPr>
          <p:cNvPr id="11223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9D34DE3B-079A-4601-8D17-8B2F991EEA8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19" r:id="rId1"/>
    <p:sldLayoutId id="2147484120" r:id="rId2"/>
    <p:sldLayoutId id="2147484121" r:id="rId3"/>
    <p:sldLayoutId id="2147484122" r:id="rId4"/>
    <p:sldLayoutId id="2147484123" r:id="rId5"/>
    <p:sldLayoutId id="2147484124" r:id="rId6"/>
    <p:sldLayoutId id="2147484125" r:id="rId7"/>
    <p:sldLayoutId id="2147484126" r:id="rId8"/>
    <p:sldLayoutId id="2147484127" r:id="rId9"/>
    <p:sldLayoutId id="2147484128" r:id="rId10"/>
    <p:sldLayoutId id="214748412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8.wmf"/><Relationship Id="rId5" Type="http://schemas.openxmlformats.org/officeDocument/2006/relationships/oleObject" Target="../embeddings/oleObject7.bin"/><Relationship Id="rId4" Type="http://schemas.openxmlformats.org/officeDocument/2006/relationships/image" Target="../media/image14.wmf"/><Relationship Id="rId9" Type="http://schemas.openxmlformats.org/officeDocument/2006/relationships/image" Target="../media/image20.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4.wmf"/><Relationship Id="rId5" Type="http://schemas.openxmlformats.org/officeDocument/2006/relationships/oleObject" Target="../embeddings/oleObject10.bin"/><Relationship Id="rId4" Type="http://schemas.openxmlformats.org/officeDocument/2006/relationships/image" Target="../media/image18.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14.wmf"/></Relationships>
</file>

<file path=ppt/slides/_rels/slide1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ern.ch/hilumi" TargetMode="Externa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5.emf"/><Relationship Id="rId5" Type="http://schemas.openxmlformats.org/officeDocument/2006/relationships/image" Target="../media/image24.wmf"/><Relationship Id="rId4" Type="http://schemas.openxmlformats.org/officeDocument/2006/relationships/oleObject" Target="../embeddings/oleObject12.bin"/></Relationships>
</file>

<file path=ppt/slides/_rels/slide16.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8.wmf"/></Relationships>
</file>

<file path=ppt/slides/_rels/slide18.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iconarchive.com/show/flag-icons-by-gosquared/Italy-icon.html" TargetMode="External"/><Relationship Id="rId13" Type="http://schemas.openxmlformats.org/officeDocument/2006/relationships/hyperlink" Target="http://www.iconarchive.com/show/flag-icons-by-gosquared/United-Kingdom-icon.html" TargetMode="External"/><Relationship Id="rId3" Type="http://schemas.openxmlformats.org/officeDocument/2006/relationships/image" Target="../media/image31.png"/><Relationship Id="rId7" Type="http://schemas.openxmlformats.org/officeDocument/2006/relationships/image" Target="../media/image33.png"/><Relationship Id="rId12" Type="http://schemas.openxmlformats.org/officeDocument/2006/relationships/image" Target="../media/image36.png"/><Relationship Id="rId17" Type="http://schemas.openxmlformats.org/officeDocument/2006/relationships/image" Target="../media/image40.png"/><Relationship Id="rId2" Type="http://schemas.openxmlformats.org/officeDocument/2006/relationships/image" Target="../media/image30.png"/><Relationship Id="rId16"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hyperlink" Target="http://www.iconarchive.com/show/flag-icons-by-gosquared/France-icon.html" TargetMode="External"/><Relationship Id="rId11" Type="http://schemas.openxmlformats.org/officeDocument/2006/relationships/image" Target="../media/image35.png"/><Relationship Id="rId5" Type="http://schemas.openxmlformats.org/officeDocument/2006/relationships/image" Target="../media/image32.png"/><Relationship Id="rId15" Type="http://schemas.openxmlformats.org/officeDocument/2006/relationships/image" Target="../media/image38.png"/><Relationship Id="rId10" Type="http://schemas.openxmlformats.org/officeDocument/2006/relationships/hyperlink" Target="http://www.iconarchive.com/show/flag-icons-by-gosquared/Spain-icon.html" TargetMode="External"/><Relationship Id="rId4" Type="http://schemas.openxmlformats.org/officeDocument/2006/relationships/hyperlink" Target="http://www.iconarchive.com/show/flag-icons-by-gosquared/Japan-icon.html" TargetMode="External"/><Relationship Id="rId9" Type="http://schemas.openxmlformats.org/officeDocument/2006/relationships/image" Target="../media/image34.png"/><Relationship Id="rId1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hyperlink" Target="http://www.cern.ch/he-lhc"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indico.cern.ch/event/340703/" TargetMode="Externa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44.emf"/><Relationship Id="rId5" Type="http://schemas.openxmlformats.org/officeDocument/2006/relationships/image" Target="../media/image6.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png"/><Relationship Id="rId7" Type="http://schemas.openxmlformats.org/officeDocument/2006/relationships/image" Target="../media/image47.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6.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30.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13.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2.wmf"/><Relationship Id="rId5" Type="http://schemas.openxmlformats.org/officeDocument/2006/relationships/oleObject" Target="../embeddings/oleObject4.bin"/><Relationship Id="rId4" Type="http://schemas.openxmlformats.org/officeDocument/2006/relationships/image" Target="../media/image11.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6.jpeg"/><Relationship Id="rId5" Type="http://schemas.openxmlformats.org/officeDocument/2006/relationships/image" Target="../media/image15.jpg"/><Relationship Id="rId4" Type="http://schemas.openxmlformats.org/officeDocument/2006/relationships/image" Target="../media/image14.wmf"/></Relationships>
</file>

<file path=ppt/slides/_rels/slide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266700" y="1800225"/>
            <a:ext cx="8497888" cy="1743075"/>
          </a:xfrm>
        </p:spPr>
        <p:txBody>
          <a:bodyPr/>
          <a:lstStyle/>
          <a:p>
            <a:pPr eaLnBrk="1" hangingPunct="1"/>
            <a:r>
              <a:rPr lang="en-US" sz="3200" dirty="0" smtClean="0">
                <a:solidFill>
                  <a:schemeClr val="tx1"/>
                </a:solidFill>
              </a:rPr>
              <a:t>AN OUTLOOK ON LHC OPERATION AND ON FUTURE PROJECTS AND STUDIES</a:t>
            </a:r>
            <a:endParaRPr lang="en-US" sz="1800" dirty="0" smtClean="0">
              <a:solidFill>
                <a:schemeClr val="tx1"/>
              </a:solidFill>
            </a:endParaRPr>
          </a:p>
        </p:txBody>
      </p:sp>
      <p:sp>
        <p:nvSpPr>
          <p:cNvPr id="12291" name="Rectangle 3"/>
          <p:cNvSpPr>
            <a:spLocks noGrp="1" noChangeArrowheads="1"/>
          </p:cNvSpPr>
          <p:nvPr>
            <p:ph type="subTitle" idx="1"/>
          </p:nvPr>
        </p:nvSpPr>
        <p:spPr>
          <a:xfrm>
            <a:off x="1420135" y="3629697"/>
            <a:ext cx="6398123" cy="2358980"/>
          </a:xfrm>
        </p:spPr>
        <p:txBody>
          <a:bodyPr/>
          <a:lstStyle/>
          <a:p>
            <a:pPr eaLnBrk="1" hangingPunct="1"/>
            <a:r>
              <a:rPr lang="en-US" sz="2000" dirty="0" smtClean="0"/>
              <a:t>E. </a:t>
            </a:r>
            <a:r>
              <a:rPr lang="en-US" sz="2000" dirty="0" err="1" smtClean="0"/>
              <a:t>Todesco</a:t>
            </a:r>
            <a:endParaRPr lang="en-US" sz="2000" dirty="0" smtClean="0"/>
          </a:p>
          <a:p>
            <a:pPr eaLnBrk="1" hangingPunct="1"/>
            <a:r>
              <a:rPr lang="en-US" sz="1800" dirty="0" smtClean="0"/>
              <a:t>HL-LHC IR magnets WP leader</a:t>
            </a:r>
          </a:p>
          <a:p>
            <a:pPr eaLnBrk="1" hangingPunct="1"/>
            <a:endParaRPr lang="en-US" sz="1800" dirty="0" smtClean="0"/>
          </a:p>
          <a:p>
            <a:pPr eaLnBrk="1" hangingPunct="1"/>
            <a:r>
              <a:rPr lang="en-US" sz="1800" dirty="0" smtClean="0"/>
              <a:t>Magnet, Superconductors and Cryostats Group</a:t>
            </a:r>
          </a:p>
          <a:p>
            <a:pPr eaLnBrk="1" hangingPunct="1"/>
            <a:r>
              <a:rPr lang="en-US" sz="1800" dirty="0" smtClean="0"/>
              <a:t>Technology Department</a:t>
            </a:r>
          </a:p>
          <a:p>
            <a:pPr eaLnBrk="1" hangingPunct="1"/>
            <a:r>
              <a:rPr lang="en-US" sz="1800" dirty="0" smtClean="0"/>
              <a:t>CERN, Geneva, Switzerland</a:t>
            </a:r>
          </a:p>
        </p:txBody>
      </p:sp>
      <p:sp>
        <p:nvSpPr>
          <p:cNvPr id="12292" name="Rectangle 9"/>
          <p:cNvSpPr>
            <a:spLocks noChangeArrowheads="1"/>
          </p:cNvSpPr>
          <p:nvPr/>
        </p:nvSpPr>
        <p:spPr bwMode="auto">
          <a:xfrm>
            <a:off x="1265238" y="169863"/>
            <a:ext cx="6400800" cy="681037"/>
          </a:xfrm>
          <a:prstGeom prst="rect">
            <a:avLst/>
          </a:prstGeom>
          <a:noFill/>
          <a:ln w="9525">
            <a:noFill/>
            <a:miter lim="800000"/>
            <a:headEnd/>
            <a:tailEnd/>
          </a:ln>
        </p:spPr>
        <p:txBody>
          <a:bodyPr/>
          <a:lstStyle/>
          <a:p>
            <a:pPr algn="ctr">
              <a:spcBef>
                <a:spcPct val="20000"/>
              </a:spcBef>
              <a:buSzPct val="65000"/>
            </a:pPr>
            <a:r>
              <a:rPr lang="en-US" sz="1200" dirty="0" smtClean="0">
                <a:solidFill>
                  <a:schemeClr val="bg1"/>
                </a:solidFill>
              </a:rPr>
              <a:t>CERN, 22</a:t>
            </a:r>
            <a:r>
              <a:rPr lang="en-US" sz="1200" baseline="30000" dirty="0" smtClean="0">
                <a:solidFill>
                  <a:schemeClr val="bg1"/>
                </a:solidFill>
              </a:rPr>
              <a:t>th</a:t>
            </a:r>
            <a:r>
              <a:rPr lang="en-US" sz="1200" dirty="0" smtClean="0">
                <a:solidFill>
                  <a:schemeClr val="bg1"/>
                </a:solidFill>
              </a:rPr>
              <a:t> November 2016</a:t>
            </a:r>
          </a:p>
          <a:p>
            <a:pPr algn="ctr">
              <a:spcBef>
                <a:spcPct val="20000"/>
              </a:spcBef>
              <a:buSzPct val="65000"/>
            </a:pPr>
            <a:r>
              <a:rPr lang="en-US" sz="1200" dirty="0" smtClean="0">
                <a:solidFill>
                  <a:schemeClr val="bg1"/>
                </a:solidFill>
              </a:rPr>
              <a:t>Italian teachers program</a:t>
            </a:r>
            <a:endParaRPr lang="en-US" sz="1200" dirty="0">
              <a:solidFill>
                <a:schemeClr val="bg1"/>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dirty="0"/>
              <a:t>LHC in the 10’s - </a:t>
            </a:r>
            <a:fld id="{B1DE5877-CFA4-47FA-8D29-385DA945389C}" type="slidenum">
              <a:rPr lang="en-US" smtClean="0"/>
              <a:pPr/>
              <a:t>10</a:t>
            </a:fld>
            <a:endParaRPr lang="en-US" dirty="0"/>
          </a:p>
        </p:txBody>
      </p:sp>
      <p:sp>
        <p:nvSpPr>
          <p:cNvPr id="28675" name="Rectangle 2"/>
          <p:cNvSpPr>
            <a:spLocks noGrp="1" noChangeArrowheads="1"/>
          </p:cNvSpPr>
          <p:nvPr>
            <p:ph type="title"/>
          </p:nvPr>
        </p:nvSpPr>
        <p:spPr/>
        <p:txBody>
          <a:bodyPr/>
          <a:lstStyle/>
          <a:p>
            <a:pPr eaLnBrk="1" hangingPunct="1"/>
            <a:r>
              <a:rPr lang="en-US" dirty="0" smtClean="0"/>
              <a:t>LHC IN THE 10’S: </a:t>
            </a:r>
            <a:br>
              <a:rPr lang="en-US" dirty="0" smtClean="0"/>
            </a:br>
            <a:r>
              <a:rPr lang="en-US" dirty="0"/>
              <a:t>THE RACE TOWARDS LUMINOSITY</a:t>
            </a:r>
            <a:endParaRPr lang="en-US" dirty="0" smtClean="0"/>
          </a:p>
        </p:txBody>
      </p:sp>
      <p:sp>
        <p:nvSpPr>
          <p:cNvPr id="28676" name="Rectangle 3"/>
          <p:cNvSpPr>
            <a:spLocks noGrp="1" noChangeArrowheads="1"/>
          </p:cNvSpPr>
          <p:nvPr>
            <p:ph type="body" idx="1"/>
          </p:nvPr>
        </p:nvSpPr>
        <p:spPr>
          <a:xfrm>
            <a:off x="266700" y="1190625"/>
            <a:ext cx="8677275" cy="5240338"/>
          </a:xfrm>
        </p:spPr>
        <p:txBody>
          <a:bodyPr/>
          <a:lstStyle/>
          <a:p>
            <a:pPr eaLnBrk="1" hangingPunct="1"/>
            <a:r>
              <a:rPr lang="en-US" dirty="0" smtClean="0">
                <a:sym typeface="Symbol" pitchFamily="18" charset="2"/>
              </a:rPr>
              <a:t>Optics: </a:t>
            </a:r>
            <a:r>
              <a:rPr lang="en-US" dirty="0" smtClean="0">
                <a:solidFill>
                  <a:srgbClr val="C00000"/>
                </a:solidFill>
                <a:sym typeface="Symbol" pitchFamily="18" charset="2"/>
              </a:rPr>
              <a:t>squeezing the beam</a:t>
            </a:r>
          </a:p>
          <a:p>
            <a:pPr lvl="1" eaLnBrk="1" hangingPunct="1"/>
            <a:endParaRPr lang="en-US" dirty="0" smtClean="0">
              <a:sym typeface="Symbol" pitchFamily="18" charset="2"/>
            </a:endParaRPr>
          </a:p>
          <a:p>
            <a:pPr lvl="1" eaLnBrk="1" hangingPunct="1"/>
            <a:r>
              <a:rPr lang="en-US" dirty="0" smtClean="0">
                <a:sym typeface="Symbol" pitchFamily="18" charset="2"/>
              </a:rPr>
              <a:t>Size of the beam in a magnetic lattice</a:t>
            </a:r>
          </a:p>
          <a:p>
            <a:pPr lvl="1" eaLnBrk="1" hangingPunct="1"/>
            <a:r>
              <a:rPr lang="en-US" dirty="0" smtClean="0">
                <a:sym typeface="Symbol" pitchFamily="18" charset="2"/>
              </a:rPr>
              <a:t>Luminosity is inverse prop to </a:t>
            </a:r>
            <a:r>
              <a:rPr lang="en-US" dirty="0" smtClean="0">
                <a:latin typeface="Symbol" pitchFamily="18" charset="2"/>
                <a:sym typeface="Symbol" pitchFamily="18" charset="2"/>
              </a:rPr>
              <a:t>e</a:t>
            </a:r>
            <a:r>
              <a:rPr lang="en-US" dirty="0" smtClean="0">
                <a:sym typeface="Symbol" pitchFamily="18" charset="2"/>
              </a:rPr>
              <a:t> and </a:t>
            </a:r>
            <a:r>
              <a:rPr lang="en-US" dirty="0" smtClean="0">
                <a:latin typeface="Symbol" pitchFamily="18" charset="2"/>
                <a:sym typeface="Symbol" pitchFamily="18" charset="2"/>
              </a:rPr>
              <a:t>b</a:t>
            </a:r>
            <a:r>
              <a:rPr lang="en-US" dirty="0" smtClean="0">
                <a:sym typeface="Symbol" pitchFamily="18" charset="2"/>
              </a:rPr>
              <a:t>*</a:t>
            </a:r>
            <a:endParaRPr lang="en-US" dirty="0">
              <a:sym typeface="Symbol" pitchFamily="18" charset="2"/>
            </a:endParaRPr>
          </a:p>
          <a:p>
            <a:pPr eaLnBrk="1" hangingPunct="1"/>
            <a:r>
              <a:rPr lang="en-US" dirty="0" smtClean="0">
                <a:sym typeface="Symbol" pitchFamily="18" charset="2"/>
              </a:rPr>
              <a:t>In the free path (no accelerator magnets) around the experiment, the </a:t>
            </a:r>
            <a:r>
              <a:rPr lang="en-US" i="1" dirty="0">
                <a:latin typeface="Symbol" pitchFamily="18" charset="2"/>
                <a:sym typeface="Symbol" pitchFamily="18" charset="2"/>
              </a:rPr>
              <a:t>b</a:t>
            </a:r>
            <a:r>
              <a:rPr lang="en-US" dirty="0" smtClean="0">
                <a:sym typeface="Symbol" pitchFamily="18" charset="2"/>
              </a:rPr>
              <a:t>* has a </a:t>
            </a:r>
          </a:p>
          <a:p>
            <a:pPr marL="0" indent="0" eaLnBrk="1" hangingPunct="1">
              <a:buNone/>
            </a:pPr>
            <a:r>
              <a:rPr lang="en-US" dirty="0">
                <a:sym typeface="Symbol" pitchFamily="18" charset="2"/>
              </a:rPr>
              <a:t> </a:t>
            </a:r>
            <a:r>
              <a:rPr lang="en-US" dirty="0" smtClean="0">
                <a:sym typeface="Symbol" pitchFamily="18" charset="2"/>
              </a:rPr>
              <a:t>   nasty dependence </a:t>
            </a:r>
          </a:p>
          <a:p>
            <a:pPr marL="0" indent="0" eaLnBrk="1" hangingPunct="1">
              <a:buNone/>
            </a:pPr>
            <a:r>
              <a:rPr lang="en-US" dirty="0" smtClean="0">
                <a:sym typeface="Symbol" pitchFamily="18" charset="2"/>
              </a:rPr>
              <a:t>    with</a:t>
            </a:r>
            <a:r>
              <a:rPr lang="en-US" i="1" dirty="0" smtClean="0">
                <a:sym typeface="Symbol" pitchFamily="18" charset="2"/>
              </a:rPr>
              <a:t> s</a:t>
            </a:r>
            <a:r>
              <a:rPr lang="en-US" dirty="0" smtClean="0">
                <a:sym typeface="Symbol" pitchFamily="18" charset="2"/>
              </a:rPr>
              <a:t> distance to IP</a:t>
            </a:r>
          </a:p>
          <a:p>
            <a:pPr eaLnBrk="1" hangingPunct="1"/>
            <a:endParaRPr lang="en-US" dirty="0">
              <a:sym typeface="Symbol" pitchFamily="18" charset="2"/>
            </a:endParaRPr>
          </a:p>
          <a:p>
            <a:pPr eaLnBrk="1" hangingPunct="1"/>
            <a:endParaRPr lang="en-US" dirty="0" smtClean="0">
              <a:sym typeface="Symbol" pitchFamily="18" charset="2"/>
            </a:endParaRPr>
          </a:p>
          <a:p>
            <a:pPr eaLnBrk="1" hangingPunct="1"/>
            <a:endParaRPr lang="en-US" dirty="0" smtClean="0">
              <a:sym typeface="Symbol" pitchFamily="18" charset="2"/>
            </a:endParaRPr>
          </a:p>
          <a:p>
            <a:pPr eaLnBrk="1" hangingPunct="1"/>
            <a:r>
              <a:rPr lang="en-US" dirty="0" smtClean="0">
                <a:sym typeface="Symbol" pitchFamily="18" charset="2"/>
              </a:rPr>
              <a:t>The limit to the squeeze is the </a:t>
            </a:r>
            <a:r>
              <a:rPr lang="en-US" dirty="0" smtClean="0">
                <a:solidFill>
                  <a:srgbClr val="C00000"/>
                </a:solidFill>
                <a:sym typeface="Symbol" pitchFamily="18" charset="2"/>
              </a:rPr>
              <a:t>magnet aperture</a:t>
            </a:r>
          </a:p>
          <a:p>
            <a:pPr lvl="1" eaLnBrk="1" hangingPunct="1"/>
            <a:r>
              <a:rPr lang="en-US" dirty="0" smtClean="0">
                <a:sym typeface="Symbol" pitchFamily="18" charset="2"/>
              </a:rPr>
              <a:t>Key word for magnets in HL LHC: not stronger but </a:t>
            </a:r>
            <a:r>
              <a:rPr lang="en-US" dirty="0" smtClean="0">
                <a:solidFill>
                  <a:srgbClr val="C00000"/>
                </a:solidFill>
                <a:sym typeface="Symbol" pitchFamily="18" charset="2"/>
              </a:rPr>
              <a:t>larger</a:t>
            </a:r>
            <a:endParaRPr lang="en-US" dirty="0">
              <a:solidFill>
                <a:srgbClr val="C00000"/>
              </a:solidFill>
              <a:sym typeface="Symbol" pitchFamily="18" charset="2"/>
            </a:endParaRP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graphicFrame>
        <p:nvGraphicFramePr>
          <p:cNvPr id="104453" name="Object 5"/>
          <p:cNvGraphicFramePr>
            <a:graphicFrameLocks noChangeAspect="1"/>
          </p:cNvGraphicFramePr>
          <p:nvPr>
            <p:extLst>
              <p:ext uri="{D42A27DB-BD31-4B8C-83A1-F6EECF244321}">
                <p14:modId xmlns:p14="http://schemas.microsoft.com/office/powerpoint/2010/main" val="3062484803"/>
              </p:ext>
            </p:extLst>
          </p:nvPr>
        </p:nvGraphicFramePr>
        <p:xfrm>
          <a:off x="4708969" y="1493210"/>
          <a:ext cx="2571397" cy="453156"/>
        </p:xfrm>
        <a:graphic>
          <a:graphicData uri="http://schemas.openxmlformats.org/presentationml/2006/ole">
            <mc:AlternateContent xmlns:mc="http://schemas.openxmlformats.org/markup-compatibility/2006">
              <mc:Choice xmlns:v="urn:schemas-microsoft-com:vml" Requires="v">
                <p:oleObj spid="_x0000_s6552" name="Equation" r:id="rId3" imgW="2603500" imgH="457200" progId="Equation.3">
                  <p:embed/>
                </p:oleObj>
              </mc:Choice>
              <mc:Fallback>
                <p:oleObj name="Equation" r:id="rId3" imgW="26035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8969" y="1493210"/>
                        <a:ext cx="2571397" cy="45315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044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3" name="Oval 18"/>
          <p:cNvSpPr/>
          <p:nvPr/>
        </p:nvSpPr>
        <p:spPr bwMode="auto">
          <a:xfrm rot="2369397">
            <a:off x="6762746" y="1251298"/>
            <a:ext cx="517206" cy="909331"/>
          </a:xfrm>
          <a:prstGeom prst="ellipse">
            <a:avLst/>
          </a:prstGeom>
          <a:solidFill>
            <a:srgbClr val="009900">
              <a:alpha val="0"/>
            </a:srgbClr>
          </a:solidFill>
          <a:ln w="1905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CH"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sp>
        <p:nvSpPr>
          <p:cNvPr id="4" name="Rectangle 5"/>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Objet 4"/>
          <p:cNvGraphicFramePr>
            <a:graphicFrameLocks noChangeAspect="1"/>
          </p:cNvGraphicFramePr>
          <p:nvPr>
            <p:extLst>
              <p:ext uri="{D42A27DB-BD31-4B8C-83A1-F6EECF244321}">
                <p14:modId xmlns:p14="http://schemas.microsoft.com/office/powerpoint/2010/main" val="1818411830"/>
              </p:ext>
            </p:extLst>
          </p:nvPr>
        </p:nvGraphicFramePr>
        <p:xfrm>
          <a:off x="6889376" y="1991392"/>
          <a:ext cx="1697857" cy="830474"/>
        </p:xfrm>
        <a:graphic>
          <a:graphicData uri="http://schemas.openxmlformats.org/presentationml/2006/ole">
            <mc:AlternateContent xmlns:mc="http://schemas.openxmlformats.org/markup-compatibility/2006">
              <mc:Choice xmlns:v="urn:schemas-microsoft-com:vml" Requires="v">
                <p:oleObj spid="_x0000_s6553" name="Équation" r:id="rId5" imgW="977476" imgH="482391" progId="Equation.3">
                  <p:embed/>
                </p:oleObj>
              </mc:Choice>
              <mc:Fallback>
                <p:oleObj name="Équation" r:id="rId5" imgW="977476" imgH="48239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89376" y="1991392"/>
                        <a:ext cx="1697857" cy="830474"/>
                      </a:xfrm>
                      <a:prstGeom prst="rect">
                        <a:avLst/>
                      </a:prstGeom>
                      <a:noFill/>
                    </p:spPr>
                  </p:pic>
                </p:oleObj>
              </mc:Fallback>
            </mc:AlternateContent>
          </a:graphicData>
        </a:graphic>
      </p:graphicFrame>
      <p:sp>
        <p:nvSpPr>
          <p:cNvPr id="6" name="Rectangle 7"/>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7" name="Objet 6"/>
          <p:cNvGraphicFramePr>
            <a:graphicFrameLocks noChangeAspect="1"/>
          </p:cNvGraphicFramePr>
          <p:nvPr>
            <p:extLst>
              <p:ext uri="{D42A27DB-BD31-4B8C-83A1-F6EECF244321}">
                <p14:modId xmlns:p14="http://schemas.microsoft.com/office/powerpoint/2010/main" val="4187805457"/>
              </p:ext>
            </p:extLst>
          </p:nvPr>
        </p:nvGraphicFramePr>
        <p:xfrm>
          <a:off x="863221" y="4812760"/>
          <a:ext cx="2284413" cy="771525"/>
        </p:xfrm>
        <a:graphic>
          <a:graphicData uri="http://schemas.openxmlformats.org/presentationml/2006/ole">
            <mc:AlternateContent xmlns:mc="http://schemas.openxmlformats.org/markup-compatibility/2006">
              <mc:Choice xmlns:v="urn:schemas-microsoft-com:vml" Requires="v">
                <p:oleObj spid="_x0000_s6554" name="Équation" r:id="rId7" imgW="1320480" imgH="444240" progId="Equation.3">
                  <p:embed/>
                </p:oleObj>
              </mc:Choice>
              <mc:Fallback>
                <p:oleObj name="Équation" r:id="rId7" imgW="1320480" imgH="444240" progId="Equation.3">
                  <p:embed/>
                  <p:pic>
                    <p:nvPicPr>
                      <p:cNvPr id="0" name=""/>
                      <p:cNvPicPr>
                        <a:picLocks noChangeAspect="1" noChangeArrowheads="1"/>
                      </p:cNvPicPr>
                      <p:nvPr/>
                    </p:nvPicPr>
                    <p:blipFill>
                      <a:blip r:embed="rId8"/>
                      <a:srcRect/>
                      <a:stretch>
                        <a:fillRect/>
                      </a:stretch>
                    </p:blipFill>
                    <p:spPr bwMode="auto">
                      <a:xfrm>
                        <a:off x="863221" y="4812760"/>
                        <a:ext cx="2284413" cy="771525"/>
                      </a:xfrm>
                      <a:prstGeom prst="rect">
                        <a:avLst/>
                      </a:prstGeom>
                      <a:noFill/>
                    </p:spPr>
                  </p:pic>
                </p:oleObj>
              </mc:Fallback>
            </mc:AlternateContent>
          </a:graphicData>
        </a:graphic>
      </p:graphicFrame>
      <p:pic>
        <p:nvPicPr>
          <p:cNvPr id="17" name="Picture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40610" y="3193577"/>
            <a:ext cx="4989755" cy="25248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12706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67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67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7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76">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7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676">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67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dirty="0"/>
              <a:t>LHC in the 10’s - </a:t>
            </a:r>
            <a:fld id="{B1DE5877-CFA4-47FA-8D29-385DA945389C}" type="slidenum">
              <a:rPr lang="en-US" smtClean="0"/>
              <a:pPr/>
              <a:t>11</a:t>
            </a:fld>
            <a:endParaRPr lang="en-US" dirty="0"/>
          </a:p>
        </p:txBody>
      </p:sp>
      <p:sp>
        <p:nvSpPr>
          <p:cNvPr id="28675" name="Rectangle 2"/>
          <p:cNvSpPr>
            <a:spLocks noGrp="1" noChangeArrowheads="1"/>
          </p:cNvSpPr>
          <p:nvPr>
            <p:ph type="title"/>
          </p:nvPr>
        </p:nvSpPr>
        <p:spPr/>
        <p:txBody>
          <a:bodyPr/>
          <a:lstStyle/>
          <a:p>
            <a:pPr eaLnBrk="1" hangingPunct="1"/>
            <a:r>
              <a:rPr lang="en-US" dirty="0" smtClean="0"/>
              <a:t>LHC IN THE 10’S: </a:t>
            </a:r>
            <a:br>
              <a:rPr lang="en-US" dirty="0" smtClean="0"/>
            </a:br>
            <a:r>
              <a:rPr lang="en-US" dirty="0"/>
              <a:t>THE RACE TOWARDS LUMINOSITY</a:t>
            </a:r>
            <a:endParaRPr lang="en-US" dirty="0" smtClean="0"/>
          </a:p>
        </p:txBody>
      </p:sp>
      <p:sp>
        <p:nvSpPr>
          <p:cNvPr id="28676" name="Rectangle 3"/>
          <p:cNvSpPr>
            <a:spLocks noGrp="1" noChangeArrowheads="1"/>
          </p:cNvSpPr>
          <p:nvPr>
            <p:ph type="body" idx="1"/>
          </p:nvPr>
        </p:nvSpPr>
        <p:spPr/>
        <p:txBody>
          <a:bodyPr/>
          <a:lstStyle/>
          <a:p>
            <a:pPr eaLnBrk="1" hangingPunct="1"/>
            <a:r>
              <a:rPr lang="en-US" dirty="0" smtClean="0">
                <a:sym typeface="Symbol" pitchFamily="18" charset="2"/>
              </a:rPr>
              <a:t>Optics: squeezing the beam</a:t>
            </a:r>
          </a:p>
          <a:p>
            <a:pPr lvl="1" eaLnBrk="1" hangingPunct="1"/>
            <a:endParaRPr lang="en-US" dirty="0" smtClean="0">
              <a:sym typeface="Symbol" pitchFamily="18" charset="2"/>
            </a:endParaRPr>
          </a:p>
          <a:p>
            <a:pPr lvl="1" eaLnBrk="1" hangingPunct="1"/>
            <a:r>
              <a:rPr lang="en-US" dirty="0" smtClean="0">
                <a:sym typeface="Symbol" pitchFamily="18" charset="2"/>
              </a:rPr>
              <a:t>Size of the beam in a magnetic lattice</a:t>
            </a:r>
          </a:p>
          <a:p>
            <a:pPr lvl="1" eaLnBrk="1" hangingPunct="1"/>
            <a:endParaRPr lang="en-US" dirty="0">
              <a:sym typeface="Symbol" pitchFamily="18" charset="2"/>
            </a:endParaRPr>
          </a:p>
          <a:p>
            <a:pPr eaLnBrk="1" hangingPunct="1"/>
            <a:r>
              <a:rPr lang="en-US" dirty="0" smtClean="0">
                <a:sym typeface="Symbol" pitchFamily="18" charset="2"/>
              </a:rPr>
              <a:t>LHC was </a:t>
            </a:r>
            <a:r>
              <a:rPr lang="en-US" dirty="0" smtClean="0">
                <a:solidFill>
                  <a:srgbClr val="C00000"/>
                </a:solidFill>
                <a:sym typeface="Symbol" pitchFamily="18" charset="2"/>
              </a:rPr>
              <a:t>designed to reach </a:t>
            </a:r>
            <a:r>
              <a:rPr lang="en-US" i="1" dirty="0">
                <a:solidFill>
                  <a:srgbClr val="C00000"/>
                </a:solidFill>
                <a:latin typeface="Symbol" pitchFamily="18" charset="2"/>
                <a:sym typeface="Symbol" pitchFamily="18" charset="2"/>
              </a:rPr>
              <a:t>b</a:t>
            </a:r>
            <a:r>
              <a:rPr lang="en-US" dirty="0">
                <a:solidFill>
                  <a:srgbClr val="C00000"/>
                </a:solidFill>
                <a:sym typeface="Symbol" pitchFamily="18" charset="2"/>
              </a:rPr>
              <a:t>* </a:t>
            </a:r>
            <a:r>
              <a:rPr lang="en-US" dirty="0" smtClean="0">
                <a:solidFill>
                  <a:srgbClr val="C00000"/>
                </a:solidFill>
                <a:sym typeface="Symbol" pitchFamily="18" charset="2"/>
              </a:rPr>
              <a:t>= 55 cm  </a:t>
            </a:r>
            <a:r>
              <a:rPr lang="en-US" dirty="0" smtClean="0">
                <a:sym typeface="Symbol" pitchFamily="18" charset="2"/>
              </a:rPr>
              <a:t>with 70 mm aperture IR quads</a:t>
            </a:r>
          </a:p>
          <a:p>
            <a:pPr eaLnBrk="1" hangingPunct="1"/>
            <a:r>
              <a:rPr lang="fr-CH" dirty="0" smtClean="0">
                <a:sym typeface="Symbol" pitchFamily="18" charset="2"/>
              </a:rPr>
              <a:t>In </a:t>
            </a:r>
            <a:r>
              <a:rPr lang="fr-CH" dirty="0" err="1" smtClean="0">
                <a:sym typeface="Symbol" pitchFamily="18" charset="2"/>
              </a:rPr>
              <a:t>RunI</a:t>
            </a:r>
            <a:r>
              <a:rPr lang="fr-CH" dirty="0" smtClean="0">
                <a:sym typeface="Symbol" pitchFamily="18" charset="2"/>
              </a:rPr>
              <a:t>, </a:t>
            </a:r>
            <a:r>
              <a:rPr lang="fr-CH" dirty="0" err="1" smtClean="0">
                <a:sym typeface="Symbol" pitchFamily="18" charset="2"/>
              </a:rPr>
              <a:t>less</a:t>
            </a:r>
            <a:r>
              <a:rPr lang="fr-CH" dirty="0" smtClean="0">
                <a:sym typeface="Symbol" pitchFamily="18" charset="2"/>
              </a:rPr>
              <a:t> </a:t>
            </a:r>
            <a:r>
              <a:rPr lang="fr-CH" dirty="0" err="1" smtClean="0">
                <a:sym typeface="Symbol" pitchFamily="18" charset="2"/>
              </a:rPr>
              <a:t>energy</a:t>
            </a:r>
            <a:r>
              <a:rPr lang="en-US" dirty="0">
                <a:sym typeface="Symbol"/>
              </a:rPr>
              <a:t>  larger beam</a:t>
            </a:r>
            <a:r>
              <a:rPr lang="en-US" dirty="0">
                <a:sym typeface="Symbol" pitchFamily="18" charset="2"/>
              </a:rPr>
              <a:t> </a:t>
            </a:r>
            <a:r>
              <a:rPr lang="en-US" dirty="0">
                <a:sym typeface="Symbol"/>
              </a:rPr>
              <a:t> higher </a:t>
            </a:r>
            <a:r>
              <a:rPr lang="en-US" i="1" dirty="0">
                <a:latin typeface="Symbol" pitchFamily="18" charset="2"/>
                <a:sym typeface="Symbol" pitchFamily="18" charset="2"/>
              </a:rPr>
              <a:t>b</a:t>
            </a:r>
            <a:r>
              <a:rPr lang="en-US" dirty="0">
                <a:sym typeface="Symbol" pitchFamily="18" charset="2"/>
              </a:rPr>
              <a:t>*</a:t>
            </a:r>
            <a:endParaRPr lang="en-US" dirty="0" smtClean="0">
              <a:sym typeface="Symbol" pitchFamily="18" charset="2"/>
            </a:endParaRPr>
          </a:p>
          <a:p>
            <a:pPr lvl="1" eaLnBrk="1" hangingPunct="1"/>
            <a:r>
              <a:rPr lang="en-US" dirty="0" smtClean="0">
                <a:sym typeface="Symbol" pitchFamily="18" charset="2"/>
              </a:rPr>
              <a:t>But lower emittance, </a:t>
            </a:r>
            <a:r>
              <a:rPr lang="en-US" dirty="0">
                <a:sym typeface="Symbol" pitchFamily="18" charset="2"/>
              </a:rPr>
              <a:t>s</a:t>
            </a:r>
            <a:r>
              <a:rPr lang="en-US" dirty="0" smtClean="0">
                <a:sym typeface="Symbol" pitchFamily="18" charset="2"/>
              </a:rPr>
              <a:t>o at the end we manage to run at 60 cm</a:t>
            </a:r>
          </a:p>
          <a:p>
            <a:pPr eaLnBrk="1" hangingPunct="1"/>
            <a:r>
              <a:rPr lang="fr-CH" dirty="0" smtClean="0">
                <a:sym typeface="Symbol" pitchFamily="18" charset="2"/>
              </a:rPr>
              <a:t>In </a:t>
            </a:r>
            <a:r>
              <a:rPr lang="fr-CH" dirty="0" err="1" smtClean="0">
                <a:sym typeface="Symbol" pitchFamily="18" charset="2"/>
              </a:rPr>
              <a:t>RunII</a:t>
            </a:r>
            <a:r>
              <a:rPr lang="fr-CH" dirty="0" smtClean="0">
                <a:sym typeface="Symbol" pitchFamily="18" charset="2"/>
              </a:rPr>
              <a:t>, </a:t>
            </a:r>
            <a:r>
              <a:rPr lang="fr-CH" dirty="0" err="1" smtClean="0">
                <a:sym typeface="Symbol" pitchFamily="18" charset="2"/>
              </a:rPr>
              <a:t>we</a:t>
            </a:r>
            <a:r>
              <a:rPr lang="fr-CH" dirty="0" smtClean="0">
                <a:sym typeface="Symbol" pitchFamily="18" charset="2"/>
              </a:rPr>
              <a:t> </a:t>
            </a:r>
            <a:r>
              <a:rPr lang="fr-CH" dirty="0" err="1" smtClean="0">
                <a:sym typeface="Symbol" pitchFamily="18" charset="2"/>
              </a:rPr>
              <a:t>started</a:t>
            </a:r>
            <a:r>
              <a:rPr lang="fr-CH" dirty="0" smtClean="0">
                <a:sym typeface="Symbol" pitchFamily="18" charset="2"/>
              </a:rPr>
              <a:t> at 80 cm</a:t>
            </a:r>
          </a:p>
          <a:p>
            <a:pPr lvl="1" eaLnBrk="1" hangingPunct="1"/>
            <a:r>
              <a:rPr lang="fr-CH" dirty="0" err="1" smtClean="0">
                <a:sym typeface="Symbol" pitchFamily="18" charset="2"/>
              </a:rPr>
              <a:t>Then</a:t>
            </a:r>
            <a:r>
              <a:rPr lang="fr-CH" dirty="0" smtClean="0">
                <a:sym typeface="Symbol" pitchFamily="18" charset="2"/>
              </a:rPr>
              <a:t> </a:t>
            </a:r>
            <a:r>
              <a:rPr lang="fr-CH" dirty="0" err="1" smtClean="0">
                <a:sym typeface="Symbol" pitchFamily="18" charset="2"/>
              </a:rPr>
              <a:t>we</a:t>
            </a:r>
            <a:r>
              <a:rPr lang="fr-CH" dirty="0" smtClean="0">
                <a:sym typeface="Symbol" pitchFamily="18" charset="2"/>
              </a:rPr>
              <a:t> </a:t>
            </a:r>
            <a:r>
              <a:rPr lang="fr-CH" dirty="0" err="1" smtClean="0">
                <a:sym typeface="Symbol" pitchFamily="18" charset="2"/>
              </a:rPr>
              <a:t>progressiveley</a:t>
            </a:r>
            <a:r>
              <a:rPr lang="fr-CH" dirty="0" smtClean="0">
                <a:sym typeface="Symbol" pitchFamily="18" charset="2"/>
              </a:rPr>
              <a:t> </a:t>
            </a:r>
            <a:r>
              <a:rPr lang="fr-CH" dirty="0" err="1" smtClean="0">
                <a:sym typeface="Symbol" pitchFamily="18" charset="2"/>
              </a:rPr>
              <a:t>moved</a:t>
            </a:r>
            <a:r>
              <a:rPr lang="fr-CH" dirty="0" smtClean="0">
                <a:sym typeface="Symbol" pitchFamily="18" charset="2"/>
              </a:rPr>
              <a:t> down to 60 and </a:t>
            </a:r>
            <a:r>
              <a:rPr lang="fr-CH" dirty="0" err="1" smtClean="0">
                <a:sym typeface="Symbol" pitchFamily="18" charset="2"/>
              </a:rPr>
              <a:t>then</a:t>
            </a:r>
            <a:r>
              <a:rPr lang="fr-CH" dirty="0" smtClean="0">
                <a:sym typeface="Symbol" pitchFamily="18" charset="2"/>
              </a:rPr>
              <a:t> to 40 cm</a:t>
            </a:r>
          </a:p>
          <a:p>
            <a:pPr lvl="1" eaLnBrk="1" hangingPunct="1"/>
            <a:r>
              <a:rPr lang="en-US" dirty="0" smtClean="0">
                <a:sym typeface="Symbol" pitchFamily="18" charset="2"/>
              </a:rPr>
              <a:t>This is possible thanks to very good aperture (larger than expected) and smaller beam emittance (2.0 mu instead of 3.75)</a:t>
            </a: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4" name="Rectangle 5"/>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Objet 4"/>
          <p:cNvGraphicFramePr>
            <a:graphicFrameLocks noChangeAspect="1"/>
          </p:cNvGraphicFramePr>
          <p:nvPr>
            <p:extLst>
              <p:ext uri="{D42A27DB-BD31-4B8C-83A1-F6EECF244321}">
                <p14:modId xmlns:p14="http://schemas.microsoft.com/office/powerpoint/2010/main" val="1594198308"/>
              </p:ext>
            </p:extLst>
          </p:nvPr>
        </p:nvGraphicFramePr>
        <p:xfrm>
          <a:off x="6247925" y="2050914"/>
          <a:ext cx="1697857" cy="830474"/>
        </p:xfrm>
        <a:graphic>
          <a:graphicData uri="http://schemas.openxmlformats.org/presentationml/2006/ole">
            <mc:AlternateContent xmlns:mc="http://schemas.openxmlformats.org/markup-compatibility/2006">
              <mc:Choice xmlns:v="urn:schemas-microsoft-com:vml" Requires="v">
                <p:oleObj spid="_x0000_s7446" name="Équation" r:id="rId3" imgW="977476" imgH="482391" progId="Equation.3">
                  <p:embed/>
                </p:oleObj>
              </mc:Choice>
              <mc:Fallback>
                <p:oleObj name="Équation" r:id="rId3" imgW="977476" imgH="48239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7925" y="2050914"/>
                        <a:ext cx="1697857" cy="830474"/>
                      </a:xfrm>
                      <a:prstGeom prst="rect">
                        <a:avLst/>
                      </a:prstGeom>
                      <a:noFill/>
                    </p:spPr>
                  </p:pic>
                </p:oleObj>
              </mc:Fallback>
            </mc:AlternateContent>
          </a:graphicData>
        </a:graphic>
      </p:graphicFrame>
      <p:sp>
        <p:nvSpPr>
          <p:cNvPr id="6" name="Rectangle 7"/>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7" name="Object 5"/>
          <p:cNvGraphicFramePr>
            <a:graphicFrameLocks noChangeAspect="1"/>
          </p:cNvGraphicFramePr>
          <p:nvPr>
            <p:extLst>
              <p:ext uri="{D42A27DB-BD31-4B8C-83A1-F6EECF244321}">
                <p14:modId xmlns:p14="http://schemas.microsoft.com/office/powerpoint/2010/main" val="989709881"/>
              </p:ext>
            </p:extLst>
          </p:nvPr>
        </p:nvGraphicFramePr>
        <p:xfrm>
          <a:off x="4708969" y="1493210"/>
          <a:ext cx="2571397" cy="453156"/>
        </p:xfrm>
        <a:graphic>
          <a:graphicData uri="http://schemas.openxmlformats.org/presentationml/2006/ole">
            <mc:AlternateContent xmlns:mc="http://schemas.openxmlformats.org/markup-compatibility/2006">
              <mc:Choice xmlns:v="urn:schemas-microsoft-com:vml" Requires="v">
                <p:oleObj spid="_x0000_s7447" name="Equation" r:id="rId5" imgW="2603500" imgH="457200" progId="Equation.3">
                  <p:embed/>
                </p:oleObj>
              </mc:Choice>
              <mc:Fallback>
                <p:oleObj name="Equation" r:id="rId5" imgW="2603500" imgH="457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8969" y="1493210"/>
                        <a:ext cx="2571397" cy="45315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8" name="Oval 18"/>
          <p:cNvSpPr/>
          <p:nvPr/>
        </p:nvSpPr>
        <p:spPr bwMode="auto">
          <a:xfrm rot="2369397">
            <a:off x="6762746" y="1251298"/>
            <a:ext cx="517206" cy="909331"/>
          </a:xfrm>
          <a:prstGeom prst="ellipse">
            <a:avLst/>
          </a:prstGeom>
          <a:solidFill>
            <a:srgbClr val="009900">
              <a:alpha val="0"/>
            </a:srgbClr>
          </a:solidFill>
          <a:ln w="1905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CH"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spTree>
    <p:extLst>
      <p:ext uri="{BB962C8B-B14F-4D97-AF65-F5344CB8AC3E}">
        <p14:creationId xmlns:p14="http://schemas.microsoft.com/office/powerpoint/2010/main" val="39491590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6">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6">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76">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676">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76">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67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dirty="0"/>
              <a:t>LHC in the 10’s - </a:t>
            </a:r>
            <a:fld id="{B1DE5877-CFA4-47FA-8D29-385DA945389C}" type="slidenum">
              <a:rPr lang="en-US" smtClean="0"/>
              <a:pPr/>
              <a:t>12</a:t>
            </a:fld>
            <a:endParaRPr lang="en-US" dirty="0"/>
          </a:p>
        </p:txBody>
      </p:sp>
      <p:sp>
        <p:nvSpPr>
          <p:cNvPr id="28675" name="Rectangle 2"/>
          <p:cNvSpPr>
            <a:spLocks noGrp="1" noChangeArrowheads="1"/>
          </p:cNvSpPr>
          <p:nvPr>
            <p:ph type="title"/>
          </p:nvPr>
        </p:nvSpPr>
        <p:spPr/>
        <p:txBody>
          <a:bodyPr/>
          <a:lstStyle/>
          <a:p>
            <a:pPr eaLnBrk="1" hangingPunct="1"/>
            <a:r>
              <a:rPr lang="en-US" dirty="0" smtClean="0"/>
              <a:t>LHC IN THE 10’S: </a:t>
            </a:r>
            <a:br>
              <a:rPr lang="en-US" dirty="0" smtClean="0"/>
            </a:br>
            <a:r>
              <a:rPr lang="en-US" dirty="0"/>
              <a:t>THE RACE TOWARDS LUMINOSITY</a:t>
            </a:r>
            <a:endParaRPr lang="en-US" dirty="0" smtClean="0"/>
          </a:p>
        </p:txBody>
      </p:sp>
      <p:sp>
        <p:nvSpPr>
          <p:cNvPr id="28676" name="Rectangle 3"/>
          <p:cNvSpPr>
            <a:spLocks noGrp="1" noChangeArrowheads="1"/>
          </p:cNvSpPr>
          <p:nvPr>
            <p:ph type="body" idx="1"/>
          </p:nvPr>
        </p:nvSpPr>
        <p:spPr>
          <a:xfrm>
            <a:off x="266700" y="1190625"/>
            <a:ext cx="8677275" cy="5240338"/>
          </a:xfrm>
        </p:spPr>
        <p:txBody>
          <a:bodyPr/>
          <a:lstStyle/>
          <a:p>
            <a:pPr eaLnBrk="1" hangingPunct="1"/>
            <a:r>
              <a:rPr lang="en-US" dirty="0" smtClean="0">
                <a:sym typeface="Symbol" pitchFamily="18" charset="2"/>
              </a:rPr>
              <a:t>The </a:t>
            </a:r>
            <a:r>
              <a:rPr lang="en-US" dirty="0" smtClean="0">
                <a:solidFill>
                  <a:srgbClr val="C00000"/>
                </a:solidFill>
                <a:sym typeface="Symbol" pitchFamily="18" charset="2"/>
              </a:rPr>
              <a:t>injector chain limits</a:t>
            </a:r>
          </a:p>
          <a:p>
            <a:pPr lvl="1" eaLnBrk="1" hangingPunct="1"/>
            <a:r>
              <a:rPr lang="en-US" dirty="0" err="1" smtClean="0">
                <a:sym typeface="Symbol" pitchFamily="18" charset="2"/>
              </a:rPr>
              <a:t>Emittance</a:t>
            </a:r>
            <a:r>
              <a:rPr lang="en-US" dirty="0" smtClean="0">
                <a:sym typeface="Symbol" pitchFamily="18" charset="2"/>
              </a:rPr>
              <a:t>  </a:t>
            </a:r>
            <a:r>
              <a:rPr lang="en-US" i="1" dirty="0" smtClean="0">
                <a:latin typeface="Symbol" pitchFamily="18" charset="2"/>
                <a:sym typeface="Symbol" pitchFamily="18" charset="2"/>
              </a:rPr>
              <a:t>e</a:t>
            </a:r>
            <a:r>
              <a:rPr lang="en-US" i="1" baseline="-25000" dirty="0" smtClean="0">
                <a:sym typeface="Symbol" pitchFamily="18" charset="2"/>
              </a:rPr>
              <a:t>n</a:t>
            </a:r>
            <a:r>
              <a:rPr lang="en-US" dirty="0" smtClean="0">
                <a:sym typeface="Symbol" pitchFamily="18" charset="2"/>
              </a:rPr>
              <a:t> </a:t>
            </a:r>
            <a:r>
              <a:rPr lang="en-US" dirty="0" err="1" smtClean="0">
                <a:sym typeface="Symbol" pitchFamily="18" charset="2"/>
              </a:rPr>
              <a:t>vs</a:t>
            </a:r>
            <a:r>
              <a:rPr lang="en-US" dirty="0" smtClean="0">
                <a:sym typeface="Symbol" pitchFamily="18" charset="2"/>
              </a:rPr>
              <a:t> </a:t>
            </a:r>
            <a:r>
              <a:rPr lang="en-US" dirty="0" smtClean="0">
                <a:sym typeface="Symbol"/>
              </a:rPr>
              <a:t> intensity </a:t>
            </a:r>
            <a:r>
              <a:rPr lang="en-US" i="1" dirty="0" err="1" smtClean="0">
                <a:sym typeface="Symbol"/>
              </a:rPr>
              <a:t>N</a:t>
            </a:r>
            <a:r>
              <a:rPr lang="en-US" i="1" baseline="-25000" dirty="0" err="1" smtClean="0">
                <a:sym typeface="Symbol"/>
              </a:rPr>
              <a:t>b</a:t>
            </a:r>
            <a:endParaRPr lang="en-US" i="1" baseline="-25000" dirty="0" smtClean="0">
              <a:sym typeface="Symbol" pitchFamily="18" charset="2"/>
            </a:endParaRPr>
          </a:p>
          <a:p>
            <a:pPr lvl="1" eaLnBrk="1" hangingPunct="1"/>
            <a:r>
              <a:rPr lang="en-US" dirty="0" smtClean="0">
                <a:sym typeface="Symbol" pitchFamily="18" charset="2"/>
              </a:rPr>
              <a:t>This relation also depends on the bunch spacing </a:t>
            </a:r>
            <a:r>
              <a:rPr lang="en-US" i="1" dirty="0" err="1" smtClean="0">
                <a:sym typeface="Symbol"/>
              </a:rPr>
              <a:t>n</a:t>
            </a:r>
            <a:r>
              <a:rPr lang="en-US" i="1" baseline="-25000" dirty="0" err="1" smtClean="0">
                <a:sym typeface="Symbol"/>
              </a:rPr>
              <a:t>b</a:t>
            </a:r>
            <a:endParaRPr lang="en-US" dirty="0">
              <a:sym typeface="Symbol" pitchFamily="18" charset="2"/>
            </a:endParaRPr>
          </a:p>
          <a:p>
            <a:pPr lvl="1" eaLnBrk="1" hangingPunct="1"/>
            <a:endParaRPr lang="en-US" dirty="0" smtClean="0">
              <a:sym typeface="Symbol" pitchFamily="18" charset="2"/>
            </a:endParaRPr>
          </a:p>
          <a:p>
            <a:pPr lvl="1" eaLnBrk="1" hangingPunct="1"/>
            <a:endParaRPr lang="en-US" dirty="0" smtClean="0">
              <a:sym typeface="Symbol" pitchFamily="18" charset="2"/>
            </a:endParaRPr>
          </a:p>
          <a:p>
            <a:pPr lvl="1" eaLnBrk="1" hangingPunct="1"/>
            <a:endParaRPr lang="en-US" dirty="0">
              <a:sym typeface="Symbol" pitchFamily="18" charset="2"/>
            </a:endParaRPr>
          </a:p>
          <a:p>
            <a:pPr lvl="1" eaLnBrk="1" hangingPunct="1"/>
            <a:endParaRPr lang="en-US" dirty="0">
              <a:sym typeface="Symbol" pitchFamily="18" charset="2"/>
            </a:endParaRPr>
          </a:p>
          <a:p>
            <a:pPr lvl="1" eaLnBrk="1" hangingPunct="1"/>
            <a:endParaRPr lang="en-US" dirty="0" smtClean="0">
              <a:sym typeface="Symbol" pitchFamily="18" charset="2"/>
            </a:endParaRPr>
          </a:p>
          <a:p>
            <a:pPr lvl="1" eaLnBrk="1" hangingPunct="1"/>
            <a:endParaRPr lang="en-US" dirty="0" smtClean="0">
              <a:sym typeface="Symbol" pitchFamily="18" charset="2"/>
            </a:endParaRPr>
          </a:p>
          <a:p>
            <a:pPr eaLnBrk="1" hangingPunct="1"/>
            <a:endParaRPr lang="en-US" dirty="0" smtClean="0">
              <a:sym typeface="Symbol" pitchFamily="18" charset="2"/>
            </a:endParaRPr>
          </a:p>
          <a:p>
            <a:pPr eaLnBrk="1" hangingPunct="1"/>
            <a:endParaRPr lang="en-US" dirty="0" smtClean="0">
              <a:sym typeface="Symbol" pitchFamily="18" charset="2"/>
            </a:endParaRPr>
          </a:p>
          <a:p>
            <a:pPr lvl="1" eaLnBrk="1" hangingPunct="1"/>
            <a:endParaRPr lang="en-US" dirty="0" smtClean="0">
              <a:sym typeface="Symbol" pitchFamily="18" charset="2"/>
            </a:endParaRPr>
          </a:p>
          <a:p>
            <a:pPr lvl="1" eaLnBrk="1" hangingPunct="1"/>
            <a:r>
              <a:rPr lang="en-US" dirty="0" smtClean="0">
                <a:sym typeface="Symbol" pitchFamily="18" charset="2"/>
              </a:rPr>
              <a:t>50 ns allow larger intensities and smaller emittances</a:t>
            </a:r>
          </a:p>
          <a:p>
            <a:pPr eaLnBrk="1" hangingPunct="1"/>
            <a:r>
              <a:rPr lang="en-US" dirty="0" smtClean="0">
                <a:sym typeface="Symbol" pitchFamily="18" charset="2"/>
              </a:rPr>
              <a:t>Pushing up these limits is the aim of the injector upgrade</a:t>
            </a: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graphicFrame>
        <p:nvGraphicFramePr>
          <p:cNvPr id="104453" name="Object 5"/>
          <p:cNvGraphicFramePr>
            <a:graphicFrameLocks noChangeAspect="1"/>
          </p:cNvGraphicFramePr>
          <p:nvPr/>
        </p:nvGraphicFramePr>
        <p:xfrm>
          <a:off x="4654377" y="1301579"/>
          <a:ext cx="4160302" cy="733168"/>
        </p:xfrm>
        <a:graphic>
          <a:graphicData uri="http://schemas.openxmlformats.org/presentationml/2006/ole">
            <mc:AlternateContent xmlns:mc="http://schemas.openxmlformats.org/markup-compatibility/2006">
              <mc:Choice xmlns:v="urn:schemas-microsoft-com:vml" Requires="v">
                <p:oleObj spid="_x0000_s5271" name="Equation" r:id="rId3" imgW="2603500" imgH="457200" progId="Equation.3">
                  <p:embed/>
                </p:oleObj>
              </mc:Choice>
              <mc:Fallback>
                <p:oleObj name="Equation" r:id="rId3" imgW="26035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4377" y="1301579"/>
                        <a:ext cx="4160302" cy="73316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044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3" name="Oval 18"/>
          <p:cNvSpPr/>
          <p:nvPr/>
        </p:nvSpPr>
        <p:spPr bwMode="auto">
          <a:xfrm rot="17419407">
            <a:off x="7564354" y="1285629"/>
            <a:ext cx="517206" cy="909331"/>
          </a:xfrm>
          <a:prstGeom prst="ellipse">
            <a:avLst/>
          </a:prstGeom>
          <a:solidFill>
            <a:srgbClr val="009900">
              <a:alpha val="0"/>
            </a:srgbClr>
          </a:solidFill>
          <a:ln w="1905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CH"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sp>
        <p:nvSpPr>
          <p:cNvPr id="4" name="Rectangle 5"/>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Rectangle 7"/>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ZoneTexte 14"/>
          <p:cNvSpPr txBox="1"/>
          <p:nvPr/>
        </p:nvSpPr>
        <p:spPr>
          <a:xfrm>
            <a:off x="1996615" y="5540684"/>
            <a:ext cx="5150769" cy="276999"/>
          </a:xfrm>
          <a:prstGeom prst="rect">
            <a:avLst/>
          </a:prstGeom>
          <a:noFill/>
        </p:spPr>
        <p:txBody>
          <a:bodyPr wrap="none" rtlCol="0">
            <a:spAutoFit/>
          </a:bodyPr>
          <a:lstStyle/>
          <a:p>
            <a:r>
              <a:rPr lang="fr-CH" sz="1200" dirty="0" err="1" smtClean="0"/>
              <a:t>Limits</a:t>
            </a:r>
            <a:r>
              <a:rPr lang="fr-CH" sz="1200" dirty="0" smtClean="0"/>
              <a:t> </a:t>
            </a:r>
            <a:r>
              <a:rPr lang="fr-CH" sz="1200" dirty="0" err="1" smtClean="0"/>
              <a:t>imposed</a:t>
            </a:r>
            <a:r>
              <a:rPr lang="fr-CH" sz="1200" dirty="0" smtClean="0"/>
              <a:t> by the </a:t>
            </a:r>
            <a:r>
              <a:rPr lang="fr-CH" sz="1200" dirty="0" err="1" smtClean="0"/>
              <a:t>injectors</a:t>
            </a:r>
            <a:r>
              <a:rPr lang="fr-CH" sz="1200" dirty="0" smtClean="0"/>
              <a:t> to the LHC </a:t>
            </a:r>
            <a:r>
              <a:rPr lang="fr-CH" sz="1200" dirty="0" err="1" smtClean="0"/>
              <a:t>beam</a:t>
            </a:r>
            <a:r>
              <a:rPr lang="fr-CH" sz="1200" dirty="0" smtClean="0"/>
              <a:t> </a:t>
            </a:r>
            <a:r>
              <a:rPr lang="fr-CH" sz="1200" dirty="0" smtClean="0">
                <a:solidFill>
                  <a:srgbClr val="009900"/>
                </a:solidFill>
              </a:rPr>
              <a:t>[R. </a:t>
            </a:r>
            <a:r>
              <a:rPr lang="fr-CH" sz="1200" dirty="0" err="1" smtClean="0">
                <a:solidFill>
                  <a:srgbClr val="009900"/>
                </a:solidFill>
              </a:rPr>
              <a:t>Garoby</a:t>
            </a:r>
            <a:r>
              <a:rPr lang="fr-CH" sz="1200" dirty="0" smtClean="0">
                <a:solidFill>
                  <a:srgbClr val="009900"/>
                </a:solidFill>
              </a:rPr>
              <a:t>, IPAC 2012]</a:t>
            </a:r>
            <a:endParaRPr lang="en-GB" sz="1200" dirty="0">
              <a:solidFill>
                <a:srgbClr val="009900"/>
              </a:solidFill>
            </a:endParaRPr>
          </a:p>
        </p:txBody>
      </p:sp>
      <p:grpSp>
        <p:nvGrpSpPr>
          <p:cNvPr id="5" name="Groupe 4"/>
          <p:cNvGrpSpPr/>
          <p:nvPr/>
        </p:nvGrpSpPr>
        <p:grpSpPr>
          <a:xfrm>
            <a:off x="519713" y="2442951"/>
            <a:ext cx="3863971" cy="2972049"/>
            <a:chOff x="519713" y="2442951"/>
            <a:chExt cx="3863971" cy="2972049"/>
          </a:xfrm>
        </p:grpSpPr>
        <p:grpSp>
          <p:nvGrpSpPr>
            <p:cNvPr id="18" name="Groupe 17"/>
            <p:cNvGrpSpPr/>
            <p:nvPr/>
          </p:nvGrpSpPr>
          <p:grpSpPr>
            <a:xfrm>
              <a:off x="519713" y="2442951"/>
              <a:ext cx="3863971" cy="2972049"/>
              <a:chOff x="452428" y="2497999"/>
              <a:chExt cx="4581525" cy="3867150"/>
            </a:xfrm>
          </p:grpSpPr>
          <p:pic>
            <p:nvPicPr>
              <p:cNvPr id="19" name="Picture 1"/>
              <p:cNvPicPr>
                <a:picLocks noChangeAspect="1" noChangeArrowheads="1"/>
              </p:cNvPicPr>
              <p:nvPr/>
            </p:nvPicPr>
            <p:blipFill>
              <a:blip r:embed="rId5" cstate="print"/>
              <a:srcRect/>
              <a:stretch>
                <a:fillRect/>
              </a:stretch>
            </p:blipFill>
            <p:spPr bwMode="auto">
              <a:xfrm>
                <a:off x="452428" y="2497999"/>
                <a:ext cx="4581525" cy="3867150"/>
              </a:xfrm>
              <a:prstGeom prst="rect">
                <a:avLst/>
              </a:prstGeom>
              <a:noFill/>
              <a:ln w="9525">
                <a:noFill/>
                <a:miter lim="800000"/>
                <a:headEnd/>
                <a:tailEnd/>
              </a:ln>
              <a:effectLst/>
            </p:spPr>
          </p:pic>
          <p:cxnSp>
            <p:nvCxnSpPr>
              <p:cNvPr id="20" name="Straight Arrow Connector 9"/>
              <p:cNvCxnSpPr/>
              <p:nvPr/>
            </p:nvCxnSpPr>
            <p:spPr>
              <a:xfrm>
                <a:off x="2771326" y="3533171"/>
                <a:ext cx="288032" cy="14401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14"/>
              <p:cNvCxnSpPr/>
              <p:nvPr/>
            </p:nvCxnSpPr>
            <p:spPr>
              <a:xfrm rot="463146" flipV="1">
                <a:off x="1188753" y="2799483"/>
                <a:ext cx="1849902" cy="3214468"/>
              </a:xfrm>
              <a:prstGeom prst="line">
                <a:avLst/>
              </a:prstGeom>
              <a:ln>
                <a:solidFill>
                  <a:srgbClr val="00B050"/>
                </a:solidFill>
                <a:prstDash val="sysDash"/>
              </a:ln>
            </p:spPr>
            <p:style>
              <a:lnRef idx="2">
                <a:schemeClr val="accent1"/>
              </a:lnRef>
              <a:fillRef idx="0">
                <a:schemeClr val="accent1"/>
              </a:fillRef>
              <a:effectRef idx="1">
                <a:schemeClr val="accent1"/>
              </a:effectRef>
              <a:fontRef idx="minor">
                <a:schemeClr val="tx1"/>
              </a:fontRef>
            </p:style>
          </p:cxnSp>
          <p:sp>
            <p:nvSpPr>
              <p:cNvPr id="22" name="TextBox 15"/>
              <p:cNvSpPr txBox="1"/>
              <p:nvPr/>
            </p:nvSpPr>
            <p:spPr>
              <a:xfrm rot="18483526">
                <a:off x="604932" y="4452827"/>
                <a:ext cx="2398862" cy="276999"/>
              </a:xfrm>
              <a:prstGeom prst="rect">
                <a:avLst/>
              </a:prstGeom>
              <a:noFill/>
            </p:spPr>
            <p:txBody>
              <a:bodyPr wrap="none" rtlCol="0">
                <a:spAutoFit/>
              </a:bodyPr>
              <a:lstStyle/>
              <a:p>
                <a:r>
                  <a:rPr lang="fr-CH" sz="1200" dirty="0" smtClean="0">
                    <a:solidFill>
                      <a:srgbClr val="00B050"/>
                    </a:solidFill>
                    <a:latin typeface="Times New Roman" pitchFamily="18" charset="0"/>
                    <a:cs typeface="Times New Roman" pitchFamily="18" charset="0"/>
                  </a:rPr>
                  <a:t>PSB </a:t>
                </a:r>
                <a:r>
                  <a:rPr lang="fr-CH" sz="1200" dirty="0" err="1" smtClean="0">
                    <a:solidFill>
                      <a:srgbClr val="00B050"/>
                    </a:solidFill>
                    <a:latin typeface="Times New Roman" pitchFamily="18" charset="0"/>
                    <a:cs typeface="Times New Roman" pitchFamily="18" charset="0"/>
                  </a:rPr>
                  <a:t>space</a:t>
                </a:r>
                <a:r>
                  <a:rPr lang="fr-CH" sz="1200" dirty="0" smtClean="0">
                    <a:solidFill>
                      <a:srgbClr val="00B050"/>
                    </a:solidFill>
                    <a:latin typeface="Times New Roman" pitchFamily="18" charset="0"/>
                    <a:cs typeface="Times New Roman" pitchFamily="18" charset="0"/>
                  </a:rPr>
                  <a:t> charge </a:t>
                </a:r>
                <a:r>
                  <a:rPr lang="fr-CH" sz="1200" dirty="0" err="1" smtClean="0">
                    <a:solidFill>
                      <a:srgbClr val="00B050"/>
                    </a:solidFill>
                    <a:latin typeface="Times New Roman" pitchFamily="18" charset="0"/>
                    <a:cs typeface="Times New Roman" pitchFamily="18" charset="0"/>
                  </a:rPr>
                  <a:t>limit</a:t>
                </a:r>
                <a:r>
                  <a:rPr lang="fr-CH" sz="1200" dirty="0" smtClean="0">
                    <a:solidFill>
                      <a:srgbClr val="00B050"/>
                    </a:solidFill>
                    <a:latin typeface="Times New Roman" pitchFamily="18" charset="0"/>
                    <a:cs typeface="Times New Roman" pitchFamily="18" charset="0"/>
                  </a:rPr>
                  <a:t> </a:t>
                </a:r>
                <a:r>
                  <a:rPr lang="fr-CH" sz="1200" dirty="0" err="1" smtClean="0">
                    <a:solidFill>
                      <a:srgbClr val="00B050"/>
                    </a:solidFill>
                    <a:latin typeface="Times New Roman" pitchFamily="18" charset="0"/>
                    <a:cs typeface="Times New Roman" pitchFamily="18" charset="0"/>
                  </a:rPr>
                  <a:t>with</a:t>
                </a:r>
                <a:r>
                  <a:rPr lang="fr-CH" sz="1200" dirty="0" smtClean="0">
                    <a:solidFill>
                      <a:srgbClr val="00B050"/>
                    </a:solidFill>
                    <a:latin typeface="Times New Roman" pitchFamily="18" charset="0"/>
                    <a:cs typeface="Times New Roman" pitchFamily="18" charset="0"/>
                  </a:rPr>
                  <a:t> Linac2</a:t>
                </a:r>
                <a:endParaRPr lang="en-GB" sz="1200" dirty="0">
                  <a:solidFill>
                    <a:srgbClr val="00B050"/>
                  </a:solidFill>
                  <a:latin typeface="Times New Roman" pitchFamily="18" charset="0"/>
                  <a:cs typeface="Times New Roman" pitchFamily="18" charset="0"/>
                </a:endParaRPr>
              </a:p>
            </p:txBody>
          </p:sp>
        </p:grpSp>
        <p:sp>
          <p:nvSpPr>
            <p:cNvPr id="2" name="Étoile à 5 branches 1"/>
            <p:cNvSpPr/>
            <p:nvPr/>
          </p:nvSpPr>
          <p:spPr bwMode="auto">
            <a:xfrm>
              <a:off x="1797969" y="3349201"/>
              <a:ext cx="285845" cy="253809"/>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sp>
          <p:nvSpPr>
            <p:cNvPr id="3" name="ZoneTexte 2"/>
            <p:cNvSpPr txBox="1"/>
            <p:nvPr/>
          </p:nvSpPr>
          <p:spPr>
            <a:xfrm>
              <a:off x="1423577" y="3069242"/>
              <a:ext cx="660237" cy="338554"/>
            </a:xfrm>
            <a:prstGeom prst="rect">
              <a:avLst/>
            </a:prstGeom>
            <a:noFill/>
          </p:spPr>
          <p:txBody>
            <a:bodyPr wrap="square" rtlCol="0">
              <a:spAutoFit/>
            </a:bodyPr>
            <a:lstStyle/>
            <a:p>
              <a:r>
                <a:rPr lang="fr-CH" sz="1600" dirty="0" smtClean="0">
                  <a:solidFill>
                    <a:srgbClr val="FF0000"/>
                  </a:solidFill>
                </a:rPr>
                <a:t>2012</a:t>
              </a:r>
              <a:endParaRPr lang="en-GB" sz="1600" dirty="0">
                <a:solidFill>
                  <a:srgbClr val="FF0000"/>
                </a:solidFill>
              </a:endParaRPr>
            </a:p>
          </p:txBody>
        </p:sp>
      </p:grpSp>
      <p:grpSp>
        <p:nvGrpSpPr>
          <p:cNvPr id="25" name="Groupe 24"/>
          <p:cNvGrpSpPr/>
          <p:nvPr/>
        </p:nvGrpSpPr>
        <p:grpSpPr>
          <a:xfrm>
            <a:off x="4981787" y="2423847"/>
            <a:ext cx="3357350" cy="2972049"/>
            <a:chOff x="535470" y="2461885"/>
            <a:chExt cx="4581525" cy="3848100"/>
          </a:xfrm>
        </p:grpSpPr>
        <p:pic>
          <p:nvPicPr>
            <p:cNvPr id="26" name="Picture 1"/>
            <p:cNvPicPr>
              <a:picLocks noChangeAspect="1" noChangeArrowheads="1"/>
            </p:cNvPicPr>
            <p:nvPr/>
          </p:nvPicPr>
          <p:blipFill>
            <a:blip r:embed="rId6" cstate="print"/>
            <a:srcRect/>
            <a:stretch>
              <a:fillRect/>
            </a:stretch>
          </p:blipFill>
          <p:spPr bwMode="auto">
            <a:xfrm>
              <a:off x="535470" y="2461885"/>
              <a:ext cx="4581525" cy="3848100"/>
            </a:xfrm>
            <a:prstGeom prst="rect">
              <a:avLst/>
            </a:prstGeom>
            <a:noFill/>
            <a:ln w="9525">
              <a:noFill/>
              <a:miter lim="800000"/>
              <a:headEnd/>
              <a:tailEnd/>
            </a:ln>
            <a:effectLst/>
          </p:spPr>
        </p:pic>
        <p:cxnSp>
          <p:nvCxnSpPr>
            <p:cNvPr id="27" name="Straight Arrow Connector 4"/>
            <p:cNvCxnSpPr/>
            <p:nvPr/>
          </p:nvCxnSpPr>
          <p:spPr>
            <a:xfrm>
              <a:off x="3286416" y="2805633"/>
              <a:ext cx="288032" cy="14401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6"/>
            <p:cNvCxnSpPr/>
            <p:nvPr/>
          </p:nvCxnSpPr>
          <p:spPr>
            <a:xfrm>
              <a:off x="2457490" y="3783941"/>
              <a:ext cx="288032" cy="14401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11"/>
            <p:cNvCxnSpPr/>
            <p:nvPr/>
          </p:nvCxnSpPr>
          <p:spPr>
            <a:xfrm>
              <a:off x="3514228" y="3134766"/>
              <a:ext cx="0" cy="719515"/>
            </a:xfrm>
            <a:prstGeom prst="straightConnector1">
              <a:avLst/>
            </a:prstGeom>
            <a:ln>
              <a:solidFill>
                <a:schemeClr val="accent6">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Connector 19"/>
            <p:cNvCxnSpPr/>
            <p:nvPr/>
          </p:nvCxnSpPr>
          <p:spPr>
            <a:xfrm flipV="1">
              <a:off x="1048043" y="2609572"/>
              <a:ext cx="1849902" cy="3214468"/>
            </a:xfrm>
            <a:prstGeom prst="line">
              <a:avLst/>
            </a:prstGeom>
            <a:ln>
              <a:solidFill>
                <a:srgbClr val="00B050"/>
              </a:solidFill>
              <a:prstDash val="sysDash"/>
            </a:ln>
          </p:spPr>
          <p:style>
            <a:lnRef idx="2">
              <a:schemeClr val="accent1"/>
            </a:lnRef>
            <a:fillRef idx="0">
              <a:schemeClr val="accent1"/>
            </a:fillRef>
            <a:effectRef idx="1">
              <a:schemeClr val="accent1"/>
            </a:effectRef>
            <a:fontRef idx="minor">
              <a:schemeClr val="tx1"/>
            </a:fontRef>
          </p:style>
        </p:cxnSp>
        <p:sp>
          <p:nvSpPr>
            <p:cNvPr id="31" name="TextBox 20"/>
            <p:cNvSpPr txBox="1"/>
            <p:nvPr/>
          </p:nvSpPr>
          <p:spPr>
            <a:xfrm rot="18020380">
              <a:off x="738548" y="3890114"/>
              <a:ext cx="2398862" cy="276999"/>
            </a:xfrm>
            <a:prstGeom prst="rect">
              <a:avLst/>
            </a:prstGeom>
            <a:noFill/>
          </p:spPr>
          <p:txBody>
            <a:bodyPr wrap="none" rtlCol="0">
              <a:spAutoFit/>
            </a:bodyPr>
            <a:lstStyle/>
            <a:p>
              <a:r>
                <a:rPr lang="fr-CH" sz="1200" dirty="0" smtClean="0">
                  <a:solidFill>
                    <a:srgbClr val="00B050"/>
                  </a:solidFill>
                  <a:latin typeface="Times New Roman" pitchFamily="18" charset="0"/>
                  <a:cs typeface="Times New Roman" pitchFamily="18" charset="0"/>
                </a:rPr>
                <a:t>PSB </a:t>
              </a:r>
              <a:r>
                <a:rPr lang="fr-CH" sz="1200" dirty="0" err="1" smtClean="0">
                  <a:solidFill>
                    <a:srgbClr val="00B050"/>
                  </a:solidFill>
                  <a:latin typeface="Times New Roman" pitchFamily="18" charset="0"/>
                  <a:cs typeface="Times New Roman" pitchFamily="18" charset="0"/>
                </a:rPr>
                <a:t>space</a:t>
              </a:r>
              <a:r>
                <a:rPr lang="fr-CH" sz="1200" dirty="0" smtClean="0">
                  <a:solidFill>
                    <a:srgbClr val="00B050"/>
                  </a:solidFill>
                  <a:latin typeface="Times New Roman" pitchFamily="18" charset="0"/>
                  <a:cs typeface="Times New Roman" pitchFamily="18" charset="0"/>
                </a:rPr>
                <a:t> charge </a:t>
              </a:r>
              <a:r>
                <a:rPr lang="fr-CH" sz="1200" dirty="0" err="1" smtClean="0">
                  <a:solidFill>
                    <a:srgbClr val="00B050"/>
                  </a:solidFill>
                  <a:latin typeface="Times New Roman" pitchFamily="18" charset="0"/>
                  <a:cs typeface="Times New Roman" pitchFamily="18" charset="0"/>
                </a:rPr>
                <a:t>limit</a:t>
              </a:r>
              <a:r>
                <a:rPr lang="fr-CH" sz="1200" dirty="0" smtClean="0">
                  <a:solidFill>
                    <a:srgbClr val="00B050"/>
                  </a:solidFill>
                  <a:latin typeface="Times New Roman" pitchFamily="18" charset="0"/>
                  <a:cs typeface="Times New Roman" pitchFamily="18" charset="0"/>
                </a:rPr>
                <a:t> </a:t>
              </a:r>
              <a:r>
                <a:rPr lang="fr-CH" sz="1200" dirty="0" err="1" smtClean="0">
                  <a:solidFill>
                    <a:srgbClr val="00B050"/>
                  </a:solidFill>
                  <a:latin typeface="Times New Roman" pitchFamily="18" charset="0"/>
                  <a:cs typeface="Times New Roman" pitchFamily="18" charset="0"/>
                </a:rPr>
                <a:t>with</a:t>
              </a:r>
              <a:r>
                <a:rPr lang="fr-CH" sz="1200" dirty="0" smtClean="0">
                  <a:solidFill>
                    <a:srgbClr val="00B050"/>
                  </a:solidFill>
                  <a:latin typeface="Times New Roman" pitchFamily="18" charset="0"/>
                  <a:cs typeface="Times New Roman" pitchFamily="18" charset="0"/>
                </a:rPr>
                <a:t> Linac2</a:t>
              </a:r>
              <a:endParaRPr lang="en-GB" sz="1200" dirty="0">
                <a:solidFill>
                  <a:srgbClr val="00B050"/>
                </a:solidFill>
                <a:latin typeface="Times New Roman" pitchFamily="18" charset="0"/>
                <a:cs typeface="Times New Roman" pitchFamily="18" charset="0"/>
              </a:endParaRPr>
            </a:p>
          </p:txBody>
        </p:sp>
      </p:grpSp>
      <p:sp>
        <p:nvSpPr>
          <p:cNvPr id="32" name="Étoile à 5 branches 31"/>
          <p:cNvSpPr/>
          <p:nvPr/>
        </p:nvSpPr>
        <p:spPr bwMode="auto">
          <a:xfrm>
            <a:off x="6104402" y="3664205"/>
            <a:ext cx="285845" cy="253809"/>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sp>
        <p:nvSpPr>
          <p:cNvPr id="33" name="ZoneTexte 32"/>
          <p:cNvSpPr txBox="1"/>
          <p:nvPr/>
        </p:nvSpPr>
        <p:spPr>
          <a:xfrm>
            <a:off x="5285059" y="2819672"/>
            <a:ext cx="996152" cy="338554"/>
          </a:xfrm>
          <a:prstGeom prst="rect">
            <a:avLst/>
          </a:prstGeom>
          <a:noFill/>
        </p:spPr>
        <p:txBody>
          <a:bodyPr wrap="square" rtlCol="0">
            <a:spAutoFit/>
          </a:bodyPr>
          <a:lstStyle/>
          <a:p>
            <a:r>
              <a:rPr lang="fr-CH" sz="1600" dirty="0" smtClean="0">
                <a:solidFill>
                  <a:srgbClr val="FF0000"/>
                </a:solidFill>
              </a:rPr>
              <a:t>nominal</a:t>
            </a:r>
            <a:endParaRPr lang="en-GB" sz="1600" dirty="0">
              <a:solidFill>
                <a:srgbClr val="FF0000"/>
              </a:solidFill>
            </a:endParaRPr>
          </a:p>
        </p:txBody>
      </p:sp>
    </p:spTree>
    <p:extLst>
      <p:ext uri="{BB962C8B-B14F-4D97-AF65-F5344CB8AC3E}">
        <p14:creationId xmlns:p14="http://schemas.microsoft.com/office/powerpoint/2010/main" val="39410353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67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67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676">
                                            <p:txEl>
                                              <p:pRg st="12" end="1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867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P spid="15" grpId="0"/>
      <p:bldP spid="32" grpId="0" animBg="1"/>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dirty="0"/>
              <a:t>LHC in the 10’s - </a:t>
            </a:r>
            <a:fld id="{B1DE5877-CFA4-47FA-8D29-385DA945389C}" type="slidenum">
              <a:rPr lang="en-US" smtClean="0"/>
              <a:pPr/>
              <a:t>13</a:t>
            </a:fld>
            <a:endParaRPr lang="en-US" dirty="0"/>
          </a:p>
        </p:txBody>
      </p:sp>
      <p:sp>
        <p:nvSpPr>
          <p:cNvPr id="28675" name="Rectangle 2"/>
          <p:cNvSpPr>
            <a:spLocks noGrp="1" noChangeArrowheads="1"/>
          </p:cNvSpPr>
          <p:nvPr>
            <p:ph type="title"/>
          </p:nvPr>
        </p:nvSpPr>
        <p:spPr/>
        <p:txBody>
          <a:bodyPr/>
          <a:lstStyle/>
          <a:p>
            <a:pPr eaLnBrk="1" hangingPunct="1"/>
            <a:r>
              <a:rPr lang="en-US" dirty="0" smtClean="0"/>
              <a:t>LHC IN THE 10’S: </a:t>
            </a:r>
            <a:br>
              <a:rPr lang="en-US" dirty="0" smtClean="0"/>
            </a:br>
            <a:r>
              <a:rPr lang="en-US" dirty="0"/>
              <a:t>THE RACE TOWARDS LUMINOSITY</a:t>
            </a:r>
            <a:endParaRPr lang="en-US" dirty="0" smtClean="0"/>
          </a:p>
        </p:txBody>
      </p:sp>
      <p:sp>
        <p:nvSpPr>
          <p:cNvPr id="28676" name="Rectangle 3"/>
          <p:cNvSpPr>
            <a:spLocks noGrp="1" noChangeArrowheads="1"/>
          </p:cNvSpPr>
          <p:nvPr>
            <p:ph type="body" idx="1"/>
          </p:nvPr>
        </p:nvSpPr>
        <p:spPr>
          <a:xfrm>
            <a:off x="266700" y="1190625"/>
            <a:ext cx="8677275" cy="5240338"/>
          </a:xfrm>
        </p:spPr>
        <p:txBody>
          <a:bodyPr/>
          <a:lstStyle/>
          <a:p>
            <a:pPr lvl="1" eaLnBrk="1" hangingPunct="1"/>
            <a:endParaRPr lang="fr-CH" dirty="0" smtClean="0">
              <a:sym typeface="Symbol" pitchFamily="18" charset="2"/>
            </a:endParaRPr>
          </a:p>
          <a:p>
            <a:pPr lvl="1" eaLnBrk="1" hangingPunct="1"/>
            <a:endParaRPr lang="fr-CH" dirty="0">
              <a:sym typeface="Symbol" pitchFamily="18" charset="2"/>
            </a:endParaRPr>
          </a:p>
          <a:p>
            <a:pPr lvl="1" eaLnBrk="1" hangingPunct="1"/>
            <a:r>
              <a:rPr lang="fr-CH" dirty="0" smtClean="0">
                <a:sym typeface="Symbol" pitchFamily="18" charset="2"/>
              </a:rPr>
              <a:t>In </a:t>
            </a:r>
            <a:r>
              <a:rPr lang="fr-CH" dirty="0" err="1" smtClean="0">
                <a:sym typeface="Symbol" pitchFamily="18" charset="2"/>
              </a:rPr>
              <a:t>RunI</a:t>
            </a:r>
            <a:r>
              <a:rPr lang="fr-CH" dirty="0" smtClean="0">
                <a:sym typeface="Symbol" pitchFamily="18" charset="2"/>
              </a:rPr>
              <a:t>, </a:t>
            </a:r>
            <a:r>
              <a:rPr lang="fr-CH" dirty="0" err="1" smtClean="0">
                <a:sym typeface="Symbol" pitchFamily="18" charset="2"/>
              </a:rPr>
              <a:t>we</a:t>
            </a:r>
            <a:r>
              <a:rPr lang="fr-CH" dirty="0" smtClean="0">
                <a:sym typeface="Symbol" pitchFamily="18" charset="2"/>
              </a:rPr>
              <a:t> </a:t>
            </a:r>
            <a:r>
              <a:rPr lang="fr-CH" dirty="0" err="1" smtClean="0">
                <a:sym typeface="Symbol" pitchFamily="18" charset="2"/>
              </a:rPr>
              <a:t>reached</a:t>
            </a:r>
            <a:r>
              <a:rPr lang="fr-CH" dirty="0" smtClean="0">
                <a:sym typeface="Symbol" pitchFamily="18" charset="2"/>
              </a:rPr>
              <a:t> at 4 </a:t>
            </a:r>
            <a:r>
              <a:rPr lang="fr-CH" dirty="0" err="1" smtClean="0">
                <a:sym typeface="Symbol" pitchFamily="18" charset="2"/>
              </a:rPr>
              <a:t>TeV</a:t>
            </a:r>
            <a:r>
              <a:rPr lang="fr-CH" dirty="0" smtClean="0">
                <a:sym typeface="Symbol" pitchFamily="18" charset="2"/>
              </a:rPr>
              <a:t> </a:t>
            </a:r>
            <a:r>
              <a:rPr lang="fr-CH" dirty="0" smtClean="0">
                <a:solidFill>
                  <a:srgbClr val="C00000"/>
                </a:solidFill>
                <a:sym typeface="Symbol" pitchFamily="18" charset="2"/>
              </a:rPr>
              <a:t>70% of nominal </a:t>
            </a:r>
            <a:r>
              <a:rPr lang="fr-CH" dirty="0" err="1" smtClean="0">
                <a:solidFill>
                  <a:srgbClr val="C00000"/>
                </a:solidFill>
                <a:sym typeface="Symbol" pitchFamily="18" charset="2"/>
              </a:rPr>
              <a:t>luminosity</a:t>
            </a:r>
            <a:r>
              <a:rPr lang="fr-CH" dirty="0" smtClean="0">
                <a:solidFill>
                  <a:srgbClr val="C00000"/>
                </a:solidFill>
                <a:sym typeface="Symbol" pitchFamily="18" charset="2"/>
              </a:rPr>
              <a:t> at 50 ns </a:t>
            </a:r>
            <a:r>
              <a:rPr lang="fr-CH" dirty="0" err="1" smtClean="0">
                <a:sym typeface="Symbol" pitchFamily="18" charset="2"/>
              </a:rPr>
              <a:t>operation</a:t>
            </a:r>
            <a:endParaRPr lang="fr-CH" dirty="0" smtClean="0">
              <a:sym typeface="Symbol" pitchFamily="18" charset="2"/>
            </a:endParaRPr>
          </a:p>
          <a:p>
            <a:pPr lvl="1" eaLnBrk="1" hangingPunct="1"/>
            <a:r>
              <a:rPr lang="fr-CH" dirty="0" smtClean="0">
                <a:sym typeface="Symbol" pitchFamily="18" charset="2"/>
              </a:rPr>
              <a:t>In </a:t>
            </a:r>
            <a:r>
              <a:rPr lang="fr-CH" dirty="0" err="1" smtClean="0">
                <a:sym typeface="Symbol" pitchFamily="18" charset="2"/>
              </a:rPr>
              <a:t>Run</a:t>
            </a:r>
            <a:r>
              <a:rPr lang="fr-CH" dirty="0" smtClean="0">
                <a:sym typeface="Symbol" pitchFamily="18" charset="2"/>
              </a:rPr>
              <a:t> II, </a:t>
            </a:r>
            <a:r>
              <a:rPr lang="fr-CH" dirty="0" err="1" smtClean="0">
                <a:sym typeface="Symbol" pitchFamily="18" charset="2"/>
              </a:rPr>
              <a:t>we</a:t>
            </a:r>
            <a:r>
              <a:rPr lang="fr-CH" dirty="0" smtClean="0">
                <a:sym typeface="Symbol" pitchFamily="18" charset="2"/>
              </a:rPr>
              <a:t> </a:t>
            </a:r>
            <a:r>
              <a:rPr lang="fr-CH" dirty="0" err="1" smtClean="0">
                <a:sym typeface="Symbol" pitchFamily="18" charset="2"/>
              </a:rPr>
              <a:t>reached</a:t>
            </a:r>
            <a:r>
              <a:rPr lang="fr-CH" dirty="0" smtClean="0">
                <a:sym typeface="Symbol" pitchFamily="18" charset="2"/>
              </a:rPr>
              <a:t> at 6.5 </a:t>
            </a:r>
            <a:r>
              <a:rPr lang="fr-CH" dirty="0" err="1" smtClean="0">
                <a:sym typeface="Symbol" pitchFamily="18" charset="2"/>
              </a:rPr>
              <a:t>TeV</a:t>
            </a:r>
            <a:r>
              <a:rPr lang="fr-CH" dirty="0" smtClean="0">
                <a:sym typeface="Symbol" pitchFamily="18" charset="2"/>
              </a:rPr>
              <a:t> 150% of nominal </a:t>
            </a:r>
            <a:r>
              <a:rPr lang="fr-CH" dirty="0" err="1" smtClean="0">
                <a:sym typeface="Symbol" pitchFamily="18" charset="2"/>
              </a:rPr>
              <a:t>luminosity</a:t>
            </a:r>
            <a:r>
              <a:rPr lang="fr-CH" dirty="0" smtClean="0">
                <a:sym typeface="Symbol" pitchFamily="18" charset="2"/>
              </a:rPr>
              <a:t> at 25 ns</a:t>
            </a:r>
          </a:p>
          <a:p>
            <a:pPr eaLnBrk="1" hangingPunct="1"/>
            <a:endParaRPr lang="fr-CH" dirty="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a:p>
            <a:pPr lvl="1" eaLnBrk="1" hangingPunct="1"/>
            <a:endParaRPr lang="fr-CH" dirty="0" smtClean="0">
              <a:sym typeface="Symbol" pitchFamily="18" charset="2"/>
            </a:endParaRPr>
          </a:p>
          <a:p>
            <a:pPr lvl="1" eaLnBrk="1" hangingPunct="1"/>
            <a:r>
              <a:rPr lang="fr-CH" dirty="0" smtClean="0">
                <a:sym typeface="Symbol" pitchFamily="18" charset="2"/>
              </a:rPr>
              <a:t>For the moment, </a:t>
            </a:r>
            <a:r>
              <a:rPr lang="fr-CH" dirty="0" smtClean="0">
                <a:solidFill>
                  <a:srgbClr val="C00000"/>
                </a:solidFill>
                <a:sym typeface="Symbol" pitchFamily="18" charset="2"/>
              </a:rPr>
              <a:t>no </a:t>
            </a:r>
            <a:r>
              <a:rPr lang="fr-CH" dirty="0" err="1" smtClean="0">
                <a:solidFill>
                  <a:srgbClr val="C00000"/>
                </a:solidFill>
                <a:sym typeface="Symbol" pitchFamily="18" charset="2"/>
              </a:rPr>
              <a:t>evident</a:t>
            </a:r>
            <a:r>
              <a:rPr lang="fr-CH" dirty="0" smtClean="0">
                <a:solidFill>
                  <a:srgbClr val="C00000"/>
                </a:solidFill>
                <a:sym typeface="Symbol" pitchFamily="18" charset="2"/>
              </a:rPr>
              <a:t> </a:t>
            </a:r>
            <a:r>
              <a:rPr lang="fr-CH" dirty="0" err="1" smtClean="0">
                <a:solidFill>
                  <a:srgbClr val="C00000"/>
                </a:solidFill>
                <a:sym typeface="Symbol" pitchFamily="18" charset="2"/>
              </a:rPr>
              <a:t>bottlenecks</a:t>
            </a:r>
            <a:r>
              <a:rPr lang="fr-CH" dirty="0" smtClean="0">
                <a:solidFill>
                  <a:srgbClr val="C00000"/>
                </a:solidFill>
                <a:sym typeface="Symbol" pitchFamily="18" charset="2"/>
              </a:rPr>
              <a:t> in </a:t>
            </a:r>
            <a:r>
              <a:rPr lang="fr-CH" dirty="0" err="1" smtClean="0">
                <a:solidFill>
                  <a:srgbClr val="C00000"/>
                </a:solidFill>
                <a:sym typeface="Symbol" pitchFamily="18" charset="2"/>
              </a:rPr>
              <a:t>operation</a:t>
            </a:r>
            <a:endParaRPr lang="en-US" dirty="0" smtClean="0">
              <a:solidFill>
                <a:srgbClr val="C00000"/>
              </a:solidFill>
              <a:sym typeface="Symbol" pitchFamily="18" charset="2"/>
            </a:endParaRP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4" name="Rectangle 5"/>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Rectangle 7"/>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5" name="Picture 4"/>
          <p:cNvPicPr>
            <a:picLocks noChangeAspect="1"/>
          </p:cNvPicPr>
          <p:nvPr/>
        </p:nvPicPr>
        <p:blipFill>
          <a:blip r:embed="rId2"/>
          <a:stretch>
            <a:fillRect/>
          </a:stretch>
        </p:blipFill>
        <p:spPr>
          <a:xfrm>
            <a:off x="2257439" y="3272095"/>
            <a:ext cx="4735543" cy="2455513"/>
          </a:xfrm>
          <a:prstGeom prst="rect">
            <a:avLst/>
          </a:prstGeom>
        </p:spPr>
      </p:pic>
    </p:spTree>
    <p:extLst>
      <p:ext uri="{BB962C8B-B14F-4D97-AF65-F5344CB8AC3E}">
        <p14:creationId xmlns:p14="http://schemas.microsoft.com/office/powerpoint/2010/main" val="42228640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6">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676">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67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dirty="0" smtClean="0"/>
              <a:t>LHC in the 10’s - </a:t>
            </a:r>
            <a:fld id="{72FB2D75-2C44-4E91-AB05-E0A53E136E30}" type="slidenum">
              <a:rPr lang="en-US" smtClean="0"/>
              <a:pPr/>
              <a:t>14</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CONTENTS</a:t>
            </a:r>
          </a:p>
        </p:txBody>
      </p:sp>
      <p:sp>
        <p:nvSpPr>
          <p:cNvPr id="13316" name="Rectangle 3"/>
          <p:cNvSpPr>
            <a:spLocks noGrp="1" noChangeArrowheads="1"/>
          </p:cNvSpPr>
          <p:nvPr>
            <p:ph type="body" idx="1"/>
          </p:nvPr>
        </p:nvSpPr>
        <p:spPr/>
        <p:txBody>
          <a:bodyPr/>
          <a:lstStyle/>
          <a:p>
            <a:pPr eaLnBrk="1" hangingPunct="1"/>
            <a:endParaRPr lang="fr-CH" dirty="0" smtClean="0">
              <a:solidFill>
                <a:schemeClr val="bg1">
                  <a:lumMod val="75000"/>
                </a:schemeClr>
              </a:solidFill>
              <a:sym typeface="Symbol" pitchFamily="18" charset="2"/>
            </a:endParaRPr>
          </a:p>
          <a:p>
            <a:pPr eaLnBrk="1" hangingPunct="1"/>
            <a:r>
              <a:rPr lang="fr-CH" dirty="0" smtClean="0">
                <a:solidFill>
                  <a:schemeClr val="bg1">
                    <a:lumMod val="75000"/>
                  </a:schemeClr>
                </a:solidFill>
                <a:sym typeface="Symbol" pitchFamily="18" charset="2"/>
              </a:rPr>
              <a:t>The </a:t>
            </a:r>
            <a:r>
              <a:rPr lang="fr-CH" dirty="0" err="1" smtClean="0">
                <a:solidFill>
                  <a:schemeClr val="bg1">
                    <a:lumMod val="75000"/>
                  </a:schemeClr>
                </a:solidFill>
                <a:sym typeface="Symbol" pitchFamily="18" charset="2"/>
              </a:rPr>
              <a:t>present</a:t>
            </a:r>
            <a:r>
              <a:rPr lang="fr-CH" dirty="0" smtClean="0">
                <a:solidFill>
                  <a:schemeClr val="bg1">
                    <a:lumMod val="75000"/>
                  </a:schemeClr>
                </a:solidFill>
                <a:sym typeface="Symbol" pitchFamily="18" charset="2"/>
              </a:rPr>
              <a:t>: LHC in the 10’s</a:t>
            </a:r>
          </a:p>
          <a:p>
            <a:pPr lvl="1" eaLnBrk="1" hangingPunct="1"/>
            <a:r>
              <a:rPr lang="fr-CH" dirty="0" smtClean="0">
                <a:solidFill>
                  <a:schemeClr val="bg1">
                    <a:lumMod val="75000"/>
                  </a:schemeClr>
                </a:solidFill>
                <a:sym typeface="Symbol" pitchFamily="18" charset="2"/>
              </a:rPr>
              <a:t>LHC </a:t>
            </a:r>
            <a:r>
              <a:rPr lang="fr-CH" dirty="0" err="1" smtClean="0">
                <a:solidFill>
                  <a:schemeClr val="bg1">
                    <a:lumMod val="75000"/>
                  </a:schemeClr>
                </a:solidFill>
                <a:sym typeface="Symbol" pitchFamily="18" charset="2"/>
              </a:rPr>
              <a:t>Energy</a:t>
            </a:r>
            <a:endParaRPr lang="fr-CH" dirty="0" smtClean="0">
              <a:solidFill>
                <a:schemeClr val="bg1">
                  <a:lumMod val="75000"/>
                </a:schemeClr>
              </a:solidFill>
              <a:sym typeface="Symbol" pitchFamily="18" charset="2"/>
            </a:endParaRPr>
          </a:p>
          <a:p>
            <a:pPr lvl="1" eaLnBrk="1" hangingPunct="1"/>
            <a:r>
              <a:rPr lang="fr-CH" dirty="0" smtClean="0">
                <a:solidFill>
                  <a:schemeClr val="bg1">
                    <a:lumMod val="75000"/>
                  </a:schemeClr>
                </a:solidFill>
                <a:sym typeface="Symbol" pitchFamily="18" charset="2"/>
              </a:rPr>
              <a:t>The race </a:t>
            </a:r>
            <a:r>
              <a:rPr lang="fr-CH" dirty="0" err="1" smtClean="0">
                <a:solidFill>
                  <a:schemeClr val="bg1">
                    <a:lumMod val="75000"/>
                  </a:schemeClr>
                </a:solidFill>
                <a:sym typeface="Symbol" pitchFamily="18" charset="2"/>
              </a:rPr>
              <a:t>towards</a:t>
            </a:r>
            <a:r>
              <a:rPr lang="fr-CH" dirty="0" smtClean="0">
                <a:solidFill>
                  <a:schemeClr val="bg1">
                    <a:lumMod val="75000"/>
                  </a:schemeClr>
                </a:solidFill>
                <a:sym typeface="Symbol" pitchFamily="18" charset="2"/>
              </a:rPr>
              <a:t> </a:t>
            </a:r>
            <a:r>
              <a:rPr lang="fr-CH" dirty="0" err="1">
                <a:solidFill>
                  <a:schemeClr val="bg1">
                    <a:lumMod val="75000"/>
                  </a:schemeClr>
                </a:solidFill>
                <a:sym typeface="Symbol" pitchFamily="18" charset="2"/>
              </a:rPr>
              <a:t>l</a:t>
            </a:r>
            <a:r>
              <a:rPr lang="fr-CH" dirty="0" err="1" smtClean="0">
                <a:solidFill>
                  <a:schemeClr val="bg1">
                    <a:lumMod val="75000"/>
                  </a:schemeClr>
                </a:solidFill>
                <a:sym typeface="Symbol" pitchFamily="18" charset="2"/>
              </a:rPr>
              <a:t>uminosity</a:t>
            </a:r>
            <a:r>
              <a:rPr lang="fr-CH" dirty="0" smtClean="0">
                <a:solidFill>
                  <a:schemeClr val="bg1">
                    <a:lumMod val="75000"/>
                  </a:schemeClr>
                </a:solidFill>
                <a:sym typeface="Symbol" pitchFamily="18" charset="2"/>
              </a:rPr>
              <a:t> </a:t>
            </a:r>
          </a:p>
          <a:p>
            <a:pPr lvl="1" eaLnBrk="1" hangingPunct="1"/>
            <a:endParaRPr lang="fr-CH" dirty="0" smtClean="0">
              <a:solidFill>
                <a:schemeClr val="bg1">
                  <a:lumMod val="75000"/>
                </a:schemeClr>
              </a:solidFill>
              <a:sym typeface="Symbol" pitchFamily="18" charset="2"/>
            </a:endParaRPr>
          </a:p>
          <a:p>
            <a:pPr eaLnBrk="1" hangingPunct="1"/>
            <a:endParaRPr lang="fr-CH" dirty="0" smtClean="0">
              <a:sym typeface="Symbol" pitchFamily="18" charset="2"/>
            </a:endParaRPr>
          </a:p>
          <a:p>
            <a:pPr eaLnBrk="1" hangingPunct="1"/>
            <a:r>
              <a:rPr lang="fr-CH" dirty="0" smtClean="0">
                <a:sym typeface="Symbol" pitchFamily="18" charset="2"/>
              </a:rPr>
              <a:t>The 20’s: the HL-LHC </a:t>
            </a:r>
            <a:r>
              <a:rPr lang="fr-CH" dirty="0" err="1" smtClean="0">
                <a:sym typeface="Symbol" pitchFamily="18" charset="2"/>
              </a:rPr>
              <a:t>project</a:t>
            </a:r>
            <a:endParaRPr lang="fr-CH" dirty="0" smtClean="0">
              <a:sym typeface="Symbol" pitchFamily="18" charset="2"/>
            </a:endParaRPr>
          </a:p>
          <a:p>
            <a:pPr lvl="1" eaLnBrk="1" hangingPunct="1"/>
            <a:r>
              <a:rPr lang="fr-CH" dirty="0" err="1" smtClean="0">
                <a:sym typeface="Symbol" pitchFamily="18" charset="2"/>
              </a:rPr>
              <a:t>Optics</a:t>
            </a:r>
            <a:r>
              <a:rPr lang="fr-CH" dirty="0" smtClean="0">
                <a:sym typeface="Symbol" pitchFamily="18" charset="2"/>
              </a:rPr>
              <a:t> and </a:t>
            </a:r>
            <a:r>
              <a:rPr lang="fr-CH" dirty="0" err="1" smtClean="0">
                <a:sym typeface="Symbol" pitchFamily="18" charset="2"/>
              </a:rPr>
              <a:t>intensity</a:t>
            </a:r>
            <a:endParaRPr lang="fr-CH" dirty="0" smtClean="0">
              <a:sym typeface="Symbol" pitchFamily="18" charset="2"/>
            </a:endParaRPr>
          </a:p>
          <a:p>
            <a:pPr eaLnBrk="1" hangingPunct="1"/>
            <a:endParaRPr lang="fr-CH" dirty="0" smtClean="0">
              <a:sym typeface="Symbol" pitchFamily="18" charset="2"/>
            </a:endParaRPr>
          </a:p>
          <a:p>
            <a:pPr eaLnBrk="1" hangingPunct="1"/>
            <a:r>
              <a:rPr lang="fr-CH" dirty="0" smtClean="0">
                <a:sym typeface="Symbol" pitchFamily="18" charset="2"/>
              </a:rPr>
              <a:t>The 30’s: FCC </a:t>
            </a:r>
            <a:r>
              <a:rPr lang="fr-CH" dirty="0" err="1" smtClean="0">
                <a:sym typeface="Symbol" pitchFamily="18" charset="2"/>
              </a:rPr>
              <a:t>studies</a:t>
            </a:r>
            <a:endParaRPr lang="fr-CH" dirty="0" smtClean="0">
              <a:sym typeface="Symbol" pitchFamily="18" charset="2"/>
            </a:endParaRPr>
          </a:p>
          <a:p>
            <a:pPr lvl="1" eaLnBrk="1" hangingPunct="1"/>
            <a:r>
              <a:rPr lang="fr-CH" dirty="0" err="1" smtClean="0">
                <a:sym typeface="Symbol" pitchFamily="18" charset="2"/>
              </a:rPr>
              <a:t>Aiming</a:t>
            </a:r>
            <a:r>
              <a:rPr lang="fr-CH" dirty="0" smtClean="0">
                <a:sym typeface="Symbol" pitchFamily="18" charset="2"/>
              </a:rPr>
              <a:t> at 100 </a:t>
            </a:r>
            <a:r>
              <a:rPr lang="fr-CH" dirty="0" err="1" smtClean="0">
                <a:sym typeface="Symbol" pitchFamily="18" charset="2"/>
              </a:rPr>
              <a:t>TeV</a:t>
            </a:r>
            <a:r>
              <a:rPr lang="fr-CH" dirty="0" smtClean="0">
                <a:sym typeface="Symbol" pitchFamily="18" charset="2"/>
              </a:rPr>
              <a:t> centre of mass</a:t>
            </a:r>
          </a:p>
        </p:txBody>
      </p:sp>
    </p:spTree>
    <p:extLst>
      <p:ext uri="{BB962C8B-B14F-4D97-AF65-F5344CB8AC3E}">
        <p14:creationId xmlns:p14="http://schemas.microsoft.com/office/powerpoint/2010/main" val="402435504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dirty="0"/>
              <a:t>The 20’s: High </a:t>
            </a:r>
            <a:r>
              <a:rPr lang="en-US" dirty="0" err="1"/>
              <a:t>Lumi</a:t>
            </a:r>
            <a:r>
              <a:rPr lang="en-US" dirty="0"/>
              <a:t> LHC </a:t>
            </a:r>
            <a:r>
              <a:rPr lang="en-US" dirty="0" smtClean="0"/>
              <a:t>- </a:t>
            </a:r>
            <a:fld id="{72FB2D75-2C44-4E91-AB05-E0A53E136E30}" type="slidenum">
              <a:rPr lang="en-US" smtClean="0"/>
              <a:pPr/>
              <a:t>15</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HL-LHC</a:t>
            </a:r>
            <a:br>
              <a:rPr lang="en-US" dirty="0" smtClean="0">
                <a:solidFill>
                  <a:schemeClr val="bg1"/>
                </a:solidFill>
                <a:sym typeface="Symbol" pitchFamily="18" charset="2"/>
              </a:rPr>
            </a:br>
            <a:r>
              <a:rPr lang="en-US" dirty="0">
                <a:solidFill>
                  <a:schemeClr val="bg1"/>
                </a:solidFill>
                <a:sym typeface="Symbol" pitchFamily="18" charset="2"/>
              </a:rPr>
              <a:t>T</a:t>
            </a:r>
            <a:r>
              <a:rPr lang="en-US" dirty="0" smtClean="0">
                <a:solidFill>
                  <a:schemeClr val="bg1"/>
                </a:solidFill>
                <a:sym typeface="Symbol" pitchFamily="18" charset="2"/>
              </a:rPr>
              <a:t>HE PATH TOWARDS 3000 FB</a:t>
            </a:r>
            <a:r>
              <a:rPr lang="en-US" baseline="30000" dirty="0" smtClean="0">
                <a:solidFill>
                  <a:schemeClr val="bg1"/>
                </a:solidFill>
                <a:sym typeface="Symbol" pitchFamily="18" charset="2"/>
              </a:rPr>
              <a:t>-1</a:t>
            </a:r>
          </a:p>
        </p:txBody>
      </p:sp>
      <p:sp>
        <p:nvSpPr>
          <p:cNvPr id="13316" name="Rectangle 3"/>
          <p:cNvSpPr>
            <a:spLocks noGrp="1" noChangeArrowheads="1"/>
          </p:cNvSpPr>
          <p:nvPr>
            <p:ph type="body" idx="1"/>
          </p:nvPr>
        </p:nvSpPr>
        <p:spPr/>
        <p:txBody>
          <a:bodyPr/>
          <a:lstStyle/>
          <a:p>
            <a:pPr eaLnBrk="1" hangingPunct="1"/>
            <a:r>
              <a:rPr lang="fr-CH" dirty="0" smtClean="0">
                <a:sym typeface="Symbol" pitchFamily="18" charset="2"/>
              </a:rPr>
              <a:t>CERN Project, EU </a:t>
            </a:r>
            <a:r>
              <a:rPr lang="fr-CH" dirty="0" err="1" smtClean="0">
                <a:sym typeface="Symbol" pitchFamily="18" charset="2"/>
              </a:rPr>
              <a:t>funds</a:t>
            </a:r>
            <a:r>
              <a:rPr lang="fr-CH" dirty="0" smtClean="0">
                <a:sym typeface="Symbol" pitchFamily="18" charset="2"/>
              </a:rPr>
              <a:t> for the design </a:t>
            </a:r>
            <a:r>
              <a:rPr lang="fr-CH" dirty="0" err="1" smtClean="0">
                <a:sym typeface="Symbol" pitchFamily="18" charset="2"/>
              </a:rPr>
              <a:t>study</a:t>
            </a:r>
            <a:r>
              <a:rPr lang="fr-CH" dirty="0" smtClean="0">
                <a:sym typeface="Symbol" pitchFamily="18" charset="2"/>
              </a:rPr>
              <a:t>, </a:t>
            </a:r>
            <a:r>
              <a:rPr lang="fr-CH" dirty="0" err="1" smtClean="0">
                <a:sym typeface="Symbol" pitchFamily="18" charset="2"/>
              </a:rPr>
              <a:t>preliminary</a:t>
            </a:r>
            <a:r>
              <a:rPr lang="fr-CH" dirty="0" smtClean="0">
                <a:sym typeface="Symbol" pitchFamily="18" charset="2"/>
              </a:rPr>
              <a:t> design report </a:t>
            </a:r>
            <a:r>
              <a:rPr lang="fr-CH" dirty="0" err="1" smtClean="0">
                <a:sym typeface="Symbol" pitchFamily="18" charset="2"/>
              </a:rPr>
              <a:t>done</a:t>
            </a:r>
            <a:r>
              <a:rPr lang="fr-CH" dirty="0" smtClean="0">
                <a:sym typeface="Symbol" pitchFamily="18" charset="2"/>
              </a:rPr>
              <a:t>  </a:t>
            </a:r>
            <a:r>
              <a:rPr lang="fr-CH" sz="1800" dirty="0" smtClean="0">
                <a:sym typeface="Symbol" pitchFamily="18" charset="2"/>
                <a:hlinkClick r:id="rId3"/>
              </a:rPr>
              <a:t>www.cern.ch/hilumi</a:t>
            </a:r>
            <a:r>
              <a:rPr lang="fr-CH" sz="1800" dirty="0" smtClean="0">
                <a:sym typeface="Symbol" pitchFamily="18" charset="2"/>
              </a:rPr>
              <a:t> </a:t>
            </a:r>
            <a:r>
              <a:rPr lang="fr-CH" sz="1800" dirty="0" smtClean="0">
                <a:solidFill>
                  <a:srgbClr val="009900"/>
                </a:solidFill>
                <a:sym typeface="Symbol" pitchFamily="18" charset="2"/>
              </a:rPr>
              <a:t>[L. Rossi]</a:t>
            </a:r>
            <a:r>
              <a:rPr lang="fr-CH" dirty="0" smtClean="0">
                <a:sym typeface="Symbol" pitchFamily="18" charset="2"/>
              </a:rPr>
              <a:t> </a:t>
            </a:r>
            <a:endParaRPr lang="fr-CH" dirty="0">
              <a:sym typeface="Symbol" pitchFamily="18" charset="2"/>
            </a:endParaRPr>
          </a:p>
          <a:p>
            <a:pPr lvl="1" eaLnBrk="1" hangingPunct="1"/>
            <a:r>
              <a:rPr lang="fr-CH" dirty="0" smtClean="0">
                <a:sym typeface="Symbol" pitchFamily="18" charset="2"/>
              </a:rPr>
              <a:t>The </a:t>
            </a:r>
            <a:r>
              <a:rPr lang="fr-CH" dirty="0" err="1" smtClean="0">
                <a:sym typeface="Symbol" pitchFamily="18" charset="2"/>
              </a:rPr>
              <a:t>target</a:t>
            </a:r>
            <a:r>
              <a:rPr lang="fr-CH" dirty="0" smtClean="0">
                <a:sym typeface="Symbol" pitchFamily="18" charset="2"/>
              </a:rPr>
              <a:t>: </a:t>
            </a:r>
            <a:r>
              <a:rPr lang="fr-CH" dirty="0" err="1" smtClean="0">
                <a:sym typeface="Symbol" pitchFamily="18" charset="2"/>
              </a:rPr>
              <a:t>after</a:t>
            </a:r>
            <a:r>
              <a:rPr lang="fr-CH" dirty="0" smtClean="0">
                <a:sym typeface="Symbol" pitchFamily="18" charset="2"/>
              </a:rPr>
              <a:t> </a:t>
            </a:r>
            <a:r>
              <a:rPr lang="fr-CH" dirty="0" err="1" smtClean="0">
                <a:sym typeface="Symbol" pitchFamily="18" charset="2"/>
              </a:rPr>
              <a:t>reaching</a:t>
            </a:r>
            <a:r>
              <a:rPr lang="fr-CH" dirty="0" smtClean="0">
                <a:sym typeface="Symbol" pitchFamily="18" charset="2"/>
              </a:rPr>
              <a:t> 300 fb</a:t>
            </a:r>
            <a:r>
              <a:rPr lang="fr-CH" baseline="30000" dirty="0" smtClean="0">
                <a:sym typeface="Symbol" pitchFamily="18" charset="2"/>
              </a:rPr>
              <a:t>-1</a:t>
            </a:r>
            <a:r>
              <a:rPr lang="fr-CH" dirty="0" smtClean="0">
                <a:sym typeface="Symbol" pitchFamily="18" charset="2"/>
              </a:rPr>
              <a:t> in 2022, </a:t>
            </a:r>
            <a:r>
              <a:rPr lang="fr-CH" dirty="0" err="1" smtClean="0">
                <a:sym typeface="Symbol" pitchFamily="18" charset="2"/>
              </a:rPr>
              <a:t>we</a:t>
            </a:r>
            <a:r>
              <a:rPr lang="fr-CH" dirty="0" smtClean="0">
                <a:sym typeface="Symbol" pitchFamily="18" charset="2"/>
              </a:rPr>
              <a:t> </a:t>
            </a:r>
            <a:r>
              <a:rPr lang="fr-CH" dirty="0" err="1" smtClean="0">
                <a:sym typeface="Symbol" pitchFamily="18" charset="2"/>
              </a:rPr>
              <a:t>need</a:t>
            </a:r>
            <a:r>
              <a:rPr lang="fr-CH" dirty="0" smtClean="0">
                <a:sym typeface="Symbol" pitchFamily="18" charset="2"/>
              </a:rPr>
              <a:t> </a:t>
            </a:r>
            <a:r>
              <a:rPr lang="fr-CH" dirty="0" smtClean="0">
                <a:solidFill>
                  <a:srgbClr val="C00000"/>
                </a:solidFill>
                <a:sym typeface="Symbol" pitchFamily="18" charset="2"/>
              </a:rPr>
              <a:t>3000 fb</a:t>
            </a:r>
            <a:r>
              <a:rPr lang="fr-CH" baseline="30000" dirty="0" smtClean="0">
                <a:solidFill>
                  <a:srgbClr val="C00000"/>
                </a:solidFill>
                <a:sym typeface="Symbol" pitchFamily="18" charset="2"/>
              </a:rPr>
              <a:t>-1</a:t>
            </a:r>
            <a:r>
              <a:rPr lang="fr-CH" baseline="30000" dirty="0">
                <a:solidFill>
                  <a:srgbClr val="C00000"/>
                </a:solidFill>
                <a:sym typeface="Symbol" pitchFamily="18" charset="2"/>
              </a:rPr>
              <a:t> </a:t>
            </a:r>
            <a:r>
              <a:rPr lang="fr-CH" dirty="0" smtClean="0">
                <a:solidFill>
                  <a:srgbClr val="C00000"/>
                </a:solidFill>
                <a:sym typeface="Symbol" pitchFamily="18" charset="2"/>
              </a:rPr>
              <a:t>in 2024-2035</a:t>
            </a:r>
          </a:p>
          <a:p>
            <a:pPr eaLnBrk="1" hangingPunct="1"/>
            <a:r>
              <a:rPr lang="fr-CH" dirty="0" err="1" smtClean="0">
                <a:sym typeface="Symbol" pitchFamily="18" charset="2"/>
              </a:rPr>
              <a:t>We</a:t>
            </a:r>
            <a:r>
              <a:rPr lang="fr-CH" dirty="0" smtClean="0">
                <a:sym typeface="Symbol" pitchFamily="18" charset="2"/>
              </a:rPr>
              <a:t> </a:t>
            </a:r>
            <a:r>
              <a:rPr lang="fr-CH" dirty="0" err="1" smtClean="0">
                <a:sym typeface="Symbol" pitchFamily="18" charset="2"/>
              </a:rPr>
              <a:t>need</a:t>
            </a:r>
            <a:r>
              <a:rPr lang="fr-CH" dirty="0" smtClean="0">
                <a:sym typeface="Symbol" pitchFamily="18" charset="2"/>
              </a:rPr>
              <a:t> to gain a </a:t>
            </a:r>
            <a:r>
              <a:rPr lang="fr-CH" dirty="0" smtClean="0">
                <a:solidFill>
                  <a:srgbClr val="C00000"/>
                </a:solidFill>
                <a:sym typeface="Symbol" pitchFamily="18" charset="2"/>
              </a:rPr>
              <a:t>factor four-five </a:t>
            </a:r>
            <a:r>
              <a:rPr lang="fr-CH" dirty="0" smtClean="0">
                <a:sym typeface="Symbol" pitchFamily="18" charset="2"/>
              </a:rPr>
              <a:t>(250-300 </a:t>
            </a:r>
            <a:r>
              <a:rPr lang="fr-CH" dirty="0">
                <a:sym typeface="Symbol" pitchFamily="18" charset="2"/>
              </a:rPr>
              <a:t>fb</a:t>
            </a:r>
            <a:r>
              <a:rPr lang="fr-CH" baseline="30000" dirty="0">
                <a:sym typeface="Symbol" pitchFamily="18" charset="2"/>
              </a:rPr>
              <a:t>-1</a:t>
            </a:r>
            <a:r>
              <a:rPr lang="fr-CH" dirty="0">
                <a:sym typeface="Symbol" pitchFamily="18" charset="2"/>
              </a:rPr>
              <a:t> per </a:t>
            </a:r>
            <a:r>
              <a:rPr lang="fr-CH" dirty="0" err="1" smtClean="0">
                <a:sym typeface="Symbol" pitchFamily="18" charset="2"/>
              </a:rPr>
              <a:t>year</a:t>
            </a:r>
            <a:r>
              <a:rPr lang="fr-CH" dirty="0" smtClean="0">
                <a:sym typeface="Symbol" pitchFamily="18" charset="2"/>
              </a:rPr>
              <a:t>, </a:t>
            </a:r>
            <a:r>
              <a:rPr lang="fr-CH" dirty="0" err="1" smtClean="0">
                <a:sym typeface="Symbol" pitchFamily="18" charset="2"/>
              </a:rPr>
              <a:t>from</a:t>
            </a:r>
            <a:r>
              <a:rPr lang="fr-CH" dirty="0" smtClean="0">
                <a:sym typeface="Symbol" pitchFamily="18" charset="2"/>
              </a:rPr>
              <a:t> the </a:t>
            </a:r>
            <a:r>
              <a:rPr lang="fr-CH" dirty="0" err="1" smtClean="0">
                <a:sym typeface="Symbol" pitchFamily="18" charset="2"/>
              </a:rPr>
              <a:t>beginning</a:t>
            </a:r>
            <a:r>
              <a:rPr lang="fr-CH" dirty="0" smtClean="0">
                <a:sym typeface="Symbol" pitchFamily="18" charset="2"/>
              </a:rPr>
              <a:t> of HL-LHC)</a:t>
            </a:r>
          </a:p>
          <a:p>
            <a:pPr lvl="1" eaLnBrk="1" hangingPunct="1"/>
            <a:r>
              <a:rPr lang="fr-CH" dirty="0" smtClean="0">
                <a:sym typeface="Symbol" pitchFamily="18" charset="2"/>
              </a:rPr>
              <a:t>Peak </a:t>
            </a:r>
            <a:r>
              <a:rPr lang="fr-CH" dirty="0" err="1" smtClean="0">
                <a:sym typeface="Symbol" pitchFamily="18" charset="2"/>
              </a:rPr>
              <a:t>lumi</a:t>
            </a:r>
            <a:r>
              <a:rPr lang="fr-CH" dirty="0" smtClean="0">
                <a:sym typeface="Symbol" pitchFamily="18" charset="2"/>
              </a:rPr>
              <a:t> 10</a:t>
            </a:r>
            <a:r>
              <a:rPr lang="fr-CH" baseline="30000" dirty="0" smtClean="0">
                <a:sym typeface="Symbol" pitchFamily="18" charset="2"/>
              </a:rPr>
              <a:t>35 </a:t>
            </a:r>
            <a:r>
              <a:rPr lang="fr-CH" dirty="0">
                <a:sym typeface="Symbol" pitchFamily="18" charset="2"/>
              </a:rPr>
              <a:t>cm</a:t>
            </a:r>
            <a:r>
              <a:rPr lang="fr-CH" baseline="30000" dirty="0">
                <a:sym typeface="Symbol" pitchFamily="18" charset="2"/>
              </a:rPr>
              <a:t>-2 </a:t>
            </a:r>
            <a:r>
              <a:rPr lang="fr-CH" dirty="0" smtClean="0">
                <a:sym typeface="Symbol" pitchFamily="18" charset="2"/>
              </a:rPr>
              <a:t>s</a:t>
            </a:r>
            <a:r>
              <a:rPr lang="fr-CH" baseline="30000" dirty="0" smtClean="0">
                <a:sym typeface="Symbol" pitchFamily="18" charset="2"/>
              </a:rPr>
              <a:t>-1</a:t>
            </a:r>
            <a:r>
              <a:rPr lang="fr-CH" dirty="0">
                <a:sym typeface="Symbol" pitchFamily="18" charset="2"/>
              </a:rPr>
              <a:t> </a:t>
            </a:r>
            <a:r>
              <a:rPr lang="fr-CH" dirty="0" err="1" smtClean="0">
                <a:sym typeface="Symbol" pitchFamily="18" charset="2"/>
              </a:rPr>
              <a:t>is</a:t>
            </a:r>
            <a:r>
              <a:rPr lang="fr-CH" dirty="0" smtClean="0">
                <a:sym typeface="Symbol" pitchFamily="18" charset="2"/>
              </a:rPr>
              <a:t> not acceptable </a:t>
            </a:r>
          </a:p>
          <a:p>
            <a:pPr marL="457200" lvl="1" indent="0" eaLnBrk="1" hangingPunct="1">
              <a:buNone/>
            </a:pPr>
            <a:r>
              <a:rPr lang="fr-CH" dirty="0">
                <a:sym typeface="Symbol" pitchFamily="18" charset="2"/>
              </a:rPr>
              <a:t>	</a:t>
            </a:r>
            <a:r>
              <a:rPr lang="fr-CH" dirty="0" smtClean="0">
                <a:sym typeface="Symbol" pitchFamily="18" charset="2"/>
              </a:rPr>
              <a:t>for the </a:t>
            </a:r>
            <a:r>
              <a:rPr lang="fr-CH" dirty="0" err="1" smtClean="0">
                <a:sym typeface="Symbol" pitchFamily="18" charset="2"/>
              </a:rPr>
              <a:t>experiments</a:t>
            </a:r>
            <a:r>
              <a:rPr lang="fr-CH" dirty="0" smtClean="0">
                <a:sym typeface="Symbol" pitchFamily="18" charset="2"/>
              </a:rPr>
              <a:t> (pile up)</a:t>
            </a:r>
          </a:p>
          <a:p>
            <a:pPr eaLnBrk="1" hangingPunct="1"/>
            <a:r>
              <a:rPr lang="fr-CH" dirty="0" smtClean="0">
                <a:sym typeface="Symbol" pitchFamily="18" charset="2"/>
              </a:rPr>
              <a:t>A </a:t>
            </a:r>
            <a:r>
              <a:rPr lang="fr-CH" dirty="0" err="1" smtClean="0">
                <a:sym typeface="Symbol" pitchFamily="18" charset="2"/>
              </a:rPr>
              <a:t>levelling</a:t>
            </a:r>
            <a:r>
              <a:rPr lang="fr-CH" dirty="0" smtClean="0">
                <a:sym typeface="Symbol" pitchFamily="18" charset="2"/>
              </a:rPr>
              <a:t> </a:t>
            </a:r>
            <a:r>
              <a:rPr lang="fr-CH" dirty="0" err="1" smtClean="0">
                <a:sym typeface="Symbol" pitchFamily="18" charset="2"/>
              </a:rPr>
              <a:t>is</a:t>
            </a:r>
            <a:r>
              <a:rPr lang="fr-CH" dirty="0" smtClean="0">
                <a:sym typeface="Symbol" pitchFamily="18" charset="2"/>
              </a:rPr>
              <a:t> </a:t>
            </a:r>
            <a:r>
              <a:rPr lang="fr-CH" dirty="0" err="1" smtClean="0">
                <a:sym typeface="Symbol" pitchFamily="18" charset="2"/>
              </a:rPr>
              <a:t>proposed</a:t>
            </a:r>
            <a:r>
              <a:rPr lang="fr-CH" dirty="0" smtClean="0">
                <a:sym typeface="Symbol" pitchFamily="18" charset="2"/>
              </a:rPr>
              <a:t> </a:t>
            </a:r>
            <a:r>
              <a:rPr lang="fr-CH" dirty="0" err="1" smtClean="0">
                <a:sym typeface="Symbol" pitchFamily="18" charset="2"/>
              </a:rPr>
              <a:t>at</a:t>
            </a:r>
            <a:r>
              <a:rPr lang="fr-CH" dirty="0" smtClean="0">
                <a:sym typeface="Symbol" pitchFamily="18" charset="2"/>
              </a:rPr>
              <a:t> 5</a:t>
            </a:r>
            <a:r>
              <a:rPr lang="fr-CH" dirty="0" smtClean="0">
                <a:sym typeface="Symbol"/>
              </a:rPr>
              <a:t></a:t>
            </a:r>
            <a:r>
              <a:rPr lang="fr-CH" dirty="0" smtClean="0">
                <a:sym typeface="Symbol" pitchFamily="18" charset="2"/>
              </a:rPr>
              <a:t>10</a:t>
            </a:r>
            <a:r>
              <a:rPr lang="fr-CH" baseline="30000" dirty="0" smtClean="0">
                <a:sym typeface="Symbol" pitchFamily="18" charset="2"/>
              </a:rPr>
              <a:t>34 </a:t>
            </a:r>
            <a:r>
              <a:rPr lang="fr-CH" dirty="0">
                <a:sym typeface="Symbol" pitchFamily="18" charset="2"/>
              </a:rPr>
              <a:t>cm</a:t>
            </a:r>
            <a:r>
              <a:rPr lang="fr-CH" baseline="30000" dirty="0">
                <a:sym typeface="Symbol" pitchFamily="18" charset="2"/>
              </a:rPr>
              <a:t>-2 </a:t>
            </a:r>
            <a:r>
              <a:rPr lang="fr-CH" dirty="0">
                <a:sym typeface="Symbol" pitchFamily="18" charset="2"/>
              </a:rPr>
              <a:t>s</a:t>
            </a:r>
            <a:r>
              <a:rPr lang="fr-CH" baseline="30000" dirty="0">
                <a:sym typeface="Symbol" pitchFamily="18" charset="2"/>
              </a:rPr>
              <a:t>-1</a:t>
            </a:r>
            <a:endParaRPr lang="fr-CH" dirty="0" smtClean="0">
              <a:sym typeface="Symbol" pitchFamily="18" charset="2"/>
            </a:endParaRPr>
          </a:p>
          <a:p>
            <a:pPr lvl="1" eaLnBrk="1" hangingPunct="1"/>
            <a:r>
              <a:rPr lang="fr-CH" dirty="0" smtClean="0">
                <a:sym typeface="Symbol" pitchFamily="18" charset="2"/>
              </a:rPr>
              <a:t>To have </a:t>
            </a:r>
            <a:r>
              <a:rPr lang="fr-CH" dirty="0" err="1" smtClean="0">
                <a:sym typeface="Symbol" pitchFamily="18" charset="2"/>
              </a:rPr>
              <a:t>this</a:t>
            </a:r>
            <a:r>
              <a:rPr lang="fr-CH" dirty="0" smtClean="0">
                <a:sym typeface="Symbol" pitchFamily="18" charset="2"/>
              </a:rPr>
              <a:t> the LHC must </a:t>
            </a:r>
            <a:r>
              <a:rPr lang="fr-CH" dirty="0" err="1" smtClean="0">
                <a:sym typeface="Symbol" pitchFamily="18" charset="2"/>
              </a:rPr>
              <a:t>be</a:t>
            </a:r>
            <a:r>
              <a:rPr lang="fr-CH" dirty="0" smtClean="0">
                <a:sym typeface="Symbol" pitchFamily="18" charset="2"/>
              </a:rPr>
              <a:t> able to </a:t>
            </a:r>
            <a:r>
              <a:rPr lang="fr-CH" dirty="0" err="1" smtClean="0">
                <a:sym typeface="Symbol" pitchFamily="18" charset="2"/>
              </a:rPr>
              <a:t>reach</a:t>
            </a:r>
            <a:r>
              <a:rPr lang="fr-CH" dirty="0" smtClean="0">
                <a:sym typeface="Symbol" pitchFamily="18" charset="2"/>
              </a:rPr>
              <a:t> </a:t>
            </a:r>
          </a:p>
          <a:p>
            <a:pPr marL="457200" lvl="1" indent="0" eaLnBrk="1" hangingPunct="1">
              <a:buNone/>
            </a:pPr>
            <a:r>
              <a:rPr lang="fr-CH" dirty="0">
                <a:sym typeface="Symbol" pitchFamily="18" charset="2"/>
              </a:rPr>
              <a:t>	</a:t>
            </a:r>
            <a:r>
              <a:rPr lang="fr-CH" dirty="0" smtClean="0">
                <a:sym typeface="Symbol" pitchFamily="18" charset="2"/>
              </a:rPr>
              <a:t>a </a:t>
            </a:r>
            <a:r>
              <a:rPr lang="fr-CH" dirty="0" err="1">
                <a:sym typeface="Symbol" pitchFamily="18" charset="2"/>
              </a:rPr>
              <a:t>p</a:t>
            </a:r>
            <a:r>
              <a:rPr lang="fr-CH" dirty="0" err="1" smtClean="0">
                <a:sym typeface="Symbol" pitchFamily="18" charset="2"/>
              </a:rPr>
              <a:t>eak</a:t>
            </a:r>
            <a:r>
              <a:rPr lang="fr-CH" dirty="0" smtClean="0">
                <a:sym typeface="Symbol" pitchFamily="18" charset="2"/>
              </a:rPr>
              <a:t> </a:t>
            </a:r>
            <a:r>
              <a:rPr lang="fr-CH" dirty="0" err="1">
                <a:sym typeface="Symbol" pitchFamily="18" charset="2"/>
              </a:rPr>
              <a:t>lumi</a:t>
            </a:r>
            <a:r>
              <a:rPr lang="fr-CH" dirty="0">
                <a:sym typeface="Symbol" pitchFamily="18" charset="2"/>
              </a:rPr>
              <a:t> </a:t>
            </a:r>
            <a:r>
              <a:rPr lang="fr-CH" dirty="0" smtClean="0">
                <a:sym typeface="Symbol" pitchFamily="18" charset="2"/>
              </a:rPr>
              <a:t>2</a:t>
            </a:r>
            <a:r>
              <a:rPr lang="fr-CH" dirty="0" smtClean="0">
                <a:sym typeface="Symbol"/>
              </a:rPr>
              <a:t></a:t>
            </a:r>
            <a:r>
              <a:rPr lang="fr-CH" dirty="0" smtClean="0">
                <a:sym typeface="Symbol" pitchFamily="18" charset="2"/>
              </a:rPr>
              <a:t>10</a:t>
            </a:r>
            <a:r>
              <a:rPr lang="fr-CH" baseline="30000" dirty="0" smtClean="0">
                <a:sym typeface="Symbol" pitchFamily="18" charset="2"/>
              </a:rPr>
              <a:t>35</a:t>
            </a:r>
            <a:r>
              <a:rPr lang="fr-CH" dirty="0" smtClean="0">
                <a:sym typeface="Symbol" pitchFamily="18" charset="2"/>
              </a:rPr>
              <a:t>cm</a:t>
            </a:r>
            <a:r>
              <a:rPr lang="fr-CH" baseline="30000" dirty="0" smtClean="0">
                <a:sym typeface="Symbol" pitchFamily="18" charset="2"/>
              </a:rPr>
              <a:t>-2 </a:t>
            </a:r>
            <a:r>
              <a:rPr lang="fr-CH" dirty="0">
                <a:sym typeface="Symbol" pitchFamily="18" charset="2"/>
              </a:rPr>
              <a:t>s</a:t>
            </a:r>
            <a:r>
              <a:rPr lang="fr-CH" baseline="30000" dirty="0">
                <a:sym typeface="Symbol" pitchFamily="18" charset="2"/>
              </a:rPr>
              <a:t>-1</a:t>
            </a:r>
            <a:endParaRPr lang="fr-CH" dirty="0">
              <a:sym typeface="Symbol" pitchFamily="18" charset="2"/>
            </a:endParaRPr>
          </a:p>
          <a:p>
            <a:pPr eaLnBrk="1" hangingPunct="1"/>
            <a:r>
              <a:rPr lang="fr-CH" dirty="0" smtClean="0">
                <a:sym typeface="Symbol" pitchFamily="18" charset="2"/>
              </a:rPr>
              <a:t>20 </a:t>
            </a:r>
            <a:r>
              <a:rPr lang="fr-CH" dirty="0" err="1" smtClean="0">
                <a:sym typeface="Symbol" pitchFamily="18" charset="2"/>
              </a:rPr>
              <a:t>larger</a:t>
            </a:r>
            <a:r>
              <a:rPr lang="fr-CH" dirty="0" smtClean="0">
                <a:sym typeface="Symbol" pitchFamily="18" charset="2"/>
              </a:rPr>
              <a:t> </a:t>
            </a:r>
            <a:r>
              <a:rPr lang="fr-CH" dirty="0" err="1" smtClean="0">
                <a:sym typeface="Symbol" pitchFamily="18" charset="2"/>
              </a:rPr>
              <a:t>than</a:t>
            </a:r>
            <a:r>
              <a:rPr lang="fr-CH" dirty="0" smtClean="0">
                <a:sym typeface="Symbol" pitchFamily="18" charset="2"/>
              </a:rPr>
              <a:t> nominal:</a:t>
            </a:r>
          </a:p>
          <a:p>
            <a:pPr lvl="1" eaLnBrk="1" hangingPunct="1"/>
            <a:r>
              <a:rPr lang="fr-CH" dirty="0" smtClean="0">
                <a:sym typeface="Symbol" pitchFamily="18" charset="2"/>
              </a:rPr>
              <a:t>Factor ~</a:t>
            </a:r>
            <a:r>
              <a:rPr lang="fr-CH" dirty="0" smtClean="0">
                <a:solidFill>
                  <a:srgbClr val="C00000"/>
                </a:solidFill>
                <a:sym typeface="Symbol" pitchFamily="18" charset="2"/>
              </a:rPr>
              <a:t>5 </a:t>
            </a:r>
            <a:r>
              <a:rPr lang="fr-CH" dirty="0" err="1" smtClean="0">
                <a:solidFill>
                  <a:srgbClr val="C00000"/>
                </a:solidFill>
                <a:sym typeface="Symbol" pitchFamily="18" charset="2"/>
              </a:rPr>
              <a:t>from</a:t>
            </a:r>
            <a:r>
              <a:rPr lang="fr-CH" dirty="0" smtClean="0">
                <a:solidFill>
                  <a:srgbClr val="C00000"/>
                </a:solidFill>
                <a:sym typeface="Symbol" pitchFamily="18" charset="2"/>
              </a:rPr>
              <a:t> the </a:t>
            </a:r>
            <a:r>
              <a:rPr lang="fr-CH" dirty="0" err="1" smtClean="0">
                <a:solidFill>
                  <a:srgbClr val="C00000"/>
                </a:solidFill>
                <a:sym typeface="Symbol" pitchFamily="18" charset="2"/>
              </a:rPr>
              <a:t>beam</a:t>
            </a:r>
            <a:endParaRPr lang="fr-CH" dirty="0" smtClean="0">
              <a:solidFill>
                <a:srgbClr val="C00000"/>
              </a:solidFill>
              <a:sym typeface="Symbol" pitchFamily="18" charset="2"/>
            </a:endParaRPr>
          </a:p>
          <a:p>
            <a:pPr lvl="1" eaLnBrk="1" hangingPunct="1"/>
            <a:r>
              <a:rPr lang="fr-CH" dirty="0" smtClean="0">
                <a:sym typeface="Symbol" pitchFamily="18" charset="2"/>
              </a:rPr>
              <a:t>Factor ~</a:t>
            </a:r>
            <a:r>
              <a:rPr lang="fr-CH" dirty="0" smtClean="0">
                <a:solidFill>
                  <a:srgbClr val="C00000"/>
                </a:solidFill>
                <a:sym typeface="Symbol" pitchFamily="18" charset="2"/>
              </a:rPr>
              <a:t>4 </a:t>
            </a:r>
            <a:r>
              <a:rPr lang="fr-CH" dirty="0" err="1" smtClean="0">
                <a:solidFill>
                  <a:srgbClr val="C00000"/>
                </a:solidFill>
                <a:sym typeface="Symbol" pitchFamily="18" charset="2"/>
              </a:rPr>
              <a:t>from</a:t>
            </a:r>
            <a:r>
              <a:rPr lang="fr-CH" dirty="0" smtClean="0">
                <a:solidFill>
                  <a:srgbClr val="C00000"/>
                </a:solidFill>
                <a:sym typeface="Symbol" pitchFamily="18" charset="2"/>
              </a:rPr>
              <a:t> </a:t>
            </a:r>
            <a:r>
              <a:rPr lang="fr-CH" dirty="0" err="1" smtClean="0">
                <a:solidFill>
                  <a:srgbClr val="C00000"/>
                </a:solidFill>
                <a:sym typeface="Symbol" pitchFamily="18" charset="2"/>
              </a:rPr>
              <a:t>optics</a:t>
            </a:r>
            <a:r>
              <a:rPr lang="fr-CH" dirty="0" smtClean="0">
                <a:solidFill>
                  <a:srgbClr val="C00000"/>
                </a:solidFill>
                <a:sym typeface="Symbol" pitchFamily="18" charset="2"/>
              </a:rPr>
              <a:t> (</a:t>
            </a:r>
            <a:r>
              <a:rPr lang="fr-CH" dirty="0" err="1" smtClean="0">
                <a:sym typeface="Symbol" pitchFamily="18" charset="2"/>
              </a:rPr>
              <a:t>reducing</a:t>
            </a:r>
            <a:r>
              <a:rPr lang="fr-CH" dirty="0" smtClean="0">
                <a:sym typeface="Symbol" pitchFamily="18" charset="2"/>
              </a:rPr>
              <a:t> </a:t>
            </a:r>
            <a:r>
              <a:rPr lang="en-US" i="1" dirty="0" smtClean="0">
                <a:latin typeface="Symbol" pitchFamily="18" charset="2"/>
                <a:sym typeface="Symbol" pitchFamily="18" charset="2"/>
              </a:rPr>
              <a:t>b</a:t>
            </a:r>
            <a:r>
              <a:rPr lang="en-US" dirty="0" smtClean="0">
                <a:sym typeface="Symbol" pitchFamily="18" charset="2"/>
              </a:rPr>
              <a:t>*</a:t>
            </a:r>
            <a:r>
              <a:rPr lang="fr-CH" dirty="0" smtClean="0">
                <a:sym typeface="Symbol" pitchFamily="18" charset="2"/>
              </a:rPr>
              <a:t>)</a:t>
            </a:r>
          </a:p>
        </p:txBody>
      </p:sp>
      <p:graphicFrame>
        <p:nvGraphicFramePr>
          <p:cNvPr id="2" name="Objet 1"/>
          <p:cNvGraphicFramePr>
            <a:graphicFrameLocks noChangeAspect="1"/>
          </p:cNvGraphicFramePr>
          <p:nvPr>
            <p:extLst>
              <p:ext uri="{D42A27DB-BD31-4B8C-83A1-F6EECF244321}">
                <p14:modId xmlns:p14="http://schemas.microsoft.com/office/powerpoint/2010/main" val="29417041"/>
              </p:ext>
            </p:extLst>
          </p:nvPr>
        </p:nvGraphicFramePr>
        <p:xfrm>
          <a:off x="5615791" y="5649751"/>
          <a:ext cx="2227925" cy="970124"/>
        </p:xfrm>
        <a:graphic>
          <a:graphicData uri="http://schemas.openxmlformats.org/presentationml/2006/ole">
            <mc:AlternateContent xmlns:mc="http://schemas.openxmlformats.org/markup-compatibility/2006">
              <mc:Choice xmlns:v="urn:schemas-microsoft-com:vml" Requires="v">
                <p:oleObj spid="_x0000_s13375" name="Équation" r:id="rId4" imgW="1054080" imgH="457200" progId="Equation.3">
                  <p:embed/>
                </p:oleObj>
              </mc:Choice>
              <mc:Fallback>
                <p:oleObj name="Équation" r:id="rId4" imgW="1054080" imgH="457200" progId="Equation.3">
                  <p:embed/>
                  <p:pic>
                    <p:nvPicPr>
                      <p:cNvPr id="0" name=""/>
                      <p:cNvPicPr>
                        <a:picLocks noChangeAspect="1" noChangeArrowheads="1"/>
                      </p:cNvPicPr>
                      <p:nvPr/>
                    </p:nvPicPr>
                    <p:blipFill>
                      <a:blip r:embed="rId5"/>
                      <a:srcRect/>
                      <a:stretch>
                        <a:fillRect/>
                      </a:stretch>
                    </p:blipFill>
                    <p:spPr bwMode="auto">
                      <a:xfrm>
                        <a:off x="5615791" y="5649751"/>
                        <a:ext cx="2227925" cy="970124"/>
                      </a:xfrm>
                      <a:prstGeom prst="rect">
                        <a:avLst/>
                      </a:prstGeom>
                      <a:noFill/>
                      <a:ln>
                        <a:noFill/>
                      </a:ln>
                      <a:extLst/>
                    </p:spPr>
                  </p:pic>
                </p:oleObj>
              </mc:Fallback>
            </mc:AlternateContent>
          </a:graphicData>
        </a:graphic>
      </p:graphicFrame>
      <p:sp>
        <p:nvSpPr>
          <p:cNvPr id="6" name="Oval 12"/>
          <p:cNvSpPr/>
          <p:nvPr/>
        </p:nvSpPr>
        <p:spPr bwMode="auto">
          <a:xfrm rot="19814974">
            <a:off x="6348351" y="5566526"/>
            <a:ext cx="482906" cy="1104918"/>
          </a:xfrm>
          <a:prstGeom prst="ellipse">
            <a:avLst/>
          </a:prstGeom>
          <a:solidFill>
            <a:schemeClr val="bg1">
              <a:alpha val="0"/>
            </a:schemeClr>
          </a:solid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CH" sz="2400" b="0" i="0" u="none" strike="noStrike" cap="none" normalizeH="0" baseline="0" smtClean="0">
              <a:ln>
                <a:noFill/>
              </a:ln>
              <a:solidFill>
                <a:srgbClr val="C00000"/>
              </a:solidFill>
              <a:effectLst/>
              <a:latin typeface="Book Antiqua" pitchFamily="18" charset="0"/>
              <a:ea typeface="ＭＳ Ｐゴシック" pitchFamily="34" charset="-128"/>
            </a:endParaRPr>
          </a:p>
        </p:txBody>
      </p:sp>
      <p:sp>
        <p:nvSpPr>
          <p:cNvPr id="7" name="Oval 12"/>
          <p:cNvSpPr/>
          <p:nvPr/>
        </p:nvSpPr>
        <p:spPr bwMode="auto">
          <a:xfrm>
            <a:off x="6859811" y="6146757"/>
            <a:ext cx="459877" cy="415231"/>
          </a:xfrm>
          <a:prstGeom prst="ellipse">
            <a:avLst/>
          </a:prstGeom>
          <a:solidFill>
            <a:schemeClr val="bg1">
              <a:alpha val="0"/>
            </a:schemeClr>
          </a:solid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CH"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pic>
        <p:nvPicPr>
          <p:cNvPr id="4" name="Picture 3"/>
          <p:cNvPicPr>
            <a:picLocks noChangeAspect="1"/>
          </p:cNvPicPr>
          <p:nvPr/>
        </p:nvPicPr>
        <p:blipFill>
          <a:blip r:embed="rId6"/>
          <a:stretch>
            <a:fillRect/>
          </a:stretch>
        </p:blipFill>
        <p:spPr>
          <a:xfrm>
            <a:off x="6106033" y="3183316"/>
            <a:ext cx="2884400" cy="2353551"/>
          </a:xfrm>
          <a:prstGeom prst="rect">
            <a:avLst/>
          </a:prstGeom>
        </p:spPr>
      </p:pic>
    </p:spTree>
    <p:extLst>
      <p:ext uri="{BB962C8B-B14F-4D97-AF65-F5344CB8AC3E}">
        <p14:creationId xmlns:p14="http://schemas.microsoft.com/office/powerpoint/2010/main" val="215489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316">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316">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316">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316">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316">
                                            <p:txEl>
                                              <p:pRg st="9" end="9"/>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316">
                                            <p:txEl>
                                              <p:pRg st="10" end="10"/>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dirty="0"/>
              <a:t>The 20’s: High </a:t>
            </a:r>
            <a:r>
              <a:rPr lang="en-US" dirty="0" err="1"/>
              <a:t>Lumi</a:t>
            </a:r>
            <a:r>
              <a:rPr lang="en-US" dirty="0"/>
              <a:t> LHC </a:t>
            </a:r>
            <a:r>
              <a:rPr lang="en-US" dirty="0" smtClean="0"/>
              <a:t>- </a:t>
            </a:r>
            <a:fld id="{72FB2D75-2C44-4E91-AB05-E0A53E136E30}" type="slidenum">
              <a:rPr lang="en-US" smtClean="0"/>
              <a:pPr/>
              <a:t>16</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HL-LHC</a:t>
            </a:r>
            <a:br>
              <a:rPr lang="en-US" dirty="0" smtClean="0">
                <a:solidFill>
                  <a:schemeClr val="bg1"/>
                </a:solidFill>
                <a:sym typeface="Symbol" pitchFamily="18" charset="2"/>
              </a:rPr>
            </a:br>
            <a:r>
              <a:rPr lang="en-US" dirty="0" smtClean="0">
                <a:solidFill>
                  <a:schemeClr val="bg1"/>
                </a:solidFill>
                <a:sym typeface="Symbol" pitchFamily="18" charset="2"/>
              </a:rPr>
              <a:t>LUMINOSITY LEVELLING</a:t>
            </a:r>
            <a:endParaRPr lang="en-US" baseline="30000" dirty="0" smtClean="0">
              <a:solidFill>
                <a:schemeClr val="bg1"/>
              </a:solidFill>
              <a:sym typeface="Symbol" pitchFamily="18" charset="2"/>
            </a:endParaRPr>
          </a:p>
        </p:txBody>
      </p:sp>
      <p:sp>
        <p:nvSpPr>
          <p:cNvPr id="13316" name="Rectangle 3"/>
          <p:cNvSpPr>
            <a:spLocks noGrp="1" noChangeArrowheads="1"/>
          </p:cNvSpPr>
          <p:nvPr>
            <p:ph type="body" idx="1"/>
          </p:nvPr>
        </p:nvSpPr>
        <p:spPr/>
        <p:txBody>
          <a:bodyPr/>
          <a:lstStyle/>
          <a:p>
            <a:pPr eaLnBrk="1" hangingPunct="1"/>
            <a:endParaRPr lang="fr-CH" dirty="0" smtClean="0">
              <a:sym typeface="Symbol" pitchFamily="18" charset="2"/>
            </a:endParaRPr>
          </a:p>
          <a:p>
            <a:pPr eaLnBrk="1" hangingPunct="1"/>
            <a:r>
              <a:rPr lang="fr-CH" dirty="0" smtClean="0">
                <a:sym typeface="Symbol" pitchFamily="18" charset="2"/>
              </a:rPr>
              <a:t>The </a:t>
            </a:r>
            <a:r>
              <a:rPr lang="fr-CH" dirty="0" err="1" smtClean="0">
                <a:sym typeface="Symbol" pitchFamily="18" charset="2"/>
              </a:rPr>
              <a:t>luminosity</a:t>
            </a:r>
            <a:r>
              <a:rPr lang="fr-CH" dirty="0" smtClean="0">
                <a:sym typeface="Symbol" pitchFamily="18" charset="2"/>
              </a:rPr>
              <a:t> </a:t>
            </a:r>
            <a:r>
              <a:rPr lang="fr-CH" dirty="0" err="1" smtClean="0">
                <a:sym typeface="Symbol" pitchFamily="18" charset="2"/>
              </a:rPr>
              <a:t>levelling</a:t>
            </a:r>
            <a:r>
              <a:rPr lang="fr-CH" dirty="0" smtClean="0">
                <a:sym typeface="Symbol" pitchFamily="18" charset="2"/>
              </a:rPr>
              <a:t> </a:t>
            </a:r>
            <a:r>
              <a:rPr lang="fr-CH" dirty="0" err="1" smtClean="0">
                <a:sym typeface="Symbol" pitchFamily="18" charset="2"/>
              </a:rPr>
              <a:t>aims</a:t>
            </a:r>
            <a:r>
              <a:rPr lang="fr-CH" dirty="0" smtClean="0">
                <a:sym typeface="Symbol" pitchFamily="18" charset="2"/>
              </a:rPr>
              <a:t> at </a:t>
            </a:r>
            <a:r>
              <a:rPr lang="fr-CH" dirty="0" err="1" smtClean="0">
                <a:sym typeface="Symbol" pitchFamily="18" charset="2"/>
              </a:rPr>
              <a:t>compensating</a:t>
            </a:r>
            <a:r>
              <a:rPr lang="fr-CH" dirty="0" smtClean="0">
                <a:sym typeface="Symbol" pitchFamily="18" charset="2"/>
              </a:rPr>
              <a:t> the </a:t>
            </a:r>
            <a:r>
              <a:rPr lang="fr-CH" dirty="0" err="1" smtClean="0">
                <a:sym typeface="Symbol" pitchFamily="18" charset="2"/>
              </a:rPr>
              <a:t>faster</a:t>
            </a:r>
            <a:r>
              <a:rPr lang="fr-CH" dirty="0" smtClean="0">
                <a:sym typeface="Symbol" pitchFamily="18" charset="2"/>
              </a:rPr>
              <a:t> </a:t>
            </a:r>
            <a:r>
              <a:rPr lang="fr-CH" dirty="0" err="1" smtClean="0">
                <a:sym typeface="Symbol" pitchFamily="18" charset="2"/>
              </a:rPr>
              <a:t>decay</a:t>
            </a:r>
            <a:r>
              <a:rPr lang="fr-CH" dirty="0" smtClean="0">
                <a:sym typeface="Symbol" pitchFamily="18" charset="2"/>
              </a:rPr>
              <a:t> in </a:t>
            </a:r>
            <a:r>
              <a:rPr lang="fr-CH" dirty="0" err="1" smtClean="0">
                <a:sym typeface="Symbol" pitchFamily="18" charset="2"/>
              </a:rPr>
              <a:t>luminosity</a:t>
            </a:r>
            <a:r>
              <a:rPr lang="fr-CH" dirty="0" smtClean="0">
                <a:sym typeface="Symbol" pitchFamily="18" charset="2"/>
              </a:rPr>
              <a:t> </a:t>
            </a:r>
            <a:r>
              <a:rPr lang="fr-CH" dirty="0" err="1" smtClean="0">
                <a:sym typeface="Symbol" pitchFamily="18" charset="2"/>
              </a:rPr>
              <a:t>induced</a:t>
            </a:r>
            <a:r>
              <a:rPr lang="fr-CH" dirty="0" smtClean="0">
                <a:sym typeface="Symbol" pitchFamily="18" charset="2"/>
              </a:rPr>
              <a:t> by </a:t>
            </a:r>
            <a:r>
              <a:rPr lang="fr-CH" dirty="0" err="1" smtClean="0">
                <a:sym typeface="Symbol" pitchFamily="18" charset="2"/>
              </a:rPr>
              <a:t>higher</a:t>
            </a:r>
            <a:r>
              <a:rPr lang="fr-CH" dirty="0" smtClean="0">
                <a:sym typeface="Symbol" pitchFamily="18" charset="2"/>
              </a:rPr>
              <a:t> </a:t>
            </a:r>
            <a:r>
              <a:rPr lang="fr-CH" dirty="0" err="1" smtClean="0">
                <a:sym typeface="Symbol" pitchFamily="18" charset="2"/>
              </a:rPr>
              <a:t>peak</a:t>
            </a:r>
            <a:r>
              <a:rPr lang="fr-CH" dirty="0" smtClean="0">
                <a:sym typeface="Symbol" pitchFamily="18" charset="2"/>
              </a:rPr>
              <a:t> </a:t>
            </a:r>
            <a:r>
              <a:rPr lang="fr-CH" dirty="0" err="1" smtClean="0">
                <a:sym typeface="Symbol" pitchFamily="18" charset="2"/>
              </a:rPr>
              <a:t>lumi</a:t>
            </a:r>
            <a:endParaRPr lang="fr-CH" dirty="0" smtClean="0">
              <a:sym typeface="Symbol" pitchFamily="18" charset="2"/>
            </a:endParaRPr>
          </a:p>
          <a:p>
            <a:pPr lvl="1" eaLnBrk="1" hangingPunct="1"/>
            <a:r>
              <a:rPr lang="fr-CH" dirty="0" err="1" smtClean="0">
                <a:sym typeface="Symbol" pitchFamily="18" charset="2"/>
              </a:rPr>
              <a:t>That’s</a:t>
            </a:r>
            <a:r>
              <a:rPr lang="fr-CH" dirty="0" smtClean="0">
                <a:sym typeface="Symbol" pitchFamily="18" charset="2"/>
              </a:rPr>
              <a:t> </a:t>
            </a:r>
            <a:r>
              <a:rPr lang="fr-CH" dirty="0" err="1" smtClean="0">
                <a:sym typeface="Symbol" pitchFamily="18" charset="2"/>
              </a:rPr>
              <a:t>why</a:t>
            </a:r>
            <a:r>
              <a:rPr lang="fr-CH" dirty="0" smtClean="0">
                <a:sym typeface="Symbol" pitchFamily="18" charset="2"/>
              </a:rPr>
              <a:t> </a:t>
            </a:r>
            <a:r>
              <a:rPr lang="fr-CH" dirty="0" err="1" smtClean="0">
                <a:sym typeface="Symbol" pitchFamily="18" charset="2"/>
              </a:rPr>
              <a:t>we</a:t>
            </a:r>
            <a:r>
              <a:rPr lang="fr-CH" dirty="0" smtClean="0">
                <a:sym typeface="Symbol" pitchFamily="18" charset="2"/>
              </a:rPr>
              <a:t> </a:t>
            </a:r>
            <a:r>
              <a:rPr lang="fr-CH" dirty="0" err="1" smtClean="0">
                <a:sym typeface="Symbol" pitchFamily="18" charset="2"/>
              </a:rPr>
              <a:t>need</a:t>
            </a:r>
            <a:endParaRPr lang="fr-CH" dirty="0">
              <a:sym typeface="Symbol" pitchFamily="18" charset="2"/>
            </a:endParaRPr>
          </a:p>
          <a:p>
            <a:pPr marL="457200" lvl="1" indent="0" eaLnBrk="1" hangingPunct="1">
              <a:buNone/>
            </a:pPr>
            <a:r>
              <a:rPr lang="fr-CH" dirty="0" smtClean="0">
                <a:sym typeface="Symbol" pitchFamily="18" charset="2"/>
              </a:rPr>
              <a:t>	a factor 20 but </a:t>
            </a:r>
            <a:r>
              <a:rPr lang="fr-CH" dirty="0" err="1" smtClean="0">
                <a:sym typeface="Symbol" pitchFamily="18" charset="2"/>
              </a:rPr>
              <a:t>we</a:t>
            </a:r>
            <a:r>
              <a:rPr lang="fr-CH" dirty="0" smtClean="0">
                <a:sym typeface="Symbol" pitchFamily="18" charset="2"/>
              </a:rPr>
              <a:t> use</a:t>
            </a:r>
          </a:p>
          <a:p>
            <a:pPr marL="457200" lvl="1" indent="0" eaLnBrk="1" hangingPunct="1">
              <a:buNone/>
            </a:pPr>
            <a:r>
              <a:rPr lang="fr-CH" dirty="0" smtClean="0">
                <a:sym typeface="Symbol" pitchFamily="18" charset="2"/>
              </a:rPr>
              <a:t>	</a:t>
            </a:r>
            <a:r>
              <a:rPr lang="fr-CH" dirty="0" err="1" smtClean="0">
                <a:sym typeface="Symbol" pitchFamily="18" charset="2"/>
              </a:rPr>
              <a:t>only</a:t>
            </a:r>
            <a:r>
              <a:rPr lang="fr-CH" dirty="0" smtClean="0">
                <a:sym typeface="Symbol" pitchFamily="18" charset="2"/>
              </a:rPr>
              <a:t> a factor 5</a:t>
            </a:r>
          </a:p>
          <a:p>
            <a:pPr lvl="1" eaLnBrk="1" hangingPunct="1"/>
            <a:r>
              <a:rPr lang="fr-CH" dirty="0" err="1" smtClean="0">
                <a:sym typeface="Symbol" pitchFamily="18" charset="2"/>
              </a:rPr>
              <a:t>Many</a:t>
            </a:r>
            <a:r>
              <a:rPr lang="fr-CH" dirty="0" smtClean="0">
                <a:sym typeface="Symbol" pitchFamily="18" charset="2"/>
              </a:rPr>
              <a:t> </a:t>
            </a:r>
            <a:r>
              <a:rPr lang="fr-CH" dirty="0" err="1" smtClean="0">
                <a:sym typeface="Symbol" pitchFamily="18" charset="2"/>
              </a:rPr>
              <a:t>ways</a:t>
            </a:r>
            <a:r>
              <a:rPr lang="fr-CH" dirty="0" smtClean="0">
                <a:sym typeface="Symbol" pitchFamily="18" charset="2"/>
              </a:rPr>
              <a:t> to do </a:t>
            </a:r>
            <a:r>
              <a:rPr lang="fr-CH" dirty="0" err="1" smtClean="0">
                <a:sym typeface="Symbol" pitchFamily="18" charset="2"/>
              </a:rPr>
              <a:t>levelling</a:t>
            </a:r>
            <a:endParaRPr lang="fr-CH" dirty="0">
              <a:sym typeface="Symbol" pitchFamily="18" charset="2"/>
            </a:endParaRPr>
          </a:p>
          <a:p>
            <a:pPr lvl="2" eaLnBrk="1" hangingPunct="1"/>
            <a:r>
              <a:rPr lang="fr-CH" dirty="0" err="1" smtClean="0">
                <a:sym typeface="Symbol" pitchFamily="18" charset="2"/>
              </a:rPr>
              <a:t>With</a:t>
            </a:r>
            <a:r>
              <a:rPr lang="fr-CH" dirty="0" smtClean="0">
                <a:sym typeface="Symbol" pitchFamily="18" charset="2"/>
              </a:rPr>
              <a:t> </a:t>
            </a:r>
            <a:r>
              <a:rPr lang="fr-CH" dirty="0" err="1" smtClean="0">
                <a:sym typeface="Symbol" pitchFamily="18" charset="2"/>
              </a:rPr>
              <a:t>crossing</a:t>
            </a:r>
            <a:r>
              <a:rPr lang="fr-CH" dirty="0" smtClean="0">
                <a:sym typeface="Symbol" pitchFamily="18" charset="2"/>
              </a:rPr>
              <a:t> angle</a:t>
            </a:r>
          </a:p>
          <a:p>
            <a:pPr lvl="2" eaLnBrk="1" hangingPunct="1"/>
            <a:r>
              <a:rPr lang="fr-CH" dirty="0" err="1" smtClean="0">
                <a:sym typeface="Symbol" pitchFamily="18" charset="2"/>
              </a:rPr>
              <a:t>With</a:t>
            </a:r>
            <a:r>
              <a:rPr lang="fr-CH" dirty="0" smtClean="0">
                <a:sym typeface="Symbol" pitchFamily="18" charset="2"/>
              </a:rPr>
              <a:t> </a:t>
            </a:r>
            <a:r>
              <a:rPr lang="fr-CH" dirty="0" err="1" smtClean="0">
                <a:sym typeface="Symbol" pitchFamily="18" charset="2"/>
              </a:rPr>
              <a:t>separation</a:t>
            </a:r>
            <a:endParaRPr lang="fr-CH" dirty="0" smtClean="0">
              <a:sym typeface="Symbol" pitchFamily="18" charset="2"/>
            </a:endParaRPr>
          </a:p>
          <a:p>
            <a:pPr lvl="2" eaLnBrk="1" hangingPunct="1"/>
            <a:r>
              <a:rPr lang="fr-CH" dirty="0" err="1" smtClean="0">
                <a:sym typeface="Symbol" pitchFamily="18" charset="2"/>
              </a:rPr>
              <a:t>With</a:t>
            </a:r>
            <a:r>
              <a:rPr lang="fr-CH" dirty="0" smtClean="0">
                <a:sym typeface="Symbol" pitchFamily="18" charset="2"/>
              </a:rPr>
              <a:t> </a:t>
            </a:r>
            <a:r>
              <a:rPr lang="en-US" i="1" dirty="0">
                <a:latin typeface="Symbol" pitchFamily="18" charset="2"/>
                <a:sym typeface="Symbol" pitchFamily="18" charset="2"/>
              </a:rPr>
              <a:t>b</a:t>
            </a:r>
            <a:r>
              <a:rPr lang="en-US" dirty="0" smtClean="0">
                <a:sym typeface="Symbol" pitchFamily="18" charset="2"/>
              </a:rPr>
              <a:t>*</a:t>
            </a:r>
          </a:p>
          <a:p>
            <a:pPr eaLnBrk="1" hangingPunct="1"/>
            <a:endParaRPr lang="en-US" dirty="0" smtClean="0">
              <a:sym typeface="Symbol" pitchFamily="18" charset="2"/>
            </a:endParaRPr>
          </a:p>
          <a:p>
            <a:pPr eaLnBrk="1" hangingPunct="1"/>
            <a:endParaRPr lang="en-US" dirty="0" smtClean="0">
              <a:sym typeface="Symbol" pitchFamily="18" charset="2"/>
            </a:endParaRPr>
          </a:p>
          <a:p>
            <a:pPr eaLnBrk="1" hangingPunct="1"/>
            <a:r>
              <a:rPr lang="en-US" dirty="0" smtClean="0">
                <a:sym typeface="Symbol" pitchFamily="18" charset="2"/>
              </a:rPr>
              <a:t>Main result: similar integrated </a:t>
            </a:r>
            <a:r>
              <a:rPr lang="en-US" dirty="0" err="1" smtClean="0">
                <a:sym typeface="Symbol" pitchFamily="18" charset="2"/>
              </a:rPr>
              <a:t>lumi</a:t>
            </a:r>
            <a:r>
              <a:rPr lang="en-US" dirty="0" smtClean="0">
                <a:sym typeface="Symbol" pitchFamily="18" charset="2"/>
              </a:rPr>
              <a:t> but lower pile up</a:t>
            </a:r>
          </a:p>
          <a:p>
            <a:pPr lvl="1" eaLnBrk="1" hangingPunct="1"/>
            <a:r>
              <a:rPr lang="en-US" dirty="0" smtClean="0">
                <a:sym typeface="Symbol" pitchFamily="18" charset="2"/>
              </a:rPr>
              <a:t>That’s the desiderata of experiments</a:t>
            </a:r>
            <a:endParaRPr lang="fr-CH" dirty="0" smtClean="0">
              <a:sym typeface="Symbol" pitchFamily="18" charset="2"/>
            </a:endParaRPr>
          </a:p>
        </p:txBody>
      </p:sp>
      <p:sp>
        <p:nvSpPr>
          <p:cNvPr id="7" name="ZoneTexte 6"/>
          <p:cNvSpPr txBox="1"/>
          <p:nvPr/>
        </p:nvSpPr>
        <p:spPr>
          <a:xfrm>
            <a:off x="4581533" y="5397237"/>
            <a:ext cx="4562467" cy="307777"/>
          </a:xfrm>
          <a:prstGeom prst="rect">
            <a:avLst/>
          </a:prstGeom>
          <a:noFill/>
        </p:spPr>
        <p:txBody>
          <a:bodyPr wrap="none" rtlCol="0">
            <a:spAutoFit/>
          </a:bodyPr>
          <a:lstStyle/>
          <a:p>
            <a:r>
              <a:rPr lang="fr-CH" sz="1400" dirty="0" err="1" smtClean="0"/>
              <a:t>Luminosity</a:t>
            </a:r>
            <a:r>
              <a:rPr lang="fr-CH" sz="1400" dirty="0" smtClean="0"/>
              <a:t> </a:t>
            </a:r>
            <a:r>
              <a:rPr lang="fr-CH" sz="1400" dirty="0" err="1" smtClean="0"/>
              <a:t>levelling</a:t>
            </a:r>
            <a:r>
              <a:rPr lang="fr-CH" sz="1400" dirty="0" smtClean="0"/>
              <a:t> </a:t>
            </a:r>
            <a:r>
              <a:rPr lang="fr-CH" sz="1400" dirty="0" err="1" smtClean="0"/>
              <a:t>principle</a:t>
            </a:r>
            <a:r>
              <a:rPr lang="fr-CH" sz="1400" dirty="0" smtClean="0"/>
              <a:t> (</a:t>
            </a:r>
            <a:r>
              <a:rPr lang="fr-CH" sz="1400" dirty="0" err="1" smtClean="0"/>
              <a:t>with</a:t>
            </a:r>
            <a:r>
              <a:rPr lang="fr-CH" sz="1400" dirty="0" smtClean="0"/>
              <a:t> a factor 10 </a:t>
            </a:r>
            <a:r>
              <a:rPr lang="fr-CH" sz="1400" dirty="0" err="1" smtClean="0"/>
              <a:t>shown</a:t>
            </a:r>
            <a:r>
              <a:rPr lang="fr-CH" sz="1400" dirty="0" smtClean="0"/>
              <a:t>)</a:t>
            </a:r>
            <a:endParaRPr lang="en-GB" sz="1400" dirty="0"/>
          </a:p>
        </p:txBody>
      </p:sp>
      <p:pic>
        <p:nvPicPr>
          <p:cNvPr id="6" name="Picture 4"/>
          <p:cNvPicPr>
            <a:picLocks noChangeAspect="1" noChangeArrowheads="1"/>
          </p:cNvPicPr>
          <p:nvPr/>
        </p:nvPicPr>
        <p:blipFill>
          <a:blip r:embed="rId2" cstate="print"/>
          <a:srcRect/>
          <a:stretch>
            <a:fillRect/>
          </a:stretch>
        </p:blipFill>
        <p:spPr bwMode="auto">
          <a:xfrm>
            <a:off x="4324968" y="2551611"/>
            <a:ext cx="4668907" cy="2862912"/>
          </a:xfrm>
          <a:prstGeom prst="rect">
            <a:avLst/>
          </a:prstGeom>
          <a:noFill/>
          <a:ln w="9525">
            <a:noFill/>
            <a:miter lim="800000"/>
            <a:headEnd/>
            <a:tailEnd/>
          </a:ln>
        </p:spPr>
      </p:pic>
    </p:spTree>
    <p:extLst>
      <p:ext uri="{BB962C8B-B14F-4D97-AF65-F5344CB8AC3E}">
        <p14:creationId xmlns:p14="http://schemas.microsoft.com/office/powerpoint/2010/main" val="14765993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16">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316">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316">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316">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316">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31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dirty="0"/>
              <a:t>The 20’s: High </a:t>
            </a:r>
            <a:r>
              <a:rPr lang="en-US" dirty="0" err="1"/>
              <a:t>Lumi</a:t>
            </a:r>
            <a:r>
              <a:rPr lang="en-US" dirty="0"/>
              <a:t> LHC - </a:t>
            </a:r>
            <a:fld id="{72FB2D75-2C44-4E91-AB05-E0A53E136E30}" type="slidenum">
              <a:rPr lang="en-US" smtClean="0"/>
              <a:pPr/>
              <a:t>17</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HL-LHC:</a:t>
            </a:r>
            <a:br>
              <a:rPr lang="en-US" dirty="0" smtClean="0">
                <a:solidFill>
                  <a:schemeClr val="bg1"/>
                </a:solidFill>
                <a:sym typeface="Symbol" pitchFamily="18" charset="2"/>
              </a:rPr>
            </a:br>
            <a:r>
              <a:rPr lang="en-US" dirty="0" smtClean="0">
                <a:solidFill>
                  <a:schemeClr val="bg1"/>
                </a:solidFill>
                <a:sym typeface="Symbol" pitchFamily="18" charset="2"/>
              </a:rPr>
              <a:t>LOWER BETA*</a:t>
            </a:r>
            <a:endParaRPr lang="en-US" baseline="30000" dirty="0" smtClean="0">
              <a:solidFill>
                <a:schemeClr val="bg1"/>
              </a:solidFill>
              <a:sym typeface="Symbol" pitchFamily="18" charset="2"/>
            </a:endParaRPr>
          </a:p>
        </p:txBody>
      </p:sp>
      <p:sp>
        <p:nvSpPr>
          <p:cNvPr id="13316" name="Rectangle 3"/>
          <p:cNvSpPr>
            <a:spLocks noGrp="1" noChangeArrowheads="1"/>
          </p:cNvSpPr>
          <p:nvPr>
            <p:ph type="body" idx="1"/>
          </p:nvPr>
        </p:nvSpPr>
        <p:spPr>
          <a:xfrm>
            <a:off x="266700" y="1190625"/>
            <a:ext cx="8677275" cy="5240338"/>
          </a:xfrm>
        </p:spPr>
        <p:txBody>
          <a:bodyPr/>
          <a:lstStyle/>
          <a:p>
            <a:pPr eaLnBrk="1" hangingPunct="1"/>
            <a:r>
              <a:rPr lang="fr-CH" dirty="0" smtClean="0">
                <a:sym typeface="Symbol" pitchFamily="18" charset="2"/>
              </a:rPr>
              <a:t>How to </a:t>
            </a:r>
            <a:r>
              <a:rPr lang="fr-CH" dirty="0" err="1" smtClean="0">
                <a:sym typeface="Symbol" pitchFamily="18" charset="2"/>
              </a:rPr>
              <a:t>get</a:t>
            </a:r>
            <a:r>
              <a:rPr lang="fr-CH" dirty="0" smtClean="0">
                <a:sym typeface="Symbol" pitchFamily="18" charset="2"/>
              </a:rPr>
              <a:t> a </a:t>
            </a:r>
            <a:r>
              <a:rPr lang="fr-CH" dirty="0" smtClean="0">
                <a:solidFill>
                  <a:srgbClr val="C00000"/>
                </a:solidFill>
                <a:sym typeface="Symbol" pitchFamily="18" charset="2"/>
              </a:rPr>
              <a:t>factor four </a:t>
            </a:r>
            <a:r>
              <a:rPr lang="fr-CH" dirty="0" err="1" smtClean="0">
                <a:solidFill>
                  <a:srgbClr val="C00000"/>
                </a:solidFill>
                <a:sym typeface="Symbol" pitchFamily="18" charset="2"/>
              </a:rPr>
              <a:t>from</a:t>
            </a:r>
            <a:r>
              <a:rPr lang="fr-CH" dirty="0" smtClean="0">
                <a:solidFill>
                  <a:srgbClr val="C00000"/>
                </a:solidFill>
                <a:sym typeface="Symbol" pitchFamily="18" charset="2"/>
              </a:rPr>
              <a:t> the </a:t>
            </a:r>
            <a:r>
              <a:rPr lang="fr-CH" dirty="0" err="1" smtClean="0">
                <a:solidFill>
                  <a:srgbClr val="C00000"/>
                </a:solidFill>
                <a:sym typeface="Symbol" pitchFamily="18" charset="2"/>
              </a:rPr>
              <a:t>optics</a:t>
            </a:r>
            <a:r>
              <a:rPr lang="fr-CH" dirty="0" smtClean="0">
                <a:solidFill>
                  <a:srgbClr val="C00000"/>
                </a:solidFill>
                <a:sym typeface="Symbol" pitchFamily="18" charset="2"/>
              </a:rPr>
              <a:t> </a:t>
            </a:r>
            <a:r>
              <a:rPr lang="fr-CH" dirty="0" smtClean="0">
                <a:sym typeface="Symbol" pitchFamily="18" charset="2"/>
              </a:rPr>
              <a:t>?</a:t>
            </a:r>
          </a:p>
          <a:p>
            <a:pPr eaLnBrk="1" hangingPunct="1"/>
            <a:endParaRPr lang="fr-CH" dirty="0" smtClean="0">
              <a:sym typeface="Symbol" pitchFamily="18" charset="2"/>
            </a:endParaRPr>
          </a:p>
          <a:p>
            <a:pPr eaLnBrk="1" hangingPunct="1"/>
            <a:r>
              <a:rPr lang="fr-CH" dirty="0" smtClean="0">
                <a:sym typeface="Symbol" pitchFamily="18" charset="2"/>
              </a:rPr>
              <a:t>To </a:t>
            </a:r>
            <a:r>
              <a:rPr lang="fr-CH" dirty="0" err="1" smtClean="0">
                <a:sym typeface="Symbol" pitchFamily="18" charset="2"/>
              </a:rPr>
              <a:t>reduce</a:t>
            </a:r>
            <a:r>
              <a:rPr lang="fr-CH" dirty="0" smtClean="0">
                <a:sym typeface="Symbol" pitchFamily="18" charset="2"/>
              </a:rPr>
              <a:t> </a:t>
            </a:r>
            <a:r>
              <a:rPr lang="en-US" i="1" dirty="0" smtClean="0">
                <a:solidFill>
                  <a:srgbClr val="C00000"/>
                </a:solidFill>
                <a:latin typeface="Symbol" pitchFamily="18" charset="2"/>
                <a:sym typeface="Symbol" pitchFamily="18" charset="2"/>
              </a:rPr>
              <a:t>b</a:t>
            </a:r>
            <a:r>
              <a:rPr lang="en-US" dirty="0" smtClean="0">
                <a:solidFill>
                  <a:srgbClr val="C00000"/>
                </a:solidFill>
                <a:sym typeface="Symbol" pitchFamily="18" charset="2"/>
              </a:rPr>
              <a:t>* towards 15 cm </a:t>
            </a:r>
            <a:r>
              <a:rPr lang="en-US" dirty="0" smtClean="0">
                <a:sym typeface="Symbol" pitchFamily="18" charset="2"/>
              </a:rPr>
              <a:t>(factor four from 55 cm nominal) one needs larger aperture quadrupoles</a:t>
            </a:r>
          </a:p>
          <a:p>
            <a:pPr lvl="1" eaLnBrk="1" hangingPunct="1"/>
            <a:r>
              <a:rPr lang="en-US" i="1" dirty="0" smtClean="0">
                <a:latin typeface="Symbol" pitchFamily="18" charset="2"/>
                <a:sym typeface="Symbol" pitchFamily="18" charset="2"/>
              </a:rPr>
              <a:t>b</a:t>
            </a:r>
            <a:r>
              <a:rPr lang="en-US" dirty="0" smtClean="0">
                <a:sym typeface="Symbol" pitchFamily="18" charset="2"/>
              </a:rPr>
              <a:t> in the quads is </a:t>
            </a:r>
            <a:r>
              <a:rPr lang="en-US" dirty="0" smtClean="0">
                <a:sym typeface="Symbol"/>
              </a:rPr>
              <a:t> 1/</a:t>
            </a:r>
            <a:r>
              <a:rPr lang="en-US" i="1" dirty="0" smtClean="0">
                <a:latin typeface="Symbol" pitchFamily="18" charset="2"/>
                <a:sym typeface="Symbol" pitchFamily="18" charset="2"/>
              </a:rPr>
              <a:t>b</a:t>
            </a:r>
            <a:r>
              <a:rPr lang="en-US" i="1" baseline="30000" dirty="0">
                <a:latin typeface="Symbol" pitchFamily="18" charset="2"/>
                <a:sym typeface="Symbol" pitchFamily="18" charset="2"/>
              </a:rPr>
              <a:t>*</a:t>
            </a:r>
            <a:endParaRPr lang="en-US" dirty="0" smtClean="0">
              <a:sym typeface="Symbol" pitchFamily="18" charset="2"/>
            </a:endParaRPr>
          </a:p>
          <a:p>
            <a:pPr lvl="1" eaLnBrk="1" hangingPunct="1"/>
            <a:r>
              <a:rPr lang="en-US" dirty="0" smtClean="0">
                <a:sym typeface="Symbol" pitchFamily="18" charset="2"/>
              </a:rPr>
              <a:t>Scaling with square root: a factor two in aperture, </a:t>
            </a:r>
          </a:p>
          <a:p>
            <a:pPr marL="457200" lvl="1" indent="0" eaLnBrk="1" hangingPunct="1">
              <a:buNone/>
            </a:pPr>
            <a:r>
              <a:rPr lang="en-US" dirty="0">
                <a:sym typeface="Symbol" pitchFamily="18" charset="2"/>
              </a:rPr>
              <a:t>	</a:t>
            </a:r>
            <a:r>
              <a:rPr lang="en-US" dirty="0" smtClean="0">
                <a:sym typeface="Symbol" pitchFamily="18" charset="2"/>
              </a:rPr>
              <a:t>i.e. </a:t>
            </a:r>
            <a:r>
              <a:rPr lang="en-US" dirty="0" smtClean="0">
                <a:solidFill>
                  <a:srgbClr val="C00000"/>
                </a:solidFill>
                <a:sym typeface="Symbol" pitchFamily="18" charset="2"/>
              </a:rPr>
              <a:t>150 mm aperture </a:t>
            </a:r>
            <a:r>
              <a:rPr lang="en-US" dirty="0" err="1" smtClean="0">
                <a:solidFill>
                  <a:srgbClr val="C00000"/>
                </a:solidFill>
                <a:sym typeface="Symbol" pitchFamily="18" charset="2"/>
              </a:rPr>
              <a:t>quadrupoles</a:t>
            </a:r>
            <a:endParaRPr lang="en-US" dirty="0" smtClean="0">
              <a:solidFill>
                <a:srgbClr val="C00000"/>
              </a:solidFill>
              <a:sym typeface="Symbol" pitchFamily="18" charset="2"/>
            </a:endParaRPr>
          </a:p>
          <a:p>
            <a:pPr lvl="2" eaLnBrk="1" hangingPunct="1"/>
            <a:r>
              <a:rPr lang="en-US" dirty="0" smtClean="0">
                <a:sym typeface="Symbol" pitchFamily="18" charset="2"/>
              </a:rPr>
              <a:t>First upgrades </a:t>
            </a:r>
            <a:r>
              <a:rPr lang="en-US" dirty="0">
                <a:sym typeface="Symbol" pitchFamily="18" charset="2"/>
              </a:rPr>
              <a:t>aimed </a:t>
            </a:r>
            <a:r>
              <a:rPr lang="en-US" i="1" dirty="0">
                <a:latin typeface="Symbol" pitchFamily="18" charset="2"/>
                <a:sym typeface="Symbol" pitchFamily="18" charset="2"/>
              </a:rPr>
              <a:t>b</a:t>
            </a:r>
            <a:r>
              <a:rPr lang="en-US" dirty="0">
                <a:sym typeface="Symbol" pitchFamily="18" charset="2"/>
              </a:rPr>
              <a:t>*=25 cm </a:t>
            </a:r>
            <a:r>
              <a:rPr lang="en-US" dirty="0">
                <a:solidFill>
                  <a:srgbClr val="009900"/>
                </a:solidFill>
                <a:sym typeface="Symbol" pitchFamily="18" charset="2"/>
              </a:rPr>
              <a:t>[F. Ruggiero, et al, LHC PR 626 (2002)]</a:t>
            </a:r>
            <a:endParaRPr lang="en-US" sz="2800" dirty="0">
              <a:solidFill>
                <a:srgbClr val="009900"/>
              </a:solidFill>
              <a:sym typeface="Symbol" pitchFamily="18" charset="2"/>
            </a:endParaRPr>
          </a:p>
          <a:p>
            <a:pPr eaLnBrk="1" hangingPunct="1"/>
            <a:r>
              <a:rPr lang="en-US" dirty="0" smtClean="0">
                <a:sym typeface="Symbol" pitchFamily="18" charset="2"/>
              </a:rPr>
              <a:t>The quadrupole will rely on Nb</a:t>
            </a:r>
            <a:r>
              <a:rPr lang="en-US" baseline="-25000" dirty="0" smtClean="0">
                <a:sym typeface="Symbol" pitchFamily="18" charset="2"/>
              </a:rPr>
              <a:t>3</a:t>
            </a:r>
            <a:r>
              <a:rPr lang="en-US" dirty="0" smtClean="0">
                <a:sym typeface="Symbol" pitchFamily="18" charset="2"/>
              </a:rPr>
              <a:t>Sn technology</a:t>
            </a:r>
          </a:p>
          <a:p>
            <a:pPr lvl="1" eaLnBrk="1" hangingPunct="1"/>
            <a:r>
              <a:rPr lang="en-US" dirty="0" smtClean="0">
                <a:sym typeface="Symbol" pitchFamily="18" charset="2"/>
              </a:rPr>
              <a:t>Collaboration CERN-US-</a:t>
            </a:r>
            <a:r>
              <a:rPr lang="en-US" dirty="0" err="1" smtClean="0">
                <a:sym typeface="Symbol" pitchFamily="18" charset="2"/>
              </a:rPr>
              <a:t>Hilumi</a:t>
            </a:r>
            <a:endParaRPr lang="en-US" dirty="0" smtClean="0">
              <a:sym typeface="Symbol" pitchFamily="18" charset="2"/>
            </a:endParaRPr>
          </a:p>
          <a:p>
            <a:pPr lvl="1" eaLnBrk="1" hangingPunct="1"/>
            <a:r>
              <a:rPr lang="en-US" dirty="0" smtClean="0">
                <a:sym typeface="Symbol" pitchFamily="18" charset="2"/>
              </a:rPr>
              <a:t>Based on US-LARP (LHC accelerator research program) efforts during the past 10 years</a:t>
            </a:r>
          </a:p>
          <a:p>
            <a:pPr lvl="1" eaLnBrk="1" hangingPunct="1"/>
            <a:r>
              <a:rPr lang="en-US" dirty="0" smtClean="0">
                <a:sym typeface="Symbol" pitchFamily="18" charset="2"/>
              </a:rPr>
              <a:t>Important leap in technology, with huge impact on CERN future (FCC) </a:t>
            </a:r>
            <a:endParaRPr lang="en-US" dirty="0">
              <a:sym typeface="Symbol" pitchFamily="18" charset="2"/>
            </a:endParaRPr>
          </a:p>
          <a:p>
            <a:pPr lvl="2" eaLnBrk="1" hangingPunct="1"/>
            <a:endParaRPr lang="en-US" sz="1400" dirty="0" smtClean="0">
              <a:solidFill>
                <a:srgbClr val="009900"/>
              </a:solidFill>
              <a:sym typeface="Symbol" pitchFamily="18" charset="2"/>
            </a:endParaRPr>
          </a:p>
          <a:p>
            <a:pPr lvl="2" eaLnBrk="1" hangingPunct="1"/>
            <a:endParaRPr lang="en-US" sz="1400" dirty="0" smtClean="0">
              <a:solidFill>
                <a:srgbClr val="009900"/>
              </a:solidFill>
              <a:sym typeface="Symbol" pitchFamily="18" charset="2"/>
            </a:endParaRPr>
          </a:p>
        </p:txBody>
      </p:sp>
      <p:graphicFrame>
        <p:nvGraphicFramePr>
          <p:cNvPr id="2" name="Objet 1"/>
          <p:cNvGraphicFramePr>
            <a:graphicFrameLocks noChangeAspect="1"/>
          </p:cNvGraphicFramePr>
          <p:nvPr>
            <p:extLst>
              <p:ext uri="{D42A27DB-BD31-4B8C-83A1-F6EECF244321}">
                <p14:modId xmlns:p14="http://schemas.microsoft.com/office/powerpoint/2010/main" val="4016543431"/>
              </p:ext>
            </p:extLst>
          </p:nvPr>
        </p:nvGraphicFramePr>
        <p:xfrm>
          <a:off x="7053620" y="2760719"/>
          <a:ext cx="1697038" cy="830263"/>
        </p:xfrm>
        <a:graphic>
          <a:graphicData uri="http://schemas.openxmlformats.org/presentationml/2006/ole">
            <mc:AlternateContent xmlns:mc="http://schemas.openxmlformats.org/markup-compatibility/2006">
              <mc:Choice xmlns:v="urn:schemas-microsoft-com:vml" Requires="v">
                <p:oleObj spid="_x0000_s9357" name="Équation" r:id="rId3" imgW="977476" imgH="482391" progId="Equation.3">
                  <p:embed/>
                </p:oleObj>
              </mc:Choice>
              <mc:Fallback>
                <p:oleObj name="Équation" r:id="rId3" imgW="977476" imgH="482391" progId="Equation.3">
                  <p:embed/>
                  <p:pic>
                    <p:nvPicPr>
                      <p:cNvPr id="0" name="Obje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53620" y="2760719"/>
                        <a:ext cx="1697038"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6786715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31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316">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1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316">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316">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316">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31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dirty="0"/>
              <a:t>The 20’s: High </a:t>
            </a:r>
            <a:r>
              <a:rPr lang="en-US" dirty="0" err="1"/>
              <a:t>Lumi</a:t>
            </a:r>
            <a:r>
              <a:rPr lang="en-US" dirty="0"/>
              <a:t> LHC </a:t>
            </a:r>
            <a:r>
              <a:rPr lang="en-US" dirty="0" smtClean="0"/>
              <a:t>- </a:t>
            </a:r>
            <a:fld id="{72FB2D75-2C44-4E91-AB05-E0A53E136E30}" type="slidenum">
              <a:rPr lang="en-US" smtClean="0"/>
              <a:pPr/>
              <a:t>18</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HL-LHC: MAGNET TECHNOLOGY </a:t>
            </a:r>
            <a:br>
              <a:rPr lang="en-US" dirty="0" smtClean="0">
                <a:solidFill>
                  <a:schemeClr val="bg1"/>
                </a:solidFill>
                <a:sym typeface="Symbol" pitchFamily="18" charset="2"/>
              </a:rPr>
            </a:br>
            <a:r>
              <a:rPr lang="en-US" dirty="0" smtClean="0">
                <a:solidFill>
                  <a:schemeClr val="bg1"/>
                </a:solidFill>
                <a:sym typeface="Symbol" pitchFamily="18" charset="2"/>
              </a:rPr>
              <a:t>FOR LOWER BETA*</a:t>
            </a:r>
            <a:endParaRPr lang="en-US" baseline="30000" dirty="0" smtClean="0">
              <a:solidFill>
                <a:schemeClr val="bg1"/>
              </a:solidFill>
              <a:sym typeface="Symbol" pitchFamily="18" charset="2"/>
            </a:endParaRPr>
          </a:p>
        </p:txBody>
      </p:sp>
      <p:sp>
        <p:nvSpPr>
          <p:cNvPr id="13316" name="Rectangle 3"/>
          <p:cNvSpPr>
            <a:spLocks noGrp="1" noChangeArrowheads="1"/>
          </p:cNvSpPr>
          <p:nvPr>
            <p:ph type="body" idx="1"/>
          </p:nvPr>
        </p:nvSpPr>
        <p:spPr/>
        <p:txBody>
          <a:bodyPr/>
          <a:lstStyle/>
          <a:p>
            <a:pPr eaLnBrk="1" hangingPunct="1"/>
            <a:r>
              <a:rPr lang="en-US" dirty="0" smtClean="0">
                <a:sym typeface="Symbol" pitchFamily="18" charset="2"/>
              </a:rPr>
              <a:t>Superconductivity takes place in some materials below thresholds values for </a:t>
            </a:r>
            <a:r>
              <a:rPr lang="en-US" dirty="0" smtClean="0">
                <a:solidFill>
                  <a:srgbClr val="C00000"/>
                </a:solidFill>
                <a:sym typeface="Symbol" pitchFamily="18" charset="2"/>
              </a:rPr>
              <a:t>magnetic field, current density </a:t>
            </a:r>
            <a:r>
              <a:rPr lang="en-US" dirty="0" smtClean="0">
                <a:sym typeface="Symbol" pitchFamily="18" charset="2"/>
              </a:rPr>
              <a:t>and temperature</a:t>
            </a:r>
          </a:p>
          <a:p>
            <a:pPr lvl="1" eaLnBrk="1" hangingPunct="1"/>
            <a:r>
              <a:rPr lang="en-US" dirty="0" smtClean="0">
                <a:sym typeface="Symbol" pitchFamily="18" charset="2"/>
              </a:rPr>
              <a:t>Thresholds called </a:t>
            </a:r>
            <a:r>
              <a:rPr lang="en-US" dirty="0" smtClean="0">
                <a:solidFill>
                  <a:srgbClr val="C00000"/>
                </a:solidFill>
                <a:sym typeface="Symbol" pitchFamily="18" charset="2"/>
              </a:rPr>
              <a:t>critical surface</a:t>
            </a:r>
          </a:p>
          <a:p>
            <a:pPr lvl="1" eaLnBrk="1" hangingPunct="1"/>
            <a:r>
              <a:rPr lang="en-US" dirty="0" smtClean="0">
                <a:sym typeface="Symbol" pitchFamily="18" charset="2"/>
              </a:rPr>
              <a:t>Phenomena known since 100 years, applications since 50 years</a:t>
            </a:r>
          </a:p>
          <a:p>
            <a:pPr lvl="2" eaLnBrk="1" hangingPunct="1"/>
            <a:r>
              <a:rPr lang="en-US" dirty="0" smtClean="0">
                <a:sym typeface="Symbol" pitchFamily="18" charset="2"/>
              </a:rPr>
              <a:t>Related to quantum mechanics</a:t>
            </a:r>
          </a:p>
          <a:p>
            <a:pPr lvl="1" eaLnBrk="1" hangingPunct="1"/>
            <a:r>
              <a:rPr lang="en-US" dirty="0" smtClean="0">
                <a:sym typeface="Symbol" pitchFamily="18" charset="2"/>
              </a:rPr>
              <a:t>In a SC </a:t>
            </a:r>
            <a:r>
              <a:rPr lang="en-US" dirty="0" smtClean="0">
                <a:solidFill>
                  <a:srgbClr val="C00000"/>
                </a:solidFill>
                <a:sym typeface="Symbol" pitchFamily="18" charset="2"/>
              </a:rPr>
              <a:t>electromagnet</a:t>
            </a:r>
            <a:r>
              <a:rPr lang="en-US" dirty="0" smtClean="0">
                <a:sym typeface="Symbol" pitchFamily="18" charset="2"/>
              </a:rPr>
              <a:t>, the coil must </a:t>
            </a:r>
          </a:p>
          <a:p>
            <a:pPr marL="457200" lvl="1" indent="0" eaLnBrk="1" hangingPunct="1">
              <a:buNone/>
            </a:pPr>
            <a:r>
              <a:rPr lang="en-US" dirty="0" smtClean="0">
                <a:sym typeface="Symbol" pitchFamily="18" charset="2"/>
              </a:rPr>
              <a:t>	tolerate field and current density  </a:t>
            </a:r>
          </a:p>
          <a:p>
            <a:pPr marL="457200" lvl="1" indent="0" eaLnBrk="1" hangingPunct="1">
              <a:buNone/>
            </a:pPr>
            <a:r>
              <a:rPr lang="en-US" dirty="0" smtClean="0">
                <a:sym typeface="Symbol" pitchFamily="18" charset="2"/>
              </a:rPr>
              <a:t>	to produce that field</a:t>
            </a:r>
          </a:p>
          <a:p>
            <a:pPr lvl="1" eaLnBrk="1" hangingPunct="1"/>
            <a:r>
              <a:rPr lang="en-US" dirty="0" smtClean="0">
                <a:sym typeface="Symbol" pitchFamily="18" charset="2"/>
              </a:rPr>
              <a:t>This sets a </a:t>
            </a:r>
            <a:r>
              <a:rPr lang="en-US" dirty="0" smtClean="0">
                <a:solidFill>
                  <a:srgbClr val="C00000"/>
                </a:solidFill>
                <a:sym typeface="Symbol" pitchFamily="18" charset="2"/>
              </a:rPr>
              <a:t>limit  of ~8 T for </a:t>
            </a:r>
            <a:r>
              <a:rPr lang="en-US" dirty="0" err="1" smtClean="0">
                <a:solidFill>
                  <a:srgbClr val="C00000"/>
                </a:solidFill>
                <a:sym typeface="Symbol" pitchFamily="18" charset="2"/>
              </a:rPr>
              <a:t>Nb</a:t>
            </a:r>
            <a:r>
              <a:rPr lang="en-US" dirty="0" smtClean="0">
                <a:solidFill>
                  <a:srgbClr val="C00000"/>
                </a:solidFill>
                <a:sym typeface="Symbol" pitchFamily="18" charset="2"/>
              </a:rPr>
              <a:t>-Ti</a:t>
            </a:r>
          </a:p>
          <a:p>
            <a:pPr lvl="2" eaLnBrk="1" hangingPunct="1"/>
            <a:r>
              <a:rPr lang="en-US" dirty="0" smtClean="0">
                <a:sym typeface="Symbol" pitchFamily="18" charset="2"/>
              </a:rPr>
              <a:t>LHC is built on this limit</a:t>
            </a:r>
          </a:p>
          <a:p>
            <a:pPr lvl="1" eaLnBrk="1" hangingPunct="1"/>
            <a:r>
              <a:rPr lang="en-US" dirty="0" smtClean="0">
                <a:solidFill>
                  <a:srgbClr val="C00000"/>
                </a:solidFill>
                <a:sym typeface="Symbol" pitchFamily="18" charset="2"/>
              </a:rPr>
              <a:t>Nb</a:t>
            </a:r>
            <a:r>
              <a:rPr lang="en-US" baseline="-25000" dirty="0" smtClean="0">
                <a:solidFill>
                  <a:srgbClr val="C00000"/>
                </a:solidFill>
                <a:sym typeface="Symbol" pitchFamily="18" charset="2"/>
              </a:rPr>
              <a:t>3</a:t>
            </a:r>
            <a:r>
              <a:rPr lang="en-US" dirty="0" smtClean="0">
                <a:solidFill>
                  <a:srgbClr val="C00000"/>
                </a:solidFill>
                <a:sym typeface="Symbol" pitchFamily="18" charset="2"/>
              </a:rPr>
              <a:t>Sn </a:t>
            </a:r>
            <a:r>
              <a:rPr lang="en-US" dirty="0" smtClean="0">
                <a:sym typeface="Symbol" pitchFamily="18" charset="2"/>
              </a:rPr>
              <a:t>has a </a:t>
            </a:r>
            <a:r>
              <a:rPr lang="en-US" dirty="0">
                <a:sym typeface="Symbol" pitchFamily="18" charset="2"/>
              </a:rPr>
              <a:t>wider critical surface, </a:t>
            </a:r>
          </a:p>
          <a:p>
            <a:pPr marL="457200" lvl="1" indent="0" eaLnBrk="1" hangingPunct="1">
              <a:buNone/>
            </a:pPr>
            <a:r>
              <a:rPr lang="en-US" dirty="0">
                <a:sym typeface="Symbol" pitchFamily="18" charset="2"/>
              </a:rPr>
              <a:t>	with possibility of </a:t>
            </a:r>
            <a:r>
              <a:rPr lang="en-US" dirty="0">
                <a:solidFill>
                  <a:srgbClr val="C00000"/>
                </a:solidFill>
                <a:sym typeface="Symbol" pitchFamily="18" charset="2"/>
              </a:rPr>
              <a:t>increasing </a:t>
            </a:r>
            <a:r>
              <a:rPr lang="en-US" dirty="0" smtClean="0">
                <a:solidFill>
                  <a:srgbClr val="C00000"/>
                </a:solidFill>
                <a:sym typeface="Symbol" pitchFamily="18" charset="2"/>
              </a:rPr>
              <a:t>up to ~16 </a:t>
            </a:r>
            <a:r>
              <a:rPr lang="en-US" dirty="0">
                <a:solidFill>
                  <a:srgbClr val="C00000"/>
                </a:solidFill>
                <a:sym typeface="Symbol" pitchFamily="18" charset="2"/>
              </a:rPr>
              <a:t>T</a:t>
            </a:r>
            <a:endParaRPr lang="en-US" dirty="0" smtClean="0">
              <a:sym typeface="Symbol" pitchFamily="18" charset="2"/>
            </a:endParaRPr>
          </a:p>
          <a:p>
            <a:pPr lvl="1" eaLnBrk="1" hangingPunct="1"/>
            <a:r>
              <a:rPr lang="en-US" dirty="0" smtClean="0">
                <a:sym typeface="Symbol" pitchFamily="18" charset="2"/>
              </a:rPr>
              <a:t>For HL-LHC we will operate </a:t>
            </a:r>
            <a:r>
              <a:rPr lang="en-US" dirty="0" smtClean="0">
                <a:solidFill>
                  <a:srgbClr val="C00000"/>
                </a:solidFill>
                <a:sym typeface="Symbol" pitchFamily="18" charset="2"/>
              </a:rPr>
              <a:t>at 11.5 T peak field</a:t>
            </a:r>
          </a:p>
          <a:p>
            <a:pPr marL="0" indent="0" eaLnBrk="1" hangingPunct="1">
              <a:buNone/>
            </a:pPr>
            <a:endParaRPr lang="en-US" dirty="0">
              <a:sym typeface="Symbol" pitchFamily="18" charset="2"/>
            </a:endParaRPr>
          </a:p>
          <a:p>
            <a:pPr marL="0" indent="0" eaLnBrk="1" hangingPunct="1">
              <a:buNone/>
            </a:pPr>
            <a:endParaRPr lang="en-US" dirty="0">
              <a:sym typeface="Symbol" pitchFamily="18" charset="2"/>
            </a:endParaRPr>
          </a:p>
        </p:txBody>
      </p:sp>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19332" y="3037626"/>
            <a:ext cx="3076701" cy="25646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367225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p:txBody>
          <a:bodyPr/>
          <a:lstStyle/>
          <a:p>
            <a:pPr>
              <a:defRPr/>
            </a:pPr>
            <a:r>
              <a:rPr lang="en-US" dirty="0" smtClean="0"/>
              <a:t>The 20’s: High </a:t>
            </a:r>
            <a:r>
              <a:rPr lang="en-US" dirty="0" err="1"/>
              <a:t>L</a:t>
            </a:r>
            <a:r>
              <a:rPr lang="en-US" dirty="0" err="1" smtClean="0"/>
              <a:t>umi</a:t>
            </a:r>
            <a:r>
              <a:rPr lang="en-US" dirty="0" smtClean="0"/>
              <a:t>  LHC - </a:t>
            </a:r>
            <a:fld id="{5B0F2CE2-42CD-4A74-A04F-1839686887D0}" type="slidenum">
              <a:rPr lang="en-US" smtClean="0"/>
              <a:pPr>
                <a:defRPr/>
              </a:pPr>
              <a:t>19</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HL-LHC:</a:t>
            </a:r>
            <a:br>
              <a:rPr lang="en-US" dirty="0" smtClean="0">
                <a:solidFill>
                  <a:schemeClr val="bg1"/>
                </a:solidFill>
                <a:sym typeface="Symbol" pitchFamily="18" charset="2"/>
              </a:rPr>
            </a:br>
            <a:r>
              <a:rPr lang="en-US" dirty="0" smtClean="0">
                <a:solidFill>
                  <a:schemeClr val="bg1"/>
                </a:solidFill>
                <a:sym typeface="Symbol" pitchFamily="18" charset="2"/>
              </a:rPr>
              <a:t>NOT ONLY MAGNETS AND CRABS</a:t>
            </a:r>
          </a:p>
        </p:txBody>
      </p:sp>
      <p:sp>
        <p:nvSpPr>
          <p:cNvPr id="13316" name="Rectangle 3"/>
          <p:cNvSpPr>
            <a:spLocks noGrp="1" noChangeArrowheads="1"/>
          </p:cNvSpPr>
          <p:nvPr>
            <p:ph type="body" idx="1"/>
          </p:nvPr>
        </p:nvSpPr>
        <p:spPr/>
        <p:txBody>
          <a:bodyPr/>
          <a:lstStyle/>
          <a:p>
            <a:pPr eaLnBrk="1" hangingPunct="1"/>
            <a:r>
              <a:rPr lang="en-US" dirty="0" smtClean="0"/>
              <a:t>HL LHC is not only new magnets in ~1 km of the </a:t>
            </a:r>
            <a:r>
              <a:rPr lang="en-US" dirty="0" err="1" smtClean="0"/>
              <a:t>the</a:t>
            </a:r>
            <a:r>
              <a:rPr lang="en-US" dirty="0" smtClean="0"/>
              <a:t> main ring, but also</a:t>
            </a:r>
          </a:p>
          <a:p>
            <a:pPr lvl="1" eaLnBrk="1" hangingPunct="1"/>
            <a:r>
              <a:rPr lang="en-US" dirty="0" smtClean="0"/>
              <a:t>Cryogenics upgrade</a:t>
            </a:r>
          </a:p>
          <a:p>
            <a:pPr lvl="1" eaLnBrk="1" hangingPunct="1"/>
            <a:r>
              <a:rPr lang="en-US" dirty="0" smtClean="0"/>
              <a:t>Collimation upgrade</a:t>
            </a:r>
          </a:p>
          <a:p>
            <a:pPr lvl="1" eaLnBrk="1" hangingPunct="1"/>
            <a:r>
              <a:rPr lang="en-US" dirty="0" smtClean="0"/>
              <a:t>“Cold” powering</a:t>
            </a:r>
          </a:p>
          <a:p>
            <a:pPr lvl="1" eaLnBrk="1" hangingPunct="1"/>
            <a:r>
              <a:rPr lang="en-US" dirty="0" smtClean="0"/>
              <a:t>Crab cavities</a:t>
            </a:r>
          </a:p>
        </p:txBody>
      </p:sp>
      <p:pic>
        <p:nvPicPr>
          <p:cNvPr id="40" name="Picture 3"/>
          <p:cNvPicPr>
            <a:picLocks noChangeAspect="1" noChangeArrowheads="1"/>
          </p:cNvPicPr>
          <p:nvPr/>
        </p:nvPicPr>
        <p:blipFill>
          <a:blip r:embed="rId2"/>
          <a:srcRect/>
          <a:stretch>
            <a:fillRect/>
          </a:stretch>
        </p:blipFill>
        <p:spPr bwMode="auto">
          <a:xfrm>
            <a:off x="3607112" y="2408973"/>
            <a:ext cx="5263933" cy="3779993"/>
          </a:xfrm>
          <a:prstGeom prst="rect">
            <a:avLst/>
          </a:prstGeom>
          <a:noFill/>
          <a:ln w="9525">
            <a:noFill/>
            <a:miter lim="800000"/>
            <a:headEnd/>
            <a:tailEnd/>
          </a:ln>
        </p:spPr>
      </p:pic>
    </p:spTree>
    <p:extLst>
      <p:ext uri="{BB962C8B-B14F-4D97-AF65-F5344CB8AC3E}">
        <p14:creationId xmlns:p14="http://schemas.microsoft.com/office/powerpoint/2010/main" val="330789892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dirty="0" smtClean="0"/>
              <a:t>LHC in the 10’s - </a:t>
            </a:r>
            <a:fld id="{72FB2D75-2C44-4E91-AB05-E0A53E136E30}" type="slidenum">
              <a:rPr lang="en-US" smtClean="0"/>
              <a:pPr/>
              <a:t>2</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CONTENTS</a:t>
            </a:r>
          </a:p>
        </p:txBody>
      </p:sp>
      <p:sp>
        <p:nvSpPr>
          <p:cNvPr id="13316" name="Rectangle 3"/>
          <p:cNvSpPr>
            <a:spLocks noGrp="1" noChangeArrowheads="1"/>
          </p:cNvSpPr>
          <p:nvPr>
            <p:ph type="body" idx="1"/>
          </p:nvPr>
        </p:nvSpPr>
        <p:spPr/>
        <p:txBody>
          <a:bodyPr/>
          <a:lstStyle/>
          <a:p>
            <a:pPr eaLnBrk="1" hangingPunct="1"/>
            <a:endParaRPr lang="fr-CH" dirty="0" smtClean="0">
              <a:sym typeface="Symbol" pitchFamily="18" charset="2"/>
            </a:endParaRPr>
          </a:p>
          <a:p>
            <a:pPr eaLnBrk="1" hangingPunct="1"/>
            <a:r>
              <a:rPr lang="fr-CH" dirty="0" smtClean="0">
                <a:sym typeface="Symbol" pitchFamily="18" charset="2"/>
              </a:rPr>
              <a:t>The </a:t>
            </a:r>
            <a:r>
              <a:rPr lang="fr-CH" dirty="0" err="1" smtClean="0">
                <a:sym typeface="Symbol" pitchFamily="18" charset="2"/>
              </a:rPr>
              <a:t>present</a:t>
            </a:r>
            <a:r>
              <a:rPr lang="fr-CH" dirty="0" smtClean="0">
                <a:sym typeface="Symbol" pitchFamily="18" charset="2"/>
              </a:rPr>
              <a:t>: LHC in the 10’s</a:t>
            </a:r>
          </a:p>
          <a:p>
            <a:pPr lvl="1" eaLnBrk="1" hangingPunct="1"/>
            <a:r>
              <a:rPr lang="fr-CH" dirty="0" smtClean="0">
                <a:sym typeface="Symbol" pitchFamily="18" charset="2"/>
              </a:rPr>
              <a:t>LHC </a:t>
            </a:r>
            <a:r>
              <a:rPr lang="fr-CH" dirty="0" err="1">
                <a:sym typeface="Symbol" pitchFamily="18" charset="2"/>
              </a:rPr>
              <a:t>e</a:t>
            </a:r>
            <a:r>
              <a:rPr lang="fr-CH" dirty="0" err="1" smtClean="0">
                <a:sym typeface="Symbol" pitchFamily="18" charset="2"/>
              </a:rPr>
              <a:t>nergy</a:t>
            </a:r>
            <a:endParaRPr lang="fr-CH" dirty="0" smtClean="0">
              <a:sym typeface="Symbol" pitchFamily="18" charset="2"/>
            </a:endParaRPr>
          </a:p>
          <a:p>
            <a:pPr lvl="1" eaLnBrk="1" hangingPunct="1"/>
            <a:r>
              <a:rPr lang="fr-CH" dirty="0" smtClean="0">
                <a:sym typeface="Symbol" pitchFamily="18" charset="2"/>
              </a:rPr>
              <a:t>The race </a:t>
            </a:r>
            <a:r>
              <a:rPr lang="fr-CH" dirty="0" err="1" smtClean="0">
                <a:sym typeface="Symbol" pitchFamily="18" charset="2"/>
              </a:rPr>
              <a:t>towards</a:t>
            </a:r>
            <a:r>
              <a:rPr lang="fr-CH" dirty="0" smtClean="0">
                <a:sym typeface="Symbol" pitchFamily="18" charset="2"/>
              </a:rPr>
              <a:t> </a:t>
            </a:r>
            <a:r>
              <a:rPr lang="fr-CH" dirty="0" err="1">
                <a:sym typeface="Symbol" pitchFamily="18" charset="2"/>
              </a:rPr>
              <a:t>l</a:t>
            </a:r>
            <a:r>
              <a:rPr lang="fr-CH" dirty="0" err="1" smtClean="0">
                <a:sym typeface="Symbol" pitchFamily="18" charset="2"/>
              </a:rPr>
              <a:t>uminosity</a:t>
            </a:r>
            <a:r>
              <a:rPr lang="fr-CH" dirty="0" smtClean="0">
                <a:sym typeface="Symbol" pitchFamily="18" charset="2"/>
              </a:rPr>
              <a:t> </a:t>
            </a:r>
          </a:p>
          <a:p>
            <a:pPr eaLnBrk="1" hangingPunct="1"/>
            <a:endParaRPr lang="fr-CH" dirty="0" smtClean="0">
              <a:sym typeface="Symbol" pitchFamily="18" charset="2"/>
            </a:endParaRPr>
          </a:p>
          <a:p>
            <a:pPr eaLnBrk="1" hangingPunct="1"/>
            <a:r>
              <a:rPr lang="fr-CH" dirty="0" smtClean="0">
                <a:sym typeface="Symbol" pitchFamily="18" charset="2"/>
              </a:rPr>
              <a:t>The 20’s: the HL-LHC </a:t>
            </a:r>
            <a:r>
              <a:rPr lang="fr-CH" dirty="0" err="1" smtClean="0">
                <a:sym typeface="Symbol" pitchFamily="18" charset="2"/>
              </a:rPr>
              <a:t>project</a:t>
            </a:r>
            <a:endParaRPr lang="fr-CH" dirty="0" smtClean="0">
              <a:sym typeface="Symbol" pitchFamily="18" charset="2"/>
            </a:endParaRPr>
          </a:p>
          <a:p>
            <a:pPr lvl="1" eaLnBrk="1" hangingPunct="1"/>
            <a:r>
              <a:rPr lang="fr-CH" dirty="0" err="1">
                <a:sym typeface="Symbol" pitchFamily="18" charset="2"/>
              </a:rPr>
              <a:t>Aiming</a:t>
            </a:r>
            <a:r>
              <a:rPr lang="fr-CH" dirty="0">
                <a:sym typeface="Symbol" pitchFamily="18" charset="2"/>
              </a:rPr>
              <a:t> at </a:t>
            </a:r>
            <a:r>
              <a:rPr lang="fr-CH" dirty="0" smtClean="0">
                <a:sym typeface="Symbol" pitchFamily="18" charset="2"/>
              </a:rPr>
              <a:t>3000 fb</a:t>
            </a:r>
            <a:r>
              <a:rPr lang="fr-CH" baseline="30000" dirty="0" smtClean="0">
                <a:sym typeface="Symbol" pitchFamily="18" charset="2"/>
              </a:rPr>
              <a:t>-1</a:t>
            </a:r>
            <a:endParaRPr lang="fr-CH" baseline="30000" dirty="0">
              <a:sym typeface="Symbol" pitchFamily="18" charset="2"/>
            </a:endParaRPr>
          </a:p>
          <a:p>
            <a:pPr eaLnBrk="1" hangingPunct="1"/>
            <a:endParaRPr lang="fr-CH" dirty="0" smtClean="0">
              <a:sym typeface="Symbol" pitchFamily="18" charset="2"/>
            </a:endParaRPr>
          </a:p>
          <a:p>
            <a:pPr eaLnBrk="1" hangingPunct="1"/>
            <a:r>
              <a:rPr lang="fr-CH" dirty="0" smtClean="0">
                <a:sym typeface="Symbol" pitchFamily="18" charset="2"/>
              </a:rPr>
              <a:t>The 30’s: FCC </a:t>
            </a:r>
            <a:r>
              <a:rPr lang="fr-CH" dirty="0" err="1" smtClean="0">
                <a:sym typeface="Symbol" pitchFamily="18" charset="2"/>
              </a:rPr>
              <a:t>studies</a:t>
            </a:r>
            <a:endParaRPr lang="fr-CH" dirty="0" smtClean="0">
              <a:sym typeface="Symbol" pitchFamily="18" charset="2"/>
            </a:endParaRPr>
          </a:p>
          <a:p>
            <a:pPr lvl="1" eaLnBrk="1" hangingPunct="1"/>
            <a:r>
              <a:rPr lang="fr-CH" dirty="0" err="1" smtClean="0">
                <a:sym typeface="Symbol" pitchFamily="18" charset="2"/>
              </a:rPr>
              <a:t>Aiming</a:t>
            </a:r>
            <a:r>
              <a:rPr lang="fr-CH" dirty="0" smtClean="0">
                <a:sym typeface="Symbol" pitchFamily="18" charset="2"/>
              </a:rPr>
              <a:t> at 100 </a:t>
            </a:r>
            <a:r>
              <a:rPr lang="fr-CH" dirty="0" err="1" smtClean="0">
                <a:sym typeface="Symbol" pitchFamily="18" charset="2"/>
              </a:rPr>
              <a:t>TeV</a:t>
            </a:r>
            <a:r>
              <a:rPr lang="fr-CH" dirty="0" smtClean="0">
                <a:sym typeface="Symbol" pitchFamily="18" charset="2"/>
              </a:rPr>
              <a:t> centre of mass</a:t>
            </a:r>
          </a:p>
        </p:txBody>
      </p:sp>
    </p:spTree>
    <p:extLst>
      <p:ext uri="{BB962C8B-B14F-4D97-AF65-F5344CB8AC3E}">
        <p14:creationId xmlns:p14="http://schemas.microsoft.com/office/powerpoint/2010/main" val="2759017755"/>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3"/>
          <p:cNvSpPr>
            <a:spLocks noGrp="1" noChangeArrowheads="1"/>
          </p:cNvSpPr>
          <p:nvPr>
            <p:ph type="body" idx="1"/>
          </p:nvPr>
        </p:nvSpPr>
        <p:spPr/>
        <p:txBody>
          <a:bodyPr/>
          <a:lstStyle/>
          <a:p>
            <a:pPr eaLnBrk="1" hangingPunct="1"/>
            <a:r>
              <a:rPr lang="en-US" dirty="0" smtClean="0">
                <a:sym typeface="Symbol" pitchFamily="18" charset="2"/>
              </a:rPr>
              <a:t>When going to very low </a:t>
            </a:r>
            <a:r>
              <a:rPr lang="en-US" dirty="0" smtClean="0">
                <a:latin typeface="Symbol" pitchFamily="18" charset="2"/>
                <a:sym typeface="Symbol" pitchFamily="18" charset="2"/>
              </a:rPr>
              <a:t>b</a:t>
            </a:r>
            <a:r>
              <a:rPr lang="en-US" baseline="30000" dirty="0" smtClean="0">
                <a:sym typeface="Symbol" pitchFamily="18" charset="2"/>
              </a:rPr>
              <a:t>*</a:t>
            </a:r>
            <a:r>
              <a:rPr lang="en-US" dirty="0" smtClean="0">
                <a:sym typeface="Symbol" pitchFamily="18" charset="2"/>
              </a:rPr>
              <a:t>, (below 25 cm) the geometric factor considerably reduces the gain</a:t>
            </a:r>
          </a:p>
          <a:p>
            <a:pPr lvl="1" eaLnBrk="1" hangingPunct="1"/>
            <a:r>
              <a:rPr lang="en-US" dirty="0" smtClean="0">
                <a:solidFill>
                  <a:srgbClr val="C00000"/>
                </a:solidFill>
                <a:sym typeface="Symbol" pitchFamily="18" charset="2"/>
              </a:rPr>
              <a:t>Crab cavity</a:t>
            </a:r>
            <a:r>
              <a:rPr lang="en-US" dirty="0" smtClean="0">
                <a:sym typeface="Symbol" pitchFamily="18" charset="2"/>
              </a:rPr>
              <a:t> allows to set this factor to one by turning the bunches in the longitudinal space</a:t>
            </a:r>
            <a:r>
              <a:rPr lang="en-US" sz="1400" dirty="0">
                <a:solidFill>
                  <a:srgbClr val="009900"/>
                </a:solidFill>
                <a:ea typeface="+mn-ea"/>
                <a:cs typeface="+mn-cs"/>
                <a:sym typeface="Symbol" pitchFamily="18" charset="2"/>
              </a:rPr>
              <a:t> </a:t>
            </a:r>
            <a:r>
              <a:rPr lang="en-US" sz="1400" dirty="0" smtClean="0">
                <a:solidFill>
                  <a:srgbClr val="009900"/>
                </a:solidFill>
                <a:ea typeface="+mn-ea"/>
                <a:cs typeface="+mn-cs"/>
                <a:sym typeface="Symbol" pitchFamily="18" charset="2"/>
              </a:rPr>
              <a:t>[R. </a:t>
            </a:r>
            <a:r>
              <a:rPr lang="en-US" sz="1400" dirty="0" err="1" smtClean="0">
                <a:solidFill>
                  <a:srgbClr val="009900"/>
                </a:solidFill>
                <a:ea typeface="+mn-ea"/>
                <a:cs typeface="+mn-cs"/>
                <a:sym typeface="Symbol" pitchFamily="18" charset="2"/>
              </a:rPr>
              <a:t>Calaga</a:t>
            </a:r>
            <a:r>
              <a:rPr lang="en-US" sz="1400" dirty="0" smtClean="0">
                <a:solidFill>
                  <a:srgbClr val="009900"/>
                </a:solidFill>
                <a:ea typeface="+mn-ea"/>
                <a:cs typeface="+mn-cs"/>
                <a:sym typeface="Symbol" pitchFamily="18" charset="2"/>
              </a:rPr>
              <a:t>, Chamonix 2012]</a:t>
            </a:r>
            <a:endParaRPr lang="en-US" dirty="0" smtClean="0">
              <a:sym typeface="Symbol" pitchFamily="18" charset="2"/>
            </a:endParaRPr>
          </a:p>
          <a:p>
            <a:pPr lvl="1" eaLnBrk="1" hangingPunct="1"/>
            <a:endParaRPr lang="en-US" dirty="0">
              <a:sym typeface="Symbol" pitchFamily="18" charset="2"/>
            </a:endParaRPr>
          </a:p>
          <a:p>
            <a:pPr lvl="1" eaLnBrk="1" hangingPunct="1"/>
            <a:endParaRPr lang="en-US" dirty="0" smtClean="0">
              <a:sym typeface="Symbol" pitchFamily="18" charset="2"/>
            </a:endParaRPr>
          </a:p>
          <a:p>
            <a:pPr lvl="1" eaLnBrk="1" hangingPunct="1"/>
            <a:endParaRPr lang="en-US" dirty="0">
              <a:sym typeface="Symbol" pitchFamily="18" charset="2"/>
            </a:endParaRPr>
          </a:p>
          <a:p>
            <a:pPr lvl="1" eaLnBrk="1" hangingPunct="1"/>
            <a:endParaRPr lang="en-US" dirty="0" smtClean="0">
              <a:sym typeface="Symbol" pitchFamily="18" charset="2"/>
            </a:endParaRPr>
          </a:p>
          <a:p>
            <a:pPr lvl="1" eaLnBrk="1" hangingPunct="1"/>
            <a:endParaRPr lang="en-US" dirty="0">
              <a:sym typeface="Symbol" pitchFamily="18" charset="2"/>
            </a:endParaRPr>
          </a:p>
          <a:p>
            <a:pPr lvl="1" eaLnBrk="1" hangingPunct="1"/>
            <a:endParaRPr lang="en-US" dirty="0" smtClean="0">
              <a:sym typeface="Symbol" pitchFamily="18" charset="2"/>
            </a:endParaRPr>
          </a:p>
          <a:p>
            <a:pPr lvl="1" eaLnBrk="1" hangingPunct="1"/>
            <a:endParaRPr lang="en-US" dirty="0">
              <a:sym typeface="Symbol" pitchFamily="18" charset="2"/>
            </a:endParaRPr>
          </a:p>
          <a:p>
            <a:pPr lvl="1" eaLnBrk="1" hangingPunct="1"/>
            <a:endParaRPr lang="en-US" dirty="0" smtClean="0">
              <a:sym typeface="Symbol" pitchFamily="18" charset="2"/>
            </a:endParaRPr>
          </a:p>
          <a:p>
            <a:pPr lvl="1" eaLnBrk="1" hangingPunct="1"/>
            <a:r>
              <a:rPr lang="en-US" dirty="0" smtClean="0">
                <a:sym typeface="Symbol" pitchFamily="18" charset="2"/>
              </a:rPr>
              <a:t>Hardware being built, successful test in some electron machines </a:t>
            </a:r>
            <a:r>
              <a:rPr lang="en-US" sz="1600" dirty="0" smtClean="0">
                <a:solidFill>
                  <a:srgbClr val="009900"/>
                </a:solidFill>
                <a:sym typeface="Symbol" pitchFamily="18" charset="2"/>
              </a:rPr>
              <a:t>[WP4, E. Jensen, collaboration with many institutes]</a:t>
            </a:r>
          </a:p>
          <a:p>
            <a:pPr lvl="1" eaLnBrk="1" hangingPunct="1"/>
            <a:r>
              <a:rPr lang="en-US" dirty="0" smtClean="0">
                <a:sym typeface="Symbol" pitchFamily="18" charset="2"/>
              </a:rPr>
              <a:t>First compact crab cavities with good performance have been built</a:t>
            </a:r>
          </a:p>
        </p:txBody>
      </p:sp>
      <p:sp>
        <p:nvSpPr>
          <p:cNvPr id="13314" name="Slide Number Placeholder 3"/>
          <p:cNvSpPr>
            <a:spLocks noGrp="1"/>
          </p:cNvSpPr>
          <p:nvPr>
            <p:ph type="sldNum" sz="quarter" idx="10"/>
          </p:nvPr>
        </p:nvSpPr>
        <p:spPr>
          <a:noFill/>
        </p:spPr>
        <p:txBody>
          <a:bodyPr/>
          <a:lstStyle/>
          <a:p>
            <a:r>
              <a:rPr lang="en-US" dirty="0"/>
              <a:t>The 20’s: High </a:t>
            </a:r>
            <a:r>
              <a:rPr lang="en-US" dirty="0" err="1"/>
              <a:t>Lumi</a:t>
            </a:r>
            <a:r>
              <a:rPr lang="en-US" dirty="0"/>
              <a:t> LHC </a:t>
            </a:r>
            <a:r>
              <a:rPr lang="en-US" dirty="0" smtClean="0"/>
              <a:t>- </a:t>
            </a:r>
            <a:fld id="{72FB2D75-2C44-4E91-AB05-E0A53E136E30}" type="slidenum">
              <a:rPr lang="en-US" smtClean="0"/>
              <a:pPr/>
              <a:t>20</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HL-LHC:</a:t>
            </a:r>
            <a:br>
              <a:rPr lang="en-US" dirty="0" smtClean="0">
                <a:solidFill>
                  <a:schemeClr val="bg1"/>
                </a:solidFill>
                <a:sym typeface="Symbol" pitchFamily="18" charset="2"/>
              </a:rPr>
            </a:br>
            <a:r>
              <a:rPr lang="en-US" dirty="0" smtClean="0">
                <a:solidFill>
                  <a:schemeClr val="bg1"/>
                </a:solidFill>
                <a:sym typeface="Symbol" pitchFamily="18" charset="2"/>
              </a:rPr>
              <a:t>CRAB CAVITIES</a:t>
            </a:r>
            <a:endParaRPr lang="en-US" baseline="30000" dirty="0" smtClean="0">
              <a:solidFill>
                <a:schemeClr val="bg1"/>
              </a:solidFill>
              <a:sym typeface="Symbol" pitchFamily="18" charset="2"/>
            </a:endParaRPr>
          </a:p>
        </p:txBody>
      </p:sp>
      <p:sp>
        <p:nvSpPr>
          <p:cNvPr id="8" name="ZoneTexte 7"/>
          <p:cNvSpPr txBox="1"/>
          <p:nvPr/>
        </p:nvSpPr>
        <p:spPr>
          <a:xfrm>
            <a:off x="1326289" y="5161129"/>
            <a:ext cx="1271502" cy="307777"/>
          </a:xfrm>
          <a:prstGeom prst="rect">
            <a:avLst/>
          </a:prstGeom>
          <a:noFill/>
        </p:spPr>
        <p:txBody>
          <a:bodyPr wrap="none" rtlCol="0">
            <a:spAutoFit/>
          </a:bodyPr>
          <a:lstStyle/>
          <a:p>
            <a:r>
              <a:rPr lang="fr-CH" sz="1400" dirty="0" err="1" smtClean="0"/>
              <a:t>Crab</a:t>
            </a:r>
            <a:r>
              <a:rPr lang="fr-CH" sz="1400" dirty="0" smtClean="0"/>
              <a:t> </a:t>
            </a:r>
            <a:r>
              <a:rPr lang="fr-CH" sz="1400" dirty="0" err="1" smtClean="0"/>
              <a:t>crossing</a:t>
            </a:r>
            <a:endParaRPr lang="en-GB" sz="1400" dirty="0"/>
          </a:p>
        </p:txBody>
      </p:sp>
      <p:sp>
        <p:nvSpPr>
          <p:cNvPr id="9" name="ZoneTexte 8"/>
          <p:cNvSpPr txBox="1"/>
          <p:nvPr/>
        </p:nvSpPr>
        <p:spPr>
          <a:xfrm>
            <a:off x="4441897" y="5161129"/>
            <a:ext cx="4057521" cy="307777"/>
          </a:xfrm>
          <a:prstGeom prst="rect">
            <a:avLst/>
          </a:prstGeom>
          <a:noFill/>
        </p:spPr>
        <p:txBody>
          <a:bodyPr wrap="none" rtlCol="0">
            <a:spAutoFit/>
          </a:bodyPr>
          <a:lstStyle/>
          <a:p>
            <a:r>
              <a:rPr lang="fr-CH" sz="1400" dirty="0" smtClean="0"/>
              <a:t>One possible option for the design of </a:t>
            </a:r>
            <a:r>
              <a:rPr lang="fr-CH" sz="1400" dirty="0" err="1" smtClean="0"/>
              <a:t>crab</a:t>
            </a:r>
            <a:r>
              <a:rPr lang="fr-CH" sz="1400" dirty="0" smtClean="0"/>
              <a:t> </a:t>
            </a:r>
            <a:r>
              <a:rPr lang="fr-CH" sz="1400" dirty="0" err="1" smtClean="0"/>
              <a:t>cavity</a:t>
            </a:r>
            <a:endParaRPr lang="en-GB" sz="1400" dirty="0"/>
          </a:p>
        </p:txBody>
      </p:sp>
      <p:grpSp>
        <p:nvGrpSpPr>
          <p:cNvPr id="7" name="Groupe 6"/>
          <p:cNvGrpSpPr/>
          <p:nvPr/>
        </p:nvGrpSpPr>
        <p:grpSpPr>
          <a:xfrm>
            <a:off x="532267" y="2848487"/>
            <a:ext cx="3090563" cy="2230753"/>
            <a:chOff x="1371600" y="914400"/>
            <a:chExt cx="6423025" cy="3733800"/>
          </a:xfrm>
        </p:grpSpPr>
        <p:cxnSp>
          <p:nvCxnSpPr>
            <p:cNvPr id="10" name="Straight Connector 2"/>
            <p:cNvCxnSpPr/>
            <p:nvPr/>
          </p:nvCxnSpPr>
          <p:spPr>
            <a:xfrm flipV="1">
              <a:off x="1371600" y="914400"/>
              <a:ext cx="5029200" cy="373380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3"/>
            <p:cNvCxnSpPr/>
            <p:nvPr/>
          </p:nvCxnSpPr>
          <p:spPr>
            <a:xfrm>
              <a:off x="1981200" y="1066800"/>
              <a:ext cx="5638800" cy="358140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4"/>
            <p:cNvCxnSpPr/>
            <p:nvPr/>
          </p:nvCxnSpPr>
          <p:spPr>
            <a:xfrm flipV="1">
              <a:off x="5105400" y="1524000"/>
              <a:ext cx="990600" cy="762000"/>
            </a:xfrm>
            <a:prstGeom prst="straightConnector1">
              <a:avLst/>
            </a:prstGeom>
            <a:ln w="3492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5"/>
            <p:cNvCxnSpPr/>
            <p:nvPr/>
          </p:nvCxnSpPr>
          <p:spPr>
            <a:xfrm rot="10800000">
              <a:off x="2667000" y="1219200"/>
              <a:ext cx="1143000" cy="685800"/>
            </a:xfrm>
            <a:prstGeom prst="straightConnector1">
              <a:avLst/>
            </a:prstGeom>
            <a:ln w="34925">
              <a:solidFill>
                <a:srgbClr val="0000FF"/>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Freeform 6"/>
            <p:cNvSpPr/>
            <p:nvPr/>
          </p:nvSpPr>
          <p:spPr>
            <a:xfrm>
              <a:off x="6238875" y="1177925"/>
              <a:ext cx="755650" cy="2638425"/>
            </a:xfrm>
            <a:custGeom>
              <a:avLst/>
              <a:gdLst>
                <a:gd name="connsiteX0" fmla="*/ 36945 w 755072"/>
                <a:gd name="connsiteY0" fmla="*/ 0 h 2639291"/>
                <a:gd name="connsiteX1" fmla="*/ 743527 w 755072"/>
                <a:gd name="connsiteY1" fmla="*/ 928255 h 2639291"/>
                <a:gd name="connsiteX2" fmla="*/ 106218 w 755072"/>
                <a:gd name="connsiteY2" fmla="*/ 2396837 h 2639291"/>
                <a:gd name="connsiteX3" fmla="*/ 106218 w 755072"/>
                <a:gd name="connsiteY3" fmla="*/ 2382982 h 2639291"/>
              </a:gdLst>
              <a:ahLst/>
              <a:cxnLst>
                <a:cxn ang="0">
                  <a:pos x="connsiteX0" y="connsiteY0"/>
                </a:cxn>
                <a:cxn ang="0">
                  <a:pos x="connsiteX1" y="connsiteY1"/>
                </a:cxn>
                <a:cxn ang="0">
                  <a:pos x="connsiteX2" y="connsiteY2"/>
                </a:cxn>
                <a:cxn ang="0">
                  <a:pos x="connsiteX3" y="connsiteY3"/>
                </a:cxn>
              </a:cxnLst>
              <a:rect l="l" t="t" r="r" b="b"/>
              <a:pathLst>
                <a:path w="755072" h="2639291">
                  <a:moveTo>
                    <a:pt x="36945" y="0"/>
                  </a:moveTo>
                  <a:cubicBezTo>
                    <a:pt x="384463" y="264391"/>
                    <a:pt x="731982" y="528782"/>
                    <a:pt x="743527" y="928255"/>
                  </a:cubicBezTo>
                  <a:cubicBezTo>
                    <a:pt x="755072" y="1327728"/>
                    <a:pt x="212436" y="2154383"/>
                    <a:pt x="106218" y="2396837"/>
                  </a:cubicBezTo>
                  <a:cubicBezTo>
                    <a:pt x="0" y="2639291"/>
                    <a:pt x="106218" y="2382982"/>
                    <a:pt x="106218" y="2382982"/>
                  </a:cubicBezTo>
                </a:path>
              </a:pathLst>
            </a:custGeom>
            <a:ln w="34925">
              <a:solidFill>
                <a:schemeClr val="accent1">
                  <a:lumMod val="40000"/>
                  <a:lumOff val="60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prstClr val="black"/>
                </a:solidFill>
              </a:endParaRPr>
            </a:p>
          </p:txBody>
        </p:sp>
        <p:sp>
          <p:nvSpPr>
            <p:cNvPr id="15" name="TextBox 7"/>
            <p:cNvSpPr txBox="1">
              <a:spLocks noChangeArrowheads="1"/>
            </p:cNvSpPr>
            <p:nvPr/>
          </p:nvSpPr>
          <p:spPr bwMode="auto">
            <a:xfrm>
              <a:off x="7239000" y="2209800"/>
              <a:ext cx="555625" cy="646113"/>
            </a:xfrm>
            <a:prstGeom prst="rect">
              <a:avLst/>
            </a:prstGeom>
            <a:noFill/>
            <a:ln w="9525">
              <a:noFill/>
              <a:miter lim="800000"/>
              <a:headEnd/>
              <a:tailEnd/>
            </a:ln>
          </p:spPr>
          <p:txBody>
            <a:bodyPr wrap="none">
              <a:spAutoFit/>
            </a:bodyPr>
            <a:lstStyle/>
            <a:p>
              <a:pPr eaLnBrk="1" fontAlgn="auto" hangingPunct="1">
                <a:spcBef>
                  <a:spcPts val="0"/>
                </a:spcBef>
                <a:spcAft>
                  <a:spcPts val="0"/>
                </a:spcAft>
              </a:pPr>
              <a:r>
                <a:rPr lang="en-US" sz="3600" b="1" i="1" dirty="0">
                  <a:latin typeface="Symbol" pitchFamily="18" charset="2"/>
                </a:rPr>
                <a:t>q</a:t>
              </a:r>
              <a:r>
                <a:rPr lang="en-US" sz="3600" b="1" i="1" baseline="-25000" dirty="0">
                  <a:latin typeface="Calibri" pitchFamily="34" charset="0"/>
                </a:rPr>
                <a:t>c</a:t>
              </a:r>
            </a:p>
          </p:txBody>
        </p:sp>
        <p:sp>
          <p:nvSpPr>
            <p:cNvPr id="16" name="Oval 9"/>
            <p:cNvSpPr/>
            <p:nvPr/>
          </p:nvSpPr>
          <p:spPr>
            <a:xfrm>
              <a:off x="3733800" y="2590800"/>
              <a:ext cx="1447800" cy="3048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17" name="Oval 8"/>
            <p:cNvSpPr/>
            <p:nvPr/>
          </p:nvSpPr>
          <p:spPr>
            <a:xfrm>
              <a:off x="3352800" y="2590800"/>
              <a:ext cx="1447800" cy="304800"/>
            </a:xfrm>
            <a:prstGeom prst="ellipse">
              <a:avLst/>
            </a:prstGeom>
            <a:solidFill>
              <a:srgbClr val="FF0000">
                <a:alpha val="7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18" name="Oval 10"/>
            <p:cNvSpPr/>
            <p:nvPr/>
          </p:nvSpPr>
          <p:spPr>
            <a:xfrm rot="19422144">
              <a:off x="1625600" y="3751263"/>
              <a:ext cx="1447800" cy="3048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19" name="Oval 11"/>
            <p:cNvSpPr/>
            <p:nvPr/>
          </p:nvSpPr>
          <p:spPr>
            <a:xfrm rot="1983671">
              <a:off x="5829300" y="3808413"/>
              <a:ext cx="1447800" cy="3048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cxnSp>
          <p:nvCxnSpPr>
            <p:cNvPr id="20" name="Straight Arrow Connector 15"/>
            <p:cNvCxnSpPr/>
            <p:nvPr/>
          </p:nvCxnSpPr>
          <p:spPr>
            <a:xfrm rot="5400000">
              <a:off x="2781301" y="4000500"/>
              <a:ext cx="381000" cy="3175"/>
            </a:xfrm>
            <a:prstGeom prst="straightConnector1">
              <a:avLst/>
            </a:prstGeom>
            <a:ln w="34925">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16"/>
            <p:cNvCxnSpPr/>
            <p:nvPr/>
          </p:nvCxnSpPr>
          <p:spPr>
            <a:xfrm rot="16200000" flipV="1">
              <a:off x="1485900" y="3924300"/>
              <a:ext cx="382588" cy="1588"/>
            </a:xfrm>
            <a:prstGeom prst="straightConnector1">
              <a:avLst/>
            </a:prstGeom>
            <a:ln w="34925">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18"/>
            <p:cNvCxnSpPr/>
            <p:nvPr/>
          </p:nvCxnSpPr>
          <p:spPr>
            <a:xfrm rot="5400000" flipH="1" flipV="1">
              <a:off x="6974682" y="3921918"/>
              <a:ext cx="381000" cy="4763"/>
            </a:xfrm>
            <a:prstGeom prst="straightConnector1">
              <a:avLst/>
            </a:prstGeom>
            <a:ln w="34925">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19"/>
            <p:cNvCxnSpPr/>
            <p:nvPr/>
          </p:nvCxnSpPr>
          <p:spPr>
            <a:xfrm rot="5400000">
              <a:off x="5677694" y="3999706"/>
              <a:ext cx="381000" cy="1588"/>
            </a:xfrm>
            <a:prstGeom prst="straightConnector1">
              <a:avLst/>
            </a:prstGeom>
            <a:ln w="34925">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gr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3309" y="2619864"/>
            <a:ext cx="2267147" cy="2456076"/>
          </a:xfrm>
          <a:prstGeom prst="rect">
            <a:avLst/>
          </a:prstGeom>
        </p:spPr>
      </p:pic>
    </p:spTree>
    <p:extLst>
      <p:ext uri="{BB962C8B-B14F-4D97-AF65-F5344CB8AC3E}">
        <p14:creationId xmlns:p14="http://schemas.microsoft.com/office/powerpoint/2010/main" val="147660769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p:txBody>
          <a:bodyPr/>
          <a:lstStyle/>
          <a:p>
            <a:pPr>
              <a:defRPr/>
            </a:pPr>
            <a:r>
              <a:rPr lang="en-US" dirty="0"/>
              <a:t>The 20’s: High </a:t>
            </a:r>
            <a:r>
              <a:rPr lang="en-US" dirty="0" err="1"/>
              <a:t>Lumi</a:t>
            </a:r>
            <a:r>
              <a:rPr lang="en-US" dirty="0"/>
              <a:t>  LHC - </a:t>
            </a:r>
            <a:fld id="{5B0F2CE2-42CD-4A74-A04F-1839686887D0}" type="slidenum">
              <a:rPr lang="en-US" smtClean="0"/>
              <a:pPr>
                <a:defRPr/>
              </a:pPr>
              <a:t>21</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HL-LHC</a:t>
            </a:r>
            <a:r>
              <a:rPr lang="en-US" dirty="0">
                <a:solidFill>
                  <a:schemeClr val="bg1"/>
                </a:solidFill>
                <a:sym typeface="Symbol" pitchFamily="18" charset="2"/>
              </a:rPr>
              <a:t/>
            </a:r>
            <a:br>
              <a:rPr lang="en-US" dirty="0">
                <a:solidFill>
                  <a:schemeClr val="bg1"/>
                </a:solidFill>
                <a:sym typeface="Symbol" pitchFamily="18" charset="2"/>
              </a:rPr>
            </a:br>
            <a:endParaRPr lang="en-US" dirty="0" smtClean="0">
              <a:solidFill>
                <a:schemeClr val="bg1"/>
              </a:solidFill>
              <a:sym typeface="Symbol" pitchFamily="18" charset="2"/>
            </a:endParaRPr>
          </a:p>
        </p:txBody>
      </p:sp>
      <p:sp>
        <p:nvSpPr>
          <p:cNvPr id="13316" name="Rectangle 3"/>
          <p:cNvSpPr>
            <a:spLocks noGrp="1" noChangeArrowheads="1"/>
          </p:cNvSpPr>
          <p:nvPr>
            <p:ph type="body" idx="1"/>
          </p:nvPr>
        </p:nvSpPr>
        <p:spPr/>
        <p:txBody>
          <a:bodyPr/>
          <a:lstStyle/>
          <a:p>
            <a:pPr eaLnBrk="1" hangingPunct="1"/>
            <a:r>
              <a:rPr lang="en-US" dirty="0" smtClean="0"/>
              <a:t>As LHC, HL-LHC is an international collaboration</a:t>
            </a:r>
          </a:p>
          <a:p>
            <a:pPr lvl="1" eaLnBrk="1" hangingPunct="1"/>
            <a:r>
              <a:rPr lang="en-US" dirty="0" smtClean="0"/>
              <a:t>Hardware assigned to several labs for design and model</a:t>
            </a:r>
          </a:p>
        </p:txBody>
      </p:sp>
      <p:sp>
        <p:nvSpPr>
          <p:cNvPr id="7" name="ZoneTexte 6"/>
          <p:cNvSpPr txBox="1"/>
          <p:nvPr/>
        </p:nvSpPr>
        <p:spPr>
          <a:xfrm>
            <a:off x="1512906" y="6191437"/>
            <a:ext cx="6748963" cy="307777"/>
          </a:xfrm>
          <a:prstGeom prst="rect">
            <a:avLst/>
          </a:prstGeom>
          <a:noFill/>
        </p:spPr>
        <p:txBody>
          <a:bodyPr wrap="none" rtlCol="0">
            <a:spAutoFit/>
          </a:bodyPr>
          <a:lstStyle/>
          <a:p>
            <a:r>
              <a:rPr lang="fr-CH" sz="1400" dirty="0" smtClean="0"/>
              <a:t>First </a:t>
            </a:r>
            <a:r>
              <a:rPr lang="fr-CH" sz="1400" dirty="0" err="1" smtClean="0"/>
              <a:t>baseline</a:t>
            </a:r>
            <a:r>
              <a:rPr lang="fr-CH" sz="1400" dirty="0" smtClean="0"/>
              <a:t> </a:t>
            </a:r>
            <a:r>
              <a:rPr lang="fr-CH" sz="1400" dirty="0" err="1" smtClean="0"/>
              <a:t>from</a:t>
            </a:r>
            <a:r>
              <a:rPr lang="fr-CH" sz="1400" dirty="0" smtClean="0"/>
              <a:t> Q1 to Q4, and contributions [</a:t>
            </a:r>
            <a:r>
              <a:rPr lang="fr-CH" sz="1400" dirty="0" smtClean="0">
                <a:solidFill>
                  <a:srgbClr val="009900"/>
                </a:solidFill>
              </a:rPr>
              <a:t>F. </a:t>
            </a:r>
            <a:r>
              <a:rPr lang="fr-CH" sz="1400" dirty="0" err="1" smtClean="0">
                <a:solidFill>
                  <a:srgbClr val="009900"/>
                </a:solidFill>
              </a:rPr>
              <a:t>Bordry</a:t>
            </a:r>
            <a:r>
              <a:rPr lang="fr-CH" sz="1400" dirty="0" smtClean="0">
                <a:solidFill>
                  <a:srgbClr val="009900"/>
                </a:solidFill>
              </a:rPr>
              <a:t>, Washington FCC </a:t>
            </a:r>
            <a:r>
              <a:rPr lang="fr-CH" sz="1400" dirty="0" err="1" smtClean="0">
                <a:solidFill>
                  <a:srgbClr val="009900"/>
                </a:solidFill>
              </a:rPr>
              <a:t>week</a:t>
            </a:r>
            <a:r>
              <a:rPr lang="fr-CH" sz="1400" dirty="0" smtClean="0">
                <a:solidFill>
                  <a:srgbClr val="009900"/>
                </a:solidFill>
              </a:rPr>
              <a:t>]</a:t>
            </a:r>
            <a:endParaRPr lang="en-GB" sz="1400" dirty="0">
              <a:solidFill>
                <a:srgbClr val="009900"/>
              </a:solidFill>
            </a:endParaRPr>
          </a:p>
        </p:txBody>
      </p:sp>
      <p:grpSp>
        <p:nvGrpSpPr>
          <p:cNvPr id="11" name="Group 11"/>
          <p:cNvGrpSpPr/>
          <p:nvPr/>
        </p:nvGrpSpPr>
        <p:grpSpPr>
          <a:xfrm>
            <a:off x="73578" y="2271687"/>
            <a:ext cx="9046670" cy="3710420"/>
            <a:chOff x="173530" y="1623913"/>
            <a:chExt cx="9046670" cy="3710420"/>
          </a:xfrm>
        </p:grpSpPr>
        <p:pic>
          <p:nvPicPr>
            <p:cNvPr id="12"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3530" y="1623913"/>
              <a:ext cx="8748465" cy="2424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3530" y="3392278"/>
              <a:ext cx="5579293" cy="19420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4" name="Picture 46" descr="Japan icon">
              <a:hlinkClick r:id="rId4"/>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065109" y="1953390"/>
              <a:ext cx="487680" cy="487680"/>
            </a:xfrm>
            <a:prstGeom prst="rect">
              <a:avLst/>
            </a:prstGeom>
            <a:noFill/>
            <a:extLst>
              <a:ext uri="{909E8E84-426E-40dd-AFC4-6F175D3DCCD1}">
                <a14:hiddenFill xmlns="" xmlns:a14="http://schemas.microsoft.com/office/drawing/2010/main">
                  <a:solidFill>
                    <a:srgbClr val="FFFFFF"/>
                  </a:solidFill>
                </a14:hiddenFill>
              </a:ext>
            </a:extLst>
          </p:spPr>
        </p:pic>
        <p:pic>
          <p:nvPicPr>
            <p:cNvPr id="15" name="Picture 60" descr="France icon">
              <a:hlinkClick r:id="rId6"/>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934565" y="3656205"/>
              <a:ext cx="487680" cy="487680"/>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44" descr="Italy icon">
              <a:hlinkClick r:id="rId8"/>
            </p:cNvPr>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877224" y="2044092"/>
              <a:ext cx="487680" cy="487680"/>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62" descr="Spain icon">
              <a:hlinkClick r:id="rId10"/>
            </p:cNvPr>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2364904" y="2102619"/>
              <a:ext cx="487680" cy="487680"/>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28"/>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6319190" y="2443980"/>
              <a:ext cx="433794" cy="43379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9" name="Picture 28"/>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4744223" y="2321415"/>
              <a:ext cx="433794" cy="43379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 name="Picture 28"/>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8721619" y="2700146"/>
              <a:ext cx="433794" cy="43379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1" name="Picture 28"/>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4770443" y="4053886"/>
              <a:ext cx="433794" cy="43379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2" name="Picture 62" descr="Spain icon">
              <a:hlinkClick r:id="rId10"/>
            </p:cNvPr>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5481816" y="2425092"/>
              <a:ext cx="487680" cy="487680"/>
            </a:xfrm>
            <a:prstGeom prst="rect">
              <a:avLst/>
            </a:prstGeom>
            <a:noFill/>
            <a:extLst>
              <a:ext uri="{909E8E84-426E-40dd-AFC4-6F175D3DCCD1}">
                <a14:hiddenFill xmlns="" xmlns:a14="http://schemas.microsoft.com/office/drawing/2010/main">
                  <a:solidFill>
                    <a:srgbClr val="FFFFFF"/>
                  </a:solidFill>
                </a14:hiddenFill>
              </a:ext>
            </a:extLst>
          </p:spPr>
        </p:pic>
        <p:pic>
          <p:nvPicPr>
            <p:cNvPr id="23" name="Picture 44" descr="Italy icon">
              <a:hlinkClick r:id="rId8"/>
            </p:cNvPr>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191526" y="3939642"/>
              <a:ext cx="487680" cy="487680"/>
            </a:xfrm>
            <a:prstGeom prst="rect">
              <a:avLst/>
            </a:prstGeom>
            <a:noFill/>
            <a:extLst>
              <a:ext uri="{909E8E84-426E-40dd-AFC4-6F175D3DCCD1}">
                <a14:hiddenFill xmlns="" xmlns:a14="http://schemas.microsoft.com/office/drawing/2010/main">
                  <a:solidFill>
                    <a:srgbClr val="FFFFFF"/>
                  </a:solidFill>
                </a14:hiddenFill>
              </a:ext>
            </a:extLst>
          </p:spPr>
        </p:pic>
        <p:sp>
          <p:nvSpPr>
            <p:cNvPr id="24" name="Oval 24"/>
            <p:cNvSpPr/>
            <p:nvPr/>
          </p:nvSpPr>
          <p:spPr>
            <a:xfrm>
              <a:off x="8266568" y="3402722"/>
              <a:ext cx="953632" cy="483478"/>
            </a:xfrm>
            <a:prstGeom prst="ellipse">
              <a:avLst/>
            </a:prstGeom>
          </p:spPr>
          <p:style>
            <a:lnRef idx="2">
              <a:schemeClr val="dk1">
                <a:shade val="50000"/>
              </a:schemeClr>
            </a:lnRef>
            <a:fillRef idx="1">
              <a:schemeClr val="dk1"/>
            </a:fillRef>
            <a:effectRef idx="0">
              <a:schemeClr val="dk1"/>
            </a:effectRef>
            <a:fontRef idx="minor">
              <a:schemeClr val="lt1"/>
            </a:fontRef>
          </p:style>
          <p:txBody>
            <a:bodyPr lIns="36000" tIns="18000" rIns="36000" bIns="18000" rtlCol="0" anchor="ctr"/>
            <a:lstStyle/>
            <a:p>
              <a:pPr algn="ctr" fontAlgn="base">
                <a:spcBef>
                  <a:spcPct val="0"/>
                </a:spcBef>
                <a:spcAft>
                  <a:spcPct val="0"/>
                </a:spcAft>
              </a:pPr>
              <a:r>
                <a:rPr lang="fr-CH" sz="1000" b="1" dirty="0">
                  <a:solidFill>
                    <a:srgbClr val="EAEAEA"/>
                  </a:solidFill>
                </a:rPr>
                <a:t>ATLAS</a:t>
              </a:r>
            </a:p>
            <a:p>
              <a:pPr algn="ctr" fontAlgn="base">
                <a:spcBef>
                  <a:spcPct val="0"/>
                </a:spcBef>
                <a:spcAft>
                  <a:spcPct val="0"/>
                </a:spcAft>
              </a:pPr>
              <a:r>
                <a:rPr lang="fr-CH" sz="1000" b="1" dirty="0">
                  <a:solidFill>
                    <a:srgbClr val="EAEAEA"/>
                  </a:solidFill>
                </a:rPr>
                <a:t>CMS</a:t>
              </a:r>
              <a:endParaRPr lang="en-GB" sz="1000" b="1" dirty="0">
                <a:solidFill>
                  <a:srgbClr val="EAEAEA"/>
                </a:solidFill>
              </a:endParaRPr>
            </a:p>
          </p:txBody>
        </p:sp>
        <p:pic>
          <p:nvPicPr>
            <p:cNvPr id="25" name="Picture 28"/>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2979355" y="3831228"/>
              <a:ext cx="433794" cy="43379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6" name="Picture 52" descr="United Kingdom icon">
              <a:hlinkClick r:id="rId13"/>
            </p:cNvPr>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3389690" y="3893391"/>
              <a:ext cx="487680" cy="487680"/>
            </a:xfrm>
            <a:prstGeom prst="rect">
              <a:avLst/>
            </a:prstGeom>
            <a:noFill/>
            <a:extLst>
              <a:ext uri="{909E8E84-426E-40dd-AFC4-6F175D3DCCD1}">
                <a14:hiddenFill xmlns="" xmlns:a14="http://schemas.microsoft.com/office/drawing/2010/main">
                  <a:solidFill>
                    <a:srgbClr val="FFFFFF"/>
                  </a:solidFill>
                </a14:hiddenFill>
              </a:ext>
            </a:extLst>
          </p:spPr>
        </p:pic>
        <p:sp>
          <p:nvSpPr>
            <p:cNvPr id="27" name="TextBox 27"/>
            <p:cNvSpPr txBox="1"/>
            <p:nvPr/>
          </p:nvSpPr>
          <p:spPr>
            <a:xfrm>
              <a:off x="7650722" y="3309484"/>
              <a:ext cx="417073" cy="279796"/>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fontAlgn="base">
                <a:spcBef>
                  <a:spcPct val="0"/>
                </a:spcBef>
                <a:spcAft>
                  <a:spcPct val="0"/>
                </a:spcAft>
              </a:pPr>
              <a:r>
                <a:rPr lang="fr-CH" sz="1600" b="1" dirty="0">
                  <a:solidFill>
                    <a:srgbClr val="000000"/>
                  </a:solidFill>
                </a:rPr>
                <a:t>Q1</a:t>
              </a:r>
              <a:endParaRPr lang="en-GB" sz="1600" b="1" dirty="0">
                <a:solidFill>
                  <a:srgbClr val="000000"/>
                </a:solidFill>
              </a:endParaRPr>
            </a:p>
          </p:txBody>
        </p:sp>
        <p:sp>
          <p:nvSpPr>
            <p:cNvPr id="28" name="TextBox 28"/>
            <p:cNvSpPr txBox="1"/>
            <p:nvPr/>
          </p:nvSpPr>
          <p:spPr>
            <a:xfrm>
              <a:off x="3283624" y="2907153"/>
              <a:ext cx="417073" cy="279796"/>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fontAlgn="base">
                <a:spcBef>
                  <a:spcPct val="0"/>
                </a:spcBef>
                <a:spcAft>
                  <a:spcPct val="0"/>
                </a:spcAft>
              </a:pPr>
              <a:r>
                <a:rPr lang="fr-CH" sz="1600" b="1" dirty="0" smtClean="0">
                  <a:solidFill>
                    <a:srgbClr val="000000"/>
                  </a:solidFill>
                </a:rPr>
                <a:t>Q3</a:t>
              </a:r>
              <a:endParaRPr lang="en-GB" sz="1600" b="1" dirty="0">
                <a:solidFill>
                  <a:srgbClr val="000000"/>
                </a:solidFill>
              </a:endParaRPr>
            </a:p>
          </p:txBody>
        </p:sp>
        <p:sp>
          <p:nvSpPr>
            <p:cNvPr id="29" name="TextBox 29"/>
            <p:cNvSpPr txBox="1"/>
            <p:nvPr/>
          </p:nvSpPr>
          <p:spPr>
            <a:xfrm>
              <a:off x="2029888" y="4493462"/>
              <a:ext cx="436016" cy="279796"/>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fontAlgn="base">
                <a:spcBef>
                  <a:spcPct val="0"/>
                </a:spcBef>
                <a:spcAft>
                  <a:spcPct val="0"/>
                </a:spcAft>
              </a:pPr>
              <a:r>
                <a:rPr lang="fr-CH" sz="1600" b="1" dirty="0">
                  <a:solidFill>
                    <a:srgbClr val="000000"/>
                  </a:solidFill>
                </a:rPr>
                <a:t>CC</a:t>
              </a:r>
              <a:endParaRPr lang="en-GB" sz="1600" b="1" dirty="0">
                <a:solidFill>
                  <a:srgbClr val="000000"/>
                </a:solidFill>
              </a:endParaRPr>
            </a:p>
          </p:txBody>
        </p:sp>
        <p:pic>
          <p:nvPicPr>
            <p:cNvPr id="30" name="Picture 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200400" y="2209800"/>
              <a:ext cx="686331" cy="3604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1" name="Picture 3"/>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543800" y="2590800"/>
              <a:ext cx="722768" cy="3780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2" name="Picture 4"/>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193862" y="3810000"/>
              <a:ext cx="625538" cy="3272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3" name="TextBox 33"/>
            <p:cNvSpPr txBox="1"/>
            <p:nvPr/>
          </p:nvSpPr>
          <p:spPr>
            <a:xfrm>
              <a:off x="916477" y="2670944"/>
              <a:ext cx="405415" cy="279796"/>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fontAlgn="base">
                <a:spcBef>
                  <a:spcPct val="0"/>
                </a:spcBef>
                <a:spcAft>
                  <a:spcPct val="0"/>
                </a:spcAft>
              </a:pPr>
              <a:r>
                <a:rPr lang="fr-CH" sz="1600" b="1" dirty="0">
                  <a:solidFill>
                    <a:srgbClr val="000000"/>
                  </a:solidFill>
                </a:rPr>
                <a:t>D</a:t>
              </a:r>
              <a:r>
                <a:rPr lang="fr-CH" sz="1600" b="1" dirty="0" smtClean="0">
                  <a:solidFill>
                    <a:srgbClr val="000000"/>
                  </a:solidFill>
                </a:rPr>
                <a:t>1</a:t>
              </a:r>
              <a:endParaRPr lang="en-GB" sz="1600" b="1" dirty="0">
                <a:solidFill>
                  <a:srgbClr val="000000"/>
                </a:solidFill>
              </a:endParaRPr>
            </a:p>
          </p:txBody>
        </p:sp>
        <p:sp>
          <p:nvSpPr>
            <p:cNvPr id="34" name="TextBox 34"/>
            <p:cNvSpPr txBox="1"/>
            <p:nvPr/>
          </p:nvSpPr>
          <p:spPr>
            <a:xfrm>
              <a:off x="4470087" y="4802827"/>
              <a:ext cx="405415" cy="279796"/>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fontAlgn="base">
                <a:spcBef>
                  <a:spcPct val="0"/>
                </a:spcBef>
                <a:spcAft>
                  <a:spcPct val="0"/>
                </a:spcAft>
              </a:pPr>
              <a:r>
                <a:rPr lang="fr-CH" sz="1600" b="1" dirty="0" smtClean="0">
                  <a:solidFill>
                    <a:srgbClr val="000000"/>
                  </a:solidFill>
                </a:rPr>
                <a:t>D2</a:t>
              </a:r>
              <a:endParaRPr lang="en-GB" sz="1600" b="1" dirty="0">
                <a:solidFill>
                  <a:srgbClr val="000000"/>
                </a:solidFill>
              </a:endParaRPr>
            </a:p>
          </p:txBody>
        </p:sp>
        <p:sp>
          <p:nvSpPr>
            <p:cNvPr id="35" name="TextBox 35"/>
            <p:cNvSpPr txBox="1"/>
            <p:nvPr/>
          </p:nvSpPr>
          <p:spPr>
            <a:xfrm>
              <a:off x="627183" y="4408866"/>
              <a:ext cx="417073" cy="279796"/>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fontAlgn="base">
                <a:spcBef>
                  <a:spcPct val="0"/>
                </a:spcBef>
                <a:spcAft>
                  <a:spcPct val="0"/>
                </a:spcAft>
              </a:pPr>
              <a:r>
                <a:rPr lang="fr-CH" sz="1600" b="1" dirty="0" smtClean="0">
                  <a:solidFill>
                    <a:srgbClr val="000000"/>
                  </a:solidFill>
                </a:rPr>
                <a:t>Q4</a:t>
              </a:r>
              <a:endParaRPr lang="en-GB" sz="1600" b="1" dirty="0">
                <a:solidFill>
                  <a:srgbClr val="000000"/>
                </a:solidFill>
              </a:endParaRPr>
            </a:p>
          </p:txBody>
        </p:sp>
        <p:sp>
          <p:nvSpPr>
            <p:cNvPr id="36" name="TextBox 36"/>
            <p:cNvSpPr txBox="1"/>
            <p:nvPr/>
          </p:nvSpPr>
          <p:spPr>
            <a:xfrm>
              <a:off x="2042930" y="2791043"/>
              <a:ext cx="488479" cy="279796"/>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fontAlgn="base">
                <a:spcBef>
                  <a:spcPct val="0"/>
                </a:spcBef>
                <a:spcAft>
                  <a:spcPct val="0"/>
                </a:spcAft>
              </a:pPr>
              <a:r>
                <a:rPr lang="fr-CH" sz="1600" b="1" dirty="0" smtClean="0">
                  <a:solidFill>
                    <a:srgbClr val="000000"/>
                  </a:solidFill>
                </a:rPr>
                <a:t>Cor</a:t>
              </a:r>
              <a:endParaRPr lang="en-GB" sz="1600" b="1" dirty="0">
                <a:solidFill>
                  <a:srgbClr val="000000"/>
                </a:solidFill>
              </a:endParaRPr>
            </a:p>
          </p:txBody>
        </p:sp>
        <p:sp>
          <p:nvSpPr>
            <p:cNvPr id="37" name="TextBox 37"/>
            <p:cNvSpPr txBox="1"/>
            <p:nvPr/>
          </p:nvSpPr>
          <p:spPr>
            <a:xfrm>
              <a:off x="6253536" y="3262824"/>
              <a:ext cx="520539" cy="279796"/>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fontAlgn="base">
                <a:spcBef>
                  <a:spcPct val="0"/>
                </a:spcBef>
                <a:spcAft>
                  <a:spcPct val="0"/>
                </a:spcAft>
              </a:pPr>
              <a:r>
                <a:rPr lang="fr-CH" sz="1600" b="1" dirty="0" smtClean="0">
                  <a:solidFill>
                    <a:srgbClr val="000000"/>
                  </a:solidFill>
                </a:rPr>
                <a:t>Q2a</a:t>
              </a:r>
              <a:endParaRPr lang="en-GB" sz="1600" b="1" dirty="0">
                <a:solidFill>
                  <a:srgbClr val="000000"/>
                </a:solidFill>
              </a:endParaRPr>
            </a:p>
          </p:txBody>
        </p:sp>
        <p:sp>
          <p:nvSpPr>
            <p:cNvPr id="38" name="TextBox 38"/>
            <p:cNvSpPr txBox="1"/>
            <p:nvPr/>
          </p:nvSpPr>
          <p:spPr>
            <a:xfrm>
              <a:off x="4706246" y="3129597"/>
              <a:ext cx="530740" cy="279796"/>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fontAlgn="base">
                <a:spcBef>
                  <a:spcPct val="0"/>
                </a:spcBef>
                <a:spcAft>
                  <a:spcPct val="0"/>
                </a:spcAft>
              </a:pPr>
              <a:r>
                <a:rPr lang="fr-CH" sz="1600" b="1" dirty="0" smtClean="0">
                  <a:solidFill>
                    <a:srgbClr val="000000"/>
                  </a:solidFill>
                </a:rPr>
                <a:t>Q2b</a:t>
              </a:r>
              <a:endParaRPr lang="en-GB" sz="1600" b="1" dirty="0">
                <a:solidFill>
                  <a:srgbClr val="000000"/>
                </a:solidFill>
              </a:endParaRPr>
            </a:p>
          </p:txBody>
        </p:sp>
      </p:grpSp>
    </p:spTree>
    <p:extLst>
      <p:ext uri="{BB962C8B-B14F-4D97-AF65-F5344CB8AC3E}">
        <p14:creationId xmlns:p14="http://schemas.microsoft.com/office/powerpoint/2010/main" val="132884253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dirty="0"/>
              <a:t>The 20’s: High </a:t>
            </a:r>
            <a:r>
              <a:rPr lang="en-US" dirty="0" err="1"/>
              <a:t>Lumi</a:t>
            </a:r>
            <a:r>
              <a:rPr lang="en-US" dirty="0"/>
              <a:t> LHC </a:t>
            </a:r>
            <a:r>
              <a:rPr lang="en-US" dirty="0" smtClean="0"/>
              <a:t>- </a:t>
            </a:r>
            <a:fld id="{72FB2D75-2C44-4E91-AB05-E0A53E136E30}" type="slidenum">
              <a:rPr lang="en-US" smtClean="0"/>
              <a:pPr/>
              <a:t>22</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HL-LHC:</a:t>
            </a:r>
            <a:br>
              <a:rPr lang="en-US" dirty="0" smtClean="0">
                <a:solidFill>
                  <a:schemeClr val="bg1"/>
                </a:solidFill>
                <a:sym typeface="Symbol" pitchFamily="18" charset="2"/>
              </a:rPr>
            </a:br>
            <a:r>
              <a:rPr lang="en-US" dirty="0" smtClean="0">
                <a:solidFill>
                  <a:schemeClr val="bg1"/>
                </a:solidFill>
                <a:sym typeface="Symbol" pitchFamily="18" charset="2"/>
              </a:rPr>
              <a:t>INTENSITY</a:t>
            </a:r>
            <a:endParaRPr lang="en-US" baseline="30000" dirty="0" smtClean="0">
              <a:solidFill>
                <a:schemeClr val="bg1"/>
              </a:solidFill>
              <a:sym typeface="Symbol" pitchFamily="18" charset="2"/>
            </a:endParaRPr>
          </a:p>
        </p:txBody>
      </p:sp>
      <p:sp>
        <p:nvSpPr>
          <p:cNvPr id="13316" name="Rectangle 3"/>
          <p:cNvSpPr>
            <a:spLocks noGrp="1" noChangeArrowheads="1"/>
          </p:cNvSpPr>
          <p:nvPr>
            <p:ph type="body" idx="1"/>
          </p:nvPr>
        </p:nvSpPr>
        <p:spPr/>
        <p:txBody>
          <a:bodyPr/>
          <a:lstStyle/>
          <a:p>
            <a:pPr eaLnBrk="1" hangingPunct="1"/>
            <a:r>
              <a:rPr lang="en-US" dirty="0" smtClean="0">
                <a:sym typeface="Symbol" pitchFamily="18" charset="2"/>
              </a:rPr>
              <a:t>How to get the factor five from the beam ?</a:t>
            </a:r>
          </a:p>
          <a:p>
            <a:pPr lvl="1" eaLnBrk="1" hangingPunct="1"/>
            <a:r>
              <a:rPr lang="en-US" dirty="0" smtClean="0">
                <a:sym typeface="Symbol" pitchFamily="18" charset="2"/>
              </a:rPr>
              <a:t>25 ns option</a:t>
            </a:r>
          </a:p>
          <a:p>
            <a:pPr eaLnBrk="1" hangingPunct="1"/>
            <a:r>
              <a:rPr lang="en-US" dirty="0" smtClean="0">
                <a:sym typeface="Symbol" pitchFamily="18" charset="2"/>
              </a:rPr>
              <a:t>LIU: LHC Injector </a:t>
            </a:r>
            <a:r>
              <a:rPr lang="en-US" dirty="0">
                <a:sym typeface="Symbol" pitchFamily="18" charset="2"/>
              </a:rPr>
              <a:t>U</a:t>
            </a:r>
            <a:r>
              <a:rPr lang="en-US" dirty="0" smtClean="0">
                <a:sym typeface="Symbol" pitchFamily="18" charset="2"/>
              </a:rPr>
              <a:t>pgrade project </a:t>
            </a:r>
            <a:r>
              <a:rPr lang="en-US" sz="1800" dirty="0" smtClean="0">
                <a:solidFill>
                  <a:srgbClr val="009900"/>
                </a:solidFill>
                <a:sym typeface="Symbol" pitchFamily="18" charset="2"/>
              </a:rPr>
              <a:t>[M. </a:t>
            </a:r>
            <a:r>
              <a:rPr lang="en-US" sz="1800" dirty="0" err="1" smtClean="0">
                <a:solidFill>
                  <a:srgbClr val="009900"/>
                </a:solidFill>
                <a:sym typeface="Symbol" pitchFamily="18" charset="2"/>
              </a:rPr>
              <a:t>Meddahi</a:t>
            </a:r>
            <a:r>
              <a:rPr lang="en-US" sz="1800" dirty="0" smtClean="0">
                <a:solidFill>
                  <a:srgbClr val="009900"/>
                </a:solidFill>
                <a:sym typeface="Symbol" pitchFamily="18" charset="2"/>
              </a:rPr>
              <a:t>]</a:t>
            </a:r>
            <a:endParaRPr lang="en-US" dirty="0" smtClean="0">
              <a:solidFill>
                <a:srgbClr val="009900"/>
              </a:solidFill>
              <a:sym typeface="Symbol" pitchFamily="18" charset="2"/>
            </a:endParaRPr>
          </a:p>
        </p:txBody>
      </p:sp>
      <p:grpSp>
        <p:nvGrpSpPr>
          <p:cNvPr id="15" name="Groupe 14"/>
          <p:cNvGrpSpPr/>
          <p:nvPr/>
        </p:nvGrpSpPr>
        <p:grpSpPr>
          <a:xfrm>
            <a:off x="795459" y="2744017"/>
            <a:ext cx="4872196" cy="3671246"/>
            <a:chOff x="-490905" y="2461885"/>
            <a:chExt cx="4581525" cy="3848100"/>
          </a:xfrm>
        </p:grpSpPr>
        <p:pic>
          <p:nvPicPr>
            <p:cNvPr id="16" name="Picture 1"/>
            <p:cNvPicPr>
              <a:picLocks noChangeAspect="1" noChangeArrowheads="1"/>
            </p:cNvPicPr>
            <p:nvPr/>
          </p:nvPicPr>
          <p:blipFill>
            <a:blip r:embed="rId2" cstate="print"/>
            <a:srcRect/>
            <a:stretch>
              <a:fillRect/>
            </a:stretch>
          </p:blipFill>
          <p:spPr bwMode="auto">
            <a:xfrm>
              <a:off x="-490905" y="2461885"/>
              <a:ext cx="4581525" cy="3848100"/>
            </a:xfrm>
            <a:prstGeom prst="rect">
              <a:avLst/>
            </a:prstGeom>
            <a:noFill/>
            <a:ln w="9525">
              <a:noFill/>
              <a:miter lim="800000"/>
              <a:headEnd/>
              <a:tailEnd/>
            </a:ln>
            <a:effectLst/>
          </p:spPr>
        </p:pic>
        <p:cxnSp>
          <p:nvCxnSpPr>
            <p:cNvPr id="17" name="Straight Arrow Connector 4"/>
            <p:cNvCxnSpPr/>
            <p:nvPr/>
          </p:nvCxnSpPr>
          <p:spPr>
            <a:xfrm>
              <a:off x="3286416" y="2805633"/>
              <a:ext cx="288032" cy="14401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6"/>
            <p:cNvCxnSpPr/>
            <p:nvPr/>
          </p:nvCxnSpPr>
          <p:spPr>
            <a:xfrm>
              <a:off x="2457490" y="3783941"/>
              <a:ext cx="288032" cy="14401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1"/>
            <p:cNvCxnSpPr/>
            <p:nvPr/>
          </p:nvCxnSpPr>
          <p:spPr>
            <a:xfrm>
              <a:off x="3514228" y="3134766"/>
              <a:ext cx="0" cy="719515"/>
            </a:xfrm>
            <a:prstGeom prst="straightConnector1">
              <a:avLst/>
            </a:prstGeom>
            <a:ln>
              <a:solidFill>
                <a:schemeClr val="accent6">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1048043" y="2609572"/>
              <a:ext cx="1849902" cy="3214468"/>
            </a:xfrm>
            <a:prstGeom prst="line">
              <a:avLst/>
            </a:prstGeom>
            <a:ln>
              <a:solidFill>
                <a:srgbClr val="00B050"/>
              </a:solidFill>
              <a:prstDash val="sysDash"/>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rot="18020380">
              <a:off x="738548" y="3890114"/>
              <a:ext cx="2398862" cy="276999"/>
            </a:xfrm>
            <a:prstGeom prst="rect">
              <a:avLst/>
            </a:prstGeom>
            <a:noFill/>
          </p:spPr>
          <p:txBody>
            <a:bodyPr wrap="none" rtlCol="0">
              <a:spAutoFit/>
            </a:bodyPr>
            <a:lstStyle/>
            <a:p>
              <a:r>
                <a:rPr lang="fr-CH" sz="1200" dirty="0" smtClean="0">
                  <a:solidFill>
                    <a:srgbClr val="00B050"/>
                  </a:solidFill>
                  <a:latin typeface="Times New Roman" pitchFamily="18" charset="0"/>
                  <a:cs typeface="Times New Roman" pitchFamily="18" charset="0"/>
                </a:rPr>
                <a:t>PSB </a:t>
              </a:r>
              <a:r>
                <a:rPr lang="fr-CH" sz="1200" dirty="0" err="1" smtClean="0">
                  <a:solidFill>
                    <a:srgbClr val="00B050"/>
                  </a:solidFill>
                  <a:latin typeface="Times New Roman" pitchFamily="18" charset="0"/>
                  <a:cs typeface="Times New Roman" pitchFamily="18" charset="0"/>
                </a:rPr>
                <a:t>space</a:t>
              </a:r>
              <a:r>
                <a:rPr lang="fr-CH" sz="1200" dirty="0" smtClean="0">
                  <a:solidFill>
                    <a:srgbClr val="00B050"/>
                  </a:solidFill>
                  <a:latin typeface="Times New Roman" pitchFamily="18" charset="0"/>
                  <a:cs typeface="Times New Roman" pitchFamily="18" charset="0"/>
                </a:rPr>
                <a:t> charge </a:t>
              </a:r>
              <a:r>
                <a:rPr lang="fr-CH" sz="1200" dirty="0" err="1" smtClean="0">
                  <a:solidFill>
                    <a:srgbClr val="00B050"/>
                  </a:solidFill>
                  <a:latin typeface="Times New Roman" pitchFamily="18" charset="0"/>
                  <a:cs typeface="Times New Roman" pitchFamily="18" charset="0"/>
                </a:rPr>
                <a:t>limit</a:t>
              </a:r>
              <a:r>
                <a:rPr lang="fr-CH" sz="1200" dirty="0" smtClean="0">
                  <a:solidFill>
                    <a:srgbClr val="00B050"/>
                  </a:solidFill>
                  <a:latin typeface="Times New Roman" pitchFamily="18" charset="0"/>
                  <a:cs typeface="Times New Roman" pitchFamily="18" charset="0"/>
                </a:rPr>
                <a:t> </a:t>
              </a:r>
              <a:r>
                <a:rPr lang="fr-CH" sz="1200" dirty="0" err="1" smtClean="0">
                  <a:solidFill>
                    <a:srgbClr val="00B050"/>
                  </a:solidFill>
                  <a:latin typeface="Times New Roman" pitchFamily="18" charset="0"/>
                  <a:cs typeface="Times New Roman" pitchFamily="18" charset="0"/>
                </a:rPr>
                <a:t>with</a:t>
              </a:r>
              <a:r>
                <a:rPr lang="fr-CH" sz="1200" dirty="0" smtClean="0">
                  <a:solidFill>
                    <a:srgbClr val="00B050"/>
                  </a:solidFill>
                  <a:latin typeface="Times New Roman" pitchFamily="18" charset="0"/>
                  <a:cs typeface="Times New Roman" pitchFamily="18" charset="0"/>
                </a:rPr>
                <a:t> Linac2</a:t>
              </a:r>
              <a:endParaRPr lang="en-GB" sz="1200" dirty="0">
                <a:solidFill>
                  <a:srgbClr val="00B050"/>
                </a:solidFill>
                <a:latin typeface="Times New Roman" pitchFamily="18" charset="0"/>
                <a:cs typeface="Times New Roman" pitchFamily="18" charset="0"/>
              </a:endParaRPr>
            </a:p>
          </p:txBody>
        </p:sp>
      </p:grpSp>
      <p:sp>
        <p:nvSpPr>
          <p:cNvPr id="8" name="Étoile à 5 branches 7"/>
          <p:cNvSpPr/>
          <p:nvPr/>
        </p:nvSpPr>
        <p:spPr bwMode="auto">
          <a:xfrm>
            <a:off x="2468249" y="4287231"/>
            <a:ext cx="285845" cy="253809"/>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sp>
        <p:nvSpPr>
          <p:cNvPr id="9" name="ZoneTexte 8"/>
          <p:cNvSpPr txBox="1"/>
          <p:nvPr/>
        </p:nvSpPr>
        <p:spPr>
          <a:xfrm>
            <a:off x="1978897" y="3932977"/>
            <a:ext cx="1252660" cy="338554"/>
          </a:xfrm>
          <a:prstGeom prst="rect">
            <a:avLst/>
          </a:prstGeom>
          <a:noFill/>
        </p:spPr>
        <p:txBody>
          <a:bodyPr wrap="square" rtlCol="0">
            <a:spAutoFit/>
          </a:bodyPr>
          <a:lstStyle/>
          <a:p>
            <a:r>
              <a:rPr lang="fr-CH" sz="1600" dirty="0" smtClean="0">
                <a:solidFill>
                  <a:srgbClr val="FF0000"/>
                </a:solidFill>
              </a:rPr>
              <a:t>LHC </a:t>
            </a:r>
            <a:r>
              <a:rPr lang="fr-CH" sz="1600" dirty="0" err="1" smtClean="0">
                <a:solidFill>
                  <a:srgbClr val="FF0000"/>
                </a:solidFill>
              </a:rPr>
              <a:t>Run</a:t>
            </a:r>
            <a:r>
              <a:rPr lang="fr-CH" sz="1600" dirty="0" smtClean="0">
                <a:solidFill>
                  <a:srgbClr val="FF0000"/>
                </a:solidFill>
              </a:rPr>
              <a:t> II</a:t>
            </a:r>
            <a:endParaRPr lang="en-GB" sz="1600" dirty="0">
              <a:solidFill>
                <a:srgbClr val="FF0000"/>
              </a:solidFill>
            </a:endParaRPr>
          </a:p>
        </p:txBody>
      </p:sp>
      <p:sp>
        <p:nvSpPr>
          <p:cNvPr id="14" name="Étoile à 5 branches 13"/>
          <p:cNvSpPr/>
          <p:nvPr/>
        </p:nvSpPr>
        <p:spPr bwMode="auto">
          <a:xfrm>
            <a:off x="3794139" y="3928671"/>
            <a:ext cx="285845" cy="253809"/>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sp>
        <p:nvSpPr>
          <p:cNvPr id="22" name="ZoneTexte 21"/>
          <p:cNvSpPr txBox="1"/>
          <p:nvPr/>
        </p:nvSpPr>
        <p:spPr>
          <a:xfrm>
            <a:off x="1171329" y="6478840"/>
            <a:ext cx="4483920" cy="307777"/>
          </a:xfrm>
          <a:prstGeom prst="rect">
            <a:avLst/>
          </a:prstGeom>
          <a:noFill/>
        </p:spPr>
        <p:txBody>
          <a:bodyPr wrap="none" rtlCol="0">
            <a:spAutoFit/>
          </a:bodyPr>
          <a:lstStyle/>
          <a:p>
            <a:r>
              <a:rPr lang="fr-CH" sz="1400" dirty="0" err="1" smtClean="0"/>
              <a:t>Emittance</a:t>
            </a:r>
            <a:r>
              <a:rPr lang="fr-CH" sz="1400" dirty="0" smtClean="0"/>
              <a:t> vs </a:t>
            </a:r>
            <a:r>
              <a:rPr lang="fr-CH" sz="1400" dirty="0" err="1" smtClean="0"/>
              <a:t>intensity</a:t>
            </a:r>
            <a:r>
              <a:rPr lang="fr-CH" sz="1400" dirty="0" smtClean="0"/>
              <a:t> </a:t>
            </a:r>
            <a:r>
              <a:rPr lang="fr-CH" sz="1400" dirty="0" err="1" smtClean="0"/>
              <a:t>at</a:t>
            </a:r>
            <a:r>
              <a:rPr lang="fr-CH" sz="1400" dirty="0" smtClean="0"/>
              <a:t> 25 ns </a:t>
            </a:r>
            <a:r>
              <a:rPr lang="fr-CH" sz="1400" dirty="0" smtClean="0">
                <a:solidFill>
                  <a:srgbClr val="009900"/>
                </a:solidFill>
              </a:rPr>
              <a:t>[R. </a:t>
            </a:r>
            <a:r>
              <a:rPr lang="fr-CH" sz="1400" dirty="0" err="1" smtClean="0">
                <a:solidFill>
                  <a:srgbClr val="009900"/>
                </a:solidFill>
              </a:rPr>
              <a:t>Garoby</a:t>
            </a:r>
            <a:r>
              <a:rPr lang="fr-CH" sz="1400" dirty="0" smtClean="0">
                <a:solidFill>
                  <a:srgbClr val="009900"/>
                </a:solidFill>
              </a:rPr>
              <a:t>, IPAC 2012]</a:t>
            </a:r>
            <a:endParaRPr lang="en-GB" sz="1400" dirty="0">
              <a:solidFill>
                <a:srgbClr val="009900"/>
              </a:solidFill>
            </a:endParaRPr>
          </a:p>
        </p:txBody>
      </p:sp>
      <p:pic>
        <p:nvPicPr>
          <p:cNvPr id="23" name="Picture 3"/>
          <p:cNvPicPr>
            <a:picLocks noChangeAspect="1"/>
          </p:cNvPicPr>
          <p:nvPr/>
        </p:nvPicPr>
        <p:blipFill>
          <a:blip r:embed="rId3"/>
          <a:stretch>
            <a:fillRect/>
          </a:stretch>
        </p:blipFill>
        <p:spPr>
          <a:xfrm>
            <a:off x="5716192" y="3140665"/>
            <a:ext cx="3274239" cy="2671643"/>
          </a:xfrm>
          <a:prstGeom prst="rect">
            <a:avLst/>
          </a:prstGeom>
        </p:spPr>
      </p:pic>
    </p:spTree>
    <p:extLst>
      <p:ext uri="{BB962C8B-B14F-4D97-AF65-F5344CB8AC3E}">
        <p14:creationId xmlns:p14="http://schemas.microsoft.com/office/powerpoint/2010/main" val="63477092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dirty="0" smtClean="0"/>
              <a:t>The 30’s: FCC study - </a:t>
            </a:r>
            <a:fld id="{72FB2D75-2C44-4E91-AB05-E0A53E136E30}" type="slidenum">
              <a:rPr lang="en-US" smtClean="0"/>
              <a:pPr/>
              <a:t>23</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CONTENTS</a:t>
            </a:r>
          </a:p>
        </p:txBody>
      </p:sp>
      <p:sp>
        <p:nvSpPr>
          <p:cNvPr id="13316" name="Rectangle 3"/>
          <p:cNvSpPr>
            <a:spLocks noGrp="1" noChangeArrowheads="1"/>
          </p:cNvSpPr>
          <p:nvPr>
            <p:ph type="body" idx="1"/>
          </p:nvPr>
        </p:nvSpPr>
        <p:spPr/>
        <p:txBody>
          <a:bodyPr/>
          <a:lstStyle/>
          <a:p>
            <a:pPr eaLnBrk="1" hangingPunct="1"/>
            <a:endParaRPr lang="fr-CH" dirty="0" smtClean="0">
              <a:solidFill>
                <a:schemeClr val="bg1">
                  <a:lumMod val="75000"/>
                </a:schemeClr>
              </a:solidFill>
              <a:sym typeface="Symbol" pitchFamily="18" charset="2"/>
            </a:endParaRPr>
          </a:p>
          <a:p>
            <a:pPr eaLnBrk="1" hangingPunct="1"/>
            <a:r>
              <a:rPr lang="fr-CH" dirty="0" smtClean="0">
                <a:solidFill>
                  <a:schemeClr val="bg1">
                    <a:lumMod val="75000"/>
                  </a:schemeClr>
                </a:solidFill>
                <a:sym typeface="Symbol" pitchFamily="18" charset="2"/>
              </a:rPr>
              <a:t>The </a:t>
            </a:r>
            <a:r>
              <a:rPr lang="fr-CH" dirty="0" err="1" smtClean="0">
                <a:solidFill>
                  <a:schemeClr val="bg1">
                    <a:lumMod val="75000"/>
                  </a:schemeClr>
                </a:solidFill>
                <a:sym typeface="Symbol" pitchFamily="18" charset="2"/>
              </a:rPr>
              <a:t>present</a:t>
            </a:r>
            <a:r>
              <a:rPr lang="fr-CH" dirty="0" smtClean="0">
                <a:solidFill>
                  <a:schemeClr val="bg1">
                    <a:lumMod val="75000"/>
                  </a:schemeClr>
                </a:solidFill>
                <a:sym typeface="Symbol" pitchFamily="18" charset="2"/>
              </a:rPr>
              <a:t>: LHC in the 10’s</a:t>
            </a:r>
          </a:p>
          <a:p>
            <a:pPr lvl="1" eaLnBrk="1" hangingPunct="1"/>
            <a:r>
              <a:rPr lang="fr-CH" dirty="0" smtClean="0">
                <a:solidFill>
                  <a:schemeClr val="bg1">
                    <a:lumMod val="75000"/>
                  </a:schemeClr>
                </a:solidFill>
                <a:sym typeface="Symbol" pitchFamily="18" charset="2"/>
              </a:rPr>
              <a:t>LHC </a:t>
            </a:r>
            <a:r>
              <a:rPr lang="fr-CH" dirty="0" err="1" smtClean="0">
                <a:solidFill>
                  <a:schemeClr val="bg1">
                    <a:lumMod val="75000"/>
                  </a:schemeClr>
                </a:solidFill>
                <a:sym typeface="Symbol" pitchFamily="18" charset="2"/>
              </a:rPr>
              <a:t>Energy</a:t>
            </a:r>
            <a:endParaRPr lang="fr-CH" dirty="0" smtClean="0">
              <a:solidFill>
                <a:schemeClr val="bg1">
                  <a:lumMod val="75000"/>
                </a:schemeClr>
              </a:solidFill>
              <a:sym typeface="Symbol" pitchFamily="18" charset="2"/>
            </a:endParaRPr>
          </a:p>
          <a:p>
            <a:pPr lvl="1" eaLnBrk="1" hangingPunct="1"/>
            <a:r>
              <a:rPr lang="fr-CH" dirty="0" smtClean="0">
                <a:solidFill>
                  <a:schemeClr val="bg1">
                    <a:lumMod val="75000"/>
                  </a:schemeClr>
                </a:solidFill>
                <a:sym typeface="Symbol" pitchFamily="18" charset="2"/>
              </a:rPr>
              <a:t>The race </a:t>
            </a:r>
            <a:r>
              <a:rPr lang="fr-CH" dirty="0" err="1" smtClean="0">
                <a:solidFill>
                  <a:schemeClr val="bg1">
                    <a:lumMod val="75000"/>
                  </a:schemeClr>
                </a:solidFill>
                <a:sym typeface="Symbol" pitchFamily="18" charset="2"/>
              </a:rPr>
              <a:t>towards</a:t>
            </a:r>
            <a:r>
              <a:rPr lang="fr-CH" dirty="0" smtClean="0">
                <a:solidFill>
                  <a:schemeClr val="bg1">
                    <a:lumMod val="75000"/>
                  </a:schemeClr>
                </a:solidFill>
                <a:sym typeface="Symbol" pitchFamily="18" charset="2"/>
              </a:rPr>
              <a:t> </a:t>
            </a:r>
            <a:r>
              <a:rPr lang="fr-CH" dirty="0" err="1">
                <a:solidFill>
                  <a:schemeClr val="bg1">
                    <a:lumMod val="75000"/>
                  </a:schemeClr>
                </a:solidFill>
                <a:sym typeface="Symbol" pitchFamily="18" charset="2"/>
              </a:rPr>
              <a:t>l</a:t>
            </a:r>
            <a:r>
              <a:rPr lang="fr-CH" dirty="0" err="1" smtClean="0">
                <a:solidFill>
                  <a:schemeClr val="bg1">
                    <a:lumMod val="75000"/>
                  </a:schemeClr>
                </a:solidFill>
                <a:sym typeface="Symbol" pitchFamily="18" charset="2"/>
              </a:rPr>
              <a:t>uminosity</a:t>
            </a:r>
            <a:r>
              <a:rPr lang="fr-CH" dirty="0" smtClean="0">
                <a:solidFill>
                  <a:schemeClr val="bg1">
                    <a:lumMod val="75000"/>
                  </a:schemeClr>
                </a:solidFill>
                <a:sym typeface="Symbol" pitchFamily="18" charset="2"/>
              </a:rPr>
              <a:t> </a:t>
            </a:r>
          </a:p>
          <a:p>
            <a:pPr eaLnBrk="1" hangingPunct="1"/>
            <a:endParaRPr lang="fr-CH" dirty="0" smtClean="0">
              <a:solidFill>
                <a:schemeClr val="bg1">
                  <a:lumMod val="75000"/>
                </a:schemeClr>
              </a:solidFill>
              <a:sym typeface="Symbol" pitchFamily="18" charset="2"/>
            </a:endParaRPr>
          </a:p>
          <a:p>
            <a:pPr eaLnBrk="1" hangingPunct="1"/>
            <a:endParaRPr lang="fr-CH" dirty="0" smtClean="0">
              <a:solidFill>
                <a:schemeClr val="bg1">
                  <a:lumMod val="75000"/>
                </a:schemeClr>
              </a:solidFill>
              <a:sym typeface="Symbol" pitchFamily="18" charset="2"/>
            </a:endParaRPr>
          </a:p>
          <a:p>
            <a:pPr eaLnBrk="1" hangingPunct="1"/>
            <a:r>
              <a:rPr lang="fr-CH" dirty="0" smtClean="0">
                <a:solidFill>
                  <a:schemeClr val="bg1">
                    <a:lumMod val="75000"/>
                  </a:schemeClr>
                </a:solidFill>
                <a:sym typeface="Symbol" pitchFamily="18" charset="2"/>
              </a:rPr>
              <a:t>The 20’s: the HL-LHC </a:t>
            </a:r>
            <a:r>
              <a:rPr lang="fr-CH" dirty="0" err="1" smtClean="0">
                <a:solidFill>
                  <a:schemeClr val="bg1">
                    <a:lumMod val="75000"/>
                  </a:schemeClr>
                </a:solidFill>
                <a:sym typeface="Symbol" pitchFamily="18" charset="2"/>
              </a:rPr>
              <a:t>project</a:t>
            </a:r>
            <a:endParaRPr lang="fr-CH" dirty="0" smtClean="0">
              <a:solidFill>
                <a:schemeClr val="bg1">
                  <a:lumMod val="75000"/>
                </a:schemeClr>
              </a:solidFill>
              <a:sym typeface="Symbol" pitchFamily="18" charset="2"/>
            </a:endParaRPr>
          </a:p>
          <a:p>
            <a:pPr lvl="1" eaLnBrk="1" hangingPunct="1"/>
            <a:r>
              <a:rPr lang="fr-CH" dirty="0" err="1" smtClean="0">
                <a:solidFill>
                  <a:schemeClr val="bg1">
                    <a:lumMod val="75000"/>
                  </a:schemeClr>
                </a:solidFill>
                <a:sym typeface="Symbol" pitchFamily="18" charset="2"/>
              </a:rPr>
              <a:t>Optics</a:t>
            </a:r>
            <a:r>
              <a:rPr lang="fr-CH" dirty="0" smtClean="0">
                <a:solidFill>
                  <a:schemeClr val="bg1">
                    <a:lumMod val="75000"/>
                  </a:schemeClr>
                </a:solidFill>
                <a:sym typeface="Symbol" pitchFamily="18" charset="2"/>
              </a:rPr>
              <a:t> and </a:t>
            </a:r>
            <a:r>
              <a:rPr lang="fr-CH" dirty="0" err="1" smtClean="0">
                <a:solidFill>
                  <a:schemeClr val="bg1">
                    <a:lumMod val="75000"/>
                  </a:schemeClr>
                </a:solidFill>
                <a:sym typeface="Symbol" pitchFamily="18" charset="2"/>
              </a:rPr>
              <a:t>intensity</a:t>
            </a:r>
            <a:endParaRPr lang="fr-CH" dirty="0" smtClean="0">
              <a:solidFill>
                <a:schemeClr val="bg1">
                  <a:lumMod val="75000"/>
                </a:schemeClr>
              </a:solidFill>
              <a:sym typeface="Symbol" pitchFamily="18" charset="2"/>
            </a:endParaRPr>
          </a:p>
          <a:p>
            <a:pPr eaLnBrk="1" hangingPunct="1"/>
            <a:endParaRPr lang="fr-CH" dirty="0" smtClean="0">
              <a:sym typeface="Symbol" pitchFamily="18" charset="2"/>
            </a:endParaRPr>
          </a:p>
          <a:p>
            <a:pPr eaLnBrk="1" hangingPunct="1"/>
            <a:r>
              <a:rPr lang="fr-CH" dirty="0" smtClean="0">
                <a:sym typeface="Symbol" pitchFamily="18" charset="2"/>
              </a:rPr>
              <a:t>The 30’s: FCC </a:t>
            </a:r>
            <a:r>
              <a:rPr lang="fr-CH" dirty="0" err="1" smtClean="0">
                <a:sym typeface="Symbol" pitchFamily="18" charset="2"/>
              </a:rPr>
              <a:t>studies</a:t>
            </a:r>
            <a:endParaRPr lang="fr-CH" dirty="0" smtClean="0">
              <a:sym typeface="Symbol" pitchFamily="18" charset="2"/>
            </a:endParaRPr>
          </a:p>
          <a:p>
            <a:pPr lvl="1" eaLnBrk="1" hangingPunct="1"/>
            <a:r>
              <a:rPr lang="fr-CH" dirty="0" err="1" smtClean="0">
                <a:sym typeface="Symbol" pitchFamily="18" charset="2"/>
              </a:rPr>
              <a:t>Aiming</a:t>
            </a:r>
            <a:r>
              <a:rPr lang="fr-CH" dirty="0" smtClean="0">
                <a:sym typeface="Symbol" pitchFamily="18" charset="2"/>
              </a:rPr>
              <a:t> at 100 </a:t>
            </a:r>
            <a:r>
              <a:rPr lang="fr-CH" dirty="0" err="1" smtClean="0">
                <a:sym typeface="Symbol" pitchFamily="18" charset="2"/>
              </a:rPr>
              <a:t>TeV</a:t>
            </a:r>
            <a:r>
              <a:rPr lang="fr-CH" dirty="0" smtClean="0">
                <a:sym typeface="Symbol" pitchFamily="18" charset="2"/>
              </a:rPr>
              <a:t> centre of mass</a:t>
            </a:r>
          </a:p>
        </p:txBody>
      </p:sp>
    </p:spTree>
    <p:extLst>
      <p:ext uri="{BB962C8B-B14F-4D97-AF65-F5344CB8AC3E}">
        <p14:creationId xmlns:p14="http://schemas.microsoft.com/office/powerpoint/2010/main" val="275901775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p:txBody>
          <a:bodyPr/>
          <a:lstStyle/>
          <a:p>
            <a:pPr>
              <a:defRPr/>
            </a:pPr>
            <a:r>
              <a:rPr lang="en-US" dirty="0"/>
              <a:t>The 30’s: FCC study </a:t>
            </a:r>
            <a:r>
              <a:rPr lang="en-US" dirty="0" smtClean="0"/>
              <a:t>- </a:t>
            </a:r>
            <a:fld id="{5B0F2CE2-42CD-4A74-A04F-1839686887D0}" type="slidenum">
              <a:rPr lang="en-US" smtClean="0"/>
              <a:pPr>
                <a:defRPr/>
              </a:pPr>
              <a:t>24</a:t>
            </a:fld>
            <a:endParaRPr lang="en-US" dirty="0" smtClean="0"/>
          </a:p>
        </p:txBody>
      </p:sp>
      <p:sp>
        <p:nvSpPr>
          <p:cNvPr id="13315" name="Rectangle 2"/>
          <p:cNvSpPr>
            <a:spLocks noGrp="1" noChangeArrowheads="1"/>
          </p:cNvSpPr>
          <p:nvPr>
            <p:ph type="title"/>
          </p:nvPr>
        </p:nvSpPr>
        <p:spPr/>
        <p:txBody>
          <a:bodyPr/>
          <a:lstStyle/>
          <a:p>
            <a:pPr eaLnBrk="1" hangingPunct="1"/>
            <a:r>
              <a:rPr lang="fr-CH" dirty="0" smtClean="0">
                <a:solidFill>
                  <a:schemeClr val="bg1"/>
                </a:solidFill>
                <a:sym typeface="Symbol" pitchFamily="18" charset="2"/>
              </a:rPr>
              <a:t>THE HIGH ENERGY FRONTIER</a:t>
            </a:r>
            <a:endParaRPr lang="en-US" dirty="0" smtClean="0">
              <a:solidFill>
                <a:schemeClr val="bg1"/>
              </a:solidFill>
              <a:sym typeface="Symbol" pitchFamily="18" charset="2"/>
            </a:endParaRPr>
          </a:p>
        </p:txBody>
      </p:sp>
      <p:sp>
        <p:nvSpPr>
          <p:cNvPr id="13316" name="Rectangle 3"/>
          <p:cNvSpPr>
            <a:spLocks noGrp="1" noChangeArrowheads="1"/>
          </p:cNvSpPr>
          <p:nvPr>
            <p:ph type="body" idx="1"/>
          </p:nvPr>
        </p:nvSpPr>
        <p:spPr/>
        <p:txBody>
          <a:bodyPr/>
          <a:lstStyle/>
          <a:p>
            <a:pPr eaLnBrk="1" hangingPunct="1"/>
            <a:r>
              <a:rPr lang="en-GB" dirty="0" smtClean="0">
                <a:sym typeface="Symbol" pitchFamily="18" charset="2"/>
              </a:rPr>
              <a:t>First ideas</a:t>
            </a:r>
          </a:p>
          <a:p>
            <a:pPr lvl="1" eaLnBrk="1" hangingPunct="1"/>
            <a:r>
              <a:rPr lang="en-GB" dirty="0" smtClean="0">
                <a:sym typeface="Symbol" pitchFamily="18" charset="2"/>
              </a:rPr>
              <a:t>Installing a </a:t>
            </a:r>
            <a:r>
              <a:rPr lang="en-GB" dirty="0" smtClean="0">
                <a:solidFill>
                  <a:srgbClr val="C00000"/>
                </a:solidFill>
                <a:sym typeface="Symbol" pitchFamily="18" charset="2"/>
              </a:rPr>
              <a:t>16.5+16.5 </a:t>
            </a:r>
            <a:r>
              <a:rPr lang="en-GB" dirty="0" err="1" smtClean="0">
                <a:solidFill>
                  <a:srgbClr val="C00000"/>
                </a:solidFill>
                <a:sym typeface="Symbol" pitchFamily="18" charset="2"/>
              </a:rPr>
              <a:t>TeV</a:t>
            </a:r>
            <a:r>
              <a:rPr lang="en-GB" dirty="0" smtClean="0">
                <a:solidFill>
                  <a:srgbClr val="C00000"/>
                </a:solidFill>
                <a:sym typeface="Symbol" pitchFamily="18" charset="2"/>
              </a:rPr>
              <a:t> </a:t>
            </a:r>
            <a:r>
              <a:rPr lang="en-GB" dirty="0" smtClean="0">
                <a:sym typeface="Symbol" pitchFamily="18" charset="2"/>
              </a:rPr>
              <a:t>proton</a:t>
            </a:r>
          </a:p>
          <a:p>
            <a:pPr lvl="1" eaLnBrk="1" hangingPunct="1">
              <a:buNone/>
            </a:pPr>
            <a:r>
              <a:rPr lang="en-GB" dirty="0" smtClean="0">
                <a:sym typeface="Symbol" pitchFamily="18" charset="2"/>
              </a:rPr>
              <a:t>	accelerator in the LEP tunnel</a:t>
            </a:r>
          </a:p>
          <a:p>
            <a:pPr lvl="1" eaLnBrk="1" hangingPunct="1"/>
            <a:r>
              <a:rPr lang="en-GB" dirty="0" smtClean="0">
                <a:sym typeface="Symbol" pitchFamily="18" charset="2"/>
              </a:rPr>
              <a:t>Main ingredient: </a:t>
            </a:r>
            <a:r>
              <a:rPr lang="en-GB" dirty="0" smtClean="0">
                <a:solidFill>
                  <a:srgbClr val="C00000"/>
                </a:solidFill>
                <a:sym typeface="Symbol" pitchFamily="18" charset="2"/>
              </a:rPr>
              <a:t>20 T operational field dipoles</a:t>
            </a:r>
          </a:p>
          <a:p>
            <a:pPr lvl="2" eaLnBrk="1" hangingPunct="1"/>
            <a:r>
              <a:rPr lang="en-GB" dirty="0" smtClean="0">
                <a:sym typeface="Symbol" pitchFamily="18" charset="2"/>
              </a:rPr>
              <a:t>Proposal in 2005 for an LHC </a:t>
            </a:r>
            <a:r>
              <a:rPr lang="en-GB" dirty="0" err="1" smtClean="0">
                <a:sym typeface="Symbol" pitchFamily="18" charset="2"/>
              </a:rPr>
              <a:t>tripler</a:t>
            </a:r>
            <a:r>
              <a:rPr lang="en-GB" dirty="0" smtClean="0">
                <a:sym typeface="Symbol" pitchFamily="18" charset="2"/>
              </a:rPr>
              <a:t>, with 24 T magnets </a:t>
            </a:r>
            <a:r>
              <a:rPr lang="en-GB" sz="1400" dirty="0" smtClean="0">
                <a:solidFill>
                  <a:srgbClr val="009900"/>
                </a:solidFill>
              </a:rPr>
              <a:t>[P</a:t>
            </a:r>
            <a:r>
              <a:rPr lang="en-GB" sz="1400" dirty="0">
                <a:solidFill>
                  <a:srgbClr val="009900"/>
                </a:solidFill>
              </a:rPr>
              <a:t>. McIntyre, A. </a:t>
            </a:r>
            <a:r>
              <a:rPr lang="en-GB" sz="1400" dirty="0" err="1">
                <a:solidFill>
                  <a:srgbClr val="009900"/>
                </a:solidFill>
              </a:rPr>
              <a:t>Sattarov</a:t>
            </a:r>
            <a:r>
              <a:rPr lang="en-GB" sz="1400" dirty="0">
                <a:solidFill>
                  <a:srgbClr val="009900"/>
                </a:solidFill>
              </a:rPr>
              <a:t>, “On the feasibility of a </a:t>
            </a:r>
            <a:r>
              <a:rPr lang="en-GB" sz="1400" dirty="0" err="1">
                <a:solidFill>
                  <a:srgbClr val="009900"/>
                </a:solidFill>
              </a:rPr>
              <a:t>tripler</a:t>
            </a:r>
            <a:r>
              <a:rPr lang="en-GB" sz="1400" dirty="0">
                <a:solidFill>
                  <a:srgbClr val="009900"/>
                </a:solidFill>
              </a:rPr>
              <a:t> upgrade for the LHC”, PAC (2005) </a:t>
            </a:r>
            <a:r>
              <a:rPr lang="en-GB" sz="1400" dirty="0" smtClean="0">
                <a:solidFill>
                  <a:srgbClr val="009900"/>
                </a:solidFill>
              </a:rPr>
              <a:t>634]</a:t>
            </a:r>
            <a:r>
              <a:rPr lang="en-GB" sz="1400" dirty="0" smtClean="0"/>
              <a:t>.</a:t>
            </a:r>
            <a:endParaRPr lang="en-GB" sz="1400" dirty="0" smtClean="0">
              <a:sym typeface="Symbol" pitchFamily="18" charset="2"/>
            </a:endParaRPr>
          </a:p>
          <a:p>
            <a:pPr eaLnBrk="1" hangingPunct="1"/>
            <a:r>
              <a:rPr lang="en-GB" dirty="0" smtClean="0">
                <a:sym typeface="Symbol" pitchFamily="18" charset="2"/>
              </a:rPr>
              <a:t>CERN study in 2010 </a:t>
            </a:r>
            <a:r>
              <a:rPr lang="en-GB" dirty="0" smtClean="0">
                <a:sym typeface="Symbol" pitchFamily="18" charset="2"/>
                <a:hlinkClick r:id="rId2"/>
              </a:rPr>
              <a:t>www.cern.ch/he-lhc</a:t>
            </a:r>
            <a:endParaRPr lang="en-GB" dirty="0" smtClean="0">
              <a:sym typeface="Symbol" pitchFamily="18" charset="2"/>
            </a:endParaRPr>
          </a:p>
          <a:p>
            <a:pPr lvl="1" eaLnBrk="1" hangingPunct="1"/>
            <a:r>
              <a:rPr lang="en-US" sz="1200" dirty="0" smtClean="0">
                <a:solidFill>
                  <a:srgbClr val="009900"/>
                </a:solidFill>
              </a:rPr>
              <a:t>R. </a:t>
            </a:r>
            <a:r>
              <a:rPr lang="en-US" sz="1200" dirty="0" err="1" smtClean="0">
                <a:solidFill>
                  <a:srgbClr val="009900"/>
                </a:solidFill>
              </a:rPr>
              <a:t>Assmann</a:t>
            </a:r>
            <a:r>
              <a:rPr lang="en-US" sz="1200" dirty="0" smtClean="0">
                <a:solidFill>
                  <a:srgbClr val="009900"/>
                </a:solidFill>
              </a:rPr>
              <a:t>, R. Bailey, O. </a:t>
            </a:r>
            <a:r>
              <a:rPr lang="en-US" sz="1200" dirty="0" err="1" smtClean="0">
                <a:solidFill>
                  <a:srgbClr val="009900"/>
                </a:solidFill>
              </a:rPr>
              <a:t>Bruning</a:t>
            </a:r>
            <a:r>
              <a:rPr lang="en-US" sz="1200" dirty="0" smtClean="0">
                <a:solidFill>
                  <a:srgbClr val="009900"/>
                </a:solidFill>
              </a:rPr>
              <a:t>, O. Dominguez  Sanchez, G. De </a:t>
            </a:r>
            <a:r>
              <a:rPr lang="en-US" sz="1200" dirty="0" err="1" smtClean="0">
                <a:solidFill>
                  <a:srgbClr val="009900"/>
                </a:solidFill>
              </a:rPr>
              <a:t>Rijk</a:t>
            </a:r>
            <a:r>
              <a:rPr lang="en-US" sz="1200" dirty="0" smtClean="0">
                <a:solidFill>
                  <a:srgbClr val="009900"/>
                </a:solidFill>
              </a:rPr>
              <a:t>, M. Jimenez, S. Myers, L. Rossi, L. </a:t>
            </a:r>
            <a:r>
              <a:rPr lang="en-US" sz="1200" dirty="0" err="1" smtClean="0">
                <a:solidFill>
                  <a:srgbClr val="009900"/>
                </a:solidFill>
              </a:rPr>
              <a:t>Tavian</a:t>
            </a:r>
            <a:r>
              <a:rPr lang="en-US" sz="1200" dirty="0" smtClean="0">
                <a:solidFill>
                  <a:srgbClr val="009900"/>
                </a:solidFill>
              </a:rPr>
              <a:t>, E. </a:t>
            </a:r>
            <a:r>
              <a:rPr lang="en-US" sz="1200" dirty="0" err="1" smtClean="0">
                <a:solidFill>
                  <a:srgbClr val="009900"/>
                </a:solidFill>
              </a:rPr>
              <a:t>Todesco</a:t>
            </a:r>
            <a:r>
              <a:rPr lang="en-US" sz="1200" dirty="0" smtClean="0">
                <a:solidFill>
                  <a:srgbClr val="009900"/>
                </a:solidFill>
              </a:rPr>
              <a:t>, F. Zimmermann, « First thoughts on a Higher Energy LHC » CERN ATS-2010-177 </a:t>
            </a:r>
          </a:p>
          <a:p>
            <a:pPr lvl="1" eaLnBrk="1" hangingPunct="1"/>
            <a:r>
              <a:rPr lang="en-US" sz="1200" dirty="0" smtClean="0">
                <a:solidFill>
                  <a:srgbClr val="009900"/>
                </a:solidFill>
              </a:rPr>
              <a:t>E. </a:t>
            </a:r>
            <a:r>
              <a:rPr lang="en-US" sz="1200" dirty="0" err="1" smtClean="0">
                <a:solidFill>
                  <a:srgbClr val="009900"/>
                </a:solidFill>
              </a:rPr>
              <a:t>Todesco</a:t>
            </a:r>
            <a:r>
              <a:rPr lang="en-US" sz="1200" dirty="0" smtClean="0">
                <a:solidFill>
                  <a:srgbClr val="009900"/>
                </a:solidFill>
              </a:rPr>
              <a:t>, F. Zimmermann, Eds. </a:t>
            </a:r>
            <a:r>
              <a:rPr lang="en-US" sz="1200" dirty="0">
                <a:solidFill>
                  <a:srgbClr val="009900"/>
                </a:solidFill>
              </a:rPr>
              <a:t>« </a:t>
            </a:r>
            <a:r>
              <a:rPr lang="en-US" sz="1200" dirty="0" smtClean="0">
                <a:solidFill>
                  <a:srgbClr val="009900"/>
                </a:solidFill>
              </a:rPr>
              <a:t>The High </a:t>
            </a:r>
            <a:r>
              <a:rPr lang="en-US" sz="1200" dirty="0">
                <a:solidFill>
                  <a:srgbClr val="009900"/>
                </a:solidFill>
              </a:rPr>
              <a:t>Energy LHC » CERN </a:t>
            </a:r>
            <a:r>
              <a:rPr lang="en-US" sz="1200" dirty="0" smtClean="0">
                <a:solidFill>
                  <a:srgbClr val="009900"/>
                </a:solidFill>
              </a:rPr>
              <a:t>2011-003 (Malta conference proceedings)</a:t>
            </a:r>
          </a:p>
          <a:p>
            <a:pPr eaLnBrk="1" hangingPunct="1"/>
            <a:r>
              <a:rPr lang="en-GB" dirty="0" smtClean="0">
                <a:sym typeface="Symbol" pitchFamily="18" charset="2"/>
              </a:rPr>
              <a:t>Motivations </a:t>
            </a:r>
            <a:r>
              <a:rPr lang="en-GB" sz="1600" dirty="0" smtClean="0">
                <a:solidFill>
                  <a:srgbClr val="009900"/>
                </a:solidFill>
                <a:sym typeface="Symbol" pitchFamily="18" charset="2"/>
              </a:rPr>
              <a:t>[J</a:t>
            </a:r>
            <a:r>
              <a:rPr lang="en-GB" sz="1600" dirty="0">
                <a:solidFill>
                  <a:srgbClr val="009900"/>
                </a:solidFill>
                <a:sym typeface="Symbol" pitchFamily="18" charset="2"/>
              </a:rPr>
              <a:t>. Wells, CERN 2011-3]</a:t>
            </a:r>
          </a:p>
          <a:p>
            <a:pPr lvl="1" eaLnBrk="1" hangingPunct="1"/>
            <a:endParaRPr lang="en-GB" dirty="0" smtClean="0">
              <a:sym typeface="Symbol" pitchFamily="18" charset="2"/>
            </a:endParaRPr>
          </a:p>
          <a:p>
            <a:pPr lvl="1" eaLnBrk="1" hangingPunct="1"/>
            <a:endParaRPr lang="en-GB" dirty="0">
              <a:sym typeface="Symbol" pitchFamily="18" charset="2"/>
            </a:endParaRPr>
          </a:p>
          <a:p>
            <a:pPr lvl="1" eaLnBrk="1" hangingPunct="1"/>
            <a:endParaRPr lang="en-GB" dirty="0" smtClean="0">
              <a:sym typeface="Symbol" pitchFamily="18" charset="2"/>
            </a:endParaRPr>
          </a:p>
          <a:p>
            <a:pPr lvl="1" eaLnBrk="1" hangingPunct="1"/>
            <a:r>
              <a:rPr lang="en-GB" dirty="0" smtClean="0">
                <a:sym typeface="Symbol" pitchFamily="18" charset="2"/>
              </a:rPr>
              <a:t>The </a:t>
            </a:r>
            <a:r>
              <a:rPr lang="en-GB" dirty="0">
                <a:solidFill>
                  <a:srgbClr val="C00000"/>
                </a:solidFill>
                <a:sym typeface="Symbol" pitchFamily="18" charset="2"/>
              </a:rPr>
              <a:t>energy frontier </a:t>
            </a:r>
            <a:r>
              <a:rPr lang="en-GB" dirty="0">
                <a:sym typeface="Symbol" pitchFamily="18" charset="2"/>
              </a:rPr>
              <a:t>is always extremely interesting and for many processes </a:t>
            </a:r>
            <a:r>
              <a:rPr lang="en-GB" dirty="0">
                <a:solidFill>
                  <a:srgbClr val="C00000"/>
                </a:solidFill>
                <a:sym typeface="Symbol" pitchFamily="18" charset="2"/>
              </a:rPr>
              <a:t>cannot be traded with more luminosity at lower </a:t>
            </a:r>
            <a:r>
              <a:rPr lang="en-GB" dirty="0" smtClean="0">
                <a:solidFill>
                  <a:srgbClr val="C00000"/>
                </a:solidFill>
                <a:sym typeface="Symbol" pitchFamily="18" charset="2"/>
              </a:rPr>
              <a:t>energy</a:t>
            </a:r>
            <a:endParaRPr lang="en-GB" dirty="0">
              <a:solidFill>
                <a:srgbClr val="C00000"/>
              </a:solidFill>
              <a:sym typeface="Symbol" pitchFamily="18" charset="2"/>
            </a:endParaRPr>
          </a:p>
        </p:txBody>
      </p:sp>
      <p:pic>
        <p:nvPicPr>
          <p:cNvPr id="1026" name="Picture 2"/>
          <p:cNvPicPr>
            <a:picLocks noChangeAspect="1" noChangeArrowheads="1"/>
          </p:cNvPicPr>
          <p:nvPr/>
        </p:nvPicPr>
        <p:blipFill>
          <a:blip r:embed="rId3" cstate="print"/>
          <a:srcRect/>
          <a:stretch>
            <a:fillRect/>
          </a:stretch>
        </p:blipFill>
        <p:spPr bwMode="auto">
          <a:xfrm>
            <a:off x="4971245" y="1464963"/>
            <a:ext cx="3904258" cy="735061"/>
          </a:xfrm>
          <a:prstGeom prst="rect">
            <a:avLst/>
          </a:prstGeom>
          <a:noFill/>
          <a:ln w="9525">
            <a:noFill/>
            <a:miter lim="800000"/>
            <a:headEnd/>
            <a:tailEnd/>
          </a:ln>
          <a:effectLst/>
        </p:spPr>
      </p:pic>
      <p:sp>
        <p:nvSpPr>
          <p:cNvPr id="6" name="ZoneTexte 5"/>
          <p:cNvSpPr txBox="1"/>
          <p:nvPr/>
        </p:nvSpPr>
        <p:spPr>
          <a:xfrm>
            <a:off x="1652950" y="4824768"/>
            <a:ext cx="6153572" cy="954107"/>
          </a:xfrm>
          <a:prstGeom prst="rect">
            <a:avLst/>
          </a:prstGeom>
          <a:noFill/>
        </p:spPr>
        <p:txBody>
          <a:bodyPr wrap="square" rtlCol="0">
            <a:spAutoFit/>
          </a:bodyPr>
          <a:lstStyle/>
          <a:p>
            <a:pPr marL="0" indent="0">
              <a:buNone/>
            </a:pPr>
            <a:r>
              <a:rPr lang="en-US" sz="1400" dirty="0" smtClean="0"/>
              <a:t>“The </a:t>
            </a:r>
            <a:r>
              <a:rPr lang="en-US" sz="1400" dirty="0"/>
              <a:t>results of the LHC will change everything, one way or another. There will be a new “theory of the day” at each major discovery, and the arguments will sharpen in some ways and become more divergent in other ways. Yet, the need to explore the high energy frontier will remain</a:t>
            </a:r>
            <a:r>
              <a:rPr lang="en-US" sz="1400" dirty="0" smtClean="0"/>
              <a:t>.”</a:t>
            </a:r>
            <a:endParaRPr lang="en-GB" sz="1400" dirty="0">
              <a:sym typeface="Symbol" pitchFamily="18" charset="2"/>
            </a:endParaRPr>
          </a:p>
        </p:txBody>
      </p:sp>
    </p:spTree>
    <p:extLst>
      <p:ext uri="{BB962C8B-B14F-4D97-AF65-F5344CB8AC3E}">
        <p14:creationId xmlns:p14="http://schemas.microsoft.com/office/powerpoint/2010/main" val="25705746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p:txBody>
          <a:bodyPr/>
          <a:lstStyle/>
          <a:p>
            <a:pPr>
              <a:defRPr/>
            </a:pPr>
            <a:r>
              <a:rPr lang="en-US" dirty="0"/>
              <a:t>The 30’s: FCC study - </a:t>
            </a:r>
            <a:fld id="{5B0F2CE2-42CD-4A74-A04F-1839686887D0}" type="slidenum">
              <a:rPr lang="en-US" smtClean="0"/>
              <a:pPr>
                <a:defRPr/>
              </a:pPr>
              <a:t>25</a:t>
            </a:fld>
            <a:endParaRPr lang="en-US" dirty="0" smtClean="0"/>
          </a:p>
        </p:txBody>
      </p:sp>
      <p:sp>
        <p:nvSpPr>
          <p:cNvPr id="13315" name="Rectangle 2"/>
          <p:cNvSpPr>
            <a:spLocks noGrp="1" noChangeArrowheads="1"/>
          </p:cNvSpPr>
          <p:nvPr>
            <p:ph type="title"/>
          </p:nvPr>
        </p:nvSpPr>
        <p:spPr/>
        <p:txBody>
          <a:bodyPr/>
          <a:lstStyle/>
          <a:p>
            <a:pPr eaLnBrk="1" hangingPunct="1"/>
            <a:r>
              <a:rPr lang="fr-CH" dirty="0" smtClean="0">
                <a:solidFill>
                  <a:schemeClr val="bg1"/>
                </a:solidFill>
                <a:sym typeface="Symbol" pitchFamily="18" charset="2"/>
              </a:rPr>
              <a:t>THE FUTURE CIRCULAR COLLIDER</a:t>
            </a:r>
            <a:endParaRPr lang="en-US" dirty="0" smtClean="0">
              <a:solidFill>
                <a:schemeClr val="bg1"/>
              </a:solidFill>
              <a:sym typeface="Symbol" pitchFamily="18" charset="2"/>
            </a:endParaRPr>
          </a:p>
        </p:txBody>
      </p:sp>
      <p:sp>
        <p:nvSpPr>
          <p:cNvPr id="13316" name="Rectangle 3"/>
          <p:cNvSpPr>
            <a:spLocks noGrp="1" noChangeArrowheads="1"/>
          </p:cNvSpPr>
          <p:nvPr>
            <p:ph type="body" idx="1"/>
          </p:nvPr>
        </p:nvSpPr>
        <p:spPr>
          <a:xfrm>
            <a:off x="266700" y="1190625"/>
            <a:ext cx="8677275" cy="5240338"/>
          </a:xfrm>
        </p:spPr>
        <p:txBody>
          <a:bodyPr/>
          <a:lstStyle/>
          <a:p>
            <a:pPr eaLnBrk="1" hangingPunct="1"/>
            <a:r>
              <a:rPr lang="en-GB" dirty="0" smtClean="0">
                <a:sym typeface="Symbol" pitchFamily="18" charset="2"/>
              </a:rPr>
              <a:t>The FCC study</a:t>
            </a:r>
          </a:p>
          <a:p>
            <a:pPr lvl="1" eaLnBrk="1" hangingPunct="1"/>
            <a:r>
              <a:rPr lang="fr-CH" dirty="0" smtClean="0">
                <a:sym typeface="Symbol" pitchFamily="18" charset="2"/>
              </a:rPr>
              <a:t>Tunnel of 100 km</a:t>
            </a:r>
            <a:r>
              <a:rPr lang="en-GB" dirty="0">
                <a:sym typeface="Symbol" pitchFamily="18" charset="2"/>
              </a:rPr>
              <a:t> </a:t>
            </a:r>
            <a:r>
              <a:rPr lang="en-GB" dirty="0" smtClean="0">
                <a:sym typeface="Symbol" pitchFamily="18" charset="2"/>
              </a:rPr>
              <a:t>with 16 T magnets to reach </a:t>
            </a:r>
            <a:r>
              <a:rPr lang="en-GB" dirty="0" smtClean="0">
                <a:solidFill>
                  <a:srgbClr val="C00000"/>
                </a:solidFill>
                <a:sym typeface="Symbol" pitchFamily="18" charset="2"/>
              </a:rPr>
              <a:t>50+50 </a:t>
            </a:r>
            <a:r>
              <a:rPr lang="en-GB" dirty="0" err="1" smtClean="0">
                <a:solidFill>
                  <a:srgbClr val="C00000"/>
                </a:solidFill>
                <a:sym typeface="Symbol" pitchFamily="18" charset="2"/>
              </a:rPr>
              <a:t>TeV</a:t>
            </a:r>
            <a:r>
              <a:rPr lang="en-GB" dirty="0" smtClean="0">
                <a:solidFill>
                  <a:srgbClr val="C00000"/>
                </a:solidFill>
                <a:sym typeface="Symbol" pitchFamily="18" charset="2"/>
              </a:rPr>
              <a:t> </a:t>
            </a:r>
            <a:r>
              <a:rPr lang="en-GB" dirty="0" smtClean="0">
                <a:sym typeface="Symbol" pitchFamily="18" charset="2"/>
              </a:rPr>
              <a:t>with proton collisions – plus possibility of e-e, e-h machine</a:t>
            </a:r>
          </a:p>
          <a:p>
            <a:pPr eaLnBrk="1" hangingPunct="1"/>
            <a:r>
              <a:rPr lang="fr-CH" dirty="0" err="1" smtClean="0">
                <a:sym typeface="Symbol" pitchFamily="18" charset="2"/>
              </a:rPr>
              <a:t>Study</a:t>
            </a:r>
            <a:r>
              <a:rPr lang="fr-CH" dirty="0" smtClean="0">
                <a:sym typeface="Symbol" pitchFamily="18" charset="2"/>
              </a:rPr>
              <a:t> group Future </a:t>
            </a:r>
            <a:r>
              <a:rPr lang="fr-CH" dirty="0" err="1" smtClean="0">
                <a:sym typeface="Symbol" pitchFamily="18" charset="2"/>
              </a:rPr>
              <a:t>Circular</a:t>
            </a:r>
            <a:r>
              <a:rPr lang="fr-CH" dirty="0" smtClean="0">
                <a:sym typeface="Symbol" pitchFamily="18" charset="2"/>
              </a:rPr>
              <a:t> </a:t>
            </a:r>
            <a:r>
              <a:rPr lang="fr-CH" dirty="0" err="1" smtClean="0">
                <a:sym typeface="Symbol" pitchFamily="18" charset="2"/>
              </a:rPr>
              <a:t>Collider</a:t>
            </a:r>
            <a:r>
              <a:rPr lang="fr-CH" dirty="0" smtClean="0">
                <a:sym typeface="Symbol" pitchFamily="18" charset="2"/>
              </a:rPr>
              <a:t> (FCC) </a:t>
            </a:r>
            <a:r>
              <a:rPr lang="fr-CH" dirty="0" err="1" smtClean="0">
                <a:sym typeface="Symbol" pitchFamily="18" charset="2"/>
              </a:rPr>
              <a:t>established</a:t>
            </a:r>
            <a:r>
              <a:rPr lang="fr-CH" dirty="0" smtClean="0">
                <a:sym typeface="Symbol" pitchFamily="18" charset="2"/>
              </a:rPr>
              <a:t> in 2013 </a:t>
            </a:r>
            <a:r>
              <a:rPr lang="fr-CH" sz="1600" dirty="0" smtClean="0">
                <a:solidFill>
                  <a:srgbClr val="009900"/>
                </a:solidFill>
                <a:sym typeface="Symbol" pitchFamily="18" charset="2"/>
              </a:rPr>
              <a:t>[M. Benedikt, F. Zimmermann]</a:t>
            </a:r>
          </a:p>
          <a:p>
            <a:pPr lvl="1" eaLnBrk="1" hangingPunct="1"/>
            <a:r>
              <a:rPr lang="fr-CH" sz="1800" dirty="0" err="1" smtClean="0">
                <a:sym typeface="Symbol" pitchFamily="18" charset="2"/>
              </a:rPr>
              <a:t>Opening</a:t>
            </a:r>
            <a:r>
              <a:rPr lang="fr-CH" sz="1800" dirty="0" smtClean="0">
                <a:sym typeface="Symbol" pitchFamily="18" charset="2"/>
              </a:rPr>
              <a:t> </a:t>
            </a:r>
            <a:r>
              <a:rPr lang="fr-CH" sz="1800" dirty="0" err="1" smtClean="0">
                <a:sym typeface="Symbol" pitchFamily="18" charset="2"/>
              </a:rPr>
              <a:t>event</a:t>
            </a:r>
            <a:r>
              <a:rPr lang="fr-CH" sz="1800" dirty="0" smtClean="0">
                <a:sym typeface="Symbol" pitchFamily="18" charset="2"/>
              </a:rPr>
              <a:t> of the collaboration in Washington, March </a:t>
            </a:r>
            <a:r>
              <a:rPr lang="fr-CH" sz="1800" dirty="0">
                <a:sym typeface="Symbol" pitchFamily="18" charset="2"/>
              </a:rPr>
              <a:t>2015 </a:t>
            </a:r>
            <a:r>
              <a:rPr lang="fr-CH" sz="1800" dirty="0">
                <a:sym typeface="Symbol" pitchFamily="18" charset="2"/>
                <a:hlinkClick r:id="rId2"/>
              </a:rPr>
              <a:t>http://indico.cern.ch/event/340703</a:t>
            </a:r>
            <a:r>
              <a:rPr lang="fr-CH" sz="1800" dirty="0" smtClean="0">
                <a:sym typeface="Symbol" pitchFamily="18" charset="2"/>
                <a:hlinkClick r:id="rId2"/>
              </a:rPr>
              <a:t>/</a:t>
            </a:r>
            <a:r>
              <a:rPr lang="fr-CH" sz="1800" dirty="0" smtClean="0">
                <a:sym typeface="Symbol" pitchFamily="18" charset="2"/>
              </a:rPr>
              <a:t> </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810" y="3810010"/>
            <a:ext cx="4032313" cy="2728503"/>
          </a:xfrm>
          <a:prstGeom prst="rect">
            <a:avLst/>
          </a:prstGeom>
        </p:spPr>
      </p:pic>
      <p:sp>
        <p:nvSpPr>
          <p:cNvPr id="9" name="ZoneTexte 8"/>
          <p:cNvSpPr txBox="1"/>
          <p:nvPr/>
        </p:nvSpPr>
        <p:spPr>
          <a:xfrm>
            <a:off x="1489125" y="6538513"/>
            <a:ext cx="2698175" cy="307777"/>
          </a:xfrm>
          <a:prstGeom prst="rect">
            <a:avLst/>
          </a:prstGeom>
          <a:noFill/>
        </p:spPr>
        <p:txBody>
          <a:bodyPr wrap="none" rtlCol="0">
            <a:spAutoFit/>
          </a:bodyPr>
          <a:lstStyle/>
          <a:p>
            <a:r>
              <a:rPr lang="fr-CH" sz="1400" dirty="0" smtClean="0"/>
              <a:t>A new tunnel in the CERN area</a:t>
            </a:r>
            <a:endParaRPr lang="en-GB" sz="1400" dirty="0">
              <a:solidFill>
                <a:srgbClr val="009900"/>
              </a:solidFill>
            </a:endParaRPr>
          </a:p>
        </p:txBody>
      </p:sp>
      <p:pic>
        <p:nvPicPr>
          <p:cNvPr id="7" name="Picture 2" descr="logo-FCC-04.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4321" y="4885773"/>
            <a:ext cx="3259508" cy="1363167"/>
          </a:xfrm>
          <a:prstGeom prst="rect">
            <a:avLst/>
          </a:prstGeom>
        </p:spPr>
      </p:pic>
    </p:spTree>
    <p:extLst>
      <p:ext uri="{BB962C8B-B14F-4D97-AF65-F5344CB8AC3E}">
        <p14:creationId xmlns:p14="http://schemas.microsoft.com/office/powerpoint/2010/main" val="163141632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dirty="0"/>
              <a:t>The 30’s: FCC study - </a:t>
            </a:r>
            <a:fld id="{72FB2D75-2C44-4E91-AB05-E0A53E136E30}" type="slidenum">
              <a:rPr lang="en-US" smtClean="0"/>
              <a:pPr/>
              <a:t>26</a:t>
            </a:fld>
            <a:endParaRPr lang="en-US" dirty="0" smtClean="0"/>
          </a:p>
        </p:txBody>
      </p:sp>
      <p:sp>
        <p:nvSpPr>
          <p:cNvPr id="13315" name="Rectangle 2"/>
          <p:cNvSpPr>
            <a:spLocks noGrp="1" noChangeArrowheads="1"/>
          </p:cNvSpPr>
          <p:nvPr>
            <p:ph type="title"/>
          </p:nvPr>
        </p:nvSpPr>
        <p:spPr/>
        <p:txBody>
          <a:bodyPr/>
          <a:lstStyle/>
          <a:p>
            <a:pPr eaLnBrk="1" hangingPunct="1"/>
            <a:r>
              <a:rPr lang="fr-CH" dirty="0">
                <a:solidFill>
                  <a:schemeClr val="bg1"/>
                </a:solidFill>
                <a:sym typeface="Symbol" pitchFamily="18" charset="2"/>
              </a:rPr>
              <a:t>THE FUTURE CIRCULAR COLLIDER</a:t>
            </a:r>
            <a:endParaRPr lang="en-US" dirty="0" smtClean="0">
              <a:solidFill>
                <a:schemeClr val="bg1"/>
              </a:solidFill>
              <a:sym typeface="Symbol" pitchFamily="18" charset="2"/>
            </a:endParaRPr>
          </a:p>
        </p:txBody>
      </p:sp>
      <p:sp>
        <p:nvSpPr>
          <p:cNvPr id="2" name="Espace réservé du contenu 1"/>
          <p:cNvSpPr>
            <a:spLocks noGrp="1"/>
          </p:cNvSpPr>
          <p:nvPr>
            <p:ph idx="1"/>
          </p:nvPr>
        </p:nvSpPr>
        <p:spPr/>
        <p:txBody>
          <a:bodyPr/>
          <a:lstStyle/>
          <a:p>
            <a:endParaRPr lang="fr-CH" dirty="0" smtClean="0"/>
          </a:p>
          <a:p>
            <a:endParaRPr lang="fr-CH" dirty="0"/>
          </a:p>
          <a:p>
            <a:endParaRPr lang="fr-CH" dirty="0" smtClean="0"/>
          </a:p>
          <a:p>
            <a:endParaRPr lang="fr-CH" dirty="0"/>
          </a:p>
          <a:p>
            <a:endParaRPr lang="fr-CH" dirty="0" smtClean="0"/>
          </a:p>
          <a:p>
            <a:endParaRPr lang="fr-CH" dirty="0"/>
          </a:p>
          <a:p>
            <a:endParaRPr lang="fr-CH" dirty="0" smtClean="0"/>
          </a:p>
          <a:p>
            <a:endParaRPr lang="fr-CH" dirty="0"/>
          </a:p>
          <a:p>
            <a:endParaRPr lang="fr-CH" dirty="0" smtClean="0"/>
          </a:p>
          <a:p>
            <a:endParaRPr lang="fr-CH" dirty="0"/>
          </a:p>
        </p:txBody>
      </p:sp>
      <p:sp>
        <p:nvSpPr>
          <p:cNvPr id="8" name="Rectangle 3"/>
          <p:cNvSpPr txBox="1">
            <a:spLocks noChangeArrowheads="1"/>
          </p:cNvSpPr>
          <p:nvPr/>
        </p:nvSpPr>
        <p:spPr bwMode="auto">
          <a:xfrm>
            <a:off x="251115" y="1245672"/>
            <a:ext cx="8677275" cy="5240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65000"/>
              <a:buBlip>
                <a:blip r:embed="rId2"/>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5000"/>
              <a:buBlip>
                <a:blip r:embed="rId3"/>
              </a:buBlip>
              <a:defRPr sz="2000" baseline="0">
                <a:solidFill>
                  <a:schemeClr val="tx1"/>
                </a:solidFill>
                <a:latin typeface="+mn-lt"/>
              </a:defRPr>
            </a:lvl2pPr>
            <a:lvl3pPr marL="1143000" indent="-228600" algn="l" rtl="0" eaLnBrk="0" fontAlgn="base" hangingPunct="0">
              <a:spcBef>
                <a:spcPct val="20000"/>
              </a:spcBef>
              <a:spcAft>
                <a:spcPct val="0"/>
              </a:spcAft>
              <a:buSzPct val="65000"/>
              <a:buBlip>
                <a:blip r:embed="rId4"/>
              </a:buBlip>
              <a:defRPr sz="1800" baseline="0">
                <a:solidFill>
                  <a:schemeClr val="tx1"/>
                </a:solidFill>
                <a:latin typeface="+mn-lt"/>
              </a:defRPr>
            </a:lvl3pPr>
            <a:lvl4pPr marL="1600200" indent="-228600" algn="l" rtl="0" eaLnBrk="0" fontAlgn="base" hangingPunct="0">
              <a:spcBef>
                <a:spcPct val="20000"/>
              </a:spcBef>
              <a:spcAft>
                <a:spcPct val="0"/>
              </a:spcAft>
              <a:buSzPct val="65000"/>
              <a:buBlip>
                <a:blip r:embed="rId5"/>
              </a:buBlip>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pPr eaLnBrk="1" hangingPunct="1"/>
            <a:r>
              <a:rPr lang="fr-CH" kern="0" dirty="0" smtClean="0">
                <a:sym typeface="Symbol" pitchFamily="18" charset="2"/>
              </a:rPr>
              <a:t>A </a:t>
            </a:r>
            <a:r>
              <a:rPr lang="fr-CH" kern="0" dirty="0" err="1" smtClean="0">
                <a:solidFill>
                  <a:srgbClr val="C00000"/>
                </a:solidFill>
                <a:sym typeface="Symbol" pitchFamily="18" charset="2"/>
              </a:rPr>
              <a:t>baseline</a:t>
            </a:r>
            <a:r>
              <a:rPr lang="fr-CH" kern="0" dirty="0" smtClean="0">
                <a:solidFill>
                  <a:srgbClr val="C00000"/>
                </a:solidFill>
                <a:sym typeface="Symbol" pitchFamily="18" charset="2"/>
              </a:rPr>
              <a:t> </a:t>
            </a:r>
            <a:r>
              <a:rPr lang="fr-CH" kern="0" dirty="0" err="1" smtClean="0">
                <a:sym typeface="Symbol" pitchFamily="18" charset="2"/>
              </a:rPr>
              <a:t>is</a:t>
            </a:r>
            <a:r>
              <a:rPr lang="fr-CH" kern="0" dirty="0" smtClean="0">
                <a:sym typeface="Symbol" pitchFamily="18" charset="2"/>
              </a:rPr>
              <a:t> </a:t>
            </a:r>
            <a:r>
              <a:rPr lang="fr-CH" kern="0" dirty="0" err="1" smtClean="0">
                <a:sym typeface="Symbol" pitchFamily="18" charset="2"/>
              </a:rPr>
              <a:t>being</a:t>
            </a:r>
            <a:r>
              <a:rPr lang="fr-CH" kern="0" dirty="0" smtClean="0">
                <a:sym typeface="Symbol" pitchFamily="18" charset="2"/>
              </a:rPr>
              <a:t> </a:t>
            </a:r>
            <a:r>
              <a:rPr lang="fr-CH" kern="0" dirty="0" err="1" smtClean="0">
                <a:sym typeface="Symbol" pitchFamily="18" charset="2"/>
              </a:rPr>
              <a:t>established</a:t>
            </a:r>
            <a:r>
              <a:rPr lang="fr-CH" kern="0" dirty="0" smtClean="0">
                <a:sym typeface="Symbol" pitchFamily="18" charset="2"/>
              </a:rPr>
              <a:t> </a:t>
            </a:r>
            <a:r>
              <a:rPr lang="fr-CH" sz="1800" kern="0" dirty="0" smtClean="0">
                <a:solidFill>
                  <a:srgbClr val="009900"/>
                </a:solidFill>
                <a:sym typeface="Symbol" pitchFamily="18" charset="2"/>
              </a:rPr>
              <a:t>[D. </a:t>
            </a:r>
            <a:r>
              <a:rPr lang="fr-CH" sz="1800" kern="0" dirty="0" err="1" smtClean="0">
                <a:solidFill>
                  <a:srgbClr val="009900"/>
                </a:solidFill>
                <a:sym typeface="Symbol" pitchFamily="18" charset="2"/>
              </a:rPr>
              <a:t>Schulte</a:t>
            </a:r>
            <a:r>
              <a:rPr lang="fr-CH" sz="1800" kern="0" dirty="0" smtClean="0">
                <a:solidFill>
                  <a:srgbClr val="009900"/>
                </a:solidFill>
                <a:sym typeface="Symbol" pitchFamily="18" charset="2"/>
              </a:rPr>
              <a:t>, Washington FCC </a:t>
            </a:r>
            <a:r>
              <a:rPr lang="fr-CH" sz="1800" kern="0" dirty="0" err="1" smtClean="0">
                <a:solidFill>
                  <a:srgbClr val="009900"/>
                </a:solidFill>
                <a:sym typeface="Symbol" pitchFamily="18" charset="2"/>
              </a:rPr>
              <a:t>week</a:t>
            </a:r>
            <a:r>
              <a:rPr lang="fr-CH" sz="1800" kern="0" dirty="0" smtClean="0">
                <a:solidFill>
                  <a:srgbClr val="009900"/>
                </a:solidFill>
                <a:sym typeface="Symbol" pitchFamily="18" charset="2"/>
              </a:rPr>
              <a:t>]</a:t>
            </a:r>
            <a:endParaRPr lang="fr-CH" sz="1600" kern="0" dirty="0" smtClean="0">
              <a:solidFill>
                <a:srgbClr val="009900"/>
              </a:solidFill>
              <a:sym typeface="Symbol" pitchFamily="18" charset="2"/>
            </a:endParaRPr>
          </a:p>
          <a:p>
            <a:pPr lvl="1" eaLnBrk="1" hangingPunct="1"/>
            <a:r>
              <a:rPr lang="fr-CH" kern="0" dirty="0" err="1" smtClean="0">
                <a:cs typeface="Times New Roman" panose="02020603050405020304" pitchFamily="18" charset="0"/>
                <a:sym typeface="Symbol" pitchFamily="18" charset="2"/>
              </a:rPr>
              <a:t>Luminosity</a:t>
            </a:r>
            <a:r>
              <a:rPr lang="fr-CH" kern="0" dirty="0" smtClean="0">
                <a:cs typeface="Times New Roman" panose="02020603050405020304" pitchFamily="18" charset="0"/>
                <a:sym typeface="Symbol" pitchFamily="18" charset="2"/>
              </a:rPr>
              <a:t> as in HL LHC</a:t>
            </a:r>
            <a:endParaRPr lang="fr-CH" kern="0" baseline="30000" dirty="0" smtClean="0">
              <a:cs typeface="Times New Roman" panose="02020603050405020304" pitchFamily="18" charset="0"/>
              <a:sym typeface="Symbol" pitchFamily="18" charset="2"/>
            </a:endParaRPr>
          </a:p>
          <a:p>
            <a:pPr lvl="1" eaLnBrk="1" hangingPunct="1"/>
            <a:r>
              <a:rPr lang="fr-CH" kern="0" dirty="0" err="1" smtClean="0">
                <a:cs typeface="Times New Roman" panose="02020603050405020304" pitchFamily="18" charset="0"/>
                <a:sym typeface="Symbol" pitchFamily="18" charset="2"/>
              </a:rPr>
              <a:t>Emittance</a:t>
            </a:r>
            <a:r>
              <a:rPr lang="fr-CH" kern="0" dirty="0" smtClean="0">
                <a:cs typeface="Times New Roman" panose="02020603050405020304" pitchFamily="18" charset="0"/>
                <a:sym typeface="Symbol" pitchFamily="18" charset="2"/>
              </a:rPr>
              <a:t> as in HL LHC</a:t>
            </a:r>
          </a:p>
          <a:p>
            <a:pPr lvl="1" eaLnBrk="1" hangingPunct="1"/>
            <a:r>
              <a:rPr lang="fr-CH" kern="0" dirty="0" err="1" smtClean="0">
                <a:cs typeface="Times New Roman" panose="02020603050405020304" pitchFamily="18" charset="0"/>
                <a:sym typeface="Symbol" pitchFamily="18" charset="2"/>
              </a:rPr>
              <a:t>Moderate</a:t>
            </a:r>
            <a:r>
              <a:rPr lang="fr-CH" kern="0" dirty="0" smtClean="0">
                <a:cs typeface="Times New Roman" panose="02020603050405020304" pitchFamily="18" charset="0"/>
                <a:sym typeface="Symbol" pitchFamily="18" charset="2"/>
              </a:rPr>
              <a:t> </a:t>
            </a:r>
            <a:r>
              <a:rPr lang="fr-CH" kern="0" dirty="0" err="1" smtClean="0">
                <a:cs typeface="Times New Roman" panose="02020603050405020304" pitchFamily="18" charset="0"/>
                <a:sym typeface="Symbol" pitchFamily="18" charset="2"/>
              </a:rPr>
              <a:t>bunch</a:t>
            </a:r>
            <a:r>
              <a:rPr lang="fr-CH" kern="0" dirty="0" smtClean="0">
                <a:cs typeface="Times New Roman" panose="02020603050405020304" pitchFamily="18" charset="0"/>
                <a:sym typeface="Symbol" pitchFamily="18" charset="2"/>
              </a:rPr>
              <a:t> charge</a:t>
            </a:r>
          </a:p>
          <a:p>
            <a:pPr lvl="1" eaLnBrk="1" hangingPunct="1"/>
            <a:r>
              <a:rPr lang="fr-CH" kern="0" dirty="0" smtClean="0">
                <a:cs typeface="Times New Roman" panose="02020603050405020304" pitchFamily="18" charset="0"/>
                <a:sym typeface="Symbol" pitchFamily="18" charset="2"/>
              </a:rPr>
              <a:t>25 ns </a:t>
            </a:r>
            <a:r>
              <a:rPr lang="fr-CH" kern="0" dirty="0" err="1" smtClean="0">
                <a:cs typeface="Times New Roman" panose="02020603050405020304" pitchFamily="18" charset="0"/>
                <a:sym typeface="Symbol" pitchFamily="18" charset="2"/>
              </a:rPr>
              <a:t>operation</a:t>
            </a:r>
            <a:endParaRPr lang="fr-CH" kern="0" dirty="0" smtClean="0">
              <a:cs typeface="Times New Roman" panose="02020603050405020304" pitchFamily="18" charset="0"/>
              <a:sym typeface="Symbol" pitchFamily="18" charset="2"/>
            </a:endParaRPr>
          </a:p>
          <a:p>
            <a:pPr lvl="1" eaLnBrk="1" hangingPunct="1"/>
            <a:r>
              <a:rPr lang="fr-CH" kern="0" dirty="0" smtClean="0">
                <a:latin typeface="Symbol" panose="05050102010706020507" pitchFamily="18" charset="2"/>
                <a:cs typeface="Times New Roman" panose="02020603050405020304" pitchFamily="18" charset="0"/>
                <a:sym typeface="Symbol" pitchFamily="18" charset="2"/>
              </a:rPr>
              <a:t>b</a:t>
            </a:r>
            <a:r>
              <a:rPr lang="fr-CH" kern="0" dirty="0" smtClean="0">
                <a:cs typeface="Times New Roman" panose="02020603050405020304" pitchFamily="18" charset="0"/>
                <a:sym typeface="Symbol" pitchFamily="18" charset="2"/>
              </a:rPr>
              <a:t>* of 1 m</a:t>
            </a:r>
          </a:p>
          <a:p>
            <a:pPr lvl="1" eaLnBrk="1" hangingPunct="1"/>
            <a:r>
              <a:rPr lang="fr-CH" kern="0" dirty="0" smtClean="0">
                <a:cs typeface="Times New Roman" panose="02020603050405020304" pitchFamily="18" charset="0"/>
                <a:sym typeface="Symbol" pitchFamily="18" charset="2"/>
              </a:rPr>
              <a:t>Pile up 50% </a:t>
            </a:r>
            <a:r>
              <a:rPr lang="fr-CH" kern="0" dirty="0" err="1" smtClean="0">
                <a:cs typeface="Times New Roman" panose="02020603050405020304" pitchFamily="18" charset="0"/>
                <a:sym typeface="Symbol" pitchFamily="18" charset="2"/>
              </a:rPr>
              <a:t>larger</a:t>
            </a:r>
            <a:r>
              <a:rPr lang="fr-CH" kern="0" dirty="0" smtClean="0">
                <a:cs typeface="Times New Roman" panose="02020603050405020304" pitchFamily="18" charset="0"/>
                <a:sym typeface="Symbol" pitchFamily="18" charset="2"/>
              </a:rPr>
              <a:t> </a:t>
            </a:r>
            <a:r>
              <a:rPr lang="fr-CH" kern="0" dirty="0" err="1" smtClean="0">
                <a:cs typeface="Times New Roman" panose="02020603050405020304" pitchFamily="18" charset="0"/>
                <a:sym typeface="Symbol" pitchFamily="18" charset="2"/>
              </a:rPr>
              <a:t>than</a:t>
            </a:r>
            <a:r>
              <a:rPr lang="fr-CH" kern="0" dirty="0" smtClean="0">
                <a:cs typeface="Times New Roman" panose="02020603050405020304" pitchFamily="18" charset="0"/>
                <a:sym typeface="Symbol" pitchFamily="18" charset="2"/>
              </a:rPr>
              <a:t> HL LHC</a:t>
            </a:r>
          </a:p>
          <a:p>
            <a:pPr lvl="1" eaLnBrk="1" hangingPunct="1"/>
            <a:r>
              <a:rPr lang="fr-CH" kern="0" dirty="0" smtClean="0">
                <a:cs typeface="Times New Roman" panose="02020603050405020304" pitchFamily="18" charset="0"/>
                <a:sym typeface="Symbol" pitchFamily="18" charset="2"/>
              </a:rPr>
              <a:t>No </a:t>
            </a:r>
            <a:r>
              <a:rPr lang="fr-CH" kern="0" dirty="0" err="1" smtClean="0">
                <a:cs typeface="Times New Roman" panose="02020603050405020304" pitchFamily="18" charset="0"/>
                <a:sym typeface="Symbol" pitchFamily="18" charset="2"/>
              </a:rPr>
              <a:t>leveling</a:t>
            </a:r>
            <a:endParaRPr lang="fr-CH" kern="0" dirty="0" smtClean="0">
              <a:cs typeface="Times New Roman" panose="02020603050405020304" pitchFamily="18" charset="0"/>
              <a:sym typeface="Symbol" pitchFamily="18" charset="2"/>
            </a:endParaRPr>
          </a:p>
          <a:p>
            <a:pPr lvl="1" eaLnBrk="1" hangingPunct="1"/>
            <a:r>
              <a:rPr lang="fr-CH" kern="0" dirty="0" smtClean="0">
                <a:cs typeface="Times New Roman" panose="02020603050405020304" pitchFamily="18" charset="0"/>
                <a:sym typeface="Symbol" pitchFamily="18" charset="2"/>
              </a:rPr>
              <a:t>Looks </a:t>
            </a:r>
            <a:r>
              <a:rPr lang="fr-CH" kern="0" dirty="0" err="1" smtClean="0">
                <a:cs typeface="Times New Roman" panose="02020603050405020304" pitchFamily="18" charset="0"/>
                <a:sym typeface="Symbol" pitchFamily="18" charset="2"/>
              </a:rPr>
              <a:t>reasonable</a:t>
            </a:r>
            <a:endParaRPr lang="fr-CH" kern="0" dirty="0">
              <a:cs typeface="Times New Roman" panose="02020603050405020304" pitchFamily="18" charset="0"/>
              <a:sym typeface="Symbol" pitchFamily="18" charset="2"/>
            </a:endParaRPr>
          </a:p>
          <a:p>
            <a:pPr eaLnBrk="1" hangingPunct="1"/>
            <a:r>
              <a:rPr lang="fr-CH" kern="0" dirty="0" smtClean="0">
                <a:sym typeface="Symbol" pitchFamily="18" charset="2"/>
              </a:rPr>
              <a:t>Goal of </a:t>
            </a:r>
            <a:r>
              <a:rPr lang="fr-CH" kern="0" dirty="0" smtClean="0">
                <a:solidFill>
                  <a:srgbClr val="C00000"/>
                </a:solidFill>
                <a:sym typeface="Symbol" pitchFamily="18" charset="2"/>
              </a:rPr>
              <a:t>250 fb</a:t>
            </a:r>
            <a:r>
              <a:rPr lang="fr-CH" kern="0" baseline="30000" dirty="0" smtClean="0">
                <a:solidFill>
                  <a:srgbClr val="C00000"/>
                </a:solidFill>
                <a:sym typeface="Symbol" pitchFamily="18" charset="2"/>
              </a:rPr>
              <a:t>-1</a:t>
            </a:r>
            <a:r>
              <a:rPr lang="fr-CH" kern="0" dirty="0" smtClean="0">
                <a:solidFill>
                  <a:srgbClr val="C00000"/>
                </a:solidFill>
                <a:sym typeface="Symbol" pitchFamily="18" charset="2"/>
              </a:rPr>
              <a:t> per </a:t>
            </a:r>
            <a:r>
              <a:rPr lang="fr-CH" kern="0" dirty="0" err="1" smtClean="0">
                <a:solidFill>
                  <a:srgbClr val="C00000"/>
                </a:solidFill>
                <a:sym typeface="Symbol" pitchFamily="18" charset="2"/>
              </a:rPr>
              <a:t>year</a:t>
            </a:r>
            <a:endParaRPr lang="fr-CH" kern="0" dirty="0" smtClean="0">
              <a:solidFill>
                <a:srgbClr val="C00000"/>
              </a:solidFill>
              <a:sym typeface="Symbol" pitchFamily="18" charset="2"/>
            </a:endParaRPr>
          </a:p>
          <a:p>
            <a:pPr eaLnBrk="1" hangingPunct="1"/>
            <a:r>
              <a:rPr lang="fr-CH" kern="0" dirty="0" smtClean="0">
                <a:sym typeface="Symbol" pitchFamily="18" charset="2"/>
              </a:rPr>
              <a:t>There </a:t>
            </a:r>
            <a:r>
              <a:rPr lang="fr-CH" kern="0" dirty="0" err="1" smtClean="0">
                <a:sym typeface="Symbol" pitchFamily="18" charset="2"/>
              </a:rPr>
              <a:t>is</a:t>
            </a:r>
            <a:r>
              <a:rPr lang="fr-CH" kern="0" dirty="0" smtClean="0">
                <a:sym typeface="Symbol" pitchFamily="18" charset="2"/>
              </a:rPr>
              <a:t> </a:t>
            </a:r>
            <a:r>
              <a:rPr lang="fr-CH" kern="0" dirty="0" err="1" smtClean="0">
                <a:sym typeface="Symbol" pitchFamily="18" charset="2"/>
              </a:rPr>
              <a:t>also</a:t>
            </a:r>
            <a:r>
              <a:rPr lang="fr-CH" kern="0" dirty="0" smtClean="0">
                <a:sym typeface="Symbol" pitchFamily="18" charset="2"/>
              </a:rPr>
              <a:t> an </a:t>
            </a:r>
            <a:r>
              <a:rPr lang="fr-CH" kern="0" dirty="0" err="1" smtClean="0">
                <a:solidFill>
                  <a:srgbClr val="C00000"/>
                </a:solidFill>
                <a:sym typeface="Symbol" pitchFamily="18" charset="2"/>
              </a:rPr>
              <a:t>ultimate</a:t>
            </a:r>
            <a:r>
              <a:rPr lang="fr-CH" kern="0" dirty="0" smtClean="0">
                <a:solidFill>
                  <a:srgbClr val="C00000"/>
                </a:solidFill>
                <a:sym typeface="Symbol" pitchFamily="18" charset="2"/>
              </a:rPr>
              <a:t> scenario</a:t>
            </a:r>
          </a:p>
          <a:p>
            <a:pPr lvl="1" eaLnBrk="1" hangingPunct="1"/>
            <a:r>
              <a:rPr lang="fr-CH" kern="0" dirty="0" smtClean="0">
                <a:sym typeface="Symbol" pitchFamily="18" charset="2"/>
              </a:rPr>
              <a:t>a </a:t>
            </a:r>
            <a:r>
              <a:rPr lang="fr-CH" kern="0" dirty="0" err="1" smtClean="0">
                <a:sym typeface="Symbol" pitchFamily="18" charset="2"/>
              </a:rPr>
              <a:t>kind</a:t>
            </a:r>
            <a:r>
              <a:rPr lang="fr-CH" kern="0" dirty="0" smtClean="0">
                <a:sym typeface="Symbol" pitchFamily="18" charset="2"/>
              </a:rPr>
              <a:t> of HL FCC , </a:t>
            </a:r>
            <a:r>
              <a:rPr lang="fr-CH" kern="0" dirty="0" err="1">
                <a:sym typeface="Symbol" pitchFamily="18" charset="2"/>
              </a:rPr>
              <a:t>v</a:t>
            </a:r>
            <a:r>
              <a:rPr lang="fr-CH" kern="0" dirty="0" err="1" smtClean="0">
                <a:sym typeface="Symbol" pitchFamily="18" charset="2"/>
              </a:rPr>
              <a:t>ery</a:t>
            </a:r>
            <a:r>
              <a:rPr lang="fr-CH" kern="0" dirty="0" smtClean="0">
                <a:sym typeface="Symbol" pitchFamily="18" charset="2"/>
              </a:rPr>
              <a:t> </a:t>
            </a:r>
            <a:r>
              <a:rPr lang="fr-CH" kern="0" dirty="0" err="1" smtClean="0">
                <a:sym typeface="Symbol" pitchFamily="18" charset="2"/>
              </a:rPr>
              <a:t>challenging</a:t>
            </a:r>
            <a:r>
              <a:rPr lang="fr-CH" kern="0" dirty="0" smtClean="0">
                <a:sym typeface="Symbol" pitchFamily="18" charset="2"/>
              </a:rPr>
              <a:t> </a:t>
            </a:r>
            <a:r>
              <a:rPr lang="fr-CH" kern="0" dirty="0" err="1" smtClean="0">
                <a:sym typeface="Symbol" pitchFamily="18" charset="2"/>
              </a:rPr>
              <a:t>parameters</a:t>
            </a:r>
            <a:r>
              <a:rPr lang="fr-CH" kern="0" dirty="0" smtClean="0">
                <a:sym typeface="Symbol" pitchFamily="18" charset="2"/>
              </a:rPr>
              <a:t>, </a:t>
            </a:r>
            <a:r>
              <a:rPr lang="fr-CH" kern="0" dirty="0" err="1" smtClean="0">
                <a:sym typeface="Symbol" pitchFamily="18" charset="2"/>
              </a:rPr>
              <a:t>especially</a:t>
            </a:r>
            <a:r>
              <a:rPr lang="fr-CH" kern="0" dirty="0" smtClean="0">
                <a:sym typeface="Symbol" pitchFamily="18" charset="2"/>
              </a:rPr>
              <a:t> for </a:t>
            </a:r>
            <a:r>
              <a:rPr lang="fr-CH" kern="0" dirty="0" smtClean="0">
                <a:solidFill>
                  <a:srgbClr val="C00000"/>
                </a:solidFill>
                <a:sym typeface="Symbol" pitchFamily="18" charset="2"/>
              </a:rPr>
              <a:t>radiation dose</a:t>
            </a:r>
          </a:p>
          <a:p>
            <a:pPr eaLnBrk="1" hangingPunct="1"/>
            <a:r>
              <a:rPr lang="fr-CH" kern="0" dirty="0" smtClean="0">
                <a:sym typeface="Symbol" pitchFamily="18" charset="2"/>
              </a:rPr>
              <a:t>There </a:t>
            </a:r>
            <a:r>
              <a:rPr lang="fr-CH" kern="0" dirty="0" err="1" smtClean="0">
                <a:sym typeface="Symbol" pitchFamily="18" charset="2"/>
              </a:rPr>
              <a:t>is</a:t>
            </a:r>
            <a:r>
              <a:rPr lang="fr-CH" kern="0" dirty="0" smtClean="0">
                <a:sym typeface="Symbol" pitchFamily="18" charset="2"/>
              </a:rPr>
              <a:t> </a:t>
            </a:r>
            <a:r>
              <a:rPr lang="fr-CH" kern="0" dirty="0" err="1" smtClean="0">
                <a:sym typeface="Symbol" pitchFamily="18" charset="2"/>
              </a:rPr>
              <a:t>also</a:t>
            </a:r>
            <a:r>
              <a:rPr lang="fr-CH" kern="0" dirty="0" smtClean="0">
                <a:sym typeface="Symbol" pitchFamily="18" charset="2"/>
              </a:rPr>
              <a:t> an option for 5 ns </a:t>
            </a:r>
            <a:r>
              <a:rPr lang="fr-CH" kern="0" dirty="0" err="1" smtClean="0">
                <a:sym typeface="Symbol" pitchFamily="18" charset="2"/>
              </a:rPr>
              <a:t>operation</a:t>
            </a:r>
            <a:endParaRPr lang="fr-CH" kern="0" dirty="0" smtClean="0">
              <a:sym typeface="Symbol" pitchFamily="18" charset="2"/>
            </a:endParaRPr>
          </a:p>
        </p:txBody>
      </p:sp>
      <p:pic>
        <p:nvPicPr>
          <p:cNvPr id="1536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3590" y="1750611"/>
            <a:ext cx="4114800" cy="284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508662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dirty="0"/>
              <a:t>The 30’s: FCC study - </a:t>
            </a:r>
            <a:fld id="{72FB2D75-2C44-4E91-AB05-E0A53E136E30}" type="slidenum">
              <a:rPr lang="en-US" smtClean="0"/>
              <a:pPr/>
              <a:t>27</a:t>
            </a:fld>
            <a:endParaRPr lang="en-US" dirty="0" smtClean="0"/>
          </a:p>
        </p:txBody>
      </p:sp>
      <p:sp>
        <p:nvSpPr>
          <p:cNvPr id="13315" name="Rectangle 2"/>
          <p:cNvSpPr>
            <a:spLocks noGrp="1" noChangeArrowheads="1"/>
          </p:cNvSpPr>
          <p:nvPr>
            <p:ph type="title"/>
          </p:nvPr>
        </p:nvSpPr>
        <p:spPr/>
        <p:txBody>
          <a:bodyPr/>
          <a:lstStyle/>
          <a:p>
            <a:pPr eaLnBrk="1" hangingPunct="1"/>
            <a:r>
              <a:rPr lang="fr-CH" dirty="0">
                <a:solidFill>
                  <a:schemeClr val="bg1"/>
                </a:solidFill>
                <a:sym typeface="Symbol" pitchFamily="18" charset="2"/>
              </a:rPr>
              <a:t>THE FUTURE CIRCULAR COLLIDER</a:t>
            </a:r>
            <a:endParaRPr lang="en-US" dirty="0" smtClean="0">
              <a:solidFill>
                <a:schemeClr val="bg1"/>
              </a:solidFill>
              <a:sym typeface="Symbol" pitchFamily="18" charset="2"/>
            </a:endParaRPr>
          </a:p>
        </p:txBody>
      </p:sp>
      <p:sp>
        <p:nvSpPr>
          <p:cNvPr id="2" name="Espace réservé du contenu 1"/>
          <p:cNvSpPr>
            <a:spLocks noGrp="1"/>
          </p:cNvSpPr>
          <p:nvPr>
            <p:ph idx="1"/>
          </p:nvPr>
        </p:nvSpPr>
        <p:spPr/>
        <p:txBody>
          <a:bodyPr/>
          <a:lstStyle/>
          <a:p>
            <a:endParaRPr lang="fr-CH" dirty="0" smtClean="0"/>
          </a:p>
          <a:p>
            <a:endParaRPr lang="fr-CH" dirty="0"/>
          </a:p>
          <a:p>
            <a:endParaRPr lang="fr-CH" dirty="0" smtClean="0"/>
          </a:p>
          <a:p>
            <a:endParaRPr lang="fr-CH" dirty="0"/>
          </a:p>
          <a:p>
            <a:endParaRPr lang="fr-CH" dirty="0" smtClean="0"/>
          </a:p>
          <a:p>
            <a:endParaRPr lang="fr-CH" dirty="0"/>
          </a:p>
          <a:p>
            <a:endParaRPr lang="fr-CH" dirty="0" smtClean="0"/>
          </a:p>
          <a:p>
            <a:endParaRPr lang="fr-CH" dirty="0"/>
          </a:p>
          <a:p>
            <a:endParaRPr lang="fr-CH" dirty="0" smtClean="0"/>
          </a:p>
          <a:p>
            <a:endParaRPr lang="fr-CH" dirty="0"/>
          </a:p>
        </p:txBody>
      </p:sp>
      <p:sp>
        <p:nvSpPr>
          <p:cNvPr id="8" name="Rectangle 3"/>
          <p:cNvSpPr txBox="1">
            <a:spLocks noChangeArrowheads="1"/>
          </p:cNvSpPr>
          <p:nvPr/>
        </p:nvSpPr>
        <p:spPr bwMode="auto">
          <a:xfrm>
            <a:off x="251115" y="1245672"/>
            <a:ext cx="8677275" cy="5240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65000"/>
              <a:buBlip>
                <a:blip r:embed="rId2"/>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5000"/>
              <a:buBlip>
                <a:blip r:embed="rId3"/>
              </a:buBlip>
              <a:defRPr sz="2000" baseline="0">
                <a:solidFill>
                  <a:schemeClr val="tx1"/>
                </a:solidFill>
                <a:latin typeface="+mn-lt"/>
              </a:defRPr>
            </a:lvl2pPr>
            <a:lvl3pPr marL="1143000" indent="-228600" algn="l" rtl="0" eaLnBrk="0" fontAlgn="base" hangingPunct="0">
              <a:spcBef>
                <a:spcPct val="20000"/>
              </a:spcBef>
              <a:spcAft>
                <a:spcPct val="0"/>
              </a:spcAft>
              <a:buSzPct val="65000"/>
              <a:buBlip>
                <a:blip r:embed="rId4"/>
              </a:buBlip>
              <a:defRPr sz="1800" baseline="0">
                <a:solidFill>
                  <a:schemeClr val="tx1"/>
                </a:solidFill>
                <a:latin typeface="+mn-lt"/>
              </a:defRPr>
            </a:lvl3pPr>
            <a:lvl4pPr marL="1600200" indent="-228600" algn="l" rtl="0" eaLnBrk="0" fontAlgn="base" hangingPunct="0">
              <a:spcBef>
                <a:spcPct val="20000"/>
              </a:spcBef>
              <a:spcAft>
                <a:spcPct val="0"/>
              </a:spcAft>
              <a:buSzPct val="65000"/>
              <a:buBlip>
                <a:blip r:embed="rId5"/>
              </a:buBlip>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pPr eaLnBrk="1" hangingPunct="1"/>
            <a:r>
              <a:rPr lang="fr-CH" kern="0" dirty="0" smtClean="0">
                <a:sym typeface="Symbol" pitchFamily="18" charset="2"/>
              </a:rPr>
              <a:t>A </a:t>
            </a:r>
            <a:r>
              <a:rPr lang="fr-CH" kern="0" dirty="0" err="1" smtClean="0">
                <a:sym typeface="Symbol" pitchFamily="18" charset="2"/>
              </a:rPr>
              <a:t>baseline</a:t>
            </a:r>
            <a:r>
              <a:rPr lang="fr-CH" kern="0" dirty="0" smtClean="0">
                <a:sym typeface="Symbol" pitchFamily="18" charset="2"/>
              </a:rPr>
              <a:t> </a:t>
            </a:r>
            <a:r>
              <a:rPr lang="fr-CH" kern="0" dirty="0" err="1" smtClean="0">
                <a:sym typeface="Symbol" pitchFamily="18" charset="2"/>
              </a:rPr>
              <a:t>is</a:t>
            </a:r>
            <a:r>
              <a:rPr lang="fr-CH" kern="0" dirty="0" smtClean="0">
                <a:sym typeface="Symbol" pitchFamily="18" charset="2"/>
              </a:rPr>
              <a:t> </a:t>
            </a:r>
            <a:r>
              <a:rPr lang="fr-CH" kern="0" dirty="0" err="1" smtClean="0">
                <a:sym typeface="Symbol" pitchFamily="18" charset="2"/>
              </a:rPr>
              <a:t>being</a:t>
            </a:r>
            <a:r>
              <a:rPr lang="fr-CH" kern="0" dirty="0" smtClean="0">
                <a:sym typeface="Symbol" pitchFamily="18" charset="2"/>
              </a:rPr>
              <a:t> </a:t>
            </a:r>
            <a:r>
              <a:rPr lang="fr-CH" kern="0" dirty="0" err="1" smtClean="0">
                <a:sym typeface="Symbol" pitchFamily="18" charset="2"/>
              </a:rPr>
              <a:t>established</a:t>
            </a:r>
            <a:r>
              <a:rPr lang="fr-CH" kern="0" dirty="0" smtClean="0">
                <a:sym typeface="Symbol" pitchFamily="18" charset="2"/>
              </a:rPr>
              <a:t> </a:t>
            </a:r>
            <a:r>
              <a:rPr lang="fr-CH" sz="1800" kern="0" dirty="0" smtClean="0">
                <a:solidFill>
                  <a:srgbClr val="009900"/>
                </a:solidFill>
                <a:sym typeface="Symbol" pitchFamily="18" charset="2"/>
              </a:rPr>
              <a:t>[D. </a:t>
            </a:r>
            <a:r>
              <a:rPr lang="fr-CH" sz="1800" kern="0" dirty="0" err="1" smtClean="0">
                <a:solidFill>
                  <a:srgbClr val="009900"/>
                </a:solidFill>
                <a:sym typeface="Symbol" pitchFamily="18" charset="2"/>
              </a:rPr>
              <a:t>Schulte</a:t>
            </a:r>
            <a:r>
              <a:rPr lang="fr-CH" sz="1800" kern="0" dirty="0" smtClean="0">
                <a:solidFill>
                  <a:srgbClr val="009900"/>
                </a:solidFill>
                <a:sym typeface="Symbol" pitchFamily="18" charset="2"/>
              </a:rPr>
              <a:t> WG]</a:t>
            </a:r>
            <a:endParaRPr lang="fr-CH" sz="1600" kern="0" dirty="0" smtClean="0">
              <a:solidFill>
                <a:srgbClr val="009900"/>
              </a:solidFill>
              <a:sym typeface="Symbol" pitchFamily="18" charset="2"/>
            </a:endParaRPr>
          </a:p>
          <a:p>
            <a:pPr lvl="1" eaLnBrk="1" hangingPunct="1"/>
            <a:r>
              <a:rPr lang="fr-CH" sz="1800" kern="0" dirty="0" smtClean="0">
                <a:sym typeface="Symbol" pitchFamily="18" charset="2"/>
              </a:rPr>
              <a:t>16 T </a:t>
            </a:r>
            <a:r>
              <a:rPr lang="fr-CH" sz="1800" kern="0" dirty="0" err="1" smtClean="0">
                <a:sym typeface="Symbol" pitchFamily="18" charset="2"/>
              </a:rPr>
              <a:t>magnets</a:t>
            </a:r>
            <a:r>
              <a:rPr lang="fr-CH" sz="1800" kern="0" dirty="0" smtClean="0">
                <a:sym typeface="Symbol" pitchFamily="18" charset="2"/>
              </a:rPr>
              <a:t> </a:t>
            </a:r>
            <a:r>
              <a:rPr lang="fr-CH" sz="1800" kern="0" dirty="0" err="1" smtClean="0">
                <a:sym typeface="Symbol" pitchFamily="18" charset="2"/>
              </a:rPr>
              <a:t>with</a:t>
            </a:r>
            <a:r>
              <a:rPr lang="fr-CH" sz="1800" kern="0" dirty="0" smtClean="0">
                <a:sym typeface="Symbol" pitchFamily="18" charset="2"/>
              </a:rPr>
              <a:t> Nb</a:t>
            </a:r>
            <a:r>
              <a:rPr lang="fr-CH" sz="1800" kern="0" baseline="-25000" dirty="0" smtClean="0">
                <a:sym typeface="Symbol" pitchFamily="18" charset="2"/>
              </a:rPr>
              <a:t>3</a:t>
            </a:r>
            <a:r>
              <a:rPr lang="fr-CH" sz="1800" kern="0" dirty="0" smtClean="0">
                <a:sym typeface="Symbol" pitchFamily="18" charset="2"/>
              </a:rPr>
              <a:t>Sn </a:t>
            </a:r>
            <a:r>
              <a:rPr lang="fr-CH" sz="1800" kern="0" dirty="0" err="1" smtClean="0">
                <a:sym typeface="Symbol" pitchFamily="18" charset="2"/>
              </a:rPr>
              <a:t>technology</a:t>
            </a:r>
            <a:r>
              <a:rPr lang="fr-CH" sz="1800" kern="0" dirty="0">
                <a:sym typeface="Symbol" pitchFamily="18" charset="2"/>
              </a:rPr>
              <a:t> </a:t>
            </a:r>
            <a:r>
              <a:rPr lang="fr-CH" sz="1800" kern="0" dirty="0" smtClean="0">
                <a:sym typeface="Symbol" pitchFamily="18" charset="2"/>
              </a:rPr>
              <a:t>(about 5000 </a:t>
            </a:r>
            <a:r>
              <a:rPr lang="fr-CH" sz="1800" kern="0" dirty="0" err="1" smtClean="0">
                <a:sym typeface="Symbol" pitchFamily="18" charset="2"/>
              </a:rPr>
              <a:t>dipoles</a:t>
            </a:r>
            <a:r>
              <a:rPr lang="fr-CH" sz="1800" kern="0" dirty="0" smtClean="0">
                <a:sym typeface="Symbol" pitchFamily="18" charset="2"/>
              </a:rPr>
              <a:t>)</a:t>
            </a:r>
          </a:p>
          <a:p>
            <a:pPr lvl="2" eaLnBrk="1" hangingPunct="1"/>
            <a:r>
              <a:rPr lang="fr-CH" sz="1600" kern="0" dirty="0" smtClean="0">
                <a:sym typeface="Symbol" pitchFamily="18" charset="2"/>
              </a:rPr>
              <a:t>Aperture of 50 mm</a:t>
            </a:r>
          </a:p>
          <a:p>
            <a:pPr lvl="1" eaLnBrk="1" hangingPunct="1"/>
            <a:r>
              <a:rPr lang="fr-CH" sz="1800" kern="0" dirty="0" smtClean="0">
                <a:sym typeface="Symbol" pitchFamily="18" charset="2"/>
              </a:rPr>
              <a:t>Double </a:t>
            </a:r>
            <a:r>
              <a:rPr lang="fr-CH" sz="1800" kern="0" dirty="0" err="1" smtClean="0">
                <a:sym typeface="Symbol" pitchFamily="18" charset="2"/>
              </a:rPr>
              <a:t>cell</a:t>
            </a:r>
            <a:r>
              <a:rPr lang="fr-CH" sz="1800" kern="0" dirty="0" smtClean="0">
                <a:sym typeface="Symbol" pitchFamily="18" charset="2"/>
              </a:rPr>
              <a:t> </a:t>
            </a:r>
            <a:r>
              <a:rPr lang="fr-CH" sz="1800" kern="0" dirty="0" err="1" smtClean="0">
                <a:sym typeface="Symbol" pitchFamily="18" charset="2"/>
              </a:rPr>
              <a:t>length</a:t>
            </a:r>
            <a:r>
              <a:rPr lang="fr-CH" sz="1800" kern="0" dirty="0" smtClean="0">
                <a:sym typeface="Symbol" pitchFamily="18" charset="2"/>
              </a:rPr>
              <a:t> </a:t>
            </a:r>
            <a:r>
              <a:rPr lang="fr-CH" sz="1800" kern="0" dirty="0" err="1" smtClean="0">
                <a:sym typeface="Symbol" pitchFamily="18" charset="2"/>
              </a:rPr>
              <a:t>from</a:t>
            </a:r>
            <a:r>
              <a:rPr lang="fr-CH" sz="1800" kern="0" dirty="0" smtClean="0">
                <a:sym typeface="Symbol" pitchFamily="18" charset="2"/>
              </a:rPr>
              <a:t> 100 to 200 m</a:t>
            </a:r>
          </a:p>
          <a:p>
            <a:pPr lvl="1" eaLnBrk="1" hangingPunct="1"/>
            <a:r>
              <a:rPr lang="fr-CH" sz="1800" kern="0" dirty="0" smtClean="0">
                <a:solidFill>
                  <a:srgbClr val="C00000"/>
                </a:solidFill>
                <a:sym typeface="Symbol" pitchFamily="18" charset="2"/>
              </a:rPr>
              <a:t>5 MW of synchrotron radiation on </a:t>
            </a:r>
            <a:r>
              <a:rPr lang="fr-CH" sz="1800" kern="0" dirty="0" err="1" smtClean="0">
                <a:solidFill>
                  <a:srgbClr val="C00000"/>
                </a:solidFill>
                <a:sym typeface="Symbol" pitchFamily="18" charset="2"/>
              </a:rPr>
              <a:t>beam</a:t>
            </a:r>
            <a:r>
              <a:rPr lang="fr-CH" sz="1800" kern="0" dirty="0" smtClean="0">
                <a:solidFill>
                  <a:srgbClr val="C00000"/>
                </a:solidFill>
                <a:sym typeface="Symbol" pitchFamily="18" charset="2"/>
              </a:rPr>
              <a:t> </a:t>
            </a:r>
            <a:r>
              <a:rPr lang="fr-CH" sz="1800" kern="0" dirty="0" err="1" smtClean="0">
                <a:solidFill>
                  <a:srgbClr val="C00000"/>
                </a:solidFill>
                <a:sym typeface="Symbol" pitchFamily="18" charset="2"/>
              </a:rPr>
              <a:t>screen</a:t>
            </a:r>
            <a:endParaRPr lang="fr-CH" sz="1800" kern="0" dirty="0" smtClean="0">
              <a:solidFill>
                <a:srgbClr val="C00000"/>
              </a:solidFill>
              <a:sym typeface="Symbol" pitchFamily="18" charset="2"/>
            </a:endParaRPr>
          </a:p>
          <a:p>
            <a:pPr lvl="2" eaLnBrk="1" hangingPunct="1"/>
            <a:r>
              <a:rPr lang="fr-CH" sz="1600" kern="0" dirty="0" smtClean="0">
                <a:sym typeface="Symbol" pitchFamily="18" charset="2"/>
              </a:rPr>
              <a:t>It </a:t>
            </a:r>
            <a:r>
              <a:rPr lang="fr-CH" sz="1600" kern="0" dirty="0" err="1" smtClean="0">
                <a:sym typeface="Symbol" pitchFamily="18" charset="2"/>
              </a:rPr>
              <a:t>was</a:t>
            </a:r>
            <a:r>
              <a:rPr lang="fr-CH" sz="1600" kern="0" dirty="0" smtClean="0">
                <a:sym typeface="Symbol" pitchFamily="18" charset="2"/>
              </a:rPr>
              <a:t> 7 kW in the LHC</a:t>
            </a:r>
          </a:p>
          <a:p>
            <a:pPr lvl="2" eaLnBrk="1" hangingPunct="1"/>
            <a:r>
              <a:rPr lang="fr-CH" sz="1600" kern="0" dirty="0" smtClean="0">
                <a:sym typeface="Symbol" pitchFamily="18" charset="2"/>
              </a:rPr>
              <a:t>50 K </a:t>
            </a:r>
            <a:r>
              <a:rPr lang="fr-CH" sz="1600" kern="0" dirty="0" err="1" smtClean="0">
                <a:sym typeface="Symbol" pitchFamily="18" charset="2"/>
              </a:rPr>
              <a:t>beam</a:t>
            </a:r>
            <a:r>
              <a:rPr lang="fr-CH" sz="1600" kern="0" dirty="0" smtClean="0">
                <a:sym typeface="Symbol" pitchFamily="18" charset="2"/>
              </a:rPr>
              <a:t> </a:t>
            </a:r>
            <a:r>
              <a:rPr lang="fr-CH" sz="1600" kern="0" dirty="0" err="1" smtClean="0">
                <a:sym typeface="Symbol" pitchFamily="18" charset="2"/>
              </a:rPr>
              <a:t>screen</a:t>
            </a:r>
            <a:r>
              <a:rPr lang="fr-CH" sz="1600" kern="0" dirty="0" smtClean="0">
                <a:sym typeface="Symbol" pitchFamily="18" charset="2"/>
              </a:rPr>
              <a:t> </a:t>
            </a:r>
          </a:p>
          <a:p>
            <a:pPr lvl="1" eaLnBrk="1" hangingPunct="1"/>
            <a:r>
              <a:rPr lang="fr-CH" sz="1800" kern="0" dirty="0" err="1" smtClean="0">
                <a:sym typeface="Symbol" pitchFamily="18" charset="2"/>
              </a:rPr>
              <a:t>Electrical</a:t>
            </a:r>
            <a:r>
              <a:rPr lang="fr-CH" sz="1800" kern="0" dirty="0" smtClean="0">
                <a:sym typeface="Symbol" pitchFamily="18" charset="2"/>
              </a:rPr>
              <a:t> </a:t>
            </a:r>
            <a:r>
              <a:rPr lang="fr-CH" sz="1800" kern="0" dirty="0" err="1" smtClean="0">
                <a:sym typeface="Symbol" pitchFamily="18" charset="2"/>
              </a:rPr>
              <a:t>consumption</a:t>
            </a:r>
            <a:r>
              <a:rPr lang="fr-CH" sz="1800" kern="0" dirty="0" smtClean="0">
                <a:sym typeface="Symbol" pitchFamily="18" charset="2"/>
              </a:rPr>
              <a:t> </a:t>
            </a:r>
            <a:r>
              <a:rPr lang="fr-CH" sz="1800" kern="0" dirty="0" err="1" smtClean="0">
                <a:sym typeface="Symbol" pitchFamily="18" charset="2"/>
              </a:rPr>
              <a:t>critical</a:t>
            </a:r>
            <a:endParaRPr lang="fr-CH" sz="1800" kern="0" dirty="0" smtClean="0">
              <a:sym typeface="Symbol" pitchFamily="18" charset="2"/>
            </a:endParaRPr>
          </a:p>
          <a:p>
            <a:pPr lvl="2" eaLnBrk="1" hangingPunct="1"/>
            <a:r>
              <a:rPr lang="fr-CH" sz="1600" kern="0" dirty="0" smtClean="0">
                <a:sym typeface="Symbol" pitchFamily="18" charset="2"/>
              </a:rPr>
              <a:t>100 MW </a:t>
            </a:r>
            <a:r>
              <a:rPr lang="fr-CH" sz="1600" kern="0" dirty="0" err="1" smtClean="0">
                <a:sym typeface="Symbol" pitchFamily="18" charset="2"/>
              </a:rPr>
              <a:t>only</a:t>
            </a:r>
            <a:r>
              <a:rPr lang="fr-CH" sz="1600" kern="0" dirty="0" smtClean="0">
                <a:sym typeface="Symbol" pitchFamily="18" charset="2"/>
              </a:rPr>
              <a:t> of synchrotron</a:t>
            </a:r>
          </a:p>
          <a:p>
            <a:pPr lvl="1" eaLnBrk="1" hangingPunct="1"/>
            <a:r>
              <a:rPr lang="fr-CH" kern="0" dirty="0" err="1" smtClean="0">
                <a:solidFill>
                  <a:srgbClr val="C00000"/>
                </a:solidFill>
                <a:sym typeface="Symbol" pitchFamily="18" charset="2"/>
              </a:rPr>
              <a:t>Shielding</a:t>
            </a:r>
            <a:r>
              <a:rPr lang="fr-CH" kern="0" dirty="0" smtClean="0">
                <a:solidFill>
                  <a:srgbClr val="C00000"/>
                </a:solidFill>
                <a:sym typeface="Symbol" pitchFamily="18" charset="2"/>
              </a:rPr>
              <a:t> the </a:t>
            </a:r>
            <a:r>
              <a:rPr lang="fr-CH" kern="0" dirty="0" err="1" smtClean="0">
                <a:solidFill>
                  <a:srgbClr val="C00000"/>
                </a:solidFill>
                <a:sym typeface="Symbol" pitchFamily="18" charset="2"/>
              </a:rPr>
              <a:t>magnet</a:t>
            </a:r>
            <a:r>
              <a:rPr lang="fr-CH" kern="0" dirty="0" smtClean="0">
                <a:solidFill>
                  <a:srgbClr val="C00000"/>
                </a:solidFill>
                <a:sym typeface="Symbol" pitchFamily="18" charset="2"/>
              </a:rPr>
              <a:t> </a:t>
            </a:r>
            <a:r>
              <a:rPr lang="fr-CH" kern="0" dirty="0" err="1" smtClean="0">
                <a:solidFill>
                  <a:srgbClr val="C00000"/>
                </a:solidFill>
                <a:sym typeface="Symbol" pitchFamily="18" charset="2"/>
              </a:rPr>
              <a:t>is</a:t>
            </a:r>
            <a:r>
              <a:rPr lang="fr-CH" kern="0" dirty="0" smtClean="0">
                <a:solidFill>
                  <a:srgbClr val="C00000"/>
                </a:solidFill>
                <a:sym typeface="Symbol" pitchFamily="18" charset="2"/>
              </a:rPr>
              <a:t> essential</a:t>
            </a:r>
          </a:p>
          <a:p>
            <a:pPr lvl="2" eaLnBrk="1" hangingPunct="1"/>
            <a:r>
              <a:rPr lang="fr-CH" kern="0" dirty="0" err="1" smtClean="0">
                <a:sym typeface="Symbol" pitchFamily="18" charset="2"/>
              </a:rPr>
              <a:t>Tungsten</a:t>
            </a:r>
            <a:r>
              <a:rPr lang="fr-CH" kern="0" dirty="0" smtClean="0">
                <a:sym typeface="Symbol" pitchFamily="18" charset="2"/>
              </a:rPr>
              <a:t> insert of 1-2 cm</a:t>
            </a:r>
          </a:p>
          <a:p>
            <a:pPr lvl="2" eaLnBrk="1" hangingPunct="1"/>
            <a:r>
              <a:rPr lang="fr-CH" kern="0" dirty="0" err="1" smtClean="0">
                <a:sym typeface="Symbol" pitchFamily="18" charset="2"/>
              </a:rPr>
              <a:t>Reason</a:t>
            </a:r>
            <a:r>
              <a:rPr lang="fr-CH" kern="0" dirty="0" smtClean="0">
                <a:sym typeface="Symbol" pitchFamily="18" charset="2"/>
              </a:rPr>
              <a:t> for </a:t>
            </a:r>
            <a:r>
              <a:rPr lang="fr-CH" kern="0" dirty="0" err="1" smtClean="0">
                <a:sym typeface="Symbol" pitchFamily="18" charset="2"/>
              </a:rPr>
              <a:t>larger</a:t>
            </a:r>
            <a:r>
              <a:rPr lang="fr-CH" kern="0" dirty="0" smtClean="0">
                <a:sym typeface="Symbol" pitchFamily="18" charset="2"/>
              </a:rPr>
              <a:t> aperture</a:t>
            </a:r>
          </a:p>
          <a:p>
            <a:pPr lvl="1" eaLnBrk="1" hangingPunct="1"/>
            <a:r>
              <a:rPr lang="fr-CH" kern="0" dirty="0" smtClean="0">
                <a:sym typeface="Symbol" pitchFamily="18" charset="2"/>
              </a:rPr>
              <a:t>Radiation dose OK</a:t>
            </a:r>
          </a:p>
          <a:p>
            <a:pPr lvl="2" eaLnBrk="1" hangingPunct="1"/>
            <a:r>
              <a:rPr lang="fr-CH" kern="0" dirty="0" err="1" smtClean="0">
                <a:sym typeface="Symbol" pitchFamily="18" charset="2"/>
              </a:rPr>
              <a:t>Becomes</a:t>
            </a:r>
            <a:r>
              <a:rPr lang="fr-CH" kern="0" dirty="0" smtClean="0">
                <a:sym typeface="Symbol" pitchFamily="18" charset="2"/>
              </a:rPr>
              <a:t> </a:t>
            </a:r>
            <a:r>
              <a:rPr lang="fr-CH" kern="0" dirty="0" err="1" smtClean="0">
                <a:sym typeface="Symbol" pitchFamily="18" charset="2"/>
              </a:rPr>
              <a:t>very</a:t>
            </a:r>
            <a:r>
              <a:rPr lang="fr-CH" kern="0" dirty="0" smtClean="0">
                <a:sym typeface="Symbol" pitchFamily="18" charset="2"/>
              </a:rPr>
              <a:t> </a:t>
            </a:r>
            <a:r>
              <a:rPr lang="fr-CH" kern="0" dirty="0" err="1" smtClean="0">
                <a:sym typeface="Symbol" pitchFamily="18" charset="2"/>
              </a:rPr>
              <a:t>critical</a:t>
            </a:r>
            <a:r>
              <a:rPr lang="fr-CH" kern="0" dirty="0" smtClean="0">
                <a:sym typeface="Symbol" pitchFamily="18" charset="2"/>
              </a:rPr>
              <a:t> for the </a:t>
            </a:r>
            <a:r>
              <a:rPr lang="fr-CH" kern="0" dirty="0" err="1" smtClean="0">
                <a:sym typeface="Symbol" pitchFamily="18" charset="2"/>
              </a:rPr>
              <a:t>ultimate</a:t>
            </a:r>
            <a:endParaRPr lang="fr-CH" kern="0" dirty="0" smtClean="0">
              <a:sym typeface="Symbol" pitchFamily="18" charset="2"/>
            </a:endParaRPr>
          </a:p>
          <a:p>
            <a:pPr lvl="2" eaLnBrk="1" hangingPunct="1"/>
            <a:endParaRPr lang="fr-CH" sz="1600" kern="0" dirty="0" smtClean="0">
              <a:sym typeface="Symbol" pitchFamily="18" charset="2"/>
            </a:endParaRPr>
          </a:p>
        </p:txBody>
      </p:sp>
      <p:pic>
        <p:nvPicPr>
          <p:cNvPr id="10" name="Picture 9" descr="FCC_layout2.png"/>
          <p:cNvPicPr>
            <a:picLocks noChangeAspect="1"/>
          </p:cNvPicPr>
          <p:nvPr/>
        </p:nvPicPr>
        <p:blipFill>
          <a:blip r:embed="rId6"/>
          <a:stretch>
            <a:fillRect/>
          </a:stretch>
        </p:blipFill>
        <p:spPr>
          <a:xfrm>
            <a:off x="5309147" y="2474050"/>
            <a:ext cx="3619243" cy="3766929"/>
          </a:xfrm>
          <a:prstGeom prst="rect">
            <a:avLst/>
          </a:prstGeom>
        </p:spPr>
      </p:pic>
      <p:sp>
        <p:nvSpPr>
          <p:cNvPr id="7" name="ZoneTexte 6"/>
          <p:cNvSpPr txBox="1"/>
          <p:nvPr/>
        </p:nvSpPr>
        <p:spPr>
          <a:xfrm>
            <a:off x="6061126" y="6240979"/>
            <a:ext cx="2420856" cy="307777"/>
          </a:xfrm>
          <a:prstGeom prst="rect">
            <a:avLst/>
          </a:prstGeom>
          <a:noFill/>
        </p:spPr>
        <p:txBody>
          <a:bodyPr wrap="none" rtlCol="0">
            <a:spAutoFit/>
          </a:bodyPr>
          <a:lstStyle/>
          <a:p>
            <a:r>
              <a:rPr lang="fr-CH" sz="1400" dirty="0" err="1" smtClean="0"/>
              <a:t>Layout</a:t>
            </a:r>
            <a:r>
              <a:rPr lang="fr-CH" sz="1400" dirty="0" smtClean="0"/>
              <a:t> </a:t>
            </a:r>
            <a:r>
              <a:rPr lang="fr-CH" sz="1400" dirty="0" err="1" smtClean="0"/>
              <a:t>baseline</a:t>
            </a:r>
            <a:r>
              <a:rPr lang="fr-CH" sz="1400" dirty="0" smtClean="0"/>
              <a:t> </a:t>
            </a:r>
            <a:r>
              <a:rPr lang="fr-CH" sz="1400" dirty="0" smtClean="0">
                <a:solidFill>
                  <a:srgbClr val="009900"/>
                </a:solidFill>
              </a:rPr>
              <a:t>[D. </a:t>
            </a:r>
            <a:r>
              <a:rPr lang="fr-CH" sz="1400" dirty="0" err="1" smtClean="0">
                <a:solidFill>
                  <a:srgbClr val="009900"/>
                </a:solidFill>
              </a:rPr>
              <a:t>Schulte</a:t>
            </a:r>
            <a:r>
              <a:rPr lang="fr-CH" sz="1400" dirty="0" smtClean="0">
                <a:solidFill>
                  <a:srgbClr val="009900"/>
                </a:solidFill>
              </a:rPr>
              <a:t>]</a:t>
            </a:r>
            <a:endParaRPr lang="en-GB" sz="1400" dirty="0">
              <a:solidFill>
                <a:srgbClr val="009900"/>
              </a:solidFill>
            </a:endParaRPr>
          </a:p>
        </p:txBody>
      </p:sp>
    </p:spTree>
    <p:extLst>
      <p:ext uri="{BB962C8B-B14F-4D97-AF65-F5344CB8AC3E}">
        <p14:creationId xmlns:p14="http://schemas.microsoft.com/office/powerpoint/2010/main" val="11530685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dirty="0"/>
              <a:t>The 30’s: FCC study - </a:t>
            </a:r>
            <a:fld id="{72FB2D75-2C44-4E91-AB05-E0A53E136E30}" type="slidenum">
              <a:rPr lang="en-US" smtClean="0"/>
              <a:pPr/>
              <a:t>28</a:t>
            </a:fld>
            <a:endParaRPr lang="en-US" dirty="0" smtClean="0"/>
          </a:p>
        </p:txBody>
      </p:sp>
      <p:sp>
        <p:nvSpPr>
          <p:cNvPr id="13315" name="Rectangle 2"/>
          <p:cNvSpPr>
            <a:spLocks noGrp="1" noChangeArrowheads="1"/>
          </p:cNvSpPr>
          <p:nvPr>
            <p:ph type="title"/>
          </p:nvPr>
        </p:nvSpPr>
        <p:spPr/>
        <p:txBody>
          <a:bodyPr/>
          <a:lstStyle/>
          <a:p>
            <a:pPr eaLnBrk="1" hangingPunct="1"/>
            <a:r>
              <a:rPr lang="fr-CH" dirty="0">
                <a:solidFill>
                  <a:schemeClr val="bg1"/>
                </a:solidFill>
                <a:sym typeface="Symbol" pitchFamily="18" charset="2"/>
              </a:rPr>
              <a:t>THE FUTURE CIRCULAR COLLIDER</a:t>
            </a:r>
            <a:endParaRPr lang="en-US" dirty="0" smtClean="0">
              <a:solidFill>
                <a:schemeClr val="bg1"/>
              </a:solidFill>
              <a:sym typeface="Symbol" pitchFamily="18" charset="2"/>
            </a:endParaRPr>
          </a:p>
        </p:txBody>
      </p:sp>
      <p:sp>
        <p:nvSpPr>
          <p:cNvPr id="2" name="Espace réservé du contenu 1"/>
          <p:cNvSpPr>
            <a:spLocks noGrp="1"/>
          </p:cNvSpPr>
          <p:nvPr>
            <p:ph idx="1"/>
          </p:nvPr>
        </p:nvSpPr>
        <p:spPr/>
        <p:txBody>
          <a:bodyPr/>
          <a:lstStyle/>
          <a:p>
            <a:endParaRPr lang="fr-CH" dirty="0" smtClean="0"/>
          </a:p>
          <a:p>
            <a:endParaRPr lang="fr-CH" dirty="0"/>
          </a:p>
          <a:p>
            <a:endParaRPr lang="fr-CH" dirty="0" smtClean="0"/>
          </a:p>
          <a:p>
            <a:endParaRPr lang="fr-CH" dirty="0"/>
          </a:p>
          <a:p>
            <a:endParaRPr lang="fr-CH" dirty="0" smtClean="0"/>
          </a:p>
          <a:p>
            <a:endParaRPr lang="fr-CH" dirty="0"/>
          </a:p>
          <a:p>
            <a:endParaRPr lang="fr-CH" dirty="0" smtClean="0"/>
          </a:p>
          <a:p>
            <a:endParaRPr lang="fr-CH" dirty="0"/>
          </a:p>
          <a:p>
            <a:endParaRPr lang="fr-CH" dirty="0" smtClean="0"/>
          </a:p>
          <a:p>
            <a:endParaRPr lang="fr-CH" dirty="0"/>
          </a:p>
        </p:txBody>
      </p:sp>
      <p:sp>
        <p:nvSpPr>
          <p:cNvPr id="8" name="Rectangle 3"/>
          <p:cNvSpPr txBox="1">
            <a:spLocks noChangeArrowheads="1"/>
          </p:cNvSpPr>
          <p:nvPr/>
        </p:nvSpPr>
        <p:spPr bwMode="auto">
          <a:xfrm>
            <a:off x="251115" y="1245672"/>
            <a:ext cx="8677275" cy="5240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65000"/>
              <a:buBlip>
                <a:blip r:embed="rId2"/>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5000"/>
              <a:buBlip>
                <a:blip r:embed="rId3"/>
              </a:buBlip>
              <a:defRPr sz="2000" baseline="0">
                <a:solidFill>
                  <a:schemeClr val="tx1"/>
                </a:solidFill>
                <a:latin typeface="+mn-lt"/>
              </a:defRPr>
            </a:lvl2pPr>
            <a:lvl3pPr marL="1143000" indent="-228600" algn="l" rtl="0" eaLnBrk="0" fontAlgn="base" hangingPunct="0">
              <a:spcBef>
                <a:spcPct val="20000"/>
              </a:spcBef>
              <a:spcAft>
                <a:spcPct val="0"/>
              </a:spcAft>
              <a:buSzPct val="65000"/>
              <a:buBlip>
                <a:blip r:embed="rId4"/>
              </a:buBlip>
              <a:defRPr sz="1800" baseline="0">
                <a:solidFill>
                  <a:schemeClr val="tx1"/>
                </a:solidFill>
                <a:latin typeface="+mn-lt"/>
              </a:defRPr>
            </a:lvl3pPr>
            <a:lvl4pPr marL="1600200" indent="-228600" algn="l" rtl="0" eaLnBrk="0" fontAlgn="base" hangingPunct="0">
              <a:spcBef>
                <a:spcPct val="20000"/>
              </a:spcBef>
              <a:spcAft>
                <a:spcPct val="0"/>
              </a:spcAft>
              <a:buSzPct val="65000"/>
              <a:buBlip>
                <a:blip r:embed="rId5"/>
              </a:buBlip>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pPr eaLnBrk="1" hangingPunct="1"/>
            <a:r>
              <a:rPr lang="fr-CH" kern="0" dirty="0" smtClean="0">
                <a:sym typeface="Symbol" pitchFamily="18" charset="2"/>
              </a:rPr>
              <a:t>First </a:t>
            </a:r>
            <a:r>
              <a:rPr lang="fr-CH" kern="0" dirty="0" err="1" smtClean="0">
                <a:sym typeface="Symbol" pitchFamily="18" charset="2"/>
              </a:rPr>
              <a:t>thoughts</a:t>
            </a:r>
            <a:r>
              <a:rPr lang="fr-CH" kern="0" dirty="0" smtClean="0">
                <a:sym typeface="Symbol" pitchFamily="18" charset="2"/>
              </a:rPr>
              <a:t> about a </a:t>
            </a:r>
            <a:r>
              <a:rPr lang="fr-CH" kern="0" dirty="0" err="1" smtClean="0">
                <a:sym typeface="Symbol" pitchFamily="18" charset="2"/>
              </a:rPr>
              <a:t>very</a:t>
            </a:r>
            <a:r>
              <a:rPr lang="fr-CH" kern="0" dirty="0" smtClean="0">
                <a:sym typeface="Symbol" pitchFamily="18" charset="2"/>
              </a:rPr>
              <a:t> </a:t>
            </a:r>
            <a:r>
              <a:rPr lang="fr-CH" kern="0" dirty="0" err="1" smtClean="0">
                <a:sym typeface="Symbol" pitchFamily="18" charset="2"/>
              </a:rPr>
              <a:t>challenging</a:t>
            </a:r>
            <a:r>
              <a:rPr lang="fr-CH" kern="0" dirty="0" smtClean="0">
                <a:sym typeface="Symbol" pitchFamily="18" charset="2"/>
              </a:rPr>
              <a:t>  </a:t>
            </a:r>
            <a:r>
              <a:rPr lang="fr-CH" kern="0" dirty="0" err="1">
                <a:sym typeface="Symbol" pitchFamily="18" charset="2"/>
              </a:rPr>
              <a:t>b</a:t>
            </a:r>
            <a:r>
              <a:rPr lang="fr-CH" kern="0" dirty="0" err="1" smtClean="0">
                <a:sym typeface="Symbol" pitchFamily="18" charset="2"/>
              </a:rPr>
              <a:t>eam</a:t>
            </a:r>
            <a:r>
              <a:rPr lang="fr-CH" kern="0" dirty="0" smtClean="0">
                <a:sym typeface="Symbol" pitchFamily="18" charset="2"/>
              </a:rPr>
              <a:t> </a:t>
            </a:r>
            <a:r>
              <a:rPr lang="fr-CH" kern="0" dirty="0" err="1" smtClean="0">
                <a:sym typeface="Symbol" pitchFamily="18" charset="2"/>
              </a:rPr>
              <a:t>screen</a:t>
            </a:r>
            <a:endParaRPr lang="fr-CH" sz="1600" kern="0" dirty="0" smtClean="0">
              <a:solidFill>
                <a:srgbClr val="009900"/>
              </a:solidFill>
              <a:sym typeface="Symbol" pitchFamily="18" charset="2"/>
            </a:endParaRPr>
          </a:p>
        </p:txBody>
      </p:sp>
      <p:pic>
        <p:nvPicPr>
          <p:cNvPr id="9" name="Picture 11" descr="FCChh_H2Density_vs_BStype.PNG"/>
          <p:cNvPicPr>
            <a:picLocks noChangeAspect="1"/>
          </p:cNvPicPr>
          <p:nvPr/>
        </p:nvPicPr>
        <p:blipFill rotWithShape="1">
          <a:blip r:embed="rId6"/>
          <a:srcRect l="3320"/>
          <a:stretch/>
        </p:blipFill>
        <p:spPr>
          <a:xfrm>
            <a:off x="5121405" y="1968469"/>
            <a:ext cx="2781301" cy="1884377"/>
          </a:xfrm>
          <a:prstGeom prst="rect">
            <a:avLst/>
          </a:prstGeom>
        </p:spPr>
      </p:pic>
      <p:pic>
        <p:nvPicPr>
          <p:cNvPr id="11"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631" y="2951177"/>
            <a:ext cx="3168352" cy="313723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2" name="Picture 13"/>
          <p:cNvPicPr>
            <a:picLocks noChangeAspect="1"/>
          </p:cNvPicPr>
          <p:nvPr/>
        </p:nvPicPr>
        <p:blipFill>
          <a:blip r:embed="rId8" cstate="print">
            <a:extLst>
              <a:ext uri="{28A0092B-C50C-407E-A947-70E740481C1C}">
                <a14:useLocalDpi xmlns:a14="http://schemas.microsoft.com/office/drawing/2010/main" val="0"/>
              </a:ext>
            </a:extLst>
          </a:blip>
          <a:srcRect t="9394"/>
          <a:stretch>
            <a:fillRect/>
          </a:stretch>
        </p:blipFill>
        <p:spPr>
          <a:xfrm>
            <a:off x="5121405" y="4286212"/>
            <a:ext cx="2703062" cy="1802204"/>
          </a:xfrm>
          <a:prstGeom prst="rect">
            <a:avLst/>
          </a:prstGeom>
        </p:spPr>
      </p:pic>
      <p:sp>
        <p:nvSpPr>
          <p:cNvPr id="16" name="ZoneTexte 15"/>
          <p:cNvSpPr txBox="1"/>
          <p:nvPr/>
        </p:nvSpPr>
        <p:spPr>
          <a:xfrm>
            <a:off x="326777" y="6109567"/>
            <a:ext cx="3918060" cy="307777"/>
          </a:xfrm>
          <a:prstGeom prst="rect">
            <a:avLst/>
          </a:prstGeom>
          <a:noFill/>
        </p:spPr>
        <p:txBody>
          <a:bodyPr wrap="none" rtlCol="0">
            <a:spAutoFit/>
          </a:bodyPr>
          <a:lstStyle/>
          <a:p>
            <a:r>
              <a:rPr lang="fr-CH" sz="1400" dirty="0" err="1" smtClean="0"/>
              <a:t>Beam</a:t>
            </a:r>
            <a:r>
              <a:rPr lang="fr-CH" sz="1400" dirty="0" smtClean="0"/>
              <a:t> </a:t>
            </a:r>
            <a:r>
              <a:rPr lang="fr-CH" sz="1400" dirty="0" err="1" smtClean="0"/>
              <a:t>screen</a:t>
            </a:r>
            <a:r>
              <a:rPr lang="fr-CH" sz="1400" dirty="0" smtClean="0"/>
              <a:t> </a:t>
            </a:r>
            <a:r>
              <a:rPr lang="fr-CH" sz="1400" dirty="0" err="1" smtClean="0"/>
              <a:t>geometry</a:t>
            </a:r>
            <a:r>
              <a:rPr lang="fr-CH" sz="1400" dirty="0" smtClean="0"/>
              <a:t> </a:t>
            </a:r>
            <a:r>
              <a:rPr lang="fr-CH" sz="1400" dirty="0" smtClean="0">
                <a:solidFill>
                  <a:srgbClr val="009900"/>
                </a:solidFill>
              </a:rPr>
              <a:t>[R. </a:t>
            </a:r>
            <a:r>
              <a:rPr lang="fr-CH" sz="1400" dirty="0" err="1" smtClean="0">
                <a:solidFill>
                  <a:srgbClr val="009900"/>
                </a:solidFill>
              </a:rPr>
              <a:t>Kersevan</a:t>
            </a:r>
            <a:r>
              <a:rPr lang="fr-CH" sz="1400" dirty="0" smtClean="0">
                <a:solidFill>
                  <a:srgbClr val="009900"/>
                </a:solidFill>
              </a:rPr>
              <a:t>, C. </a:t>
            </a:r>
            <a:r>
              <a:rPr lang="fr-CH" sz="1400" dirty="0" err="1">
                <a:solidFill>
                  <a:srgbClr val="009900"/>
                </a:solidFill>
              </a:rPr>
              <a:t>G</a:t>
            </a:r>
            <a:r>
              <a:rPr lang="fr-CH" sz="1400" dirty="0" err="1" smtClean="0">
                <a:solidFill>
                  <a:srgbClr val="009900"/>
                </a:solidFill>
              </a:rPr>
              <a:t>arion</a:t>
            </a:r>
            <a:r>
              <a:rPr lang="fr-CH" sz="1400" dirty="0" smtClean="0">
                <a:solidFill>
                  <a:srgbClr val="009900"/>
                </a:solidFill>
              </a:rPr>
              <a:t>]</a:t>
            </a:r>
            <a:endParaRPr lang="en-GB" sz="1400" dirty="0">
              <a:solidFill>
                <a:srgbClr val="009900"/>
              </a:solidFill>
            </a:endParaRPr>
          </a:p>
        </p:txBody>
      </p:sp>
      <p:sp>
        <p:nvSpPr>
          <p:cNvPr id="17" name="ZoneTexte 16"/>
          <p:cNvSpPr txBox="1"/>
          <p:nvPr/>
        </p:nvSpPr>
        <p:spPr>
          <a:xfrm>
            <a:off x="5402771" y="6178233"/>
            <a:ext cx="2140330" cy="307777"/>
          </a:xfrm>
          <a:prstGeom prst="rect">
            <a:avLst/>
          </a:prstGeom>
          <a:noFill/>
        </p:spPr>
        <p:txBody>
          <a:bodyPr wrap="none" rtlCol="0">
            <a:spAutoFit/>
          </a:bodyPr>
          <a:lstStyle/>
          <a:p>
            <a:r>
              <a:rPr lang="fr-CH" sz="1400" dirty="0" err="1" smtClean="0"/>
              <a:t>Heat</a:t>
            </a:r>
            <a:r>
              <a:rPr lang="fr-CH" sz="1400" dirty="0" smtClean="0"/>
              <a:t> </a:t>
            </a:r>
            <a:r>
              <a:rPr lang="fr-CH" sz="1400" dirty="0" err="1" smtClean="0"/>
              <a:t>transfer</a:t>
            </a:r>
            <a:r>
              <a:rPr lang="fr-CH" sz="1400" dirty="0" smtClean="0"/>
              <a:t> </a:t>
            </a:r>
            <a:r>
              <a:rPr lang="fr-CH" sz="1400" dirty="0" smtClean="0">
                <a:solidFill>
                  <a:srgbClr val="009900"/>
                </a:solidFill>
              </a:rPr>
              <a:t>[L. </a:t>
            </a:r>
            <a:r>
              <a:rPr lang="fr-CH" sz="1400" dirty="0" err="1" smtClean="0">
                <a:solidFill>
                  <a:srgbClr val="009900"/>
                </a:solidFill>
              </a:rPr>
              <a:t>Tavian</a:t>
            </a:r>
            <a:r>
              <a:rPr lang="fr-CH" sz="1400" dirty="0" smtClean="0">
                <a:solidFill>
                  <a:srgbClr val="009900"/>
                </a:solidFill>
              </a:rPr>
              <a:t>]</a:t>
            </a:r>
            <a:endParaRPr lang="en-GB" sz="1400" dirty="0">
              <a:solidFill>
                <a:srgbClr val="009900"/>
              </a:solidFill>
            </a:endParaRPr>
          </a:p>
        </p:txBody>
      </p:sp>
      <p:sp>
        <p:nvSpPr>
          <p:cNvPr id="18" name="ZoneTexte 17"/>
          <p:cNvSpPr txBox="1"/>
          <p:nvPr/>
        </p:nvSpPr>
        <p:spPr>
          <a:xfrm>
            <a:off x="5441890" y="3852846"/>
            <a:ext cx="2587568" cy="307777"/>
          </a:xfrm>
          <a:prstGeom prst="rect">
            <a:avLst/>
          </a:prstGeom>
          <a:noFill/>
        </p:spPr>
        <p:txBody>
          <a:bodyPr wrap="none" rtlCol="0">
            <a:spAutoFit/>
          </a:bodyPr>
          <a:lstStyle/>
          <a:p>
            <a:r>
              <a:rPr lang="fr-CH" sz="1400" dirty="0" smtClean="0"/>
              <a:t>Vacuum </a:t>
            </a:r>
            <a:r>
              <a:rPr lang="fr-CH" sz="1400" dirty="0" err="1" smtClean="0"/>
              <a:t>quality</a:t>
            </a:r>
            <a:r>
              <a:rPr lang="fr-CH" sz="1400" dirty="0" smtClean="0"/>
              <a:t> </a:t>
            </a:r>
            <a:r>
              <a:rPr lang="fr-CH" sz="1400" dirty="0" smtClean="0">
                <a:solidFill>
                  <a:srgbClr val="009900"/>
                </a:solidFill>
              </a:rPr>
              <a:t>[R. </a:t>
            </a:r>
            <a:r>
              <a:rPr lang="fr-CH" sz="1400" dirty="0" err="1" smtClean="0">
                <a:solidFill>
                  <a:srgbClr val="009900"/>
                </a:solidFill>
              </a:rPr>
              <a:t>Kersevan</a:t>
            </a:r>
            <a:r>
              <a:rPr lang="fr-CH" sz="1400" dirty="0" smtClean="0">
                <a:solidFill>
                  <a:srgbClr val="009900"/>
                </a:solidFill>
              </a:rPr>
              <a:t>]</a:t>
            </a:r>
            <a:endParaRPr lang="en-GB" sz="1400" dirty="0">
              <a:solidFill>
                <a:srgbClr val="009900"/>
              </a:solidFill>
            </a:endParaRPr>
          </a:p>
        </p:txBody>
      </p:sp>
    </p:spTree>
    <p:extLst>
      <p:ext uri="{BB962C8B-B14F-4D97-AF65-F5344CB8AC3E}">
        <p14:creationId xmlns:p14="http://schemas.microsoft.com/office/powerpoint/2010/main" val="370943224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5"/>
          <p:cNvPicPr>
            <a:picLocks noChangeAspect="1" noChangeArrowheads="1"/>
          </p:cNvPicPr>
          <p:nvPr/>
        </p:nvPicPr>
        <p:blipFill>
          <a:blip r:embed="rId2" cstate="print"/>
          <a:srcRect/>
          <a:stretch>
            <a:fillRect/>
          </a:stretch>
        </p:blipFill>
        <p:spPr bwMode="auto">
          <a:xfrm>
            <a:off x="7125159" y="1584334"/>
            <a:ext cx="1888446" cy="1766365"/>
          </a:xfrm>
          <a:prstGeom prst="rect">
            <a:avLst/>
          </a:prstGeom>
          <a:noFill/>
          <a:ln w="9525">
            <a:noFill/>
            <a:miter lim="800000"/>
            <a:headEnd/>
            <a:tailEnd/>
          </a:ln>
          <a:effectLst/>
        </p:spPr>
      </p:pic>
      <p:sp>
        <p:nvSpPr>
          <p:cNvPr id="13314" name="Slide Number Placeholder 3"/>
          <p:cNvSpPr>
            <a:spLocks noGrp="1"/>
          </p:cNvSpPr>
          <p:nvPr>
            <p:ph type="sldNum" sz="quarter" idx="10"/>
          </p:nvPr>
        </p:nvSpPr>
        <p:spPr/>
        <p:txBody>
          <a:bodyPr/>
          <a:lstStyle/>
          <a:p>
            <a:pPr>
              <a:defRPr/>
            </a:pPr>
            <a:r>
              <a:rPr lang="en-US" dirty="0"/>
              <a:t>The 30’s: FCC study - </a:t>
            </a:r>
            <a:fld id="{5B0F2CE2-42CD-4A74-A04F-1839686887D0}" type="slidenum">
              <a:rPr lang="en-US" smtClean="0"/>
              <a:pPr>
                <a:defRPr/>
              </a:pPr>
              <a:t>29</a:t>
            </a:fld>
            <a:endParaRPr lang="en-US" dirty="0" smtClean="0"/>
          </a:p>
        </p:txBody>
      </p:sp>
      <p:sp>
        <p:nvSpPr>
          <p:cNvPr id="13315" name="Rectangle 2"/>
          <p:cNvSpPr>
            <a:spLocks noGrp="1" noChangeArrowheads="1"/>
          </p:cNvSpPr>
          <p:nvPr>
            <p:ph type="title"/>
          </p:nvPr>
        </p:nvSpPr>
        <p:spPr/>
        <p:txBody>
          <a:bodyPr/>
          <a:lstStyle/>
          <a:p>
            <a:pPr eaLnBrk="1" hangingPunct="1"/>
            <a:r>
              <a:rPr lang="fr-CH" dirty="0">
                <a:solidFill>
                  <a:schemeClr val="bg1"/>
                </a:solidFill>
                <a:sym typeface="Symbol" pitchFamily="18" charset="2"/>
              </a:rPr>
              <a:t>THE FUTURE CIRCULAR COLLIDER: </a:t>
            </a:r>
            <a:r>
              <a:rPr lang="fr-CH" dirty="0" smtClean="0">
                <a:solidFill>
                  <a:schemeClr val="bg1"/>
                </a:solidFill>
                <a:sym typeface="Symbol" pitchFamily="18" charset="2"/>
              </a:rPr>
              <a:t>MAGNETS</a:t>
            </a:r>
            <a:endParaRPr lang="en-US" dirty="0" smtClean="0">
              <a:solidFill>
                <a:schemeClr val="bg1"/>
              </a:solidFill>
              <a:sym typeface="Symbol" pitchFamily="18" charset="2"/>
            </a:endParaRPr>
          </a:p>
        </p:txBody>
      </p:sp>
      <p:sp>
        <p:nvSpPr>
          <p:cNvPr id="13316" name="Rectangle 3"/>
          <p:cNvSpPr>
            <a:spLocks noGrp="1" noChangeArrowheads="1"/>
          </p:cNvSpPr>
          <p:nvPr>
            <p:ph type="body" idx="1"/>
          </p:nvPr>
        </p:nvSpPr>
        <p:spPr/>
        <p:txBody>
          <a:bodyPr/>
          <a:lstStyle/>
          <a:p>
            <a:pPr eaLnBrk="1" hangingPunct="1"/>
            <a:r>
              <a:rPr lang="fr-CH" dirty="0" smtClean="0">
                <a:sym typeface="Symbol" pitchFamily="18" charset="2"/>
              </a:rPr>
              <a:t>One of the main challenge are the </a:t>
            </a:r>
            <a:r>
              <a:rPr lang="fr-CH" dirty="0" err="1" smtClean="0">
                <a:sym typeface="Symbol" pitchFamily="18" charset="2"/>
              </a:rPr>
              <a:t>magnets</a:t>
            </a:r>
            <a:endParaRPr lang="en-GB" dirty="0" smtClean="0">
              <a:sym typeface="Symbol" pitchFamily="18" charset="2"/>
            </a:endParaRPr>
          </a:p>
          <a:p>
            <a:pPr lvl="1" eaLnBrk="1" hangingPunct="1"/>
            <a:r>
              <a:rPr lang="en-GB" dirty="0" smtClean="0">
                <a:sym typeface="Symbol" pitchFamily="18" charset="2"/>
              </a:rPr>
              <a:t>First choice: </a:t>
            </a:r>
            <a:r>
              <a:rPr lang="en-GB" dirty="0" smtClean="0">
                <a:solidFill>
                  <a:srgbClr val="C00000"/>
                </a:solidFill>
                <a:sym typeface="Symbol" pitchFamily="18" charset="2"/>
              </a:rPr>
              <a:t>current density </a:t>
            </a:r>
            <a:r>
              <a:rPr lang="en-GB" dirty="0" smtClean="0">
                <a:sym typeface="Symbol" pitchFamily="18" charset="2"/>
              </a:rPr>
              <a:t>– keep the same as the LHC</a:t>
            </a:r>
          </a:p>
          <a:p>
            <a:pPr lvl="1" eaLnBrk="1" hangingPunct="1">
              <a:buNone/>
            </a:pPr>
            <a:r>
              <a:rPr lang="en-GB" dirty="0" smtClean="0">
                <a:sym typeface="Symbol" pitchFamily="18" charset="2"/>
              </a:rPr>
              <a:t>		</a:t>
            </a:r>
            <a:r>
              <a:rPr lang="en-GB" sz="1600" i="1" dirty="0" smtClean="0">
                <a:sym typeface="Symbol" pitchFamily="18" charset="2"/>
              </a:rPr>
              <a:t>B </a:t>
            </a:r>
            <a:r>
              <a:rPr lang="en-GB" sz="1600" dirty="0" smtClean="0">
                <a:sym typeface="Symbol" pitchFamily="18" charset="2"/>
              </a:rPr>
              <a:t>[T] </a:t>
            </a:r>
            <a:r>
              <a:rPr lang="en-GB" sz="1600" i="1" dirty="0" smtClean="0">
                <a:sym typeface="Symbol" pitchFamily="18" charset="2"/>
              </a:rPr>
              <a:t>~ 0.0007 ×</a:t>
            </a:r>
            <a:r>
              <a:rPr lang="en-GB" sz="1600" i="1" dirty="0" smtClean="0">
                <a:sym typeface="Symbol"/>
              </a:rPr>
              <a:t> </a:t>
            </a:r>
            <a:r>
              <a:rPr lang="en-GB" sz="1600" i="1" dirty="0" smtClean="0">
                <a:sym typeface="Symbol" pitchFamily="18" charset="2"/>
              </a:rPr>
              <a:t>coil width </a:t>
            </a:r>
            <a:r>
              <a:rPr lang="en-GB" sz="1600" dirty="0" smtClean="0">
                <a:sym typeface="Symbol" pitchFamily="18" charset="2"/>
              </a:rPr>
              <a:t>[mm] </a:t>
            </a:r>
            <a:r>
              <a:rPr lang="en-GB" sz="1600" i="1" dirty="0" smtClean="0">
                <a:sym typeface="Symbol" pitchFamily="18" charset="2"/>
              </a:rPr>
              <a:t>×</a:t>
            </a:r>
            <a:r>
              <a:rPr lang="en-GB" sz="1600" i="1" dirty="0" smtClean="0">
                <a:sym typeface="Symbol"/>
              </a:rPr>
              <a:t> current density </a:t>
            </a:r>
            <a:r>
              <a:rPr lang="en-GB" sz="1600" dirty="0" smtClean="0">
                <a:sym typeface="Symbol"/>
              </a:rPr>
              <a:t>[A</a:t>
            </a:r>
            <a:r>
              <a:rPr lang="en-GB" sz="1600" dirty="0" smtClean="0">
                <a:sym typeface="Symbol" pitchFamily="18" charset="2"/>
              </a:rPr>
              <a:t>/mm</a:t>
            </a:r>
            <a:r>
              <a:rPr lang="en-GB" sz="1600" baseline="30000" dirty="0" smtClean="0">
                <a:sym typeface="Symbol" pitchFamily="18" charset="2"/>
              </a:rPr>
              <a:t>2</a:t>
            </a:r>
            <a:r>
              <a:rPr lang="en-GB" sz="1600" dirty="0" smtClean="0">
                <a:sym typeface="Symbol" pitchFamily="18" charset="2"/>
              </a:rPr>
              <a:t>]</a:t>
            </a:r>
          </a:p>
          <a:p>
            <a:pPr lvl="1" eaLnBrk="1" hangingPunct="1">
              <a:buNone/>
            </a:pPr>
            <a:r>
              <a:rPr lang="en-GB" sz="1600" dirty="0" smtClean="0">
                <a:sym typeface="Symbol" pitchFamily="18" charset="2"/>
              </a:rPr>
              <a:t>LHC:      8</a:t>
            </a:r>
            <a:r>
              <a:rPr lang="en-GB" sz="1600" i="1" dirty="0" smtClean="0">
                <a:sym typeface="Symbol" pitchFamily="18" charset="2"/>
              </a:rPr>
              <a:t> </a:t>
            </a:r>
            <a:r>
              <a:rPr lang="en-GB" sz="1600" dirty="0" smtClean="0">
                <a:sym typeface="Symbol" pitchFamily="18" charset="2"/>
              </a:rPr>
              <a:t>[T]</a:t>
            </a:r>
            <a:r>
              <a:rPr lang="en-GB" sz="1600" i="1" dirty="0" smtClean="0">
                <a:sym typeface="Symbol" pitchFamily="18" charset="2"/>
              </a:rPr>
              <a:t>~ </a:t>
            </a:r>
            <a:r>
              <a:rPr lang="en-GB" sz="1600" dirty="0" smtClean="0">
                <a:sym typeface="Symbol" pitchFamily="18" charset="2"/>
              </a:rPr>
              <a:t>0.0007 </a:t>
            </a:r>
            <a:r>
              <a:rPr lang="en-GB" sz="1600" i="1" dirty="0" smtClean="0">
                <a:sym typeface="Symbol" pitchFamily="18" charset="2"/>
              </a:rPr>
              <a:t>× </a:t>
            </a:r>
            <a:r>
              <a:rPr lang="en-GB" sz="1600" dirty="0" smtClean="0">
                <a:sym typeface="Symbol" pitchFamily="18" charset="2"/>
              </a:rPr>
              <a:t>30 </a:t>
            </a:r>
            <a:r>
              <a:rPr lang="en-GB" sz="1600" i="1" dirty="0" smtClean="0">
                <a:sym typeface="Symbol" pitchFamily="18" charset="2"/>
              </a:rPr>
              <a:t>× </a:t>
            </a:r>
            <a:r>
              <a:rPr lang="en-GB" sz="1600" dirty="0" smtClean="0">
                <a:sym typeface="Symbol" pitchFamily="18" charset="2"/>
              </a:rPr>
              <a:t>380</a:t>
            </a:r>
          </a:p>
          <a:p>
            <a:pPr lvl="1" eaLnBrk="1" hangingPunct="1"/>
            <a:endParaRPr lang="en-GB" dirty="0" smtClean="0">
              <a:sym typeface="Symbol" pitchFamily="18" charset="2"/>
            </a:endParaRPr>
          </a:p>
          <a:p>
            <a:pPr lvl="1" eaLnBrk="1" hangingPunct="1"/>
            <a:endParaRPr lang="en-GB" dirty="0" smtClean="0">
              <a:sym typeface="Symbol" pitchFamily="18" charset="2"/>
            </a:endParaRPr>
          </a:p>
          <a:p>
            <a:pPr lvl="1" eaLnBrk="1" hangingPunct="1"/>
            <a:r>
              <a:rPr lang="en-GB" dirty="0" smtClean="0">
                <a:sym typeface="Symbol" pitchFamily="18" charset="2"/>
              </a:rPr>
              <a:t>Accelerators used current density of the order of 350</a:t>
            </a:r>
            <a:r>
              <a:rPr lang="en-GB" dirty="0" smtClean="0">
                <a:sym typeface="Symbol"/>
              </a:rPr>
              <a:t></a:t>
            </a:r>
            <a:r>
              <a:rPr lang="en-GB" dirty="0" smtClean="0">
                <a:sym typeface="Symbol" pitchFamily="18" charset="2"/>
              </a:rPr>
              <a:t>400 A/mm</a:t>
            </a:r>
            <a:r>
              <a:rPr lang="en-GB" baseline="30000" dirty="0" smtClean="0">
                <a:sym typeface="Symbol" pitchFamily="18" charset="2"/>
              </a:rPr>
              <a:t>2</a:t>
            </a:r>
            <a:endParaRPr lang="en-GB" dirty="0" smtClean="0">
              <a:sym typeface="Symbol" pitchFamily="18" charset="2"/>
            </a:endParaRPr>
          </a:p>
          <a:p>
            <a:pPr lvl="1" eaLnBrk="1" hangingPunct="1"/>
            <a:r>
              <a:rPr lang="en-GB" dirty="0" smtClean="0">
                <a:sym typeface="Symbol" pitchFamily="18" charset="2"/>
              </a:rPr>
              <a:t>This provides ~</a:t>
            </a:r>
            <a:r>
              <a:rPr lang="en-GB" dirty="0" smtClean="0">
                <a:solidFill>
                  <a:srgbClr val="C00000"/>
                </a:solidFill>
                <a:sym typeface="Symbol" pitchFamily="18" charset="2"/>
              </a:rPr>
              <a:t>2.5 T for 10 mm thickness</a:t>
            </a:r>
          </a:p>
          <a:p>
            <a:pPr lvl="2" eaLnBrk="1" hangingPunct="1"/>
            <a:r>
              <a:rPr lang="en-GB" dirty="0" smtClean="0">
                <a:sym typeface="Symbol" pitchFamily="18" charset="2"/>
              </a:rPr>
              <a:t>80 mm needed for reaching 20 T</a:t>
            </a:r>
          </a:p>
          <a:p>
            <a:pPr lvl="2" eaLnBrk="1" hangingPunct="1"/>
            <a:r>
              <a:rPr lang="en-GB" dirty="0" smtClean="0">
                <a:sym typeface="Symbol" pitchFamily="18" charset="2"/>
              </a:rPr>
              <a:t>60 </a:t>
            </a:r>
            <a:r>
              <a:rPr lang="en-GB" dirty="0">
                <a:sym typeface="Symbol" pitchFamily="18" charset="2"/>
              </a:rPr>
              <a:t>mm needed for reaching </a:t>
            </a:r>
            <a:r>
              <a:rPr lang="en-GB" dirty="0" smtClean="0">
                <a:sym typeface="Symbol" pitchFamily="18" charset="2"/>
              </a:rPr>
              <a:t>16 </a:t>
            </a:r>
            <a:r>
              <a:rPr lang="en-GB" dirty="0">
                <a:sym typeface="Symbol" pitchFamily="18" charset="2"/>
              </a:rPr>
              <a:t>T</a:t>
            </a:r>
          </a:p>
          <a:p>
            <a:pPr lvl="2" eaLnBrk="1" hangingPunct="1"/>
            <a:r>
              <a:rPr lang="en-GB" dirty="0" smtClean="0">
                <a:sym typeface="Symbol" pitchFamily="18" charset="2"/>
              </a:rPr>
              <a:t>Coil size is still manageable</a:t>
            </a:r>
          </a:p>
          <a:p>
            <a:pPr lvl="1" eaLnBrk="1" hangingPunct="1"/>
            <a:r>
              <a:rPr lang="fr-CH" dirty="0" err="1" smtClean="0">
                <a:sym typeface="Symbol" pitchFamily="18" charset="2"/>
              </a:rPr>
              <a:t>Present</a:t>
            </a:r>
            <a:r>
              <a:rPr lang="fr-CH" dirty="0" smtClean="0">
                <a:sym typeface="Symbol" pitchFamily="18" charset="2"/>
              </a:rPr>
              <a:t> record </a:t>
            </a:r>
            <a:r>
              <a:rPr lang="fr-CH" dirty="0" err="1" smtClean="0">
                <a:sym typeface="Symbol" pitchFamily="18" charset="2"/>
              </a:rPr>
              <a:t>is</a:t>
            </a:r>
            <a:r>
              <a:rPr lang="fr-CH" dirty="0" smtClean="0">
                <a:sym typeface="Symbol" pitchFamily="18" charset="2"/>
              </a:rPr>
              <a:t> 13.5 T</a:t>
            </a:r>
          </a:p>
          <a:p>
            <a:pPr lvl="2" eaLnBrk="1" hangingPunct="1"/>
            <a:r>
              <a:rPr lang="fr-CH" dirty="0" smtClean="0">
                <a:sym typeface="Symbol" pitchFamily="18" charset="2"/>
              </a:rPr>
              <a:t>Short model of </a:t>
            </a:r>
            <a:r>
              <a:rPr lang="fr-CH" dirty="0" err="1" smtClean="0">
                <a:sym typeface="Symbol" pitchFamily="18" charset="2"/>
              </a:rPr>
              <a:t>acc</a:t>
            </a:r>
            <a:r>
              <a:rPr lang="fr-CH" dirty="0" smtClean="0">
                <a:sym typeface="Symbol" pitchFamily="18" charset="2"/>
              </a:rPr>
              <a:t> </a:t>
            </a:r>
            <a:r>
              <a:rPr lang="fr-CH" dirty="0" err="1" smtClean="0">
                <a:sym typeface="Symbol" pitchFamily="18" charset="2"/>
              </a:rPr>
              <a:t>magnet</a:t>
            </a:r>
            <a:endParaRPr lang="fr-CH" dirty="0" smtClean="0">
              <a:sym typeface="Symbol" pitchFamily="18" charset="2"/>
            </a:endParaRPr>
          </a:p>
          <a:p>
            <a:pPr lvl="1" eaLnBrk="1" hangingPunct="1"/>
            <a:r>
              <a:rPr lang="fr-CH" dirty="0" smtClean="0">
                <a:sym typeface="Symbol" pitchFamily="18" charset="2"/>
              </a:rPr>
              <a:t>CERN </a:t>
            </a:r>
            <a:r>
              <a:rPr lang="fr-CH" dirty="0" err="1" smtClean="0">
                <a:sym typeface="Symbol" pitchFamily="18" charset="2"/>
              </a:rPr>
              <a:t>is</a:t>
            </a:r>
            <a:r>
              <a:rPr lang="fr-CH" dirty="0" smtClean="0">
                <a:sym typeface="Symbol" pitchFamily="18" charset="2"/>
              </a:rPr>
              <a:t> building </a:t>
            </a:r>
            <a:r>
              <a:rPr lang="fr-CH" dirty="0" err="1" smtClean="0">
                <a:sym typeface="Symbol" pitchFamily="18" charset="2"/>
              </a:rPr>
              <a:t>FrescaII</a:t>
            </a:r>
            <a:endParaRPr lang="fr-CH" dirty="0">
              <a:sym typeface="Symbol" pitchFamily="18" charset="2"/>
            </a:endParaRPr>
          </a:p>
          <a:p>
            <a:pPr lvl="2" eaLnBrk="1" hangingPunct="1"/>
            <a:r>
              <a:rPr lang="fr-CH" dirty="0" smtClean="0">
                <a:sym typeface="Symbol" pitchFamily="18" charset="2"/>
              </a:rPr>
              <a:t>13 T </a:t>
            </a:r>
            <a:r>
              <a:rPr lang="fr-CH" dirty="0" err="1" smtClean="0">
                <a:sym typeface="Symbol" pitchFamily="18" charset="2"/>
              </a:rPr>
              <a:t>with</a:t>
            </a:r>
            <a:r>
              <a:rPr lang="fr-CH" dirty="0" smtClean="0">
                <a:sym typeface="Symbol" pitchFamily="18" charset="2"/>
              </a:rPr>
              <a:t> </a:t>
            </a:r>
            <a:r>
              <a:rPr lang="fr-CH" dirty="0" err="1" smtClean="0">
                <a:sym typeface="Symbol" pitchFamily="18" charset="2"/>
              </a:rPr>
              <a:t>potential</a:t>
            </a:r>
            <a:r>
              <a:rPr lang="fr-CH" dirty="0" smtClean="0">
                <a:sym typeface="Symbol" pitchFamily="18" charset="2"/>
              </a:rPr>
              <a:t> of </a:t>
            </a:r>
            <a:r>
              <a:rPr lang="fr-CH" dirty="0" err="1" smtClean="0">
                <a:sym typeface="Symbol" pitchFamily="18" charset="2"/>
              </a:rPr>
              <a:t>going</a:t>
            </a:r>
            <a:r>
              <a:rPr lang="fr-CH" dirty="0" smtClean="0">
                <a:sym typeface="Symbol" pitchFamily="18" charset="2"/>
              </a:rPr>
              <a:t> to 15 T</a:t>
            </a:r>
          </a:p>
          <a:p>
            <a:pPr marL="914400" lvl="2" indent="0" eaLnBrk="1" hangingPunct="1">
              <a:buNone/>
            </a:pPr>
            <a:r>
              <a:rPr lang="fr-CH" sz="1400" dirty="0" smtClean="0">
                <a:solidFill>
                  <a:srgbClr val="009900"/>
                </a:solidFill>
                <a:sym typeface="Symbol" pitchFamily="18" charset="2"/>
              </a:rPr>
              <a:t>[G. De </a:t>
            </a:r>
            <a:r>
              <a:rPr lang="fr-CH" sz="1400" dirty="0" err="1" smtClean="0">
                <a:solidFill>
                  <a:srgbClr val="009900"/>
                </a:solidFill>
                <a:sym typeface="Symbol" pitchFamily="18" charset="2"/>
              </a:rPr>
              <a:t>Rjik</a:t>
            </a:r>
            <a:r>
              <a:rPr lang="fr-CH" sz="1400" dirty="0" smtClean="0">
                <a:solidFill>
                  <a:srgbClr val="009900"/>
                </a:solidFill>
                <a:sym typeface="Symbol" pitchFamily="18" charset="2"/>
              </a:rPr>
              <a:t>]</a:t>
            </a:r>
            <a:endParaRPr lang="en-GB" dirty="0" smtClean="0">
              <a:solidFill>
                <a:srgbClr val="009900"/>
              </a:solidFill>
              <a:sym typeface="Symbol" pitchFamily="18" charset="2"/>
            </a:endParaRPr>
          </a:p>
        </p:txBody>
      </p:sp>
      <p:sp>
        <p:nvSpPr>
          <p:cNvPr id="6" name="TextBox 5"/>
          <p:cNvSpPr txBox="1"/>
          <p:nvPr/>
        </p:nvSpPr>
        <p:spPr>
          <a:xfrm>
            <a:off x="5349211" y="6312152"/>
            <a:ext cx="3490002" cy="246221"/>
          </a:xfrm>
          <a:prstGeom prst="rect">
            <a:avLst/>
          </a:prstGeom>
          <a:noFill/>
        </p:spPr>
        <p:txBody>
          <a:bodyPr wrap="square" rtlCol="0">
            <a:spAutoFit/>
          </a:bodyPr>
          <a:lstStyle/>
          <a:p>
            <a:r>
              <a:rPr lang="fr-CH" sz="1000" dirty="0" err="1" smtClean="0"/>
              <a:t>Operational</a:t>
            </a:r>
            <a:r>
              <a:rPr lang="fr-CH" sz="1000" dirty="0" smtClean="0"/>
              <a:t> </a:t>
            </a:r>
            <a:r>
              <a:rPr lang="fr-CH" sz="1000" dirty="0" err="1" smtClean="0"/>
              <a:t>field</a:t>
            </a:r>
            <a:r>
              <a:rPr lang="fr-CH" sz="1000" dirty="0" smtClean="0"/>
              <a:t> versus </a:t>
            </a:r>
            <a:r>
              <a:rPr lang="fr-CH" sz="1000" dirty="0" err="1" smtClean="0"/>
              <a:t>coil</a:t>
            </a:r>
            <a:r>
              <a:rPr lang="fr-CH" sz="1000" dirty="0" smtClean="0"/>
              <a:t> </a:t>
            </a:r>
            <a:r>
              <a:rPr lang="fr-CH" sz="1000" dirty="0" err="1" smtClean="0"/>
              <a:t>width</a:t>
            </a:r>
            <a:r>
              <a:rPr lang="fr-CH" sz="1000" dirty="0" smtClean="0"/>
              <a:t> in </a:t>
            </a:r>
            <a:r>
              <a:rPr lang="fr-CH" sz="1000" dirty="0" err="1" smtClean="0"/>
              <a:t>accelerator</a:t>
            </a:r>
            <a:r>
              <a:rPr lang="fr-CH" sz="1000" dirty="0" smtClean="0"/>
              <a:t> </a:t>
            </a:r>
            <a:r>
              <a:rPr lang="fr-CH" sz="1000" dirty="0" err="1" smtClean="0"/>
              <a:t>magnets</a:t>
            </a:r>
            <a:endParaRPr lang="en-US" sz="1000" dirty="0"/>
          </a:p>
        </p:txBody>
      </p:sp>
      <p:pic>
        <p:nvPicPr>
          <p:cNvPr id="7" name="Picture 1"/>
          <p:cNvPicPr>
            <a:picLocks noChangeAspect="1" noChangeArrowheads="1"/>
          </p:cNvPicPr>
          <p:nvPr/>
        </p:nvPicPr>
        <p:blipFill>
          <a:blip r:embed="rId3" cstate="print"/>
          <a:srcRect/>
          <a:stretch>
            <a:fillRect/>
          </a:stretch>
        </p:blipFill>
        <p:spPr bwMode="auto">
          <a:xfrm>
            <a:off x="5318288" y="4171149"/>
            <a:ext cx="3551848" cy="2223010"/>
          </a:xfrm>
          <a:prstGeom prst="rect">
            <a:avLst/>
          </a:prstGeom>
          <a:noFill/>
          <a:ln w="9525">
            <a:noFill/>
            <a:miter lim="800000"/>
            <a:headEnd/>
            <a:tailEnd/>
          </a:ln>
          <a:effectLst/>
        </p:spPr>
      </p:pic>
      <p:pic>
        <p:nvPicPr>
          <p:cNvPr id="9" name="Picture 34" descr="dipole_sk_mnw3"/>
          <p:cNvPicPr>
            <a:picLocks noChangeAspect="1" noChangeArrowheads="1"/>
          </p:cNvPicPr>
          <p:nvPr/>
        </p:nvPicPr>
        <p:blipFill>
          <a:blip r:embed="rId4" cstate="print"/>
          <a:srcRect/>
          <a:stretch>
            <a:fillRect/>
          </a:stretch>
        </p:blipFill>
        <p:spPr bwMode="auto">
          <a:xfrm>
            <a:off x="5362596" y="2371980"/>
            <a:ext cx="1455737" cy="1106488"/>
          </a:xfrm>
          <a:prstGeom prst="rect">
            <a:avLst/>
          </a:prstGeom>
          <a:noFill/>
        </p:spPr>
      </p:pic>
      <p:sp>
        <p:nvSpPr>
          <p:cNvPr id="2" name="Ellipse 1"/>
          <p:cNvSpPr/>
          <p:nvPr/>
        </p:nvSpPr>
        <p:spPr bwMode="auto">
          <a:xfrm>
            <a:off x="7760289" y="4545290"/>
            <a:ext cx="618186" cy="141668"/>
          </a:xfrm>
          <a:prstGeom prst="ellipse">
            <a:avLst/>
          </a:prstGeom>
          <a:solidFill>
            <a:srgbClr val="0066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sp>
        <p:nvSpPr>
          <p:cNvPr id="3" name="ZoneTexte 2"/>
          <p:cNvSpPr txBox="1"/>
          <p:nvPr/>
        </p:nvSpPr>
        <p:spPr>
          <a:xfrm>
            <a:off x="8223735" y="4219615"/>
            <a:ext cx="590226" cy="338554"/>
          </a:xfrm>
          <a:prstGeom prst="rect">
            <a:avLst/>
          </a:prstGeom>
          <a:solidFill>
            <a:schemeClr val="bg1"/>
          </a:solidFill>
        </p:spPr>
        <p:txBody>
          <a:bodyPr wrap="none" rtlCol="0">
            <a:spAutoFit/>
          </a:bodyPr>
          <a:lstStyle/>
          <a:p>
            <a:r>
              <a:rPr lang="fr-CH" sz="1600" dirty="0" smtClean="0"/>
              <a:t>FCC</a:t>
            </a:r>
            <a:endParaRPr lang="en-GB" sz="1600" dirty="0"/>
          </a:p>
        </p:txBody>
      </p:sp>
    </p:spTree>
    <p:extLst>
      <p:ext uri="{BB962C8B-B14F-4D97-AF65-F5344CB8AC3E}">
        <p14:creationId xmlns:p14="http://schemas.microsoft.com/office/powerpoint/2010/main" val="110146842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dirty="0"/>
              <a:t>LHC in the 10’s </a:t>
            </a:r>
            <a:r>
              <a:rPr lang="en-US" dirty="0" smtClean="0"/>
              <a:t>- </a:t>
            </a:r>
            <a:fld id="{B1DE5877-CFA4-47FA-8D29-385DA945389C}" type="slidenum">
              <a:rPr lang="en-US" smtClean="0"/>
              <a:pPr/>
              <a:t>3</a:t>
            </a:fld>
            <a:endParaRPr lang="en-US" dirty="0"/>
          </a:p>
        </p:txBody>
      </p:sp>
      <p:sp>
        <p:nvSpPr>
          <p:cNvPr id="28675" name="Rectangle 2"/>
          <p:cNvSpPr>
            <a:spLocks noGrp="1" noChangeArrowheads="1"/>
          </p:cNvSpPr>
          <p:nvPr>
            <p:ph type="title"/>
          </p:nvPr>
        </p:nvSpPr>
        <p:spPr/>
        <p:txBody>
          <a:bodyPr/>
          <a:lstStyle/>
          <a:p>
            <a:pPr eaLnBrk="1" hangingPunct="1"/>
            <a:r>
              <a:rPr lang="en-US" dirty="0" smtClean="0"/>
              <a:t>LHC IN THE 10’s: </a:t>
            </a:r>
            <a:br>
              <a:rPr lang="en-US" dirty="0" smtClean="0"/>
            </a:br>
            <a:r>
              <a:rPr lang="en-US" dirty="0" smtClean="0"/>
              <a:t>ENERGY</a:t>
            </a:r>
          </a:p>
        </p:txBody>
      </p:sp>
      <p:sp>
        <p:nvSpPr>
          <p:cNvPr id="28676" name="Rectangle 3"/>
          <p:cNvSpPr>
            <a:spLocks noGrp="1" noChangeArrowheads="1"/>
          </p:cNvSpPr>
          <p:nvPr>
            <p:ph type="body" idx="1"/>
          </p:nvPr>
        </p:nvSpPr>
        <p:spPr>
          <a:xfrm>
            <a:off x="266700" y="1190625"/>
            <a:ext cx="8677275" cy="5240338"/>
          </a:xfrm>
        </p:spPr>
        <p:txBody>
          <a:bodyPr/>
          <a:lstStyle/>
          <a:p>
            <a:pPr eaLnBrk="1" hangingPunct="1"/>
            <a:r>
              <a:rPr lang="en-US" dirty="0" smtClean="0">
                <a:sym typeface="Symbol" pitchFamily="18" charset="2"/>
              </a:rPr>
              <a:t>In run I, LHC energy has been </a:t>
            </a:r>
            <a:r>
              <a:rPr lang="en-US" dirty="0" smtClean="0">
                <a:solidFill>
                  <a:srgbClr val="C00000"/>
                </a:solidFill>
                <a:sym typeface="Symbol" pitchFamily="18" charset="2"/>
              </a:rPr>
              <a:t>3.5 </a:t>
            </a:r>
            <a:r>
              <a:rPr lang="en-US" dirty="0" err="1" smtClean="0">
                <a:solidFill>
                  <a:srgbClr val="C00000"/>
                </a:solidFill>
                <a:sym typeface="Symbol" pitchFamily="18" charset="2"/>
              </a:rPr>
              <a:t>TeV</a:t>
            </a:r>
            <a:r>
              <a:rPr lang="en-US" dirty="0" smtClean="0">
                <a:solidFill>
                  <a:srgbClr val="C00000"/>
                </a:solidFill>
                <a:sym typeface="Symbol" pitchFamily="18" charset="2"/>
              </a:rPr>
              <a:t> and 4 </a:t>
            </a:r>
            <a:r>
              <a:rPr lang="en-US" dirty="0" err="1" smtClean="0">
                <a:solidFill>
                  <a:srgbClr val="C00000"/>
                </a:solidFill>
                <a:sym typeface="Symbol" pitchFamily="18" charset="2"/>
              </a:rPr>
              <a:t>TeV</a:t>
            </a:r>
            <a:endParaRPr lang="en-US" dirty="0" smtClean="0">
              <a:solidFill>
                <a:srgbClr val="C00000"/>
              </a:solidFill>
              <a:sym typeface="Symbol" pitchFamily="18" charset="2"/>
            </a:endParaRPr>
          </a:p>
          <a:p>
            <a:pPr lvl="1" eaLnBrk="1" hangingPunct="1"/>
            <a:r>
              <a:rPr lang="fr-CH" dirty="0" err="1" smtClean="0">
                <a:sym typeface="Symbol" pitchFamily="18" charset="2"/>
              </a:rPr>
              <a:t>Unforeseen</a:t>
            </a:r>
            <a:r>
              <a:rPr lang="fr-CH" dirty="0" smtClean="0">
                <a:sym typeface="Symbol" pitchFamily="18" charset="2"/>
              </a:rPr>
              <a:t> limitation, due to </a:t>
            </a:r>
            <a:r>
              <a:rPr lang="en-US" dirty="0" smtClean="0">
                <a:sym typeface="Symbol" pitchFamily="18" charset="2"/>
              </a:rPr>
              <a:t>weakness in the </a:t>
            </a:r>
            <a:r>
              <a:rPr lang="en-US" dirty="0" smtClean="0">
                <a:solidFill>
                  <a:srgbClr val="C00000"/>
                </a:solidFill>
                <a:sym typeface="Symbol" pitchFamily="18" charset="2"/>
              </a:rPr>
              <a:t>interconnections</a:t>
            </a:r>
          </a:p>
          <a:p>
            <a:pPr lvl="2" eaLnBrk="1" hangingPunct="1"/>
            <a:r>
              <a:rPr lang="en-US" dirty="0" smtClean="0">
                <a:sym typeface="Symbol" pitchFamily="18" charset="2"/>
              </a:rPr>
              <a:t>This caused the 2008 incident</a:t>
            </a:r>
          </a:p>
          <a:p>
            <a:pPr lvl="1" eaLnBrk="1" hangingPunct="1"/>
            <a:r>
              <a:rPr lang="fr-CH" dirty="0" smtClean="0">
                <a:sym typeface="Symbol" pitchFamily="18" charset="2"/>
              </a:rPr>
              <a:t>In 2008 one </a:t>
            </a:r>
            <a:r>
              <a:rPr lang="fr-CH" dirty="0" err="1" smtClean="0">
                <a:sym typeface="Symbol" pitchFamily="18" charset="2"/>
              </a:rPr>
              <a:t>sector</a:t>
            </a:r>
            <a:r>
              <a:rPr lang="fr-CH" dirty="0" smtClean="0">
                <a:sym typeface="Symbol" pitchFamily="18" charset="2"/>
              </a:rPr>
              <a:t> </a:t>
            </a:r>
            <a:r>
              <a:rPr lang="fr-CH" dirty="0" err="1" smtClean="0">
                <a:sym typeface="Symbol" pitchFamily="18" charset="2"/>
              </a:rPr>
              <a:t>was</a:t>
            </a:r>
            <a:r>
              <a:rPr lang="fr-CH" dirty="0" smtClean="0">
                <a:sym typeface="Symbol" pitchFamily="18" charset="2"/>
              </a:rPr>
              <a:t> </a:t>
            </a:r>
            <a:r>
              <a:rPr lang="fr-CH" dirty="0" err="1" smtClean="0">
                <a:sym typeface="Symbol" pitchFamily="18" charset="2"/>
              </a:rPr>
              <a:t>pushed</a:t>
            </a:r>
            <a:r>
              <a:rPr lang="fr-CH" dirty="0" smtClean="0">
                <a:sym typeface="Symbol" pitchFamily="18" charset="2"/>
              </a:rPr>
              <a:t> to 6.6 </a:t>
            </a:r>
            <a:r>
              <a:rPr lang="fr-CH" dirty="0" err="1" smtClean="0">
                <a:sym typeface="Symbol" pitchFamily="18" charset="2"/>
              </a:rPr>
              <a:t>TeV</a:t>
            </a:r>
            <a:r>
              <a:rPr lang="fr-CH" dirty="0" smtClean="0">
                <a:sym typeface="Symbol" pitchFamily="18" charset="2"/>
              </a:rPr>
              <a:t> </a:t>
            </a:r>
            <a:r>
              <a:rPr lang="fr-CH" dirty="0" err="1" smtClean="0">
                <a:sym typeface="Symbol" pitchFamily="18" charset="2"/>
              </a:rPr>
              <a:t>showing</a:t>
            </a:r>
            <a:r>
              <a:rPr lang="fr-CH" dirty="0" smtClean="0">
                <a:sym typeface="Symbol" pitchFamily="18" charset="2"/>
              </a:rPr>
              <a:t> a training </a:t>
            </a:r>
            <a:r>
              <a:rPr lang="fr-CH" dirty="0" smtClean="0">
                <a:solidFill>
                  <a:srgbClr val="C00000"/>
                </a:solidFill>
                <a:sym typeface="Symbol" pitchFamily="18" charset="2"/>
              </a:rPr>
              <a:t>longer </a:t>
            </a:r>
            <a:r>
              <a:rPr lang="fr-CH" dirty="0" err="1" smtClean="0">
                <a:solidFill>
                  <a:srgbClr val="C00000"/>
                </a:solidFill>
                <a:sym typeface="Symbol" pitchFamily="18" charset="2"/>
              </a:rPr>
              <a:t>than</a:t>
            </a:r>
            <a:r>
              <a:rPr lang="fr-CH" dirty="0" smtClean="0">
                <a:solidFill>
                  <a:srgbClr val="C00000"/>
                </a:solidFill>
                <a:sym typeface="Symbol" pitchFamily="18" charset="2"/>
              </a:rPr>
              <a:t> </a:t>
            </a:r>
            <a:r>
              <a:rPr lang="fr-CH" dirty="0" err="1" smtClean="0">
                <a:solidFill>
                  <a:srgbClr val="C00000"/>
                </a:solidFill>
                <a:sym typeface="Symbol" pitchFamily="18" charset="2"/>
              </a:rPr>
              <a:t>expected</a:t>
            </a:r>
            <a:r>
              <a:rPr lang="fr-CH" dirty="0" smtClean="0">
                <a:solidFill>
                  <a:srgbClr val="C00000"/>
                </a:solidFill>
                <a:sym typeface="Symbol" pitchFamily="18" charset="2"/>
              </a:rPr>
              <a:t> </a:t>
            </a:r>
            <a:r>
              <a:rPr lang="fr-CH" dirty="0" smtClean="0">
                <a:sym typeface="Symbol" pitchFamily="18" charset="2"/>
              </a:rPr>
              <a:t>– </a:t>
            </a:r>
            <a:r>
              <a:rPr lang="fr-CH" dirty="0" err="1" smtClean="0">
                <a:sym typeface="Symbol" pitchFamily="18" charset="2"/>
              </a:rPr>
              <a:t>only</a:t>
            </a:r>
            <a:r>
              <a:rPr lang="fr-CH" dirty="0" smtClean="0">
                <a:sym typeface="Symbol" pitchFamily="18" charset="2"/>
              </a:rPr>
              <a:t> in 3000 </a:t>
            </a:r>
            <a:r>
              <a:rPr lang="fr-CH" dirty="0" err="1" smtClean="0">
                <a:sym typeface="Symbol" pitchFamily="18" charset="2"/>
              </a:rPr>
              <a:t>series</a:t>
            </a:r>
            <a:r>
              <a:rPr lang="fr-CH" dirty="0" smtClean="0">
                <a:sym typeface="Symbol" pitchFamily="18" charset="2"/>
              </a:rPr>
              <a:t> </a:t>
            </a:r>
            <a:r>
              <a:rPr lang="fr-CH" dirty="0" err="1" smtClean="0">
                <a:sym typeface="Symbol" pitchFamily="18" charset="2"/>
              </a:rPr>
              <a:t>magnets</a:t>
            </a:r>
            <a:endParaRPr lang="en-US" dirty="0" smtClean="0">
              <a:sym typeface="Symbol" pitchFamily="18" charset="2"/>
            </a:endParaRPr>
          </a:p>
          <a:p>
            <a:pPr eaLnBrk="1" hangingPunct="1"/>
            <a:r>
              <a:rPr lang="fr-CH" dirty="0" smtClean="0">
                <a:sym typeface="Symbol" pitchFamily="18" charset="2"/>
              </a:rPr>
              <a:t>Major consolidation in LS1</a:t>
            </a:r>
            <a:endParaRPr lang="en-US" dirty="0" smtClean="0">
              <a:sym typeface="Symbol" pitchFamily="18" charset="2"/>
            </a:endParaRPr>
          </a:p>
          <a:p>
            <a:pPr lvl="1" eaLnBrk="1" hangingPunct="1"/>
            <a:r>
              <a:rPr lang="en-US" dirty="0" smtClean="0">
                <a:sym typeface="Symbol" pitchFamily="18" charset="2"/>
              </a:rPr>
              <a:t>Shunt being added to cure interconnection the problem </a:t>
            </a:r>
            <a:r>
              <a:rPr lang="en-US" sz="1200" dirty="0" smtClean="0">
                <a:solidFill>
                  <a:srgbClr val="009900"/>
                </a:solidFill>
                <a:sym typeface="Symbol" pitchFamily="18" charset="2"/>
              </a:rPr>
              <a:t>[J. P. Tock, F. </a:t>
            </a:r>
            <a:r>
              <a:rPr lang="en-US" sz="1200" dirty="0" err="1" smtClean="0">
                <a:solidFill>
                  <a:srgbClr val="009900"/>
                </a:solidFill>
                <a:sym typeface="Symbol" pitchFamily="18" charset="2"/>
              </a:rPr>
              <a:t>Bordry</a:t>
            </a:r>
            <a:r>
              <a:rPr lang="en-US" sz="1200" dirty="0" smtClean="0">
                <a:solidFill>
                  <a:srgbClr val="009900"/>
                </a:solidFill>
                <a:sym typeface="Symbol" pitchFamily="18" charset="2"/>
              </a:rPr>
              <a:t>, et al., EUCAS conference, to be published on IEEE Trans. Appl. </a:t>
            </a:r>
            <a:r>
              <a:rPr lang="en-US" sz="1200" dirty="0" err="1" smtClean="0">
                <a:solidFill>
                  <a:srgbClr val="009900"/>
                </a:solidFill>
                <a:sym typeface="Symbol" pitchFamily="18" charset="2"/>
              </a:rPr>
              <a:t>Supercond</a:t>
            </a:r>
            <a:r>
              <a:rPr lang="en-US" sz="1200" dirty="0" smtClean="0">
                <a:solidFill>
                  <a:srgbClr val="009900"/>
                </a:solidFill>
                <a:sym typeface="Symbol" pitchFamily="18" charset="2"/>
              </a:rPr>
              <a:t>.]</a:t>
            </a: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pic>
        <p:nvPicPr>
          <p:cNvPr id="21" name="Picture 6" descr="I:\FRESCA\Measurements\Joint with void 1\Radio images\E1.JPG"/>
          <p:cNvPicPr>
            <a:picLocks noChangeAspect="1" noChangeArrowheads="1"/>
          </p:cNvPicPr>
          <p:nvPr/>
        </p:nvPicPr>
        <p:blipFill>
          <a:blip r:embed="rId2" cstate="email"/>
          <a:srcRect/>
          <a:stretch>
            <a:fillRect/>
          </a:stretch>
        </p:blipFill>
        <p:spPr bwMode="auto">
          <a:xfrm>
            <a:off x="876300" y="4327180"/>
            <a:ext cx="3317836" cy="531641"/>
          </a:xfrm>
          <a:prstGeom prst="rect">
            <a:avLst/>
          </a:prstGeom>
          <a:noFill/>
          <a:ln w="9525">
            <a:noFill/>
            <a:miter lim="800000"/>
            <a:headEnd/>
            <a:tailEnd/>
          </a:ln>
        </p:spPr>
      </p:pic>
      <p:pic>
        <p:nvPicPr>
          <p:cNvPr id="22" name="Picture 7" descr="I:\FRESCA\Measurements\Joint with void 2\Pictures\Radio images\Radio images 14 december 2009\Ech1 gauche.JPG"/>
          <p:cNvPicPr>
            <a:picLocks noChangeAspect="1" noChangeArrowheads="1"/>
          </p:cNvPicPr>
          <p:nvPr/>
        </p:nvPicPr>
        <p:blipFill>
          <a:blip r:embed="rId3" cstate="email"/>
          <a:srcRect/>
          <a:stretch>
            <a:fillRect/>
          </a:stretch>
        </p:blipFill>
        <p:spPr bwMode="auto">
          <a:xfrm>
            <a:off x="876301" y="5233587"/>
            <a:ext cx="3317835" cy="532899"/>
          </a:xfrm>
          <a:prstGeom prst="rect">
            <a:avLst/>
          </a:prstGeom>
          <a:noFill/>
          <a:ln w="9525">
            <a:noFill/>
            <a:miter lim="800000"/>
            <a:headEnd/>
            <a:tailEnd/>
          </a:ln>
        </p:spPr>
      </p:pic>
      <p:sp>
        <p:nvSpPr>
          <p:cNvPr id="14" name="ZoneTexte 13"/>
          <p:cNvSpPr txBox="1"/>
          <p:nvPr/>
        </p:nvSpPr>
        <p:spPr>
          <a:xfrm>
            <a:off x="1050676" y="5972015"/>
            <a:ext cx="2969083" cy="646331"/>
          </a:xfrm>
          <a:prstGeom prst="rect">
            <a:avLst/>
          </a:prstGeom>
          <a:noFill/>
        </p:spPr>
        <p:txBody>
          <a:bodyPr wrap="none" rtlCol="0">
            <a:spAutoFit/>
          </a:bodyPr>
          <a:lstStyle/>
          <a:p>
            <a:pPr algn="ctr"/>
            <a:r>
              <a:rPr lang="fr-CH" sz="1200" dirty="0" smtClean="0"/>
              <a:t>Cross-section of the </a:t>
            </a:r>
            <a:r>
              <a:rPr lang="fr-CH" sz="1200" dirty="0" err="1" smtClean="0"/>
              <a:t>intreconnection</a:t>
            </a:r>
            <a:r>
              <a:rPr lang="fr-CH" sz="1200" dirty="0" smtClean="0"/>
              <a:t> and </a:t>
            </a:r>
          </a:p>
          <a:p>
            <a:pPr algn="ctr"/>
            <a:r>
              <a:rPr lang="fr-CH" sz="1200" dirty="0" err="1" smtClean="0"/>
              <a:t>radiography</a:t>
            </a:r>
            <a:r>
              <a:rPr lang="fr-CH" sz="1200" dirty="0" smtClean="0"/>
              <a:t> </a:t>
            </a:r>
            <a:r>
              <a:rPr lang="fr-CH" sz="1200" dirty="0" err="1" smtClean="0"/>
              <a:t>showing</a:t>
            </a:r>
            <a:r>
              <a:rPr lang="fr-CH" sz="1200" dirty="0" smtClean="0"/>
              <a:t> </a:t>
            </a:r>
            <a:r>
              <a:rPr lang="fr-CH" sz="1200" dirty="0" err="1" smtClean="0"/>
              <a:t>missing</a:t>
            </a:r>
            <a:r>
              <a:rPr lang="fr-CH" sz="1200" dirty="0" smtClean="0"/>
              <a:t> </a:t>
            </a:r>
            <a:r>
              <a:rPr lang="fr-CH" sz="1200" dirty="0" err="1" smtClean="0"/>
              <a:t>continuity</a:t>
            </a:r>
            <a:endParaRPr lang="fr-CH" sz="1200" dirty="0" smtClean="0"/>
          </a:p>
          <a:p>
            <a:pPr algn="ctr"/>
            <a:r>
              <a:rPr lang="fr-CH" sz="1200" dirty="0" smtClean="0">
                <a:solidFill>
                  <a:srgbClr val="009900"/>
                </a:solidFill>
              </a:rPr>
              <a:t>[F. </a:t>
            </a:r>
            <a:r>
              <a:rPr lang="fr-CH" sz="1200" dirty="0" err="1" smtClean="0">
                <a:solidFill>
                  <a:srgbClr val="009900"/>
                </a:solidFill>
              </a:rPr>
              <a:t>Bordry</a:t>
            </a:r>
            <a:r>
              <a:rPr lang="fr-CH" sz="1200" dirty="0" smtClean="0">
                <a:solidFill>
                  <a:srgbClr val="009900"/>
                </a:solidFill>
              </a:rPr>
              <a:t>, J. P. </a:t>
            </a:r>
            <a:r>
              <a:rPr lang="fr-CH" sz="1200" dirty="0" err="1" smtClean="0">
                <a:solidFill>
                  <a:srgbClr val="009900"/>
                </a:solidFill>
              </a:rPr>
              <a:t>Tock</a:t>
            </a:r>
            <a:r>
              <a:rPr lang="fr-CH" sz="1200" dirty="0" smtClean="0">
                <a:solidFill>
                  <a:srgbClr val="009900"/>
                </a:solidFill>
              </a:rPr>
              <a:t> and LS1 team]</a:t>
            </a:r>
            <a:endParaRPr lang="en-GB" sz="1200" dirty="0">
              <a:solidFill>
                <a:srgbClr val="009900"/>
              </a:solidFill>
            </a:endParaRPr>
          </a:p>
        </p:txBody>
      </p:sp>
      <p:pic>
        <p:nvPicPr>
          <p:cNvPr id="15" name="Picture 1"/>
          <p:cNvPicPr/>
          <p:nvPr/>
        </p:nvPicPr>
        <p:blipFill>
          <a:blip r:embed="rId4" cstate="print"/>
          <a:srcRect/>
          <a:stretch>
            <a:fillRect/>
          </a:stretch>
        </p:blipFill>
        <p:spPr bwMode="auto">
          <a:xfrm>
            <a:off x="4742585" y="4048275"/>
            <a:ext cx="3640172" cy="2089269"/>
          </a:xfrm>
          <a:prstGeom prst="rect">
            <a:avLst/>
          </a:prstGeom>
          <a:noFill/>
          <a:ln w="9525">
            <a:noFill/>
            <a:miter lim="800000"/>
            <a:headEnd/>
            <a:tailEnd/>
          </a:ln>
        </p:spPr>
      </p:pic>
      <p:sp>
        <p:nvSpPr>
          <p:cNvPr id="16" name="ZoneTexte 13"/>
          <p:cNvSpPr txBox="1"/>
          <p:nvPr/>
        </p:nvSpPr>
        <p:spPr>
          <a:xfrm>
            <a:off x="5894182" y="6016040"/>
            <a:ext cx="1829347" cy="461665"/>
          </a:xfrm>
          <a:prstGeom prst="rect">
            <a:avLst/>
          </a:prstGeom>
          <a:noFill/>
        </p:spPr>
        <p:txBody>
          <a:bodyPr wrap="none" rtlCol="0">
            <a:spAutoFit/>
          </a:bodyPr>
          <a:lstStyle/>
          <a:p>
            <a:pPr algn="ctr"/>
            <a:r>
              <a:rPr lang="fr-CH" sz="1200" dirty="0" smtClean="0"/>
              <a:t>The training of </a:t>
            </a:r>
            <a:r>
              <a:rPr lang="fr-CH" sz="1200" dirty="0" err="1" smtClean="0"/>
              <a:t>sector</a:t>
            </a:r>
            <a:r>
              <a:rPr lang="fr-CH" sz="1200" dirty="0" smtClean="0"/>
              <a:t> 56</a:t>
            </a:r>
          </a:p>
          <a:p>
            <a:pPr algn="ctr"/>
            <a:r>
              <a:rPr lang="fr-CH" sz="1200" dirty="0" smtClean="0">
                <a:solidFill>
                  <a:srgbClr val="009900"/>
                </a:solidFill>
              </a:rPr>
              <a:t>[HC and MP3 team]</a:t>
            </a:r>
            <a:endParaRPr lang="en-GB" sz="1200" dirty="0">
              <a:solidFill>
                <a:srgbClr val="009900"/>
              </a:solidFill>
            </a:endParaRPr>
          </a:p>
        </p:txBody>
      </p:sp>
    </p:spTree>
    <p:extLst>
      <p:ext uri="{BB962C8B-B14F-4D97-AF65-F5344CB8AC3E}">
        <p14:creationId xmlns:p14="http://schemas.microsoft.com/office/powerpoint/2010/main" val="427536520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p:txBody>
          <a:bodyPr/>
          <a:lstStyle/>
          <a:p>
            <a:pPr>
              <a:defRPr/>
            </a:pPr>
            <a:r>
              <a:rPr lang="en-US" dirty="0"/>
              <a:t>The 30’s: FCC study - </a:t>
            </a:r>
            <a:fld id="{5B0F2CE2-42CD-4A74-A04F-1839686887D0}" type="slidenum">
              <a:rPr lang="en-US" smtClean="0"/>
              <a:pPr>
                <a:defRPr/>
              </a:pPr>
              <a:t>30</a:t>
            </a:fld>
            <a:endParaRPr lang="en-US" dirty="0" smtClean="0"/>
          </a:p>
        </p:txBody>
      </p:sp>
      <p:sp>
        <p:nvSpPr>
          <p:cNvPr id="13315" name="Rectangle 2"/>
          <p:cNvSpPr>
            <a:spLocks noGrp="1" noChangeArrowheads="1"/>
          </p:cNvSpPr>
          <p:nvPr>
            <p:ph type="title"/>
          </p:nvPr>
        </p:nvSpPr>
        <p:spPr/>
        <p:txBody>
          <a:bodyPr/>
          <a:lstStyle/>
          <a:p>
            <a:pPr eaLnBrk="1" hangingPunct="1"/>
            <a:r>
              <a:rPr lang="fr-CH" dirty="0">
                <a:solidFill>
                  <a:schemeClr val="bg1"/>
                </a:solidFill>
                <a:sym typeface="Symbol" pitchFamily="18" charset="2"/>
              </a:rPr>
              <a:t>THE FUTURE CIRCULAR COLLIDER: MAGNETS</a:t>
            </a:r>
            <a:endParaRPr lang="en-US" dirty="0" smtClean="0">
              <a:solidFill>
                <a:schemeClr val="bg1"/>
              </a:solidFill>
              <a:sym typeface="Symbol" pitchFamily="18" charset="2"/>
            </a:endParaRPr>
          </a:p>
        </p:txBody>
      </p:sp>
      <p:sp>
        <p:nvSpPr>
          <p:cNvPr id="13316" name="Rectangle 3"/>
          <p:cNvSpPr>
            <a:spLocks noGrp="1" noChangeArrowheads="1"/>
          </p:cNvSpPr>
          <p:nvPr>
            <p:ph type="body" idx="1"/>
          </p:nvPr>
        </p:nvSpPr>
        <p:spPr/>
        <p:txBody>
          <a:bodyPr/>
          <a:lstStyle/>
          <a:p>
            <a:pPr eaLnBrk="1" hangingPunct="1"/>
            <a:r>
              <a:rPr lang="en-GB" dirty="0" smtClean="0">
                <a:sym typeface="Symbol" pitchFamily="18" charset="2"/>
              </a:rPr>
              <a:t>What material can </a:t>
            </a:r>
            <a:r>
              <a:rPr lang="en-GB" dirty="0" smtClean="0">
                <a:solidFill>
                  <a:srgbClr val="C00000"/>
                </a:solidFill>
                <a:sym typeface="Symbol" pitchFamily="18" charset="2"/>
              </a:rPr>
              <a:t>tolerate 400 A/mm</a:t>
            </a:r>
            <a:r>
              <a:rPr lang="en-GB" baseline="30000" dirty="0" smtClean="0">
                <a:solidFill>
                  <a:srgbClr val="C00000"/>
                </a:solidFill>
                <a:sym typeface="Symbol" pitchFamily="18" charset="2"/>
              </a:rPr>
              <a:t>2 </a:t>
            </a:r>
            <a:r>
              <a:rPr lang="en-GB" dirty="0" smtClean="0">
                <a:sym typeface="Symbol" pitchFamily="18" charset="2"/>
              </a:rPr>
              <a:t>and at what field ?</a:t>
            </a:r>
          </a:p>
          <a:p>
            <a:pPr lvl="1" eaLnBrk="1" hangingPunct="1"/>
            <a:r>
              <a:rPr lang="en-GB" dirty="0" smtClean="0">
                <a:sym typeface="Symbol" pitchFamily="18" charset="2"/>
              </a:rPr>
              <a:t>For </a:t>
            </a:r>
            <a:r>
              <a:rPr lang="en-GB" dirty="0" err="1" smtClean="0">
                <a:sym typeface="Symbol" pitchFamily="18" charset="2"/>
              </a:rPr>
              <a:t>Nb</a:t>
            </a:r>
            <a:r>
              <a:rPr lang="en-GB" dirty="0" smtClean="0">
                <a:sym typeface="Symbol" pitchFamily="18" charset="2"/>
              </a:rPr>
              <a:t>-Ti: LHC performances  - up to 8 T</a:t>
            </a:r>
          </a:p>
          <a:p>
            <a:pPr lvl="1" eaLnBrk="1" hangingPunct="1"/>
            <a:r>
              <a:rPr lang="en-GB" dirty="0" smtClean="0">
                <a:sym typeface="Symbol" pitchFamily="18" charset="2"/>
              </a:rPr>
              <a:t>For Nb</a:t>
            </a:r>
            <a:r>
              <a:rPr lang="en-GB" baseline="-25000" dirty="0" smtClean="0">
                <a:sym typeface="Symbol" pitchFamily="18" charset="2"/>
              </a:rPr>
              <a:t>3</a:t>
            </a:r>
            <a:r>
              <a:rPr lang="en-GB" dirty="0" smtClean="0">
                <a:sym typeface="Symbol" pitchFamily="18" charset="2"/>
              </a:rPr>
              <a:t>Sn: possibly reach 16 T with grading</a:t>
            </a:r>
          </a:p>
          <a:p>
            <a:pPr lvl="2" eaLnBrk="1" hangingPunct="1"/>
            <a:r>
              <a:rPr lang="fr-CH" dirty="0" err="1" smtClean="0">
                <a:sym typeface="Symbol" pitchFamily="18" charset="2"/>
              </a:rPr>
              <a:t>Studies</a:t>
            </a:r>
            <a:r>
              <a:rPr lang="fr-CH" dirty="0" smtClean="0">
                <a:sym typeface="Symbol" pitchFamily="18" charset="2"/>
              </a:rPr>
              <a:t> </a:t>
            </a:r>
            <a:r>
              <a:rPr lang="fr-CH" dirty="0" err="1" smtClean="0">
                <a:sym typeface="Symbol" pitchFamily="18" charset="2"/>
              </a:rPr>
              <a:t>led</a:t>
            </a:r>
            <a:r>
              <a:rPr lang="fr-CH" dirty="0" smtClean="0">
                <a:sym typeface="Symbol" pitchFamily="18" charset="2"/>
              </a:rPr>
              <a:t> by </a:t>
            </a:r>
            <a:r>
              <a:rPr lang="fr-CH" dirty="0" smtClean="0">
                <a:solidFill>
                  <a:srgbClr val="009900"/>
                </a:solidFill>
                <a:sym typeface="Symbol" pitchFamily="18" charset="2"/>
              </a:rPr>
              <a:t>D. </a:t>
            </a:r>
            <a:r>
              <a:rPr lang="fr-CH" dirty="0" err="1" smtClean="0">
                <a:solidFill>
                  <a:srgbClr val="009900"/>
                </a:solidFill>
                <a:sym typeface="Symbol" pitchFamily="18" charset="2"/>
              </a:rPr>
              <a:t>Tommasini</a:t>
            </a:r>
            <a:r>
              <a:rPr lang="fr-CH" dirty="0" smtClean="0">
                <a:solidFill>
                  <a:srgbClr val="009900"/>
                </a:solidFill>
                <a:sym typeface="Symbol" pitchFamily="18" charset="2"/>
              </a:rPr>
              <a:t>  and L. </a:t>
            </a:r>
            <a:r>
              <a:rPr lang="fr-CH" dirty="0" err="1" smtClean="0">
                <a:solidFill>
                  <a:srgbClr val="009900"/>
                </a:solidFill>
                <a:sym typeface="Symbol" pitchFamily="18" charset="2"/>
              </a:rPr>
              <a:t>Bottura</a:t>
            </a:r>
            <a:r>
              <a:rPr lang="fr-CH" dirty="0" smtClean="0">
                <a:solidFill>
                  <a:srgbClr val="009900"/>
                </a:solidFill>
                <a:sym typeface="Symbol" pitchFamily="18" charset="2"/>
              </a:rPr>
              <a:t> </a:t>
            </a:r>
            <a:r>
              <a:rPr lang="fr-CH" dirty="0" smtClean="0">
                <a:sym typeface="Symbol" pitchFamily="18" charset="2"/>
              </a:rPr>
              <a:t>- international </a:t>
            </a:r>
            <a:r>
              <a:rPr lang="fr-CH" dirty="0" err="1" smtClean="0">
                <a:sym typeface="Symbol" pitchFamily="18" charset="2"/>
              </a:rPr>
              <a:t>collab</a:t>
            </a:r>
            <a:r>
              <a:rPr lang="fr-CH" dirty="0" smtClean="0">
                <a:sym typeface="Symbol" pitchFamily="18" charset="2"/>
              </a:rPr>
              <a:t>.</a:t>
            </a:r>
            <a:endParaRPr lang="en-GB" dirty="0">
              <a:sym typeface="Symbol" pitchFamily="18" charset="2"/>
            </a:endParaRPr>
          </a:p>
          <a:p>
            <a:pPr lvl="2" eaLnBrk="1" hangingPunct="1"/>
            <a:r>
              <a:rPr lang="fr-CH" dirty="0" err="1" smtClean="0">
                <a:sym typeface="Symbol" pitchFamily="18" charset="2"/>
              </a:rPr>
              <a:t>Cost</a:t>
            </a:r>
            <a:r>
              <a:rPr lang="fr-CH" dirty="0" smtClean="0">
                <a:sym typeface="Symbol" pitchFamily="18" charset="2"/>
              </a:rPr>
              <a:t> </a:t>
            </a:r>
            <a:r>
              <a:rPr lang="fr-CH" dirty="0" err="1" smtClean="0">
                <a:sym typeface="Symbol" pitchFamily="18" charset="2"/>
              </a:rPr>
              <a:t>is</a:t>
            </a:r>
            <a:r>
              <a:rPr lang="fr-CH" dirty="0" smtClean="0">
                <a:sym typeface="Symbol" pitchFamily="18" charset="2"/>
              </a:rPr>
              <a:t> an issue </a:t>
            </a:r>
            <a:r>
              <a:rPr lang="fr-CH" dirty="0" err="1" smtClean="0">
                <a:sym typeface="Symbol" pitchFamily="18" charset="2"/>
              </a:rPr>
              <a:t>with</a:t>
            </a:r>
            <a:r>
              <a:rPr lang="fr-CH" dirty="0" smtClean="0">
                <a:sym typeface="Symbol" pitchFamily="18" charset="2"/>
              </a:rPr>
              <a:t> </a:t>
            </a:r>
            <a:r>
              <a:rPr lang="fr-CH" dirty="0" err="1" smtClean="0">
                <a:sym typeface="Symbol" pitchFamily="18" charset="2"/>
              </a:rPr>
              <a:t>present</a:t>
            </a:r>
            <a:r>
              <a:rPr lang="fr-CH" dirty="0" smtClean="0">
                <a:sym typeface="Symbol" pitchFamily="18" charset="2"/>
              </a:rPr>
              <a:t> </a:t>
            </a:r>
            <a:r>
              <a:rPr lang="fr-CH" dirty="0" err="1" smtClean="0">
                <a:sym typeface="Symbol" pitchFamily="18" charset="2"/>
              </a:rPr>
              <a:t>prices</a:t>
            </a:r>
            <a:endParaRPr lang="en-GB" dirty="0" smtClean="0">
              <a:sym typeface="Symbol" pitchFamily="18" charset="2"/>
            </a:endParaRPr>
          </a:p>
          <a:p>
            <a:pPr lvl="1" eaLnBrk="1" hangingPunct="1"/>
            <a:r>
              <a:rPr lang="en-GB" dirty="0" smtClean="0">
                <a:sym typeface="Symbol" pitchFamily="18" charset="2"/>
              </a:rPr>
              <a:t>If we want to reach 20 T, last 4 T made by HTS</a:t>
            </a:r>
          </a:p>
          <a:p>
            <a:pPr lvl="2" eaLnBrk="1" hangingPunct="1"/>
            <a:r>
              <a:rPr lang="en-GB" dirty="0" smtClean="0">
                <a:sym typeface="Symbol" pitchFamily="18" charset="2"/>
              </a:rPr>
              <a:t>Today in Bi-2212 and YBCO we have not so far from there</a:t>
            </a:r>
          </a:p>
        </p:txBody>
      </p:sp>
      <p:sp>
        <p:nvSpPr>
          <p:cNvPr id="9" name="TextBox 8"/>
          <p:cNvSpPr txBox="1"/>
          <p:nvPr/>
        </p:nvSpPr>
        <p:spPr>
          <a:xfrm>
            <a:off x="491320" y="6147030"/>
            <a:ext cx="8434316" cy="307777"/>
          </a:xfrm>
          <a:prstGeom prst="rect">
            <a:avLst/>
          </a:prstGeom>
          <a:noFill/>
        </p:spPr>
        <p:txBody>
          <a:bodyPr wrap="square" rtlCol="0">
            <a:spAutoFit/>
          </a:bodyPr>
          <a:lstStyle/>
          <a:p>
            <a:pPr algn="ctr"/>
            <a:r>
              <a:rPr lang="fr-CH" sz="1400" dirty="0" smtClean="0"/>
              <a:t>Engineering </a:t>
            </a:r>
            <a:r>
              <a:rPr lang="fr-CH" sz="1400" dirty="0" err="1" smtClean="0"/>
              <a:t>current</a:t>
            </a:r>
            <a:r>
              <a:rPr lang="fr-CH" sz="1400" dirty="0" smtClean="0"/>
              <a:t> </a:t>
            </a:r>
            <a:r>
              <a:rPr lang="fr-CH" sz="1400" dirty="0" err="1" smtClean="0"/>
              <a:t>density</a:t>
            </a:r>
            <a:r>
              <a:rPr lang="fr-CH" sz="1400" dirty="0" smtClean="0"/>
              <a:t> versus </a:t>
            </a:r>
            <a:r>
              <a:rPr lang="fr-CH" sz="1400" dirty="0" err="1" smtClean="0"/>
              <a:t>field</a:t>
            </a:r>
            <a:r>
              <a:rPr lang="fr-CH" sz="1400" dirty="0" smtClean="0"/>
              <a:t> for Nb-Ti and Nb</a:t>
            </a:r>
            <a:r>
              <a:rPr lang="fr-CH" sz="1400" baseline="-25000" dirty="0" smtClean="0"/>
              <a:t>3</a:t>
            </a:r>
            <a:r>
              <a:rPr lang="fr-CH" sz="1400" dirty="0" smtClean="0"/>
              <a:t>Sn (</a:t>
            </a:r>
            <a:r>
              <a:rPr lang="fr-CH" sz="1400" dirty="0" err="1" smtClean="0"/>
              <a:t>lines</a:t>
            </a:r>
            <a:r>
              <a:rPr lang="fr-CH" sz="1400" dirty="0" smtClean="0"/>
              <a:t>) and </a:t>
            </a:r>
            <a:r>
              <a:rPr lang="fr-CH" sz="1400" dirty="0" err="1" smtClean="0"/>
              <a:t>operational</a:t>
            </a:r>
            <a:r>
              <a:rPr lang="fr-CH" sz="1400" dirty="0" smtClean="0"/>
              <a:t> </a:t>
            </a:r>
            <a:r>
              <a:rPr lang="fr-CH" sz="1400" dirty="0" err="1" smtClean="0"/>
              <a:t>current</a:t>
            </a:r>
            <a:r>
              <a:rPr lang="fr-CH" sz="1400" dirty="0" smtClean="0"/>
              <a:t> (markers)</a:t>
            </a:r>
            <a:endParaRPr lang="en-US" sz="1400" dirty="0"/>
          </a:p>
        </p:txBody>
      </p:sp>
      <p:pic>
        <p:nvPicPr>
          <p:cNvPr id="7" name="Picture 2"/>
          <p:cNvPicPr>
            <a:picLocks noChangeAspect="1" noChangeArrowheads="1"/>
          </p:cNvPicPr>
          <p:nvPr/>
        </p:nvPicPr>
        <p:blipFill>
          <a:blip r:embed="rId2" cstate="print"/>
          <a:srcRect/>
          <a:stretch>
            <a:fillRect/>
          </a:stretch>
        </p:blipFill>
        <p:spPr bwMode="auto">
          <a:xfrm>
            <a:off x="2424088" y="3627030"/>
            <a:ext cx="4568780" cy="2520000"/>
          </a:xfrm>
          <a:prstGeom prst="rect">
            <a:avLst/>
          </a:prstGeom>
          <a:noFill/>
          <a:ln w="9525">
            <a:noFill/>
            <a:miter lim="800000"/>
            <a:headEnd/>
            <a:tailEnd/>
          </a:ln>
          <a:effectLst/>
        </p:spPr>
      </p:pic>
    </p:spTree>
    <p:extLst>
      <p:ext uri="{BB962C8B-B14F-4D97-AF65-F5344CB8AC3E}">
        <p14:creationId xmlns:p14="http://schemas.microsoft.com/office/powerpoint/2010/main" val="59252331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fld id="{72FB2D75-2C44-4E91-AB05-E0A53E136E30}" type="slidenum">
              <a:rPr lang="en-US" smtClean="0"/>
              <a:pPr/>
              <a:t>31</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CONCLUSIONS</a:t>
            </a:r>
          </a:p>
        </p:txBody>
      </p:sp>
      <p:sp>
        <p:nvSpPr>
          <p:cNvPr id="13316" name="Rectangle 3"/>
          <p:cNvSpPr>
            <a:spLocks noGrp="1" noChangeArrowheads="1"/>
          </p:cNvSpPr>
          <p:nvPr>
            <p:ph type="body" idx="1"/>
          </p:nvPr>
        </p:nvSpPr>
        <p:spPr/>
        <p:txBody>
          <a:bodyPr/>
          <a:lstStyle/>
          <a:p>
            <a:pPr eaLnBrk="1" hangingPunct="1"/>
            <a:r>
              <a:rPr lang="fr-CH" dirty="0" smtClean="0">
                <a:sym typeface="Symbol" pitchFamily="18" charset="2"/>
              </a:rPr>
              <a:t>The </a:t>
            </a:r>
            <a:r>
              <a:rPr lang="fr-CH" dirty="0" err="1" smtClean="0">
                <a:sym typeface="Symbol" pitchFamily="18" charset="2"/>
              </a:rPr>
              <a:t>Fathers</a:t>
            </a:r>
            <a:r>
              <a:rPr lang="fr-CH" dirty="0" smtClean="0">
                <a:sym typeface="Symbol" pitchFamily="18" charset="2"/>
              </a:rPr>
              <a:t> of the LHC </a:t>
            </a:r>
            <a:r>
              <a:rPr lang="fr-CH" dirty="0" err="1" smtClean="0">
                <a:sym typeface="Symbol" pitchFamily="18" charset="2"/>
              </a:rPr>
              <a:t>designed</a:t>
            </a:r>
            <a:r>
              <a:rPr lang="fr-CH" dirty="0" smtClean="0">
                <a:sym typeface="Symbol" pitchFamily="18" charset="2"/>
              </a:rPr>
              <a:t> a </a:t>
            </a:r>
            <a:r>
              <a:rPr lang="fr-CH" dirty="0" err="1" smtClean="0">
                <a:sym typeface="Symbol" pitchFamily="18" charset="2"/>
              </a:rPr>
              <a:t>wise</a:t>
            </a:r>
            <a:r>
              <a:rPr lang="fr-CH" dirty="0" smtClean="0">
                <a:sym typeface="Symbol" pitchFamily="18" charset="2"/>
              </a:rPr>
              <a:t> machine </a:t>
            </a:r>
            <a:r>
              <a:rPr lang="fr-CH" dirty="0" err="1" smtClean="0">
                <a:sym typeface="Symbol" pitchFamily="18" charset="2"/>
              </a:rPr>
              <a:t>with</a:t>
            </a:r>
            <a:r>
              <a:rPr lang="fr-CH" dirty="0" smtClean="0">
                <a:sym typeface="Symbol" pitchFamily="18" charset="2"/>
              </a:rPr>
              <a:t> the </a:t>
            </a:r>
            <a:r>
              <a:rPr lang="fr-CH" dirty="0" err="1" smtClean="0">
                <a:solidFill>
                  <a:srgbClr val="C00000"/>
                </a:solidFill>
                <a:sym typeface="Symbol" pitchFamily="18" charset="2"/>
              </a:rPr>
              <a:t>potential</a:t>
            </a:r>
            <a:r>
              <a:rPr lang="fr-CH" dirty="0" smtClean="0">
                <a:solidFill>
                  <a:srgbClr val="C00000"/>
                </a:solidFill>
                <a:sym typeface="Symbol" pitchFamily="18" charset="2"/>
              </a:rPr>
              <a:t> of </a:t>
            </a:r>
            <a:r>
              <a:rPr lang="fr-CH" dirty="0" err="1" smtClean="0">
                <a:solidFill>
                  <a:srgbClr val="C00000"/>
                </a:solidFill>
                <a:sym typeface="Symbol" pitchFamily="18" charset="2"/>
              </a:rPr>
              <a:t>reaching</a:t>
            </a:r>
            <a:r>
              <a:rPr lang="fr-CH" dirty="0" smtClean="0">
                <a:solidFill>
                  <a:srgbClr val="C00000"/>
                </a:solidFill>
                <a:sym typeface="Symbol" pitchFamily="18" charset="2"/>
              </a:rPr>
              <a:t> </a:t>
            </a:r>
            <a:r>
              <a:rPr lang="fr-CH" dirty="0" err="1" smtClean="0">
                <a:solidFill>
                  <a:srgbClr val="C00000"/>
                </a:solidFill>
                <a:sym typeface="Symbol" pitchFamily="18" charset="2"/>
              </a:rPr>
              <a:t>ultimate</a:t>
            </a:r>
            <a:r>
              <a:rPr lang="fr-CH" dirty="0" smtClean="0">
                <a:solidFill>
                  <a:srgbClr val="C00000"/>
                </a:solidFill>
                <a:sym typeface="Symbol" pitchFamily="18" charset="2"/>
              </a:rPr>
              <a:t> performance</a:t>
            </a:r>
          </a:p>
          <a:p>
            <a:pPr lvl="1" eaLnBrk="1" hangingPunct="1"/>
            <a:r>
              <a:rPr lang="fr-CH" dirty="0" err="1" smtClean="0">
                <a:sym typeface="Symbol" pitchFamily="18" charset="2"/>
              </a:rPr>
              <a:t>At</a:t>
            </a:r>
            <a:r>
              <a:rPr lang="fr-CH" dirty="0" smtClean="0">
                <a:sym typeface="Symbol" pitchFamily="18" charset="2"/>
              </a:rPr>
              <a:t> full performance one </a:t>
            </a:r>
            <a:r>
              <a:rPr lang="fr-CH" dirty="0" err="1" smtClean="0">
                <a:sym typeface="Symbol" pitchFamily="18" charset="2"/>
              </a:rPr>
              <a:t>can</a:t>
            </a:r>
            <a:r>
              <a:rPr lang="fr-CH" dirty="0" smtClean="0">
                <a:sym typeface="Symbol" pitchFamily="18" charset="2"/>
              </a:rPr>
              <a:t> </a:t>
            </a:r>
            <a:r>
              <a:rPr lang="fr-CH" dirty="0" err="1" smtClean="0">
                <a:sym typeface="Symbol" pitchFamily="18" charset="2"/>
              </a:rPr>
              <a:t>expect</a:t>
            </a:r>
            <a:r>
              <a:rPr lang="fr-CH" dirty="0" smtClean="0">
                <a:sym typeface="Symbol" pitchFamily="18" charset="2"/>
              </a:rPr>
              <a:t> 60 fb</a:t>
            </a:r>
            <a:r>
              <a:rPr lang="fr-CH" baseline="30000" dirty="0" smtClean="0">
                <a:sym typeface="Symbol" pitchFamily="18" charset="2"/>
              </a:rPr>
              <a:t>-1</a:t>
            </a:r>
            <a:r>
              <a:rPr lang="fr-CH" dirty="0" smtClean="0">
                <a:sym typeface="Symbol" pitchFamily="18" charset="2"/>
              </a:rPr>
              <a:t> per </a:t>
            </a:r>
            <a:r>
              <a:rPr lang="fr-CH" dirty="0" err="1" smtClean="0">
                <a:sym typeface="Symbol" pitchFamily="18" charset="2"/>
              </a:rPr>
              <a:t>year</a:t>
            </a:r>
            <a:r>
              <a:rPr lang="fr-CH" dirty="0" smtClean="0">
                <a:sym typeface="Symbol" pitchFamily="18" charset="2"/>
              </a:rPr>
              <a:t> (four times 2012), and 300 fb</a:t>
            </a:r>
            <a:r>
              <a:rPr lang="fr-CH" baseline="30000" dirty="0" smtClean="0">
                <a:sym typeface="Symbol" pitchFamily="18" charset="2"/>
              </a:rPr>
              <a:t>-1</a:t>
            </a:r>
            <a:r>
              <a:rPr lang="fr-CH" dirty="0" smtClean="0">
                <a:sym typeface="Symbol" pitchFamily="18" charset="2"/>
              </a:rPr>
              <a:t> </a:t>
            </a:r>
            <a:r>
              <a:rPr lang="fr-CH" dirty="0" err="1" smtClean="0">
                <a:sym typeface="Symbol" pitchFamily="18" charset="2"/>
              </a:rPr>
              <a:t>at</a:t>
            </a:r>
            <a:r>
              <a:rPr lang="fr-CH" dirty="0" smtClean="0">
                <a:sym typeface="Symbol" pitchFamily="18" charset="2"/>
              </a:rPr>
              <a:t> the horizon of the 20’s</a:t>
            </a:r>
          </a:p>
          <a:p>
            <a:pPr lvl="2" eaLnBrk="1" hangingPunct="1"/>
            <a:r>
              <a:rPr lang="fr-CH" dirty="0" err="1" smtClean="0">
                <a:sym typeface="Symbol" pitchFamily="18" charset="2"/>
              </a:rPr>
              <a:t>These</a:t>
            </a:r>
            <a:r>
              <a:rPr lang="fr-CH" dirty="0" smtClean="0">
                <a:sym typeface="Symbol" pitchFamily="18" charset="2"/>
              </a:rPr>
              <a:t> </a:t>
            </a:r>
            <a:r>
              <a:rPr lang="fr-CH" dirty="0">
                <a:sym typeface="Symbol" pitchFamily="18" charset="2"/>
              </a:rPr>
              <a:t>300 fb</a:t>
            </a:r>
            <a:r>
              <a:rPr lang="fr-CH" baseline="30000" dirty="0">
                <a:sym typeface="Symbol" pitchFamily="18" charset="2"/>
              </a:rPr>
              <a:t>-1</a:t>
            </a:r>
            <a:r>
              <a:rPr lang="fr-CH" dirty="0">
                <a:sym typeface="Symbol" pitchFamily="18" charset="2"/>
              </a:rPr>
              <a:t> </a:t>
            </a:r>
            <a:r>
              <a:rPr lang="fr-CH" dirty="0" smtClean="0">
                <a:sym typeface="Symbol" pitchFamily="18" charset="2"/>
              </a:rPr>
              <a:t>are the </a:t>
            </a:r>
            <a:r>
              <a:rPr lang="fr-CH" dirty="0" err="1" smtClean="0">
                <a:sym typeface="Symbol" pitchFamily="18" charset="2"/>
              </a:rPr>
              <a:t>lower</a:t>
            </a:r>
            <a:r>
              <a:rPr lang="fr-CH" dirty="0" smtClean="0">
                <a:sym typeface="Symbol" pitchFamily="18" charset="2"/>
              </a:rPr>
              <a:t> </a:t>
            </a:r>
            <a:r>
              <a:rPr lang="fr-CH" dirty="0" err="1" smtClean="0">
                <a:sym typeface="Symbol" pitchFamily="18" charset="2"/>
              </a:rPr>
              <a:t>estimate</a:t>
            </a:r>
            <a:r>
              <a:rPr lang="fr-CH" dirty="0" smtClean="0">
                <a:sym typeface="Symbol" pitchFamily="18" charset="2"/>
              </a:rPr>
              <a:t> for the life of the </a:t>
            </a:r>
            <a:r>
              <a:rPr lang="fr-CH" dirty="0" err="1" smtClean="0">
                <a:sym typeface="Symbol" pitchFamily="18" charset="2"/>
              </a:rPr>
              <a:t>inner</a:t>
            </a:r>
            <a:r>
              <a:rPr lang="fr-CH" dirty="0" smtClean="0">
                <a:sym typeface="Symbol" pitchFamily="18" charset="2"/>
              </a:rPr>
              <a:t> triplet </a:t>
            </a:r>
            <a:r>
              <a:rPr lang="fr-CH" dirty="0" err="1" smtClean="0">
                <a:sym typeface="Symbol" pitchFamily="18" charset="2"/>
              </a:rPr>
              <a:t>magnets</a:t>
            </a:r>
            <a:endParaRPr lang="fr-CH" dirty="0" smtClean="0">
              <a:sym typeface="Symbol" pitchFamily="18" charset="2"/>
            </a:endParaRPr>
          </a:p>
          <a:p>
            <a:pPr eaLnBrk="1" hangingPunct="1"/>
            <a:r>
              <a:rPr lang="fr-CH" dirty="0" smtClean="0">
                <a:sym typeface="Symbol" pitchFamily="18" charset="2"/>
              </a:rPr>
              <a:t>The </a:t>
            </a:r>
            <a:r>
              <a:rPr lang="fr-CH" dirty="0" smtClean="0">
                <a:solidFill>
                  <a:srgbClr val="C00000"/>
                </a:solidFill>
                <a:sym typeface="Symbol" pitchFamily="18" charset="2"/>
              </a:rPr>
              <a:t>aperture of the triplet </a:t>
            </a:r>
            <a:r>
              <a:rPr lang="fr-CH" dirty="0" err="1" smtClean="0">
                <a:sym typeface="Symbol" pitchFamily="18" charset="2"/>
              </a:rPr>
              <a:t>is</a:t>
            </a:r>
            <a:r>
              <a:rPr lang="fr-CH" dirty="0" smtClean="0">
                <a:sym typeface="Symbol" pitchFamily="18" charset="2"/>
              </a:rPr>
              <a:t> a </a:t>
            </a:r>
            <a:r>
              <a:rPr lang="fr-CH" dirty="0" err="1" smtClean="0">
                <a:sym typeface="Symbol" pitchFamily="18" charset="2"/>
              </a:rPr>
              <a:t>bottleneck</a:t>
            </a:r>
            <a:r>
              <a:rPr lang="fr-CH" dirty="0" smtClean="0">
                <a:sym typeface="Symbol" pitchFamily="18" charset="2"/>
              </a:rPr>
              <a:t> to performance</a:t>
            </a:r>
          </a:p>
          <a:p>
            <a:pPr lvl="1" eaLnBrk="1" hangingPunct="1"/>
            <a:r>
              <a:rPr lang="fr-CH" dirty="0" smtClean="0">
                <a:sym typeface="Symbol" pitchFamily="18" charset="2"/>
              </a:rPr>
              <a:t>So in </a:t>
            </a:r>
            <a:r>
              <a:rPr lang="fr-CH" dirty="0" err="1" smtClean="0">
                <a:sym typeface="Symbol" pitchFamily="18" charset="2"/>
              </a:rPr>
              <a:t>any</a:t>
            </a:r>
            <a:r>
              <a:rPr lang="fr-CH" dirty="0" smtClean="0">
                <a:sym typeface="Symbol" pitchFamily="18" charset="2"/>
              </a:rPr>
              <a:t> case </a:t>
            </a:r>
            <a:r>
              <a:rPr lang="fr-CH" dirty="0" err="1" smtClean="0">
                <a:sym typeface="Symbol" pitchFamily="18" charset="2"/>
              </a:rPr>
              <a:t>better</a:t>
            </a:r>
            <a:r>
              <a:rPr lang="fr-CH" dirty="0" smtClean="0">
                <a:sym typeface="Symbol" pitchFamily="18" charset="2"/>
              </a:rPr>
              <a:t> to replace </a:t>
            </a:r>
            <a:r>
              <a:rPr lang="fr-CH" dirty="0" err="1" smtClean="0">
                <a:sym typeface="Symbol" pitchFamily="18" charset="2"/>
              </a:rPr>
              <a:t>with</a:t>
            </a:r>
            <a:r>
              <a:rPr lang="fr-CH" dirty="0" smtClean="0">
                <a:sym typeface="Symbol" pitchFamily="18" charset="2"/>
              </a:rPr>
              <a:t> </a:t>
            </a:r>
            <a:r>
              <a:rPr lang="fr-CH" dirty="0" err="1" smtClean="0">
                <a:sym typeface="Symbol" pitchFamily="18" charset="2"/>
              </a:rPr>
              <a:t>larger</a:t>
            </a:r>
            <a:r>
              <a:rPr lang="fr-CH" dirty="0" smtClean="0">
                <a:sym typeface="Symbol" pitchFamily="18" charset="2"/>
              </a:rPr>
              <a:t> aperture. This </a:t>
            </a:r>
            <a:r>
              <a:rPr lang="fr-CH" dirty="0" err="1" smtClean="0">
                <a:sym typeface="Symbol" pitchFamily="18" charset="2"/>
              </a:rPr>
              <a:t>will</a:t>
            </a:r>
            <a:r>
              <a:rPr lang="fr-CH" dirty="0" smtClean="0">
                <a:sym typeface="Symbol" pitchFamily="18" charset="2"/>
              </a:rPr>
              <a:t> come in ~2024</a:t>
            </a:r>
          </a:p>
          <a:p>
            <a:pPr eaLnBrk="1" hangingPunct="1"/>
            <a:r>
              <a:rPr lang="fr-CH" dirty="0" err="1" smtClean="0">
                <a:sym typeface="Symbol" pitchFamily="18" charset="2"/>
              </a:rPr>
              <a:t>Coupled</a:t>
            </a:r>
            <a:r>
              <a:rPr lang="fr-CH" dirty="0" smtClean="0">
                <a:sym typeface="Symbol" pitchFamily="18" charset="2"/>
              </a:rPr>
              <a:t> </a:t>
            </a:r>
            <a:r>
              <a:rPr lang="fr-CH" dirty="0" err="1" smtClean="0">
                <a:sym typeface="Symbol" pitchFamily="18" charset="2"/>
              </a:rPr>
              <a:t>with</a:t>
            </a:r>
            <a:r>
              <a:rPr lang="fr-CH" dirty="0" smtClean="0">
                <a:sym typeface="Symbol" pitchFamily="18" charset="2"/>
              </a:rPr>
              <a:t> </a:t>
            </a:r>
            <a:r>
              <a:rPr lang="fr-CH" dirty="0" err="1" smtClean="0">
                <a:sym typeface="Symbol" pitchFamily="18" charset="2"/>
              </a:rPr>
              <a:t>crab</a:t>
            </a:r>
            <a:r>
              <a:rPr lang="fr-CH" dirty="0" smtClean="0">
                <a:sym typeface="Symbol" pitchFamily="18" charset="2"/>
              </a:rPr>
              <a:t> </a:t>
            </a:r>
            <a:r>
              <a:rPr lang="fr-CH" dirty="0" err="1" smtClean="0">
                <a:sym typeface="Symbol" pitchFamily="18" charset="2"/>
              </a:rPr>
              <a:t>cavities</a:t>
            </a:r>
            <a:r>
              <a:rPr lang="fr-CH" dirty="0" smtClean="0">
                <a:sym typeface="Symbol" pitchFamily="18" charset="2"/>
              </a:rPr>
              <a:t>, </a:t>
            </a:r>
            <a:r>
              <a:rPr lang="fr-CH" dirty="0" err="1" smtClean="0">
                <a:sym typeface="Symbol" pitchFamily="18" charset="2"/>
              </a:rPr>
              <a:t>larger</a:t>
            </a:r>
            <a:r>
              <a:rPr lang="fr-CH" dirty="0" smtClean="0">
                <a:sym typeface="Symbol" pitchFamily="18" charset="2"/>
              </a:rPr>
              <a:t> triplet </a:t>
            </a:r>
            <a:r>
              <a:rPr lang="fr-CH" dirty="0" err="1" smtClean="0">
                <a:sym typeface="Symbol" pitchFamily="18" charset="2"/>
              </a:rPr>
              <a:t>can</a:t>
            </a:r>
            <a:r>
              <a:rPr lang="fr-CH" dirty="0" smtClean="0">
                <a:sym typeface="Symbol" pitchFamily="18" charset="2"/>
              </a:rPr>
              <a:t> </a:t>
            </a:r>
            <a:r>
              <a:rPr lang="fr-CH" dirty="0" err="1" smtClean="0">
                <a:solidFill>
                  <a:srgbClr val="C00000"/>
                </a:solidFill>
                <a:sym typeface="Symbol" pitchFamily="18" charset="2"/>
              </a:rPr>
              <a:t>give</a:t>
            </a:r>
            <a:r>
              <a:rPr lang="fr-CH" dirty="0" smtClean="0">
                <a:solidFill>
                  <a:srgbClr val="C00000"/>
                </a:solidFill>
                <a:sym typeface="Symbol" pitchFamily="18" charset="2"/>
              </a:rPr>
              <a:t> a factor four </a:t>
            </a:r>
            <a:r>
              <a:rPr lang="fr-CH" dirty="0" err="1" smtClean="0">
                <a:solidFill>
                  <a:srgbClr val="C00000"/>
                </a:solidFill>
                <a:sym typeface="Symbol" pitchFamily="18" charset="2"/>
              </a:rPr>
              <a:t>boost</a:t>
            </a:r>
            <a:r>
              <a:rPr lang="fr-CH" dirty="0" smtClean="0">
                <a:solidFill>
                  <a:srgbClr val="C00000"/>
                </a:solidFill>
                <a:sym typeface="Symbol" pitchFamily="18" charset="2"/>
              </a:rPr>
              <a:t> to </a:t>
            </a:r>
            <a:r>
              <a:rPr lang="fr-CH" dirty="0" err="1" smtClean="0">
                <a:solidFill>
                  <a:srgbClr val="C00000"/>
                </a:solidFill>
                <a:sym typeface="Symbol" pitchFamily="18" charset="2"/>
              </a:rPr>
              <a:t>luminosity</a:t>
            </a:r>
            <a:endParaRPr lang="fr-CH" dirty="0" smtClean="0">
              <a:solidFill>
                <a:srgbClr val="C00000"/>
              </a:solidFill>
              <a:sym typeface="Symbol" pitchFamily="18" charset="2"/>
            </a:endParaRPr>
          </a:p>
          <a:p>
            <a:pPr lvl="1" eaLnBrk="1" hangingPunct="1"/>
            <a:r>
              <a:rPr lang="fr-CH" dirty="0" err="1" smtClean="0">
                <a:sym typeface="Symbol" pitchFamily="18" charset="2"/>
              </a:rPr>
              <a:t>Together</a:t>
            </a:r>
            <a:r>
              <a:rPr lang="fr-CH" dirty="0" smtClean="0">
                <a:sym typeface="Symbol" pitchFamily="18" charset="2"/>
              </a:rPr>
              <a:t> </a:t>
            </a:r>
            <a:r>
              <a:rPr lang="fr-CH" dirty="0" err="1" smtClean="0">
                <a:sym typeface="Symbol" pitchFamily="18" charset="2"/>
              </a:rPr>
              <a:t>with</a:t>
            </a:r>
            <a:r>
              <a:rPr lang="fr-CH" dirty="0" smtClean="0">
                <a:sym typeface="Symbol" pitchFamily="18" charset="2"/>
              </a:rPr>
              <a:t> the </a:t>
            </a:r>
            <a:r>
              <a:rPr lang="fr-CH" dirty="0" err="1" smtClean="0">
                <a:sym typeface="Symbol" pitchFamily="18" charset="2"/>
              </a:rPr>
              <a:t>injector</a:t>
            </a:r>
            <a:r>
              <a:rPr lang="fr-CH" dirty="0" smtClean="0">
                <a:sym typeface="Symbol" pitchFamily="18" charset="2"/>
              </a:rPr>
              <a:t> upgrade, one </a:t>
            </a:r>
            <a:r>
              <a:rPr lang="fr-CH" dirty="0" err="1" smtClean="0">
                <a:sym typeface="Symbol" pitchFamily="18" charset="2"/>
              </a:rPr>
              <a:t>can</a:t>
            </a:r>
            <a:r>
              <a:rPr lang="fr-CH" dirty="0" smtClean="0">
                <a:sym typeface="Symbol" pitchFamily="18" charset="2"/>
              </a:rPr>
              <a:t> </a:t>
            </a:r>
            <a:r>
              <a:rPr lang="fr-CH" dirty="0" err="1" smtClean="0">
                <a:sym typeface="Symbol" pitchFamily="18" charset="2"/>
              </a:rPr>
              <a:t>get</a:t>
            </a:r>
            <a:r>
              <a:rPr lang="fr-CH" dirty="0" smtClean="0">
                <a:sym typeface="Symbol" pitchFamily="18" charset="2"/>
              </a:rPr>
              <a:t> </a:t>
            </a:r>
            <a:r>
              <a:rPr lang="fr-CH" dirty="0" err="1" smtClean="0">
                <a:sym typeface="Symbol" pitchFamily="18" charset="2"/>
              </a:rPr>
              <a:t>another</a:t>
            </a:r>
            <a:r>
              <a:rPr lang="fr-CH" dirty="0" smtClean="0">
                <a:sym typeface="Symbol" pitchFamily="18" charset="2"/>
              </a:rPr>
              <a:t> factor five </a:t>
            </a:r>
            <a:r>
              <a:rPr lang="fr-CH" dirty="0" err="1" smtClean="0">
                <a:sym typeface="Symbol" pitchFamily="18" charset="2"/>
              </a:rPr>
              <a:t>from</a:t>
            </a:r>
            <a:r>
              <a:rPr lang="fr-CH" dirty="0" smtClean="0">
                <a:sym typeface="Symbol" pitchFamily="18" charset="2"/>
              </a:rPr>
              <a:t> </a:t>
            </a:r>
            <a:r>
              <a:rPr lang="fr-CH" dirty="0" err="1" smtClean="0">
                <a:sym typeface="Symbol" pitchFamily="18" charset="2"/>
              </a:rPr>
              <a:t>beam</a:t>
            </a:r>
            <a:r>
              <a:rPr lang="fr-CH" dirty="0" smtClean="0">
                <a:sym typeface="Symbol" pitchFamily="18" charset="2"/>
              </a:rPr>
              <a:t> </a:t>
            </a:r>
            <a:r>
              <a:rPr lang="fr-CH" dirty="0" err="1" smtClean="0">
                <a:sym typeface="Symbol" pitchFamily="18" charset="2"/>
              </a:rPr>
              <a:t>intensity</a:t>
            </a:r>
            <a:endParaRPr lang="fr-CH" dirty="0" smtClean="0">
              <a:sym typeface="Symbol" pitchFamily="18" charset="2"/>
            </a:endParaRPr>
          </a:p>
          <a:p>
            <a:pPr eaLnBrk="1" hangingPunct="1"/>
            <a:r>
              <a:rPr lang="fr-CH" dirty="0" smtClean="0">
                <a:sym typeface="Symbol" pitchFamily="18" charset="2"/>
              </a:rPr>
              <a:t>HL LHC </a:t>
            </a:r>
            <a:r>
              <a:rPr lang="fr-CH" dirty="0" err="1" smtClean="0">
                <a:sym typeface="Symbol" pitchFamily="18" charset="2"/>
              </a:rPr>
              <a:t>can</a:t>
            </a:r>
            <a:r>
              <a:rPr lang="fr-CH" dirty="0" smtClean="0">
                <a:sym typeface="Symbol" pitchFamily="18" charset="2"/>
              </a:rPr>
              <a:t> </a:t>
            </a:r>
            <a:r>
              <a:rPr lang="fr-CH" dirty="0" err="1" smtClean="0">
                <a:sym typeface="Symbol" pitchFamily="18" charset="2"/>
              </a:rPr>
              <a:t>provide</a:t>
            </a:r>
            <a:r>
              <a:rPr lang="fr-CH" dirty="0" smtClean="0">
                <a:sym typeface="Symbol" pitchFamily="18" charset="2"/>
              </a:rPr>
              <a:t> </a:t>
            </a:r>
            <a:r>
              <a:rPr lang="fr-CH" dirty="0" smtClean="0">
                <a:solidFill>
                  <a:srgbClr val="C00000"/>
                </a:solidFill>
                <a:sym typeface="Symbol" pitchFamily="18" charset="2"/>
              </a:rPr>
              <a:t>3000 fb</a:t>
            </a:r>
            <a:r>
              <a:rPr lang="fr-CH" baseline="30000" dirty="0" smtClean="0">
                <a:solidFill>
                  <a:srgbClr val="C00000"/>
                </a:solidFill>
                <a:sym typeface="Symbol" pitchFamily="18" charset="2"/>
              </a:rPr>
              <a:t>-1</a:t>
            </a:r>
            <a:r>
              <a:rPr lang="fr-CH" dirty="0" smtClean="0">
                <a:solidFill>
                  <a:srgbClr val="C00000"/>
                </a:solidFill>
                <a:sym typeface="Symbol" pitchFamily="18" charset="2"/>
              </a:rPr>
              <a:t> </a:t>
            </a:r>
            <a:r>
              <a:rPr lang="fr-CH" dirty="0" err="1" smtClean="0">
                <a:sym typeface="Symbol" pitchFamily="18" charset="2"/>
              </a:rPr>
              <a:t>at</a:t>
            </a:r>
            <a:r>
              <a:rPr lang="fr-CH" dirty="0" smtClean="0">
                <a:sym typeface="Symbol" pitchFamily="18" charset="2"/>
              </a:rPr>
              <a:t> the horizon of the 30’s</a:t>
            </a:r>
            <a:endParaRPr lang="fr-CH" dirty="0">
              <a:sym typeface="Symbol" pitchFamily="18" charset="2"/>
            </a:endParaRPr>
          </a:p>
        </p:txBody>
      </p:sp>
    </p:spTree>
    <p:extLst>
      <p:ext uri="{BB962C8B-B14F-4D97-AF65-F5344CB8AC3E}">
        <p14:creationId xmlns:p14="http://schemas.microsoft.com/office/powerpoint/2010/main" val="11440809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3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316">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1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3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fld id="{72FB2D75-2C44-4E91-AB05-E0A53E136E30}" type="slidenum">
              <a:rPr lang="en-US" smtClean="0"/>
              <a:pPr/>
              <a:t>32</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chemeClr val="bg1"/>
                </a:solidFill>
                <a:sym typeface="Symbol" pitchFamily="18" charset="2"/>
              </a:rPr>
              <a:t>CONCLUSIONS</a:t>
            </a:r>
          </a:p>
        </p:txBody>
      </p:sp>
      <p:sp>
        <p:nvSpPr>
          <p:cNvPr id="13316" name="Rectangle 3"/>
          <p:cNvSpPr>
            <a:spLocks noGrp="1" noChangeArrowheads="1"/>
          </p:cNvSpPr>
          <p:nvPr>
            <p:ph type="body" idx="1"/>
          </p:nvPr>
        </p:nvSpPr>
        <p:spPr/>
        <p:txBody>
          <a:bodyPr/>
          <a:lstStyle/>
          <a:p>
            <a:pPr eaLnBrk="1" hangingPunct="1"/>
            <a:r>
              <a:rPr lang="fr-CH" dirty="0" smtClean="0">
                <a:sym typeface="Symbol" pitchFamily="18" charset="2"/>
              </a:rPr>
              <a:t>HL-LHC </a:t>
            </a:r>
            <a:r>
              <a:rPr lang="fr-CH" dirty="0" err="1" smtClean="0">
                <a:sym typeface="Symbol" pitchFamily="18" charset="2"/>
              </a:rPr>
              <a:t>can</a:t>
            </a:r>
            <a:r>
              <a:rPr lang="fr-CH" dirty="0" smtClean="0">
                <a:sym typeface="Symbol" pitchFamily="18" charset="2"/>
              </a:rPr>
              <a:t> </a:t>
            </a:r>
            <a:r>
              <a:rPr lang="fr-CH" dirty="0" err="1" smtClean="0">
                <a:sym typeface="Symbol" pitchFamily="18" charset="2"/>
              </a:rPr>
              <a:t>provide</a:t>
            </a:r>
            <a:r>
              <a:rPr lang="fr-CH" dirty="0" smtClean="0">
                <a:sym typeface="Symbol" pitchFamily="18" charset="2"/>
              </a:rPr>
              <a:t> 3000 fb</a:t>
            </a:r>
            <a:r>
              <a:rPr lang="fr-CH" baseline="30000" dirty="0" smtClean="0">
                <a:sym typeface="Symbol" pitchFamily="18" charset="2"/>
              </a:rPr>
              <a:t>-1</a:t>
            </a:r>
            <a:r>
              <a:rPr lang="fr-CH" dirty="0" smtClean="0">
                <a:sym typeface="Symbol" pitchFamily="18" charset="2"/>
              </a:rPr>
              <a:t> </a:t>
            </a:r>
            <a:r>
              <a:rPr lang="fr-CH" dirty="0" err="1" smtClean="0">
                <a:sym typeface="Symbol" pitchFamily="18" charset="2"/>
              </a:rPr>
              <a:t>at</a:t>
            </a:r>
            <a:r>
              <a:rPr lang="fr-CH" dirty="0" smtClean="0">
                <a:sym typeface="Symbol" pitchFamily="18" charset="2"/>
              </a:rPr>
              <a:t> the horizon of the 30’s</a:t>
            </a:r>
          </a:p>
          <a:p>
            <a:pPr lvl="1" eaLnBrk="1" hangingPunct="1"/>
            <a:r>
              <a:rPr lang="fr-CH" dirty="0" err="1" smtClean="0">
                <a:sym typeface="Symbol" pitchFamily="18" charset="2"/>
              </a:rPr>
              <a:t>Enabling</a:t>
            </a:r>
            <a:r>
              <a:rPr lang="fr-CH" dirty="0" smtClean="0">
                <a:sym typeface="Symbol" pitchFamily="18" charset="2"/>
              </a:rPr>
              <a:t> technologies: large aperture </a:t>
            </a:r>
            <a:r>
              <a:rPr lang="fr-CH" dirty="0" err="1" smtClean="0">
                <a:sym typeface="Symbol" pitchFamily="18" charset="2"/>
              </a:rPr>
              <a:t>magnets</a:t>
            </a:r>
            <a:r>
              <a:rPr lang="fr-CH" dirty="0" smtClean="0">
                <a:sym typeface="Symbol" pitchFamily="18" charset="2"/>
              </a:rPr>
              <a:t> and </a:t>
            </a:r>
            <a:r>
              <a:rPr lang="fr-CH" dirty="0" err="1" smtClean="0">
                <a:sym typeface="Symbol" pitchFamily="18" charset="2"/>
              </a:rPr>
              <a:t>crab</a:t>
            </a:r>
            <a:r>
              <a:rPr lang="fr-CH" dirty="0" smtClean="0">
                <a:sym typeface="Symbol" pitchFamily="18" charset="2"/>
              </a:rPr>
              <a:t> </a:t>
            </a:r>
            <a:r>
              <a:rPr lang="fr-CH" dirty="0" err="1" smtClean="0">
                <a:sym typeface="Symbol" pitchFamily="18" charset="2"/>
              </a:rPr>
              <a:t>cavities</a:t>
            </a:r>
            <a:endParaRPr lang="fr-CH" dirty="0" smtClean="0">
              <a:sym typeface="Symbol" pitchFamily="18" charset="2"/>
            </a:endParaRPr>
          </a:p>
          <a:p>
            <a:pPr lvl="1" eaLnBrk="1" hangingPunct="1"/>
            <a:r>
              <a:rPr lang="fr-CH" dirty="0" smtClean="0">
                <a:sym typeface="Symbol" pitchFamily="18" charset="2"/>
              </a:rPr>
              <a:t>The </a:t>
            </a:r>
            <a:r>
              <a:rPr lang="fr-CH" dirty="0" err="1" smtClean="0">
                <a:sym typeface="Symbol" pitchFamily="18" charset="2"/>
              </a:rPr>
              <a:t>could</a:t>
            </a:r>
            <a:r>
              <a:rPr lang="fr-CH" dirty="0" smtClean="0">
                <a:sym typeface="Symbol" pitchFamily="18" charset="2"/>
              </a:rPr>
              <a:t> </a:t>
            </a:r>
            <a:r>
              <a:rPr lang="fr-CH" dirty="0" err="1" smtClean="0">
                <a:sym typeface="Symbol" pitchFamily="18" charset="2"/>
              </a:rPr>
              <a:t>be</a:t>
            </a:r>
            <a:r>
              <a:rPr lang="fr-CH" dirty="0" smtClean="0">
                <a:sym typeface="Symbol" pitchFamily="18" charset="2"/>
              </a:rPr>
              <a:t> the </a:t>
            </a:r>
            <a:r>
              <a:rPr lang="fr-CH" dirty="0" smtClean="0">
                <a:solidFill>
                  <a:srgbClr val="C00000"/>
                </a:solidFill>
                <a:sym typeface="Symbol" pitchFamily="18" charset="2"/>
              </a:rPr>
              <a:t>first application of Nb</a:t>
            </a:r>
            <a:r>
              <a:rPr lang="fr-CH" baseline="-25000" dirty="0" smtClean="0">
                <a:solidFill>
                  <a:srgbClr val="C00000"/>
                </a:solidFill>
                <a:sym typeface="Symbol" pitchFamily="18" charset="2"/>
              </a:rPr>
              <a:t>3</a:t>
            </a:r>
            <a:r>
              <a:rPr lang="fr-CH" dirty="0" smtClean="0">
                <a:solidFill>
                  <a:srgbClr val="C00000"/>
                </a:solidFill>
                <a:sym typeface="Symbol" pitchFamily="18" charset="2"/>
              </a:rPr>
              <a:t>Sn </a:t>
            </a:r>
            <a:r>
              <a:rPr lang="fr-CH" dirty="0" smtClean="0">
                <a:sym typeface="Symbol" pitchFamily="18" charset="2"/>
              </a:rPr>
              <a:t>to </a:t>
            </a:r>
            <a:r>
              <a:rPr lang="fr-CH" dirty="0" err="1" smtClean="0">
                <a:sym typeface="Symbol" pitchFamily="18" charset="2"/>
              </a:rPr>
              <a:t>accelerators</a:t>
            </a:r>
            <a:r>
              <a:rPr lang="fr-CH" dirty="0" smtClean="0">
                <a:sym typeface="Symbol" pitchFamily="18" charset="2"/>
              </a:rPr>
              <a:t>, </a:t>
            </a:r>
            <a:r>
              <a:rPr lang="fr-CH" dirty="0" err="1" smtClean="0">
                <a:sym typeface="Symbol" pitchFamily="18" charset="2"/>
              </a:rPr>
              <a:t>pushing</a:t>
            </a:r>
            <a:r>
              <a:rPr lang="fr-CH" dirty="0" smtClean="0">
                <a:sym typeface="Symbol" pitchFamily="18" charset="2"/>
              </a:rPr>
              <a:t> the </a:t>
            </a:r>
            <a:r>
              <a:rPr lang="fr-CH" dirty="0" err="1" smtClean="0">
                <a:sym typeface="Symbol" pitchFamily="18" charset="2"/>
              </a:rPr>
              <a:t>operational</a:t>
            </a:r>
            <a:r>
              <a:rPr lang="fr-CH" dirty="0" smtClean="0">
                <a:sym typeface="Symbol" pitchFamily="18" charset="2"/>
              </a:rPr>
              <a:t> </a:t>
            </a:r>
            <a:r>
              <a:rPr lang="fr-CH" dirty="0" err="1" smtClean="0">
                <a:sym typeface="Symbol" pitchFamily="18" charset="2"/>
              </a:rPr>
              <a:t>field</a:t>
            </a:r>
            <a:r>
              <a:rPr lang="fr-CH" dirty="0" smtClean="0">
                <a:sym typeface="Symbol" pitchFamily="18" charset="2"/>
              </a:rPr>
              <a:t> </a:t>
            </a:r>
            <a:r>
              <a:rPr lang="fr-CH" dirty="0" err="1" smtClean="0">
                <a:sym typeface="Symbol" pitchFamily="18" charset="2"/>
              </a:rPr>
              <a:t>from</a:t>
            </a:r>
            <a:r>
              <a:rPr lang="fr-CH" dirty="0" smtClean="0">
                <a:sym typeface="Symbol" pitchFamily="18" charset="2"/>
              </a:rPr>
              <a:t> 8 to 12 T</a:t>
            </a:r>
          </a:p>
          <a:p>
            <a:pPr lvl="1" eaLnBrk="1" hangingPunct="1"/>
            <a:r>
              <a:rPr lang="fr-CH" dirty="0" err="1" smtClean="0">
                <a:sym typeface="Symbol" pitchFamily="18" charset="2"/>
              </a:rPr>
              <a:t>With</a:t>
            </a:r>
            <a:r>
              <a:rPr lang="fr-CH" dirty="0" smtClean="0">
                <a:sym typeface="Symbol" pitchFamily="18" charset="2"/>
              </a:rPr>
              <a:t> </a:t>
            </a:r>
            <a:r>
              <a:rPr lang="fr-CH" dirty="0" err="1" smtClean="0">
                <a:sym typeface="Symbol" pitchFamily="18" charset="2"/>
              </a:rPr>
              <a:t>another</a:t>
            </a:r>
            <a:r>
              <a:rPr lang="fr-CH" dirty="0" smtClean="0">
                <a:sym typeface="Symbol" pitchFamily="18" charset="2"/>
              </a:rPr>
              <a:t> jump of 4 T, </a:t>
            </a:r>
            <a:r>
              <a:rPr lang="fr-CH" dirty="0" err="1" smtClean="0">
                <a:sym typeface="Symbol" pitchFamily="18" charset="2"/>
              </a:rPr>
              <a:t>we</a:t>
            </a:r>
            <a:r>
              <a:rPr lang="fr-CH" dirty="0" smtClean="0">
                <a:sym typeface="Symbol" pitchFamily="18" charset="2"/>
              </a:rPr>
              <a:t> </a:t>
            </a:r>
            <a:r>
              <a:rPr lang="fr-CH" dirty="0" err="1" smtClean="0">
                <a:sym typeface="Symbol" pitchFamily="18" charset="2"/>
              </a:rPr>
              <a:t>can</a:t>
            </a:r>
            <a:r>
              <a:rPr lang="fr-CH" dirty="0" smtClean="0">
                <a:sym typeface="Symbol" pitchFamily="18" charset="2"/>
              </a:rPr>
              <a:t> go to 16 T, the </a:t>
            </a:r>
            <a:r>
              <a:rPr lang="fr-CH" dirty="0" err="1" smtClean="0">
                <a:sym typeface="Symbol" pitchFamily="18" charset="2"/>
              </a:rPr>
              <a:t>ultimate</a:t>
            </a:r>
            <a:r>
              <a:rPr lang="fr-CH" dirty="0" smtClean="0">
                <a:sym typeface="Symbol" pitchFamily="18" charset="2"/>
              </a:rPr>
              <a:t> of Nb</a:t>
            </a:r>
            <a:r>
              <a:rPr lang="fr-CH" baseline="-25000" dirty="0" smtClean="0">
                <a:sym typeface="Symbol" pitchFamily="18" charset="2"/>
              </a:rPr>
              <a:t>3</a:t>
            </a:r>
            <a:r>
              <a:rPr lang="fr-CH" dirty="0" smtClean="0">
                <a:sym typeface="Symbol" pitchFamily="18" charset="2"/>
              </a:rPr>
              <a:t>Sn</a:t>
            </a:r>
            <a:endParaRPr lang="fr-CH" dirty="0">
              <a:sym typeface="Symbol" pitchFamily="18" charset="2"/>
            </a:endParaRPr>
          </a:p>
          <a:p>
            <a:pPr eaLnBrk="1" hangingPunct="1"/>
            <a:endParaRPr lang="fr-CH" dirty="0" smtClean="0">
              <a:sym typeface="Symbol" pitchFamily="18" charset="2"/>
            </a:endParaRPr>
          </a:p>
          <a:p>
            <a:pPr eaLnBrk="1" hangingPunct="1"/>
            <a:r>
              <a:rPr lang="fr-CH" dirty="0" smtClean="0">
                <a:sym typeface="Symbol" pitchFamily="18" charset="2"/>
              </a:rPr>
              <a:t>A 100 km tunnel </a:t>
            </a:r>
            <a:r>
              <a:rPr lang="fr-CH" dirty="0" err="1" smtClean="0">
                <a:sym typeface="Symbol" pitchFamily="18" charset="2"/>
              </a:rPr>
              <a:t>would</a:t>
            </a:r>
            <a:r>
              <a:rPr lang="fr-CH" dirty="0" smtClean="0">
                <a:sym typeface="Symbol" pitchFamily="18" charset="2"/>
              </a:rPr>
              <a:t> </a:t>
            </a:r>
            <a:r>
              <a:rPr lang="fr-CH" dirty="0" err="1" smtClean="0">
                <a:sym typeface="Symbol" pitchFamily="18" charset="2"/>
              </a:rPr>
              <a:t>allow</a:t>
            </a:r>
            <a:r>
              <a:rPr lang="fr-CH" dirty="0" smtClean="0">
                <a:sym typeface="Symbol" pitchFamily="18" charset="2"/>
              </a:rPr>
              <a:t> </a:t>
            </a:r>
            <a:r>
              <a:rPr lang="fr-CH" dirty="0" err="1" smtClean="0">
                <a:sym typeface="Symbol" pitchFamily="18" charset="2"/>
              </a:rPr>
              <a:t>reaching</a:t>
            </a:r>
            <a:r>
              <a:rPr lang="fr-CH" dirty="0" smtClean="0">
                <a:sym typeface="Symbol" pitchFamily="18" charset="2"/>
              </a:rPr>
              <a:t> 50+50 </a:t>
            </a:r>
            <a:r>
              <a:rPr lang="fr-CH" dirty="0" err="1" smtClean="0">
                <a:sym typeface="Symbol" pitchFamily="18" charset="2"/>
              </a:rPr>
              <a:t>TeV</a:t>
            </a:r>
            <a:endParaRPr lang="fr-CH" dirty="0" smtClean="0">
              <a:sym typeface="Symbol" pitchFamily="18" charset="2"/>
            </a:endParaRPr>
          </a:p>
          <a:p>
            <a:pPr lvl="1" eaLnBrk="1" hangingPunct="1"/>
            <a:r>
              <a:rPr lang="fr-CH" dirty="0" err="1" smtClean="0">
                <a:sym typeface="Symbol" pitchFamily="18" charset="2"/>
              </a:rPr>
              <a:t>With</a:t>
            </a:r>
            <a:r>
              <a:rPr lang="fr-CH" dirty="0" smtClean="0">
                <a:sym typeface="Symbol" pitchFamily="18" charset="2"/>
              </a:rPr>
              <a:t> 100 km ne </a:t>
            </a:r>
            <a:r>
              <a:rPr lang="fr-CH" dirty="0" err="1" smtClean="0">
                <a:sym typeface="Symbol" pitchFamily="18" charset="2"/>
              </a:rPr>
              <a:t>would</a:t>
            </a:r>
            <a:r>
              <a:rPr lang="fr-CH" dirty="0" smtClean="0">
                <a:sym typeface="Symbol" pitchFamily="18" charset="2"/>
              </a:rPr>
              <a:t> </a:t>
            </a:r>
            <a:r>
              <a:rPr lang="fr-CH" dirty="0" err="1" smtClean="0">
                <a:sym typeface="Symbol" pitchFamily="18" charset="2"/>
              </a:rPr>
              <a:t>need</a:t>
            </a:r>
            <a:r>
              <a:rPr lang="fr-CH" dirty="0" smtClean="0">
                <a:sym typeface="Symbol" pitchFamily="18" charset="2"/>
              </a:rPr>
              <a:t> 16 T </a:t>
            </a:r>
            <a:r>
              <a:rPr lang="fr-CH" dirty="0" err="1" smtClean="0">
                <a:sym typeface="Symbol" pitchFamily="18" charset="2"/>
              </a:rPr>
              <a:t>magnet</a:t>
            </a:r>
            <a:r>
              <a:rPr lang="fr-CH" dirty="0" smtClean="0">
                <a:sym typeface="Symbol" pitchFamily="18" charset="2"/>
              </a:rPr>
              <a:t>, </a:t>
            </a:r>
            <a:r>
              <a:rPr lang="fr-CH" dirty="0" err="1" smtClean="0">
                <a:sym typeface="Symbol" pitchFamily="18" charset="2"/>
              </a:rPr>
              <a:t>which</a:t>
            </a:r>
            <a:r>
              <a:rPr lang="fr-CH" dirty="0" smtClean="0">
                <a:sym typeface="Symbol" pitchFamily="18" charset="2"/>
              </a:rPr>
              <a:t> </a:t>
            </a:r>
            <a:r>
              <a:rPr lang="fr-CH" dirty="0" err="1" smtClean="0">
                <a:sym typeface="Symbol" pitchFamily="18" charset="2"/>
              </a:rPr>
              <a:t>is</a:t>
            </a:r>
            <a:r>
              <a:rPr lang="fr-CH" dirty="0" smtClean="0">
                <a:sym typeface="Symbol" pitchFamily="18" charset="2"/>
              </a:rPr>
              <a:t> not </a:t>
            </a:r>
            <a:r>
              <a:rPr lang="fr-CH" dirty="0" err="1" smtClean="0">
                <a:sym typeface="Symbol" pitchFamily="18" charset="2"/>
              </a:rPr>
              <a:t>so</a:t>
            </a:r>
            <a:r>
              <a:rPr lang="fr-CH" dirty="0" smtClean="0">
                <a:sym typeface="Symbol" pitchFamily="18" charset="2"/>
              </a:rPr>
              <a:t> far </a:t>
            </a:r>
            <a:r>
              <a:rPr lang="fr-CH" dirty="0" err="1" smtClean="0">
                <a:sym typeface="Symbol" pitchFamily="18" charset="2"/>
              </a:rPr>
              <a:t>from</a:t>
            </a:r>
            <a:r>
              <a:rPr lang="fr-CH" dirty="0" smtClean="0">
                <a:sym typeface="Symbol" pitchFamily="18" charset="2"/>
              </a:rPr>
              <a:t> </a:t>
            </a:r>
            <a:r>
              <a:rPr lang="fr-CH" dirty="0" err="1" smtClean="0">
                <a:sym typeface="Symbol" pitchFamily="18" charset="2"/>
              </a:rPr>
              <a:t>our</a:t>
            </a:r>
            <a:r>
              <a:rPr lang="fr-CH" dirty="0" smtClean="0">
                <a:sym typeface="Symbol" pitchFamily="18" charset="2"/>
              </a:rPr>
              <a:t> </a:t>
            </a:r>
            <a:r>
              <a:rPr lang="fr-CH" dirty="0" err="1" smtClean="0">
                <a:sym typeface="Symbol" pitchFamily="18" charset="2"/>
              </a:rPr>
              <a:t>capabilities</a:t>
            </a:r>
            <a:r>
              <a:rPr lang="fr-CH" dirty="0" smtClean="0">
                <a:sym typeface="Symbol" pitchFamily="18" charset="2"/>
              </a:rPr>
              <a:t> </a:t>
            </a:r>
          </a:p>
          <a:p>
            <a:pPr lvl="1" eaLnBrk="1" hangingPunct="1"/>
            <a:r>
              <a:rPr lang="fr-CH" dirty="0">
                <a:sym typeface="Symbol" pitchFamily="18" charset="2"/>
              </a:rPr>
              <a:t>No </a:t>
            </a:r>
            <a:r>
              <a:rPr lang="fr-CH" dirty="0" err="1">
                <a:sym typeface="Symbol" pitchFamily="18" charset="2"/>
              </a:rPr>
              <a:t>bottlenecks</a:t>
            </a:r>
            <a:r>
              <a:rPr lang="fr-CH" dirty="0">
                <a:sym typeface="Symbol" pitchFamily="18" charset="2"/>
              </a:rPr>
              <a:t> have been </a:t>
            </a:r>
            <a:r>
              <a:rPr lang="fr-CH" dirty="0" err="1">
                <a:sym typeface="Symbol" pitchFamily="18" charset="2"/>
              </a:rPr>
              <a:t>identified</a:t>
            </a:r>
            <a:r>
              <a:rPr lang="fr-CH" dirty="0">
                <a:sym typeface="Symbol" pitchFamily="18" charset="2"/>
              </a:rPr>
              <a:t> </a:t>
            </a:r>
            <a:r>
              <a:rPr lang="fr-CH" dirty="0" err="1">
                <a:sym typeface="Symbol" pitchFamily="18" charset="2"/>
              </a:rPr>
              <a:t>from</a:t>
            </a:r>
            <a:r>
              <a:rPr lang="fr-CH" dirty="0">
                <a:sym typeface="Symbol" pitchFamily="18" charset="2"/>
              </a:rPr>
              <a:t> the point of </a:t>
            </a:r>
            <a:r>
              <a:rPr lang="fr-CH" dirty="0" err="1">
                <a:sym typeface="Symbol" pitchFamily="18" charset="2"/>
              </a:rPr>
              <a:t>view</a:t>
            </a:r>
            <a:r>
              <a:rPr lang="fr-CH" dirty="0">
                <a:sym typeface="Symbol" pitchFamily="18" charset="2"/>
              </a:rPr>
              <a:t> of </a:t>
            </a:r>
            <a:r>
              <a:rPr lang="fr-CH" dirty="0" err="1">
                <a:sym typeface="Symbol" pitchFamily="18" charset="2"/>
              </a:rPr>
              <a:t>beam</a:t>
            </a:r>
            <a:r>
              <a:rPr lang="fr-CH" dirty="0">
                <a:sym typeface="Symbol" pitchFamily="18" charset="2"/>
              </a:rPr>
              <a:t> </a:t>
            </a:r>
            <a:r>
              <a:rPr lang="fr-CH" dirty="0" err="1" smtClean="0">
                <a:sym typeface="Symbol" pitchFamily="18" charset="2"/>
              </a:rPr>
              <a:t>dynamics</a:t>
            </a:r>
            <a:endParaRPr lang="fr-CH" dirty="0">
              <a:sym typeface="Symbol" pitchFamily="18" charset="2"/>
            </a:endParaRPr>
          </a:p>
          <a:p>
            <a:pPr lvl="1" eaLnBrk="1" hangingPunct="1"/>
            <a:r>
              <a:rPr lang="fr-CH" dirty="0" smtClean="0">
                <a:sym typeface="Symbol" pitchFamily="18" charset="2"/>
              </a:rPr>
              <a:t>The </a:t>
            </a:r>
            <a:r>
              <a:rPr lang="fr-CH" dirty="0" err="1" smtClean="0">
                <a:sym typeface="Symbol" pitchFamily="18" charset="2"/>
              </a:rPr>
              <a:t>same</a:t>
            </a:r>
            <a:r>
              <a:rPr lang="fr-CH" dirty="0" smtClean="0">
                <a:sym typeface="Symbol" pitchFamily="18" charset="2"/>
              </a:rPr>
              <a:t> </a:t>
            </a:r>
            <a:r>
              <a:rPr lang="fr-CH" dirty="0" err="1" smtClean="0">
                <a:sym typeface="Symbol" pitchFamily="18" charset="2"/>
              </a:rPr>
              <a:t>magnets</a:t>
            </a:r>
            <a:r>
              <a:rPr lang="fr-CH" dirty="0" smtClean="0">
                <a:sym typeface="Symbol" pitchFamily="18" charset="2"/>
              </a:rPr>
              <a:t> in the LHC tunnel </a:t>
            </a:r>
            <a:r>
              <a:rPr lang="fr-CH" dirty="0" err="1" smtClean="0">
                <a:sym typeface="Symbol" pitchFamily="18" charset="2"/>
              </a:rPr>
              <a:t>would</a:t>
            </a:r>
            <a:r>
              <a:rPr lang="fr-CH" dirty="0" smtClean="0">
                <a:sym typeface="Symbol" pitchFamily="18" charset="2"/>
              </a:rPr>
              <a:t> </a:t>
            </a:r>
            <a:r>
              <a:rPr lang="fr-CH" dirty="0" err="1" smtClean="0">
                <a:sym typeface="Symbol" pitchFamily="18" charset="2"/>
              </a:rPr>
              <a:t>make</a:t>
            </a:r>
            <a:r>
              <a:rPr lang="fr-CH" dirty="0" smtClean="0">
                <a:sym typeface="Symbol" pitchFamily="18" charset="2"/>
              </a:rPr>
              <a:t> an LHC doubler</a:t>
            </a:r>
            <a:endParaRPr lang="fr-CH" dirty="0">
              <a:sym typeface="Symbol" pitchFamily="18" charset="2"/>
            </a:endParaRPr>
          </a:p>
        </p:txBody>
      </p:sp>
    </p:spTree>
    <p:extLst>
      <p:ext uri="{BB962C8B-B14F-4D97-AF65-F5344CB8AC3E}">
        <p14:creationId xmlns:p14="http://schemas.microsoft.com/office/powerpoint/2010/main" val="34635893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316">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16">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316">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31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dirty="0"/>
              <a:t>LHC in the 10’s </a:t>
            </a:r>
            <a:r>
              <a:rPr lang="en-US" dirty="0" smtClean="0"/>
              <a:t>- </a:t>
            </a:r>
            <a:fld id="{B1DE5877-CFA4-47FA-8D29-385DA945389C}" type="slidenum">
              <a:rPr lang="en-US" smtClean="0"/>
              <a:pPr/>
              <a:t>4</a:t>
            </a:fld>
            <a:endParaRPr lang="en-US" dirty="0"/>
          </a:p>
        </p:txBody>
      </p:sp>
      <p:sp>
        <p:nvSpPr>
          <p:cNvPr id="28675" name="Rectangle 2"/>
          <p:cNvSpPr>
            <a:spLocks noGrp="1" noChangeArrowheads="1"/>
          </p:cNvSpPr>
          <p:nvPr>
            <p:ph type="title"/>
          </p:nvPr>
        </p:nvSpPr>
        <p:spPr/>
        <p:txBody>
          <a:bodyPr/>
          <a:lstStyle/>
          <a:p>
            <a:pPr eaLnBrk="1" hangingPunct="1"/>
            <a:r>
              <a:rPr lang="en-US" dirty="0" smtClean="0"/>
              <a:t>LHC IN THE 10’s: </a:t>
            </a:r>
            <a:br>
              <a:rPr lang="en-US" dirty="0" smtClean="0"/>
            </a:br>
            <a:r>
              <a:rPr lang="en-US" dirty="0"/>
              <a:t>ENERGY</a:t>
            </a:r>
            <a:endParaRPr lang="en-US" dirty="0" smtClean="0"/>
          </a:p>
        </p:txBody>
      </p:sp>
      <p:sp>
        <p:nvSpPr>
          <p:cNvPr id="28676" name="Rectangle 3"/>
          <p:cNvSpPr>
            <a:spLocks noGrp="1" noChangeArrowheads="1"/>
          </p:cNvSpPr>
          <p:nvPr>
            <p:ph type="body" idx="1"/>
          </p:nvPr>
        </p:nvSpPr>
        <p:spPr>
          <a:xfrm>
            <a:off x="266700" y="1190625"/>
            <a:ext cx="8677275" cy="5240338"/>
          </a:xfrm>
        </p:spPr>
        <p:txBody>
          <a:bodyPr/>
          <a:lstStyle/>
          <a:p>
            <a:pPr eaLnBrk="1" hangingPunct="1"/>
            <a:r>
              <a:rPr lang="en-US" dirty="0" smtClean="0">
                <a:sym typeface="Symbol" pitchFamily="18" charset="2"/>
              </a:rPr>
              <a:t>2014: decision to train LHC at 6.5 </a:t>
            </a:r>
            <a:r>
              <a:rPr lang="en-US" dirty="0" err="1" smtClean="0">
                <a:sym typeface="Symbol" pitchFamily="18" charset="2"/>
              </a:rPr>
              <a:t>TeV</a:t>
            </a:r>
            <a:endParaRPr lang="en-US" dirty="0">
              <a:sym typeface="Symbol" pitchFamily="18" charset="2"/>
            </a:endParaRPr>
          </a:p>
          <a:p>
            <a:pPr lvl="2" eaLnBrk="1" hangingPunct="1"/>
            <a:r>
              <a:rPr lang="fr-CH" dirty="0" smtClean="0">
                <a:sym typeface="Symbol" pitchFamily="18" charset="2"/>
              </a:rPr>
              <a:t>Compromise </a:t>
            </a:r>
            <a:r>
              <a:rPr lang="fr-CH" dirty="0" err="1" smtClean="0">
                <a:sym typeface="Symbol" pitchFamily="18" charset="2"/>
              </a:rPr>
              <a:t>between</a:t>
            </a:r>
            <a:r>
              <a:rPr lang="fr-CH" dirty="0" smtClean="0">
                <a:sym typeface="Symbol" pitchFamily="18" charset="2"/>
              </a:rPr>
              <a:t> time, </a:t>
            </a:r>
            <a:r>
              <a:rPr lang="fr-CH" dirty="0" err="1" smtClean="0">
                <a:sym typeface="Symbol" pitchFamily="18" charset="2"/>
              </a:rPr>
              <a:t>risk</a:t>
            </a:r>
            <a:r>
              <a:rPr lang="fr-CH" dirty="0" smtClean="0">
                <a:sym typeface="Symbol" pitchFamily="18" charset="2"/>
              </a:rPr>
              <a:t> and </a:t>
            </a:r>
            <a:r>
              <a:rPr lang="fr-CH" dirty="0" err="1" smtClean="0">
                <a:sym typeface="Symbol" pitchFamily="18" charset="2"/>
              </a:rPr>
              <a:t>energy</a:t>
            </a:r>
            <a:r>
              <a:rPr lang="fr-CH" dirty="0" smtClean="0">
                <a:sym typeface="Symbol" pitchFamily="18" charset="2"/>
              </a:rPr>
              <a:t> for </a:t>
            </a:r>
            <a:r>
              <a:rPr lang="fr-CH" dirty="0" err="1" smtClean="0">
                <a:sym typeface="Symbol" pitchFamily="18" charset="2"/>
              </a:rPr>
              <a:t>physics</a:t>
            </a:r>
            <a:r>
              <a:rPr lang="fr-CH" dirty="0" smtClean="0">
                <a:sym typeface="Symbol" pitchFamily="18" charset="2"/>
              </a:rPr>
              <a:t> </a:t>
            </a:r>
            <a:r>
              <a:rPr lang="fr-CH" dirty="0" err="1" smtClean="0">
                <a:sym typeface="Symbol" pitchFamily="18" charset="2"/>
              </a:rPr>
              <a:t>reach</a:t>
            </a:r>
            <a:endParaRPr lang="fr-CH" dirty="0" smtClean="0">
              <a:sym typeface="Symbol" pitchFamily="18" charset="2"/>
            </a:endParaRPr>
          </a:p>
          <a:p>
            <a:pPr lvl="2" eaLnBrk="1" hangingPunct="1"/>
            <a:r>
              <a:rPr lang="fr-CH" dirty="0" smtClean="0">
                <a:sym typeface="Symbol" pitchFamily="18" charset="2"/>
              </a:rPr>
              <a:t>1-2 </a:t>
            </a:r>
            <a:r>
              <a:rPr lang="fr-CH" dirty="0" err="1" smtClean="0">
                <a:sym typeface="Symbol" pitchFamily="18" charset="2"/>
              </a:rPr>
              <a:t>week</a:t>
            </a:r>
            <a:r>
              <a:rPr lang="fr-CH" dirty="0" smtClean="0">
                <a:sym typeface="Symbol" pitchFamily="18" charset="2"/>
              </a:rPr>
              <a:t> to train one </a:t>
            </a:r>
            <a:r>
              <a:rPr lang="fr-CH" dirty="0" err="1" smtClean="0">
                <a:sym typeface="Symbol" pitchFamily="18" charset="2"/>
              </a:rPr>
              <a:t>sector</a:t>
            </a:r>
            <a:r>
              <a:rPr lang="fr-CH" dirty="0" smtClean="0">
                <a:sym typeface="Symbol" pitchFamily="18" charset="2"/>
              </a:rPr>
              <a:t>, in the </a:t>
            </a:r>
            <a:r>
              <a:rPr lang="fr-CH" dirty="0" err="1" smtClean="0">
                <a:sym typeface="Symbol" pitchFamily="18" charset="2"/>
              </a:rPr>
              <a:t>shadow</a:t>
            </a:r>
            <a:r>
              <a:rPr lang="fr-CH" dirty="0" smtClean="0">
                <a:sym typeface="Symbol" pitchFamily="18" charset="2"/>
              </a:rPr>
              <a:t> of hardware </a:t>
            </a:r>
            <a:r>
              <a:rPr lang="fr-CH" dirty="0" err="1" smtClean="0">
                <a:sym typeface="Symbol" pitchFamily="18" charset="2"/>
              </a:rPr>
              <a:t>commissioning</a:t>
            </a:r>
            <a:endParaRPr lang="fr-CH" dirty="0" smtClean="0">
              <a:sym typeface="Symbol" pitchFamily="18" charset="2"/>
            </a:endParaRPr>
          </a:p>
          <a:p>
            <a:pPr lvl="1" eaLnBrk="1" hangingPunct="1"/>
            <a:r>
              <a:rPr lang="fr-CH" dirty="0" err="1" smtClean="0">
                <a:sym typeface="Symbol" pitchFamily="18" charset="2"/>
              </a:rPr>
              <a:t>Expected</a:t>
            </a:r>
            <a:r>
              <a:rPr lang="fr-CH" dirty="0" smtClean="0">
                <a:sym typeface="Symbol" pitchFamily="18" charset="2"/>
              </a:rPr>
              <a:t> 100 </a:t>
            </a:r>
            <a:r>
              <a:rPr lang="fr-CH" dirty="0" err="1" smtClean="0">
                <a:sym typeface="Symbol" pitchFamily="18" charset="2"/>
              </a:rPr>
              <a:t>quenches</a:t>
            </a:r>
            <a:r>
              <a:rPr lang="fr-CH" dirty="0" smtClean="0">
                <a:sym typeface="Symbol" pitchFamily="18" charset="2"/>
              </a:rPr>
              <a:t>, </a:t>
            </a:r>
            <a:r>
              <a:rPr lang="fr-CH" dirty="0" err="1" smtClean="0">
                <a:sym typeface="Symbol" pitchFamily="18" charset="2"/>
              </a:rPr>
              <a:t>we</a:t>
            </a:r>
            <a:r>
              <a:rPr lang="fr-CH" dirty="0" smtClean="0">
                <a:sym typeface="Symbol" pitchFamily="18" charset="2"/>
              </a:rPr>
              <a:t> </a:t>
            </a:r>
            <a:r>
              <a:rPr lang="fr-CH" dirty="0" err="1" smtClean="0">
                <a:sym typeface="Symbol" pitchFamily="18" charset="2"/>
              </a:rPr>
              <a:t>went</a:t>
            </a:r>
            <a:r>
              <a:rPr lang="fr-CH" dirty="0" smtClean="0">
                <a:sym typeface="Symbol" pitchFamily="18" charset="2"/>
              </a:rPr>
              <a:t> to </a:t>
            </a:r>
            <a:r>
              <a:rPr lang="fr-CH" dirty="0" smtClean="0">
                <a:solidFill>
                  <a:srgbClr val="C00000"/>
                </a:solidFill>
                <a:sym typeface="Symbol" pitchFamily="18" charset="2"/>
              </a:rPr>
              <a:t>6.5 </a:t>
            </a:r>
            <a:r>
              <a:rPr lang="fr-CH" dirty="0" err="1" smtClean="0">
                <a:solidFill>
                  <a:srgbClr val="C00000"/>
                </a:solidFill>
                <a:sym typeface="Symbol" pitchFamily="18" charset="2"/>
              </a:rPr>
              <a:t>TeV</a:t>
            </a:r>
            <a:r>
              <a:rPr lang="fr-CH" dirty="0" smtClean="0">
                <a:solidFill>
                  <a:srgbClr val="C00000"/>
                </a:solidFill>
                <a:sym typeface="Symbol" pitchFamily="18" charset="2"/>
              </a:rPr>
              <a:t> </a:t>
            </a:r>
            <a:r>
              <a:rPr lang="fr-CH" dirty="0" err="1" smtClean="0">
                <a:solidFill>
                  <a:srgbClr val="C00000"/>
                </a:solidFill>
                <a:sym typeface="Symbol" pitchFamily="18" charset="2"/>
              </a:rPr>
              <a:t>with</a:t>
            </a:r>
            <a:r>
              <a:rPr lang="fr-CH" dirty="0" smtClean="0">
                <a:solidFill>
                  <a:srgbClr val="C00000"/>
                </a:solidFill>
                <a:sym typeface="Symbol" pitchFamily="18" charset="2"/>
              </a:rPr>
              <a:t> 174 </a:t>
            </a:r>
            <a:r>
              <a:rPr lang="fr-CH" dirty="0" err="1" smtClean="0">
                <a:solidFill>
                  <a:srgbClr val="C00000"/>
                </a:solidFill>
                <a:sym typeface="Symbol" pitchFamily="18" charset="2"/>
              </a:rPr>
              <a:t>quenches</a:t>
            </a:r>
            <a:r>
              <a:rPr lang="fr-CH" dirty="0" smtClean="0">
                <a:sym typeface="Symbol" pitchFamily="18" charset="2"/>
              </a:rPr>
              <a:t>	</a:t>
            </a:r>
          </a:p>
          <a:p>
            <a:pPr lvl="2" eaLnBrk="1" hangingPunct="1"/>
            <a:r>
              <a:rPr lang="fr-CH" dirty="0" smtClean="0">
                <a:sym typeface="Symbol" pitchFamily="18" charset="2"/>
              </a:rPr>
              <a:t>A bit </a:t>
            </a:r>
            <a:r>
              <a:rPr lang="fr-CH" dirty="0" err="1" smtClean="0">
                <a:sym typeface="Symbol" pitchFamily="18" charset="2"/>
              </a:rPr>
              <a:t>worse</a:t>
            </a:r>
            <a:r>
              <a:rPr lang="fr-CH" dirty="0" smtClean="0">
                <a:sym typeface="Symbol" pitchFamily="18" charset="2"/>
              </a:rPr>
              <a:t> </a:t>
            </a:r>
            <a:r>
              <a:rPr lang="fr-CH" dirty="0" err="1" smtClean="0">
                <a:sym typeface="Symbol" pitchFamily="18" charset="2"/>
              </a:rPr>
              <a:t>then</a:t>
            </a:r>
            <a:r>
              <a:rPr lang="fr-CH" dirty="0" smtClean="0">
                <a:sym typeface="Symbol" pitchFamily="18" charset="2"/>
              </a:rPr>
              <a:t> </a:t>
            </a:r>
            <a:r>
              <a:rPr lang="fr-CH" dirty="0" err="1" smtClean="0">
                <a:sym typeface="Symbol" pitchFamily="18" charset="2"/>
              </a:rPr>
              <a:t>expected</a:t>
            </a:r>
            <a:r>
              <a:rPr lang="fr-CH" dirty="0" smtClean="0">
                <a:sym typeface="Symbol" pitchFamily="18" charset="2"/>
              </a:rPr>
              <a:t>, but </a:t>
            </a:r>
            <a:r>
              <a:rPr lang="fr-CH" dirty="0" err="1" smtClean="0">
                <a:sym typeface="Symbol" pitchFamily="18" charset="2"/>
              </a:rPr>
              <a:t>we</a:t>
            </a:r>
            <a:r>
              <a:rPr lang="fr-CH" dirty="0" smtClean="0">
                <a:sym typeface="Symbol" pitchFamily="18" charset="2"/>
              </a:rPr>
              <a:t> </a:t>
            </a:r>
            <a:r>
              <a:rPr lang="fr-CH" dirty="0" err="1" smtClean="0">
                <a:sym typeface="Symbol" pitchFamily="18" charset="2"/>
              </a:rPr>
              <a:t>got</a:t>
            </a:r>
            <a:r>
              <a:rPr lang="fr-CH" dirty="0" smtClean="0">
                <a:sym typeface="Symbol" pitchFamily="18" charset="2"/>
              </a:rPr>
              <a:t> </a:t>
            </a:r>
            <a:r>
              <a:rPr lang="fr-CH" dirty="0" err="1" smtClean="0">
                <a:sym typeface="Symbol" pitchFamily="18" charset="2"/>
              </a:rPr>
              <a:t>there</a:t>
            </a:r>
            <a:endParaRPr lang="fr-CH" dirty="0" smtClean="0">
              <a:sym typeface="Symbol" pitchFamily="18" charset="2"/>
            </a:endParaRPr>
          </a:p>
          <a:p>
            <a:pPr lvl="1" eaLnBrk="1" hangingPunct="1"/>
            <a:r>
              <a:rPr lang="fr-CH" dirty="0" smtClean="0">
                <a:sym typeface="Symbol" pitchFamily="18" charset="2"/>
              </a:rPr>
              <a:t>First data about the </a:t>
            </a:r>
            <a:r>
              <a:rPr lang="fr-CH" dirty="0" err="1" smtClean="0">
                <a:sym typeface="Symbol" pitchFamily="18" charset="2"/>
              </a:rPr>
              <a:t>whole</a:t>
            </a:r>
            <a:r>
              <a:rPr lang="fr-CH" dirty="0" smtClean="0">
                <a:sym typeface="Symbol" pitchFamily="18" charset="2"/>
              </a:rPr>
              <a:t> LHC </a:t>
            </a:r>
          </a:p>
          <a:p>
            <a:pPr lvl="2" eaLnBrk="1" hangingPunct="1"/>
            <a:r>
              <a:rPr lang="fr-CH" dirty="0">
                <a:solidFill>
                  <a:srgbClr val="C00000"/>
                </a:solidFill>
                <a:sym typeface="Symbol" pitchFamily="18" charset="2"/>
              </a:rPr>
              <a:t>3000 </a:t>
            </a:r>
            <a:r>
              <a:rPr lang="fr-CH" dirty="0" err="1">
                <a:solidFill>
                  <a:srgbClr val="C00000"/>
                </a:solidFill>
                <a:sym typeface="Symbol" pitchFamily="18" charset="2"/>
              </a:rPr>
              <a:t>series</a:t>
            </a:r>
            <a:r>
              <a:rPr lang="fr-CH" dirty="0">
                <a:solidFill>
                  <a:srgbClr val="C00000"/>
                </a:solidFill>
                <a:sym typeface="Symbol" pitchFamily="18" charset="2"/>
              </a:rPr>
              <a:t> </a:t>
            </a:r>
            <a:r>
              <a:rPr lang="fr-CH" dirty="0" err="1">
                <a:solidFill>
                  <a:srgbClr val="C00000"/>
                </a:solidFill>
                <a:sym typeface="Symbol" pitchFamily="18" charset="2"/>
              </a:rPr>
              <a:t>confirmed</a:t>
            </a:r>
            <a:r>
              <a:rPr lang="fr-CH" dirty="0">
                <a:solidFill>
                  <a:srgbClr val="C00000"/>
                </a:solidFill>
                <a:sym typeface="Symbol" pitchFamily="18" charset="2"/>
              </a:rPr>
              <a:t> to </a:t>
            </a:r>
            <a:r>
              <a:rPr lang="fr-CH" dirty="0" err="1">
                <a:solidFill>
                  <a:srgbClr val="C00000"/>
                </a:solidFill>
                <a:sym typeface="Symbol" pitchFamily="18" charset="2"/>
              </a:rPr>
              <a:t>be</a:t>
            </a:r>
            <a:r>
              <a:rPr lang="fr-CH" dirty="0">
                <a:solidFill>
                  <a:srgbClr val="C00000"/>
                </a:solidFill>
                <a:sym typeface="Symbol" pitchFamily="18" charset="2"/>
              </a:rPr>
              <a:t> </a:t>
            </a:r>
            <a:r>
              <a:rPr lang="fr-CH" dirty="0" err="1">
                <a:solidFill>
                  <a:srgbClr val="C00000"/>
                </a:solidFill>
                <a:sym typeface="Symbol" pitchFamily="18" charset="2"/>
              </a:rPr>
              <a:t>weaker</a:t>
            </a:r>
            <a:r>
              <a:rPr lang="fr-CH" dirty="0">
                <a:solidFill>
                  <a:srgbClr val="C00000"/>
                </a:solidFill>
                <a:sym typeface="Symbol" pitchFamily="18" charset="2"/>
              </a:rPr>
              <a:t> </a:t>
            </a:r>
            <a:r>
              <a:rPr lang="fr-CH" dirty="0" smtClean="0">
                <a:sym typeface="Symbol" pitchFamily="18" charset="2"/>
              </a:rPr>
              <a:t>(~1/3 </a:t>
            </a:r>
            <a:r>
              <a:rPr lang="fr-CH" dirty="0">
                <a:sym typeface="Symbol" pitchFamily="18" charset="2"/>
              </a:rPr>
              <a:t>of the </a:t>
            </a:r>
            <a:r>
              <a:rPr lang="fr-CH" dirty="0" err="1">
                <a:sym typeface="Symbol" pitchFamily="18" charset="2"/>
              </a:rPr>
              <a:t>magnets</a:t>
            </a:r>
            <a:r>
              <a:rPr lang="fr-CH" dirty="0">
                <a:sym typeface="Symbol" pitchFamily="18" charset="2"/>
              </a:rPr>
              <a:t> </a:t>
            </a:r>
            <a:r>
              <a:rPr lang="fr-CH" dirty="0" err="1">
                <a:sym typeface="Symbol" pitchFamily="18" charset="2"/>
              </a:rPr>
              <a:t>quenched</a:t>
            </a:r>
            <a:r>
              <a:rPr lang="fr-CH" dirty="0" smtClean="0">
                <a:sym typeface="Symbol" pitchFamily="18" charset="2"/>
              </a:rPr>
              <a:t>)</a:t>
            </a:r>
          </a:p>
          <a:p>
            <a:pPr lvl="2" eaLnBrk="1" hangingPunct="1"/>
            <a:r>
              <a:rPr lang="fr-CH" dirty="0" smtClean="0">
                <a:sym typeface="Symbol" pitchFamily="18" charset="2"/>
              </a:rPr>
              <a:t>First data about the </a:t>
            </a:r>
            <a:r>
              <a:rPr lang="fr-CH" dirty="0" err="1" smtClean="0">
                <a:sym typeface="Symbol" pitchFamily="18" charset="2"/>
              </a:rPr>
              <a:t>whole</a:t>
            </a:r>
            <a:r>
              <a:rPr lang="fr-CH" dirty="0" smtClean="0">
                <a:sym typeface="Symbol" pitchFamily="18" charset="2"/>
              </a:rPr>
              <a:t> LHC: </a:t>
            </a:r>
            <a:r>
              <a:rPr lang="fr-CH" dirty="0" err="1">
                <a:sym typeface="Symbol" pitchFamily="18" charset="2"/>
              </a:rPr>
              <a:t>m</a:t>
            </a:r>
            <a:r>
              <a:rPr lang="fr-CH" dirty="0" err="1" smtClean="0">
                <a:sym typeface="Symbol" pitchFamily="18" charset="2"/>
              </a:rPr>
              <a:t>agnet</a:t>
            </a:r>
            <a:r>
              <a:rPr lang="fr-CH" dirty="0" smtClean="0">
                <a:sym typeface="Symbol" pitchFamily="18" charset="2"/>
              </a:rPr>
              <a:t> </a:t>
            </a:r>
            <a:r>
              <a:rPr lang="fr-CH" dirty="0" smtClean="0">
                <a:solidFill>
                  <a:srgbClr val="C00000"/>
                </a:solidFill>
                <a:sym typeface="Symbol" pitchFamily="18" charset="2"/>
              </a:rPr>
              <a:t>production not </a:t>
            </a:r>
            <a:r>
              <a:rPr lang="fr-CH" dirty="0" err="1" smtClean="0">
                <a:solidFill>
                  <a:srgbClr val="C00000"/>
                </a:solidFill>
                <a:sym typeface="Symbol" pitchFamily="18" charset="2"/>
              </a:rPr>
              <a:t>uniform</a:t>
            </a:r>
            <a:endParaRPr lang="fr-CH" dirty="0" smtClean="0">
              <a:solidFill>
                <a:srgbClr val="C00000"/>
              </a:solidFill>
              <a:sym typeface="Symbol" pitchFamily="18" charset="2"/>
            </a:endParaRPr>
          </a:p>
          <a:p>
            <a:pPr lvl="1" eaLnBrk="1" hangingPunct="1"/>
            <a:r>
              <a:rPr lang="fr-CH" dirty="0" smtClean="0">
                <a:sym typeface="Symbol" pitchFamily="18" charset="2"/>
              </a:rPr>
              <a:t>Effort </a:t>
            </a:r>
            <a:r>
              <a:rPr lang="fr-CH" dirty="0" err="1" smtClean="0">
                <a:sym typeface="Symbol" pitchFamily="18" charset="2"/>
              </a:rPr>
              <a:t>sto</a:t>
            </a:r>
            <a:r>
              <a:rPr lang="fr-CH" dirty="0" smtClean="0">
                <a:sym typeface="Symbol" pitchFamily="18" charset="2"/>
              </a:rPr>
              <a:t> </a:t>
            </a:r>
            <a:r>
              <a:rPr lang="fr-CH" dirty="0" err="1" smtClean="0">
                <a:sym typeface="Symbol" pitchFamily="18" charset="2"/>
              </a:rPr>
              <a:t>understand</a:t>
            </a:r>
            <a:r>
              <a:rPr lang="fr-CH" dirty="0" smtClean="0">
                <a:sym typeface="Symbol" pitchFamily="18" charset="2"/>
              </a:rPr>
              <a:t> </a:t>
            </a:r>
            <a:r>
              <a:rPr lang="fr-CH" dirty="0" err="1" smtClean="0">
                <a:sym typeface="Symbol" pitchFamily="18" charset="2"/>
              </a:rPr>
              <a:t>what</a:t>
            </a:r>
            <a:r>
              <a:rPr lang="fr-CH" dirty="0" smtClean="0">
                <a:sym typeface="Symbol" pitchFamily="18" charset="2"/>
              </a:rPr>
              <a:t> </a:t>
            </a:r>
            <a:r>
              <a:rPr lang="fr-CH" dirty="0" err="1" smtClean="0">
                <a:sym typeface="Symbol" pitchFamily="18" charset="2"/>
              </a:rPr>
              <a:t>happened</a:t>
            </a:r>
            <a:r>
              <a:rPr lang="fr-CH" dirty="0" smtClean="0">
                <a:sym typeface="Symbol" pitchFamily="18" charset="2"/>
              </a:rPr>
              <a:t> are </a:t>
            </a:r>
            <a:r>
              <a:rPr lang="fr-CH" dirty="0" err="1" smtClean="0">
                <a:sym typeface="Symbol" pitchFamily="18" charset="2"/>
              </a:rPr>
              <a:t>ongoing</a:t>
            </a:r>
            <a:endParaRPr lang="fr-CH" dirty="0" smtClean="0">
              <a:sym typeface="Symbol" pitchFamily="18" charset="2"/>
            </a:endParaRPr>
          </a:p>
          <a:p>
            <a:pPr eaLnBrk="1" hangingPunct="1"/>
            <a:r>
              <a:rPr lang="fr-CH" dirty="0" smtClean="0">
                <a:sym typeface="Symbol" pitchFamily="18" charset="2"/>
              </a:rPr>
              <a:t>In 2015 and 2016 </a:t>
            </a:r>
            <a:r>
              <a:rPr lang="fr-CH" dirty="0" err="1" smtClean="0">
                <a:sym typeface="Symbol" pitchFamily="18" charset="2"/>
              </a:rPr>
              <a:t>very</a:t>
            </a:r>
            <a:r>
              <a:rPr lang="fr-CH" dirty="0" smtClean="0">
                <a:sym typeface="Symbol" pitchFamily="18" charset="2"/>
              </a:rPr>
              <a:t> </a:t>
            </a:r>
            <a:r>
              <a:rPr lang="fr-CH" dirty="0" err="1" smtClean="0">
                <a:sym typeface="Symbol" pitchFamily="18" charset="2"/>
              </a:rPr>
              <a:t>smooth</a:t>
            </a:r>
            <a:r>
              <a:rPr lang="fr-CH" dirty="0" smtClean="0">
                <a:sym typeface="Symbol" pitchFamily="18" charset="2"/>
              </a:rPr>
              <a:t> </a:t>
            </a:r>
            <a:r>
              <a:rPr lang="fr-CH" dirty="0" err="1" smtClean="0">
                <a:sym typeface="Symbol" pitchFamily="18" charset="2"/>
              </a:rPr>
              <a:t>run</a:t>
            </a:r>
            <a:r>
              <a:rPr lang="fr-CH" dirty="0" smtClean="0">
                <a:sym typeface="Symbol" pitchFamily="18" charset="2"/>
              </a:rPr>
              <a:t> at 6.5 </a:t>
            </a:r>
            <a:r>
              <a:rPr lang="fr-CH" dirty="0" err="1" smtClean="0">
                <a:sym typeface="Symbol" pitchFamily="18" charset="2"/>
              </a:rPr>
              <a:t>TeV</a:t>
            </a:r>
            <a:endParaRPr lang="fr-CH" dirty="0" smtClean="0">
              <a:sym typeface="Symbol" pitchFamily="18" charset="2"/>
            </a:endParaRPr>
          </a:p>
          <a:p>
            <a:pPr lvl="1" eaLnBrk="1" hangingPunct="1"/>
            <a:r>
              <a:rPr lang="fr-CH" dirty="0" smtClean="0">
                <a:sym typeface="Symbol" pitchFamily="18" charset="2"/>
              </a:rPr>
              <a:t>1200 </a:t>
            </a:r>
            <a:r>
              <a:rPr lang="fr-CH" dirty="0" err="1" smtClean="0">
                <a:sym typeface="Symbol" pitchFamily="18" charset="2"/>
              </a:rPr>
              <a:t>dipoles</a:t>
            </a:r>
            <a:r>
              <a:rPr lang="fr-CH" dirty="0" smtClean="0">
                <a:sym typeface="Symbol" pitchFamily="18" charset="2"/>
              </a:rPr>
              <a:t> </a:t>
            </a:r>
            <a:r>
              <a:rPr lang="fr-CH" dirty="0" err="1" smtClean="0">
                <a:sym typeface="Symbol" pitchFamily="18" charset="2"/>
              </a:rPr>
              <a:t>working</a:t>
            </a:r>
            <a:r>
              <a:rPr lang="fr-CH" dirty="0" smtClean="0">
                <a:sym typeface="Symbol" pitchFamily="18" charset="2"/>
              </a:rPr>
              <a:t> at 7.7 T, </a:t>
            </a:r>
            <a:r>
              <a:rPr lang="fr-CH" dirty="0" err="1" smtClean="0">
                <a:sym typeface="Symbol" pitchFamily="18" charset="2"/>
              </a:rPr>
              <a:t>with</a:t>
            </a:r>
            <a:r>
              <a:rPr lang="fr-CH" dirty="0" smtClean="0">
                <a:sym typeface="Symbol" pitchFamily="18" charset="2"/>
              </a:rPr>
              <a:t> 20% </a:t>
            </a:r>
            <a:r>
              <a:rPr lang="fr-CH" dirty="0" err="1" smtClean="0">
                <a:sym typeface="Symbol" pitchFamily="18" charset="2"/>
              </a:rPr>
              <a:t>margin</a:t>
            </a:r>
            <a:endParaRPr lang="fr-CH" dirty="0" smtClean="0">
              <a:sym typeface="Symbol" pitchFamily="18" charset="2"/>
            </a:endParaRPr>
          </a:p>
          <a:p>
            <a:pPr eaLnBrk="1" hangingPunct="1"/>
            <a:r>
              <a:rPr lang="fr-CH" dirty="0" smtClean="0">
                <a:sym typeface="Symbol" pitchFamily="18" charset="2"/>
              </a:rPr>
              <a:t>At the end of 2016, </a:t>
            </a:r>
            <a:r>
              <a:rPr lang="fr-CH" dirty="0" err="1" smtClean="0">
                <a:sym typeface="Symbol" pitchFamily="18" charset="2"/>
              </a:rPr>
              <a:t>two</a:t>
            </a:r>
            <a:r>
              <a:rPr lang="fr-CH" dirty="0" smtClean="0">
                <a:sym typeface="Symbol" pitchFamily="18" charset="2"/>
              </a:rPr>
              <a:t> </a:t>
            </a:r>
            <a:r>
              <a:rPr lang="fr-CH" dirty="0" err="1" smtClean="0">
                <a:sym typeface="Symbol" pitchFamily="18" charset="2"/>
              </a:rPr>
              <a:t>sector</a:t>
            </a:r>
            <a:r>
              <a:rPr lang="fr-CH" dirty="0" smtClean="0">
                <a:sym typeface="Symbol" pitchFamily="18" charset="2"/>
              </a:rPr>
              <a:t> to </a:t>
            </a:r>
            <a:r>
              <a:rPr lang="fr-CH" dirty="0" err="1" smtClean="0">
                <a:sym typeface="Symbol" pitchFamily="18" charset="2"/>
              </a:rPr>
              <a:t>be</a:t>
            </a:r>
            <a:r>
              <a:rPr lang="fr-CH" dirty="0" smtClean="0">
                <a:sym typeface="Symbol" pitchFamily="18" charset="2"/>
              </a:rPr>
              <a:t> </a:t>
            </a:r>
            <a:r>
              <a:rPr lang="fr-CH" dirty="0" err="1" smtClean="0">
                <a:sym typeface="Symbol" pitchFamily="18" charset="2"/>
              </a:rPr>
              <a:t>pushed</a:t>
            </a:r>
            <a:r>
              <a:rPr lang="fr-CH" dirty="0" smtClean="0">
                <a:sym typeface="Symbol" pitchFamily="18" charset="2"/>
              </a:rPr>
              <a:t> </a:t>
            </a:r>
            <a:r>
              <a:rPr lang="fr-CH" dirty="0" err="1" smtClean="0">
                <a:sym typeface="Symbol" pitchFamily="18" charset="2"/>
              </a:rPr>
              <a:t>towards</a:t>
            </a:r>
            <a:r>
              <a:rPr lang="fr-CH" dirty="0" smtClean="0">
                <a:sym typeface="Symbol" pitchFamily="18" charset="2"/>
              </a:rPr>
              <a:t> 7 </a:t>
            </a:r>
            <a:r>
              <a:rPr lang="fr-CH" dirty="0" err="1" smtClean="0">
                <a:sym typeface="Symbol" pitchFamily="18" charset="2"/>
              </a:rPr>
              <a:t>TeV</a:t>
            </a:r>
            <a:endParaRPr lang="fr-CH" dirty="0" smtClean="0">
              <a:sym typeface="Symbol" pitchFamily="18" charset="2"/>
            </a:endParaRPr>
          </a:p>
          <a:p>
            <a:pPr lvl="1" eaLnBrk="1" hangingPunct="1"/>
            <a:r>
              <a:rPr lang="fr-CH" dirty="0" smtClean="0">
                <a:sym typeface="Symbol" pitchFamily="18" charset="2"/>
              </a:rPr>
              <a:t>This </a:t>
            </a:r>
            <a:r>
              <a:rPr lang="fr-CH" dirty="0" err="1" smtClean="0">
                <a:sym typeface="Symbol" pitchFamily="18" charset="2"/>
              </a:rPr>
              <a:t>would</a:t>
            </a:r>
            <a:r>
              <a:rPr lang="fr-CH" dirty="0" smtClean="0">
                <a:sym typeface="Symbol" pitchFamily="18" charset="2"/>
              </a:rPr>
              <a:t> </a:t>
            </a:r>
            <a:r>
              <a:rPr lang="fr-CH" dirty="0" err="1" smtClean="0">
                <a:sym typeface="Symbol" pitchFamily="18" charset="2"/>
              </a:rPr>
              <a:t>mean</a:t>
            </a:r>
            <a:r>
              <a:rPr lang="fr-CH" dirty="0" smtClean="0">
                <a:sym typeface="Symbol" pitchFamily="18" charset="2"/>
              </a:rPr>
              <a:t> </a:t>
            </a:r>
            <a:r>
              <a:rPr lang="fr-CH" dirty="0" err="1" smtClean="0">
                <a:sym typeface="Symbol" pitchFamily="18" charset="2"/>
              </a:rPr>
              <a:t>working</a:t>
            </a:r>
            <a:r>
              <a:rPr lang="fr-CH" dirty="0" smtClean="0">
                <a:sym typeface="Symbol" pitchFamily="18" charset="2"/>
              </a:rPr>
              <a:t> </a:t>
            </a:r>
            <a:r>
              <a:rPr lang="fr-CH" dirty="0" err="1" smtClean="0">
                <a:sym typeface="Symbol" pitchFamily="18" charset="2"/>
              </a:rPr>
              <a:t>with</a:t>
            </a:r>
            <a:r>
              <a:rPr lang="fr-CH" dirty="0" smtClean="0">
                <a:sym typeface="Symbol" pitchFamily="18" charset="2"/>
              </a:rPr>
              <a:t> the </a:t>
            </a:r>
            <a:r>
              <a:rPr lang="fr-CH" dirty="0" err="1" smtClean="0">
                <a:sym typeface="Symbol" pitchFamily="18" charset="2"/>
              </a:rPr>
              <a:t>dipoles</a:t>
            </a:r>
            <a:r>
              <a:rPr lang="fr-CH" dirty="0" smtClean="0">
                <a:sym typeface="Symbol" pitchFamily="18" charset="2"/>
              </a:rPr>
              <a:t> at 14% </a:t>
            </a:r>
            <a:r>
              <a:rPr lang="fr-CH" dirty="0" err="1" smtClean="0">
                <a:sym typeface="Symbol" pitchFamily="18" charset="2"/>
              </a:rPr>
              <a:t>margin</a:t>
            </a:r>
            <a:endParaRPr lang="fr-CH" dirty="0" smtClean="0">
              <a:sym typeface="Symbol" pitchFamily="18" charset="2"/>
            </a:endParaRPr>
          </a:p>
          <a:p>
            <a:pPr lvl="1" eaLnBrk="1" hangingPunct="1"/>
            <a:r>
              <a:rPr lang="fr-CH" dirty="0" err="1" smtClean="0">
                <a:sym typeface="Symbol" pitchFamily="18" charset="2"/>
              </a:rPr>
              <a:t>According</a:t>
            </a:r>
            <a:r>
              <a:rPr lang="fr-CH" dirty="0" smtClean="0">
                <a:sym typeface="Symbol" pitchFamily="18" charset="2"/>
              </a:rPr>
              <a:t> to </a:t>
            </a:r>
            <a:r>
              <a:rPr lang="fr-CH" dirty="0" err="1" smtClean="0">
                <a:sym typeface="Symbol" pitchFamily="18" charset="2"/>
              </a:rPr>
              <a:t>these</a:t>
            </a:r>
            <a:r>
              <a:rPr lang="fr-CH" dirty="0" smtClean="0">
                <a:sym typeface="Symbol" pitchFamily="18" charset="2"/>
              </a:rPr>
              <a:t> </a:t>
            </a:r>
            <a:r>
              <a:rPr lang="fr-CH" dirty="0" err="1" smtClean="0">
                <a:sym typeface="Symbol" pitchFamily="18" charset="2"/>
              </a:rPr>
              <a:t>results</a:t>
            </a:r>
            <a:r>
              <a:rPr lang="fr-CH" dirty="0" smtClean="0">
                <a:sym typeface="Symbol" pitchFamily="18" charset="2"/>
              </a:rPr>
              <a:t>, LHC </a:t>
            </a:r>
            <a:r>
              <a:rPr lang="fr-CH" dirty="0" err="1" smtClean="0">
                <a:sym typeface="Symbol" pitchFamily="18" charset="2"/>
              </a:rPr>
              <a:t>energy</a:t>
            </a:r>
            <a:r>
              <a:rPr lang="fr-CH" dirty="0" smtClean="0">
                <a:sym typeface="Symbol" pitchFamily="18" charset="2"/>
              </a:rPr>
              <a:t> </a:t>
            </a:r>
            <a:r>
              <a:rPr lang="fr-CH" dirty="0" err="1" smtClean="0">
                <a:sym typeface="Symbol" pitchFamily="18" charset="2"/>
              </a:rPr>
              <a:t>may</a:t>
            </a:r>
            <a:r>
              <a:rPr lang="fr-CH" dirty="0" smtClean="0">
                <a:sym typeface="Symbol" pitchFamily="18" charset="2"/>
              </a:rPr>
              <a:t> </a:t>
            </a:r>
            <a:r>
              <a:rPr lang="fr-CH" dirty="0" err="1" smtClean="0">
                <a:sym typeface="Symbol" pitchFamily="18" charset="2"/>
              </a:rPr>
              <a:t>stay</a:t>
            </a:r>
            <a:r>
              <a:rPr lang="fr-CH" dirty="0" smtClean="0">
                <a:sym typeface="Symbol" pitchFamily="18" charset="2"/>
              </a:rPr>
              <a:t> at 6.5 </a:t>
            </a:r>
            <a:r>
              <a:rPr lang="fr-CH" dirty="0" err="1" smtClean="0">
                <a:sym typeface="Symbol" pitchFamily="18" charset="2"/>
              </a:rPr>
              <a:t>TeV</a:t>
            </a:r>
            <a:r>
              <a:rPr lang="fr-CH" dirty="0" smtClean="0">
                <a:sym typeface="Symbol" pitchFamily="18" charset="2"/>
              </a:rPr>
              <a:t> or go </a:t>
            </a:r>
            <a:r>
              <a:rPr lang="fr-CH" dirty="0" err="1" smtClean="0">
                <a:sym typeface="Symbol" pitchFamily="18" charset="2"/>
              </a:rPr>
              <a:t>towards</a:t>
            </a:r>
            <a:r>
              <a:rPr lang="fr-CH" dirty="0" smtClean="0">
                <a:sym typeface="Symbol" pitchFamily="18" charset="2"/>
              </a:rPr>
              <a:t> 7 </a:t>
            </a:r>
            <a:r>
              <a:rPr lang="fr-CH" dirty="0" err="1" smtClean="0">
                <a:sym typeface="Symbol" pitchFamily="18" charset="2"/>
              </a:rPr>
              <a:t>TeV</a:t>
            </a:r>
            <a:endParaRPr lang="fr-CH" dirty="0" smtClean="0">
              <a:sym typeface="Symbol" pitchFamily="18" charset="2"/>
            </a:endParaRP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Tree>
    <p:extLst>
      <p:ext uri="{BB962C8B-B14F-4D97-AF65-F5344CB8AC3E}">
        <p14:creationId xmlns:p14="http://schemas.microsoft.com/office/powerpoint/2010/main" val="36300012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67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67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7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7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676">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676">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676">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676">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676">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676">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676">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8676">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867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dirty="0"/>
              <a:t>LHC in the 10’s </a:t>
            </a:r>
            <a:r>
              <a:rPr lang="en-US" dirty="0" smtClean="0"/>
              <a:t>- </a:t>
            </a:r>
            <a:fld id="{B1DE5877-CFA4-47FA-8D29-385DA945389C}" type="slidenum">
              <a:rPr lang="en-US" smtClean="0"/>
              <a:pPr/>
              <a:t>5</a:t>
            </a:fld>
            <a:endParaRPr lang="en-US" dirty="0"/>
          </a:p>
        </p:txBody>
      </p:sp>
      <p:sp>
        <p:nvSpPr>
          <p:cNvPr id="28675" name="Rectangle 2"/>
          <p:cNvSpPr>
            <a:spLocks noGrp="1" noChangeArrowheads="1"/>
          </p:cNvSpPr>
          <p:nvPr>
            <p:ph type="title"/>
          </p:nvPr>
        </p:nvSpPr>
        <p:spPr/>
        <p:txBody>
          <a:bodyPr/>
          <a:lstStyle/>
          <a:p>
            <a:pPr eaLnBrk="1" hangingPunct="1"/>
            <a:r>
              <a:rPr lang="en-US" dirty="0"/>
              <a:t>LHC IN THE 10’S: </a:t>
            </a:r>
            <a:r>
              <a:rPr lang="en-US" dirty="0" smtClean="0"/>
              <a:t/>
            </a:r>
            <a:br>
              <a:rPr lang="en-US" dirty="0" smtClean="0"/>
            </a:br>
            <a:r>
              <a:rPr lang="en-US" dirty="0" smtClean="0"/>
              <a:t>THE RACE TOWARDS LUMINOSITY</a:t>
            </a:r>
          </a:p>
        </p:txBody>
      </p:sp>
      <p:sp>
        <p:nvSpPr>
          <p:cNvPr id="28676" name="Rectangle 3"/>
          <p:cNvSpPr>
            <a:spLocks noGrp="1" noChangeArrowheads="1"/>
          </p:cNvSpPr>
          <p:nvPr>
            <p:ph type="body" idx="1"/>
          </p:nvPr>
        </p:nvSpPr>
        <p:spPr>
          <a:xfrm>
            <a:off x="266700" y="1190625"/>
            <a:ext cx="8677275" cy="5240338"/>
          </a:xfrm>
        </p:spPr>
        <p:txBody>
          <a:bodyPr/>
          <a:lstStyle/>
          <a:p>
            <a:pPr eaLnBrk="1" hangingPunct="1"/>
            <a:r>
              <a:rPr lang="en-US" dirty="0" smtClean="0">
                <a:sym typeface="Symbol" pitchFamily="18" charset="2"/>
              </a:rPr>
              <a:t>Equation for the </a:t>
            </a:r>
            <a:r>
              <a:rPr lang="en-US" dirty="0" smtClean="0">
                <a:solidFill>
                  <a:srgbClr val="C00000"/>
                </a:solidFill>
                <a:sym typeface="Symbol" pitchFamily="18" charset="2"/>
              </a:rPr>
              <a:t>luminosity</a:t>
            </a:r>
          </a:p>
          <a:p>
            <a:pPr lvl="1" eaLnBrk="1" hangingPunct="1"/>
            <a:endParaRPr lang="en-US" dirty="0" smtClean="0">
              <a:sym typeface="Symbol" pitchFamily="18" charset="2"/>
            </a:endParaRPr>
          </a:p>
          <a:p>
            <a:pPr lvl="1" eaLnBrk="1" hangingPunct="1"/>
            <a:endParaRPr lang="en-US" dirty="0" smtClean="0">
              <a:sym typeface="Symbol" pitchFamily="18" charset="2"/>
            </a:endParaRPr>
          </a:p>
          <a:p>
            <a:pPr lvl="1" eaLnBrk="1" hangingPunct="1"/>
            <a:endParaRPr lang="en-US" dirty="0" smtClean="0">
              <a:sym typeface="Symbol" pitchFamily="18" charset="2"/>
            </a:endParaRPr>
          </a:p>
          <a:p>
            <a:pPr eaLnBrk="1" hangingPunct="1">
              <a:buNone/>
            </a:pPr>
            <a:r>
              <a:rPr lang="en-US" sz="2000" dirty="0" smtClean="0">
                <a:solidFill>
                  <a:srgbClr val="C00000"/>
                </a:solidFill>
                <a:sym typeface="Symbol" pitchFamily="18" charset="2"/>
              </a:rPr>
              <a:t>Accelerator </a:t>
            </a:r>
            <a:r>
              <a:rPr lang="en-US" sz="2000" dirty="0" smtClean="0">
                <a:sym typeface="Symbol" pitchFamily="18" charset="2"/>
              </a:rPr>
              <a:t>features</a:t>
            </a:r>
          </a:p>
          <a:p>
            <a:pPr lvl="1" eaLnBrk="1" hangingPunct="1">
              <a:buNone/>
            </a:pPr>
            <a:r>
              <a:rPr lang="en-US" sz="1600" dirty="0" smtClean="0">
                <a:sym typeface="Symbol" pitchFamily="18" charset="2"/>
              </a:rPr>
              <a:t>Energy of the machine 7 </a:t>
            </a:r>
            <a:r>
              <a:rPr lang="en-US" sz="1600" dirty="0" err="1" smtClean="0">
                <a:sym typeface="Symbol" pitchFamily="18" charset="2"/>
              </a:rPr>
              <a:t>TeV</a:t>
            </a:r>
            <a:endParaRPr lang="en-US" sz="1600" dirty="0" smtClean="0">
              <a:sym typeface="Symbol" pitchFamily="18" charset="2"/>
            </a:endParaRPr>
          </a:p>
          <a:p>
            <a:pPr lvl="1" eaLnBrk="1" hangingPunct="1">
              <a:buNone/>
            </a:pPr>
            <a:r>
              <a:rPr lang="en-US" sz="1600" dirty="0" smtClean="0">
                <a:sym typeface="Symbol" pitchFamily="18" charset="2"/>
              </a:rPr>
              <a:t>Length of the machine 27 km</a:t>
            </a:r>
          </a:p>
          <a:p>
            <a:pPr lvl="1" eaLnBrk="1" hangingPunct="1">
              <a:buNone/>
            </a:pPr>
            <a:endParaRPr lang="en-US" sz="1600" dirty="0" smtClean="0">
              <a:sym typeface="Symbol" pitchFamily="18" charset="2"/>
            </a:endParaRPr>
          </a:p>
          <a:p>
            <a:pPr algn="ctr" eaLnBrk="1" hangingPunct="1">
              <a:buNone/>
            </a:pPr>
            <a:r>
              <a:rPr lang="en-US" sz="2000" dirty="0" smtClean="0">
                <a:solidFill>
                  <a:srgbClr val="C00000"/>
                </a:solidFill>
                <a:sym typeface="Symbol" pitchFamily="18" charset="2"/>
              </a:rPr>
              <a:t>Beam intensity </a:t>
            </a:r>
            <a:r>
              <a:rPr lang="en-US" sz="2000" dirty="0" smtClean="0">
                <a:sym typeface="Symbol" pitchFamily="18" charset="2"/>
              </a:rPr>
              <a:t>features</a:t>
            </a:r>
          </a:p>
          <a:p>
            <a:pPr lvl="1" algn="ctr" eaLnBrk="1" hangingPunct="1">
              <a:buNone/>
            </a:pPr>
            <a:r>
              <a:rPr lang="en-US" sz="1600" dirty="0" err="1" smtClean="0">
                <a:sym typeface="Symbol" pitchFamily="18" charset="2"/>
              </a:rPr>
              <a:t>N</a:t>
            </a:r>
            <a:r>
              <a:rPr lang="en-US" sz="1600" baseline="-25000" dirty="0" err="1" smtClean="0">
                <a:sym typeface="Symbol" pitchFamily="18" charset="2"/>
              </a:rPr>
              <a:t>b</a:t>
            </a:r>
            <a:r>
              <a:rPr lang="en-US" sz="1600" dirty="0" smtClean="0">
                <a:sym typeface="Symbol" pitchFamily="18" charset="2"/>
              </a:rPr>
              <a:t> Number of particles per bunch 1.15</a:t>
            </a:r>
            <a:r>
              <a:rPr lang="en-US" sz="1600" dirty="0" smtClean="0">
                <a:sym typeface="Symbol"/>
              </a:rPr>
              <a:t></a:t>
            </a:r>
            <a:r>
              <a:rPr lang="en-US" sz="1600" dirty="0" smtClean="0">
                <a:sym typeface="Symbol" pitchFamily="18" charset="2"/>
              </a:rPr>
              <a:t>10</a:t>
            </a:r>
            <a:r>
              <a:rPr lang="en-US" sz="1600" baseline="30000" dirty="0" smtClean="0">
                <a:sym typeface="Symbol" pitchFamily="18" charset="2"/>
              </a:rPr>
              <a:t>11</a:t>
            </a:r>
          </a:p>
          <a:p>
            <a:pPr lvl="1" algn="ctr" eaLnBrk="1" hangingPunct="1">
              <a:buNone/>
            </a:pPr>
            <a:r>
              <a:rPr lang="en-US" sz="1600" dirty="0" err="1" smtClean="0">
                <a:sym typeface="Symbol" pitchFamily="18" charset="2"/>
              </a:rPr>
              <a:t>n</a:t>
            </a:r>
            <a:r>
              <a:rPr lang="en-US" sz="1600" baseline="-25000" dirty="0" err="1" smtClean="0">
                <a:sym typeface="Symbol" pitchFamily="18" charset="2"/>
              </a:rPr>
              <a:t>b</a:t>
            </a:r>
            <a:r>
              <a:rPr lang="en-US" sz="1600" dirty="0" smtClean="0">
                <a:sym typeface="Symbol" pitchFamily="18" charset="2"/>
              </a:rPr>
              <a:t> Number of bunches ~2808</a:t>
            </a:r>
          </a:p>
          <a:p>
            <a:pPr lvl="1" algn="ctr" eaLnBrk="1" hangingPunct="1">
              <a:buNone/>
            </a:pPr>
            <a:endParaRPr lang="en-US" sz="1600" dirty="0" smtClean="0">
              <a:sym typeface="Symbol" pitchFamily="18" charset="2"/>
            </a:endParaRPr>
          </a:p>
          <a:p>
            <a:pPr lvl="1" algn="r" eaLnBrk="1" hangingPunct="1">
              <a:buNone/>
            </a:pPr>
            <a:r>
              <a:rPr lang="en-US" dirty="0" smtClean="0">
                <a:solidFill>
                  <a:srgbClr val="C00000"/>
                </a:solidFill>
                <a:sym typeface="Symbol" pitchFamily="18" charset="2"/>
              </a:rPr>
              <a:t>Beam geometry </a:t>
            </a:r>
            <a:r>
              <a:rPr lang="en-US" dirty="0" smtClean="0">
                <a:sym typeface="Symbol" pitchFamily="18" charset="2"/>
              </a:rPr>
              <a:t>features</a:t>
            </a:r>
          </a:p>
          <a:p>
            <a:pPr lvl="1" algn="r" eaLnBrk="1" hangingPunct="1">
              <a:buNone/>
            </a:pPr>
            <a:r>
              <a:rPr lang="en-US" sz="1600" dirty="0" smtClean="0">
                <a:latin typeface="Symbol" pitchFamily="18" charset="2"/>
                <a:sym typeface="Symbol" pitchFamily="18" charset="2"/>
              </a:rPr>
              <a:t> e</a:t>
            </a:r>
            <a:r>
              <a:rPr lang="en-US" sz="1600" baseline="-25000" dirty="0" smtClean="0">
                <a:sym typeface="Symbol" pitchFamily="18" charset="2"/>
              </a:rPr>
              <a:t>n </a:t>
            </a:r>
            <a:r>
              <a:rPr lang="en-US" sz="1600" dirty="0" smtClean="0">
                <a:sym typeface="Symbol" pitchFamily="18" charset="2"/>
              </a:rPr>
              <a:t>Size of the beam from injectors: 3.75 mm </a:t>
            </a:r>
            <a:r>
              <a:rPr lang="en-US" sz="1600" dirty="0" err="1" smtClean="0">
                <a:sym typeface="Symbol" pitchFamily="18" charset="2"/>
              </a:rPr>
              <a:t>mrad</a:t>
            </a:r>
            <a:endParaRPr lang="en-US" sz="1600" dirty="0" smtClean="0">
              <a:sym typeface="Symbol" pitchFamily="18" charset="2"/>
            </a:endParaRPr>
          </a:p>
          <a:p>
            <a:pPr lvl="1" algn="r" eaLnBrk="1" hangingPunct="1">
              <a:buNone/>
            </a:pPr>
            <a:r>
              <a:rPr lang="en-US" sz="1600" dirty="0" smtClean="0">
                <a:sym typeface="Symbol" pitchFamily="18" charset="2"/>
              </a:rPr>
              <a:t> </a:t>
            </a:r>
            <a:r>
              <a:rPr lang="en-US" sz="1600" dirty="0" smtClean="0">
                <a:latin typeface="Symbol" pitchFamily="18" charset="2"/>
                <a:sym typeface="Symbol" pitchFamily="18" charset="2"/>
              </a:rPr>
              <a:t>b</a:t>
            </a:r>
            <a:r>
              <a:rPr lang="en-US" sz="1600" baseline="30000" dirty="0" smtClean="0">
                <a:sym typeface="Symbol" pitchFamily="18" charset="2"/>
              </a:rPr>
              <a:t>* </a:t>
            </a:r>
            <a:r>
              <a:rPr lang="en-US" sz="1600" dirty="0" smtClean="0">
                <a:sym typeface="Symbol" pitchFamily="18" charset="2"/>
              </a:rPr>
              <a:t> Squeeze of the beam in IP (LHC optics): 55 cm</a:t>
            </a:r>
          </a:p>
          <a:p>
            <a:pPr lvl="1" algn="r" eaLnBrk="1" hangingPunct="1">
              <a:buNone/>
            </a:pPr>
            <a:r>
              <a:rPr lang="en-US" sz="1600" dirty="0" smtClean="0">
                <a:sym typeface="Symbol" pitchFamily="18" charset="2"/>
              </a:rPr>
              <a:t>F: geometry reduction factor: 0.84</a:t>
            </a: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graphicFrame>
        <p:nvGraphicFramePr>
          <p:cNvPr id="104453" name="Object 5"/>
          <p:cNvGraphicFramePr>
            <a:graphicFrameLocks noChangeAspect="1"/>
          </p:cNvGraphicFramePr>
          <p:nvPr>
            <p:extLst>
              <p:ext uri="{D42A27DB-BD31-4B8C-83A1-F6EECF244321}">
                <p14:modId xmlns:p14="http://schemas.microsoft.com/office/powerpoint/2010/main" val="3779251892"/>
              </p:ext>
            </p:extLst>
          </p:nvPr>
        </p:nvGraphicFramePr>
        <p:xfrm>
          <a:off x="2704306" y="1764614"/>
          <a:ext cx="3735388" cy="733425"/>
        </p:xfrm>
        <a:graphic>
          <a:graphicData uri="http://schemas.openxmlformats.org/presentationml/2006/ole">
            <mc:AlternateContent xmlns:mc="http://schemas.openxmlformats.org/markup-compatibility/2006">
              <mc:Choice xmlns:v="urn:schemas-microsoft-com:vml" Requires="v">
                <p:oleObj spid="_x0000_s1162" name="Equation" r:id="rId3" imgW="2336760" imgH="457200" progId="Equation.3">
                  <p:embed/>
                </p:oleObj>
              </mc:Choice>
              <mc:Fallback>
                <p:oleObj name="Equation" r:id="rId3" imgW="233676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4306" y="1764614"/>
                        <a:ext cx="3735388" cy="7334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3" name="Oval 12"/>
          <p:cNvSpPr/>
          <p:nvPr/>
        </p:nvSpPr>
        <p:spPr bwMode="auto">
          <a:xfrm>
            <a:off x="5095651" y="1728267"/>
            <a:ext cx="574793" cy="856735"/>
          </a:xfrm>
          <a:prstGeom prst="ellipse">
            <a:avLst/>
          </a:prstGeom>
          <a:solidFill>
            <a:schemeClr val="bg1">
              <a:alpha val="0"/>
            </a:schemeClr>
          </a:solid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CH"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cxnSp>
        <p:nvCxnSpPr>
          <p:cNvPr id="15" name="Straight Arrow Connector 14"/>
          <p:cNvCxnSpPr/>
          <p:nvPr/>
        </p:nvCxnSpPr>
        <p:spPr bwMode="auto">
          <a:xfrm flipV="1">
            <a:off x="3318396" y="2520584"/>
            <a:ext cx="1458097" cy="584887"/>
          </a:xfrm>
          <a:prstGeom prst="straightConnector1">
            <a:avLst/>
          </a:prstGeom>
          <a:solidFill>
            <a:schemeClr val="accent1"/>
          </a:solidFill>
          <a:ln w="9525" cap="flat" cmpd="sng" algn="ctr">
            <a:solidFill>
              <a:srgbClr val="C00000"/>
            </a:solidFill>
            <a:prstDash val="solid"/>
            <a:round/>
            <a:headEnd type="none" w="med" len="med"/>
            <a:tailEnd type="arrow"/>
          </a:ln>
          <a:effectLst/>
        </p:spPr>
      </p:cxnSp>
      <p:cxnSp>
        <p:nvCxnSpPr>
          <p:cNvPr id="16" name="Straight Arrow Connector 15"/>
          <p:cNvCxnSpPr/>
          <p:nvPr/>
        </p:nvCxnSpPr>
        <p:spPr bwMode="auto">
          <a:xfrm rot="5400000" flipH="1" flipV="1">
            <a:off x="4287428" y="3129704"/>
            <a:ext cx="1345302" cy="409449"/>
          </a:xfrm>
          <a:prstGeom prst="straightConnector1">
            <a:avLst/>
          </a:prstGeom>
          <a:solidFill>
            <a:schemeClr val="accent1"/>
          </a:solidFill>
          <a:ln w="9525" cap="flat" cmpd="sng" algn="ctr">
            <a:solidFill>
              <a:srgbClr val="0070C0"/>
            </a:solidFill>
            <a:prstDash val="solid"/>
            <a:round/>
            <a:headEnd type="none" w="med" len="med"/>
            <a:tailEnd type="arrow"/>
          </a:ln>
          <a:effectLst/>
        </p:spPr>
      </p:cxnSp>
      <p:cxnSp>
        <p:nvCxnSpPr>
          <p:cNvPr id="17" name="Straight Arrow Connector 16"/>
          <p:cNvCxnSpPr/>
          <p:nvPr/>
        </p:nvCxnSpPr>
        <p:spPr bwMode="auto">
          <a:xfrm rot="16200000" flipV="1">
            <a:off x="5556740" y="3346104"/>
            <a:ext cx="2543909" cy="1539070"/>
          </a:xfrm>
          <a:prstGeom prst="straightConnector1">
            <a:avLst/>
          </a:prstGeom>
          <a:solidFill>
            <a:schemeClr val="accent1"/>
          </a:solidFill>
          <a:ln w="9525" cap="flat" cmpd="sng" algn="ctr">
            <a:solidFill>
              <a:srgbClr val="009900"/>
            </a:solidFill>
            <a:prstDash val="solid"/>
            <a:round/>
            <a:headEnd type="none" w="med" len="med"/>
            <a:tailEnd type="arrow"/>
          </a:ln>
          <a:effectLst/>
        </p:spPr>
      </p:cxnSp>
      <p:sp>
        <p:nvSpPr>
          <p:cNvPr id="19" name="Oval 18"/>
          <p:cNvSpPr/>
          <p:nvPr/>
        </p:nvSpPr>
        <p:spPr bwMode="auto">
          <a:xfrm>
            <a:off x="5570732" y="1730849"/>
            <a:ext cx="934496" cy="909331"/>
          </a:xfrm>
          <a:prstGeom prst="ellipse">
            <a:avLst/>
          </a:prstGeom>
          <a:solidFill>
            <a:srgbClr val="009900">
              <a:alpha val="0"/>
            </a:srgbClr>
          </a:solidFill>
          <a:ln w="1905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CH"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sp>
        <p:nvSpPr>
          <p:cNvPr id="18" name="Oval 17"/>
          <p:cNvSpPr/>
          <p:nvPr/>
        </p:nvSpPr>
        <p:spPr bwMode="auto">
          <a:xfrm>
            <a:off x="4776493" y="1723317"/>
            <a:ext cx="394879" cy="829789"/>
          </a:xfrm>
          <a:prstGeom prst="ellipse">
            <a:avLst/>
          </a:prstGeom>
          <a:solidFill>
            <a:schemeClr val="bg1">
              <a:alpha val="0"/>
            </a:schemeClr>
          </a:solid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CH"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sp>
        <p:nvSpPr>
          <p:cNvPr id="2" name="ZoneTexte 1"/>
          <p:cNvSpPr txBox="1"/>
          <p:nvPr/>
        </p:nvSpPr>
        <p:spPr>
          <a:xfrm>
            <a:off x="217456" y="5620793"/>
            <a:ext cx="3966150" cy="830997"/>
          </a:xfrm>
          <a:prstGeom prst="rect">
            <a:avLst/>
          </a:prstGeom>
          <a:noFill/>
        </p:spPr>
        <p:txBody>
          <a:bodyPr wrap="none" rtlCol="0">
            <a:spAutoFit/>
          </a:bodyPr>
          <a:lstStyle/>
          <a:p>
            <a:r>
              <a:rPr lang="fr-CH" sz="2000" dirty="0" smtClean="0">
                <a:solidFill>
                  <a:srgbClr val="C00000"/>
                </a:solidFill>
              </a:rPr>
              <a:t>Nominal </a:t>
            </a:r>
            <a:r>
              <a:rPr lang="fr-CH" sz="2000" dirty="0" err="1" smtClean="0">
                <a:solidFill>
                  <a:srgbClr val="C00000"/>
                </a:solidFill>
              </a:rPr>
              <a:t>luminosity</a:t>
            </a:r>
            <a:r>
              <a:rPr lang="fr-CH" sz="2000" dirty="0" smtClean="0"/>
              <a:t>: 10</a:t>
            </a:r>
            <a:r>
              <a:rPr lang="fr-CH" sz="2000" baseline="30000" dirty="0" smtClean="0"/>
              <a:t>34</a:t>
            </a:r>
            <a:r>
              <a:rPr lang="fr-CH" sz="2000" dirty="0" smtClean="0"/>
              <a:t> cm</a:t>
            </a:r>
            <a:r>
              <a:rPr lang="fr-CH" sz="2000" baseline="30000" dirty="0" smtClean="0"/>
              <a:t>-2</a:t>
            </a:r>
            <a:r>
              <a:rPr lang="fr-CH" sz="2000" dirty="0" smtClean="0"/>
              <a:t> s</a:t>
            </a:r>
            <a:r>
              <a:rPr lang="fr-CH" sz="2000" baseline="30000" dirty="0" smtClean="0"/>
              <a:t>-1</a:t>
            </a:r>
            <a:r>
              <a:rPr lang="fr-CH" sz="2000" dirty="0" smtClean="0"/>
              <a:t> </a:t>
            </a:r>
          </a:p>
          <a:p>
            <a:r>
              <a:rPr lang="fr-CH" sz="1400" dirty="0" smtClean="0"/>
              <a:t>(</a:t>
            </a:r>
            <a:r>
              <a:rPr lang="fr-CH" sz="1400" dirty="0" err="1" smtClean="0"/>
              <a:t>considered</a:t>
            </a:r>
            <a:r>
              <a:rPr lang="fr-CH" sz="1400" dirty="0" smtClean="0"/>
              <a:t> </a:t>
            </a:r>
            <a:r>
              <a:rPr lang="fr-CH" sz="1400" dirty="0" err="1" smtClean="0"/>
              <a:t>very</a:t>
            </a:r>
            <a:r>
              <a:rPr lang="fr-CH" sz="1400" dirty="0" smtClean="0"/>
              <a:t> </a:t>
            </a:r>
            <a:r>
              <a:rPr lang="fr-CH" sz="1400" dirty="0" err="1" smtClean="0"/>
              <a:t>challenging</a:t>
            </a:r>
            <a:r>
              <a:rPr lang="fr-CH" sz="1400" dirty="0" smtClean="0"/>
              <a:t>  in the 90’s, </a:t>
            </a:r>
          </a:p>
          <a:p>
            <a:r>
              <a:rPr lang="fr-CH" sz="1400" dirty="0" err="1" smtClean="0"/>
              <a:t>pushed</a:t>
            </a:r>
            <a:r>
              <a:rPr lang="fr-CH" sz="1400" dirty="0" smtClean="0"/>
              <a:t> up to </a:t>
            </a:r>
            <a:r>
              <a:rPr lang="fr-CH" sz="1400" dirty="0" err="1" smtClean="0"/>
              <a:t>compete</a:t>
            </a:r>
            <a:r>
              <a:rPr lang="fr-CH" sz="1400" dirty="0" smtClean="0"/>
              <a:t> </a:t>
            </a:r>
            <a:r>
              <a:rPr lang="fr-CH" sz="1400" dirty="0" err="1" smtClean="0"/>
              <a:t>with</a:t>
            </a:r>
            <a:r>
              <a:rPr lang="fr-CH" sz="1400" dirty="0" smtClean="0"/>
              <a:t> SSC)</a:t>
            </a:r>
          </a:p>
        </p:txBody>
      </p:sp>
    </p:spTree>
    <p:extLst>
      <p:ext uri="{BB962C8B-B14F-4D97-AF65-F5344CB8AC3E}">
        <p14:creationId xmlns:p14="http://schemas.microsoft.com/office/powerpoint/2010/main" val="4537880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44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76">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676">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67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676">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676">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8676">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8676">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8676">
                                            <p:txEl>
                                              <p:pRg st="13" end="13"/>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8676">
                                            <p:txEl>
                                              <p:pRg st="14" end="14"/>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8676">
                                            <p:txEl>
                                              <p:pRg st="15" end="15"/>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P spid="13" grpId="0" animBg="1"/>
      <p:bldP spid="19" grpId="0" animBg="1"/>
      <p:bldP spid="18" grpId="0" animBg="1"/>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dirty="0"/>
              <a:t>LHC in the 10’s </a:t>
            </a:r>
            <a:r>
              <a:rPr lang="en-US" dirty="0" smtClean="0"/>
              <a:t>- </a:t>
            </a:r>
            <a:fld id="{B1DE5877-CFA4-47FA-8D29-385DA945389C}" type="slidenum">
              <a:rPr lang="en-US" smtClean="0"/>
              <a:pPr/>
              <a:t>6</a:t>
            </a:fld>
            <a:endParaRPr lang="en-US" dirty="0"/>
          </a:p>
        </p:txBody>
      </p:sp>
      <p:sp>
        <p:nvSpPr>
          <p:cNvPr id="28675" name="Rectangle 2"/>
          <p:cNvSpPr>
            <a:spLocks noGrp="1" noChangeArrowheads="1"/>
          </p:cNvSpPr>
          <p:nvPr>
            <p:ph type="title"/>
          </p:nvPr>
        </p:nvSpPr>
        <p:spPr/>
        <p:txBody>
          <a:bodyPr/>
          <a:lstStyle/>
          <a:p>
            <a:pPr eaLnBrk="1" hangingPunct="1"/>
            <a:r>
              <a:rPr lang="en-US" dirty="0" smtClean="0"/>
              <a:t>LHC IN THE 10’S: </a:t>
            </a:r>
            <a:br>
              <a:rPr lang="en-US" dirty="0" smtClean="0"/>
            </a:br>
            <a:r>
              <a:rPr lang="en-US" dirty="0" smtClean="0"/>
              <a:t>THE RACE TOWARDS LUMINOSITY</a:t>
            </a:r>
          </a:p>
        </p:txBody>
      </p:sp>
      <p:sp>
        <p:nvSpPr>
          <p:cNvPr id="28676" name="Rectangle 3"/>
          <p:cNvSpPr>
            <a:spLocks noGrp="1" noChangeArrowheads="1"/>
          </p:cNvSpPr>
          <p:nvPr>
            <p:ph type="body" idx="1"/>
          </p:nvPr>
        </p:nvSpPr>
        <p:spPr>
          <a:xfrm>
            <a:off x="266700" y="1190625"/>
            <a:ext cx="8677275" cy="5240338"/>
          </a:xfrm>
        </p:spPr>
        <p:txBody>
          <a:bodyPr/>
          <a:lstStyle/>
          <a:p>
            <a:pPr eaLnBrk="1" hangingPunct="1"/>
            <a:r>
              <a:rPr lang="en-US" dirty="0" smtClean="0">
                <a:sym typeface="Symbol" pitchFamily="18" charset="2"/>
              </a:rPr>
              <a:t>Equation for the </a:t>
            </a:r>
            <a:r>
              <a:rPr lang="en-US" dirty="0" smtClean="0">
                <a:solidFill>
                  <a:srgbClr val="C00000"/>
                </a:solidFill>
                <a:sym typeface="Symbol" pitchFamily="18" charset="2"/>
              </a:rPr>
              <a:t>luminosity</a:t>
            </a:r>
          </a:p>
          <a:p>
            <a:pPr eaLnBrk="1" hangingPunct="1"/>
            <a:endParaRPr lang="en-US" dirty="0">
              <a:solidFill>
                <a:srgbClr val="C00000"/>
              </a:solidFill>
              <a:sym typeface="Symbol" pitchFamily="18" charset="2"/>
            </a:endParaRPr>
          </a:p>
          <a:p>
            <a:pPr eaLnBrk="1" hangingPunct="1"/>
            <a:endParaRPr lang="en-US" dirty="0" smtClean="0">
              <a:solidFill>
                <a:srgbClr val="C00000"/>
              </a:solidFill>
              <a:sym typeface="Symbol" pitchFamily="18" charset="2"/>
            </a:endParaRPr>
          </a:p>
          <a:p>
            <a:pPr eaLnBrk="1" hangingPunct="1"/>
            <a:endParaRPr lang="en-US" dirty="0">
              <a:solidFill>
                <a:srgbClr val="C00000"/>
              </a:solidFill>
              <a:sym typeface="Symbol" pitchFamily="18" charset="2"/>
            </a:endParaRPr>
          </a:p>
          <a:p>
            <a:pPr eaLnBrk="1" hangingPunct="1"/>
            <a:r>
              <a:rPr lang="en-US" dirty="0" smtClean="0">
                <a:sym typeface="Symbol" pitchFamily="18" charset="2"/>
              </a:rPr>
              <a:t>We will outline some of the luminosity limits</a:t>
            </a:r>
          </a:p>
          <a:p>
            <a:pPr lvl="1" eaLnBrk="1" hangingPunct="1"/>
            <a:r>
              <a:rPr lang="en-US" dirty="0" smtClean="0">
                <a:solidFill>
                  <a:srgbClr val="C00000"/>
                </a:solidFill>
                <a:sym typeface="Symbol" pitchFamily="18" charset="2"/>
              </a:rPr>
              <a:t>Beam </a:t>
            </a:r>
            <a:r>
              <a:rPr lang="en-US" dirty="0" err="1" smtClean="0">
                <a:solidFill>
                  <a:srgbClr val="C00000"/>
                </a:solidFill>
                <a:sym typeface="Symbol" pitchFamily="18" charset="2"/>
              </a:rPr>
              <a:t>beam</a:t>
            </a:r>
            <a:r>
              <a:rPr lang="en-US" dirty="0" smtClean="0">
                <a:solidFill>
                  <a:srgbClr val="C00000"/>
                </a:solidFill>
                <a:sym typeface="Symbol" pitchFamily="18" charset="2"/>
              </a:rPr>
              <a:t> </a:t>
            </a:r>
            <a:r>
              <a:rPr lang="en-US" dirty="0" smtClean="0">
                <a:sym typeface="Symbol" pitchFamily="18" charset="2"/>
              </a:rPr>
              <a:t>(limit on </a:t>
            </a:r>
            <a:r>
              <a:rPr lang="en-US" dirty="0" err="1" smtClean="0">
                <a:sym typeface="Symbol" pitchFamily="18" charset="2"/>
              </a:rPr>
              <a:t>N</a:t>
            </a:r>
            <a:r>
              <a:rPr lang="en-US" baseline="-25000" dirty="0" err="1" smtClean="0">
                <a:sym typeface="Symbol" pitchFamily="18" charset="2"/>
              </a:rPr>
              <a:t>b</a:t>
            </a:r>
            <a:r>
              <a:rPr lang="en-US" dirty="0" smtClean="0">
                <a:sym typeface="Symbol" pitchFamily="18" charset="2"/>
              </a:rPr>
              <a:t>/</a:t>
            </a:r>
            <a:r>
              <a:rPr lang="en-US" dirty="0" smtClean="0">
                <a:latin typeface="Symbol" pitchFamily="18" charset="2"/>
                <a:sym typeface="Symbol" pitchFamily="18" charset="2"/>
              </a:rPr>
              <a:t>e</a:t>
            </a:r>
            <a:r>
              <a:rPr lang="en-US" baseline="-25000" dirty="0" smtClean="0">
                <a:sym typeface="Symbol" pitchFamily="18" charset="2"/>
              </a:rPr>
              <a:t>n</a:t>
            </a:r>
            <a:r>
              <a:rPr lang="en-US" dirty="0" smtClean="0">
                <a:sym typeface="Symbol" pitchFamily="18" charset="2"/>
              </a:rPr>
              <a:t>)</a:t>
            </a:r>
          </a:p>
          <a:p>
            <a:pPr lvl="1" eaLnBrk="1" hangingPunct="1"/>
            <a:r>
              <a:rPr lang="en-US" dirty="0" smtClean="0">
                <a:solidFill>
                  <a:srgbClr val="C00000"/>
                </a:solidFill>
                <a:sym typeface="Symbol" pitchFamily="18" charset="2"/>
              </a:rPr>
              <a:t>Electron cloud </a:t>
            </a:r>
            <a:r>
              <a:rPr lang="en-US" dirty="0">
                <a:sym typeface="Symbol" pitchFamily="18" charset="2"/>
              </a:rPr>
              <a:t>(limit on </a:t>
            </a:r>
            <a:r>
              <a:rPr lang="en-US" dirty="0" err="1" smtClean="0">
                <a:sym typeface="Symbol" pitchFamily="18" charset="2"/>
              </a:rPr>
              <a:t>n</a:t>
            </a:r>
            <a:r>
              <a:rPr lang="en-US" baseline="-25000" dirty="0" err="1" smtClean="0">
                <a:sym typeface="Symbol" pitchFamily="18" charset="2"/>
              </a:rPr>
              <a:t>b</a:t>
            </a:r>
            <a:r>
              <a:rPr lang="en-US" dirty="0" smtClean="0">
                <a:sym typeface="Symbol" pitchFamily="18" charset="2"/>
              </a:rPr>
              <a:t>)</a:t>
            </a:r>
          </a:p>
          <a:p>
            <a:pPr lvl="1" eaLnBrk="1" hangingPunct="1"/>
            <a:r>
              <a:rPr lang="en-US" dirty="0">
                <a:solidFill>
                  <a:srgbClr val="C00000"/>
                </a:solidFill>
                <a:sym typeface="Symbol" pitchFamily="18" charset="2"/>
              </a:rPr>
              <a:t>Squeeze </a:t>
            </a:r>
            <a:r>
              <a:rPr lang="en-US" dirty="0">
                <a:sym typeface="Symbol" pitchFamily="18" charset="2"/>
              </a:rPr>
              <a:t>(limit on </a:t>
            </a:r>
            <a:r>
              <a:rPr lang="en-US" dirty="0" smtClean="0">
                <a:latin typeface="Symbol" pitchFamily="18" charset="2"/>
                <a:sym typeface="Symbol" pitchFamily="18" charset="2"/>
              </a:rPr>
              <a:t>b</a:t>
            </a:r>
            <a:r>
              <a:rPr lang="en-US" baseline="30000" dirty="0" smtClean="0">
                <a:sym typeface="Symbol" pitchFamily="18" charset="2"/>
              </a:rPr>
              <a:t>*</a:t>
            </a:r>
            <a:r>
              <a:rPr lang="en-US" baseline="-25000" dirty="0" smtClean="0">
                <a:sym typeface="Symbol" pitchFamily="18" charset="2"/>
              </a:rPr>
              <a:t> </a:t>
            </a:r>
            <a:r>
              <a:rPr lang="en-US" dirty="0" smtClean="0">
                <a:latin typeface="Symbol" pitchFamily="18" charset="2"/>
                <a:sym typeface="Symbol" pitchFamily="18" charset="2"/>
              </a:rPr>
              <a:t>e</a:t>
            </a:r>
            <a:r>
              <a:rPr lang="en-US" baseline="-25000" dirty="0" smtClean="0">
                <a:sym typeface="Symbol" pitchFamily="18" charset="2"/>
              </a:rPr>
              <a:t>n</a:t>
            </a:r>
            <a:r>
              <a:rPr lang="en-US" dirty="0" smtClean="0">
                <a:sym typeface="Symbol" pitchFamily="18" charset="2"/>
              </a:rPr>
              <a:t>)</a:t>
            </a:r>
          </a:p>
          <a:p>
            <a:pPr lvl="1" eaLnBrk="1" hangingPunct="1"/>
            <a:r>
              <a:rPr lang="en-US" dirty="0">
                <a:solidFill>
                  <a:srgbClr val="C00000"/>
                </a:solidFill>
                <a:sym typeface="Symbol" pitchFamily="18" charset="2"/>
              </a:rPr>
              <a:t>Injectors </a:t>
            </a:r>
            <a:r>
              <a:rPr lang="en-US" dirty="0">
                <a:sym typeface="Symbol" pitchFamily="18" charset="2"/>
              </a:rPr>
              <a:t>(limit on </a:t>
            </a:r>
            <a:r>
              <a:rPr lang="en-US" dirty="0" err="1">
                <a:sym typeface="Symbol" pitchFamily="18" charset="2"/>
              </a:rPr>
              <a:t>N</a:t>
            </a:r>
            <a:r>
              <a:rPr lang="en-US" baseline="-25000" dirty="0" err="1">
                <a:sym typeface="Symbol" pitchFamily="18" charset="2"/>
              </a:rPr>
              <a:t>b</a:t>
            </a:r>
            <a:r>
              <a:rPr lang="en-US" dirty="0">
                <a:sym typeface="Symbol" pitchFamily="18" charset="2"/>
              </a:rPr>
              <a:t>, </a:t>
            </a:r>
            <a:r>
              <a:rPr lang="en-US" dirty="0" err="1">
                <a:sym typeface="Symbol" pitchFamily="18" charset="2"/>
              </a:rPr>
              <a:t>n</a:t>
            </a:r>
            <a:r>
              <a:rPr lang="en-US" baseline="-25000" dirty="0" err="1">
                <a:sym typeface="Symbol" pitchFamily="18" charset="2"/>
              </a:rPr>
              <a:t>b</a:t>
            </a:r>
            <a:r>
              <a:rPr lang="en-US" dirty="0">
                <a:sym typeface="Symbol" pitchFamily="18" charset="2"/>
              </a:rPr>
              <a:t>, </a:t>
            </a:r>
            <a:r>
              <a:rPr lang="en-US" dirty="0">
                <a:latin typeface="Symbol" pitchFamily="18" charset="2"/>
                <a:sym typeface="Symbol" pitchFamily="18" charset="2"/>
              </a:rPr>
              <a:t>e</a:t>
            </a:r>
            <a:r>
              <a:rPr lang="en-US" baseline="-25000" dirty="0">
                <a:sym typeface="Symbol" pitchFamily="18" charset="2"/>
              </a:rPr>
              <a:t>n</a:t>
            </a:r>
            <a:r>
              <a:rPr lang="en-US" dirty="0">
                <a:sym typeface="Symbol" pitchFamily="18" charset="2"/>
              </a:rPr>
              <a:t>)</a:t>
            </a:r>
          </a:p>
          <a:p>
            <a:pPr lvl="1" eaLnBrk="1" hangingPunct="1"/>
            <a:endParaRPr lang="en-US" dirty="0" smtClean="0">
              <a:sym typeface="Symbol" pitchFamily="18" charset="2"/>
            </a:endParaRP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graphicFrame>
        <p:nvGraphicFramePr>
          <p:cNvPr id="104453" name="Object 5"/>
          <p:cNvGraphicFramePr>
            <a:graphicFrameLocks noChangeAspect="1"/>
          </p:cNvGraphicFramePr>
          <p:nvPr>
            <p:extLst>
              <p:ext uri="{D42A27DB-BD31-4B8C-83A1-F6EECF244321}">
                <p14:modId xmlns:p14="http://schemas.microsoft.com/office/powerpoint/2010/main" val="360403846"/>
              </p:ext>
            </p:extLst>
          </p:nvPr>
        </p:nvGraphicFramePr>
        <p:xfrm>
          <a:off x="2704306" y="1764614"/>
          <a:ext cx="3735388" cy="733425"/>
        </p:xfrm>
        <a:graphic>
          <a:graphicData uri="http://schemas.openxmlformats.org/presentationml/2006/ole">
            <mc:AlternateContent xmlns:mc="http://schemas.openxmlformats.org/markup-compatibility/2006">
              <mc:Choice xmlns:v="urn:schemas-microsoft-com:vml" Requires="v">
                <p:oleObj spid="_x0000_s14389" name="Equation" r:id="rId3" imgW="2336760" imgH="457200" progId="Equation.3">
                  <p:embed/>
                </p:oleObj>
              </mc:Choice>
              <mc:Fallback>
                <p:oleObj name="Equation" r:id="rId3" imgW="233676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4306" y="1764614"/>
                        <a:ext cx="3735388" cy="7334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9592842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dirty="0"/>
              <a:t>LHC in the 10’s - </a:t>
            </a:r>
            <a:fld id="{B1DE5877-CFA4-47FA-8D29-385DA945389C}" type="slidenum">
              <a:rPr lang="en-US" smtClean="0"/>
              <a:pPr/>
              <a:t>7</a:t>
            </a:fld>
            <a:endParaRPr lang="en-US" dirty="0"/>
          </a:p>
        </p:txBody>
      </p:sp>
      <p:sp>
        <p:nvSpPr>
          <p:cNvPr id="28675" name="Rectangle 2"/>
          <p:cNvSpPr>
            <a:spLocks noGrp="1" noChangeArrowheads="1"/>
          </p:cNvSpPr>
          <p:nvPr>
            <p:ph type="title"/>
          </p:nvPr>
        </p:nvSpPr>
        <p:spPr/>
        <p:txBody>
          <a:bodyPr/>
          <a:lstStyle/>
          <a:p>
            <a:pPr eaLnBrk="1" hangingPunct="1"/>
            <a:r>
              <a:rPr lang="en-US" dirty="0" smtClean="0"/>
              <a:t>LHC IN THE 10’S: </a:t>
            </a:r>
            <a:br>
              <a:rPr lang="en-US" dirty="0" smtClean="0"/>
            </a:br>
            <a:r>
              <a:rPr lang="en-US" dirty="0"/>
              <a:t>THE RACE TOWARDS LUMINOSITY</a:t>
            </a:r>
            <a:endParaRPr lang="en-US" dirty="0" smtClean="0"/>
          </a:p>
        </p:txBody>
      </p:sp>
      <p:sp>
        <p:nvSpPr>
          <p:cNvPr id="28676" name="Rectangle 3"/>
          <p:cNvSpPr>
            <a:spLocks noGrp="1" noChangeArrowheads="1"/>
          </p:cNvSpPr>
          <p:nvPr>
            <p:ph type="body" idx="1"/>
          </p:nvPr>
        </p:nvSpPr>
        <p:spPr>
          <a:xfrm>
            <a:off x="233362" y="1217921"/>
            <a:ext cx="8677275" cy="5240338"/>
          </a:xfrm>
        </p:spPr>
        <p:txBody>
          <a:bodyPr/>
          <a:lstStyle/>
          <a:p>
            <a:pPr eaLnBrk="1" hangingPunct="1"/>
            <a:r>
              <a:rPr lang="en-US" dirty="0" smtClean="0">
                <a:sym typeface="Symbol" pitchFamily="18" charset="2"/>
              </a:rPr>
              <a:t>The </a:t>
            </a:r>
            <a:r>
              <a:rPr lang="en-US" dirty="0" smtClean="0">
                <a:solidFill>
                  <a:srgbClr val="C00000"/>
                </a:solidFill>
                <a:sym typeface="Symbol" pitchFamily="18" charset="2"/>
              </a:rPr>
              <a:t>beam-beam </a:t>
            </a:r>
            <a:r>
              <a:rPr lang="en-US" dirty="0" smtClean="0">
                <a:sym typeface="Symbol" pitchFamily="18" charset="2"/>
              </a:rPr>
              <a:t>limit (Coulomb)</a:t>
            </a:r>
          </a:p>
          <a:p>
            <a:pPr lvl="1" eaLnBrk="1" hangingPunct="1"/>
            <a:endParaRPr lang="en-US" dirty="0" smtClean="0">
              <a:sym typeface="Symbol" pitchFamily="18" charset="2"/>
            </a:endParaRPr>
          </a:p>
          <a:p>
            <a:pPr lvl="1" eaLnBrk="1" hangingPunct="1"/>
            <a:endParaRPr lang="en-US" dirty="0" smtClean="0">
              <a:sym typeface="Symbol" pitchFamily="18" charset="2"/>
            </a:endParaRPr>
          </a:p>
          <a:p>
            <a:pPr lvl="1" eaLnBrk="1" hangingPunct="1"/>
            <a:r>
              <a:rPr lang="en-US" i="1" dirty="0" err="1" smtClean="0">
                <a:sym typeface="Symbol" pitchFamily="18" charset="2"/>
              </a:rPr>
              <a:t>N</a:t>
            </a:r>
            <a:r>
              <a:rPr lang="en-US" i="1" baseline="-25000" dirty="0" err="1" smtClean="0">
                <a:sym typeface="Symbol" pitchFamily="18" charset="2"/>
              </a:rPr>
              <a:t>b</a:t>
            </a:r>
            <a:r>
              <a:rPr lang="en-US" dirty="0" smtClean="0">
                <a:sym typeface="Symbol" pitchFamily="18" charset="2"/>
              </a:rPr>
              <a:t> Number of particles per bunch         </a:t>
            </a:r>
            <a:r>
              <a:rPr lang="en-US" i="1" dirty="0" smtClean="0">
                <a:sym typeface="Symbol"/>
              </a:rPr>
              <a:t></a:t>
            </a:r>
            <a:r>
              <a:rPr lang="en-US" i="1" baseline="-25000" dirty="0" smtClean="0">
                <a:sym typeface="Symbol"/>
              </a:rPr>
              <a:t>n</a:t>
            </a:r>
            <a:r>
              <a:rPr lang="en-US" dirty="0" smtClean="0">
                <a:sym typeface="Symbol"/>
              </a:rPr>
              <a:t> transverse size of beam</a:t>
            </a:r>
            <a:endParaRPr lang="en-US" i="1" baseline="-25000" dirty="0" smtClean="0">
              <a:sym typeface="Symbol" pitchFamily="18" charset="2"/>
            </a:endParaRPr>
          </a:p>
          <a:p>
            <a:pPr lvl="1" eaLnBrk="1" hangingPunct="1"/>
            <a:r>
              <a:rPr lang="en-US" dirty="0" smtClean="0">
                <a:sym typeface="Symbol" pitchFamily="18" charset="2"/>
              </a:rPr>
              <a:t>One cannot put too many particles in a “small space” (brightness)</a:t>
            </a:r>
          </a:p>
          <a:p>
            <a:pPr lvl="2" eaLnBrk="1" hangingPunct="1"/>
            <a:r>
              <a:rPr lang="en-US" dirty="0" smtClean="0">
                <a:sym typeface="Symbol" pitchFamily="18" charset="2"/>
              </a:rPr>
              <a:t>Otherwise the </a:t>
            </a:r>
            <a:r>
              <a:rPr lang="en-US" dirty="0" smtClean="0">
                <a:solidFill>
                  <a:srgbClr val="C00000"/>
                </a:solidFill>
                <a:sym typeface="Symbol" pitchFamily="18" charset="2"/>
              </a:rPr>
              <a:t>Coulomb interaction </a:t>
            </a:r>
            <a:r>
              <a:rPr lang="en-US" dirty="0" smtClean="0">
                <a:sym typeface="Symbol" pitchFamily="18" charset="2"/>
              </a:rPr>
              <a:t>seen by a single particle when collides against the other bunch creates instabilities (tune-shift)</a:t>
            </a:r>
          </a:p>
          <a:p>
            <a:pPr lvl="1" eaLnBrk="1" hangingPunct="1"/>
            <a:r>
              <a:rPr lang="en-US" dirty="0" smtClean="0">
                <a:sym typeface="Symbol" pitchFamily="18" charset="2"/>
              </a:rPr>
              <a:t>This is an </a:t>
            </a:r>
            <a:r>
              <a:rPr lang="en-US" dirty="0" smtClean="0">
                <a:solidFill>
                  <a:srgbClr val="C00000"/>
                </a:solidFill>
                <a:sym typeface="Symbol" pitchFamily="18" charset="2"/>
              </a:rPr>
              <a:t>empirical limit</a:t>
            </a:r>
            <a:r>
              <a:rPr lang="en-US" dirty="0" smtClean="0">
                <a:sym typeface="Symbol" pitchFamily="18" charset="2"/>
              </a:rPr>
              <a:t>, also related to nonlinearities in the lattice</a:t>
            </a:r>
          </a:p>
          <a:p>
            <a:pPr lvl="2" eaLnBrk="1" hangingPunct="1"/>
            <a:r>
              <a:rPr lang="en-US" dirty="0" smtClean="0">
                <a:sym typeface="Symbol" pitchFamily="18" charset="2"/>
              </a:rPr>
              <a:t>Very low nonlinearities </a:t>
            </a:r>
            <a:r>
              <a:rPr lang="en-US" dirty="0" smtClean="0">
                <a:sym typeface="Symbol"/>
              </a:rPr>
              <a:t> larger limits</a:t>
            </a:r>
            <a:endParaRPr lang="en-US" dirty="0" smtClean="0">
              <a:sym typeface="Symbol" pitchFamily="18" charset="2"/>
            </a:endParaRPr>
          </a:p>
          <a:p>
            <a:pPr lvl="2" eaLnBrk="1" hangingPunct="1"/>
            <a:r>
              <a:rPr lang="en-US" dirty="0" smtClean="0">
                <a:sym typeface="Symbol" pitchFamily="18" charset="2"/>
              </a:rPr>
              <a:t>LHC behaves </a:t>
            </a:r>
            <a:r>
              <a:rPr lang="en-US" dirty="0" smtClean="0">
                <a:solidFill>
                  <a:srgbClr val="C00000"/>
                </a:solidFill>
                <a:sym typeface="Symbol" pitchFamily="18" charset="2"/>
              </a:rPr>
              <a:t>better than expected </a:t>
            </a:r>
            <a:r>
              <a:rPr lang="en-US" dirty="0" smtClean="0">
                <a:sym typeface="Symbol" pitchFamily="18" charset="2"/>
              </a:rPr>
              <a:t>– boost to 50 ns operation in </a:t>
            </a:r>
            <a:r>
              <a:rPr lang="en-US" dirty="0" err="1" smtClean="0">
                <a:sym typeface="Symbol" pitchFamily="18" charset="2"/>
              </a:rPr>
              <a:t>RunI</a:t>
            </a:r>
            <a:endParaRPr lang="en-US" dirty="0" smtClean="0">
              <a:sym typeface="Symbol" pitchFamily="18" charset="2"/>
            </a:endParaRP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2" name="Rectangle 58"/>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3" name="Objet 2"/>
          <p:cNvGraphicFramePr>
            <a:graphicFrameLocks noChangeAspect="1"/>
          </p:cNvGraphicFramePr>
          <p:nvPr>
            <p:extLst>
              <p:ext uri="{D42A27DB-BD31-4B8C-83A1-F6EECF244321}">
                <p14:modId xmlns:p14="http://schemas.microsoft.com/office/powerpoint/2010/main" val="3049877828"/>
              </p:ext>
            </p:extLst>
          </p:nvPr>
        </p:nvGraphicFramePr>
        <p:xfrm>
          <a:off x="2088137" y="1705971"/>
          <a:ext cx="1859933" cy="607325"/>
        </p:xfrm>
        <a:graphic>
          <a:graphicData uri="http://schemas.openxmlformats.org/presentationml/2006/ole">
            <mc:AlternateContent xmlns:mc="http://schemas.openxmlformats.org/markup-compatibility/2006">
              <mc:Choice xmlns:v="urn:schemas-microsoft-com:vml" Requires="v">
                <p:oleObj spid="_x0000_s2347" name="Équation" r:id="rId3" imgW="1397000" imgH="457200" progId="Equation.3">
                  <p:embed/>
                </p:oleObj>
              </mc:Choice>
              <mc:Fallback>
                <p:oleObj name="Équation" r:id="rId3" imgW="1397000" imgH="457200" progId="Equation.3">
                  <p:embed/>
                  <p:pic>
                    <p:nvPicPr>
                      <p:cNvPr id="0" name="Object 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88137" y="1705971"/>
                        <a:ext cx="1859933" cy="607325"/>
                      </a:xfrm>
                      <a:prstGeom prst="rect">
                        <a:avLst/>
                      </a:prstGeom>
                      <a:noFill/>
                    </p:spPr>
                  </p:pic>
                </p:oleObj>
              </mc:Fallback>
            </mc:AlternateContent>
          </a:graphicData>
        </a:graphic>
      </p:graphicFrame>
      <p:sp>
        <p:nvSpPr>
          <p:cNvPr id="5" name="Rectangle 65"/>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6" name="Objet 5"/>
          <p:cNvGraphicFramePr>
            <a:graphicFrameLocks noChangeAspect="1"/>
          </p:cNvGraphicFramePr>
          <p:nvPr>
            <p:extLst>
              <p:ext uri="{D42A27DB-BD31-4B8C-83A1-F6EECF244321}">
                <p14:modId xmlns:p14="http://schemas.microsoft.com/office/powerpoint/2010/main" val="620388223"/>
              </p:ext>
            </p:extLst>
          </p:nvPr>
        </p:nvGraphicFramePr>
        <p:xfrm>
          <a:off x="4845865" y="1675192"/>
          <a:ext cx="3391076" cy="668882"/>
        </p:xfrm>
        <a:graphic>
          <a:graphicData uri="http://schemas.openxmlformats.org/presentationml/2006/ole">
            <mc:AlternateContent xmlns:mc="http://schemas.openxmlformats.org/markup-compatibility/2006">
              <mc:Choice xmlns:v="urn:schemas-microsoft-com:vml" Requires="v">
                <p:oleObj spid="_x0000_s2348" name="Équation" r:id="rId5" imgW="2324100" imgH="457200" progId="Equation.3">
                  <p:embed/>
                </p:oleObj>
              </mc:Choice>
              <mc:Fallback>
                <p:oleObj name="Équation" r:id="rId5" imgW="2324100" imgH="457200" progId="Equation.3">
                  <p:embed/>
                  <p:pic>
                    <p:nvPicPr>
                      <p:cNvPr id="0" name="Object 6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45865" y="1675192"/>
                        <a:ext cx="3391076" cy="668882"/>
                      </a:xfrm>
                      <a:prstGeom prst="rect">
                        <a:avLst/>
                      </a:prstGeom>
                      <a:noFill/>
                    </p:spPr>
                  </p:pic>
                </p:oleObj>
              </mc:Fallback>
            </mc:AlternateContent>
          </a:graphicData>
        </a:graphic>
      </p:graphicFrame>
      <p:sp>
        <p:nvSpPr>
          <p:cNvPr id="19" name="Oval 17"/>
          <p:cNvSpPr/>
          <p:nvPr/>
        </p:nvSpPr>
        <p:spPr bwMode="auto">
          <a:xfrm>
            <a:off x="6594843" y="1624565"/>
            <a:ext cx="394879" cy="829789"/>
          </a:xfrm>
          <a:prstGeom prst="ellipse">
            <a:avLst/>
          </a:prstGeom>
          <a:solidFill>
            <a:schemeClr val="bg1">
              <a:alpha val="0"/>
            </a:schemeClr>
          </a:solid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CH"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cxnSp>
        <p:nvCxnSpPr>
          <p:cNvPr id="7" name="Connecteur droit avec flèche 6"/>
          <p:cNvCxnSpPr/>
          <p:nvPr/>
        </p:nvCxnSpPr>
        <p:spPr bwMode="auto">
          <a:xfrm flipH="1" flipV="1">
            <a:off x="7118685" y="2179156"/>
            <a:ext cx="296149" cy="550396"/>
          </a:xfrm>
          <a:prstGeom prst="straightConnector1">
            <a:avLst/>
          </a:prstGeom>
          <a:solidFill>
            <a:schemeClr val="accent1"/>
          </a:solidFill>
          <a:ln w="9525" cap="flat" cmpd="sng" algn="ctr">
            <a:solidFill>
              <a:srgbClr val="C00000"/>
            </a:solidFill>
            <a:prstDash val="solid"/>
            <a:round/>
            <a:headEnd type="none" w="med" len="med"/>
            <a:tailEnd type="arrow"/>
          </a:ln>
          <a:effectLst/>
        </p:spPr>
      </p:cxnSp>
      <p:pic>
        <p:nvPicPr>
          <p:cNvPr id="2212" name="Picture 16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54278" y="4831306"/>
            <a:ext cx="4835444" cy="1789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98692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67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7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7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676">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676">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676">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dirty="0"/>
              <a:t>LHC in the 10’s - </a:t>
            </a:r>
            <a:fld id="{B1DE5877-CFA4-47FA-8D29-385DA945389C}" type="slidenum">
              <a:rPr lang="en-US" smtClean="0"/>
              <a:pPr/>
              <a:t>8</a:t>
            </a:fld>
            <a:endParaRPr lang="en-US" dirty="0"/>
          </a:p>
        </p:txBody>
      </p:sp>
      <p:sp>
        <p:nvSpPr>
          <p:cNvPr id="28675" name="Rectangle 2"/>
          <p:cNvSpPr>
            <a:spLocks noGrp="1" noChangeArrowheads="1"/>
          </p:cNvSpPr>
          <p:nvPr>
            <p:ph type="title"/>
          </p:nvPr>
        </p:nvSpPr>
        <p:spPr/>
        <p:txBody>
          <a:bodyPr/>
          <a:lstStyle/>
          <a:p>
            <a:pPr eaLnBrk="1" hangingPunct="1"/>
            <a:r>
              <a:rPr lang="en-US" dirty="0" smtClean="0"/>
              <a:t>LHC IN THE 10’S: </a:t>
            </a:r>
            <a:br>
              <a:rPr lang="en-US" dirty="0" smtClean="0"/>
            </a:br>
            <a:r>
              <a:rPr lang="en-US" dirty="0"/>
              <a:t>THE RACE TOWARDS LUMINOSITY</a:t>
            </a:r>
            <a:endParaRPr lang="en-US" dirty="0" smtClean="0"/>
          </a:p>
        </p:txBody>
      </p:sp>
      <p:sp>
        <p:nvSpPr>
          <p:cNvPr id="28676" name="Rectangle 3"/>
          <p:cNvSpPr>
            <a:spLocks noGrp="1" noChangeArrowheads="1"/>
          </p:cNvSpPr>
          <p:nvPr>
            <p:ph type="body" idx="1"/>
          </p:nvPr>
        </p:nvSpPr>
        <p:spPr/>
        <p:txBody>
          <a:bodyPr/>
          <a:lstStyle/>
          <a:p>
            <a:pPr eaLnBrk="1" hangingPunct="1"/>
            <a:r>
              <a:rPr lang="en-US" dirty="0" smtClean="0">
                <a:sym typeface="Symbol" pitchFamily="18" charset="2"/>
              </a:rPr>
              <a:t>The </a:t>
            </a:r>
            <a:r>
              <a:rPr lang="en-US" dirty="0" smtClean="0">
                <a:solidFill>
                  <a:srgbClr val="C00000"/>
                </a:solidFill>
                <a:sym typeface="Symbol" pitchFamily="18" charset="2"/>
              </a:rPr>
              <a:t>electron cloud</a:t>
            </a:r>
          </a:p>
          <a:p>
            <a:pPr lvl="1" eaLnBrk="1" hangingPunct="1"/>
            <a:endParaRPr lang="en-US" dirty="0" smtClean="0">
              <a:sym typeface="Symbol" pitchFamily="18" charset="2"/>
            </a:endParaRPr>
          </a:p>
          <a:p>
            <a:pPr lvl="1" eaLnBrk="1" hangingPunct="1"/>
            <a:endParaRPr lang="en-US" dirty="0" smtClean="0">
              <a:sym typeface="Symbol" pitchFamily="18" charset="2"/>
            </a:endParaRPr>
          </a:p>
          <a:p>
            <a:pPr lvl="1" eaLnBrk="1" hangingPunct="1"/>
            <a:endParaRPr lang="en-US" dirty="0" smtClean="0">
              <a:sym typeface="Symbol" pitchFamily="18" charset="2"/>
            </a:endParaRPr>
          </a:p>
          <a:p>
            <a:pPr lvl="1" eaLnBrk="1" hangingPunct="1"/>
            <a:endParaRPr lang="en-US" dirty="0">
              <a:sym typeface="Symbol" pitchFamily="18" charset="2"/>
            </a:endParaRPr>
          </a:p>
          <a:p>
            <a:pPr lvl="1" eaLnBrk="1" hangingPunct="1"/>
            <a:endParaRPr lang="en-US" dirty="0" smtClean="0">
              <a:sym typeface="Symbol" pitchFamily="18" charset="2"/>
            </a:endParaRPr>
          </a:p>
          <a:p>
            <a:pPr lvl="1" eaLnBrk="1" hangingPunct="1"/>
            <a:endParaRPr lang="en-US" dirty="0">
              <a:sym typeface="Symbol" pitchFamily="18" charset="2"/>
            </a:endParaRPr>
          </a:p>
          <a:p>
            <a:pPr lvl="1" eaLnBrk="1" hangingPunct="1"/>
            <a:endParaRPr lang="en-US" dirty="0" smtClean="0">
              <a:sym typeface="Symbol" pitchFamily="18" charset="2"/>
            </a:endParaRPr>
          </a:p>
          <a:p>
            <a:pPr lvl="1" eaLnBrk="1" hangingPunct="1"/>
            <a:r>
              <a:rPr lang="en-US" dirty="0" smtClean="0">
                <a:sym typeface="Symbol" pitchFamily="18" charset="2"/>
              </a:rPr>
              <a:t>This  is related to the extraction of electrons in the vacuum chamber from the beam</a:t>
            </a:r>
          </a:p>
          <a:p>
            <a:pPr lvl="1" eaLnBrk="1" hangingPunct="1"/>
            <a:r>
              <a:rPr lang="en-US" dirty="0" smtClean="0">
                <a:sym typeface="Symbol" pitchFamily="18" charset="2"/>
              </a:rPr>
              <a:t>A critical parameter is the </a:t>
            </a:r>
            <a:r>
              <a:rPr lang="en-US" dirty="0" smtClean="0">
                <a:solidFill>
                  <a:srgbClr val="C00000"/>
                </a:solidFill>
                <a:sym typeface="Symbol" pitchFamily="18" charset="2"/>
              </a:rPr>
              <a:t>spacing of the bunches: </a:t>
            </a:r>
            <a:r>
              <a:rPr lang="en-US" dirty="0" smtClean="0">
                <a:sym typeface="Symbol" pitchFamily="18" charset="2"/>
              </a:rPr>
              <a:t>smaller spacing larger electron cloud – threshold effect</a:t>
            </a:r>
          </a:p>
          <a:p>
            <a:pPr lvl="2" eaLnBrk="1" hangingPunct="1"/>
            <a:r>
              <a:rPr lang="en-US" dirty="0" smtClean="0">
                <a:sym typeface="Symbol" pitchFamily="18" charset="2"/>
              </a:rPr>
              <a:t>So this effect pushes for 50 ns w.r.t. 25 ns</a:t>
            </a:r>
          </a:p>
          <a:p>
            <a:pPr lvl="1" eaLnBrk="1" hangingPunct="1"/>
            <a:r>
              <a:rPr lang="en-US" dirty="0" smtClean="0">
                <a:sym typeface="Symbol" pitchFamily="18" charset="2"/>
              </a:rPr>
              <a:t>Spacing (length) </a:t>
            </a:r>
            <a:r>
              <a:rPr lang="en-US" dirty="0" smtClean="0">
                <a:sym typeface="Symbol"/>
              </a:rPr>
              <a:t></a:t>
            </a:r>
            <a:r>
              <a:rPr lang="en-US" dirty="0" smtClean="0">
                <a:sym typeface="Symbol" pitchFamily="18" charset="2"/>
              </a:rPr>
              <a:t> spacing (time) </a:t>
            </a:r>
            <a:r>
              <a:rPr lang="en-US" dirty="0">
                <a:sym typeface="Symbol"/>
              </a:rPr>
              <a:t></a:t>
            </a:r>
            <a:r>
              <a:rPr lang="en-US" dirty="0" smtClean="0">
                <a:sym typeface="Symbol" pitchFamily="18" charset="2"/>
              </a:rPr>
              <a:t> number of bunches </a:t>
            </a:r>
            <a:r>
              <a:rPr lang="en-US" i="1" dirty="0" err="1" smtClean="0">
                <a:sym typeface="Symbol" pitchFamily="18" charset="2"/>
              </a:rPr>
              <a:t>n</a:t>
            </a:r>
            <a:r>
              <a:rPr lang="en-US" i="1" baseline="-25000" dirty="0" err="1" smtClean="0">
                <a:sym typeface="Symbol" pitchFamily="18" charset="2"/>
              </a:rPr>
              <a:t>b</a:t>
            </a:r>
            <a:endParaRPr lang="en-US" i="1" baseline="-25000" dirty="0" smtClean="0">
              <a:sym typeface="Symbol" pitchFamily="18" charset="2"/>
            </a:endParaRPr>
          </a:p>
          <a:p>
            <a:pPr marL="457200" lvl="1" indent="0" eaLnBrk="1" hangingPunct="1">
              <a:buNone/>
            </a:pPr>
            <a:r>
              <a:rPr lang="en-US" dirty="0">
                <a:sym typeface="Symbol" pitchFamily="18" charset="2"/>
              </a:rPr>
              <a:t>	 </a:t>
            </a:r>
            <a:r>
              <a:rPr lang="en-US" dirty="0" smtClean="0">
                <a:sym typeface="Symbol" pitchFamily="18" charset="2"/>
              </a:rPr>
              <a:t>     7.5 m            </a:t>
            </a:r>
            <a:r>
              <a:rPr lang="en-US" dirty="0" smtClean="0">
                <a:sym typeface="Symbol"/>
              </a:rPr>
              <a:t></a:t>
            </a:r>
            <a:r>
              <a:rPr lang="en-US" dirty="0" smtClean="0">
                <a:sym typeface="Symbol" pitchFamily="18" charset="2"/>
              </a:rPr>
              <a:t>         25 ns         </a:t>
            </a:r>
            <a:r>
              <a:rPr lang="en-US" dirty="0" smtClean="0">
                <a:sym typeface="Symbol"/>
              </a:rPr>
              <a:t></a:t>
            </a:r>
            <a:r>
              <a:rPr lang="en-US" dirty="0" smtClean="0">
                <a:sym typeface="Symbol" pitchFamily="18" charset="2"/>
              </a:rPr>
              <a:t>  3560 free bunches (2808 used)</a:t>
            </a: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graphicFrame>
        <p:nvGraphicFramePr>
          <p:cNvPr id="104453" name="Object 5"/>
          <p:cNvGraphicFramePr>
            <a:graphicFrameLocks noChangeAspect="1"/>
          </p:cNvGraphicFramePr>
          <p:nvPr>
            <p:extLst>
              <p:ext uri="{D42A27DB-BD31-4B8C-83A1-F6EECF244321}">
                <p14:modId xmlns:p14="http://schemas.microsoft.com/office/powerpoint/2010/main" val="3609703192"/>
              </p:ext>
            </p:extLst>
          </p:nvPr>
        </p:nvGraphicFramePr>
        <p:xfrm>
          <a:off x="3380375" y="1230075"/>
          <a:ext cx="4160302" cy="733168"/>
        </p:xfrm>
        <a:graphic>
          <a:graphicData uri="http://schemas.openxmlformats.org/presentationml/2006/ole">
            <mc:AlternateContent xmlns:mc="http://schemas.openxmlformats.org/markup-compatibility/2006">
              <mc:Choice xmlns:v="urn:schemas-microsoft-com:vml" Requires="v">
                <p:oleObj spid="_x0000_s3212" name="Equation" r:id="rId3" imgW="2603500" imgH="457200" progId="Equation.3">
                  <p:embed/>
                </p:oleObj>
              </mc:Choice>
              <mc:Fallback>
                <p:oleObj name="Equation" r:id="rId3" imgW="26035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0375" y="1230075"/>
                        <a:ext cx="4160302" cy="73316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044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2" name="ZoneTexte 1"/>
          <p:cNvSpPr txBox="1"/>
          <p:nvPr/>
        </p:nvSpPr>
        <p:spPr>
          <a:xfrm>
            <a:off x="3380375" y="3774735"/>
            <a:ext cx="3911648" cy="276999"/>
          </a:xfrm>
          <a:prstGeom prst="rect">
            <a:avLst/>
          </a:prstGeom>
          <a:noFill/>
        </p:spPr>
        <p:txBody>
          <a:bodyPr wrap="none" rtlCol="0">
            <a:spAutoFit/>
          </a:bodyPr>
          <a:lstStyle/>
          <a:p>
            <a:r>
              <a:rPr lang="fr-CH" sz="1200" dirty="0" err="1" smtClean="0"/>
              <a:t>Mechanism</a:t>
            </a:r>
            <a:r>
              <a:rPr lang="fr-CH" sz="1200" dirty="0" smtClean="0"/>
              <a:t> of </a:t>
            </a:r>
            <a:r>
              <a:rPr lang="fr-CH" sz="1200" dirty="0" err="1" smtClean="0"/>
              <a:t>electron</a:t>
            </a:r>
            <a:r>
              <a:rPr lang="fr-CH" sz="1200" dirty="0" smtClean="0"/>
              <a:t> </a:t>
            </a:r>
            <a:r>
              <a:rPr lang="fr-CH" sz="1200" dirty="0" err="1" smtClean="0"/>
              <a:t>cloud</a:t>
            </a:r>
            <a:r>
              <a:rPr lang="fr-CH" sz="1200" dirty="0" smtClean="0"/>
              <a:t> formation </a:t>
            </a:r>
            <a:r>
              <a:rPr lang="fr-CH" sz="1200" dirty="0" smtClean="0">
                <a:solidFill>
                  <a:srgbClr val="009900"/>
                </a:solidFill>
              </a:rPr>
              <a:t>[F. Ruggiero]</a:t>
            </a:r>
            <a:endParaRPr lang="en-GB" sz="1200" dirty="0">
              <a:solidFill>
                <a:srgbClr val="009900"/>
              </a:solidFill>
            </a:endParaRPr>
          </a:p>
        </p:txBody>
      </p:sp>
      <p:pic>
        <p:nvPicPr>
          <p:cNvPr id="3" name="Imag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40767" y="2029964"/>
            <a:ext cx="6342972" cy="1744771"/>
          </a:xfrm>
          <a:prstGeom prst="rect">
            <a:avLst/>
          </a:prstGeom>
        </p:spPr>
      </p:pic>
      <p:sp>
        <p:nvSpPr>
          <p:cNvPr id="14" name="Oval 17"/>
          <p:cNvSpPr/>
          <p:nvPr/>
        </p:nvSpPr>
        <p:spPr bwMode="auto">
          <a:xfrm>
            <a:off x="4064957" y="1287247"/>
            <a:ext cx="394879" cy="309412"/>
          </a:xfrm>
          <a:prstGeom prst="ellipse">
            <a:avLst/>
          </a:prstGeom>
          <a:solidFill>
            <a:schemeClr val="bg1">
              <a:alpha val="0"/>
            </a:schemeClr>
          </a:solid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CH"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pic>
        <p:nvPicPr>
          <p:cNvPr id="15" name="Imag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436" y="2099696"/>
            <a:ext cx="1719619" cy="1719619"/>
          </a:xfrm>
          <a:prstGeom prst="rect">
            <a:avLst/>
          </a:prstGeom>
        </p:spPr>
      </p:pic>
    </p:spTree>
    <p:extLst>
      <p:ext uri="{BB962C8B-B14F-4D97-AF65-F5344CB8AC3E}">
        <p14:creationId xmlns:p14="http://schemas.microsoft.com/office/powerpoint/2010/main" val="27542082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6">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676">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676">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676">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67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P spid="2" grpId="0"/>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dirty="0"/>
              <a:t>LHC in the 10’s - </a:t>
            </a:r>
            <a:fld id="{B1DE5877-CFA4-47FA-8D29-385DA945389C}" type="slidenum">
              <a:rPr lang="en-US" smtClean="0"/>
              <a:pPr/>
              <a:t>9</a:t>
            </a:fld>
            <a:endParaRPr lang="en-US" dirty="0"/>
          </a:p>
        </p:txBody>
      </p:sp>
      <p:sp>
        <p:nvSpPr>
          <p:cNvPr id="28675" name="Rectangle 2"/>
          <p:cNvSpPr>
            <a:spLocks noGrp="1" noChangeArrowheads="1"/>
          </p:cNvSpPr>
          <p:nvPr>
            <p:ph type="title"/>
          </p:nvPr>
        </p:nvSpPr>
        <p:spPr/>
        <p:txBody>
          <a:bodyPr/>
          <a:lstStyle/>
          <a:p>
            <a:pPr eaLnBrk="1" hangingPunct="1"/>
            <a:r>
              <a:rPr lang="en-US" dirty="0" smtClean="0"/>
              <a:t>LHC IN THE 10’S: </a:t>
            </a:r>
            <a:br>
              <a:rPr lang="en-US" dirty="0" smtClean="0"/>
            </a:br>
            <a:r>
              <a:rPr lang="en-US" dirty="0"/>
              <a:t>THE RACE TOWARDS LUMINOSITY</a:t>
            </a:r>
            <a:endParaRPr lang="en-US" dirty="0" smtClean="0"/>
          </a:p>
        </p:txBody>
      </p:sp>
      <p:sp>
        <p:nvSpPr>
          <p:cNvPr id="28676" name="Rectangle 3"/>
          <p:cNvSpPr>
            <a:spLocks noGrp="1" noChangeArrowheads="1"/>
          </p:cNvSpPr>
          <p:nvPr>
            <p:ph type="body" idx="1"/>
          </p:nvPr>
        </p:nvSpPr>
        <p:spPr/>
        <p:txBody>
          <a:bodyPr/>
          <a:lstStyle/>
          <a:p>
            <a:pPr eaLnBrk="1" hangingPunct="1"/>
            <a:r>
              <a:rPr lang="en-US" dirty="0" err="1" smtClean="0">
                <a:sym typeface="Symbol" pitchFamily="18" charset="2"/>
              </a:rPr>
              <a:t>RunI</a:t>
            </a:r>
            <a:r>
              <a:rPr lang="en-US" dirty="0" smtClean="0">
                <a:sym typeface="Symbol" pitchFamily="18" charset="2"/>
              </a:rPr>
              <a:t> (2011-2013) has been based on 50 ns spacing</a:t>
            </a:r>
          </a:p>
          <a:p>
            <a:pPr lvl="1" eaLnBrk="1" hangingPunct="1"/>
            <a:r>
              <a:rPr lang="en-US" dirty="0" smtClean="0">
                <a:sym typeface="Symbol" pitchFamily="18" charset="2"/>
              </a:rPr>
              <a:t>This limited the number of bunches to 1300 bunches</a:t>
            </a:r>
            <a:endParaRPr lang="en-US" dirty="0">
              <a:sym typeface="Symbol" pitchFamily="18" charset="2"/>
            </a:endParaRPr>
          </a:p>
          <a:p>
            <a:pPr lvl="1" eaLnBrk="1" hangingPunct="1"/>
            <a:r>
              <a:rPr lang="en-US" dirty="0" smtClean="0">
                <a:sym typeface="Symbol" pitchFamily="18" charset="2"/>
              </a:rPr>
              <a:t>Was cured by </a:t>
            </a:r>
            <a:r>
              <a:rPr lang="en-US" dirty="0" smtClean="0">
                <a:solidFill>
                  <a:srgbClr val="C00000"/>
                </a:solidFill>
                <a:sym typeface="Symbol" pitchFamily="18" charset="2"/>
              </a:rPr>
              <a:t>scrubbing of surface </a:t>
            </a:r>
            <a:r>
              <a:rPr lang="en-US" dirty="0" smtClean="0">
                <a:sym typeface="Symbol" pitchFamily="18" charset="2"/>
              </a:rPr>
              <a:t>with intense beam </a:t>
            </a:r>
          </a:p>
          <a:p>
            <a:pPr eaLnBrk="1" hangingPunct="1"/>
            <a:r>
              <a:rPr lang="en-US" dirty="0" err="1" smtClean="0">
                <a:sym typeface="Symbol" pitchFamily="18" charset="2"/>
              </a:rPr>
              <a:t>RunII</a:t>
            </a:r>
            <a:r>
              <a:rPr lang="en-US" dirty="0" smtClean="0">
                <a:sym typeface="Symbol" pitchFamily="18" charset="2"/>
              </a:rPr>
              <a:t> (2015-2017) has been based on 25 ns </a:t>
            </a:r>
            <a:endParaRPr lang="en-US" dirty="0">
              <a:sym typeface="Symbol" pitchFamily="18" charset="2"/>
            </a:endParaRPr>
          </a:p>
          <a:p>
            <a:pPr lvl="1" eaLnBrk="1" hangingPunct="1"/>
            <a:r>
              <a:rPr lang="en-US" dirty="0" smtClean="0">
                <a:sym typeface="Symbol" pitchFamily="18" charset="2"/>
              </a:rPr>
              <a:t>Most of the run with 2200 bunches </a:t>
            </a:r>
          </a:p>
          <a:p>
            <a:pPr lvl="2" eaLnBrk="1" hangingPunct="1"/>
            <a:r>
              <a:rPr lang="en-US" dirty="0" smtClean="0">
                <a:sym typeface="Symbol" pitchFamily="18" charset="2"/>
              </a:rPr>
              <a:t>2800 bunches not reached due to other limitations (injectors, transfer lines)</a:t>
            </a:r>
          </a:p>
          <a:p>
            <a:pPr lvl="2" eaLnBrk="1" hangingPunct="1"/>
            <a:r>
              <a:rPr lang="en-US" dirty="0" smtClean="0">
                <a:sym typeface="Symbol" pitchFamily="18" charset="2"/>
              </a:rPr>
              <a:t>Operation has been smooth, with large heat loads but </a:t>
            </a:r>
            <a:r>
              <a:rPr lang="en-US" dirty="0" err="1" smtClean="0">
                <a:sym typeface="Symbol" pitchFamily="18" charset="2"/>
              </a:rPr>
              <a:t>managebles</a:t>
            </a:r>
            <a:endParaRPr lang="fr-CH" dirty="0" smtClean="0">
              <a:sym typeface="Symbol" pitchFamily="18" charset="2"/>
            </a:endParaRP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sp>
        <p:nvSpPr>
          <p:cNvPr id="1044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CH"/>
          </a:p>
        </p:txBody>
      </p:sp>
      <p:pic>
        <p:nvPicPr>
          <p:cNvPr id="2" name="Picture 1"/>
          <p:cNvPicPr>
            <a:picLocks noChangeAspect="1"/>
          </p:cNvPicPr>
          <p:nvPr/>
        </p:nvPicPr>
        <p:blipFill>
          <a:blip r:embed="rId2"/>
          <a:stretch>
            <a:fillRect/>
          </a:stretch>
        </p:blipFill>
        <p:spPr>
          <a:xfrm>
            <a:off x="1222649" y="4583565"/>
            <a:ext cx="4048302" cy="2148024"/>
          </a:xfrm>
          <a:prstGeom prst="rect">
            <a:avLst/>
          </a:prstGeom>
        </p:spPr>
      </p:pic>
      <p:sp>
        <p:nvSpPr>
          <p:cNvPr id="14" name="ZoneTexte 1"/>
          <p:cNvSpPr txBox="1"/>
          <p:nvPr/>
        </p:nvSpPr>
        <p:spPr>
          <a:xfrm>
            <a:off x="5401579" y="5542346"/>
            <a:ext cx="3222357" cy="415498"/>
          </a:xfrm>
          <a:prstGeom prst="rect">
            <a:avLst/>
          </a:prstGeom>
          <a:noFill/>
        </p:spPr>
        <p:txBody>
          <a:bodyPr wrap="none" rtlCol="0">
            <a:spAutoFit/>
          </a:bodyPr>
          <a:lstStyle/>
          <a:p>
            <a:r>
              <a:rPr lang="fr-CH" sz="1050" dirty="0" err="1" smtClean="0"/>
              <a:t>Reduction</a:t>
            </a:r>
            <a:r>
              <a:rPr lang="fr-CH" sz="1050" dirty="0" smtClean="0"/>
              <a:t> of </a:t>
            </a:r>
            <a:r>
              <a:rPr lang="fr-CH" sz="1050" dirty="0" err="1" smtClean="0"/>
              <a:t>beam</a:t>
            </a:r>
            <a:r>
              <a:rPr lang="fr-CH" sz="1050" dirty="0" smtClean="0"/>
              <a:t> </a:t>
            </a:r>
            <a:r>
              <a:rPr lang="fr-CH" sz="1050" dirty="0" err="1" smtClean="0"/>
              <a:t>losses</a:t>
            </a:r>
            <a:r>
              <a:rPr lang="fr-CH" sz="1050" dirty="0" smtClean="0"/>
              <a:t> </a:t>
            </a:r>
            <a:r>
              <a:rPr lang="fr-CH" sz="1050" dirty="0" err="1" smtClean="0"/>
              <a:t>during</a:t>
            </a:r>
            <a:r>
              <a:rPr lang="fr-CH" sz="1050" dirty="0" smtClean="0"/>
              <a:t> the </a:t>
            </a:r>
            <a:r>
              <a:rPr lang="fr-CH" sz="1050" dirty="0" err="1" smtClean="0"/>
              <a:t>scrubbing</a:t>
            </a:r>
            <a:r>
              <a:rPr lang="fr-CH" sz="1050" dirty="0" smtClean="0"/>
              <a:t> </a:t>
            </a:r>
            <a:r>
              <a:rPr lang="fr-CH" sz="1050" dirty="0" err="1" smtClean="0"/>
              <a:t>run</a:t>
            </a:r>
            <a:endParaRPr lang="fr-CH" sz="1050" dirty="0" smtClean="0"/>
          </a:p>
          <a:p>
            <a:r>
              <a:rPr lang="fr-CH" sz="1050" dirty="0" smtClean="0">
                <a:solidFill>
                  <a:srgbClr val="009900"/>
                </a:solidFill>
              </a:rPr>
              <a:t>[G. </a:t>
            </a:r>
            <a:r>
              <a:rPr lang="fr-CH" sz="1050" dirty="0" err="1" smtClean="0">
                <a:solidFill>
                  <a:srgbClr val="009900"/>
                </a:solidFill>
              </a:rPr>
              <a:t>Rumolo</a:t>
            </a:r>
            <a:r>
              <a:rPr lang="fr-CH" sz="1050" dirty="0" smtClean="0">
                <a:solidFill>
                  <a:srgbClr val="009900"/>
                </a:solidFill>
              </a:rPr>
              <a:t>, et al., LMC August 2015]</a:t>
            </a:r>
            <a:endParaRPr lang="en-GB" sz="1050" dirty="0">
              <a:solidFill>
                <a:srgbClr val="009900"/>
              </a:solidFill>
            </a:endParaRPr>
          </a:p>
        </p:txBody>
      </p:sp>
    </p:spTree>
    <p:extLst>
      <p:ext uri="{BB962C8B-B14F-4D97-AF65-F5344CB8AC3E}">
        <p14:creationId xmlns:p14="http://schemas.microsoft.com/office/powerpoint/2010/main" val="27842111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67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67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7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7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7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676">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P spid="14" grpId="0"/>
    </p:bld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Felix Titling"/>
        <a:ea typeface=""/>
        <a:cs typeface=""/>
      </a:majorFont>
      <a:minorFont>
        <a:latin typeface="Book Antiq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45781</TotalTime>
  <Words>2378</Words>
  <Application>Microsoft Office PowerPoint</Application>
  <PresentationFormat>On-screen Show (4:3)</PresentationFormat>
  <Paragraphs>448</Paragraphs>
  <Slides>32</Slides>
  <Notes>1</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32</vt:i4>
      </vt:variant>
    </vt:vector>
  </HeadingPairs>
  <TitlesOfParts>
    <vt:vector size="43" baseType="lpstr">
      <vt:lpstr>ＭＳ Ｐゴシック</vt:lpstr>
      <vt:lpstr>Arial</vt:lpstr>
      <vt:lpstr>Book Antiqua</vt:lpstr>
      <vt:lpstr>Calibri</vt:lpstr>
      <vt:lpstr>Felix Titling</vt:lpstr>
      <vt:lpstr>Symbol</vt:lpstr>
      <vt:lpstr>Times New Roman</vt:lpstr>
      <vt:lpstr>1_Default Design</vt:lpstr>
      <vt:lpstr>Custom Design</vt:lpstr>
      <vt:lpstr>Equation</vt:lpstr>
      <vt:lpstr>Équation</vt:lpstr>
      <vt:lpstr>AN OUTLOOK ON LHC OPERATION AND ON FUTURE PROJECTS AND STUDIES</vt:lpstr>
      <vt:lpstr>CONTENTS</vt:lpstr>
      <vt:lpstr>LHC IN THE 10’s:  ENERGY</vt:lpstr>
      <vt:lpstr>LHC IN THE 10’s:  ENERGY</vt:lpstr>
      <vt:lpstr>LHC IN THE 10’S:  THE RACE TOWARDS LUMINOSITY</vt:lpstr>
      <vt:lpstr>LHC IN THE 10’S:  THE RACE TOWARDS LUMINOSITY</vt:lpstr>
      <vt:lpstr>LHC IN THE 10’S:  THE RACE TOWARDS LUMINOSITY</vt:lpstr>
      <vt:lpstr>LHC IN THE 10’S:  THE RACE TOWARDS LUMINOSITY</vt:lpstr>
      <vt:lpstr>LHC IN THE 10’S:  THE RACE TOWARDS LUMINOSITY</vt:lpstr>
      <vt:lpstr>LHC IN THE 10’S:  THE RACE TOWARDS LUMINOSITY</vt:lpstr>
      <vt:lpstr>LHC IN THE 10’S:  THE RACE TOWARDS LUMINOSITY</vt:lpstr>
      <vt:lpstr>LHC IN THE 10’S:  THE RACE TOWARDS LUMINOSITY</vt:lpstr>
      <vt:lpstr>LHC IN THE 10’S:  THE RACE TOWARDS LUMINOSITY</vt:lpstr>
      <vt:lpstr>CONTENTS</vt:lpstr>
      <vt:lpstr>HL-LHC THE PATH TOWARDS 3000 FB-1</vt:lpstr>
      <vt:lpstr>HL-LHC LUMINOSITY LEVELLING</vt:lpstr>
      <vt:lpstr>HL-LHC: LOWER BETA*</vt:lpstr>
      <vt:lpstr>HL-LHC: MAGNET TECHNOLOGY  FOR LOWER BETA*</vt:lpstr>
      <vt:lpstr>HL-LHC: NOT ONLY MAGNETS AND CRABS</vt:lpstr>
      <vt:lpstr>HL-LHC: CRAB CAVITIES</vt:lpstr>
      <vt:lpstr>HL-LHC </vt:lpstr>
      <vt:lpstr>HL-LHC: INTENSITY</vt:lpstr>
      <vt:lpstr>CONTENTS</vt:lpstr>
      <vt:lpstr>THE HIGH ENERGY FRONTIER</vt:lpstr>
      <vt:lpstr>THE FUTURE CIRCULAR COLLIDER</vt:lpstr>
      <vt:lpstr>THE FUTURE CIRCULAR COLLIDER</vt:lpstr>
      <vt:lpstr>THE FUTURE CIRCULAR COLLIDER</vt:lpstr>
      <vt:lpstr>THE FUTURE CIRCULAR COLLIDER</vt:lpstr>
      <vt:lpstr>THE FUTURE CIRCULAR COLLIDER: MAGNETS</vt:lpstr>
      <vt:lpstr>THE FUTURE CIRCULAR COLLIDER: MAGNETS</vt:lpstr>
      <vt:lpstr>CONCLUSIONS</vt:lpstr>
      <vt:lpstr>CONCLUSIONS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Large Hadron Collider  and the role of superconductivity in one of the largest scientific enterprises</dc:title>
  <dc:creator>bellesia</dc:creator>
  <cp:lastModifiedBy>Ezio Todesco</cp:lastModifiedBy>
  <cp:revision>723</cp:revision>
  <dcterms:created xsi:type="dcterms:W3CDTF">2006-07-31T18:23:56Z</dcterms:created>
  <dcterms:modified xsi:type="dcterms:W3CDTF">2016-11-22T10:07:39Z</dcterms:modified>
</cp:coreProperties>
</file>