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handoutMasterIdLst>
    <p:handoutMasterId r:id="rId22"/>
  </p:handoutMasterIdLst>
  <p:sldIdLst>
    <p:sldId id="1028" r:id="rId2"/>
    <p:sldId id="1037" r:id="rId3"/>
    <p:sldId id="1047" r:id="rId4"/>
    <p:sldId id="1052" r:id="rId5"/>
    <p:sldId id="1049" r:id="rId6"/>
    <p:sldId id="1045" r:id="rId7"/>
    <p:sldId id="1038" r:id="rId8"/>
    <p:sldId id="1039" r:id="rId9"/>
    <p:sldId id="1035" r:id="rId10"/>
    <p:sldId id="1041" r:id="rId11"/>
    <p:sldId id="1034" r:id="rId12"/>
    <p:sldId id="1033" r:id="rId13"/>
    <p:sldId id="1040" r:id="rId14"/>
    <p:sldId id="1044" r:id="rId15"/>
    <p:sldId id="1053" r:id="rId16"/>
    <p:sldId id="1032" r:id="rId17"/>
    <p:sldId id="1043" r:id="rId18"/>
    <p:sldId id="1042" r:id="rId19"/>
    <p:sldId id="954" r:id="rId20"/>
  </p:sldIdLst>
  <p:sldSz cx="9144000" cy="6858000" type="screen4x3"/>
  <p:notesSz cx="6797675" cy="9928225"/>
  <p:defaultTextStyle>
    <a:defPPr>
      <a:defRPr lang="fr-F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521415D9-36F7-43E2-AB2F-B90AF26B5E84}">
      <p14:sectionLst xmlns:p14="http://schemas.microsoft.com/office/powerpoint/2010/main">
        <p14:section name="Default Section" id="{EF8DA332-498F-42A6-A2C9-CF447893222E}">
          <p14:sldIdLst>
            <p14:sldId id="1028"/>
            <p14:sldId id="1037"/>
            <p14:sldId id="1047"/>
            <p14:sldId id="1052"/>
            <p14:sldId id="1049"/>
            <p14:sldId id="1045"/>
            <p14:sldId id="1038"/>
            <p14:sldId id="1039"/>
            <p14:sldId id="1035"/>
            <p14:sldId id="1041"/>
            <p14:sldId id="1034"/>
            <p14:sldId id="1033"/>
            <p14:sldId id="1040"/>
            <p14:sldId id="1044"/>
            <p14:sldId id="1053"/>
            <p14:sldId id="1032"/>
            <p14:sldId id="1043"/>
            <p14:sldId id="1042"/>
            <p14:sldId id="95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ex Iribarren" initials="" lastIdx="7" clrIdx="0"/>
  <p:cmAuthor id="1" name="Nikos Kasioumis" initials="" lastIdx="3" clrIdx="1"/>
  <p:cmAuthor id="2" name="Sebastian Lopienski" initials="" lastIdx="3" clrIdx="2"/>
  <p:cmAuthor id="3" name="Jerome Caffaro" initials="" lastIdx="1" clrIdx="3"/>
  <p:cmAuthor id="4" name="Harris Tzovanakis" initials="" lastIdx="2" clrIdx="4"/>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C95F09"/>
    <a:srgbClr val="89AAD3"/>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418" autoAdjust="0"/>
    <p:restoredTop sz="95436" autoAdjust="0"/>
  </p:normalViewPr>
  <p:slideViewPr>
    <p:cSldViewPr>
      <p:cViewPr>
        <p:scale>
          <a:sx n="110" d="100"/>
          <a:sy n="110" d="100"/>
        </p:scale>
        <p:origin x="144" y="296"/>
      </p:cViewPr>
      <p:guideLst>
        <p:guide orient="horz" pos="2160"/>
        <p:guide pos="2880"/>
      </p:guideLst>
    </p:cSldViewPr>
  </p:slideViewPr>
  <p:notesTextViewPr>
    <p:cViewPr>
      <p:scale>
        <a:sx n="120" d="100"/>
        <a:sy n="120" d="100"/>
      </p:scale>
      <p:origin x="0" y="-7136"/>
    </p:cViewPr>
  </p:notesTextViewPr>
  <p:sorterViewPr>
    <p:cViewPr>
      <p:scale>
        <a:sx n="100" d="100"/>
        <a:sy n="100" d="100"/>
      </p:scale>
      <p:origin x="0" y="4816"/>
    </p:cViewPr>
  </p:sorterViewPr>
  <p:notesViewPr>
    <p:cSldViewPr>
      <p:cViewPr varScale="1">
        <p:scale>
          <a:sx n="52" d="100"/>
          <a:sy n="52" d="100"/>
        </p:scale>
        <p:origin x="-2722" y="-92"/>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handoutMaster" Target="handoutMasters/handoutMaster1.xml"/><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8D484B42-78D7-4A2F-893A-69569475D6B4}" type="datetimeFigureOut">
              <a:rPr lang="en-GB" smtClean="0"/>
              <a:t>05/03/2017</a:t>
            </a:fld>
            <a:endParaRPr lang="en-GB"/>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15C6E26-FEC2-4DFE-8CAD-1F552704DB60}" type="slidenum">
              <a:rPr lang="en-GB" smtClean="0"/>
              <a:t>‹#›</a:t>
            </a:fld>
            <a:endParaRPr lang="en-GB"/>
          </a:p>
        </p:txBody>
      </p:sp>
    </p:spTree>
    <p:extLst>
      <p:ext uri="{BB962C8B-B14F-4D97-AF65-F5344CB8AC3E}">
        <p14:creationId xmlns:p14="http://schemas.microsoft.com/office/powerpoint/2010/main" val="4992354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fr-FR"/>
          </a:p>
        </p:txBody>
      </p:sp>
      <p:sp>
        <p:nvSpPr>
          <p:cNvPr id="3075" name="Rectangle 3"/>
          <p:cNvSpPr>
            <a:spLocks noGrp="1" noChangeArrowheads="1"/>
          </p:cNvSpPr>
          <p:nvPr>
            <p:ph type="dt" idx="1"/>
          </p:nvPr>
        </p:nvSpPr>
        <p:spPr bwMode="auto">
          <a:xfrm>
            <a:off x="3850443" y="0"/>
            <a:ext cx="2945659" cy="49641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fr-FR"/>
          </a:p>
        </p:txBody>
      </p:sp>
      <p:sp>
        <p:nvSpPr>
          <p:cNvPr id="5124"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79768" y="4715907"/>
            <a:ext cx="5438140" cy="446770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3078" name="Rectangle 6"/>
          <p:cNvSpPr>
            <a:spLocks noGrp="1" noChangeArrowheads="1"/>
          </p:cNvSpPr>
          <p:nvPr>
            <p:ph type="ftr" sz="quarter" idx="4"/>
          </p:nvPr>
        </p:nvSpPr>
        <p:spPr bwMode="auto">
          <a:xfrm>
            <a:off x="0"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fr-FR"/>
          </a:p>
        </p:txBody>
      </p:sp>
      <p:sp>
        <p:nvSpPr>
          <p:cNvPr id="3079" name="Rectangle 7"/>
          <p:cNvSpPr>
            <a:spLocks noGrp="1" noChangeArrowheads="1"/>
          </p:cNvSpPr>
          <p:nvPr>
            <p:ph type="sldNum" sz="quarter" idx="5"/>
          </p:nvPr>
        </p:nvSpPr>
        <p:spPr bwMode="auto">
          <a:xfrm>
            <a:off x="3850443" y="9430091"/>
            <a:ext cx="2945659" cy="496411"/>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9838C82-E9C4-4A05-A085-94C856BD6EF3}" type="slidenum">
              <a:rPr lang="fr-FR"/>
              <a:pPr>
                <a:defRPr/>
              </a:pPr>
              <a:t>‹#›</a:t>
            </a:fld>
            <a:endParaRPr lang="fr-FR"/>
          </a:p>
        </p:txBody>
      </p:sp>
    </p:spTree>
    <p:extLst>
      <p:ext uri="{BB962C8B-B14F-4D97-AF65-F5344CB8AC3E}">
        <p14:creationId xmlns:p14="http://schemas.microsoft.com/office/powerpoint/2010/main" val="181588997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warmly welcome you all, lecturers and attendees alike, to this Inverted CERN School of Computing (</a:t>
            </a:r>
            <a:r>
              <a:rPr lang="en-US" dirty="0" err="1" smtClean="0"/>
              <a:t>iCSC</a:t>
            </a:r>
            <a:r>
              <a:rPr lang="en-US" dirty="0" smtClean="0"/>
              <a:t>) 2017. There are three reasons why I feel particularly happy and privileged to be writing these words. </a:t>
            </a:r>
          </a:p>
          <a:p>
            <a:endParaRPr lang="en-US" dirty="0" smtClean="0"/>
          </a:p>
          <a:p>
            <a:r>
              <a:rPr lang="en-US" dirty="0" smtClean="0"/>
              <a:t>First, this year we have a very rich program, based on proposals received from students of the main CSC 2016 (</a:t>
            </a:r>
            <a:r>
              <a:rPr lang="en-US" dirty="0" err="1" smtClean="0"/>
              <a:t>Mol</a:t>
            </a:r>
            <a:r>
              <a:rPr lang="en-US" dirty="0" smtClean="0"/>
              <a:t>, Belgium) and the Thematic CSC 2016 (Split, Croatia). It consists of 11 hours of lectures and one hour of hands-on workshop (a novelty!). Topics include Artificial Intelligence; Distributed Consensus &amp; Fault Tolerance; Anomaly Detection; Evolutionary Computation; VM Image Management; and Data Visualizations. I’m sure you will find them both relevant and interesting! </a:t>
            </a:r>
          </a:p>
          <a:p>
            <a:endParaRPr lang="en-US" dirty="0" smtClean="0"/>
          </a:p>
          <a:p>
            <a:r>
              <a:rPr lang="en-US" dirty="0" smtClean="0"/>
              <a:t>Secondly, this is already the 10th edition of the Inverted CSC. It was founded by one of my predecessors, Francois </a:t>
            </a:r>
            <a:r>
              <a:rPr lang="en-US" dirty="0" err="1" smtClean="0"/>
              <a:t>Fluckiger</a:t>
            </a:r>
            <a:r>
              <a:rPr lang="en-US" dirty="0" smtClean="0"/>
              <a:t>, in 2005 (initially, the Inverted School did not take place every year). His idea was give the floor to former students of the main CERN School of Computing, so that they could share their knowledge and expertise with their colleagues. The fact that we've reached the 10th edition this year, and that we actually received more proposals for lectures than we were able to accommodate, proves that this idea is still valid. </a:t>
            </a:r>
          </a:p>
          <a:p>
            <a:endParaRPr lang="en-US" dirty="0" smtClean="0"/>
          </a:p>
          <a:p>
            <a:r>
              <a:rPr lang="en-US" dirty="0" smtClean="0"/>
              <a:t>And finally, on a more personal note, the Inverted CSC remains close to my heart. I was one of the lecturers of its first edition back in 2005, giving a lecture about software security - even though I worked on something else at that time. I still remember how this experience had pushed me to develop further my knowledge and passion in security, and - consequently – heavily influenced my professional life. I hope this year’s </a:t>
            </a:r>
            <a:r>
              <a:rPr lang="en-US" dirty="0" err="1" smtClean="0"/>
              <a:t>iCSC</a:t>
            </a:r>
            <a:r>
              <a:rPr lang="en-US" dirty="0" smtClean="0"/>
              <a:t> will have a similar positive impact on the careers of the lecturers! </a:t>
            </a:r>
          </a:p>
          <a:p>
            <a:endParaRPr lang="en-US" dirty="0" smtClean="0"/>
          </a:p>
          <a:p>
            <a:r>
              <a:rPr lang="en-US" dirty="0" smtClean="0"/>
              <a:t>I wish to thank the lecturers for their significant work put in preparing the lectures; the mentors for their input and feedback; Cath Noble (the School’s Administrative Manager) for the support behind the scenes; and finally, you - the attendees - for your interest. </a:t>
            </a:r>
          </a:p>
          <a:p>
            <a:endParaRPr lang="en-US" dirty="0" smtClean="0"/>
          </a:p>
          <a:p>
            <a:r>
              <a:rPr lang="en-US" dirty="0" smtClean="0"/>
              <a:t>Please join me in enjoying this great learning and knowledge-sharing experience! </a:t>
            </a:r>
          </a:p>
          <a:p>
            <a:endParaRPr lang="en-US" dirty="0" smtClean="0"/>
          </a:p>
          <a:p>
            <a:r>
              <a:rPr lang="en-US" dirty="0" smtClean="0"/>
              <a:t>Sebastian</a:t>
            </a:r>
            <a:r>
              <a:rPr lang="en-US" baseline="0" dirty="0" smtClean="0"/>
              <a:t> </a:t>
            </a:r>
            <a:r>
              <a:rPr lang="en-US" baseline="0" dirty="0" err="1" smtClean="0"/>
              <a:t>Lopienski</a:t>
            </a:r>
            <a:endParaRPr lang="en-US" baseline="0" dirty="0" smtClean="0"/>
          </a:p>
          <a:p>
            <a:endParaRPr lang="en-US" baseline="0" dirty="0" smtClean="0"/>
          </a:p>
          <a:p>
            <a:r>
              <a:rPr lang="en-US" sz="1200" kern="1200" dirty="0" smtClean="0">
                <a:solidFill>
                  <a:schemeClr val="tx1"/>
                </a:solidFill>
                <a:effectLst/>
                <a:latin typeface="Arial" charset="0"/>
                <a:ea typeface="ＭＳ Ｐゴシック" charset="-128"/>
                <a:cs typeface="+mn-cs"/>
              </a:rPr>
              <a:t>* Just like the main CSC, </a:t>
            </a:r>
            <a:r>
              <a:rPr lang="en-US" sz="1200" kern="1200" dirty="0" err="1" smtClean="0">
                <a:solidFill>
                  <a:schemeClr val="tx1"/>
                </a:solidFill>
                <a:effectLst/>
                <a:latin typeface="Arial" charset="0"/>
                <a:ea typeface="ＭＳ Ｐゴシック" charset="-128"/>
                <a:cs typeface="+mn-cs"/>
              </a:rPr>
              <a:t>iCSC</a:t>
            </a:r>
            <a:r>
              <a:rPr lang="en-US" sz="1200" kern="1200" dirty="0" smtClean="0">
                <a:solidFill>
                  <a:schemeClr val="tx1"/>
                </a:solidFill>
                <a:effectLst/>
                <a:latin typeface="Arial" charset="0"/>
                <a:ea typeface="ＭＳ Ｐゴシック" charset="-128"/>
                <a:cs typeface="+mn-cs"/>
              </a:rPr>
              <a:t> is not a conference (where people present what they’ve done) but a “real” school (where selected speakers give series of lectures)</a:t>
            </a:r>
          </a:p>
          <a:p>
            <a:r>
              <a:rPr lang="en-US" sz="1200" kern="1200" dirty="0" smtClean="0">
                <a:solidFill>
                  <a:schemeClr val="tx1"/>
                </a:solidFill>
                <a:effectLst/>
                <a:latin typeface="Arial" charset="0"/>
                <a:ea typeface="ＭＳ Ｐゴシック" charset="-128"/>
                <a:cs typeface="+mn-cs"/>
              </a:rPr>
              <a:t/>
            </a:r>
            <a:br>
              <a:rPr lang="en-US" sz="1200" kern="1200" dirty="0" smtClean="0">
                <a:solidFill>
                  <a:schemeClr val="tx1"/>
                </a:solidFill>
                <a:effectLst/>
                <a:latin typeface="Arial" charset="0"/>
                <a:ea typeface="ＭＳ Ｐゴシック" charset="-128"/>
                <a:cs typeface="+mn-cs"/>
              </a:rPr>
            </a:br>
            <a:endParaRPr lang="en-US" sz="1200" kern="1200" dirty="0" smtClean="0">
              <a:solidFill>
                <a:schemeClr val="tx1"/>
              </a:solidFill>
              <a:effectLst/>
              <a:latin typeface="Arial" charset="0"/>
              <a:ea typeface="ＭＳ Ｐゴシック" charset="-128"/>
              <a:cs typeface="+mn-cs"/>
            </a:endParaRPr>
          </a:p>
          <a:p>
            <a:r>
              <a:rPr lang="en-US" sz="1200" kern="1200" dirty="0" smtClean="0">
                <a:solidFill>
                  <a:schemeClr val="tx1"/>
                </a:solidFill>
                <a:effectLst/>
                <a:latin typeface="Arial" charset="0"/>
                <a:ea typeface="ＭＳ Ｐゴシック" charset="-128"/>
                <a:cs typeface="+mn-cs"/>
              </a:rPr>
              <a:t>* </a:t>
            </a:r>
            <a:r>
              <a:rPr lang="en-US" sz="1200" kern="1200" dirty="0" err="1" smtClean="0">
                <a:solidFill>
                  <a:schemeClr val="tx1"/>
                </a:solidFill>
                <a:effectLst/>
                <a:latin typeface="Arial" charset="0"/>
                <a:ea typeface="ＭＳ Ｐゴシック" charset="-128"/>
                <a:cs typeface="+mn-cs"/>
              </a:rPr>
              <a:t>iCSC</a:t>
            </a:r>
            <a:r>
              <a:rPr lang="en-US" sz="1200" kern="1200" dirty="0" smtClean="0">
                <a:solidFill>
                  <a:schemeClr val="tx1"/>
                </a:solidFill>
                <a:effectLst/>
                <a:latin typeface="Arial" charset="0"/>
                <a:ea typeface="ＭＳ Ｐゴシック" charset="-128"/>
                <a:cs typeface="+mn-cs"/>
              </a:rPr>
              <a:t> lectures this year (as in previous years) will provide state-of-the-art knowledge on important, very relevant and trending topics that are likely to have impact on many aspects of computing in the coming years. These topics include: Artificial Intelligence; Distributed Consensus &amp; Fault Tolerance; Anomaly Detection; Evolutionary Computation etc.</a:t>
            </a:r>
          </a:p>
          <a:p>
            <a:r>
              <a:rPr lang="en-US" sz="1200" kern="1200" dirty="0" smtClean="0">
                <a:solidFill>
                  <a:schemeClr val="tx1"/>
                </a:solidFill>
                <a:effectLst/>
                <a:latin typeface="Arial" charset="0"/>
                <a:ea typeface="ＭＳ Ｐゴシック" charset="-128"/>
                <a:cs typeface="+mn-cs"/>
              </a:rPr>
              <a:t/>
            </a:r>
            <a:br>
              <a:rPr lang="en-US" sz="1200" kern="1200" dirty="0" smtClean="0">
                <a:solidFill>
                  <a:schemeClr val="tx1"/>
                </a:solidFill>
                <a:effectLst/>
                <a:latin typeface="Arial" charset="0"/>
                <a:ea typeface="ＭＳ Ｐゴシック" charset="-128"/>
                <a:cs typeface="+mn-cs"/>
              </a:rPr>
            </a:br>
            <a:endParaRPr lang="en-US" sz="1200" kern="1200" dirty="0" smtClean="0">
              <a:solidFill>
                <a:schemeClr val="tx1"/>
              </a:solidFill>
              <a:effectLst/>
              <a:latin typeface="Arial" charset="0"/>
              <a:ea typeface="ＭＳ Ｐゴシック" charset="-128"/>
              <a:cs typeface="+mn-cs"/>
            </a:endParaRPr>
          </a:p>
          <a:p>
            <a:r>
              <a:rPr lang="en-US" sz="1200" kern="1200" dirty="0" smtClean="0">
                <a:solidFill>
                  <a:schemeClr val="tx1"/>
                </a:solidFill>
                <a:effectLst/>
                <a:latin typeface="Arial" charset="0"/>
                <a:ea typeface="ＭＳ Ｐゴシック" charset="-128"/>
                <a:cs typeface="+mn-cs"/>
              </a:rPr>
              <a:t>* More generally: computer science is (obviously) a constantly evolving domain; new techniques, paradigms or approaches can </a:t>
            </a:r>
            <a:r>
              <a:rPr lang="en-US" sz="1200" kern="1200" dirty="0" err="1" smtClean="0">
                <a:solidFill>
                  <a:schemeClr val="tx1"/>
                </a:solidFill>
                <a:effectLst/>
                <a:latin typeface="Arial" charset="0"/>
                <a:ea typeface="ＭＳ Ｐゴシック" charset="-128"/>
                <a:cs typeface="+mn-cs"/>
              </a:rPr>
              <a:t>revolutionise</a:t>
            </a:r>
            <a:r>
              <a:rPr lang="en-US" sz="1200" kern="1200" dirty="0" smtClean="0">
                <a:solidFill>
                  <a:schemeClr val="tx1"/>
                </a:solidFill>
                <a:effectLst/>
                <a:latin typeface="Arial" charset="0"/>
                <a:ea typeface="ＭＳ Ｐゴシック" charset="-128"/>
                <a:cs typeface="+mn-cs"/>
              </a:rPr>
              <a:t> how we (computer engineers, physicists) work; and </a:t>
            </a:r>
            <a:r>
              <a:rPr lang="en-US" sz="1200" kern="1200" dirty="0" err="1" smtClean="0">
                <a:solidFill>
                  <a:schemeClr val="tx1"/>
                </a:solidFill>
                <a:effectLst/>
                <a:latin typeface="Arial" charset="0"/>
                <a:ea typeface="ＭＳ Ｐゴシック" charset="-128"/>
                <a:cs typeface="+mn-cs"/>
              </a:rPr>
              <a:t>iCSC</a:t>
            </a:r>
            <a:r>
              <a:rPr lang="en-US" sz="1200" kern="1200" dirty="0" smtClean="0">
                <a:solidFill>
                  <a:schemeClr val="tx1"/>
                </a:solidFill>
                <a:effectLst/>
                <a:latin typeface="Arial" charset="0"/>
                <a:ea typeface="ＭＳ Ｐゴシック" charset="-128"/>
                <a:cs typeface="+mn-cs"/>
              </a:rPr>
              <a:t> helps sharing knowledge and learning early the details of such trends.</a:t>
            </a:r>
          </a:p>
          <a:p>
            <a:r>
              <a:rPr lang="en-US" sz="1200" kern="1200" dirty="0" smtClean="0">
                <a:solidFill>
                  <a:schemeClr val="tx1"/>
                </a:solidFill>
                <a:effectLst/>
                <a:latin typeface="Arial" charset="0"/>
                <a:ea typeface="ＭＳ Ｐゴシック" charset="-128"/>
                <a:cs typeface="+mn-cs"/>
              </a:rPr>
              <a:t/>
            </a:r>
            <a:br>
              <a:rPr lang="en-US" sz="1200" kern="1200" dirty="0" smtClean="0">
                <a:solidFill>
                  <a:schemeClr val="tx1"/>
                </a:solidFill>
                <a:effectLst/>
                <a:latin typeface="Arial" charset="0"/>
                <a:ea typeface="ＭＳ Ｐゴシック" charset="-128"/>
                <a:cs typeface="+mn-cs"/>
              </a:rPr>
            </a:br>
            <a:endParaRPr lang="en-US" sz="1200" kern="1200" dirty="0" smtClean="0">
              <a:solidFill>
                <a:schemeClr val="tx1"/>
              </a:solidFill>
              <a:effectLst/>
              <a:latin typeface="Arial" charset="0"/>
              <a:ea typeface="ＭＳ Ｐゴシック" charset="-128"/>
              <a:cs typeface="+mn-cs"/>
            </a:endParaRPr>
          </a:p>
          <a:p>
            <a:r>
              <a:rPr lang="en-US" sz="1200" kern="1200" dirty="0" smtClean="0">
                <a:solidFill>
                  <a:schemeClr val="tx1"/>
                </a:solidFill>
                <a:effectLst/>
                <a:latin typeface="Arial" charset="0"/>
                <a:ea typeface="ＭＳ Ｐゴシック" charset="-128"/>
                <a:cs typeface="+mn-cs"/>
              </a:rPr>
              <a:t>* Thematic CSC applications close this weekend, so just before the </a:t>
            </a:r>
            <a:r>
              <a:rPr lang="en-US" sz="1200" kern="1200" dirty="0" err="1" smtClean="0">
                <a:solidFill>
                  <a:schemeClr val="tx1"/>
                </a:solidFill>
                <a:effectLst/>
                <a:latin typeface="Arial" charset="0"/>
                <a:ea typeface="ＭＳ Ｐゴシック" charset="-128"/>
                <a:cs typeface="+mn-cs"/>
              </a:rPr>
              <a:t>iCSC</a:t>
            </a:r>
            <a:r>
              <a:rPr lang="en-US" sz="1200" kern="1200" dirty="0" smtClean="0">
                <a:solidFill>
                  <a:schemeClr val="tx1"/>
                </a:solidFill>
                <a:effectLst/>
                <a:latin typeface="Arial" charset="0"/>
                <a:ea typeface="ＭＳ Ｐゴシック" charset="-128"/>
                <a:cs typeface="+mn-cs"/>
              </a:rPr>
              <a:t> - but main CSC applications will open very soon (mid-March), so interested people should apply!</a:t>
            </a:r>
          </a:p>
          <a:p>
            <a:endParaRPr lang="en-US" dirty="0" smtClean="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a:t>
            </a:fld>
            <a:endParaRPr lang="fr-FR"/>
          </a:p>
        </p:txBody>
      </p:sp>
    </p:spTree>
    <p:extLst>
      <p:ext uri="{BB962C8B-B14F-4D97-AF65-F5344CB8AC3E}">
        <p14:creationId xmlns:p14="http://schemas.microsoft.com/office/powerpoint/2010/main" val="996647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3</a:t>
            </a:fld>
            <a:endParaRPr lang="fr-FR"/>
          </a:p>
        </p:txBody>
      </p:sp>
    </p:spTree>
    <p:extLst>
      <p:ext uri="{BB962C8B-B14F-4D97-AF65-F5344CB8AC3E}">
        <p14:creationId xmlns:p14="http://schemas.microsoft.com/office/powerpoint/2010/main" val="1784105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4</a:t>
            </a:fld>
            <a:endParaRPr lang="fr-FR"/>
          </a:p>
        </p:txBody>
      </p:sp>
    </p:spTree>
    <p:extLst>
      <p:ext uri="{BB962C8B-B14F-4D97-AF65-F5344CB8AC3E}">
        <p14:creationId xmlns:p14="http://schemas.microsoft.com/office/powerpoint/2010/main" val="4880438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Interestingly, some lecturers proposed</a:t>
            </a:r>
            <a:r>
              <a:rPr lang="en-GB" baseline="0" dirty="0" smtClean="0"/>
              <a:t> two different topics</a:t>
            </a:r>
          </a:p>
          <a:p>
            <a:r>
              <a:rPr lang="en-GB" baseline="0" dirty="0" smtClean="0"/>
              <a:t>We were not able to accommodate all proposals.</a:t>
            </a:r>
            <a:endParaRPr lang="en-GB"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8</a:t>
            </a:fld>
            <a:endParaRPr lang="fr-FR"/>
          </a:p>
        </p:txBody>
      </p:sp>
    </p:spTree>
    <p:extLst>
      <p:ext uri="{BB962C8B-B14F-4D97-AF65-F5344CB8AC3E}">
        <p14:creationId xmlns:p14="http://schemas.microsoft.com/office/powerpoint/2010/main" val="1193592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Students</a:t>
            </a:r>
            <a:r>
              <a:rPr lang="en-US" baseline="0" dirty="0" smtClean="0"/>
              <a:t> of </a:t>
            </a:r>
            <a:r>
              <a:rPr lang="en-US" baseline="0" dirty="0" err="1" smtClean="0"/>
              <a:t>tCSC</a:t>
            </a:r>
            <a:r>
              <a:rPr lang="en-US" baseline="0" dirty="0" smtClean="0"/>
              <a:t> 2016 and CSC 2016</a:t>
            </a:r>
          </a:p>
          <a:p>
            <a:r>
              <a:rPr lang="en-US" baseline="0" dirty="0" smtClean="0"/>
              <a:t>2 Ph.D., 1 Ph.D. student (AFAIK)</a:t>
            </a:r>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11</a:t>
            </a:fld>
            <a:endParaRPr lang="fr-FR"/>
          </a:p>
        </p:txBody>
      </p:sp>
    </p:spTree>
    <p:extLst>
      <p:ext uri="{BB962C8B-B14F-4D97-AF65-F5344CB8AC3E}">
        <p14:creationId xmlns:p14="http://schemas.microsoft.com/office/powerpoint/2010/main" val="858379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A9838C82-E9C4-4A05-A085-94C856BD6EF3}" type="slidenum">
              <a:rPr lang="fr-FR" smtClean="0"/>
              <a:pPr>
                <a:defRPr/>
              </a:pPr>
              <a:t>13</a:t>
            </a:fld>
            <a:endParaRPr lang="fr-FR"/>
          </a:p>
        </p:txBody>
      </p:sp>
    </p:spTree>
    <p:extLst>
      <p:ext uri="{BB962C8B-B14F-4D97-AF65-F5344CB8AC3E}">
        <p14:creationId xmlns:p14="http://schemas.microsoft.com/office/powerpoint/2010/main" val="9056134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Shape 91"/>
          <p:cNvSpPr txBox="1">
            <a:spLocks noGrp="1"/>
          </p:cNvSpPr>
          <p:nvPr>
            <p:ph type="body" idx="1"/>
          </p:nvPr>
        </p:nvSpPr>
        <p:spPr>
          <a:xfrm>
            <a:off x="679768" y="4715907"/>
            <a:ext cx="5438139" cy="4467701"/>
          </a:xfrm>
          <a:prstGeom prst="rect">
            <a:avLst/>
          </a:prstGeom>
        </p:spPr>
        <p:txBody>
          <a:bodyPr lIns="91425" tIns="91425" rIns="91425" bIns="91425" anchor="ctr" anchorCtr="0">
            <a:noAutofit/>
          </a:bodyPr>
          <a:lstStyle/>
          <a:p>
            <a:endParaRPr/>
          </a:p>
        </p:txBody>
      </p:sp>
      <p:sp>
        <p:nvSpPr>
          <p:cNvPr id="92" name="Shape 92"/>
          <p:cNvSpPr>
            <a:spLocks noGrp="1" noRot="1" noChangeAspect="1"/>
          </p:cNvSpPr>
          <p:nvPr>
            <p:ph type="sldImg" idx="2"/>
          </p:nvPr>
        </p:nvSpPr>
        <p:spPr>
          <a:xfrm>
            <a:off x="919163" y="744538"/>
            <a:ext cx="4960937" cy="3722687"/>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556792"/>
            <a:ext cx="7772400" cy="1902073"/>
          </a:xfrm>
        </p:spPr>
        <p:txBody>
          <a:bodyPr/>
          <a:lstStyle/>
          <a:p>
            <a:r>
              <a:rPr lang="fr-CH" smtClean="0"/>
              <a:t>Cliquez et modifiez le titre</a:t>
            </a:r>
            <a:endParaRPr lang="fr-FR"/>
          </a:p>
        </p:txBody>
      </p:sp>
      <p:sp>
        <p:nvSpPr>
          <p:cNvPr id="3" name="Sous-titre 2"/>
          <p:cNvSpPr>
            <a:spLocks noGrp="1"/>
          </p:cNvSpPr>
          <p:nvPr>
            <p:ph type="subTitle" idx="1"/>
          </p:nvPr>
        </p:nvSpPr>
        <p:spPr>
          <a:xfrm>
            <a:off x="1371600" y="3908648"/>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CH" dirty="0" smtClean="0"/>
              <a:t>Cliquez pour modifier le style des sous-titres du masque</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fr-FR" smtClean="0"/>
              <a:t>Sebastian Lopienski – inverted CSC 2017</a:t>
            </a:r>
            <a:endParaRPr lang="fr-FR" dirty="0"/>
          </a:p>
        </p:txBody>
      </p:sp>
      <p:sp>
        <p:nvSpPr>
          <p:cNvPr id="6" name="Rectangle 6"/>
          <p:cNvSpPr>
            <a:spLocks noGrp="1" noChangeArrowheads="1"/>
          </p:cNvSpPr>
          <p:nvPr>
            <p:ph type="sldNum" sz="quarter" idx="12"/>
          </p:nvPr>
        </p:nvSpPr>
        <p:spPr>
          <a:ln/>
        </p:spPr>
        <p:txBody>
          <a:bodyPr/>
          <a:lstStyle>
            <a:lvl1pPr>
              <a:defRPr/>
            </a:lvl1pPr>
          </a:lstStyle>
          <a:p>
            <a:pPr>
              <a:defRPr/>
            </a:pPr>
            <a:fld id="{A0C4CEF3-0E61-48B5-9F19-C0A65678DA8A}" type="slidenum">
              <a:rPr lang="fr-FR"/>
              <a:pPr>
                <a:defRPr/>
              </a:pPr>
              <a:t>‹#›</a:t>
            </a:fld>
            <a:endParaRPr lang="fr-FR" dirty="0"/>
          </a:p>
        </p:txBody>
      </p:sp>
    </p:spTree>
    <p:extLst>
      <p:ext uri="{BB962C8B-B14F-4D97-AF65-F5344CB8AC3E}">
        <p14:creationId xmlns:p14="http://schemas.microsoft.com/office/powerpoint/2010/main" val="224358075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3C56454-9167-4CFA-BF49-6C2EB5D0FCF2}" type="slidenum">
              <a:rPr lang="fr-FR"/>
              <a:pPr>
                <a:defRPr/>
              </a:pPr>
              <a:t>‹#›</a:t>
            </a:fld>
            <a:endParaRPr lang="fr-FR" dirty="0"/>
          </a:p>
        </p:txBody>
      </p:sp>
    </p:spTree>
    <p:extLst>
      <p:ext uri="{BB962C8B-B14F-4D97-AF65-F5344CB8AC3E}">
        <p14:creationId xmlns:p14="http://schemas.microsoft.com/office/powerpoint/2010/main" val="2168139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CH"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4CBFCD81-8B2A-480D-B669-A4A1D1FE1E25}" type="slidenum">
              <a:rPr lang="fr-FR"/>
              <a:pPr>
                <a:defRPr/>
              </a:pPr>
              <a:t>‹#›</a:t>
            </a:fld>
            <a:endParaRPr lang="fr-FR" dirty="0"/>
          </a:p>
        </p:txBody>
      </p:sp>
    </p:spTree>
    <p:extLst>
      <p:ext uri="{BB962C8B-B14F-4D97-AF65-F5344CB8AC3E}">
        <p14:creationId xmlns:p14="http://schemas.microsoft.com/office/powerpoint/2010/main" val="32039449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Diapositive de titre">
    <p:bg>
      <p:bgPr>
        <a:solidFill>
          <a:srgbClr val="104282"/>
        </a:solidFill>
        <a:effectLst/>
      </p:bgPr>
    </p:bg>
    <p:spTree>
      <p:nvGrpSpPr>
        <p:cNvPr id="1" name="Shape 20"/>
        <p:cNvGrpSpPr/>
        <p:nvPr/>
      </p:nvGrpSpPr>
      <p:grpSpPr>
        <a:xfrm>
          <a:off x="0" y="0"/>
          <a:ext cx="0" cy="0"/>
          <a:chOff x="0" y="0"/>
          <a:chExt cx="0" cy="0"/>
        </a:xfrm>
      </p:grpSpPr>
      <p:grpSp>
        <p:nvGrpSpPr>
          <p:cNvPr id="21" name="Shape 21"/>
          <p:cNvGrpSpPr/>
          <p:nvPr/>
        </p:nvGrpSpPr>
        <p:grpSpPr>
          <a:xfrm>
            <a:off x="3312000" y="2185425"/>
            <a:ext cx="2534573" cy="2509330"/>
            <a:chOff x="0" y="4525"/>
            <a:chExt cx="3017350" cy="3017625"/>
          </a:xfrm>
        </p:grpSpPr>
        <p:sp>
          <p:nvSpPr>
            <p:cNvPr id="22" name="Shape 22"/>
            <p:cNvSpPr/>
            <p:nvPr/>
          </p:nvSpPr>
          <p:spPr>
            <a:xfrm>
              <a:off x="244100" y="840875"/>
              <a:ext cx="395875" cy="459125"/>
            </a:xfrm>
            <a:custGeom>
              <a:avLst/>
              <a:gdLst/>
              <a:ahLst/>
              <a:cxnLst/>
              <a:rect l="0" t="0" r="0" b="0"/>
              <a:pathLst>
                <a:path w="15835" h="18365" extrusionOk="0">
                  <a:moveTo>
                    <a:pt x="9766" y="1"/>
                  </a:moveTo>
                  <a:cubicBezTo>
                    <a:pt x="4153" y="1"/>
                    <a:pt x="1" y="3646"/>
                    <a:pt x="1" y="9183"/>
                  </a:cubicBezTo>
                  <a:cubicBezTo>
                    <a:pt x="1" y="14719"/>
                    <a:pt x="3880" y="18364"/>
                    <a:pt x="9629" y="18364"/>
                  </a:cubicBezTo>
                  <a:cubicBezTo>
                    <a:pt x="12778" y="18364"/>
                    <a:pt x="14877" y="17026"/>
                    <a:pt x="15470" y="16565"/>
                  </a:cubicBezTo>
                  <a:lnTo>
                    <a:pt x="15835" y="14581"/>
                  </a:lnTo>
                  <a:lnTo>
                    <a:pt x="15744" y="14442"/>
                  </a:lnTo>
                  <a:cubicBezTo>
                    <a:pt x="14420" y="15596"/>
                    <a:pt x="12960" y="17026"/>
                    <a:pt x="9903" y="17026"/>
                  </a:cubicBezTo>
                  <a:cubicBezTo>
                    <a:pt x="6481" y="17026"/>
                    <a:pt x="2648" y="14304"/>
                    <a:pt x="2648" y="9090"/>
                  </a:cubicBezTo>
                  <a:cubicBezTo>
                    <a:pt x="2648" y="3784"/>
                    <a:pt x="6389" y="1108"/>
                    <a:pt x="9675" y="1108"/>
                  </a:cubicBezTo>
                  <a:cubicBezTo>
                    <a:pt x="12230" y="1108"/>
                    <a:pt x="13964" y="2169"/>
                    <a:pt x="15014" y="3369"/>
                  </a:cubicBezTo>
                  <a:lnTo>
                    <a:pt x="15196" y="3323"/>
                  </a:lnTo>
                  <a:cubicBezTo>
                    <a:pt x="15287" y="2769"/>
                    <a:pt x="15515" y="1939"/>
                    <a:pt x="15835" y="1246"/>
                  </a:cubicBezTo>
                  <a:cubicBezTo>
                    <a:pt x="14420" y="647"/>
                    <a:pt x="11911" y="1"/>
                    <a:pt x="9766" y="1"/>
                  </a:cubicBezTo>
                  <a:close/>
                </a:path>
              </a:pathLst>
            </a:custGeom>
            <a:solidFill>
              <a:srgbClr val="FEFEFE"/>
            </a:solidFill>
            <a:ln>
              <a:noFill/>
            </a:ln>
          </p:spPr>
          <p:txBody>
            <a:bodyPr lIns="91425" tIns="91425" rIns="91425" bIns="91425" anchor="ctr" anchorCtr="0">
              <a:noAutofit/>
            </a:bodyPr>
            <a:lstStyle/>
            <a:p>
              <a:endParaRPr/>
            </a:p>
          </p:txBody>
        </p:sp>
        <p:sp>
          <p:nvSpPr>
            <p:cNvPr id="23" name="Shape 23"/>
            <p:cNvSpPr/>
            <p:nvPr/>
          </p:nvSpPr>
          <p:spPr>
            <a:xfrm>
              <a:off x="711825" y="848950"/>
              <a:ext cx="273800" cy="442975"/>
            </a:xfrm>
            <a:custGeom>
              <a:avLst/>
              <a:gdLst/>
              <a:ahLst/>
              <a:cxnLst/>
              <a:rect l="0" t="0" r="0" b="0"/>
              <a:pathLst>
                <a:path w="10952" h="17719" extrusionOk="0">
                  <a:moveTo>
                    <a:pt x="1" y="1"/>
                  </a:moveTo>
                  <a:lnTo>
                    <a:pt x="1" y="1"/>
                  </a:lnTo>
                  <a:cubicBezTo>
                    <a:pt x="92" y="2169"/>
                    <a:pt x="183" y="4430"/>
                    <a:pt x="183" y="6599"/>
                  </a:cubicBezTo>
                  <a:lnTo>
                    <a:pt x="183" y="11028"/>
                  </a:lnTo>
                  <a:cubicBezTo>
                    <a:pt x="183" y="13243"/>
                    <a:pt x="92" y="15457"/>
                    <a:pt x="1" y="17718"/>
                  </a:cubicBezTo>
                  <a:cubicBezTo>
                    <a:pt x="1552" y="17626"/>
                    <a:pt x="3925" y="17580"/>
                    <a:pt x="5476" y="17580"/>
                  </a:cubicBezTo>
                  <a:lnTo>
                    <a:pt x="5704" y="17580"/>
                  </a:lnTo>
                  <a:cubicBezTo>
                    <a:pt x="6206" y="17580"/>
                    <a:pt x="6891" y="17580"/>
                    <a:pt x="7575" y="17626"/>
                  </a:cubicBezTo>
                  <a:cubicBezTo>
                    <a:pt x="8807" y="17626"/>
                    <a:pt x="10039" y="17672"/>
                    <a:pt x="10952" y="17718"/>
                  </a:cubicBezTo>
                  <a:cubicBezTo>
                    <a:pt x="10952" y="17441"/>
                    <a:pt x="10906" y="17165"/>
                    <a:pt x="10906" y="16749"/>
                  </a:cubicBezTo>
                  <a:cubicBezTo>
                    <a:pt x="10906" y="16380"/>
                    <a:pt x="10952" y="15965"/>
                    <a:pt x="10952" y="15780"/>
                  </a:cubicBezTo>
                  <a:lnTo>
                    <a:pt x="10952" y="15780"/>
                  </a:lnTo>
                  <a:cubicBezTo>
                    <a:pt x="9218" y="15919"/>
                    <a:pt x="4472" y="16103"/>
                    <a:pt x="2602" y="16103"/>
                  </a:cubicBezTo>
                  <a:cubicBezTo>
                    <a:pt x="2602" y="15642"/>
                    <a:pt x="2556" y="10105"/>
                    <a:pt x="2602" y="9229"/>
                  </a:cubicBezTo>
                  <a:cubicBezTo>
                    <a:pt x="3332" y="9229"/>
                    <a:pt x="7256" y="9275"/>
                    <a:pt x="8990" y="9459"/>
                  </a:cubicBezTo>
                  <a:cubicBezTo>
                    <a:pt x="8944" y="9229"/>
                    <a:pt x="8944" y="8813"/>
                    <a:pt x="8944" y="8583"/>
                  </a:cubicBezTo>
                  <a:cubicBezTo>
                    <a:pt x="8944" y="8306"/>
                    <a:pt x="8944" y="7844"/>
                    <a:pt x="8990" y="7614"/>
                  </a:cubicBezTo>
                  <a:lnTo>
                    <a:pt x="8990" y="7614"/>
                  </a:lnTo>
                  <a:cubicBezTo>
                    <a:pt x="7530" y="7706"/>
                    <a:pt x="5613" y="7844"/>
                    <a:pt x="2602" y="7844"/>
                  </a:cubicBezTo>
                  <a:cubicBezTo>
                    <a:pt x="2602" y="7198"/>
                    <a:pt x="2647" y="2538"/>
                    <a:pt x="2693" y="1431"/>
                  </a:cubicBezTo>
                  <a:cubicBezTo>
                    <a:pt x="5978" y="1431"/>
                    <a:pt x="8944" y="1616"/>
                    <a:pt x="10633" y="1754"/>
                  </a:cubicBezTo>
                  <a:cubicBezTo>
                    <a:pt x="10587" y="1569"/>
                    <a:pt x="10587" y="1246"/>
                    <a:pt x="10587" y="877"/>
                  </a:cubicBezTo>
                  <a:cubicBezTo>
                    <a:pt x="10587" y="508"/>
                    <a:pt x="10587" y="231"/>
                    <a:pt x="10633" y="1"/>
                  </a:cubicBezTo>
                  <a:lnTo>
                    <a:pt x="10633" y="1"/>
                  </a:lnTo>
                  <a:cubicBezTo>
                    <a:pt x="9766" y="47"/>
                    <a:pt x="6936" y="139"/>
                    <a:pt x="5385" y="139"/>
                  </a:cubicBezTo>
                  <a:cubicBezTo>
                    <a:pt x="3879" y="139"/>
                    <a:pt x="1506" y="93"/>
                    <a:pt x="1" y="1"/>
                  </a:cubicBezTo>
                  <a:close/>
                </a:path>
              </a:pathLst>
            </a:custGeom>
            <a:solidFill>
              <a:srgbClr val="FEFEFE"/>
            </a:solidFill>
            <a:ln>
              <a:noFill/>
            </a:ln>
          </p:spPr>
          <p:txBody>
            <a:bodyPr lIns="91425" tIns="91425" rIns="91425" bIns="91425" anchor="ctr" anchorCtr="0">
              <a:noAutofit/>
            </a:bodyPr>
            <a:lstStyle/>
            <a:p>
              <a:endParaRPr/>
            </a:p>
          </p:txBody>
        </p:sp>
        <p:sp>
          <p:nvSpPr>
            <p:cNvPr id="24" name="Shape 24"/>
            <p:cNvSpPr/>
            <p:nvPr/>
          </p:nvSpPr>
          <p:spPr>
            <a:xfrm>
              <a:off x="1063175" y="848950"/>
              <a:ext cx="335425" cy="442975"/>
            </a:xfrm>
            <a:custGeom>
              <a:avLst/>
              <a:gdLst/>
              <a:ahLst/>
              <a:cxnLst/>
              <a:rect l="0" t="0" r="0" b="0"/>
              <a:pathLst>
                <a:path w="13417" h="17719" extrusionOk="0">
                  <a:moveTo>
                    <a:pt x="5157" y="1062"/>
                  </a:moveTo>
                  <a:cubicBezTo>
                    <a:pt x="6891" y="1062"/>
                    <a:pt x="9081" y="1892"/>
                    <a:pt x="9081" y="4430"/>
                  </a:cubicBezTo>
                  <a:cubicBezTo>
                    <a:pt x="9081" y="7383"/>
                    <a:pt x="6344" y="8029"/>
                    <a:pt x="4245" y="8075"/>
                  </a:cubicBezTo>
                  <a:lnTo>
                    <a:pt x="2556" y="8075"/>
                  </a:lnTo>
                  <a:cubicBezTo>
                    <a:pt x="2556" y="7891"/>
                    <a:pt x="2556" y="6645"/>
                    <a:pt x="2556" y="6645"/>
                  </a:cubicBezTo>
                  <a:cubicBezTo>
                    <a:pt x="2556" y="4799"/>
                    <a:pt x="2602" y="3092"/>
                    <a:pt x="2693" y="1200"/>
                  </a:cubicBezTo>
                  <a:cubicBezTo>
                    <a:pt x="3241" y="1154"/>
                    <a:pt x="3971" y="1062"/>
                    <a:pt x="5157" y="1062"/>
                  </a:cubicBezTo>
                  <a:close/>
                  <a:moveTo>
                    <a:pt x="6024" y="1"/>
                  </a:moveTo>
                  <a:cubicBezTo>
                    <a:pt x="5066" y="1"/>
                    <a:pt x="4108" y="139"/>
                    <a:pt x="3149" y="139"/>
                  </a:cubicBezTo>
                  <a:cubicBezTo>
                    <a:pt x="2191" y="139"/>
                    <a:pt x="959" y="93"/>
                    <a:pt x="1" y="1"/>
                  </a:cubicBezTo>
                  <a:lnTo>
                    <a:pt x="1" y="1"/>
                  </a:lnTo>
                  <a:cubicBezTo>
                    <a:pt x="92" y="2215"/>
                    <a:pt x="183" y="4430"/>
                    <a:pt x="183" y="6645"/>
                  </a:cubicBezTo>
                  <a:lnTo>
                    <a:pt x="183" y="11074"/>
                  </a:lnTo>
                  <a:cubicBezTo>
                    <a:pt x="183" y="13289"/>
                    <a:pt x="92" y="15504"/>
                    <a:pt x="1" y="17718"/>
                  </a:cubicBezTo>
                  <a:cubicBezTo>
                    <a:pt x="412" y="17626"/>
                    <a:pt x="1187" y="17626"/>
                    <a:pt x="1370" y="17626"/>
                  </a:cubicBezTo>
                  <a:cubicBezTo>
                    <a:pt x="1507" y="17626"/>
                    <a:pt x="2328" y="17626"/>
                    <a:pt x="2739" y="17718"/>
                  </a:cubicBezTo>
                  <a:cubicBezTo>
                    <a:pt x="2647" y="15504"/>
                    <a:pt x="2556" y="13289"/>
                    <a:pt x="2556" y="11074"/>
                  </a:cubicBezTo>
                  <a:lnTo>
                    <a:pt x="2556" y="8998"/>
                  </a:lnTo>
                  <a:lnTo>
                    <a:pt x="3834" y="8998"/>
                  </a:lnTo>
                  <a:cubicBezTo>
                    <a:pt x="6024" y="11305"/>
                    <a:pt x="9218" y="16150"/>
                    <a:pt x="10222" y="17718"/>
                  </a:cubicBezTo>
                  <a:cubicBezTo>
                    <a:pt x="10724" y="17626"/>
                    <a:pt x="11591" y="17626"/>
                    <a:pt x="11819" y="17626"/>
                  </a:cubicBezTo>
                  <a:cubicBezTo>
                    <a:pt x="12047" y="17626"/>
                    <a:pt x="12914" y="17626"/>
                    <a:pt x="13416" y="17718"/>
                  </a:cubicBezTo>
                  <a:cubicBezTo>
                    <a:pt x="11956" y="16057"/>
                    <a:pt x="7484" y="10567"/>
                    <a:pt x="6252" y="8998"/>
                  </a:cubicBezTo>
                  <a:cubicBezTo>
                    <a:pt x="8169" y="8721"/>
                    <a:pt x="11545" y="7521"/>
                    <a:pt x="11545" y="4107"/>
                  </a:cubicBezTo>
                  <a:cubicBezTo>
                    <a:pt x="11545" y="877"/>
                    <a:pt x="8899" y="1"/>
                    <a:pt x="6024" y="1"/>
                  </a:cubicBezTo>
                  <a:close/>
                </a:path>
              </a:pathLst>
            </a:custGeom>
            <a:solidFill>
              <a:srgbClr val="FEFEFE"/>
            </a:solidFill>
            <a:ln>
              <a:noFill/>
            </a:ln>
          </p:spPr>
          <p:txBody>
            <a:bodyPr lIns="91425" tIns="91425" rIns="91425" bIns="91425" anchor="ctr" anchorCtr="0">
              <a:noAutofit/>
            </a:bodyPr>
            <a:lstStyle/>
            <a:p>
              <a:endParaRPr/>
            </a:p>
          </p:txBody>
        </p:sp>
        <p:sp>
          <p:nvSpPr>
            <p:cNvPr id="25" name="Shape 25"/>
            <p:cNvSpPr/>
            <p:nvPr/>
          </p:nvSpPr>
          <p:spPr>
            <a:xfrm>
              <a:off x="1455600" y="844350"/>
              <a:ext cx="387900" cy="453325"/>
            </a:xfrm>
            <a:custGeom>
              <a:avLst/>
              <a:gdLst/>
              <a:ahLst/>
              <a:cxnLst/>
              <a:rect l="0" t="0" r="0" b="0"/>
              <a:pathLst>
                <a:path w="15516" h="18133" extrusionOk="0">
                  <a:moveTo>
                    <a:pt x="183" y="0"/>
                  </a:moveTo>
                  <a:cubicBezTo>
                    <a:pt x="229" y="1615"/>
                    <a:pt x="275" y="3414"/>
                    <a:pt x="275" y="6644"/>
                  </a:cubicBezTo>
                  <a:cubicBezTo>
                    <a:pt x="275" y="10797"/>
                    <a:pt x="229" y="15180"/>
                    <a:pt x="1" y="17902"/>
                  </a:cubicBezTo>
                  <a:cubicBezTo>
                    <a:pt x="320" y="17856"/>
                    <a:pt x="685" y="17810"/>
                    <a:pt x="1096" y="17810"/>
                  </a:cubicBezTo>
                  <a:cubicBezTo>
                    <a:pt x="1552" y="17810"/>
                    <a:pt x="1917" y="17856"/>
                    <a:pt x="2191" y="17902"/>
                  </a:cubicBezTo>
                  <a:cubicBezTo>
                    <a:pt x="2100" y="15780"/>
                    <a:pt x="1872" y="11904"/>
                    <a:pt x="1872" y="9366"/>
                  </a:cubicBezTo>
                  <a:cubicBezTo>
                    <a:pt x="1872" y="7429"/>
                    <a:pt x="1917" y="5445"/>
                    <a:pt x="1917" y="4522"/>
                  </a:cubicBezTo>
                  <a:cubicBezTo>
                    <a:pt x="2830" y="5491"/>
                    <a:pt x="13508" y="16749"/>
                    <a:pt x="14511" y="18133"/>
                  </a:cubicBezTo>
                  <a:lnTo>
                    <a:pt x="15333" y="18133"/>
                  </a:lnTo>
                  <a:cubicBezTo>
                    <a:pt x="15287" y="16518"/>
                    <a:pt x="15242" y="14673"/>
                    <a:pt x="15242" y="11443"/>
                  </a:cubicBezTo>
                  <a:cubicBezTo>
                    <a:pt x="15242" y="7290"/>
                    <a:pt x="15333" y="2907"/>
                    <a:pt x="15515" y="185"/>
                  </a:cubicBezTo>
                  <a:lnTo>
                    <a:pt x="15515" y="185"/>
                  </a:lnTo>
                  <a:cubicBezTo>
                    <a:pt x="15242" y="231"/>
                    <a:pt x="14876" y="277"/>
                    <a:pt x="14420" y="277"/>
                  </a:cubicBezTo>
                  <a:cubicBezTo>
                    <a:pt x="13964" y="277"/>
                    <a:pt x="13599" y="231"/>
                    <a:pt x="13325" y="185"/>
                  </a:cubicBezTo>
                  <a:lnTo>
                    <a:pt x="13325" y="185"/>
                  </a:lnTo>
                  <a:cubicBezTo>
                    <a:pt x="13462" y="2261"/>
                    <a:pt x="13644" y="6183"/>
                    <a:pt x="13644" y="8721"/>
                  </a:cubicBezTo>
                  <a:cubicBezTo>
                    <a:pt x="13644" y="10658"/>
                    <a:pt x="13644" y="12319"/>
                    <a:pt x="13599" y="13242"/>
                  </a:cubicBezTo>
                  <a:cubicBezTo>
                    <a:pt x="12686" y="12273"/>
                    <a:pt x="2100" y="1200"/>
                    <a:pt x="1005" y="0"/>
                  </a:cubicBezTo>
                  <a:close/>
                </a:path>
              </a:pathLst>
            </a:custGeom>
            <a:solidFill>
              <a:srgbClr val="FEFEFE"/>
            </a:solidFill>
            <a:ln>
              <a:noFill/>
            </a:ln>
          </p:spPr>
          <p:txBody>
            <a:bodyPr lIns="91425" tIns="91425" rIns="91425" bIns="91425" anchor="ctr" anchorCtr="0">
              <a:noAutofit/>
            </a:bodyPr>
            <a:lstStyle/>
            <a:p>
              <a:endParaRPr/>
            </a:p>
          </p:txBody>
        </p:sp>
        <p:sp>
          <p:nvSpPr>
            <p:cNvPr id="26" name="Shape 26"/>
            <p:cNvSpPr/>
            <p:nvPr/>
          </p:nvSpPr>
          <p:spPr>
            <a:xfrm>
              <a:off x="465425" y="1464925"/>
              <a:ext cx="223600" cy="539850"/>
            </a:xfrm>
            <a:custGeom>
              <a:avLst/>
              <a:gdLst/>
              <a:ahLst/>
              <a:cxnLst/>
              <a:rect l="0" t="0" r="0" b="0"/>
              <a:pathLst>
                <a:path w="8944" h="21594" extrusionOk="0">
                  <a:moveTo>
                    <a:pt x="0" y="0"/>
                  </a:moveTo>
                  <a:cubicBezTo>
                    <a:pt x="183" y="6460"/>
                    <a:pt x="1734" y="13196"/>
                    <a:pt x="5202" y="19794"/>
                  </a:cubicBezTo>
                  <a:cubicBezTo>
                    <a:pt x="6024" y="20486"/>
                    <a:pt x="7940" y="21317"/>
                    <a:pt x="8944" y="21594"/>
                  </a:cubicBezTo>
                  <a:cubicBezTo>
                    <a:pt x="3925" y="13611"/>
                    <a:pt x="2510" y="5906"/>
                    <a:pt x="2328" y="0"/>
                  </a:cubicBezTo>
                  <a:close/>
                </a:path>
              </a:pathLst>
            </a:custGeom>
            <a:solidFill>
              <a:srgbClr val="FEFEFE"/>
            </a:solidFill>
            <a:ln>
              <a:noFill/>
            </a:ln>
          </p:spPr>
          <p:txBody>
            <a:bodyPr lIns="91425" tIns="91425" rIns="91425" bIns="91425" anchor="ctr" anchorCtr="0">
              <a:noAutofit/>
            </a:bodyPr>
            <a:lstStyle/>
            <a:p>
              <a:endParaRPr/>
            </a:p>
          </p:txBody>
        </p:sp>
        <p:sp>
          <p:nvSpPr>
            <p:cNvPr id="27" name="Shape 27"/>
            <p:cNvSpPr/>
            <p:nvPr/>
          </p:nvSpPr>
          <p:spPr>
            <a:xfrm>
              <a:off x="0" y="4525"/>
              <a:ext cx="3017350" cy="3017625"/>
            </a:xfrm>
            <a:custGeom>
              <a:avLst/>
              <a:gdLst/>
              <a:ahLst/>
              <a:cxnLst/>
              <a:rect l="0" t="0" r="0" b="0"/>
              <a:pathLst>
                <a:path w="120694" h="120705" extrusionOk="0">
                  <a:moveTo>
                    <a:pt x="47907" y="0"/>
                  </a:moveTo>
                  <a:cubicBezTo>
                    <a:pt x="46869" y="0"/>
                    <a:pt x="45909" y="1"/>
                    <a:pt x="45038" y="4"/>
                  </a:cubicBezTo>
                  <a:cubicBezTo>
                    <a:pt x="42163" y="4"/>
                    <a:pt x="40246" y="188"/>
                    <a:pt x="39653" y="234"/>
                  </a:cubicBezTo>
                  <a:cubicBezTo>
                    <a:pt x="17066" y="1711"/>
                    <a:pt x="46" y="21735"/>
                    <a:pt x="0" y="43605"/>
                  </a:cubicBezTo>
                  <a:cubicBezTo>
                    <a:pt x="0" y="49927"/>
                    <a:pt x="1643" y="57078"/>
                    <a:pt x="4335" y="66767"/>
                  </a:cubicBezTo>
                  <a:cubicBezTo>
                    <a:pt x="7940" y="79502"/>
                    <a:pt x="12138" y="94174"/>
                    <a:pt x="12138" y="94174"/>
                  </a:cubicBezTo>
                  <a:lnTo>
                    <a:pt x="14419" y="94174"/>
                  </a:lnTo>
                  <a:lnTo>
                    <a:pt x="5978" y="65291"/>
                  </a:lnTo>
                  <a:lnTo>
                    <a:pt x="6023" y="65245"/>
                  </a:lnTo>
                  <a:cubicBezTo>
                    <a:pt x="12229" y="77380"/>
                    <a:pt x="26603" y="87161"/>
                    <a:pt x="42847" y="87161"/>
                  </a:cubicBezTo>
                  <a:cubicBezTo>
                    <a:pt x="51654" y="87161"/>
                    <a:pt x="59822" y="84670"/>
                    <a:pt x="66210" y="80102"/>
                  </a:cubicBezTo>
                  <a:lnTo>
                    <a:pt x="66256" y="80148"/>
                  </a:lnTo>
                  <a:lnTo>
                    <a:pt x="28610" y="120705"/>
                  </a:lnTo>
                  <a:lnTo>
                    <a:pt x="31531" y="120705"/>
                  </a:lnTo>
                  <a:cubicBezTo>
                    <a:pt x="31531" y="120705"/>
                    <a:pt x="57997" y="92237"/>
                    <a:pt x="66986" y="82547"/>
                  </a:cubicBezTo>
                  <a:cubicBezTo>
                    <a:pt x="73876" y="75165"/>
                    <a:pt x="77481" y="70366"/>
                    <a:pt x="78987" y="67875"/>
                  </a:cubicBezTo>
                  <a:cubicBezTo>
                    <a:pt x="80675" y="65060"/>
                    <a:pt x="86151" y="56847"/>
                    <a:pt x="85968" y="44805"/>
                  </a:cubicBezTo>
                  <a:lnTo>
                    <a:pt x="86014" y="44805"/>
                  </a:lnTo>
                  <a:lnTo>
                    <a:pt x="102532" y="120658"/>
                  </a:lnTo>
                  <a:lnTo>
                    <a:pt x="104905" y="120658"/>
                  </a:lnTo>
                  <a:cubicBezTo>
                    <a:pt x="104905" y="120658"/>
                    <a:pt x="91079" y="58555"/>
                    <a:pt x="88387" y="45589"/>
                  </a:cubicBezTo>
                  <a:cubicBezTo>
                    <a:pt x="85740" y="32809"/>
                    <a:pt x="82592" y="24873"/>
                    <a:pt x="79215" y="20351"/>
                  </a:cubicBezTo>
                  <a:cubicBezTo>
                    <a:pt x="78074" y="19705"/>
                    <a:pt x="76249" y="18967"/>
                    <a:pt x="75428" y="18736"/>
                  </a:cubicBezTo>
                  <a:lnTo>
                    <a:pt x="75428" y="18736"/>
                  </a:lnTo>
                  <a:cubicBezTo>
                    <a:pt x="80310" y="25011"/>
                    <a:pt x="83961" y="34285"/>
                    <a:pt x="83961" y="43605"/>
                  </a:cubicBezTo>
                  <a:cubicBezTo>
                    <a:pt x="83961" y="66352"/>
                    <a:pt x="65663" y="84854"/>
                    <a:pt x="43121" y="84854"/>
                  </a:cubicBezTo>
                  <a:cubicBezTo>
                    <a:pt x="20625" y="84854"/>
                    <a:pt x="2327" y="66352"/>
                    <a:pt x="2327" y="43605"/>
                  </a:cubicBezTo>
                  <a:cubicBezTo>
                    <a:pt x="2327" y="20812"/>
                    <a:pt x="20671" y="2311"/>
                    <a:pt x="43167" y="2311"/>
                  </a:cubicBezTo>
                  <a:cubicBezTo>
                    <a:pt x="53114" y="2311"/>
                    <a:pt x="62377" y="6002"/>
                    <a:pt x="69496" y="12092"/>
                  </a:cubicBezTo>
                  <a:cubicBezTo>
                    <a:pt x="70865" y="12323"/>
                    <a:pt x="72690" y="12738"/>
                    <a:pt x="73831" y="13153"/>
                  </a:cubicBezTo>
                  <a:lnTo>
                    <a:pt x="73831" y="13107"/>
                  </a:lnTo>
                  <a:cubicBezTo>
                    <a:pt x="68720" y="7986"/>
                    <a:pt x="62332" y="4156"/>
                    <a:pt x="55213" y="2126"/>
                  </a:cubicBezTo>
                  <a:cubicBezTo>
                    <a:pt x="55213" y="2080"/>
                    <a:pt x="55213" y="2080"/>
                    <a:pt x="55213" y="2080"/>
                  </a:cubicBezTo>
                  <a:lnTo>
                    <a:pt x="120693" y="2495"/>
                  </a:lnTo>
                  <a:lnTo>
                    <a:pt x="120693" y="419"/>
                  </a:lnTo>
                  <a:cubicBezTo>
                    <a:pt x="120693" y="419"/>
                    <a:pt x="68668" y="0"/>
                    <a:pt x="47907" y="0"/>
                  </a:cubicBezTo>
                  <a:close/>
                </a:path>
              </a:pathLst>
            </a:custGeom>
            <a:solidFill>
              <a:srgbClr val="FEFEFE"/>
            </a:solidFill>
            <a:ln>
              <a:noFill/>
            </a:ln>
          </p:spPr>
          <p:txBody>
            <a:bodyPr lIns="91425" tIns="91425" rIns="91425" bIns="91425" anchor="ctr" anchorCtr="0">
              <a:noAutofit/>
            </a:bodyPr>
            <a:lstStyle/>
            <a:p>
              <a:endParaRPr/>
            </a:p>
          </p:txBody>
        </p:sp>
        <p:sp>
          <p:nvSpPr>
            <p:cNvPr id="28" name="Shape 28"/>
            <p:cNvSpPr/>
            <p:nvPr/>
          </p:nvSpPr>
          <p:spPr>
            <a:xfrm>
              <a:off x="722100" y="2158175"/>
              <a:ext cx="501950" cy="317225"/>
            </a:xfrm>
            <a:custGeom>
              <a:avLst/>
              <a:gdLst/>
              <a:ahLst/>
              <a:cxnLst/>
              <a:rect l="0" t="0" r="0" b="0"/>
              <a:pathLst>
                <a:path w="20078" h="12689" extrusionOk="0">
                  <a:moveTo>
                    <a:pt x="0" y="0"/>
                  </a:moveTo>
                  <a:cubicBezTo>
                    <a:pt x="4928" y="5629"/>
                    <a:pt x="11682" y="10151"/>
                    <a:pt x="18298" y="12688"/>
                  </a:cubicBezTo>
                  <a:lnTo>
                    <a:pt x="20078" y="10843"/>
                  </a:lnTo>
                  <a:cubicBezTo>
                    <a:pt x="12868" y="8397"/>
                    <a:pt x="7621" y="4429"/>
                    <a:pt x="4381" y="1200"/>
                  </a:cubicBezTo>
                  <a:cubicBezTo>
                    <a:pt x="2921" y="969"/>
                    <a:pt x="1095" y="461"/>
                    <a:pt x="0" y="0"/>
                  </a:cubicBezTo>
                  <a:close/>
                </a:path>
              </a:pathLst>
            </a:custGeom>
            <a:solidFill>
              <a:srgbClr val="FEFEFE"/>
            </a:solidFill>
            <a:ln>
              <a:noFill/>
            </a:ln>
          </p:spPr>
          <p:txBody>
            <a:bodyPr lIns="91425" tIns="91425" rIns="91425" bIns="91425" anchor="ctr" anchorCtr="0">
              <a:noAutofit/>
            </a:bodyPr>
            <a:lstStyle/>
            <a:p>
              <a:endParaRPr/>
            </a:p>
          </p:txBody>
        </p:sp>
        <p:sp>
          <p:nvSpPr>
            <p:cNvPr id="29" name="Shape 29"/>
            <p:cNvSpPr/>
            <p:nvPr/>
          </p:nvSpPr>
          <p:spPr>
            <a:xfrm>
              <a:off x="1302750" y="2106250"/>
              <a:ext cx="1046100" cy="436050"/>
            </a:xfrm>
            <a:custGeom>
              <a:avLst/>
              <a:gdLst/>
              <a:ahLst/>
              <a:cxnLst/>
              <a:rect l="0" t="0" r="0" b="0"/>
              <a:pathLst>
                <a:path w="41844" h="17442" extrusionOk="0">
                  <a:moveTo>
                    <a:pt x="41205" y="1"/>
                  </a:moveTo>
                  <a:cubicBezTo>
                    <a:pt x="33977" y="8964"/>
                    <a:pt x="22718" y="15043"/>
                    <a:pt x="9775" y="15043"/>
                  </a:cubicBezTo>
                  <a:cubicBezTo>
                    <a:pt x="9726" y="15043"/>
                    <a:pt x="9677" y="15042"/>
                    <a:pt x="9628" y="15042"/>
                  </a:cubicBezTo>
                  <a:cubicBezTo>
                    <a:pt x="6845" y="15042"/>
                    <a:pt x="4107" y="14765"/>
                    <a:pt x="1871" y="14304"/>
                  </a:cubicBezTo>
                  <a:lnTo>
                    <a:pt x="0" y="16288"/>
                  </a:lnTo>
                  <a:cubicBezTo>
                    <a:pt x="3560" y="17119"/>
                    <a:pt x="6708" y="17442"/>
                    <a:pt x="9765" y="17442"/>
                  </a:cubicBezTo>
                  <a:cubicBezTo>
                    <a:pt x="23135" y="17442"/>
                    <a:pt x="34543" y="11120"/>
                    <a:pt x="41844" y="2815"/>
                  </a:cubicBezTo>
                  <a:lnTo>
                    <a:pt x="41205" y="1"/>
                  </a:lnTo>
                  <a:close/>
                </a:path>
              </a:pathLst>
            </a:custGeom>
            <a:solidFill>
              <a:srgbClr val="FEFEFE"/>
            </a:solidFill>
            <a:ln>
              <a:noFill/>
            </a:ln>
          </p:spPr>
          <p:txBody>
            <a:bodyPr lIns="91425" tIns="91425" rIns="91425" bIns="91425" anchor="ctr" anchorCtr="0">
              <a:noAutofit/>
            </a:bodyPr>
            <a:lstStyle/>
            <a:p>
              <a:endParaRPr/>
            </a:p>
          </p:txBody>
        </p:sp>
        <p:sp>
          <p:nvSpPr>
            <p:cNvPr id="30" name="Shape 30"/>
            <p:cNvSpPr/>
            <p:nvPr/>
          </p:nvSpPr>
          <p:spPr>
            <a:xfrm>
              <a:off x="736925" y="274525"/>
              <a:ext cx="2031725" cy="1779850"/>
            </a:xfrm>
            <a:custGeom>
              <a:avLst/>
              <a:gdLst/>
              <a:ahLst/>
              <a:cxnLst/>
              <a:rect l="0" t="0" r="0" b="0"/>
              <a:pathLst>
                <a:path w="81269" h="71194" extrusionOk="0">
                  <a:moveTo>
                    <a:pt x="79033" y="0"/>
                  </a:moveTo>
                  <a:lnTo>
                    <a:pt x="75109" y="41018"/>
                  </a:lnTo>
                  <a:lnTo>
                    <a:pt x="75017" y="41018"/>
                  </a:lnTo>
                  <a:cubicBezTo>
                    <a:pt x="74470" y="33313"/>
                    <a:pt x="70637" y="24039"/>
                    <a:pt x="65937" y="18179"/>
                  </a:cubicBezTo>
                  <a:cubicBezTo>
                    <a:pt x="57723" y="8028"/>
                    <a:pt x="45723" y="1892"/>
                    <a:pt x="32216" y="1892"/>
                  </a:cubicBezTo>
                  <a:cubicBezTo>
                    <a:pt x="19348" y="1892"/>
                    <a:pt x="7895" y="7659"/>
                    <a:pt x="0" y="16703"/>
                  </a:cubicBezTo>
                  <a:lnTo>
                    <a:pt x="1780" y="18179"/>
                  </a:lnTo>
                  <a:cubicBezTo>
                    <a:pt x="9264" y="9643"/>
                    <a:pt x="19941" y="4199"/>
                    <a:pt x="32216" y="4199"/>
                  </a:cubicBezTo>
                  <a:cubicBezTo>
                    <a:pt x="47183" y="4199"/>
                    <a:pt x="59366" y="11950"/>
                    <a:pt x="66211" y="22470"/>
                  </a:cubicBezTo>
                  <a:cubicBezTo>
                    <a:pt x="72280" y="31883"/>
                    <a:pt x="74287" y="43925"/>
                    <a:pt x="72873" y="52784"/>
                  </a:cubicBezTo>
                  <a:cubicBezTo>
                    <a:pt x="72417" y="55737"/>
                    <a:pt x="71321" y="61550"/>
                    <a:pt x="67397" y="68148"/>
                  </a:cubicBezTo>
                  <a:lnTo>
                    <a:pt x="68082" y="71194"/>
                  </a:lnTo>
                  <a:cubicBezTo>
                    <a:pt x="72918" y="63627"/>
                    <a:pt x="75383" y="56890"/>
                    <a:pt x="77253" y="39726"/>
                  </a:cubicBezTo>
                  <a:cubicBezTo>
                    <a:pt x="78714" y="26530"/>
                    <a:pt x="81269" y="0"/>
                    <a:pt x="81269" y="0"/>
                  </a:cubicBezTo>
                  <a:close/>
                </a:path>
              </a:pathLst>
            </a:custGeom>
            <a:solidFill>
              <a:srgbClr val="FEFEFE"/>
            </a:solidFill>
            <a:ln>
              <a:noFill/>
            </a:ln>
          </p:spPr>
          <p:txBody>
            <a:bodyPr lIns="91425" tIns="91425" rIns="91425" bIns="91425" anchor="ctr" anchorCtr="0">
              <a:noAutofit/>
            </a:bodyPr>
            <a:lstStyle/>
            <a:p>
              <a:endParaRPr/>
            </a:p>
          </p:txBody>
        </p:sp>
      </p:grpSp>
    </p:spTree>
    <p:extLst>
      <p:ext uri="{BB962C8B-B14F-4D97-AF65-F5344CB8AC3E}">
        <p14:creationId xmlns:p14="http://schemas.microsoft.com/office/powerpoint/2010/main" val="2663639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smtClean="0"/>
              <a:t>Cliquez et modifiez le titre</a:t>
            </a:r>
            <a:endParaRPr lang="fr-FR" dirty="0"/>
          </a:p>
        </p:txBody>
      </p:sp>
      <p:sp>
        <p:nvSpPr>
          <p:cNvPr id="3" name="Espace réservé du contenu 2"/>
          <p:cNvSpPr>
            <a:spLocks noGrp="1"/>
          </p:cNvSpPr>
          <p:nvPr>
            <p:ph idx="1"/>
          </p:nvPr>
        </p:nvSpPr>
        <p:spPr>
          <a:xfrm>
            <a:off x="251519" y="1412776"/>
            <a:ext cx="8744843" cy="4968552"/>
          </a:xfrm>
        </p:spPr>
        <p:txBody>
          <a:bodyPr/>
          <a:lstStyle>
            <a:lvl2pPr>
              <a:defRPr>
                <a:solidFill>
                  <a:schemeClr val="tx1">
                    <a:lumMod val="65000"/>
                    <a:lumOff val="35000"/>
                  </a:schemeClr>
                </a:solidFill>
              </a:defRPr>
            </a:lvl2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7"/>
          </a:xfrm>
          <a:ln/>
        </p:spPr>
        <p:txBody>
          <a:bodyPr/>
          <a:lstStyle>
            <a:lvl1pPr algn="l">
              <a:defRPr i="1">
                <a:solidFill>
                  <a:schemeClr val="bg1">
                    <a:lumMod val="65000"/>
                  </a:schemeClr>
                </a:solidFill>
              </a:defRPr>
            </a:lvl1pPr>
          </a:lstStyle>
          <a:p>
            <a:pPr>
              <a:defRPr/>
            </a:pPr>
            <a:r>
              <a:rPr lang="fr-FR" smtClean="0"/>
              <a:t>Sebastian Lopienski – inverted CSC 2017</a:t>
            </a:r>
            <a:endParaRPr lang="fr-FR" dirty="0"/>
          </a:p>
        </p:txBody>
      </p:sp>
      <p:sp>
        <p:nvSpPr>
          <p:cNvPr id="6"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6843C2BB-0BC1-4280-9510-6EBE6484FF4A}" type="slidenum">
              <a:rPr lang="fr-FR" smtClean="0"/>
              <a:pPr>
                <a:defRPr/>
              </a:pPr>
              <a:t>‹#›</a:t>
            </a:fld>
            <a:endParaRPr lang="fr-FR" dirty="0"/>
          </a:p>
        </p:txBody>
      </p:sp>
      <p:pic>
        <p:nvPicPr>
          <p:cNvPr id="7" name="Picture 6"/>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8100392" y="72083"/>
            <a:ext cx="959100" cy="548605"/>
          </a:xfrm>
          <a:prstGeom prst="rect">
            <a:avLst/>
          </a:prstGeom>
        </p:spPr>
      </p:pic>
    </p:spTree>
    <p:extLst>
      <p:ext uri="{BB962C8B-B14F-4D97-AF65-F5344CB8AC3E}">
        <p14:creationId xmlns:p14="http://schemas.microsoft.com/office/powerpoint/2010/main" val="140141987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CH"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CH" smtClean="0"/>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xfrm>
            <a:off x="251520" y="6381327"/>
            <a:ext cx="5768280" cy="340148"/>
          </a:xfrm>
          <a:ln/>
        </p:spPr>
        <p:txBody>
          <a:bodyPr/>
          <a:lstStyle>
            <a:lvl1pPr algn="l">
              <a:defRPr i="1">
                <a:solidFill>
                  <a:schemeClr val="bg1">
                    <a:lumMod val="65000"/>
                  </a:schemeClr>
                </a:solidFill>
              </a:defRPr>
            </a:lvl1pPr>
          </a:lstStyle>
          <a:p>
            <a:pPr>
              <a:defRPr/>
            </a:pPr>
            <a:r>
              <a:rPr lang="en-US" smtClean="0"/>
              <a:t>Sebastian Lopienski – inverted CSC 2017</a:t>
            </a:r>
            <a:endParaRPr lang="fr-FR" dirty="0"/>
          </a:p>
        </p:txBody>
      </p:sp>
      <p:sp>
        <p:nvSpPr>
          <p:cNvPr id="6" name="Rectangle 6"/>
          <p:cNvSpPr>
            <a:spLocks noGrp="1" noChangeArrowheads="1"/>
          </p:cNvSpPr>
          <p:nvPr>
            <p:ph type="sldNum" sz="quarter" idx="12"/>
          </p:nvPr>
        </p:nvSpPr>
        <p:spPr>
          <a:ln/>
        </p:spPr>
        <p:txBody>
          <a:bodyPr/>
          <a:lstStyle>
            <a:lvl1pPr>
              <a:defRPr>
                <a:solidFill>
                  <a:schemeClr val="bg1">
                    <a:lumMod val="65000"/>
                  </a:schemeClr>
                </a:solidFill>
              </a:defRPr>
            </a:lvl1pPr>
          </a:lstStyle>
          <a:p>
            <a:pPr>
              <a:defRPr/>
            </a:pPr>
            <a:fld id="{BF147916-B63C-4415-8AE0-20995E1305E4}" type="slidenum">
              <a:rPr lang="fr-FR" smtClean="0"/>
              <a:pPr>
                <a:defRPr/>
              </a:pPr>
              <a:t>‹#›</a:t>
            </a:fld>
            <a:endParaRPr lang="fr-FR" dirty="0"/>
          </a:p>
        </p:txBody>
      </p:sp>
    </p:spTree>
    <p:extLst>
      <p:ext uri="{BB962C8B-B14F-4D97-AF65-F5344CB8AC3E}">
        <p14:creationId xmlns:p14="http://schemas.microsoft.com/office/powerpoint/2010/main" val="5839943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p>
            <a:r>
              <a:rPr lang="fr-CH" dirty="0" smtClean="0"/>
              <a:t>Cliquez et modifiez le titre</a:t>
            </a:r>
            <a:endParaRPr lang="fr-FR" dirty="0"/>
          </a:p>
        </p:txBody>
      </p:sp>
      <p:sp>
        <p:nvSpPr>
          <p:cNvPr id="3" name="Espace réservé du contenu 2"/>
          <p:cNvSpPr>
            <a:spLocks noGrp="1"/>
          </p:cNvSpPr>
          <p:nvPr>
            <p:ph sz="half" idx="1"/>
          </p:nvPr>
        </p:nvSpPr>
        <p:spPr>
          <a:xfrm>
            <a:off x="251520" y="1628800"/>
            <a:ext cx="4320480"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4" name="Espace réservé du contenu 3"/>
          <p:cNvSpPr>
            <a:spLocks noGrp="1"/>
          </p:cNvSpPr>
          <p:nvPr>
            <p:ph sz="half" idx="2"/>
          </p:nvPr>
        </p:nvSpPr>
        <p:spPr>
          <a:xfrm>
            <a:off x="4648200" y="1628800"/>
            <a:ext cx="4316288" cy="4752528"/>
          </a:xfrm>
        </p:spPr>
        <p:txBody>
          <a:bodyPr/>
          <a:lstStyle>
            <a:lvl1pPr>
              <a:defRPr sz="2600"/>
            </a:lvl1pPr>
            <a:lvl2pPr>
              <a:defRPr sz="2300">
                <a:solidFill>
                  <a:schemeClr val="tx1">
                    <a:lumMod val="65000"/>
                    <a:lumOff val="35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xfrm>
            <a:off x="251520" y="6381328"/>
            <a:ext cx="5696272" cy="360040"/>
          </a:xfrm>
          <a:ln/>
        </p:spPr>
        <p:txBody>
          <a:bodyPr/>
          <a:lstStyle>
            <a:lvl1pPr algn="l">
              <a:defRPr i="1">
                <a:solidFill>
                  <a:schemeClr val="bg1">
                    <a:lumMod val="65000"/>
                  </a:schemeClr>
                </a:solidFill>
              </a:defRPr>
            </a:lvl1pPr>
          </a:lstStyle>
          <a:p>
            <a:pPr>
              <a:defRPr/>
            </a:pPr>
            <a:r>
              <a:rPr lang="en-US" smtClean="0"/>
              <a:t>Sebastian Lopienski – inverted CSC 2017</a:t>
            </a:r>
            <a:endParaRPr lang="fr-FR" dirty="0"/>
          </a:p>
        </p:txBody>
      </p:sp>
      <p:sp>
        <p:nvSpPr>
          <p:cNvPr id="7" name="Rectangle 6"/>
          <p:cNvSpPr>
            <a:spLocks noGrp="1" noChangeArrowheads="1"/>
          </p:cNvSpPr>
          <p:nvPr>
            <p:ph type="sldNum" sz="quarter" idx="12"/>
          </p:nvPr>
        </p:nvSpPr>
        <p:spPr>
          <a:ln/>
        </p:spPr>
        <p:txBody>
          <a:bodyPr/>
          <a:lstStyle>
            <a:lvl1pPr>
              <a:defRPr i="1">
                <a:solidFill>
                  <a:schemeClr val="bg1">
                    <a:lumMod val="65000"/>
                  </a:schemeClr>
                </a:solidFill>
              </a:defRPr>
            </a:lvl1pPr>
          </a:lstStyle>
          <a:p>
            <a:pPr>
              <a:defRPr/>
            </a:pPr>
            <a:fld id="{E8073BDF-7870-40B8-9744-0FB5F14AF90C}" type="slidenum">
              <a:rPr lang="fr-FR" smtClean="0"/>
              <a:pPr>
                <a:defRPr/>
              </a:pPr>
              <a:t>‹#›</a:t>
            </a:fld>
            <a:endParaRPr lang="fr-FR" dirty="0"/>
          </a:p>
        </p:txBody>
      </p:sp>
    </p:spTree>
    <p:extLst>
      <p:ext uri="{BB962C8B-B14F-4D97-AF65-F5344CB8AC3E}">
        <p14:creationId xmlns:p14="http://schemas.microsoft.com/office/powerpoint/2010/main" val="13367539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251519" y="476672"/>
            <a:ext cx="8744843" cy="648171"/>
          </a:xfrm>
        </p:spPr>
        <p:txBody>
          <a:bodyPr/>
          <a:lstStyle>
            <a:lvl1pPr>
              <a:defRPr/>
            </a:lvl1pPr>
          </a:lstStyle>
          <a:p>
            <a:r>
              <a:rPr lang="fr-CH" dirty="0" smtClean="0"/>
              <a:t>Cliquez et modifiez le titre</a:t>
            </a:r>
            <a:endParaRPr lang="fr-FR" dirty="0"/>
          </a:p>
        </p:txBody>
      </p:sp>
      <p:sp>
        <p:nvSpPr>
          <p:cNvPr id="3" name="Espace réservé du texte 2"/>
          <p:cNvSpPr>
            <a:spLocks noGrp="1"/>
          </p:cNvSpPr>
          <p:nvPr>
            <p:ph type="body" idx="1"/>
          </p:nvPr>
        </p:nvSpPr>
        <p:spPr>
          <a:xfrm>
            <a:off x="457200" y="1844823"/>
            <a:ext cx="4040188"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5" name="Espace réservé du texte 4"/>
          <p:cNvSpPr>
            <a:spLocks noGrp="1"/>
          </p:cNvSpPr>
          <p:nvPr>
            <p:ph type="body" sz="quarter" idx="3"/>
          </p:nvPr>
        </p:nvSpPr>
        <p:spPr>
          <a:xfrm>
            <a:off x="4645025" y="1844823"/>
            <a:ext cx="4041775" cy="33005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H" dirty="0"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EE3C677F-74BB-44A1-A78C-E164C755B5ED}" type="slidenum">
              <a:rPr lang="fr-FR"/>
              <a:pPr>
                <a:defRPr/>
              </a:pPr>
              <a:t>‹#›</a:t>
            </a:fld>
            <a:endParaRPr lang="fr-FR" dirty="0"/>
          </a:p>
        </p:txBody>
      </p:sp>
    </p:spTree>
    <p:extLst>
      <p:ext uri="{BB962C8B-B14F-4D97-AF65-F5344CB8AC3E}">
        <p14:creationId xmlns:p14="http://schemas.microsoft.com/office/powerpoint/2010/main" val="36728680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H" smtClean="0"/>
              <a:t>Cliquez et modifiez le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60AD2952-C8CA-4298-9C05-0B0548194CF4}" type="slidenum">
              <a:rPr lang="fr-FR"/>
              <a:pPr>
                <a:defRPr/>
              </a:pPr>
              <a:t>‹#›</a:t>
            </a:fld>
            <a:endParaRPr lang="fr-FR" dirty="0"/>
          </a:p>
        </p:txBody>
      </p:sp>
    </p:spTree>
    <p:extLst>
      <p:ext uri="{BB962C8B-B14F-4D97-AF65-F5344CB8AC3E}">
        <p14:creationId xmlns:p14="http://schemas.microsoft.com/office/powerpoint/2010/main" val="26282783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4D208F7D-CC7C-4172-BE2D-29DF22FF4249}" type="slidenum">
              <a:rPr lang="fr-FR"/>
              <a:pPr>
                <a:defRPr/>
              </a:pPr>
              <a:t>‹#›</a:t>
            </a:fld>
            <a:endParaRPr lang="fr-FR" dirty="0"/>
          </a:p>
        </p:txBody>
      </p:sp>
    </p:spTree>
    <p:extLst>
      <p:ext uri="{BB962C8B-B14F-4D97-AF65-F5344CB8AC3E}">
        <p14:creationId xmlns:p14="http://schemas.microsoft.com/office/powerpoint/2010/main" val="1321136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CH"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5569542-5DF4-4984-8DFE-CF610591BDB0}" type="slidenum">
              <a:rPr lang="fr-FR"/>
              <a:pPr>
                <a:defRPr/>
              </a:pPr>
              <a:t>‹#›</a:t>
            </a:fld>
            <a:endParaRPr lang="fr-FR" dirty="0"/>
          </a:p>
        </p:txBody>
      </p:sp>
    </p:spTree>
    <p:extLst>
      <p:ext uri="{BB962C8B-B14F-4D97-AF65-F5344CB8AC3E}">
        <p14:creationId xmlns:p14="http://schemas.microsoft.com/office/powerpoint/2010/main" val="3187248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CH"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H" smtClean="0"/>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Sebastian Lopienski – inverted CSC 2017</a:t>
            </a: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3916583C-83B7-48C7-A14F-8540A156A442}" type="slidenum">
              <a:rPr lang="fr-FR"/>
              <a:pPr>
                <a:defRPr/>
              </a:pPr>
              <a:t>‹#›</a:t>
            </a:fld>
            <a:endParaRPr lang="fr-FR" dirty="0"/>
          </a:p>
        </p:txBody>
      </p:sp>
    </p:spTree>
    <p:extLst>
      <p:ext uri="{BB962C8B-B14F-4D97-AF65-F5344CB8AC3E}">
        <p14:creationId xmlns:p14="http://schemas.microsoft.com/office/powerpoint/2010/main" val="1946047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bwMode="auto">
          <a:xfrm>
            <a:off x="251519" y="836613"/>
            <a:ext cx="8744843" cy="64817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dirty="0" smtClean="0"/>
              <a:t>Cliquez pour modifier le style du titre</a:t>
            </a:r>
          </a:p>
        </p:txBody>
      </p:sp>
      <p:sp>
        <p:nvSpPr>
          <p:cNvPr id="1029" name="Rectangle 3"/>
          <p:cNvSpPr>
            <a:spLocks noGrp="1" noChangeArrowheads="1"/>
          </p:cNvSpPr>
          <p:nvPr>
            <p:ph type="body" idx="1"/>
          </p:nvPr>
        </p:nvSpPr>
        <p:spPr bwMode="auto">
          <a:xfrm>
            <a:off x="251519" y="1628800"/>
            <a:ext cx="8744843" cy="475252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smtClean="0"/>
            </a:lvl1pPr>
          </a:lstStyle>
          <a:p>
            <a:pPr>
              <a:defRPr/>
            </a:pPr>
            <a:endParaRPr lang="fr-FR"/>
          </a:p>
        </p:txBody>
      </p:sp>
      <p:sp>
        <p:nvSpPr>
          <p:cNvPr id="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smtClean="0"/>
            </a:lvl1pPr>
          </a:lstStyle>
          <a:p>
            <a:pPr>
              <a:defRPr/>
            </a:pPr>
            <a:r>
              <a:rPr lang="fr-FR" smtClean="0"/>
              <a:t>Sebastian Lopienski – inverted CSC 2017</a:t>
            </a:r>
            <a:endParaRPr lang="fr-FR" dirty="0"/>
          </a:p>
        </p:txBody>
      </p:sp>
      <p:sp>
        <p:nvSpPr>
          <p:cNvPr id="1030" name="Rectangle 6"/>
          <p:cNvSpPr>
            <a:spLocks noGrp="1" noChangeArrowheads="1"/>
          </p:cNvSpPr>
          <p:nvPr>
            <p:ph type="sldNum" sz="quarter" idx="4"/>
          </p:nvPr>
        </p:nvSpPr>
        <p:spPr bwMode="auto">
          <a:xfrm>
            <a:off x="6553199" y="6389241"/>
            <a:ext cx="2443163" cy="35212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A799BC38-B1E0-46CB-93C7-62D565B48AD3}" type="slidenum">
              <a:rPr lang="fr-FR"/>
              <a:pPr>
                <a:defRPr/>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iming>
    <p:tnLst>
      <p:par>
        <p:cTn id="1" dur="indefinite" restart="never" nodeType="tmRoot"/>
      </p:par>
    </p:tnLst>
  </p:timing>
  <p:hf hdr="0" dt="0"/>
  <p:txStyles>
    <p:title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2600">
          <a:solidFill>
            <a:schemeClr val="tx1"/>
          </a:solidFill>
          <a:latin typeface="+mn-lt"/>
          <a:ea typeface="ＭＳ Ｐゴシック" charset="-128"/>
          <a:cs typeface="+mn-cs"/>
        </a:defRPr>
      </a:lvl1pPr>
      <a:lvl2pPr marL="742950" indent="-285750" algn="l" rtl="0" eaLnBrk="0" fontAlgn="base" hangingPunct="0">
        <a:spcBef>
          <a:spcPct val="20000"/>
        </a:spcBef>
        <a:spcAft>
          <a:spcPct val="0"/>
        </a:spcAft>
        <a:buChar char="–"/>
        <a:defRPr sz="2300">
          <a:solidFill>
            <a:schemeClr val="tx1">
              <a:lumMod val="75000"/>
              <a:lumOff val="25000"/>
            </a:schemeClr>
          </a:solidFill>
          <a:latin typeface="+mn-lt"/>
          <a:ea typeface="ＭＳ Ｐゴシック" charset="-128"/>
        </a:defRPr>
      </a:lvl2pPr>
      <a:lvl3pPr marL="1143000" indent="-228600" algn="l" rtl="0" eaLnBrk="0" fontAlgn="base" hangingPunct="0">
        <a:spcBef>
          <a:spcPct val="20000"/>
        </a:spcBef>
        <a:spcAft>
          <a:spcPct val="0"/>
        </a:spcAft>
        <a:buChar char="•"/>
        <a:defRPr sz="2000">
          <a:solidFill>
            <a:schemeClr val="tx1">
              <a:lumMod val="50000"/>
              <a:lumOff val="50000"/>
            </a:schemeClr>
          </a:solidFill>
          <a:latin typeface="+mn-lt"/>
          <a:ea typeface="ＭＳ Ｐゴシック"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charset="-128"/>
        </a:defRPr>
      </a:lvl5pPr>
      <a:lvl6pPr marL="2514600" indent="-228600" algn="l" rtl="0" fontAlgn="base">
        <a:spcBef>
          <a:spcPct val="20000"/>
        </a:spcBef>
        <a:spcAft>
          <a:spcPct val="0"/>
        </a:spcAft>
        <a:buChar char="»"/>
        <a:defRPr sz="2000">
          <a:solidFill>
            <a:schemeClr val="tx1"/>
          </a:solidFill>
          <a:latin typeface="+mn-lt"/>
          <a:ea typeface="ＭＳ Ｐゴシック" charset="-128"/>
        </a:defRPr>
      </a:lvl6pPr>
      <a:lvl7pPr marL="2971800" indent="-228600" algn="l" rtl="0" fontAlgn="base">
        <a:spcBef>
          <a:spcPct val="20000"/>
        </a:spcBef>
        <a:spcAft>
          <a:spcPct val="0"/>
        </a:spcAft>
        <a:buChar char="»"/>
        <a:defRPr sz="2000">
          <a:solidFill>
            <a:schemeClr val="tx1"/>
          </a:solidFill>
          <a:latin typeface="+mn-lt"/>
          <a:ea typeface="ＭＳ Ｐゴシック" charset="-128"/>
        </a:defRPr>
      </a:lvl7pPr>
      <a:lvl8pPr marL="3429000" indent="-228600" algn="l" rtl="0" fontAlgn="base">
        <a:spcBef>
          <a:spcPct val="20000"/>
        </a:spcBef>
        <a:spcAft>
          <a:spcPct val="0"/>
        </a:spcAft>
        <a:buChar char="»"/>
        <a:defRPr sz="2000">
          <a:solidFill>
            <a:schemeClr val="tx1"/>
          </a:solidFill>
          <a:latin typeface="+mn-lt"/>
          <a:ea typeface="ＭＳ Ｐゴシック" charset="-128"/>
        </a:defRPr>
      </a:lvl8pPr>
      <a:lvl9pPr marL="3886200" indent="-228600" algn="l" rtl="0" fontAlgn="base">
        <a:spcBef>
          <a:spcPct val="20000"/>
        </a:spcBef>
        <a:spcAft>
          <a:spcPct val="0"/>
        </a:spcAft>
        <a:buChar char="»"/>
        <a:defRPr sz="2000">
          <a:solidFill>
            <a:schemeClr val="tx1"/>
          </a:solidFill>
          <a:latin typeface="+mn-lt"/>
          <a:ea typeface="ＭＳ Ｐゴシック" charset="-128"/>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iCSC-2017" TargetMode="External"/><Relationship Id="rId4" Type="http://schemas.openxmlformats.org/officeDocument/2006/relationships/image" Target="../media/image2.jpeg"/><Relationship Id="rId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jpe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591368/page/9113-speaker-biographies" TargetMode="External"/><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jpeg"/><Relationship Id="rId7" Type="http://schemas.openxmlformats.org/officeDocument/2006/relationships/image" Target="../media/image28.png"/><Relationship Id="rId8" Type="http://schemas.openxmlformats.org/officeDocument/2006/relationships/image" Target="../media/image29.png"/><Relationship Id="rId9"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2.xml.rels><?xml version="1.0" encoding="UTF-8" standalone="yes"?>
<Relationships xmlns="http://schemas.openxmlformats.org/package/2006/relationships"><Relationship Id="rId3" Type="http://schemas.openxmlformats.org/officeDocument/2006/relationships/image" Target="../media/image32.jpg"/><Relationship Id="rId4" Type="http://schemas.openxmlformats.org/officeDocument/2006/relationships/image" Target="../media/image33.png"/><Relationship Id="rId5" Type="http://schemas.openxmlformats.org/officeDocument/2006/relationships/image" Target="../media/image34.JPG"/><Relationship Id="rId6" Type="http://schemas.openxmlformats.org/officeDocument/2006/relationships/image" Target="../media/image35.jpeg"/><Relationship Id="rId1" Type="http://schemas.openxmlformats.org/officeDocument/2006/relationships/slideLayout" Target="../slideLayouts/slideLayout2.xml"/><Relationship Id="rId2" Type="http://schemas.openxmlformats.org/officeDocument/2006/relationships/image" Target="../media/image31.jpeg"/></Relationships>
</file>

<file path=ppt/slides/_rels/slide13.xml.rels><?xml version="1.0" encoding="UTF-8" standalone="yes"?>
<Relationships xmlns="http://schemas.openxmlformats.org/package/2006/relationships"><Relationship Id="rId3" Type="http://schemas.openxmlformats.org/officeDocument/2006/relationships/image" Target="../media/image36.tiff"/><Relationship Id="rId4" Type="http://schemas.openxmlformats.org/officeDocument/2006/relationships/image" Target="../media/image37.tiff"/><Relationship Id="rId5" Type="http://schemas.openxmlformats.org/officeDocument/2006/relationships/image" Target="../media/image38.tiff"/><Relationship Id="rId6" Type="http://schemas.openxmlformats.org/officeDocument/2006/relationships/image" Target="../media/image39.tiff"/><Relationship Id="rId7" Type="http://schemas.openxmlformats.org/officeDocument/2006/relationships/image" Target="../media/image40.tiff"/><Relationship Id="rId8" Type="http://schemas.openxmlformats.org/officeDocument/2006/relationships/image" Target="../media/image41.tiff"/><Relationship Id="rId9" Type="http://schemas.openxmlformats.org/officeDocument/2006/relationships/image" Target="../media/image42.tiff"/><Relationship Id="rId10" Type="http://schemas.openxmlformats.org/officeDocument/2006/relationships/image" Target="../media/image43.tif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tif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1" Type="http://schemas.openxmlformats.org/officeDocument/2006/relationships/image" Target="../media/image14.jpeg"/><Relationship Id="rId12"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9" Type="http://schemas.openxmlformats.org/officeDocument/2006/relationships/image" Target="../media/image12.png"/><Relationship Id="rId10" Type="http://schemas.openxmlformats.org/officeDocument/2006/relationships/image" Target="../media/image1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indico.cern.ch/event/591368/timetable" TargetMode="External"/><Relationship Id="rId3"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46807"/>
            <a:ext cx="4894312" cy="1902073"/>
          </a:xfrm>
        </p:spPr>
        <p:txBody>
          <a:bodyPr>
            <a:noAutofit/>
          </a:bodyPr>
          <a:lstStyle/>
          <a:p>
            <a:r>
              <a:rPr lang="en-GB" dirty="0" smtClean="0">
                <a:solidFill>
                  <a:schemeClr val="bg1">
                    <a:lumMod val="50000"/>
                  </a:schemeClr>
                </a:solidFill>
              </a:rPr>
              <a:t>Welcome to the </a:t>
            </a:r>
            <a:r>
              <a:rPr lang="en-GB" b="1" dirty="0" smtClean="0">
                <a:solidFill>
                  <a:srgbClr val="800000"/>
                </a:solidFill>
              </a:rPr>
              <a:t/>
            </a:r>
            <a:br>
              <a:rPr lang="en-GB" b="1" dirty="0" smtClean="0">
                <a:solidFill>
                  <a:srgbClr val="800000"/>
                </a:solidFill>
              </a:rPr>
            </a:br>
            <a:r>
              <a:rPr lang="en-GB" b="1" dirty="0" smtClean="0">
                <a:solidFill>
                  <a:srgbClr val="800000"/>
                </a:solidFill>
              </a:rPr>
              <a:t>10</a:t>
            </a:r>
            <a:r>
              <a:rPr lang="en-GB" b="1" baseline="30000" dirty="0" smtClean="0">
                <a:solidFill>
                  <a:srgbClr val="800000"/>
                </a:solidFill>
              </a:rPr>
              <a:t>th</a:t>
            </a:r>
            <a:r>
              <a:rPr lang="en-GB" b="1" dirty="0" smtClean="0">
                <a:solidFill>
                  <a:srgbClr val="800000"/>
                </a:solidFill>
              </a:rPr>
              <a:t> inverted </a:t>
            </a:r>
            <a:r>
              <a:rPr lang="en-GB" b="1" dirty="0" smtClean="0">
                <a:solidFill>
                  <a:srgbClr val="800000"/>
                </a:solidFill>
              </a:rPr>
              <a:t>CSC</a:t>
            </a:r>
            <a:r>
              <a:rPr lang="en-GB" b="1" dirty="0">
                <a:solidFill>
                  <a:srgbClr val="800000"/>
                </a:solidFill>
              </a:rPr>
              <a:t/>
            </a:r>
            <a:br>
              <a:rPr lang="en-GB" b="1" dirty="0">
                <a:solidFill>
                  <a:srgbClr val="800000"/>
                </a:solidFill>
              </a:rPr>
            </a:br>
            <a:r>
              <a:rPr lang="en-GB" sz="2800" dirty="0">
                <a:solidFill>
                  <a:schemeClr val="bg1">
                    <a:lumMod val="50000"/>
                  </a:schemeClr>
                </a:solidFill>
              </a:rPr>
              <a:t>CERN, March 6-8, </a:t>
            </a:r>
            <a:r>
              <a:rPr lang="en-GB" sz="2800" dirty="0" smtClean="0">
                <a:solidFill>
                  <a:schemeClr val="bg1">
                    <a:lumMod val="50000"/>
                  </a:schemeClr>
                </a:solidFill>
              </a:rPr>
              <a:t>2017</a:t>
            </a:r>
            <a:br>
              <a:rPr lang="en-GB" sz="2800" dirty="0" smtClean="0">
                <a:solidFill>
                  <a:schemeClr val="bg1">
                    <a:lumMod val="50000"/>
                  </a:schemeClr>
                </a:solidFill>
              </a:rPr>
            </a:br>
            <a:r>
              <a:rPr lang="en-GB" sz="2000" dirty="0" smtClean="0">
                <a:solidFill>
                  <a:schemeClr val="bg1">
                    <a:lumMod val="50000"/>
                  </a:schemeClr>
                </a:solidFill>
                <a:hlinkClick r:id="rId3"/>
              </a:rPr>
              <a:t>https</a:t>
            </a:r>
            <a:r>
              <a:rPr lang="en-GB" sz="2000" dirty="0">
                <a:solidFill>
                  <a:schemeClr val="bg1">
                    <a:lumMod val="50000"/>
                  </a:schemeClr>
                </a:solidFill>
                <a:hlinkClick r:id="rId3"/>
              </a:rPr>
              <a:t>://</a:t>
            </a:r>
            <a:r>
              <a:rPr lang="en-GB" sz="2000" dirty="0" smtClean="0">
                <a:solidFill>
                  <a:schemeClr val="bg1">
                    <a:lumMod val="50000"/>
                  </a:schemeClr>
                </a:solidFill>
                <a:hlinkClick r:id="rId3"/>
              </a:rPr>
              <a:t>indico.cern.ch/e/iCSC-2017</a:t>
            </a:r>
            <a:r>
              <a:rPr lang="en-GB" sz="2000" dirty="0" smtClean="0">
                <a:solidFill>
                  <a:schemeClr val="bg1">
                    <a:lumMod val="50000"/>
                  </a:schemeClr>
                </a:solidFill>
              </a:rPr>
              <a:t>  </a:t>
            </a:r>
            <a:endParaRPr lang="en-GB" sz="4400" dirty="0">
              <a:solidFill>
                <a:schemeClr val="bg1">
                  <a:lumMod val="50000"/>
                </a:schemeClr>
              </a:solidFill>
            </a:endParaRPr>
          </a:p>
        </p:txBody>
      </p:sp>
      <p:sp>
        <p:nvSpPr>
          <p:cNvPr id="3" name="Subtitle 2"/>
          <p:cNvSpPr>
            <a:spLocks noGrp="1"/>
          </p:cNvSpPr>
          <p:nvPr>
            <p:ph type="subTitle" idx="1"/>
          </p:nvPr>
        </p:nvSpPr>
        <p:spPr>
          <a:xfrm>
            <a:off x="467544" y="5589240"/>
            <a:ext cx="8352928" cy="954856"/>
          </a:xfrm>
        </p:spPr>
        <p:txBody>
          <a:bodyPr/>
          <a:lstStyle/>
          <a:p>
            <a:r>
              <a:rPr lang="en-GB" i="1" dirty="0" smtClean="0">
                <a:solidFill>
                  <a:schemeClr val="tx1">
                    <a:lumMod val="95000"/>
                    <a:lumOff val="5000"/>
                  </a:schemeClr>
                </a:solidFill>
              </a:rPr>
              <a:t>Sebastian </a:t>
            </a:r>
            <a:r>
              <a:rPr lang="en-GB" i="1" dirty="0" err="1" smtClean="0">
                <a:solidFill>
                  <a:schemeClr val="tx1">
                    <a:lumMod val="95000"/>
                    <a:lumOff val="5000"/>
                  </a:schemeClr>
                </a:solidFill>
              </a:rPr>
              <a:t>Lopienski</a:t>
            </a:r>
            <a:r>
              <a:rPr lang="en-GB" i="1" dirty="0" smtClean="0">
                <a:solidFill>
                  <a:schemeClr val="tx1">
                    <a:lumMod val="95000"/>
                    <a:lumOff val="5000"/>
                  </a:schemeClr>
                </a:solidFill>
              </a:rPr>
              <a:t/>
            </a:r>
            <a:br>
              <a:rPr lang="en-GB" i="1" dirty="0" smtClean="0">
                <a:solidFill>
                  <a:schemeClr val="tx1">
                    <a:lumMod val="95000"/>
                    <a:lumOff val="5000"/>
                  </a:schemeClr>
                </a:solidFill>
              </a:rPr>
            </a:br>
            <a:r>
              <a:rPr lang="en-GB" sz="2000" i="1" dirty="0" smtClean="0">
                <a:solidFill>
                  <a:schemeClr val="bg1">
                    <a:lumMod val="50000"/>
                  </a:schemeClr>
                </a:solidFill>
              </a:rPr>
              <a:t>CERN School of Computing director</a:t>
            </a:r>
            <a:endParaRPr lang="en-GB" sz="2000" i="1" dirty="0" smtClean="0">
              <a:solidFill>
                <a:schemeClr val="bg1">
                  <a:lumMod val="50000"/>
                </a:schemeClr>
              </a:solidFill>
            </a:endParaRPr>
          </a:p>
          <a:p>
            <a:endParaRPr lang="en-GB" sz="2000" dirty="0" smtClean="0">
              <a:solidFill>
                <a:schemeClr val="tx1">
                  <a:lumMod val="65000"/>
                  <a:lumOff val="35000"/>
                </a:schemeClr>
              </a:solidFill>
            </a:endParaRPr>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a:ext>
            </a:extLst>
          </a:blip>
          <a:srcRect t="33463" b="34644"/>
          <a:stretch/>
        </p:blipFill>
        <p:spPr>
          <a:xfrm>
            <a:off x="0" y="3140994"/>
            <a:ext cx="9144000" cy="1944190"/>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156892" y="764704"/>
            <a:ext cx="2447556" cy="1400002"/>
          </a:xfrm>
          <a:prstGeom prst="rect">
            <a:avLst/>
          </a:prstGeom>
        </p:spPr>
      </p:pic>
    </p:spTree>
    <p:extLst>
      <p:ext uri="{BB962C8B-B14F-4D97-AF65-F5344CB8AC3E}">
        <p14:creationId xmlns:p14="http://schemas.microsoft.com/office/powerpoint/2010/main" val="18374374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smtClean="0"/>
              <a:t>Topics</a:t>
            </a:r>
            <a:endParaRPr lang="en-US" dirty="0"/>
          </a:p>
        </p:txBody>
      </p:sp>
      <p:sp>
        <p:nvSpPr>
          <p:cNvPr id="3" name="Content Placeholder 2"/>
          <p:cNvSpPr>
            <a:spLocks noGrp="1"/>
          </p:cNvSpPr>
          <p:nvPr>
            <p:ph idx="1"/>
          </p:nvPr>
        </p:nvSpPr>
        <p:spPr>
          <a:xfrm>
            <a:off x="251519" y="980728"/>
            <a:ext cx="8744843" cy="4968552"/>
          </a:xfrm>
        </p:spPr>
        <p:txBody>
          <a:bodyPr/>
          <a:lstStyle/>
          <a:p>
            <a:pPr marL="1338263" indent="0">
              <a:lnSpc>
                <a:spcPct val="200000"/>
              </a:lnSpc>
              <a:buNone/>
            </a:pPr>
            <a:r>
              <a:rPr lang="en-US" dirty="0" smtClean="0">
                <a:solidFill>
                  <a:srgbClr val="C00000"/>
                </a:solidFill>
              </a:rPr>
              <a:t>Artificial Intelligence</a:t>
            </a:r>
          </a:p>
          <a:p>
            <a:pPr marL="1338263" indent="0">
              <a:lnSpc>
                <a:spcPct val="200000"/>
              </a:lnSpc>
              <a:buNone/>
            </a:pPr>
            <a:r>
              <a:rPr lang="en-US" dirty="0" smtClean="0">
                <a:solidFill>
                  <a:srgbClr val="C00000"/>
                </a:solidFill>
              </a:rPr>
              <a:t>Distributed </a:t>
            </a:r>
            <a:r>
              <a:rPr lang="en-US" dirty="0">
                <a:solidFill>
                  <a:srgbClr val="C00000"/>
                </a:solidFill>
              </a:rPr>
              <a:t>Consensus &amp; Fault </a:t>
            </a:r>
            <a:r>
              <a:rPr lang="en-US" dirty="0" smtClean="0">
                <a:solidFill>
                  <a:srgbClr val="C00000"/>
                </a:solidFill>
              </a:rPr>
              <a:t>Tolerance</a:t>
            </a:r>
          </a:p>
          <a:p>
            <a:pPr marL="1338263" indent="0">
              <a:lnSpc>
                <a:spcPct val="200000"/>
              </a:lnSpc>
              <a:buNone/>
            </a:pPr>
            <a:r>
              <a:rPr lang="en-US" dirty="0" smtClean="0">
                <a:solidFill>
                  <a:srgbClr val="C00000"/>
                </a:solidFill>
              </a:rPr>
              <a:t>Anomaly Detection</a:t>
            </a:r>
          </a:p>
          <a:p>
            <a:pPr marL="1338263" indent="0">
              <a:lnSpc>
                <a:spcPct val="200000"/>
              </a:lnSpc>
              <a:buNone/>
            </a:pPr>
            <a:r>
              <a:rPr lang="en-US" dirty="0" smtClean="0">
                <a:solidFill>
                  <a:srgbClr val="C00000"/>
                </a:solidFill>
              </a:rPr>
              <a:t>Evolutionary Computation</a:t>
            </a:r>
          </a:p>
          <a:p>
            <a:pPr marL="1338263" indent="0">
              <a:lnSpc>
                <a:spcPct val="200000"/>
              </a:lnSpc>
              <a:buNone/>
            </a:pPr>
            <a:r>
              <a:rPr lang="en-US" dirty="0" smtClean="0">
                <a:solidFill>
                  <a:srgbClr val="C00000"/>
                </a:solidFill>
              </a:rPr>
              <a:t>VM </a:t>
            </a:r>
            <a:r>
              <a:rPr lang="en-US" dirty="0">
                <a:solidFill>
                  <a:srgbClr val="C00000"/>
                </a:solidFill>
              </a:rPr>
              <a:t>Image </a:t>
            </a:r>
            <a:r>
              <a:rPr lang="en-US" dirty="0" smtClean="0">
                <a:solidFill>
                  <a:srgbClr val="C00000"/>
                </a:solidFill>
              </a:rPr>
              <a:t>Management</a:t>
            </a:r>
          </a:p>
          <a:p>
            <a:pPr marL="1338263" indent="0">
              <a:lnSpc>
                <a:spcPct val="200000"/>
              </a:lnSpc>
              <a:buNone/>
            </a:pPr>
            <a:r>
              <a:rPr lang="en-US" dirty="0" smtClean="0">
                <a:solidFill>
                  <a:srgbClr val="C00000"/>
                </a:solidFill>
              </a:rPr>
              <a:t>Data </a:t>
            </a:r>
            <a:r>
              <a:rPr lang="en-US" dirty="0">
                <a:solidFill>
                  <a:srgbClr val="C00000"/>
                </a:solidFill>
              </a:rPr>
              <a:t>Visualizations</a:t>
            </a:r>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10</a:t>
            </a:fld>
            <a:endParaRPr lang="fr-FR" dirty="0"/>
          </a:p>
        </p:txBody>
      </p:sp>
      <p:pic>
        <p:nvPicPr>
          <p:cNvPr id="7" name="Content Placeholder 11"/>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bwMode="auto">
          <a:xfrm>
            <a:off x="777070" y="1189624"/>
            <a:ext cx="720000" cy="7272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77070" y="2050211"/>
            <a:ext cx="720000" cy="724444"/>
          </a:xfrm>
          <a:prstGeom prst="rect">
            <a:avLst/>
          </a:prstGeom>
        </p:spPr>
      </p:pic>
      <p:pic>
        <p:nvPicPr>
          <p:cNvPr id="12" name="Picture 11"/>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77070" y="2908034"/>
            <a:ext cx="720000" cy="753676"/>
          </a:xfrm>
          <a:prstGeom prst="rect">
            <a:avLst/>
          </a:prstGeom>
        </p:spPr>
      </p:pic>
      <p:pic>
        <p:nvPicPr>
          <p:cNvPr id="15" name="Picture 14"/>
          <p:cNvPicPr>
            <a:picLocks noChangeAspect="1"/>
          </p:cNvPicPr>
          <p:nvPr/>
        </p:nvPicPr>
        <p:blipFill rotWithShape="1">
          <a:blip r:embed="rId5" cstate="hqprint">
            <a:extLst>
              <a:ext uri="{28A0092B-C50C-407E-A947-70E740481C1C}">
                <a14:useLocalDpi xmlns:a14="http://schemas.microsoft.com/office/drawing/2010/main"/>
              </a:ext>
            </a:extLst>
          </a:blip>
          <a:srcRect t="9447"/>
          <a:stretch/>
        </p:blipFill>
        <p:spPr>
          <a:xfrm>
            <a:off x="777071" y="3795089"/>
            <a:ext cx="720000" cy="753676"/>
          </a:xfrm>
          <a:prstGeom prst="rect">
            <a:avLst/>
          </a:prstGeom>
        </p:spPr>
      </p:pic>
      <p:pic>
        <p:nvPicPr>
          <p:cNvPr id="18" name="Picture 17"/>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77071" y="4682144"/>
            <a:ext cx="720000" cy="701709"/>
          </a:xfrm>
          <a:prstGeom prst="rect">
            <a:avLst/>
          </a:prstGeom>
        </p:spPr>
      </p:pic>
      <p:pic>
        <p:nvPicPr>
          <p:cNvPr id="21" name="Picture 20"/>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777071" y="5517232"/>
            <a:ext cx="720000" cy="649373"/>
          </a:xfrm>
          <a:prstGeom prst="rect">
            <a:avLst/>
          </a:prstGeom>
        </p:spPr>
      </p:pic>
    </p:spTree>
    <p:extLst>
      <p:ext uri="{BB962C8B-B14F-4D97-AF65-F5344CB8AC3E}">
        <p14:creationId xmlns:p14="http://schemas.microsoft.com/office/powerpoint/2010/main" val="415866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188541"/>
            <a:ext cx="8744843" cy="648171"/>
          </a:xfrm>
        </p:spPr>
        <p:txBody>
          <a:bodyPr/>
          <a:lstStyle/>
          <a:p>
            <a:r>
              <a:rPr lang="en-US" dirty="0" smtClean="0"/>
              <a:t>Lecturers </a:t>
            </a:r>
            <a:br>
              <a:rPr lang="en-US" dirty="0" smtClean="0"/>
            </a:br>
            <a:r>
              <a:rPr lang="en-US" sz="2000" dirty="0" smtClean="0">
                <a:hlinkClick r:id="rId3"/>
              </a:rPr>
              <a:t>https</a:t>
            </a:r>
            <a:r>
              <a:rPr lang="en-US" sz="2000">
                <a:hlinkClick r:id="rId3"/>
              </a:rPr>
              <a:t>://</a:t>
            </a:r>
            <a:r>
              <a:rPr lang="en-US" sz="2000" dirty="0" smtClean="0">
                <a:hlinkClick r:id="rId3"/>
              </a:rPr>
              <a:t>indico.cern.ch/event/591368/page/9113-speaker-biographies</a:t>
            </a:r>
            <a:r>
              <a:rPr lang="en-US" sz="2000" dirty="0" smtClean="0"/>
              <a:t> </a:t>
            </a:r>
            <a:endParaRPr lang="en-US" sz="1800" dirty="0"/>
          </a:p>
        </p:txBody>
      </p:sp>
      <p:pic>
        <p:nvPicPr>
          <p:cNvPr id="12" name="Content Placeholder 11"/>
          <p:cNvPicPr>
            <a:picLocks noGrp="1" noChangeAspect="1"/>
          </p:cNvPicPr>
          <p:nvPr>
            <p:ph idx="1"/>
          </p:nvPr>
        </p:nvPicPr>
        <p:blipFill>
          <a:blip r:embed="rId4" cstate="hqprint">
            <a:extLst>
              <a:ext uri="{28A0092B-C50C-407E-A947-70E740481C1C}">
                <a14:useLocalDpi xmlns:a14="http://schemas.microsoft.com/office/drawing/2010/main"/>
              </a:ext>
            </a:extLst>
          </a:blip>
          <a:stretch>
            <a:fillRect/>
          </a:stretch>
        </p:blipFill>
        <p:spPr>
          <a:xfrm>
            <a:off x="3536703" y="1052736"/>
            <a:ext cx="1782158" cy="1800000"/>
          </a:xfrm>
        </p:spPr>
      </p:pic>
      <p:sp>
        <p:nvSpPr>
          <p:cNvPr id="4" name="Footer Placeholder 3"/>
          <p:cNvSpPr>
            <a:spLocks noGrp="1"/>
          </p:cNvSpPr>
          <p:nvPr>
            <p:ph type="ftr" sz="quarter" idx="11"/>
          </p:nvPr>
        </p:nvSpPr>
        <p:spPr/>
        <p:txBody>
          <a:bodyPr/>
          <a:lstStyle/>
          <a:p>
            <a:pPr>
              <a:defRPr/>
            </a:pPr>
            <a:r>
              <a:rPr lang="fr-FR" dirty="0" err="1" smtClean="0"/>
              <a:t>Sebastian</a:t>
            </a:r>
            <a:r>
              <a:rPr lang="fr-FR" dirty="0" smtClean="0"/>
              <a:t> </a:t>
            </a:r>
            <a:r>
              <a:rPr lang="fr-FR" dirty="0" err="1" smtClean="0"/>
              <a:t>Lopienski</a:t>
            </a:r>
            <a:r>
              <a:rPr lang="fr-FR" dirty="0" smtClean="0"/>
              <a:t> – </a:t>
            </a:r>
            <a:r>
              <a:rPr lang="fr-FR" dirty="0" err="1" smtClean="0"/>
              <a:t>inverted</a:t>
            </a:r>
            <a:r>
              <a:rPr lang="fr-FR" dirty="0" smtClean="0"/>
              <a:t> CSC 2017</a:t>
            </a:r>
            <a:endParaRPr lang="fr-FR" dirty="0"/>
          </a:p>
        </p:txBody>
      </p:sp>
      <p:grpSp>
        <p:nvGrpSpPr>
          <p:cNvPr id="33" name="Group 32"/>
          <p:cNvGrpSpPr/>
          <p:nvPr/>
        </p:nvGrpSpPr>
        <p:grpSpPr>
          <a:xfrm>
            <a:off x="428742" y="1052736"/>
            <a:ext cx="1795882" cy="2403940"/>
            <a:chOff x="428742" y="1167335"/>
            <a:chExt cx="1795882" cy="2403940"/>
          </a:xfrm>
        </p:grpSpPr>
        <p:pic>
          <p:nvPicPr>
            <p:cNvPr id="14" name="Picture 13"/>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32204" y="1167335"/>
              <a:ext cx="1788958" cy="1800000"/>
            </a:xfrm>
            <a:prstGeom prst="rect">
              <a:avLst/>
            </a:prstGeom>
          </p:spPr>
        </p:pic>
        <p:sp>
          <p:nvSpPr>
            <p:cNvPr id="20" name="Rectangle 19"/>
            <p:cNvSpPr/>
            <p:nvPr/>
          </p:nvSpPr>
          <p:spPr>
            <a:xfrm>
              <a:off x="428742" y="2924944"/>
              <a:ext cx="1795882" cy="646331"/>
            </a:xfrm>
            <a:prstGeom prst="rect">
              <a:avLst/>
            </a:prstGeom>
          </p:spPr>
          <p:txBody>
            <a:bodyPr wrap="square">
              <a:spAutoFit/>
            </a:bodyPr>
            <a:lstStyle/>
            <a:p>
              <a:pPr algn="ctr"/>
              <a:r>
                <a:rPr lang="en-US" dirty="0" smtClean="0"/>
                <a:t>Georgios </a:t>
              </a:r>
              <a:r>
                <a:rPr lang="en-US" dirty="0" err="1" smtClean="0"/>
                <a:t>Bitzes</a:t>
              </a:r>
              <a:r>
                <a:rPr lang="en-US" dirty="0" smtClean="0"/>
                <a:t/>
              </a:r>
              <a:br>
                <a:rPr lang="en-US" dirty="0" smtClean="0"/>
              </a:br>
              <a:r>
                <a:rPr lang="en-US" i="1" dirty="0" smtClean="0">
                  <a:solidFill>
                    <a:schemeClr val="bg1">
                      <a:lumMod val="50000"/>
                    </a:schemeClr>
                  </a:solidFill>
                </a:rPr>
                <a:t>CERN</a:t>
              </a:r>
              <a:endParaRPr lang="en-US" i="1" dirty="0">
                <a:solidFill>
                  <a:schemeClr val="bg1">
                    <a:lumMod val="50000"/>
                  </a:schemeClr>
                </a:solidFill>
              </a:endParaRPr>
            </a:p>
          </p:txBody>
        </p:sp>
      </p:grpSp>
      <p:sp>
        <p:nvSpPr>
          <p:cNvPr id="23" name="Rectangle 22"/>
          <p:cNvSpPr/>
          <p:nvPr/>
        </p:nvSpPr>
        <p:spPr>
          <a:xfrm>
            <a:off x="2627380" y="2810345"/>
            <a:ext cx="3600804" cy="923330"/>
          </a:xfrm>
          <a:prstGeom prst="rect">
            <a:avLst/>
          </a:prstGeom>
        </p:spPr>
        <p:txBody>
          <a:bodyPr wrap="square">
            <a:spAutoFit/>
          </a:bodyPr>
          <a:lstStyle/>
          <a:p>
            <a:pPr algn="ctr"/>
            <a:r>
              <a:rPr lang="en-US" dirty="0" smtClean="0"/>
              <a:t>Daniel </a:t>
            </a:r>
            <a:r>
              <a:rPr lang="en-US" dirty="0" err="1" smtClean="0"/>
              <a:t>Campora</a:t>
            </a:r>
            <a:r>
              <a:rPr lang="en-US" dirty="0"/>
              <a:t/>
            </a:r>
            <a:br>
              <a:rPr lang="en-US" dirty="0"/>
            </a:br>
            <a:r>
              <a:rPr lang="en-US" i="1" dirty="0" smtClean="0">
                <a:solidFill>
                  <a:schemeClr val="bg1">
                    <a:lumMod val="50000"/>
                  </a:schemeClr>
                </a:solidFill>
              </a:rPr>
              <a:t>Universidad </a:t>
            </a:r>
            <a:r>
              <a:rPr lang="en-US" i="1" dirty="0">
                <a:solidFill>
                  <a:schemeClr val="bg1">
                    <a:lumMod val="50000"/>
                  </a:schemeClr>
                </a:solidFill>
              </a:rPr>
              <a:t>de </a:t>
            </a:r>
            <a:r>
              <a:rPr lang="en-US" i="1" dirty="0" err="1" smtClean="0">
                <a:solidFill>
                  <a:schemeClr val="bg1">
                    <a:lumMod val="50000"/>
                  </a:schemeClr>
                </a:solidFill>
              </a:rPr>
              <a:t>Sevilla</a:t>
            </a:r>
            <a:r>
              <a:rPr lang="en-US" i="1" dirty="0" smtClean="0">
                <a:solidFill>
                  <a:schemeClr val="bg1">
                    <a:lumMod val="50000"/>
                  </a:schemeClr>
                </a:solidFill>
              </a:rPr>
              <a:t> </a:t>
            </a:r>
            <a:br>
              <a:rPr lang="en-US" i="1" dirty="0" smtClean="0">
                <a:solidFill>
                  <a:schemeClr val="bg1">
                    <a:lumMod val="50000"/>
                  </a:schemeClr>
                </a:solidFill>
              </a:rPr>
            </a:br>
            <a:r>
              <a:rPr lang="en-US" i="1" dirty="0" smtClean="0">
                <a:solidFill>
                  <a:schemeClr val="bg1">
                    <a:lumMod val="50000"/>
                  </a:schemeClr>
                </a:solidFill>
              </a:rPr>
              <a:t>(Spain) and CERN</a:t>
            </a:r>
            <a:endParaRPr lang="en-US" i="1" dirty="0">
              <a:solidFill>
                <a:schemeClr val="bg1">
                  <a:lumMod val="50000"/>
                </a:schemeClr>
              </a:solidFill>
            </a:endParaRPr>
          </a:p>
        </p:txBody>
      </p:sp>
      <p:grpSp>
        <p:nvGrpSpPr>
          <p:cNvPr id="32" name="Group 31"/>
          <p:cNvGrpSpPr/>
          <p:nvPr/>
        </p:nvGrpSpPr>
        <p:grpSpPr>
          <a:xfrm>
            <a:off x="6568219" y="1052736"/>
            <a:ext cx="1719572" cy="2403940"/>
            <a:chOff x="6568219" y="1167335"/>
            <a:chExt cx="1719572" cy="2403940"/>
          </a:xfrm>
        </p:grpSpPr>
        <p:pic>
          <p:nvPicPr>
            <p:cNvPr id="17" name="Picture 16"/>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568219" y="1167335"/>
              <a:ext cx="1719572" cy="1800000"/>
            </a:xfrm>
            <a:prstGeom prst="rect">
              <a:avLst/>
            </a:prstGeom>
          </p:spPr>
        </p:pic>
        <p:sp>
          <p:nvSpPr>
            <p:cNvPr id="24" name="Rectangle 23"/>
            <p:cNvSpPr/>
            <p:nvPr/>
          </p:nvSpPr>
          <p:spPr>
            <a:xfrm>
              <a:off x="6617527" y="2924944"/>
              <a:ext cx="1620957" cy="646331"/>
            </a:xfrm>
            <a:prstGeom prst="rect">
              <a:avLst/>
            </a:prstGeom>
          </p:spPr>
          <p:txBody>
            <a:bodyPr wrap="none">
              <a:spAutoFit/>
            </a:bodyPr>
            <a:lstStyle/>
            <a:p>
              <a:pPr algn="ctr"/>
              <a:r>
                <a:rPr lang="en-US" dirty="0"/>
                <a:t>Michael </a:t>
              </a:r>
              <a:r>
                <a:rPr lang="en-US" dirty="0" smtClean="0"/>
                <a:t>Davis</a:t>
              </a:r>
              <a:br>
                <a:rPr lang="en-US" dirty="0" smtClean="0"/>
              </a:br>
              <a:r>
                <a:rPr lang="en-US" i="1" dirty="0" smtClean="0">
                  <a:solidFill>
                    <a:schemeClr val="bg1">
                      <a:lumMod val="50000"/>
                    </a:schemeClr>
                  </a:solidFill>
                </a:rPr>
                <a:t>CERN</a:t>
              </a:r>
              <a:endParaRPr lang="en-US" i="1" dirty="0">
                <a:solidFill>
                  <a:schemeClr val="bg1">
                    <a:lumMod val="50000"/>
                  </a:schemeClr>
                </a:solidFill>
              </a:endParaRPr>
            </a:p>
          </p:txBody>
        </p:sp>
      </p:grpSp>
      <p:grpSp>
        <p:nvGrpSpPr>
          <p:cNvPr id="29" name="Group 28"/>
          <p:cNvGrpSpPr/>
          <p:nvPr/>
        </p:nvGrpSpPr>
        <p:grpSpPr>
          <a:xfrm>
            <a:off x="539552" y="3789040"/>
            <a:ext cx="1557125" cy="2432775"/>
            <a:chOff x="982368" y="3946812"/>
            <a:chExt cx="1557125" cy="2432775"/>
          </a:xfrm>
        </p:grpSpPr>
        <p:pic>
          <p:nvPicPr>
            <p:cNvPr id="13" name="Picture 12"/>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982368" y="3946812"/>
              <a:ext cx="1557125" cy="1800000"/>
            </a:xfrm>
            <a:prstGeom prst="rect">
              <a:avLst/>
            </a:prstGeom>
          </p:spPr>
        </p:pic>
        <p:sp>
          <p:nvSpPr>
            <p:cNvPr id="25" name="Rectangle 24"/>
            <p:cNvSpPr/>
            <p:nvPr/>
          </p:nvSpPr>
          <p:spPr>
            <a:xfrm>
              <a:off x="995336" y="5733256"/>
              <a:ext cx="1531188" cy="646331"/>
            </a:xfrm>
            <a:prstGeom prst="rect">
              <a:avLst/>
            </a:prstGeom>
          </p:spPr>
          <p:txBody>
            <a:bodyPr wrap="none">
              <a:spAutoFit/>
            </a:bodyPr>
            <a:lstStyle/>
            <a:p>
              <a:pPr algn="ctr"/>
              <a:r>
                <a:rPr lang="en-US" dirty="0" smtClean="0"/>
                <a:t>Daniel Lanza</a:t>
              </a:r>
              <a:br>
                <a:rPr lang="en-US" dirty="0" smtClean="0"/>
              </a:br>
              <a:r>
                <a:rPr lang="en-US" i="1" dirty="0" smtClean="0">
                  <a:solidFill>
                    <a:schemeClr val="bg1">
                      <a:lumMod val="50000"/>
                    </a:schemeClr>
                  </a:solidFill>
                </a:rPr>
                <a:t>CERN</a:t>
              </a:r>
              <a:endParaRPr lang="en-US" i="1" dirty="0">
                <a:solidFill>
                  <a:schemeClr val="bg1">
                    <a:lumMod val="50000"/>
                  </a:schemeClr>
                </a:solidFill>
              </a:endParaRPr>
            </a:p>
          </p:txBody>
        </p:sp>
      </p:grpSp>
      <p:grpSp>
        <p:nvGrpSpPr>
          <p:cNvPr id="30" name="Group 29"/>
          <p:cNvGrpSpPr/>
          <p:nvPr/>
        </p:nvGrpSpPr>
        <p:grpSpPr>
          <a:xfrm>
            <a:off x="3131840" y="3789040"/>
            <a:ext cx="2698175" cy="2709774"/>
            <a:chOff x="3036611" y="3946812"/>
            <a:chExt cx="2698175" cy="2709774"/>
          </a:xfrm>
        </p:grpSpPr>
        <p:pic>
          <p:nvPicPr>
            <p:cNvPr id="15" name="Picture 14"/>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3462239" y="3946812"/>
              <a:ext cx="1846919" cy="1800000"/>
            </a:xfrm>
            <a:prstGeom prst="rect">
              <a:avLst/>
            </a:prstGeom>
          </p:spPr>
        </p:pic>
        <p:sp>
          <p:nvSpPr>
            <p:cNvPr id="26" name="Rectangle 25"/>
            <p:cNvSpPr/>
            <p:nvPr/>
          </p:nvSpPr>
          <p:spPr>
            <a:xfrm>
              <a:off x="3036611" y="5733256"/>
              <a:ext cx="2698175" cy="923330"/>
            </a:xfrm>
            <a:prstGeom prst="rect">
              <a:avLst/>
            </a:prstGeom>
          </p:spPr>
          <p:txBody>
            <a:bodyPr wrap="none">
              <a:spAutoFit/>
            </a:bodyPr>
            <a:lstStyle/>
            <a:p>
              <a:pPr algn="ctr"/>
              <a:r>
                <a:rPr lang="en-US" dirty="0" smtClean="0"/>
                <a:t>Lorena </a:t>
              </a:r>
              <a:r>
                <a:rPr lang="en-US" dirty="0" err="1" smtClean="0"/>
                <a:t>Lobato</a:t>
              </a:r>
              <a:r>
                <a:rPr lang="en-US" dirty="0" smtClean="0"/>
                <a:t> </a:t>
              </a:r>
              <a:r>
                <a:rPr lang="en-US" dirty="0" err="1" smtClean="0"/>
                <a:t>Pardavila</a:t>
              </a:r>
              <a:r>
                <a:rPr lang="en-US" dirty="0" smtClean="0"/>
                <a:t/>
              </a:r>
              <a:br>
                <a:rPr lang="en-US" dirty="0" smtClean="0"/>
              </a:br>
              <a:r>
                <a:rPr lang="en-US" i="1" dirty="0" smtClean="0">
                  <a:solidFill>
                    <a:schemeClr val="bg1">
                      <a:lumMod val="50000"/>
                    </a:schemeClr>
                  </a:solidFill>
                </a:rPr>
                <a:t>University of Oviedo </a:t>
              </a:r>
              <a:br>
                <a:rPr lang="en-US" i="1" dirty="0" smtClean="0">
                  <a:solidFill>
                    <a:schemeClr val="bg1">
                      <a:lumMod val="50000"/>
                    </a:schemeClr>
                  </a:solidFill>
                </a:rPr>
              </a:br>
              <a:r>
                <a:rPr lang="en-US" i="1" dirty="0" smtClean="0">
                  <a:solidFill>
                    <a:schemeClr val="bg1">
                      <a:lumMod val="50000"/>
                    </a:schemeClr>
                  </a:solidFill>
                </a:rPr>
                <a:t>(Spain) and CERN</a:t>
              </a:r>
              <a:endParaRPr lang="en-US" i="1" dirty="0">
                <a:solidFill>
                  <a:schemeClr val="bg1">
                    <a:lumMod val="50000"/>
                  </a:schemeClr>
                </a:solidFill>
              </a:endParaRPr>
            </a:p>
          </p:txBody>
        </p:sp>
      </p:grpSp>
      <p:grpSp>
        <p:nvGrpSpPr>
          <p:cNvPr id="31" name="Group 30"/>
          <p:cNvGrpSpPr/>
          <p:nvPr/>
        </p:nvGrpSpPr>
        <p:grpSpPr>
          <a:xfrm>
            <a:off x="5940152" y="3789040"/>
            <a:ext cx="2805062" cy="2709774"/>
            <a:chOff x="5799386" y="3946812"/>
            <a:chExt cx="2805062" cy="2709774"/>
          </a:xfrm>
        </p:grpSpPr>
        <p:pic>
          <p:nvPicPr>
            <p:cNvPr id="16" name="Picture 15"/>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6204032" y="3946812"/>
              <a:ext cx="1995770" cy="1800000"/>
            </a:xfrm>
            <a:prstGeom prst="rect">
              <a:avLst/>
            </a:prstGeom>
          </p:spPr>
        </p:pic>
        <p:sp>
          <p:nvSpPr>
            <p:cNvPr id="27" name="Rectangle 26"/>
            <p:cNvSpPr/>
            <p:nvPr/>
          </p:nvSpPr>
          <p:spPr>
            <a:xfrm>
              <a:off x="5799386" y="5733256"/>
              <a:ext cx="2805062" cy="923330"/>
            </a:xfrm>
            <a:prstGeom prst="rect">
              <a:avLst/>
            </a:prstGeom>
          </p:spPr>
          <p:txBody>
            <a:bodyPr wrap="none">
              <a:spAutoFit/>
            </a:bodyPr>
            <a:lstStyle/>
            <a:p>
              <a:pPr algn="ctr"/>
              <a:r>
                <a:rPr lang="en-US" dirty="0" err="1"/>
                <a:t>Eamonn</a:t>
              </a:r>
              <a:r>
                <a:rPr lang="en-US" dirty="0"/>
                <a:t> </a:t>
              </a:r>
              <a:r>
                <a:rPr lang="en-US" dirty="0" smtClean="0"/>
                <a:t>Maguire</a:t>
              </a:r>
              <a:br>
                <a:rPr lang="en-US" dirty="0" smtClean="0"/>
              </a:br>
              <a:r>
                <a:rPr lang="en-US" i="1" dirty="0" err="1" smtClean="0">
                  <a:solidFill>
                    <a:schemeClr val="bg1">
                      <a:lumMod val="50000"/>
                    </a:schemeClr>
                  </a:solidFill>
                </a:rPr>
                <a:t>Pictet</a:t>
              </a:r>
              <a:r>
                <a:rPr lang="en-US" i="1" dirty="0" smtClean="0">
                  <a:solidFill>
                    <a:schemeClr val="bg1">
                      <a:lumMod val="50000"/>
                    </a:schemeClr>
                  </a:solidFill>
                </a:rPr>
                <a:t> </a:t>
              </a:r>
              <a:r>
                <a:rPr lang="en-US" i="1" dirty="0">
                  <a:solidFill>
                    <a:schemeClr val="bg1">
                      <a:lumMod val="50000"/>
                    </a:schemeClr>
                  </a:solidFill>
                </a:rPr>
                <a:t>Asset </a:t>
              </a:r>
              <a:r>
                <a:rPr lang="en-US" i="1" dirty="0" smtClean="0">
                  <a:solidFill>
                    <a:schemeClr val="bg1">
                      <a:lumMod val="50000"/>
                    </a:schemeClr>
                  </a:solidFill>
                </a:rPr>
                <a:t>Management</a:t>
              </a:r>
              <a:br>
                <a:rPr lang="en-US" i="1" dirty="0" smtClean="0">
                  <a:solidFill>
                    <a:schemeClr val="bg1">
                      <a:lumMod val="50000"/>
                    </a:schemeClr>
                  </a:solidFill>
                </a:rPr>
              </a:br>
              <a:r>
                <a:rPr lang="en-US" i="1" dirty="0" smtClean="0">
                  <a:solidFill>
                    <a:schemeClr val="bg1">
                      <a:lumMod val="50000"/>
                    </a:schemeClr>
                  </a:solidFill>
                </a:rPr>
                <a:t>(Geneva</a:t>
              </a:r>
              <a:r>
                <a:rPr lang="en-US" i="1" dirty="0">
                  <a:solidFill>
                    <a:schemeClr val="bg1">
                      <a:lumMod val="50000"/>
                    </a:schemeClr>
                  </a:solidFill>
                </a:rPr>
                <a:t>, </a:t>
              </a:r>
              <a:r>
                <a:rPr lang="en-US" i="1" dirty="0" smtClean="0">
                  <a:solidFill>
                    <a:schemeClr val="bg1">
                      <a:lumMod val="50000"/>
                    </a:schemeClr>
                  </a:solidFill>
                </a:rPr>
                <a:t>Switzerland)</a:t>
              </a:r>
              <a:endParaRPr lang="en-US" i="1" dirty="0">
                <a:solidFill>
                  <a:schemeClr val="bg1">
                    <a:lumMod val="50000"/>
                  </a:schemeClr>
                </a:solidFill>
              </a:endParaRPr>
            </a:p>
          </p:txBody>
        </p:sp>
      </p:grpSp>
      <p:sp>
        <p:nvSpPr>
          <p:cNvPr id="34" name="Slide Number Placeholder 33"/>
          <p:cNvSpPr>
            <a:spLocks noGrp="1"/>
          </p:cNvSpPr>
          <p:nvPr>
            <p:ph type="sldNum" sz="quarter" idx="12"/>
          </p:nvPr>
        </p:nvSpPr>
        <p:spPr/>
        <p:txBody>
          <a:bodyPr/>
          <a:lstStyle/>
          <a:p>
            <a:pPr>
              <a:defRPr/>
            </a:pPr>
            <a:fld id="{6843C2BB-0BC1-4280-9510-6EBE6484FF4A}" type="slidenum">
              <a:rPr lang="fr-FR" smtClean="0"/>
              <a:pPr>
                <a:defRPr/>
              </a:pPr>
              <a:t>11</a:t>
            </a:fld>
            <a:endParaRPr lang="fr-FR" dirty="0"/>
          </a:p>
        </p:txBody>
      </p:sp>
    </p:spTree>
    <p:extLst>
      <p:ext uri="{BB962C8B-B14F-4D97-AF65-F5344CB8AC3E}">
        <p14:creationId xmlns:p14="http://schemas.microsoft.com/office/powerpoint/2010/main" val="13473818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smtClean="0"/>
              <a:t>Conveners </a:t>
            </a:r>
            <a:r>
              <a:rPr lang="en-US" sz="2800" dirty="0" smtClean="0"/>
              <a:t>(session chairs)</a:t>
            </a:r>
            <a:endParaRPr lang="en-US" sz="2800" dirty="0"/>
          </a:p>
        </p:txBody>
      </p:sp>
      <p:pic>
        <p:nvPicPr>
          <p:cNvPr id="6" name="Content Placeholder 5"/>
          <p:cNvPicPr>
            <a:picLocks noGrp="1" noChangeAspect="1"/>
          </p:cNvPicPr>
          <p:nvPr>
            <p:ph idx="1"/>
          </p:nvPr>
        </p:nvPicPr>
        <p:blipFill rotWithShape="1">
          <a:blip r:embed="rId2" cstate="hqprint">
            <a:extLst>
              <a:ext uri="{28A0092B-C50C-407E-A947-70E740481C1C}">
                <a14:useLocalDpi xmlns:a14="http://schemas.microsoft.com/office/drawing/2010/main"/>
              </a:ext>
            </a:extLst>
          </a:blip>
          <a:srcRect l="54009" t="8275" r="13139" b="42898"/>
          <a:stretch/>
        </p:blipFill>
        <p:spPr>
          <a:xfrm>
            <a:off x="3419872" y="1052735"/>
            <a:ext cx="2182077" cy="2160000"/>
          </a:xfrm>
        </p:spPr>
      </p:pic>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grpSp>
        <p:nvGrpSpPr>
          <p:cNvPr id="13" name="Group 12"/>
          <p:cNvGrpSpPr/>
          <p:nvPr/>
        </p:nvGrpSpPr>
        <p:grpSpPr>
          <a:xfrm>
            <a:off x="6337168" y="1092007"/>
            <a:ext cx="2160241" cy="2490301"/>
            <a:chOff x="1967046" y="1453426"/>
            <a:chExt cx="2160241" cy="2490301"/>
          </a:xfrm>
        </p:grpSpPr>
        <p:pic>
          <p:nvPicPr>
            <p:cNvPr id="7" name="Picture 6"/>
            <p:cNvPicPr>
              <a:picLocks noChangeAspect="1"/>
            </p:cNvPicPr>
            <p:nvPr/>
          </p:nvPicPr>
          <p:blipFill rotWithShape="1">
            <a:blip r:embed="rId3">
              <a:extLst>
                <a:ext uri="{28A0092B-C50C-407E-A947-70E740481C1C}">
                  <a14:useLocalDpi xmlns:a14="http://schemas.microsoft.com/office/drawing/2010/main"/>
                </a:ext>
              </a:extLst>
            </a:blip>
            <a:srcRect l="29811" t="8301" r="29537" b="28038"/>
            <a:stretch/>
          </p:blipFill>
          <p:spPr>
            <a:xfrm>
              <a:off x="1967046" y="1453426"/>
              <a:ext cx="2160241" cy="2160240"/>
            </a:xfrm>
            <a:prstGeom prst="rect">
              <a:avLst/>
            </a:prstGeom>
          </p:spPr>
        </p:pic>
        <p:sp>
          <p:nvSpPr>
            <p:cNvPr id="9" name="Rectangle 8"/>
            <p:cNvSpPr/>
            <p:nvPr/>
          </p:nvSpPr>
          <p:spPr>
            <a:xfrm>
              <a:off x="2044328" y="3574395"/>
              <a:ext cx="2005677" cy="369332"/>
            </a:xfrm>
            <a:prstGeom prst="rect">
              <a:avLst/>
            </a:prstGeom>
          </p:spPr>
          <p:txBody>
            <a:bodyPr wrap="none">
              <a:spAutoFit/>
            </a:bodyPr>
            <a:lstStyle/>
            <a:p>
              <a:r>
                <a:rPr lang="en-US" dirty="0" err="1"/>
                <a:t>Broen</a:t>
              </a:r>
              <a:r>
                <a:rPr lang="en-US" dirty="0"/>
                <a:t> van </a:t>
              </a:r>
              <a:r>
                <a:rPr lang="en-US" dirty="0" err="1" smtClean="0"/>
                <a:t>Besien</a:t>
              </a:r>
              <a:endParaRPr lang="en-US" dirty="0"/>
            </a:p>
          </p:txBody>
        </p:sp>
      </p:grpSp>
      <p:sp>
        <p:nvSpPr>
          <p:cNvPr id="10" name="Rectangle 9"/>
          <p:cNvSpPr/>
          <p:nvPr/>
        </p:nvSpPr>
        <p:spPr>
          <a:xfrm>
            <a:off x="2367135" y="5949280"/>
            <a:ext cx="1300356" cy="369332"/>
          </a:xfrm>
          <a:prstGeom prst="rect">
            <a:avLst/>
          </a:prstGeom>
        </p:spPr>
        <p:txBody>
          <a:bodyPr wrap="none">
            <a:spAutoFit/>
          </a:bodyPr>
          <a:lstStyle/>
          <a:p>
            <a:r>
              <a:rPr lang="en-US" dirty="0"/>
              <a:t>Ina </a:t>
            </a:r>
            <a:r>
              <a:rPr lang="en-US" dirty="0" err="1"/>
              <a:t>Gkotse</a:t>
            </a:r>
            <a:endParaRPr lang="en-US" dirty="0"/>
          </a:p>
        </p:txBody>
      </p:sp>
      <p:sp>
        <p:nvSpPr>
          <p:cNvPr id="11" name="Rectangle 10"/>
          <p:cNvSpPr/>
          <p:nvPr/>
        </p:nvSpPr>
        <p:spPr>
          <a:xfrm>
            <a:off x="3579906" y="3203684"/>
            <a:ext cx="1826141" cy="369332"/>
          </a:xfrm>
          <a:prstGeom prst="rect">
            <a:avLst/>
          </a:prstGeom>
        </p:spPr>
        <p:txBody>
          <a:bodyPr wrap="none">
            <a:spAutoFit/>
          </a:bodyPr>
          <a:lstStyle/>
          <a:p>
            <a:r>
              <a:rPr lang="en-US" dirty="0"/>
              <a:t>Frank </a:t>
            </a:r>
            <a:r>
              <a:rPr lang="en-US" dirty="0" err="1"/>
              <a:t>Berghaus</a:t>
            </a:r>
            <a:endParaRPr lang="en-US" dirty="0"/>
          </a:p>
        </p:txBody>
      </p:sp>
      <p:grpSp>
        <p:nvGrpSpPr>
          <p:cNvPr id="14" name="Group 13"/>
          <p:cNvGrpSpPr/>
          <p:nvPr/>
        </p:nvGrpSpPr>
        <p:grpSpPr>
          <a:xfrm>
            <a:off x="539792" y="1052736"/>
            <a:ext cx="2160000" cy="2520280"/>
            <a:chOff x="4780078" y="1958446"/>
            <a:chExt cx="2160000" cy="2520280"/>
          </a:xfrm>
        </p:grpSpPr>
        <p:pic>
          <p:nvPicPr>
            <p:cNvPr id="1025" name="Picture 1" descr="pi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80078" y="1958446"/>
              <a:ext cx="2160000" cy="216000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4949027" y="4109394"/>
              <a:ext cx="1822102" cy="369332"/>
            </a:xfrm>
            <a:prstGeom prst="rect">
              <a:avLst/>
            </a:prstGeom>
          </p:spPr>
          <p:txBody>
            <a:bodyPr wrap="none">
              <a:spAutoFit/>
            </a:bodyPr>
            <a:lstStyle/>
            <a:p>
              <a:r>
                <a:rPr lang="en-US" dirty="0"/>
                <a:t>Alejandro Aviles</a:t>
              </a:r>
            </a:p>
          </p:txBody>
        </p:sp>
      </p:grpSp>
      <p:pic>
        <p:nvPicPr>
          <p:cNvPr id="16" name="Picture 15"/>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110699" y="3837603"/>
            <a:ext cx="1813229" cy="2160000"/>
          </a:xfrm>
          <a:prstGeom prst="rect">
            <a:avLst/>
          </a:prstGeom>
        </p:spPr>
      </p:pic>
      <p:sp>
        <p:nvSpPr>
          <p:cNvPr id="17" name="Slide Number Placeholder 16"/>
          <p:cNvSpPr>
            <a:spLocks noGrp="1"/>
          </p:cNvSpPr>
          <p:nvPr>
            <p:ph type="sldNum" sz="quarter" idx="12"/>
          </p:nvPr>
        </p:nvSpPr>
        <p:spPr/>
        <p:txBody>
          <a:bodyPr/>
          <a:lstStyle/>
          <a:p>
            <a:pPr>
              <a:defRPr/>
            </a:pPr>
            <a:fld id="{6843C2BB-0BC1-4280-9510-6EBE6484FF4A}" type="slidenum">
              <a:rPr lang="fr-FR" smtClean="0"/>
              <a:pPr>
                <a:defRPr/>
              </a:pPr>
              <a:t>12</a:t>
            </a:fld>
            <a:endParaRPr lang="fr-FR" dirty="0"/>
          </a:p>
        </p:txBody>
      </p:sp>
      <p:grpSp>
        <p:nvGrpSpPr>
          <p:cNvPr id="3" name="Group 2"/>
          <p:cNvGrpSpPr/>
          <p:nvPr/>
        </p:nvGrpSpPr>
        <p:grpSpPr>
          <a:xfrm>
            <a:off x="5071337" y="3841310"/>
            <a:ext cx="2236967" cy="2520280"/>
            <a:chOff x="6400571" y="1052736"/>
            <a:chExt cx="2236967" cy="2520280"/>
          </a:xfrm>
        </p:grpSpPr>
        <p:pic>
          <p:nvPicPr>
            <p:cNvPr id="18" name="Picture 17"/>
            <p:cNvPicPr>
              <a:picLocks noChangeAspect="1"/>
            </p:cNvPicPr>
            <p:nvPr/>
          </p:nvPicPr>
          <p:blipFill rotWithShape="1">
            <a:blip r:embed="rId6">
              <a:extLst>
                <a:ext uri="{28A0092B-C50C-407E-A947-70E740481C1C}">
                  <a14:useLocalDpi xmlns:a14="http://schemas.microsoft.com/office/drawing/2010/main" val="0"/>
                </a:ext>
              </a:extLst>
            </a:blip>
            <a:srcRect l="18245" t="24423" r="34417" b="13776"/>
            <a:stretch/>
          </p:blipFill>
          <p:spPr bwMode="auto">
            <a:xfrm>
              <a:off x="6400571" y="1052736"/>
              <a:ext cx="2236967" cy="2160000"/>
            </a:xfrm>
            <a:prstGeom prst="rect">
              <a:avLst/>
            </a:prstGeom>
            <a:noFill/>
            <a:ln>
              <a:noFill/>
            </a:ln>
            <a:extLst>
              <a:ext uri="{53640926-AAD7-44d8-BBD7-CCE9431645EC}">
                <a14:shadowObscured xmlns:lc="http://schemas.openxmlformats.org/drawingml/2006/lockedCanvas" xmlns:a14="http://schemas.microsoft.com/office/drawing/2010/main"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v="urn:schemas-microsoft-com:mac:vml" xmlns:mc="http://schemas.openxmlformats.org/markup-compatibility/2006" xmlns:mo="http://schemas.microsoft.com/office/mac/office/2008/main" xmlns:wpc="http://schemas.microsoft.com/office/word/2010/wordprocessingCanvas" xmlns=""/>
              </a:ext>
            </a:extLst>
          </p:spPr>
        </p:pic>
        <p:sp>
          <p:nvSpPr>
            <p:cNvPr id="19" name="Rectangle 18"/>
            <p:cNvSpPr/>
            <p:nvPr/>
          </p:nvSpPr>
          <p:spPr>
            <a:xfrm>
              <a:off x="6826108" y="3203684"/>
              <a:ext cx="1385892" cy="369332"/>
            </a:xfrm>
            <a:prstGeom prst="rect">
              <a:avLst/>
            </a:prstGeom>
          </p:spPr>
          <p:txBody>
            <a:bodyPr wrap="none">
              <a:spAutoFit/>
            </a:bodyPr>
            <a:lstStyle/>
            <a:p>
              <a:r>
                <a:rPr lang="en-US" dirty="0" smtClean="0"/>
                <a:t>Xavier </a:t>
              </a:r>
              <a:r>
                <a:rPr lang="en-US" dirty="0" err="1" smtClean="0"/>
                <a:t>Valls</a:t>
              </a:r>
              <a:endParaRPr lang="en-US" dirty="0"/>
            </a:p>
          </p:txBody>
        </p:sp>
      </p:grpSp>
    </p:spTree>
    <p:extLst>
      <p:ext uri="{BB962C8B-B14F-4D97-AF65-F5344CB8AC3E}">
        <p14:creationId xmlns:p14="http://schemas.microsoft.com/office/powerpoint/2010/main" val="1649509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549"/>
            <a:ext cx="8744843" cy="648171"/>
          </a:xfrm>
        </p:spPr>
        <p:txBody>
          <a:bodyPr/>
          <a:lstStyle/>
          <a:p>
            <a:pPr algn="l"/>
            <a:r>
              <a:rPr lang="en-US" dirty="0" smtClean="0"/>
              <a:t>Mentors </a:t>
            </a:r>
            <a:r>
              <a:rPr lang="en-US" sz="2400" dirty="0" smtClean="0"/>
              <a:t>(providing </a:t>
            </a:r>
            <a:r>
              <a:rPr lang="en-US" sz="2400" dirty="0" err="1" smtClean="0"/>
              <a:t>advice&amp;feedback</a:t>
            </a:r>
            <a:r>
              <a:rPr lang="en-US" sz="2400" dirty="0" smtClean="0"/>
              <a:t> to lecturers)</a:t>
            </a:r>
            <a:endParaRPr lang="en-US" sz="2400"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6" name="Picture 5"/>
          <p:cNvPicPr>
            <a:picLocks noChangeAspect="1"/>
          </p:cNvPicPr>
          <p:nvPr/>
        </p:nvPicPr>
        <p:blipFill>
          <a:blip r:embed="rId3"/>
          <a:stretch>
            <a:fillRect/>
          </a:stretch>
        </p:blipFill>
        <p:spPr>
          <a:xfrm>
            <a:off x="4376091" y="1052736"/>
            <a:ext cx="2160000" cy="2160000"/>
          </a:xfrm>
          <a:prstGeom prst="rect">
            <a:avLst/>
          </a:prstGeom>
        </p:spPr>
      </p:pic>
      <p:pic>
        <p:nvPicPr>
          <p:cNvPr id="7" name="Picture 6"/>
          <p:cNvPicPr>
            <a:picLocks noChangeAspect="1"/>
          </p:cNvPicPr>
          <p:nvPr/>
        </p:nvPicPr>
        <p:blipFill>
          <a:blip r:embed="rId4"/>
          <a:stretch>
            <a:fillRect/>
          </a:stretch>
        </p:blipFill>
        <p:spPr>
          <a:xfrm>
            <a:off x="6710728" y="1052736"/>
            <a:ext cx="2037736" cy="2160000"/>
          </a:xfrm>
          <a:prstGeom prst="rect">
            <a:avLst/>
          </a:prstGeom>
        </p:spPr>
      </p:pic>
      <p:pic>
        <p:nvPicPr>
          <p:cNvPr id="8" name="Picture 7"/>
          <p:cNvPicPr>
            <a:picLocks noChangeAspect="1"/>
          </p:cNvPicPr>
          <p:nvPr/>
        </p:nvPicPr>
        <p:blipFill>
          <a:blip r:embed="rId5"/>
          <a:stretch>
            <a:fillRect/>
          </a:stretch>
        </p:blipFill>
        <p:spPr>
          <a:xfrm>
            <a:off x="282819" y="1052736"/>
            <a:ext cx="2059200" cy="2160000"/>
          </a:xfrm>
          <a:prstGeom prst="rect">
            <a:avLst/>
          </a:prstGeom>
        </p:spPr>
      </p:pic>
      <p:pic>
        <p:nvPicPr>
          <p:cNvPr id="9" name="Picture 8"/>
          <p:cNvPicPr>
            <a:picLocks noChangeAspect="1"/>
          </p:cNvPicPr>
          <p:nvPr/>
        </p:nvPicPr>
        <p:blipFill>
          <a:blip r:embed="rId6"/>
          <a:stretch>
            <a:fillRect/>
          </a:stretch>
        </p:blipFill>
        <p:spPr>
          <a:xfrm>
            <a:off x="6948464" y="3789040"/>
            <a:ext cx="1800000" cy="2160000"/>
          </a:xfrm>
          <a:prstGeom prst="rect">
            <a:avLst/>
          </a:prstGeom>
        </p:spPr>
      </p:pic>
      <p:pic>
        <p:nvPicPr>
          <p:cNvPr id="10" name="Picture 9"/>
          <p:cNvPicPr>
            <a:picLocks noChangeAspect="1"/>
          </p:cNvPicPr>
          <p:nvPr/>
        </p:nvPicPr>
        <p:blipFill>
          <a:blip r:embed="rId7"/>
          <a:stretch>
            <a:fillRect/>
          </a:stretch>
        </p:blipFill>
        <p:spPr>
          <a:xfrm>
            <a:off x="2516655" y="1052736"/>
            <a:ext cx="1684800" cy="2160000"/>
          </a:xfrm>
          <a:prstGeom prst="rect">
            <a:avLst/>
          </a:prstGeom>
        </p:spPr>
      </p:pic>
      <p:pic>
        <p:nvPicPr>
          <p:cNvPr id="12" name="Picture 11"/>
          <p:cNvPicPr>
            <a:picLocks noChangeAspect="1"/>
          </p:cNvPicPr>
          <p:nvPr/>
        </p:nvPicPr>
        <p:blipFill>
          <a:blip r:embed="rId8"/>
          <a:stretch>
            <a:fillRect/>
          </a:stretch>
        </p:blipFill>
        <p:spPr>
          <a:xfrm>
            <a:off x="4441572" y="3789040"/>
            <a:ext cx="2160000" cy="2160000"/>
          </a:xfrm>
          <a:prstGeom prst="rect">
            <a:avLst/>
          </a:prstGeom>
        </p:spPr>
      </p:pic>
      <p:pic>
        <p:nvPicPr>
          <p:cNvPr id="13" name="Picture 12"/>
          <p:cNvPicPr>
            <a:picLocks noChangeAspect="1"/>
          </p:cNvPicPr>
          <p:nvPr/>
        </p:nvPicPr>
        <p:blipFill>
          <a:blip r:embed="rId9"/>
          <a:stretch>
            <a:fillRect/>
          </a:stretch>
        </p:blipFill>
        <p:spPr>
          <a:xfrm>
            <a:off x="282819" y="3789040"/>
            <a:ext cx="1840909" cy="2160000"/>
          </a:xfrm>
          <a:prstGeom prst="rect">
            <a:avLst/>
          </a:prstGeom>
        </p:spPr>
      </p:pic>
      <p:pic>
        <p:nvPicPr>
          <p:cNvPr id="14" name="Picture 13"/>
          <p:cNvPicPr>
            <a:picLocks noChangeAspect="1"/>
          </p:cNvPicPr>
          <p:nvPr/>
        </p:nvPicPr>
        <p:blipFill>
          <a:blip r:embed="rId10"/>
          <a:stretch>
            <a:fillRect/>
          </a:stretch>
        </p:blipFill>
        <p:spPr>
          <a:xfrm>
            <a:off x="2470620" y="3789040"/>
            <a:ext cx="1624060" cy="2160000"/>
          </a:xfrm>
          <a:prstGeom prst="rect">
            <a:avLst/>
          </a:prstGeom>
        </p:spPr>
      </p:pic>
      <p:sp>
        <p:nvSpPr>
          <p:cNvPr id="15" name="Rectangle 14"/>
          <p:cNvSpPr/>
          <p:nvPr/>
        </p:nvSpPr>
        <p:spPr>
          <a:xfrm>
            <a:off x="251520" y="5949280"/>
            <a:ext cx="8217634" cy="369332"/>
          </a:xfrm>
          <a:prstGeom prst="rect">
            <a:avLst/>
          </a:prstGeom>
        </p:spPr>
        <p:txBody>
          <a:bodyPr wrap="none">
            <a:spAutoFit/>
          </a:bodyPr>
          <a:lstStyle/>
          <a:p>
            <a:pPr>
              <a:tabLst>
                <a:tab pos="2216150" algn="l"/>
                <a:tab pos="4305300" algn="l"/>
                <a:tab pos="6799263" algn="l"/>
              </a:tabLst>
            </a:pPr>
            <a:r>
              <a:rPr lang="en-US" dirty="0" smtClean="0"/>
              <a:t>Sebastien Ponce	Olivier </a:t>
            </a:r>
            <a:r>
              <a:rPr lang="en-US" dirty="0" err="1" smtClean="0"/>
              <a:t>Couet</a:t>
            </a:r>
            <a:r>
              <a:rPr lang="en-US" dirty="0"/>
              <a:t>	</a:t>
            </a:r>
            <a:r>
              <a:rPr lang="en-US" dirty="0" err="1" smtClean="0"/>
              <a:t>Enric</a:t>
            </a:r>
            <a:r>
              <a:rPr lang="en-US" dirty="0" smtClean="0"/>
              <a:t> </a:t>
            </a:r>
            <a:r>
              <a:rPr lang="en-US" dirty="0" err="1" smtClean="0"/>
              <a:t>Tejedor</a:t>
            </a:r>
            <a:r>
              <a:rPr lang="en-US" dirty="0" smtClean="0"/>
              <a:t>	Ivica </a:t>
            </a:r>
            <a:r>
              <a:rPr lang="en-US" dirty="0" err="1" smtClean="0"/>
              <a:t>Puljak</a:t>
            </a:r>
            <a:endParaRPr lang="en-US" dirty="0"/>
          </a:p>
        </p:txBody>
      </p:sp>
      <p:sp>
        <p:nvSpPr>
          <p:cNvPr id="16" name="Rectangle 15"/>
          <p:cNvSpPr/>
          <p:nvPr/>
        </p:nvSpPr>
        <p:spPr>
          <a:xfrm>
            <a:off x="251520" y="3212976"/>
            <a:ext cx="8371523" cy="369332"/>
          </a:xfrm>
          <a:prstGeom prst="rect">
            <a:avLst/>
          </a:prstGeom>
        </p:spPr>
        <p:txBody>
          <a:bodyPr wrap="none">
            <a:spAutoFit/>
          </a:bodyPr>
          <a:lstStyle/>
          <a:p>
            <a:pPr>
              <a:tabLst>
                <a:tab pos="2124075" algn="l"/>
                <a:tab pos="4086225" algn="l"/>
                <a:tab pos="6799263" algn="l"/>
              </a:tabLst>
            </a:pPr>
            <a:r>
              <a:rPr lang="en-US" dirty="0" smtClean="0"/>
              <a:t>Danilo </a:t>
            </a:r>
            <a:r>
              <a:rPr lang="en-US" dirty="0" err="1" smtClean="0"/>
              <a:t>Piparo</a:t>
            </a:r>
            <a:r>
              <a:rPr lang="en-US" dirty="0"/>
              <a:t>	</a:t>
            </a:r>
            <a:r>
              <a:rPr lang="en-US" dirty="0" smtClean="0"/>
              <a:t>Nikos </a:t>
            </a:r>
            <a:r>
              <a:rPr lang="en-US" dirty="0" err="1" smtClean="0"/>
              <a:t>Kasioumis</a:t>
            </a:r>
            <a:r>
              <a:rPr lang="en-US" dirty="0" smtClean="0"/>
              <a:t>	Sebastian </a:t>
            </a:r>
            <a:r>
              <a:rPr lang="en-US" dirty="0" err="1" smtClean="0"/>
              <a:t>Lopienski</a:t>
            </a:r>
            <a:r>
              <a:rPr lang="en-US" dirty="0" smtClean="0"/>
              <a:t>	Alberto Pace</a:t>
            </a:r>
            <a:endParaRPr lang="en-US" dirty="0"/>
          </a:p>
        </p:txBody>
      </p:sp>
      <p:sp>
        <p:nvSpPr>
          <p:cNvPr id="17" name="Slide Number Placeholder 16"/>
          <p:cNvSpPr>
            <a:spLocks noGrp="1"/>
          </p:cNvSpPr>
          <p:nvPr>
            <p:ph type="sldNum" sz="quarter" idx="12"/>
          </p:nvPr>
        </p:nvSpPr>
        <p:spPr/>
        <p:txBody>
          <a:bodyPr/>
          <a:lstStyle/>
          <a:p>
            <a:pPr>
              <a:defRPr/>
            </a:pPr>
            <a:fld id="{6843C2BB-0BC1-4280-9510-6EBE6484FF4A}" type="slidenum">
              <a:rPr lang="fr-FR" smtClean="0"/>
              <a:pPr>
                <a:defRPr/>
              </a:pPr>
              <a:t>13</a:t>
            </a:fld>
            <a:endParaRPr lang="fr-FR" dirty="0"/>
          </a:p>
        </p:txBody>
      </p:sp>
    </p:spTree>
    <p:extLst>
      <p:ext uri="{BB962C8B-B14F-4D97-AF65-F5344CB8AC3E}">
        <p14:creationId xmlns:p14="http://schemas.microsoft.com/office/powerpoint/2010/main" val="8184502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CSC Administrative Manager</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6" name="Picture 5"/>
          <p:cNvPicPr>
            <a:picLocks noChangeAspect="1"/>
          </p:cNvPicPr>
          <p:nvPr/>
        </p:nvPicPr>
        <p:blipFill>
          <a:blip r:embed="rId2"/>
          <a:stretch>
            <a:fillRect/>
          </a:stretch>
        </p:blipFill>
        <p:spPr>
          <a:xfrm>
            <a:off x="1789124" y="1268760"/>
            <a:ext cx="5669632" cy="4342697"/>
          </a:xfrm>
          <a:prstGeom prst="rect">
            <a:avLst/>
          </a:prstGeom>
        </p:spPr>
      </p:pic>
      <p:sp>
        <p:nvSpPr>
          <p:cNvPr id="7" name="TextBox 6"/>
          <p:cNvSpPr txBox="1"/>
          <p:nvPr/>
        </p:nvSpPr>
        <p:spPr>
          <a:xfrm>
            <a:off x="3760563" y="5661248"/>
            <a:ext cx="1726755" cy="461665"/>
          </a:xfrm>
          <a:prstGeom prst="rect">
            <a:avLst/>
          </a:prstGeom>
          <a:noFill/>
        </p:spPr>
        <p:txBody>
          <a:bodyPr wrap="none" rtlCol="0">
            <a:spAutoFit/>
          </a:bodyPr>
          <a:lstStyle/>
          <a:p>
            <a:r>
              <a:rPr lang="en-US" sz="2400" dirty="0" smtClean="0"/>
              <a:t>Cath Noble</a:t>
            </a:r>
            <a:endParaRPr lang="en-US" sz="2400" dirty="0"/>
          </a:p>
        </p:txBody>
      </p:sp>
      <p:sp>
        <p:nvSpPr>
          <p:cNvPr id="8" name="Slide Number Placeholder 7"/>
          <p:cNvSpPr>
            <a:spLocks noGrp="1"/>
          </p:cNvSpPr>
          <p:nvPr>
            <p:ph type="sldNum" sz="quarter" idx="12"/>
          </p:nvPr>
        </p:nvSpPr>
        <p:spPr/>
        <p:txBody>
          <a:bodyPr/>
          <a:lstStyle/>
          <a:p>
            <a:pPr>
              <a:defRPr/>
            </a:pPr>
            <a:fld id="{6843C2BB-0BC1-4280-9510-6EBE6484FF4A}" type="slidenum">
              <a:rPr lang="fr-FR" smtClean="0"/>
              <a:pPr>
                <a:defRPr/>
              </a:pPr>
              <a:t>14</a:t>
            </a:fld>
            <a:endParaRPr lang="fr-FR" dirty="0"/>
          </a:p>
        </p:txBody>
      </p:sp>
    </p:spTree>
    <p:extLst>
      <p:ext uri="{BB962C8B-B14F-4D97-AF65-F5344CB8AC3E}">
        <p14:creationId xmlns:p14="http://schemas.microsoft.com/office/powerpoint/2010/main" val="1973057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Previous CSC Director</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sp>
        <p:nvSpPr>
          <p:cNvPr id="5" name="Slide Number Placeholder 4"/>
          <p:cNvSpPr>
            <a:spLocks noGrp="1"/>
          </p:cNvSpPr>
          <p:nvPr>
            <p:ph type="sldNum" sz="quarter" idx="12"/>
          </p:nvPr>
        </p:nvSpPr>
        <p:spPr/>
        <p:txBody>
          <a:bodyPr/>
          <a:lstStyle/>
          <a:p>
            <a:pPr>
              <a:defRPr/>
            </a:pPr>
            <a:fld id="{6843C2BB-0BC1-4280-9510-6EBE6484FF4A}" type="slidenum">
              <a:rPr lang="fr-FR" smtClean="0"/>
              <a:pPr>
                <a:defRPr/>
              </a:pPr>
              <a:t>15</a:t>
            </a:fld>
            <a:endParaRPr lang="fr-FR" dirty="0"/>
          </a:p>
        </p:txBody>
      </p:sp>
      <p:pic>
        <p:nvPicPr>
          <p:cNvPr id="6" name="Picture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816293" y="1196752"/>
            <a:ext cx="5615294" cy="4211471"/>
          </a:xfrm>
          <a:prstGeom prst="rect">
            <a:avLst/>
          </a:prstGeom>
        </p:spPr>
      </p:pic>
      <p:sp>
        <p:nvSpPr>
          <p:cNvPr id="7" name="TextBox 6"/>
          <p:cNvSpPr txBox="1"/>
          <p:nvPr/>
        </p:nvSpPr>
        <p:spPr>
          <a:xfrm>
            <a:off x="3649956" y="5445224"/>
            <a:ext cx="1947969" cy="461665"/>
          </a:xfrm>
          <a:prstGeom prst="rect">
            <a:avLst/>
          </a:prstGeom>
          <a:noFill/>
        </p:spPr>
        <p:txBody>
          <a:bodyPr wrap="none" rtlCol="0">
            <a:spAutoFit/>
          </a:bodyPr>
          <a:lstStyle/>
          <a:p>
            <a:r>
              <a:rPr lang="en-US" sz="2400" dirty="0" smtClean="0"/>
              <a:t>Alberto Pace</a:t>
            </a:r>
            <a:endParaRPr lang="en-US" sz="2400" dirty="0"/>
          </a:p>
        </p:txBody>
      </p:sp>
    </p:spTree>
    <p:extLst>
      <p:ext uri="{BB962C8B-B14F-4D97-AF65-F5344CB8AC3E}">
        <p14:creationId xmlns:p14="http://schemas.microsoft.com/office/powerpoint/2010/main" val="45876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Logistics</a:t>
            </a:r>
            <a:endParaRPr lang="en-US" dirty="0"/>
          </a:p>
        </p:txBody>
      </p:sp>
      <p:sp>
        <p:nvSpPr>
          <p:cNvPr id="3" name="Content Placeholder 2"/>
          <p:cNvSpPr>
            <a:spLocks noGrp="1"/>
          </p:cNvSpPr>
          <p:nvPr>
            <p:ph idx="1"/>
          </p:nvPr>
        </p:nvSpPr>
        <p:spPr/>
        <p:txBody>
          <a:bodyPr/>
          <a:lstStyle/>
          <a:p>
            <a:r>
              <a:rPr lang="en-US" dirty="0" smtClean="0"/>
              <a:t>You can attend only selected lectures</a:t>
            </a:r>
          </a:p>
          <a:p>
            <a:pPr lvl="1"/>
            <a:r>
              <a:rPr lang="en-US" dirty="0" smtClean="0"/>
              <a:t>but </a:t>
            </a:r>
            <a:r>
              <a:rPr lang="en-US" dirty="0" smtClean="0">
                <a:solidFill>
                  <a:srgbClr val="C00000"/>
                </a:solidFill>
              </a:rPr>
              <a:t>please be on time for the start</a:t>
            </a:r>
            <a:r>
              <a:rPr lang="en-US" dirty="0" smtClean="0"/>
              <a:t>, </a:t>
            </a:r>
            <a:br>
              <a:rPr lang="en-US" dirty="0" smtClean="0"/>
            </a:br>
            <a:r>
              <a:rPr lang="en-US" dirty="0" smtClean="0"/>
              <a:t>and avoid leaving in the middle of a lecture</a:t>
            </a:r>
          </a:p>
          <a:p>
            <a:pPr lvl="3"/>
            <a:endParaRPr lang="en-US" dirty="0" smtClean="0"/>
          </a:p>
          <a:p>
            <a:r>
              <a:rPr lang="en-US" dirty="0"/>
              <a:t>Please silence your phone</a:t>
            </a:r>
          </a:p>
          <a:p>
            <a:pPr lvl="3"/>
            <a:endParaRPr lang="en-US" dirty="0"/>
          </a:p>
          <a:p>
            <a:r>
              <a:rPr lang="en-US" dirty="0" smtClean="0"/>
              <a:t>Please use the microphone when asking questions</a:t>
            </a:r>
          </a:p>
          <a:p>
            <a:pPr lvl="1"/>
            <a:r>
              <a:rPr lang="en-US" dirty="0" smtClean="0"/>
              <a:t>lectures are webcast and recorded</a:t>
            </a:r>
          </a:p>
          <a:p>
            <a:pPr lvl="3"/>
            <a:endParaRPr lang="en-US" dirty="0" smtClean="0"/>
          </a:p>
          <a:p>
            <a:r>
              <a:rPr lang="en-US" dirty="0" smtClean="0"/>
              <a:t>Enjoy coffee and snacks</a:t>
            </a:r>
          </a:p>
          <a:p>
            <a:pPr lvl="1"/>
            <a:r>
              <a:rPr lang="en-US" dirty="0" smtClean="0"/>
              <a:t>an opportunity to discuss with lecturers and colleagues</a:t>
            </a:r>
          </a:p>
          <a:p>
            <a:pPr lvl="1"/>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6" name="Picture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788024" y="2996952"/>
            <a:ext cx="648072" cy="648072"/>
          </a:xfrm>
          <a:prstGeom prst="rect">
            <a:avLst/>
          </a:prstGeom>
        </p:spPr>
      </p:pic>
      <p:sp>
        <p:nvSpPr>
          <p:cNvPr id="7" name="Slide Number Placeholder 6"/>
          <p:cNvSpPr>
            <a:spLocks noGrp="1"/>
          </p:cNvSpPr>
          <p:nvPr>
            <p:ph type="sldNum" sz="quarter" idx="12"/>
          </p:nvPr>
        </p:nvSpPr>
        <p:spPr/>
        <p:txBody>
          <a:bodyPr/>
          <a:lstStyle/>
          <a:p>
            <a:pPr>
              <a:defRPr/>
            </a:pPr>
            <a:fld id="{6843C2BB-0BC1-4280-9510-6EBE6484FF4A}" type="slidenum">
              <a:rPr lang="fr-FR" smtClean="0"/>
              <a:pPr>
                <a:defRPr/>
              </a:pPr>
              <a:t>16</a:t>
            </a:fld>
            <a:endParaRPr lang="fr-FR" dirty="0"/>
          </a:p>
        </p:txBody>
      </p:sp>
    </p:spTree>
    <p:extLst>
      <p:ext uri="{BB962C8B-B14F-4D97-AF65-F5344CB8AC3E}">
        <p14:creationId xmlns:p14="http://schemas.microsoft.com/office/powerpoint/2010/main" val="1667718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60648"/>
            <a:ext cx="8744843" cy="648171"/>
          </a:xfrm>
        </p:spPr>
        <p:txBody>
          <a:bodyPr/>
          <a:lstStyle/>
          <a:p>
            <a:r>
              <a:rPr lang="en-US" dirty="0" err="1" smtClean="0"/>
              <a:t>iCSC</a:t>
            </a:r>
            <a:r>
              <a:rPr lang="en-US" dirty="0" smtClean="0"/>
              <a:t> booklet</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sp>
        <p:nvSpPr>
          <p:cNvPr id="7" name="Content Placeholder 6"/>
          <p:cNvSpPr>
            <a:spLocks noGrp="1"/>
          </p:cNvSpPr>
          <p:nvPr>
            <p:ph idx="1"/>
          </p:nvPr>
        </p:nvSpPr>
        <p:spPr/>
        <p:txBody>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lang="pl-PL"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smtClean="0"/>
          </a:p>
          <a:p>
            <a:pPr marL="0" marR="0" lvl="0" indent="0" algn="ctr" defTabSz="914400" eaLnBrk="1" fontAlgn="auto" latinLnBrk="0" hangingPunct="1">
              <a:lnSpc>
                <a:spcPct val="100000"/>
              </a:lnSpc>
              <a:spcBef>
                <a:spcPts val="0"/>
              </a:spcBef>
              <a:spcAft>
                <a:spcPts val="0"/>
              </a:spcAft>
              <a:buClrTx/>
              <a:buSzTx/>
              <a:buFontTx/>
              <a:buNone/>
              <a:tabLst/>
              <a:defRPr/>
            </a:pPr>
            <a:endParaRPr lang="pl-PL" dirty="0"/>
          </a:p>
          <a:p>
            <a:pPr marL="0" marR="0" lvl="0" indent="0" algn="ctr" defTabSz="914400" eaLnBrk="1" fontAlgn="auto" latinLnBrk="0" hangingPunct="1">
              <a:lnSpc>
                <a:spcPct val="100000"/>
              </a:lnSpc>
              <a:spcBef>
                <a:spcPts val="0"/>
              </a:spcBef>
              <a:spcAft>
                <a:spcPts val="0"/>
              </a:spcAft>
              <a:buClrTx/>
              <a:buSzTx/>
              <a:buFontTx/>
              <a:buNone/>
              <a:tabLst/>
              <a:defRPr/>
            </a:pPr>
            <a:r>
              <a:rPr lang="pl-PL" dirty="0" smtClean="0"/>
              <a:t>For </a:t>
            </a:r>
            <a:r>
              <a:rPr lang="pl-PL" dirty="0" err="1" smtClean="0"/>
              <a:t>those</a:t>
            </a:r>
            <a:r>
              <a:rPr lang="pl-PL" dirty="0" smtClean="0"/>
              <a:t> </a:t>
            </a:r>
            <a:r>
              <a:rPr lang="pl-PL" dirty="0" err="1" smtClean="0"/>
              <a:t>registered</a:t>
            </a:r>
            <a:r>
              <a:rPr lang="pl-PL" dirty="0" smtClean="0"/>
              <a:t> </a:t>
            </a:r>
            <a:r>
              <a:rPr lang="pl-PL" dirty="0" err="1" smtClean="0"/>
              <a:t>participants</a:t>
            </a:r>
            <a:r>
              <a:rPr lang="pl-PL" dirty="0" smtClean="0"/>
              <a:t/>
            </a:r>
            <a:br>
              <a:rPr lang="pl-PL" dirty="0" smtClean="0"/>
            </a:br>
            <a:r>
              <a:rPr lang="mr-IN" dirty="0" smtClean="0"/>
              <a:t>…</a:t>
            </a:r>
            <a:r>
              <a:rPr lang="pl-PL" dirty="0" smtClean="0"/>
              <a:t> and </a:t>
            </a:r>
            <a:r>
              <a:rPr lang="pl-PL" dirty="0" err="1" smtClean="0"/>
              <a:t>others</a:t>
            </a:r>
            <a:r>
              <a:rPr lang="pl-PL" dirty="0" smtClean="0"/>
              <a:t>, </a:t>
            </a:r>
            <a:r>
              <a:rPr lang="pl-PL" dirty="0" err="1" smtClean="0"/>
              <a:t>if</a:t>
            </a:r>
            <a:r>
              <a:rPr lang="pl-PL" dirty="0" smtClean="0"/>
              <a:t> </a:t>
            </a:r>
            <a:r>
              <a:rPr lang="pl-PL" dirty="0" err="1" smtClean="0"/>
              <a:t>enough</a:t>
            </a:r>
            <a:r>
              <a:rPr lang="pl-PL" dirty="0" smtClean="0"/>
              <a:t> </a:t>
            </a:r>
            <a:r>
              <a:rPr lang="pl-PL" dirty="0" err="1" smtClean="0"/>
              <a:t>copies</a:t>
            </a:r>
            <a:endParaRPr lang="en-US" dirty="0"/>
          </a:p>
        </p:txBody>
      </p:sp>
      <p:pic>
        <p:nvPicPr>
          <p:cNvPr id="8" name="Picture 7"/>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181938" y="1124744"/>
            <a:ext cx="2884003" cy="4082762"/>
          </a:xfrm>
          <a:prstGeom prst="rect">
            <a:avLst/>
          </a:prstGeom>
          <a:effectLst>
            <a:outerShdw blurRad="63500" sx="102000" sy="102000" algn="ctr" rotWithShape="0">
              <a:prstClr val="black">
                <a:alpha val="40000"/>
              </a:prstClr>
            </a:outerShdw>
          </a:effectLst>
        </p:spPr>
      </p:pic>
      <p:sp>
        <p:nvSpPr>
          <p:cNvPr id="9" name="Slide Number Placeholder 8"/>
          <p:cNvSpPr>
            <a:spLocks noGrp="1"/>
          </p:cNvSpPr>
          <p:nvPr>
            <p:ph type="sldNum" sz="quarter" idx="12"/>
          </p:nvPr>
        </p:nvSpPr>
        <p:spPr/>
        <p:txBody>
          <a:bodyPr/>
          <a:lstStyle/>
          <a:p>
            <a:pPr>
              <a:defRPr/>
            </a:pPr>
            <a:fld id="{6843C2BB-0BC1-4280-9510-6EBE6484FF4A}" type="slidenum">
              <a:rPr lang="fr-FR" smtClean="0"/>
              <a:pPr>
                <a:defRPr/>
              </a:pPr>
              <a:t>17</a:t>
            </a:fld>
            <a:endParaRPr lang="fr-FR" dirty="0"/>
          </a:p>
        </p:txBody>
      </p:sp>
    </p:spTree>
    <p:extLst>
      <p:ext uri="{BB962C8B-B14F-4D97-AF65-F5344CB8AC3E}">
        <p14:creationId xmlns:p14="http://schemas.microsoft.com/office/powerpoint/2010/main" val="17290147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19" y="2780829"/>
            <a:ext cx="8744843" cy="648171"/>
          </a:xfrm>
        </p:spPr>
        <p:txBody>
          <a:bodyPr/>
          <a:lstStyle/>
          <a:p>
            <a:r>
              <a:rPr lang="en-US" sz="5400" dirty="0" smtClean="0">
                <a:solidFill>
                  <a:srgbClr val="C00000"/>
                </a:solidFill>
              </a:rPr>
              <a:t>Enjoy the School!</a:t>
            </a:r>
            <a:endParaRPr lang="en-US" sz="5400" dirty="0">
              <a:solidFill>
                <a:srgbClr val="C00000"/>
              </a:solidFill>
            </a:endParaRPr>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18</a:t>
            </a:fld>
            <a:endParaRPr lang="fr-FR" dirty="0"/>
          </a:p>
        </p:txBody>
      </p:sp>
    </p:spTree>
    <p:extLst>
      <p:ext uri="{BB962C8B-B14F-4D97-AF65-F5344CB8AC3E}">
        <p14:creationId xmlns:p14="http://schemas.microsoft.com/office/powerpoint/2010/main" val="166435784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Tree>
    <p:extLst>
      <p:ext uri="{BB962C8B-B14F-4D97-AF65-F5344CB8AC3E}">
        <p14:creationId xmlns:p14="http://schemas.microsoft.com/office/powerpoint/2010/main" val="4250939241"/>
      </p:ext>
    </p:extLst>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Three </a:t>
            </a:r>
            <a:r>
              <a:rPr lang="en-US" dirty="0" smtClean="0"/>
              <a:t>CERN Schools of Computing</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cxnSp>
        <p:nvCxnSpPr>
          <p:cNvPr id="6" name="Straight Connector 5"/>
          <p:cNvCxnSpPr/>
          <p:nvPr/>
        </p:nvCxnSpPr>
        <p:spPr>
          <a:xfrm>
            <a:off x="2987824"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084168" y="1412776"/>
            <a:ext cx="0" cy="4392488"/>
          </a:xfrm>
          <a:prstGeom prst="line">
            <a:avLst/>
          </a:prstGeom>
          <a:ln w="12700"/>
        </p:spPr>
        <p:style>
          <a:lnRef idx="2">
            <a:schemeClr val="accent1"/>
          </a:lnRef>
          <a:fillRef idx="0">
            <a:schemeClr val="accent1"/>
          </a:fillRef>
          <a:effectRef idx="1">
            <a:schemeClr val="accent1"/>
          </a:effectRef>
          <a:fontRef idx="minor">
            <a:schemeClr val="tx1"/>
          </a:fontRef>
        </p:style>
      </p:cxnSp>
      <p:pic>
        <p:nvPicPr>
          <p:cNvPr id="16" name="Picture 15"/>
          <p:cNvPicPr>
            <a:picLocks noChangeAspect="1"/>
          </p:cNvPicPr>
          <p:nvPr/>
        </p:nvPicPr>
        <p:blipFill rotWithShape="1">
          <a:blip r:embed="rId2"/>
          <a:srcRect r="66394" b="26316"/>
          <a:stretch/>
        </p:blipFill>
        <p:spPr>
          <a:xfrm>
            <a:off x="6300192" y="1628801"/>
            <a:ext cx="2677725" cy="3024335"/>
          </a:xfrm>
          <a:prstGeom prst="rect">
            <a:avLst/>
          </a:prstGeom>
        </p:spPr>
      </p:pic>
      <p:pic>
        <p:nvPicPr>
          <p:cNvPr id="17" name="Picture 16"/>
          <p:cNvPicPr>
            <a:picLocks noChangeAspect="1"/>
          </p:cNvPicPr>
          <p:nvPr/>
        </p:nvPicPr>
        <p:blipFill rotWithShape="1">
          <a:blip r:embed="rId2"/>
          <a:srcRect l="33509" r="33294" b="26316"/>
          <a:stretch/>
        </p:blipFill>
        <p:spPr>
          <a:xfrm>
            <a:off x="3200197" y="1628801"/>
            <a:ext cx="2645127" cy="3024335"/>
          </a:xfrm>
          <a:prstGeom prst="rect">
            <a:avLst/>
          </a:prstGeom>
        </p:spPr>
      </p:pic>
      <p:pic>
        <p:nvPicPr>
          <p:cNvPr id="18" name="Picture 17"/>
          <p:cNvPicPr>
            <a:picLocks noChangeAspect="1"/>
          </p:cNvPicPr>
          <p:nvPr/>
        </p:nvPicPr>
        <p:blipFill rotWithShape="1">
          <a:blip r:embed="rId2"/>
          <a:srcRect l="66803"/>
          <a:stretch/>
        </p:blipFill>
        <p:spPr>
          <a:xfrm>
            <a:off x="179512" y="1628801"/>
            <a:ext cx="2645127" cy="4104455"/>
          </a:xfrm>
          <a:prstGeom prst="rect">
            <a:avLst/>
          </a:prstGeom>
        </p:spPr>
      </p:pic>
      <p:sp>
        <p:nvSpPr>
          <p:cNvPr id="19" name="Slide Number Placeholder 18"/>
          <p:cNvSpPr>
            <a:spLocks noGrp="1"/>
          </p:cNvSpPr>
          <p:nvPr>
            <p:ph type="sldNum" sz="quarter" idx="12"/>
          </p:nvPr>
        </p:nvSpPr>
        <p:spPr/>
        <p:txBody>
          <a:bodyPr/>
          <a:lstStyle/>
          <a:p>
            <a:pPr>
              <a:defRPr/>
            </a:pPr>
            <a:fld id="{6843C2BB-0BC1-4280-9510-6EBE6484FF4A}" type="slidenum">
              <a:rPr lang="fr-FR" smtClean="0"/>
              <a:pPr>
                <a:defRPr/>
              </a:pPr>
              <a:t>2</a:t>
            </a:fld>
            <a:endParaRPr lang="fr-FR" dirty="0"/>
          </a:p>
        </p:txBody>
      </p:sp>
    </p:spTree>
    <p:extLst>
      <p:ext uri="{BB962C8B-B14F-4D97-AF65-F5344CB8AC3E}">
        <p14:creationId xmlns:p14="http://schemas.microsoft.com/office/powerpoint/2010/main" val="1283317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512" y="1052736"/>
            <a:ext cx="1872258" cy="1368203"/>
          </a:xfrm>
        </p:spPr>
        <p:txBody>
          <a:bodyPr/>
          <a:lstStyle/>
          <a:p>
            <a:pPr algn="r"/>
            <a:r>
              <a:rPr lang="en-US" dirty="0" smtClean="0"/>
              <a:t>Back </a:t>
            </a:r>
            <a:r>
              <a:rPr lang="en-US" smtClean="0"/>
              <a:t>in </a:t>
            </a:r>
            <a:br>
              <a:rPr lang="en-US" smtClean="0"/>
            </a:br>
            <a:r>
              <a:rPr lang="en-US" smtClean="0"/>
              <a:t>2005</a:t>
            </a:r>
            <a:r>
              <a:rPr lang="mr-IN" dirty="0" smtClean="0"/>
              <a:t>…</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057550" y="116632"/>
            <a:ext cx="4602682" cy="6669360"/>
          </a:xfrm>
          <a:prstGeom prst="rect">
            <a:avLst/>
          </a:prstGeom>
          <a:effectLst>
            <a:outerShdw blurRad="63500" sx="102000" sy="102000" algn="ctr" rotWithShape="0">
              <a:prstClr val="black">
                <a:alpha val="40000"/>
              </a:prstClr>
            </a:outerShdw>
          </a:effectLst>
        </p:spPr>
      </p:pic>
      <p:sp>
        <p:nvSpPr>
          <p:cNvPr id="9" name="Title 1"/>
          <p:cNvSpPr txBox="1">
            <a:spLocks/>
          </p:cNvSpPr>
          <p:nvPr/>
        </p:nvSpPr>
        <p:spPr bwMode="auto">
          <a:xfrm>
            <a:off x="6876206" y="3573016"/>
            <a:ext cx="1872258" cy="2232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000">
                <a:solidFill>
                  <a:schemeClr val="tx1">
                    <a:lumMod val="65000"/>
                    <a:lumOff val="35000"/>
                  </a:schemeClr>
                </a:solidFill>
                <a:latin typeface="Calibri" pitchFamily="34" charset="0"/>
                <a:ea typeface="ＭＳ Ｐゴシック" charset="-128"/>
                <a:cs typeface="Calibri" pitchFamily="34" charset="0"/>
              </a:defRPr>
            </a:lvl1pPr>
            <a:lvl2pPr algn="ctr" rtl="0" eaLnBrk="0" fontAlgn="base" hangingPunct="0">
              <a:spcBef>
                <a:spcPct val="0"/>
              </a:spcBef>
              <a:spcAft>
                <a:spcPct val="0"/>
              </a:spcAft>
              <a:defRPr sz="4400">
                <a:solidFill>
                  <a:schemeClr val="tx2"/>
                </a:solidFill>
                <a:latin typeface="Arial" charset="0"/>
                <a:ea typeface="ＭＳ Ｐゴシック" charset="-128"/>
              </a:defRPr>
            </a:lvl2pPr>
            <a:lvl3pPr algn="ctr" rtl="0" eaLnBrk="0" fontAlgn="base" hangingPunct="0">
              <a:spcBef>
                <a:spcPct val="0"/>
              </a:spcBef>
              <a:spcAft>
                <a:spcPct val="0"/>
              </a:spcAft>
              <a:defRPr sz="4400">
                <a:solidFill>
                  <a:schemeClr val="tx2"/>
                </a:solidFill>
                <a:latin typeface="Arial" charset="0"/>
                <a:ea typeface="ＭＳ Ｐゴシック" charset="-128"/>
              </a:defRPr>
            </a:lvl3pPr>
            <a:lvl4pPr algn="ctr" rtl="0" eaLnBrk="0" fontAlgn="base" hangingPunct="0">
              <a:spcBef>
                <a:spcPct val="0"/>
              </a:spcBef>
              <a:spcAft>
                <a:spcPct val="0"/>
              </a:spcAft>
              <a:defRPr sz="4400">
                <a:solidFill>
                  <a:schemeClr val="tx2"/>
                </a:solidFill>
                <a:latin typeface="Arial" charset="0"/>
                <a:ea typeface="ＭＳ Ｐゴシック" charset="-128"/>
              </a:defRPr>
            </a:lvl4pPr>
            <a:lvl5pPr algn="ctr" rtl="0" eaLnBrk="0" fontAlgn="base" hangingPunct="0">
              <a:spcBef>
                <a:spcPct val="0"/>
              </a:spcBef>
              <a:spcAft>
                <a:spcPct val="0"/>
              </a:spcAft>
              <a:defRPr sz="4400">
                <a:solidFill>
                  <a:schemeClr val="tx2"/>
                </a:solidFill>
                <a:latin typeface="Arial" charset="0"/>
                <a:ea typeface="ＭＳ Ｐゴシック" charset="-128"/>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a:r>
              <a:rPr lang="en-US" sz="3200" i="1" kern="0" dirty="0" smtClean="0"/>
              <a:t>“Where students turn into teachers”</a:t>
            </a:r>
            <a:endParaRPr lang="en-US" sz="3200" i="1" kern="0" dirty="0"/>
          </a:p>
        </p:txBody>
      </p:sp>
      <p:sp>
        <p:nvSpPr>
          <p:cNvPr id="10" name="Slide Number Placeholder 9"/>
          <p:cNvSpPr>
            <a:spLocks noGrp="1"/>
          </p:cNvSpPr>
          <p:nvPr>
            <p:ph type="sldNum" sz="quarter" idx="12"/>
          </p:nvPr>
        </p:nvSpPr>
        <p:spPr/>
        <p:txBody>
          <a:bodyPr/>
          <a:lstStyle/>
          <a:p>
            <a:pPr>
              <a:defRPr/>
            </a:pPr>
            <a:fld id="{6843C2BB-0BC1-4280-9510-6EBE6484FF4A}" type="slidenum">
              <a:rPr lang="fr-FR" smtClean="0"/>
              <a:pPr>
                <a:defRPr/>
              </a:pPr>
              <a:t>3</a:t>
            </a:fld>
            <a:endParaRPr lang="fr-FR" dirty="0"/>
          </a:p>
        </p:txBody>
      </p:sp>
    </p:spTree>
    <p:extLst>
      <p:ext uri="{BB962C8B-B14F-4D97-AF65-F5344CB8AC3E}">
        <p14:creationId xmlns:p14="http://schemas.microsoft.com/office/powerpoint/2010/main" val="7152059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2017: the </a:t>
            </a:r>
            <a:r>
              <a:rPr lang="en-US" dirty="0" smtClean="0">
                <a:solidFill>
                  <a:srgbClr val="C00000"/>
                </a:solidFill>
              </a:rPr>
              <a:t>10</a:t>
            </a:r>
            <a:r>
              <a:rPr lang="en-US" baseline="30000" dirty="0" smtClean="0">
                <a:solidFill>
                  <a:srgbClr val="C00000"/>
                </a:solidFill>
              </a:rPr>
              <a:t>th</a:t>
            </a:r>
            <a:r>
              <a:rPr lang="en-US" dirty="0" smtClean="0">
                <a:solidFill>
                  <a:srgbClr val="C00000"/>
                </a:solidFill>
              </a:rPr>
              <a:t> </a:t>
            </a:r>
            <a:r>
              <a:rPr lang="en-US" dirty="0" smtClean="0"/>
              <a:t>edition of the </a:t>
            </a:r>
            <a:r>
              <a:rPr lang="en-US" dirty="0" err="1" smtClean="0"/>
              <a:t>iCSC</a:t>
            </a:r>
            <a:endParaRPr lang="en-GB" dirty="0"/>
          </a:p>
        </p:txBody>
      </p:sp>
      <p:grpSp>
        <p:nvGrpSpPr>
          <p:cNvPr id="113" name="Group 112"/>
          <p:cNvGrpSpPr/>
          <p:nvPr/>
        </p:nvGrpSpPr>
        <p:grpSpPr>
          <a:xfrm>
            <a:off x="2147922" y="1392251"/>
            <a:ext cx="1367637" cy="2180765"/>
            <a:chOff x="2116987" y="1392251"/>
            <a:chExt cx="1367637" cy="2180765"/>
          </a:xfrm>
        </p:grpSpPr>
        <p:pic>
          <p:nvPicPr>
            <p:cNvPr id="6" name="Picture 14" descr="Poster-Final"/>
            <p:cNvPicPr>
              <a:picLocks noChangeAspect="1" noChangeArrowheads="1"/>
            </p:cNvPicPr>
            <p:nvPr/>
          </p:nvPicPr>
          <p:blipFill>
            <a:blip r:embed="rId3" cstate="screen"/>
            <a:srcRect/>
            <a:stretch>
              <a:fillRect/>
            </a:stretch>
          </p:blipFill>
          <p:spPr bwMode="auto">
            <a:xfrm>
              <a:off x="2116987" y="1953016"/>
              <a:ext cx="1367637" cy="1620000"/>
            </a:xfrm>
            <a:prstGeom prst="rect">
              <a:avLst/>
            </a:prstGeom>
            <a:noFill/>
            <a:ln w="22225">
              <a:noFill/>
              <a:miter lim="800000"/>
              <a:headEnd/>
              <a:tailEnd/>
            </a:ln>
            <a:effectLst>
              <a:outerShdw blurRad="63500" sx="102000" sy="102000" algn="ctr" rotWithShape="0">
                <a:prstClr val="black">
                  <a:alpha val="40000"/>
                </a:prstClr>
              </a:outerShdw>
            </a:effectLst>
          </p:spPr>
        </p:pic>
        <p:sp>
          <p:nvSpPr>
            <p:cNvPr id="27" name="Rectangle 3"/>
            <p:cNvSpPr txBox="1">
              <a:spLocks noChangeArrowheads="1"/>
            </p:cNvSpPr>
            <p:nvPr/>
          </p:nvSpPr>
          <p:spPr bwMode="auto">
            <a:xfrm>
              <a:off x="2241086"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2006</a:t>
              </a:r>
              <a:endParaRPr lang="en-GB" sz="3323" b="1" kern="0" dirty="0">
                <a:latin typeface="+mj-lt"/>
                <a:ea typeface="+mj-ea"/>
                <a:cs typeface="+mj-cs"/>
              </a:endParaRPr>
            </a:p>
          </p:txBody>
        </p:sp>
      </p:grpSp>
      <p:grpSp>
        <p:nvGrpSpPr>
          <p:cNvPr id="127" name="Group 126"/>
          <p:cNvGrpSpPr/>
          <p:nvPr/>
        </p:nvGrpSpPr>
        <p:grpSpPr>
          <a:xfrm>
            <a:off x="5717325" y="1392251"/>
            <a:ext cx="1287225" cy="2180765"/>
            <a:chOff x="5743163" y="1392251"/>
            <a:chExt cx="1287225" cy="2180765"/>
          </a:xfrm>
        </p:grpSpPr>
        <p:pic>
          <p:nvPicPr>
            <p:cNvPr id="48" name="Picture 3" descr="\\cern.ch\dfs\Users\f\fluckige\Documents\MyWork\Presentations-Publications\2010\09 CSC Brunel - Uxbridge\01 Opening session\iCSC-Poster\Poster_2010_v1-A4.jpg"/>
            <p:cNvPicPr>
              <a:picLocks noChangeAspect="1" noChangeArrowheads="1"/>
            </p:cNvPicPr>
            <p:nvPr/>
          </p:nvPicPr>
          <p:blipFill>
            <a:blip r:embed="rId4" cstate="screen"/>
            <a:srcRect/>
            <a:stretch>
              <a:fillRect/>
            </a:stretch>
          </p:blipFill>
          <p:spPr bwMode="auto">
            <a:xfrm>
              <a:off x="5743163" y="1953016"/>
              <a:ext cx="1287225"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49" name="Rectangle 3"/>
            <p:cNvSpPr txBox="1">
              <a:spLocks noChangeArrowheads="1"/>
            </p:cNvSpPr>
            <p:nvPr/>
          </p:nvSpPr>
          <p:spPr bwMode="auto">
            <a:xfrm>
              <a:off x="5827056"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2010</a:t>
              </a:r>
              <a:endParaRPr lang="en-GB" sz="3323" b="1" kern="0" dirty="0">
                <a:latin typeface="+mj-lt"/>
                <a:ea typeface="+mj-ea"/>
                <a:cs typeface="+mj-cs"/>
              </a:endParaRPr>
            </a:p>
          </p:txBody>
        </p:sp>
      </p:grpSp>
      <p:grpSp>
        <p:nvGrpSpPr>
          <p:cNvPr id="1024" name="Group 1023"/>
          <p:cNvGrpSpPr/>
          <p:nvPr/>
        </p:nvGrpSpPr>
        <p:grpSpPr>
          <a:xfrm>
            <a:off x="7532800" y="1392251"/>
            <a:ext cx="1298935" cy="2180765"/>
            <a:chOff x="7532800" y="1392251"/>
            <a:chExt cx="1298935" cy="2180765"/>
          </a:xfrm>
        </p:grpSpPr>
        <p:pic>
          <p:nvPicPr>
            <p:cNvPr id="59" name="Picture 1" descr="\\cern.ch\dfs\Users\f\fluckige\Documents\MyWork\03 CsC\2011\iCSC2011\Poster\Poster_2011_A4-v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32800" y="1953016"/>
              <a:ext cx="1298935" cy="1620000"/>
            </a:xfrm>
            <a:prstGeom prst="rect">
              <a:avLst/>
            </a:prstGeom>
            <a:noFill/>
            <a:effectLst>
              <a:outerShdw blurRad="63500" sx="102000" sy="102000" algn="ctr" rotWithShape="0">
                <a:prstClr val="black">
                  <a:alpha val="40000"/>
                </a:prstClr>
              </a:outerShdw>
            </a:effectLst>
          </p:spPr>
        </p:pic>
        <p:sp>
          <p:nvSpPr>
            <p:cNvPr id="60" name="Rectangle 3"/>
            <p:cNvSpPr txBox="1">
              <a:spLocks noChangeArrowheads="1"/>
            </p:cNvSpPr>
            <p:nvPr/>
          </p:nvSpPr>
          <p:spPr bwMode="auto">
            <a:xfrm>
              <a:off x="7622548"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2011</a:t>
              </a:r>
              <a:endParaRPr lang="en-GB" sz="3323" b="1" kern="0" dirty="0">
                <a:latin typeface="+mj-lt"/>
                <a:ea typeface="+mj-ea"/>
                <a:cs typeface="+mj-cs"/>
              </a:endParaRPr>
            </a:p>
          </p:txBody>
        </p:sp>
      </p:grpSp>
      <p:grpSp>
        <p:nvGrpSpPr>
          <p:cNvPr id="1029" name="Group 1028"/>
          <p:cNvGrpSpPr/>
          <p:nvPr/>
        </p:nvGrpSpPr>
        <p:grpSpPr>
          <a:xfrm>
            <a:off x="273601" y="3912531"/>
            <a:ext cx="1289359" cy="2180765"/>
            <a:chOff x="273601" y="3912531"/>
            <a:chExt cx="1289359" cy="2180765"/>
          </a:xfrm>
        </p:grpSpPr>
        <p:sp>
          <p:nvSpPr>
            <p:cNvPr id="61" name="Rectangle 3"/>
            <p:cNvSpPr txBox="1">
              <a:spLocks noChangeArrowheads="1"/>
            </p:cNvSpPr>
            <p:nvPr/>
          </p:nvSpPr>
          <p:spPr bwMode="auto">
            <a:xfrm>
              <a:off x="358561"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2013</a:t>
              </a:r>
              <a:endParaRPr lang="en-GB" sz="3323" b="1" kern="0" dirty="0">
                <a:latin typeface="+mj-lt"/>
                <a:ea typeface="+mj-ea"/>
                <a:cs typeface="+mj-cs"/>
              </a:endParaRPr>
            </a:p>
          </p:txBody>
        </p:sp>
        <p:pic>
          <p:nvPicPr>
            <p:cNvPr id="71" name="Picture 19"/>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33443" t="11605" r="33528" b="14584"/>
            <a:stretch/>
          </p:blipFill>
          <p:spPr bwMode="auto">
            <a:xfrm>
              <a:off x="273601" y="4473296"/>
              <a:ext cx="128935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8" name="Group 1027"/>
          <p:cNvGrpSpPr/>
          <p:nvPr/>
        </p:nvGrpSpPr>
        <p:grpSpPr>
          <a:xfrm>
            <a:off x="2155472" y="3912531"/>
            <a:ext cx="1303119" cy="2180765"/>
            <a:chOff x="2170658" y="3912531"/>
            <a:chExt cx="1303119" cy="2180765"/>
          </a:xfrm>
        </p:grpSpPr>
        <p:sp>
          <p:nvSpPr>
            <p:cNvPr id="79" name="Rectangle 3"/>
            <p:cNvSpPr txBox="1">
              <a:spLocks noChangeArrowheads="1"/>
            </p:cNvSpPr>
            <p:nvPr/>
          </p:nvSpPr>
          <p:spPr bwMode="auto">
            <a:xfrm>
              <a:off x="2262498"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2014</a:t>
              </a:r>
              <a:endParaRPr lang="en-GB" sz="3323" b="1" kern="0" dirty="0">
                <a:latin typeface="+mj-lt"/>
                <a:ea typeface="+mj-ea"/>
                <a:cs typeface="+mj-cs"/>
              </a:endParaRPr>
            </a:p>
          </p:txBody>
        </p:sp>
        <p:pic>
          <p:nvPicPr>
            <p:cNvPr id="1032" name="Picture 8"/>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2434" t="8690" r="3875" b="6978"/>
            <a:stretch/>
          </p:blipFill>
          <p:spPr bwMode="auto">
            <a:xfrm>
              <a:off x="2170658" y="4473296"/>
              <a:ext cx="1303119"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7" name="Group 1026"/>
          <p:cNvGrpSpPr/>
          <p:nvPr/>
        </p:nvGrpSpPr>
        <p:grpSpPr>
          <a:xfrm>
            <a:off x="4051103" y="3912531"/>
            <a:ext cx="1186568" cy="2180765"/>
            <a:chOff x="4069311" y="3912531"/>
            <a:chExt cx="1186568" cy="2180765"/>
          </a:xfrm>
        </p:grpSpPr>
        <p:sp>
          <p:nvSpPr>
            <p:cNvPr id="90" name="Rectangle 3"/>
            <p:cNvSpPr txBox="1">
              <a:spLocks noChangeArrowheads="1"/>
            </p:cNvSpPr>
            <p:nvPr/>
          </p:nvSpPr>
          <p:spPr bwMode="auto">
            <a:xfrm>
              <a:off x="4102876"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2015</a:t>
              </a:r>
              <a:endParaRPr lang="en-GB" sz="3323" b="1" kern="0" dirty="0">
                <a:latin typeface="+mj-lt"/>
                <a:ea typeface="+mj-ea"/>
                <a:cs typeface="+mj-cs"/>
              </a:endParaRPr>
            </a:p>
          </p:txBody>
        </p:sp>
        <p:pic>
          <p:nvPicPr>
            <p:cNvPr id="1034" name="Picture 10"/>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l="13389" t="10843" r="6364" b="2153"/>
            <a:stretch/>
          </p:blipFill>
          <p:spPr bwMode="auto">
            <a:xfrm>
              <a:off x="4069311" y="4473296"/>
              <a:ext cx="1186568"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6" name="Group 1025"/>
          <p:cNvGrpSpPr/>
          <p:nvPr/>
        </p:nvGrpSpPr>
        <p:grpSpPr>
          <a:xfrm>
            <a:off x="5830183" y="3912531"/>
            <a:ext cx="1284391" cy="2180765"/>
            <a:chOff x="5871612" y="3912531"/>
            <a:chExt cx="1284391" cy="2180765"/>
          </a:xfrm>
        </p:grpSpPr>
        <p:sp>
          <p:nvSpPr>
            <p:cNvPr id="104" name="Rectangle 3"/>
            <p:cNvSpPr txBox="1">
              <a:spLocks noChangeArrowheads="1"/>
            </p:cNvSpPr>
            <p:nvPr/>
          </p:nvSpPr>
          <p:spPr bwMode="auto">
            <a:xfrm>
              <a:off x="5954088"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2016</a:t>
              </a:r>
              <a:endParaRPr lang="en-GB" sz="3323" b="1" kern="0" dirty="0">
                <a:latin typeface="+mj-lt"/>
                <a:ea typeface="+mj-ea"/>
                <a:cs typeface="+mj-cs"/>
              </a:endParaRPr>
            </a:p>
          </p:txBody>
        </p:sp>
        <p:pic>
          <p:nvPicPr>
            <p:cNvPr id="115" name="Picture 14"/>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l="19965" t="22550" r="16346" b="10922"/>
            <a:stretch/>
          </p:blipFill>
          <p:spPr bwMode="auto">
            <a:xfrm>
              <a:off x="5871612" y="4473296"/>
              <a:ext cx="1284391" cy="1620000"/>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1025" name="Group 1024"/>
          <p:cNvGrpSpPr/>
          <p:nvPr/>
        </p:nvGrpSpPr>
        <p:grpSpPr>
          <a:xfrm>
            <a:off x="7707085" y="3912531"/>
            <a:ext cx="1124650" cy="2172469"/>
            <a:chOff x="7645748" y="3912531"/>
            <a:chExt cx="1124650" cy="2172469"/>
          </a:xfrm>
        </p:grpSpPr>
        <p:sp>
          <p:nvSpPr>
            <p:cNvPr id="116" name="Rectangle 3"/>
            <p:cNvSpPr txBox="1">
              <a:spLocks noChangeArrowheads="1"/>
            </p:cNvSpPr>
            <p:nvPr/>
          </p:nvSpPr>
          <p:spPr bwMode="auto">
            <a:xfrm>
              <a:off x="7648354" y="391253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smtClean="0">
                  <a:latin typeface="+mj-lt"/>
                  <a:ea typeface="+mj-ea"/>
                  <a:cs typeface="+mj-cs"/>
                </a:rPr>
                <a:t>2017</a:t>
              </a:r>
            </a:p>
          </p:txBody>
        </p:sp>
        <p:pic>
          <p:nvPicPr>
            <p:cNvPr id="125" name="Picture 124"/>
            <p:cNvPicPr>
              <a:picLocks noChangeAspect="1"/>
            </p:cNvPicPr>
            <p:nvPr/>
          </p:nvPicPr>
          <p:blipFill rotWithShape="1">
            <a:blip r:embed="rId10" cstate="hqprint">
              <a:extLst>
                <a:ext uri="{28A0092B-C50C-407E-A947-70E740481C1C}">
                  <a14:useLocalDpi xmlns:a14="http://schemas.microsoft.com/office/drawing/2010/main"/>
                </a:ext>
              </a:extLst>
            </a:blip>
            <a:srcRect l="4416" t="1903" r="2715" b="3602"/>
            <a:stretch/>
          </p:blipFill>
          <p:spPr>
            <a:xfrm>
              <a:off x="7645748" y="4465000"/>
              <a:ext cx="1124650" cy="1620000"/>
            </a:xfrm>
            <a:prstGeom prst="rect">
              <a:avLst/>
            </a:prstGeom>
            <a:effectLst>
              <a:outerShdw blurRad="63500" sx="102000" sy="102000" algn="ctr" rotWithShape="0">
                <a:prstClr val="black">
                  <a:alpha val="40000"/>
                </a:prstClr>
              </a:outerShdw>
            </a:effectLst>
          </p:spPr>
        </p:pic>
      </p:grpSp>
      <p:sp>
        <p:nvSpPr>
          <p:cNvPr id="80" name="Footer Placeholder 79"/>
          <p:cNvSpPr>
            <a:spLocks noGrp="1"/>
          </p:cNvSpPr>
          <p:nvPr>
            <p:ph type="ftr" sz="quarter" idx="11"/>
          </p:nvPr>
        </p:nvSpPr>
        <p:spPr/>
        <p:txBody>
          <a:bodyPr/>
          <a:lstStyle/>
          <a:p>
            <a:pPr>
              <a:defRPr/>
            </a:pPr>
            <a:r>
              <a:rPr lang="fr-FR" smtClean="0"/>
              <a:t>Sebastian Lopienski – inverted CSC 2017</a:t>
            </a:r>
            <a:endParaRPr lang="fr-FR" dirty="0"/>
          </a:p>
        </p:txBody>
      </p:sp>
      <p:sp>
        <p:nvSpPr>
          <p:cNvPr id="89" name="Slide Number Placeholder 88"/>
          <p:cNvSpPr>
            <a:spLocks noGrp="1"/>
          </p:cNvSpPr>
          <p:nvPr>
            <p:ph type="sldNum" sz="quarter" idx="12"/>
          </p:nvPr>
        </p:nvSpPr>
        <p:spPr/>
        <p:txBody>
          <a:bodyPr/>
          <a:lstStyle/>
          <a:p>
            <a:pPr>
              <a:defRPr/>
            </a:pPr>
            <a:fld id="{6843C2BB-0BC1-4280-9510-6EBE6484FF4A}" type="slidenum">
              <a:rPr lang="fr-FR" smtClean="0"/>
              <a:pPr>
                <a:defRPr/>
              </a:pPr>
              <a:t>4</a:t>
            </a:fld>
            <a:endParaRPr lang="fr-FR" dirty="0"/>
          </a:p>
        </p:txBody>
      </p:sp>
      <p:grpSp>
        <p:nvGrpSpPr>
          <p:cNvPr id="102" name="Group 101"/>
          <p:cNvGrpSpPr/>
          <p:nvPr/>
        </p:nvGrpSpPr>
        <p:grpSpPr>
          <a:xfrm>
            <a:off x="273601" y="1392251"/>
            <a:ext cx="1346071" cy="2180765"/>
            <a:chOff x="273601" y="1392251"/>
            <a:chExt cx="1346071" cy="2180765"/>
          </a:xfrm>
        </p:grpSpPr>
        <p:pic>
          <p:nvPicPr>
            <p:cNvPr id="36" name="Picture 16" descr="Poster-Final-v2"/>
            <p:cNvPicPr>
              <a:picLocks noChangeAspect="1" noChangeArrowheads="1"/>
            </p:cNvPicPr>
            <p:nvPr/>
          </p:nvPicPr>
          <p:blipFill>
            <a:blip r:embed="rId11" cstate="screen"/>
            <a:srcRect/>
            <a:stretch>
              <a:fillRect/>
            </a:stretch>
          </p:blipFill>
          <p:spPr bwMode="auto">
            <a:xfrm>
              <a:off x="273601" y="1953016"/>
              <a:ext cx="1346071" cy="1620000"/>
            </a:xfrm>
            <a:prstGeom prst="rect">
              <a:avLst/>
            </a:prstGeom>
            <a:solidFill>
              <a:schemeClr val="bg1"/>
            </a:solidFill>
            <a:ln w="19050">
              <a:noFill/>
              <a:miter lim="800000"/>
              <a:headEnd/>
              <a:tailEnd/>
            </a:ln>
            <a:effectLst>
              <a:outerShdw blurRad="63500" sx="102000" sy="102000" algn="ctr" rotWithShape="0">
                <a:prstClr val="black">
                  <a:alpha val="40000"/>
                </a:prstClr>
              </a:outerShdw>
            </a:effectLst>
          </p:spPr>
        </p:pic>
        <p:sp>
          <p:nvSpPr>
            <p:cNvPr id="126" name="Rectangle 3"/>
            <p:cNvSpPr txBox="1">
              <a:spLocks noChangeArrowheads="1"/>
            </p:cNvSpPr>
            <p:nvPr/>
          </p:nvSpPr>
          <p:spPr bwMode="auto">
            <a:xfrm>
              <a:off x="386917"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smtClean="0">
                  <a:latin typeface="+mj-lt"/>
                  <a:ea typeface="+mj-ea"/>
                  <a:cs typeface="+mj-cs"/>
                </a:rPr>
                <a:t>2005</a:t>
              </a:r>
            </a:p>
          </p:txBody>
        </p:sp>
      </p:grpSp>
      <p:grpSp>
        <p:nvGrpSpPr>
          <p:cNvPr id="114" name="Group 113"/>
          <p:cNvGrpSpPr/>
          <p:nvPr/>
        </p:nvGrpSpPr>
        <p:grpSpPr>
          <a:xfrm>
            <a:off x="4043808" y="1392251"/>
            <a:ext cx="1145268" cy="2180765"/>
            <a:chOff x="4137574" y="1392251"/>
            <a:chExt cx="1145268" cy="2180765"/>
          </a:xfrm>
        </p:grpSpPr>
        <p:sp>
          <p:nvSpPr>
            <p:cNvPr id="28" name="Rectangle 3"/>
            <p:cNvSpPr txBox="1">
              <a:spLocks noChangeArrowheads="1"/>
            </p:cNvSpPr>
            <p:nvPr/>
          </p:nvSpPr>
          <p:spPr bwMode="auto">
            <a:xfrm>
              <a:off x="4150489" y="1392251"/>
              <a:ext cx="1119438" cy="596589"/>
            </a:xfrm>
            <a:prstGeom prst="rect">
              <a:avLst/>
            </a:prstGeom>
            <a:noFill/>
            <a:ln w="9525">
              <a:noFill/>
              <a:miter lim="800000"/>
              <a:headEnd/>
              <a:tailEnd/>
            </a:ln>
          </p:spPr>
          <p:txBody>
            <a:bodyPr vert="horz" wrap="none" lIns="84406" tIns="42203" rIns="84406" bIns="42203" numCol="1" anchor="ctr" anchorCtr="0" compatLnSpc="1">
              <a:prstTxWarp prst="textNoShape">
                <a:avLst/>
              </a:prstTxWarp>
              <a:spAutoFit/>
            </a:bodyPr>
            <a:lstStyle/>
            <a:p>
              <a:pPr defTabSz="844083">
                <a:defRPr/>
              </a:pPr>
              <a:r>
                <a:rPr lang="en-US" sz="3323" b="1" kern="0" dirty="0">
                  <a:latin typeface="+mj-lt"/>
                  <a:ea typeface="+mj-ea"/>
                  <a:cs typeface="+mj-cs"/>
                </a:rPr>
                <a:t>2008</a:t>
              </a:r>
              <a:endParaRPr lang="en-GB" sz="3323" b="1" kern="0" dirty="0">
                <a:latin typeface="+mj-lt"/>
                <a:ea typeface="+mj-ea"/>
                <a:cs typeface="+mj-cs"/>
              </a:endParaRPr>
            </a:p>
          </p:txBody>
        </p:sp>
        <p:pic>
          <p:nvPicPr>
            <p:cNvPr id="99" name="Picture 98"/>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137574" y="1953016"/>
              <a:ext cx="1145268" cy="1620000"/>
            </a:xfrm>
            <a:prstGeom prst="rect">
              <a:avLst/>
            </a:prstGeom>
            <a:effectLst>
              <a:outerShdw blurRad="63500" sx="102000" sy="102000" algn="ctr" rotWithShape="0">
                <a:prstClr val="black">
                  <a:alpha val="40000"/>
                </a:prstClr>
              </a:outerShdw>
            </a:effectLst>
          </p:spPr>
        </p:pic>
      </p:grpSp>
    </p:spTree>
    <p:extLst>
      <p:ext uri="{BB962C8B-B14F-4D97-AF65-F5344CB8AC3E}">
        <p14:creationId xmlns:p14="http://schemas.microsoft.com/office/powerpoint/2010/main" val="180626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1000"/>
                                        <p:tgtEl>
                                          <p:spTgt spid="10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fade">
                                      <p:cBhvr>
                                        <p:cTn id="11" dur="1000"/>
                                        <p:tgtEl>
                                          <p:spTgt spid="113"/>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4"/>
                                        </p:tgtEl>
                                        <p:attrNameLst>
                                          <p:attrName>style.visibility</p:attrName>
                                        </p:attrNameLst>
                                      </p:cBhvr>
                                      <p:to>
                                        <p:strVal val="visible"/>
                                      </p:to>
                                    </p:set>
                                    <p:animEffect transition="in" filter="fade">
                                      <p:cBhvr>
                                        <p:cTn id="15" dur="1000"/>
                                        <p:tgtEl>
                                          <p:spTgt spid="114"/>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7"/>
                                        </p:tgtEl>
                                        <p:attrNameLst>
                                          <p:attrName>style.visibility</p:attrName>
                                        </p:attrNameLst>
                                      </p:cBhvr>
                                      <p:to>
                                        <p:strVal val="visible"/>
                                      </p:to>
                                    </p:set>
                                    <p:animEffect transition="in" filter="fade">
                                      <p:cBhvr>
                                        <p:cTn id="19" dur="1000"/>
                                        <p:tgtEl>
                                          <p:spTgt spid="127"/>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024"/>
                                        </p:tgtEl>
                                        <p:attrNameLst>
                                          <p:attrName>style.visibility</p:attrName>
                                        </p:attrNameLst>
                                      </p:cBhvr>
                                      <p:to>
                                        <p:strVal val="visible"/>
                                      </p:to>
                                    </p:set>
                                    <p:animEffect transition="in" filter="fade">
                                      <p:cBhvr>
                                        <p:cTn id="23" dur="1000"/>
                                        <p:tgtEl>
                                          <p:spTgt spid="1024"/>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029"/>
                                        </p:tgtEl>
                                        <p:attrNameLst>
                                          <p:attrName>style.visibility</p:attrName>
                                        </p:attrNameLst>
                                      </p:cBhvr>
                                      <p:to>
                                        <p:strVal val="visible"/>
                                      </p:to>
                                    </p:set>
                                    <p:animEffect transition="in" filter="fade">
                                      <p:cBhvr>
                                        <p:cTn id="27" dur="1000"/>
                                        <p:tgtEl>
                                          <p:spTgt spid="1029"/>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fade">
                                      <p:cBhvr>
                                        <p:cTn id="31" dur="1000"/>
                                        <p:tgtEl>
                                          <p:spTgt spid="1028"/>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027"/>
                                        </p:tgtEl>
                                        <p:attrNameLst>
                                          <p:attrName>style.visibility</p:attrName>
                                        </p:attrNameLst>
                                      </p:cBhvr>
                                      <p:to>
                                        <p:strVal val="visible"/>
                                      </p:to>
                                    </p:set>
                                    <p:animEffect transition="in" filter="fade">
                                      <p:cBhvr>
                                        <p:cTn id="35" dur="1000"/>
                                        <p:tgtEl>
                                          <p:spTgt spid="1027"/>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1000"/>
                                        <p:tgtEl>
                                          <p:spTgt spid="1026"/>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025"/>
                                        </p:tgtEl>
                                        <p:attrNameLst>
                                          <p:attrName>style.visibility</p:attrName>
                                        </p:attrNameLst>
                                      </p:cBhvr>
                                      <p:to>
                                        <p:strVal val="visible"/>
                                      </p:to>
                                    </p:set>
                                    <p:animEffect transition="in" filter="fade">
                                      <p:cBhvr>
                                        <p:cTn id="43" dur="1000"/>
                                        <p:tgtEl>
                                          <p:spTgt spid="10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Past Inverted Schools</a:t>
            </a:r>
            <a:endParaRPr lang="en-US" dirty="0"/>
          </a:p>
        </p:txBody>
      </p:sp>
      <p:sp>
        <p:nvSpPr>
          <p:cNvPr id="3" name="Content Placeholder 2"/>
          <p:cNvSpPr>
            <a:spLocks noGrp="1"/>
          </p:cNvSpPr>
          <p:nvPr>
            <p:ph idx="1"/>
          </p:nvPr>
        </p:nvSpPr>
        <p:spPr/>
        <p:txBody>
          <a:bodyPr/>
          <a:lstStyle/>
          <a:p>
            <a:pPr marL="914400" lvl="1" indent="-457200">
              <a:spcBef>
                <a:spcPts val="600"/>
              </a:spcBef>
              <a:buFont typeface="+mj-lt"/>
              <a:buAutoNum type="arabicPeriod"/>
              <a:tabLst>
                <a:tab pos="4213225" algn="l"/>
              </a:tabLst>
            </a:pPr>
            <a:r>
              <a:rPr lang="en-US" b="1" dirty="0" err="1" smtClean="0"/>
              <a:t>iCSC</a:t>
            </a:r>
            <a:r>
              <a:rPr lang="en-US" b="1" dirty="0" smtClean="0"/>
              <a:t> </a:t>
            </a:r>
            <a:r>
              <a:rPr lang="en-US" b="1" dirty="0" smtClean="0">
                <a:solidFill>
                  <a:srgbClr val="C00000"/>
                </a:solidFill>
              </a:rPr>
              <a:t>2005</a:t>
            </a:r>
            <a:r>
              <a:rPr lang="en-US" dirty="0" smtClean="0"/>
              <a:t>:      3 days	11 lecturers	16 hours</a:t>
            </a:r>
          </a:p>
          <a:p>
            <a:pPr marL="914400" lvl="1" indent="-457200">
              <a:spcBef>
                <a:spcPts val="600"/>
              </a:spcBef>
              <a:buFont typeface="+mj-lt"/>
              <a:buAutoNum type="arabicPeriod"/>
              <a:tabLst>
                <a:tab pos="4213225" algn="l"/>
              </a:tabLst>
            </a:pPr>
            <a:r>
              <a:rPr lang="en-US" b="1" dirty="0" err="1" smtClean="0"/>
              <a:t>iCSC</a:t>
            </a:r>
            <a:r>
              <a:rPr lang="en-US" b="1" dirty="0" smtClean="0"/>
              <a:t> </a:t>
            </a:r>
            <a:r>
              <a:rPr lang="en-US" b="1" dirty="0" smtClean="0">
                <a:solidFill>
                  <a:srgbClr val="C00000"/>
                </a:solidFill>
              </a:rPr>
              <a:t>2006</a:t>
            </a:r>
            <a:r>
              <a:rPr lang="en-US" dirty="0" smtClean="0"/>
              <a:t>:   2.5 days	  6 </a:t>
            </a:r>
            <a:r>
              <a:rPr lang="en-US" dirty="0"/>
              <a:t>lecturers	</a:t>
            </a:r>
            <a:r>
              <a:rPr lang="en-US" dirty="0" smtClean="0"/>
              <a:t>12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smtClean="0">
                <a:solidFill>
                  <a:srgbClr val="C00000"/>
                </a:solidFill>
              </a:rPr>
              <a:t>2008</a:t>
            </a:r>
            <a:r>
              <a:rPr lang="en-US" dirty="0" smtClean="0"/>
              <a:t>:   2.5 days</a:t>
            </a:r>
            <a:r>
              <a:rPr lang="en-US" dirty="0"/>
              <a:t>	 </a:t>
            </a:r>
            <a:r>
              <a:rPr lang="en-US" dirty="0" smtClean="0"/>
              <a:t> 5 lecturers</a:t>
            </a:r>
            <a:r>
              <a:rPr lang="en-US" dirty="0"/>
              <a:t>	</a:t>
            </a:r>
            <a:r>
              <a:rPr lang="en-US" dirty="0" smtClean="0"/>
              <a:t>12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smtClean="0">
                <a:solidFill>
                  <a:srgbClr val="C00000"/>
                </a:solidFill>
              </a:rPr>
              <a:t>2010</a:t>
            </a:r>
            <a:r>
              <a:rPr lang="en-US" dirty="0" smtClean="0"/>
              <a:t>:   1.5 days</a:t>
            </a:r>
            <a:r>
              <a:rPr lang="en-US" dirty="0"/>
              <a:t>	 </a:t>
            </a:r>
            <a:r>
              <a:rPr lang="en-US" dirty="0" smtClean="0"/>
              <a:t> 7 lecturers</a:t>
            </a:r>
            <a:r>
              <a:rPr lang="en-US" dirty="0"/>
              <a:t>	</a:t>
            </a:r>
            <a:r>
              <a:rPr lang="en-US" dirty="0" smtClean="0"/>
              <a:t>  8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smtClean="0">
                <a:solidFill>
                  <a:srgbClr val="C00000"/>
                </a:solidFill>
              </a:rPr>
              <a:t>2011</a:t>
            </a:r>
            <a:r>
              <a:rPr lang="en-US" dirty="0" smtClean="0"/>
              <a:t>:   1.5 </a:t>
            </a:r>
            <a:r>
              <a:rPr lang="en-US" dirty="0"/>
              <a:t>days	 </a:t>
            </a:r>
            <a:r>
              <a:rPr lang="en-US" dirty="0" smtClean="0"/>
              <a:t> 6 lecturers</a:t>
            </a:r>
            <a:r>
              <a:rPr lang="en-US" dirty="0"/>
              <a:t>	</a:t>
            </a:r>
            <a:r>
              <a:rPr lang="en-US" dirty="0" smtClean="0"/>
              <a:t>  6 </a:t>
            </a:r>
            <a:r>
              <a:rPr lang="en-US" dirty="0"/>
              <a:t>hours</a:t>
            </a:r>
          </a:p>
          <a:p>
            <a:pPr marL="914400" lvl="1" indent="-457200">
              <a:spcBef>
                <a:spcPts val="600"/>
              </a:spcBef>
              <a:buFont typeface="+mj-lt"/>
              <a:buAutoNum type="arabicPeriod"/>
              <a:tabLst>
                <a:tab pos="4213225" algn="l"/>
              </a:tabLst>
            </a:pPr>
            <a:r>
              <a:rPr lang="en-US" b="1" dirty="0" err="1" smtClean="0"/>
              <a:t>iCSC</a:t>
            </a:r>
            <a:r>
              <a:rPr lang="en-US" b="1" dirty="0" smtClean="0"/>
              <a:t> </a:t>
            </a:r>
            <a:r>
              <a:rPr lang="en-US" b="1" dirty="0" smtClean="0">
                <a:solidFill>
                  <a:srgbClr val="C00000"/>
                </a:solidFill>
              </a:rPr>
              <a:t>2013</a:t>
            </a:r>
            <a:r>
              <a:rPr lang="en-US" dirty="0" smtClean="0"/>
              <a:t>:   1.5 </a:t>
            </a:r>
            <a:r>
              <a:rPr lang="en-US" dirty="0"/>
              <a:t>days	  </a:t>
            </a:r>
            <a:r>
              <a:rPr lang="en-US" dirty="0" smtClean="0"/>
              <a:t>4 </a:t>
            </a:r>
            <a:r>
              <a:rPr lang="en-US" dirty="0"/>
              <a:t>lecturers	</a:t>
            </a:r>
            <a:r>
              <a:rPr lang="en-US" dirty="0" smtClean="0"/>
              <a:t>  7 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2014</a:t>
            </a:r>
            <a:r>
              <a:rPr lang="en-US" dirty="0"/>
              <a:t>:   1.5 </a:t>
            </a:r>
            <a:r>
              <a:rPr lang="en-US" dirty="0" smtClean="0"/>
              <a:t>days</a:t>
            </a:r>
            <a:r>
              <a:rPr lang="en-US" dirty="0"/>
              <a:t>	  </a:t>
            </a:r>
            <a:r>
              <a:rPr lang="en-US" dirty="0" smtClean="0"/>
              <a:t>5 </a:t>
            </a:r>
            <a:r>
              <a:rPr lang="en-US" dirty="0"/>
              <a:t>lecturers	</a:t>
            </a:r>
            <a:r>
              <a:rPr lang="en-US" dirty="0" smtClean="0"/>
              <a:t>  9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2015</a:t>
            </a:r>
            <a:r>
              <a:rPr lang="en-US" dirty="0"/>
              <a:t>:      2 </a:t>
            </a:r>
            <a:r>
              <a:rPr lang="en-US" dirty="0" smtClean="0"/>
              <a:t>days</a:t>
            </a:r>
            <a:r>
              <a:rPr lang="en-US" dirty="0"/>
              <a:t>	  </a:t>
            </a:r>
            <a:r>
              <a:rPr lang="en-US" dirty="0" smtClean="0"/>
              <a:t>5 </a:t>
            </a:r>
            <a:r>
              <a:rPr lang="en-US" dirty="0"/>
              <a:t>lecturers	</a:t>
            </a:r>
            <a:r>
              <a:rPr lang="en-US" dirty="0" smtClean="0"/>
              <a:t>10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2016</a:t>
            </a:r>
            <a:r>
              <a:rPr lang="en-US" dirty="0"/>
              <a:t>:      3 </a:t>
            </a:r>
            <a:r>
              <a:rPr lang="en-US" dirty="0" smtClean="0"/>
              <a:t>days</a:t>
            </a:r>
            <a:r>
              <a:rPr lang="en-US" dirty="0"/>
              <a:t>	</a:t>
            </a:r>
            <a:r>
              <a:rPr lang="en-US" dirty="0" smtClean="0"/>
              <a:t>10 </a:t>
            </a:r>
            <a:r>
              <a:rPr lang="en-US" dirty="0"/>
              <a:t>lecturers	</a:t>
            </a:r>
            <a:r>
              <a:rPr lang="en-US" dirty="0" smtClean="0"/>
              <a:t>16 </a:t>
            </a:r>
            <a:r>
              <a:rPr lang="en-US" dirty="0"/>
              <a:t>hours</a:t>
            </a:r>
          </a:p>
          <a:p>
            <a:pPr marL="914400" lvl="1" indent="-457200">
              <a:spcBef>
                <a:spcPts val="600"/>
              </a:spcBef>
              <a:buFont typeface="+mj-lt"/>
              <a:buAutoNum type="arabicPeriod"/>
              <a:tabLst>
                <a:tab pos="4213225" algn="l"/>
              </a:tabLst>
            </a:pPr>
            <a:r>
              <a:rPr lang="en-US" b="1" dirty="0" err="1"/>
              <a:t>iCSC</a:t>
            </a:r>
            <a:r>
              <a:rPr lang="en-US" b="1" dirty="0"/>
              <a:t> </a:t>
            </a:r>
            <a:r>
              <a:rPr lang="en-US" b="1" dirty="0">
                <a:solidFill>
                  <a:srgbClr val="C00000"/>
                </a:solidFill>
              </a:rPr>
              <a:t>2017</a:t>
            </a:r>
            <a:r>
              <a:rPr lang="en-US" dirty="0"/>
              <a:t>:   </a:t>
            </a:r>
            <a:r>
              <a:rPr lang="en-US" dirty="0" smtClean="0"/>
              <a:t>2.5 days</a:t>
            </a:r>
            <a:r>
              <a:rPr lang="en-US" dirty="0"/>
              <a:t>	  6 lecturers	</a:t>
            </a:r>
            <a:r>
              <a:rPr lang="en-US" dirty="0" smtClean="0"/>
              <a:t>12 hours</a:t>
            </a:r>
            <a:endParaRPr lang="en-US" dirty="0"/>
          </a:p>
        </p:txBody>
      </p:sp>
      <p:sp>
        <p:nvSpPr>
          <p:cNvPr id="5" name="Footer Placeholder 4"/>
          <p:cNvSpPr>
            <a:spLocks noGrp="1"/>
          </p:cNvSpPr>
          <p:nvPr>
            <p:ph type="ftr" sz="quarter" idx="11"/>
          </p:nvPr>
        </p:nvSpPr>
        <p:spPr/>
        <p:txBody>
          <a:bodyPr/>
          <a:lstStyle/>
          <a:p>
            <a:pPr>
              <a:defRPr/>
            </a:pPr>
            <a:r>
              <a:rPr lang="fr-FR" smtClean="0"/>
              <a:t>Sebastian Lopienski – inverted CSC 2017</a:t>
            </a:r>
            <a:endParaRPr lang="fr-FR" dirty="0"/>
          </a:p>
        </p:txBody>
      </p:sp>
      <p:sp>
        <p:nvSpPr>
          <p:cNvPr id="6" name="Slide Number Placeholder 5"/>
          <p:cNvSpPr>
            <a:spLocks noGrp="1"/>
          </p:cNvSpPr>
          <p:nvPr>
            <p:ph type="sldNum" sz="quarter" idx="12"/>
          </p:nvPr>
        </p:nvSpPr>
        <p:spPr/>
        <p:txBody>
          <a:bodyPr/>
          <a:lstStyle/>
          <a:p>
            <a:pPr>
              <a:defRPr/>
            </a:pPr>
            <a:fld id="{6843C2BB-0BC1-4280-9510-6EBE6484FF4A}" type="slidenum">
              <a:rPr lang="fr-FR" smtClean="0"/>
              <a:pPr>
                <a:defRPr/>
              </a:pPr>
              <a:t>5</a:t>
            </a:fld>
            <a:endParaRPr lang="fr-FR" dirty="0"/>
          </a:p>
        </p:txBody>
      </p:sp>
    </p:spTree>
    <p:extLst>
      <p:ext uri="{BB962C8B-B14F-4D97-AF65-F5344CB8AC3E}">
        <p14:creationId xmlns:p14="http://schemas.microsoft.com/office/powerpoint/2010/main" val="19233019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err="1"/>
              <a:t>iCSC</a:t>
            </a:r>
            <a:r>
              <a:rPr lang="en-US" sz="3600" dirty="0"/>
              <a:t> lecturers </a:t>
            </a:r>
            <a:r>
              <a:rPr lang="en-US" sz="3600" dirty="0" smtClean="0"/>
              <a:t>becoming </a:t>
            </a:r>
            <a:r>
              <a:rPr lang="en-US" sz="3600" dirty="0"/>
              <a:t>full CSC </a:t>
            </a:r>
            <a:r>
              <a:rPr lang="en-US" sz="3600" dirty="0" smtClean="0"/>
              <a:t>lecturers</a:t>
            </a:r>
            <a:endParaRPr lang="en-US" sz="3600" dirty="0"/>
          </a:p>
        </p:txBody>
      </p:sp>
      <p:sp>
        <p:nvSpPr>
          <p:cNvPr id="3" name="Content Placeholder 2"/>
          <p:cNvSpPr>
            <a:spLocks noGrp="1"/>
          </p:cNvSpPr>
          <p:nvPr>
            <p:ph idx="1"/>
          </p:nvPr>
        </p:nvSpPr>
        <p:spPr/>
        <p:txBody>
          <a:bodyPr/>
          <a:lstStyle/>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1916113" lvl="1" indent="-288925"/>
            <a:r>
              <a:rPr lang="en-US" dirty="0" smtClean="0"/>
              <a:t>Sebastian </a:t>
            </a:r>
            <a:r>
              <a:rPr lang="en-US" dirty="0" err="1" smtClean="0"/>
              <a:t>Lopienski</a:t>
            </a:r>
            <a:r>
              <a:rPr lang="en-US" dirty="0" smtClean="0"/>
              <a:t> </a:t>
            </a:r>
            <a:r>
              <a:rPr lang="en-US" i="1" dirty="0" smtClean="0"/>
              <a:t>(</a:t>
            </a:r>
            <a:r>
              <a:rPr lang="en-US" i="1" dirty="0" err="1" smtClean="0"/>
              <a:t>iCSC</a:t>
            </a:r>
            <a:r>
              <a:rPr lang="en-US" i="1" dirty="0" smtClean="0"/>
              <a:t> 2005)</a:t>
            </a:r>
            <a:endParaRPr lang="en-US" dirty="0" smtClean="0"/>
          </a:p>
          <a:p>
            <a:pPr marL="1916113" lvl="1" indent="-288925"/>
            <a:r>
              <a:rPr lang="en-US" dirty="0" smtClean="0"/>
              <a:t>Andrzej Nowak </a:t>
            </a:r>
            <a:r>
              <a:rPr lang="en-US" i="1" dirty="0" smtClean="0"/>
              <a:t>(</a:t>
            </a:r>
            <a:r>
              <a:rPr lang="en-US" i="1" dirty="0" err="1" smtClean="0"/>
              <a:t>iCSC</a:t>
            </a:r>
            <a:r>
              <a:rPr lang="en-US" i="1" dirty="0" smtClean="0"/>
              <a:t> 2008)</a:t>
            </a:r>
            <a:endParaRPr lang="en-US" dirty="0"/>
          </a:p>
          <a:p>
            <a:pPr marL="1916113" lvl="1" indent="-288925"/>
            <a:r>
              <a:rPr lang="en-US" dirty="0" smtClean="0"/>
              <a:t>Benjamin </a:t>
            </a:r>
            <a:r>
              <a:rPr lang="en-US" dirty="0" err="1" smtClean="0"/>
              <a:t>Radburn</a:t>
            </a:r>
            <a:r>
              <a:rPr lang="en-US" dirty="0" smtClean="0"/>
              <a:t>-Smith </a:t>
            </a:r>
            <a:r>
              <a:rPr lang="en-US" i="1" dirty="0" smtClean="0"/>
              <a:t>(</a:t>
            </a:r>
            <a:r>
              <a:rPr lang="en-US" i="1" dirty="0" err="1" smtClean="0"/>
              <a:t>iCSC</a:t>
            </a:r>
            <a:r>
              <a:rPr lang="en-US" i="1" dirty="0" smtClean="0"/>
              <a:t> 2010)</a:t>
            </a:r>
          </a:p>
          <a:p>
            <a:pPr marL="1916113" lvl="1" indent="-288925"/>
            <a:r>
              <a:rPr lang="en-US" dirty="0" smtClean="0"/>
              <a:t>Thomas Keck </a:t>
            </a:r>
            <a:r>
              <a:rPr lang="en-US" i="1" dirty="0" smtClean="0"/>
              <a:t>(</a:t>
            </a:r>
            <a:r>
              <a:rPr lang="en-US" i="1" dirty="0" err="1" smtClean="0"/>
              <a:t>iCSC</a:t>
            </a:r>
            <a:r>
              <a:rPr lang="en-US" i="1" dirty="0" smtClean="0"/>
              <a:t> 2016)</a:t>
            </a:r>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582909" y="1700808"/>
            <a:ext cx="2517483" cy="1440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31640" y="1700808"/>
            <a:ext cx="2517483" cy="1440000"/>
          </a:xfrm>
          <a:prstGeom prst="rect">
            <a:avLst/>
          </a:prstGeom>
        </p:spPr>
      </p:pic>
      <p:sp>
        <p:nvSpPr>
          <p:cNvPr id="8" name="Right Arrow 7"/>
          <p:cNvSpPr/>
          <p:nvPr/>
        </p:nvSpPr>
        <p:spPr>
          <a:xfrm>
            <a:off x="4283968" y="2060848"/>
            <a:ext cx="792088" cy="504056"/>
          </a:xfrm>
          <a:prstGeom prst="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9" name="Slide Number Placeholder 8"/>
          <p:cNvSpPr>
            <a:spLocks noGrp="1"/>
          </p:cNvSpPr>
          <p:nvPr>
            <p:ph type="sldNum" sz="quarter" idx="12"/>
          </p:nvPr>
        </p:nvSpPr>
        <p:spPr/>
        <p:txBody>
          <a:bodyPr/>
          <a:lstStyle/>
          <a:p>
            <a:pPr>
              <a:defRPr/>
            </a:pPr>
            <a:fld id="{6843C2BB-0BC1-4280-9510-6EBE6484FF4A}" type="slidenum">
              <a:rPr lang="fr-FR" smtClean="0"/>
              <a:pPr>
                <a:defRPr/>
              </a:pPr>
              <a:t>6</a:t>
            </a:fld>
            <a:endParaRPr lang="fr-FR" dirty="0"/>
          </a:p>
        </p:txBody>
      </p:sp>
    </p:spTree>
    <p:extLst>
      <p:ext uri="{BB962C8B-B14F-4D97-AF65-F5344CB8AC3E}">
        <p14:creationId xmlns:p14="http://schemas.microsoft.com/office/powerpoint/2010/main" val="17010586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122913" y="3326780"/>
            <a:ext cx="1689447" cy="966316"/>
          </a:xfrm>
        </p:spPr>
        <p:txBody>
          <a:bodyPr/>
          <a:lstStyle/>
          <a:p>
            <a:r>
              <a:rPr lang="en-US" sz="4800" dirty="0" smtClean="0">
                <a:solidFill>
                  <a:srgbClr val="C00000"/>
                </a:solidFill>
              </a:rPr>
              <a:t>2017</a:t>
            </a:r>
            <a:endParaRPr lang="en-US" sz="4800" dirty="0">
              <a:solidFill>
                <a:srgbClr val="C00000"/>
              </a:solidFill>
            </a:endParaRPr>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11" name="Picture 10"/>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2049456" y="1818537"/>
            <a:ext cx="4067857" cy="2330543"/>
          </a:xfrm>
          <a:prstGeom prst="rect">
            <a:avLst/>
          </a:prstGeom>
        </p:spPr>
      </p:pic>
      <p:sp>
        <p:nvSpPr>
          <p:cNvPr id="12" name="Slide Number Placeholder 11"/>
          <p:cNvSpPr>
            <a:spLocks noGrp="1"/>
          </p:cNvSpPr>
          <p:nvPr>
            <p:ph type="sldNum" sz="quarter" idx="12"/>
          </p:nvPr>
        </p:nvSpPr>
        <p:spPr/>
        <p:txBody>
          <a:bodyPr/>
          <a:lstStyle/>
          <a:p>
            <a:pPr>
              <a:defRPr/>
            </a:pPr>
            <a:fld id="{BF147916-B63C-4415-8AE0-20995E1305E4}" type="slidenum">
              <a:rPr lang="fr-FR" smtClean="0"/>
              <a:pPr>
                <a:defRPr/>
              </a:pPr>
              <a:t>7</a:t>
            </a:fld>
            <a:endParaRPr lang="fr-FR" dirty="0"/>
          </a:p>
        </p:txBody>
      </p:sp>
    </p:spTree>
    <p:extLst>
      <p:ext uri="{BB962C8B-B14F-4D97-AF65-F5344CB8AC3E}">
        <p14:creationId xmlns:p14="http://schemas.microsoft.com/office/powerpoint/2010/main" val="19768367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Inverted CSC 2017</a:t>
            </a:r>
            <a:endParaRPr lang="en-US" dirty="0"/>
          </a:p>
        </p:txBody>
      </p:sp>
      <p:sp>
        <p:nvSpPr>
          <p:cNvPr id="7" name="Content Placeholder 6"/>
          <p:cNvSpPr>
            <a:spLocks noGrp="1"/>
          </p:cNvSpPr>
          <p:nvPr>
            <p:ph idx="1"/>
          </p:nvPr>
        </p:nvSpPr>
        <p:spPr/>
        <p:txBody>
          <a:bodyPr/>
          <a:lstStyle/>
          <a:p>
            <a:pPr marL="0" indent="0">
              <a:buNone/>
            </a:pPr>
            <a:endParaRPr lang="en-US" dirty="0" smtClean="0"/>
          </a:p>
          <a:p>
            <a:pPr marL="0" indent="0">
              <a:buNone/>
            </a:pPr>
            <a:r>
              <a:rPr lang="en-US" dirty="0" smtClean="0"/>
              <a:t>Received </a:t>
            </a:r>
            <a:r>
              <a:rPr lang="en-US" dirty="0" smtClean="0">
                <a:solidFill>
                  <a:srgbClr val="C00000"/>
                </a:solidFill>
              </a:rPr>
              <a:t>11 </a:t>
            </a:r>
            <a:r>
              <a:rPr lang="en-US" dirty="0">
                <a:solidFill>
                  <a:srgbClr val="C00000"/>
                </a:solidFill>
              </a:rPr>
              <a:t>proposals of lectures </a:t>
            </a:r>
            <a:r>
              <a:rPr lang="en-US" dirty="0"/>
              <a:t>for a total of </a:t>
            </a:r>
            <a:r>
              <a:rPr lang="en-US" dirty="0">
                <a:solidFill>
                  <a:srgbClr val="C00000"/>
                </a:solidFill>
              </a:rPr>
              <a:t>22 </a:t>
            </a:r>
            <a:r>
              <a:rPr lang="en-US" dirty="0" smtClean="0">
                <a:solidFill>
                  <a:srgbClr val="C00000"/>
                </a:solidFill>
              </a:rPr>
              <a:t>hours</a:t>
            </a:r>
            <a:br>
              <a:rPr lang="en-US" dirty="0" smtClean="0">
                <a:solidFill>
                  <a:srgbClr val="C00000"/>
                </a:solidFill>
              </a:rPr>
            </a:br>
            <a:r>
              <a:rPr lang="en-US" dirty="0" smtClean="0"/>
              <a:t>by students from:</a:t>
            </a:r>
          </a:p>
          <a:p>
            <a:pPr lvl="1"/>
            <a:r>
              <a:rPr lang="en-US" i="1" dirty="0" smtClean="0"/>
              <a:t> </a:t>
            </a:r>
            <a:r>
              <a:rPr lang="en-US" dirty="0" smtClean="0"/>
              <a:t> CSC 2016 </a:t>
            </a:r>
            <a:r>
              <a:rPr lang="en-US" i="1" dirty="0" smtClean="0"/>
              <a:t>(</a:t>
            </a:r>
            <a:r>
              <a:rPr lang="en-US" i="1" dirty="0" err="1" smtClean="0"/>
              <a:t>Mol</a:t>
            </a:r>
            <a:r>
              <a:rPr lang="en-US" i="1" dirty="0" smtClean="0"/>
              <a:t>, Belgium)</a:t>
            </a:r>
            <a:endParaRPr lang="en-US" dirty="0"/>
          </a:p>
          <a:p>
            <a:pPr lvl="1"/>
            <a:r>
              <a:rPr lang="en-US" dirty="0" smtClean="0"/>
              <a:t> </a:t>
            </a:r>
            <a:r>
              <a:rPr lang="en-US" dirty="0" err="1" smtClean="0">
                <a:solidFill>
                  <a:srgbClr val="C00000"/>
                </a:solidFill>
              </a:rPr>
              <a:t>t</a:t>
            </a:r>
            <a:r>
              <a:rPr lang="en-US" dirty="0" err="1" smtClean="0"/>
              <a:t>CSC</a:t>
            </a:r>
            <a:r>
              <a:rPr lang="en-US" dirty="0" smtClean="0"/>
              <a:t> 2016 </a:t>
            </a:r>
            <a:r>
              <a:rPr lang="en-US" i="1" dirty="0" smtClean="0"/>
              <a:t>(Split, Croatia)</a:t>
            </a:r>
          </a:p>
          <a:p>
            <a:pPr lvl="1"/>
            <a:r>
              <a:rPr lang="en-US" i="1" dirty="0" smtClean="0"/>
              <a:t>  </a:t>
            </a:r>
            <a:r>
              <a:rPr lang="en-US" dirty="0" smtClean="0"/>
              <a:t>CSC 2015 </a:t>
            </a:r>
            <a:r>
              <a:rPr lang="en-US" i="1" dirty="0" smtClean="0"/>
              <a:t>(Kavala, Greece) </a:t>
            </a:r>
            <a:endParaRPr lang="en-US" dirty="0" smtClean="0"/>
          </a:p>
          <a:p>
            <a:pPr lvl="1"/>
            <a:endParaRPr lang="en-US" dirty="0"/>
          </a:p>
          <a:p>
            <a:pPr marL="0" indent="0">
              <a:buNone/>
            </a:pPr>
            <a:r>
              <a:rPr lang="en-US" dirty="0" smtClean="0">
                <a:solidFill>
                  <a:srgbClr val="C00000"/>
                </a:solidFill>
              </a:rPr>
              <a:t>6 proposals</a:t>
            </a:r>
            <a:r>
              <a:rPr lang="en-US" dirty="0" smtClean="0"/>
              <a:t> retained </a:t>
            </a:r>
            <a:r>
              <a:rPr lang="mr-IN" dirty="0" smtClean="0"/>
              <a:t>–</a:t>
            </a:r>
            <a:r>
              <a:rPr lang="en-US" dirty="0" smtClean="0"/>
              <a:t> </a:t>
            </a:r>
            <a:r>
              <a:rPr lang="en-US" dirty="0" smtClean="0">
                <a:solidFill>
                  <a:srgbClr val="C00000"/>
                </a:solidFill>
              </a:rPr>
              <a:t>12 hours</a:t>
            </a:r>
          </a:p>
          <a:p>
            <a:pPr lvl="1"/>
            <a:r>
              <a:rPr lang="en-US" dirty="0" smtClean="0"/>
              <a:t>including 1 hour of experimental </a:t>
            </a:r>
            <a:r>
              <a:rPr lang="en-US" dirty="0" smtClean="0">
                <a:solidFill>
                  <a:srgbClr val="C00000"/>
                </a:solidFill>
              </a:rPr>
              <a:t>hands-on workshop</a:t>
            </a:r>
            <a:endParaRPr lang="en-US" dirty="0"/>
          </a:p>
        </p:txBody>
      </p:sp>
      <p:sp>
        <p:nvSpPr>
          <p:cNvPr id="4" name="Footer Placeholder 3"/>
          <p:cNvSpPr>
            <a:spLocks noGrp="1"/>
          </p:cNvSpPr>
          <p:nvPr>
            <p:ph type="ftr" sz="quarter" idx="11"/>
          </p:nvPr>
        </p:nvSpPr>
        <p:spPr/>
        <p:txBody>
          <a:bodyPr/>
          <a:lstStyle/>
          <a:p>
            <a:pPr>
              <a:defRPr/>
            </a:pPr>
            <a:r>
              <a:rPr lang="en-US" smtClean="0"/>
              <a:t>Sebastian Lopienski – inverted CSC 2017</a:t>
            </a:r>
            <a:endParaRPr lang="fr-FR" dirty="0"/>
          </a:p>
        </p:txBody>
      </p:sp>
      <p:sp>
        <p:nvSpPr>
          <p:cNvPr id="8" name="Slide Number Placeholder 7"/>
          <p:cNvSpPr>
            <a:spLocks noGrp="1"/>
          </p:cNvSpPr>
          <p:nvPr>
            <p:ph type="sldNum" sz="quarter" idx="12"/>
          </p:nvPr>
        </p:nvSpPr>
        <p:spPr/>
        <p:txBody>
          <a:bodyPr/>
          <a:lstStyle/>
          <a:p>
            <a:pPr>
              <a:defRPr/>
            </a:pPr>
            <a:fld id="{6843C2BB-0BC1-4280-9510-6EBE6484FF4A}" type="slidenum">
              <a:rPr lang="fr-FR" smtClean="0"/>
              <a:pPr>
                <a:defRPr/>
              </a:pPr>
              <a:t>8</a:t>
            </a:fld>
            <a:endParaRPr lang="fr-FR" dirty="0"/>
          </a:p>
        </p:txBody>
      </p:sp>
    </p:spTree>
    <p:extLst>
      <p:ext uri="{BB962C8B-B14F-4D97-AF65-F5344CB8AC3E}">
        <p14:creationId xmlns:p14="http://schemas.microsoft.com/office/powerpoint/2010/main" val="2144003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Schedule</a:t>
            </a:r>
            <a:br>
              <a:rPr lang="en-US" dirty="0" smtClean="0"/>
            </a:br>
            <a:r>
              <a:rPr lang="en-US" sz="1800" dirty="0">
                <a:hlinkClick r:id="rId2"/>
              </a:rPr>
              <a:t>https://</a:t>
            </a:r>
            <a:r>
              <a:rPr lang="en-US" sz="1800" dirty="0" smtClean="0">
                <a:hlinkClick r:id="rId2"/>
              </a:rPr>
              <a:t>indico.cern.ch/event/591368/timetable</a:t>
            </a:r>
            <a:endParaRPr lang="en-US" dirty="0"/>
          </a:p>
        </p:txBody>
      </p:sp>
      <p:sp>
        <p:nvSpPr>
          <p:cNvPr id="4" name="Footer Placeholder 3"/>
          <p:cNvSpPr>
            <a:spLocks noGrp="1"/>
          </p:cNvSpPr>
          <p:nvPr>
            <p:ph type="ftr" sz="quarter" idx="11"/>
          </p:nvPr>
        </p:nvSpPr>
        <p:spPr/>
        <p:txBody>
          <a:bodyPr/>
          <a:lstStyle/>
          <a:p>
            <a:pPr>
              <a:defRPr/>
            </a:pPr>
            <a:r>
              <a:rPr lang="fr-FR" smtClean="0"/>
              <a:t>Sebastian Lopienski – inverted CSC 2017</a:t>
            </a:r>
            <a:endParaRPr lang="fr-FR" dirty="0"/>
          </a:p>
        </p:txBody>
      </p:sp>
      <p:pic>
        <p:nvPicPr>
          <p:cNvPr id="7" name="Picture 6"/>
          <p:cNvPicPr>
            <a:picLocks noChangeAspect="1"/>
          </p:cNvPicPr>
          <p:nvPr/>
        </p:nvPicPr>
        <p:blipFill>
          <a:blip r:embed="rId3"/>
          <a:stretch>
            <a:fillRect/>
          </a:stretch>
        </p:blipFill>
        <p:spPr>
          <a:xfrm>
            <a:off x="0" y="1700808"/>
            <a:ext cx="9144000" cy="3013364"/>
          </a:xfrm>
          <a:prstGeom prst="rect">
            <a:avLst/>
          </a:prstGeom>
        </p:spPr>
      </p:pic>
      <p:sp>
        <p:nvSpPr>
          <p:cNvPr id="8" name="Slide Number Placeholder 7"/>
          <p:cNvSpPr>
            <a:spLocks noGrp="1"/>
          </p:cNvSpPr>
          <p:nvPr>
            <p:ph type="sldNum" sz="quarter" idx="12"/>
          </p:nvPr>
        </p:nvSpPr>
        <p:spPr/>
        <p:txBody>
          <a:bodyPr/>
          <a:lstStyle/>
          <a:p>
            <a:pPr>
              <a:defRPr/>
            </a:pPr>
            <a:fld id="{6843C2BB-0BC1-4280-9510-6EBE6484FF4A}" type="slidenum">
              <a:rPr lang="fr-FR" smtClean="0"/>
              <a:pPr>
                <a:defRPr/>
              </a:pPr>
              <a:t>9</a:t>
            </a:fld>
            <a:endParaRPr lang="fr-FR" dirty="0"/>
          </a:p>
        </p:txBody>
      </p:sp>
      <p:sp>
        <p:nvSpPr>
          <p:cNvPr id="5" name="Rectangle 4"/>
          <p:cNvSpPr/>
          <p:nvPr/>
        </p:nvSpPr>
        <p:spPr>
          <a:xfrm>
            <a:off x="6131942" y="4005064"/>
            <a:ext cx="2976562" cy="432048"/>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 name="Rounded Rectangular Callout 5"/>
          <p:cNvSpPr/>
          <p:nvPr/>
        </p:nvSpPr>
        <p:spPr>
          <a:xfrm>
            <a:off x="3563888" y="5229200"/>
            <a:ext cx="2376264" cy="659143"/>
          </a:xfrm>
          <a:prstGeom prst="wedgeRoundRectCallout">
            <a:avLst>
              <a:gd name="adj1" fmla="val 56797"/>
              <a:gd name="adj2" fmla="val -203148"/>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Artificial </a:t>
            </a:r>
            <a:r>
              <a:rPr lang="en-US" smtClean="0"/>
              <a:t>Intelligence hands-on </a:t>
            </a:r>
            <a:r>
              <a:rPr lang="en-US" dirty="0" smtClean="0"/>
              <a:t>workshop!</a:t>
            </a:r>
            <a:endParaRPr lang="en-US" dirty="0"/>
          </a:p>
        </p:txBody>
      </p:sp>
    </p:spTree>
    <p:extLst>
      <p:ext uri="{BB962C8B-B14F-4D97-AF65-F5344CB8AC3E}">
        <p14:creationId xmlns:p14="http://schemas.microsoft.com/office/powerpoint/2010/main" val="607868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theme/theme1.xml><?xml version="1.0" encoding="utf-8"?>
<a:theme xmlns:a="http://schemas.openxmlformats.org/drawingml/2006/main" name="Modèle par défau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odèle par défaut">
      <a:majorFont>
        <a:latin typeface="Arial"/>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70331</TotalTime>
  <Words>781</Words>
  <Application>Microsoft Macintosh PowerPoint</Application>
  <PresentationFormat>On-screen Show (4:3)</PresentationFormat>
  <Paragraphs>165</Paragraphs>
  <Slides>19</Slides>
  <Notes>7</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Calibri</vt:lpstr>
      <vt:lpstr>ＭＳ Ｐゴシック</vt:lpstr>
      <vt:lpstr>Arial</vt:lpstr>
      <vt:lpstr>Modèle par défaut</vt:lpstr>
      <vt:lpstr>Welcome to the  10th inverted CSC CERN, March 6-8, 2017 https://indico.cern.ch/e/iCSC-2017  </vt:lpstr>
      <vt:lpstr>Three CERN Schools of Computing</vt:lpstr>
      <vt:lpstr>Back in  2005…</vt:lpstr>
      <vt:lpstr>2017: the 10th edition of the iCSC</vt:lpstr>
      <vt:lpstr>Past Inverted Schools</vt:lpstr>
      <vt:lpstr>iCSC lecturers becoming full CSC lecturers</vt:lpstr>
      <vt:lpstr>2017</vt:lpstr>
      <vt:lpstr>Inverted CSC 2017</vt:lpstr>
      <vt:lpstr>Schedule https://indico.cern.ch/event/591368/timetable</vt:lpstr>
      <vt:lpstr>Topics</vt:lpstr>
      <vt:lpstr>Lecturers  https://indico.cern.ch/event/591368/page/9113-speaker-biographies </vt:lpstr>
      <vt:lpstr>Conveners (session chairs)</vt:lpstr>
      <vt:lpstr>Mentors (providing advice&amp;feedback to lecturers)</vt:lpstr>
      <vt:lpstr>CSC Administrative Manager</vt:lpstr>
      <vt:lpstr>Previous CSC Director</vt:lpstr>
      <vt:lpstr>Logistics</vt:lpstr>
      <vt:lpstr>iCSC booklet</vt:lpstr>
      <vt:lpstr>Enjoy the School!</vt:lpstr>
      <vt:lpstr>PowerPoint Presentation</vt:lpstr>
    </vt:vector>
  </TitlesOfParts>
  <Manager/>
  <Company/>
  <LinksUpToDate>false</LinksUpToDate>
  <SharedDoc>false</SharedDoc>
  <HyperlinkBase/>
  <HyperlinksChanged>false</HyperlinksChanged>
  <AppVersion>15.0029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School of Computing</dc:title>
  <dc:subject/>
  <dc:creator>Sebastian.Lopienski@cern.ch</dc:creator>
  <cp:keywords/>
  <dc:description/>
  <cp:lastModifiedBy>Microsoft Office User</cp:lastModifiedBy>
  <cp:revision>1266</cp:revision>
  <cp:lastPrinted>2013-07-12T09:19:14Z</cp:lastPrinted>
  <dcterms:created xsi:type="dcterms:W3CDTF">2007-01-03T21:50:59Z</dcterms:created>
  <dcterms:modified xsi:type="dcterms:W3CDTF">2017-03-06T12:21:18Z</dcterms:modified>
  <cp:category/>
</cp:coreProperties>
</file>