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Default Extension="mp4" ContentType="video/mp4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88" r:id="rId3"/>
    <p:sldId id="289" r:id="rId4"/>
    <p:sldId id="315" r:id="rId5"/>
    <p:sldId id="304" r:id="rId6"/>
    <p:sldId id="282" r:id="rId7"/>
    <p:sldId id="295" r:id="rId8"/>
    <p:sldId id="301" r:id="rId9"/>
    <p:sldId id="297" r:id="rId10"/>
    <p:sldId id="299" r:id="rId11"/>
    <p:sldId id="284" r:id="rId12"/>
    <p:sldId id="300" r:id="rId13"/>
    <p:sldId id="258" r:id="rId14"/>
    <p:sldId id="307" r:id="rId15"/>
    <p:sldId id="318" r:id="rId16"/>
    <p:sldId id="308" r:id="rId17"/>
    <p:sldId id="316" r:id="rId18"/>
    <p:sldId id="317" r:id="rId19"/>
    <p:sldId id="303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E3E8F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59" autoAdjust="0"/>
    <p:restoredTop sz="75126" autoAdjust="0"/>
  </p:normalViewPr>
  <p:slideViewPr>
    <p:cSldViewPr>
      <p:cViewPr varScale="1">
        <p:scale>
          <a:sx n="51" d="100"/>
          <a:sy n="51" d="100"/>
        </p:scale>
        <p:origin x="-15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7" d="100"/>
          <a:sy n="67" d="100"/>
        </p:scale>
        <p:origin x="-2784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E29B00-6372-432E-86DF-D148BF960DBE}" type="datetimeFigureOut">
              <a:rPr lang="en-US" smtClean="0"/>
              <a:pPr/>
              <a:t>09-Jun-17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45C632-275F-4B42-8B7C-5560C579A9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66921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1 - Θέση εικόνας διαφάνειας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2 - Θέση σημειώσεων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dirty="0" smtClean="0"/>
              <a:t>Good</a:t>
            </a:r>
            <a:r>
              <a:rPr lang="en-GB" baseline="0" dirty="0" smtClean="0"/>
              <a:t> morning from me. My name is </a:t>
            </a:r>
            <a:r>
              <a:rPr lang="en-GB" baseline="0" dirty="0" err="1" smtClean="0"/>
              <a:t>Georgios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Voulgarakis</a:t>
            </a:r>
            <a:r>
              <a:rPr lang="en-GB" baseline="0" dirty="0" smtClean="0"/>
              <a:t>.</a:t>
            </a:r>
          </a:p>
          <a:p>
            <a:pPr eaLnBrk="1" hangingPunct="1"/>
            <a:r>
              <a:rPr lang="en-GB" baseline="0" dirty="0" smtClean="0"/>
              <a:t>Today I am going to present to you Autopilot, a high-level control and optimization software.</a:t>
            </a:r>
          </a:p>
          <a:p>
            <a:pPr eaLnBrk="1" hangingPunct="1"/>
            <a:endParaRPr lang="en-GB" baseline="0" dirty="0" smtClean="0"/>
          </a:p>
          <a:p>
            <a:pPr eaLnBrk="1" hangingPunct="1"/>
            <a:r>
              <a:rPr lang="en-GB" baseline="0" dirty="0" smtClean="0"/>
              <a:t>First, a quick introduction of the Linac4 H- Ion Source.</a:t>
            </a:r>
          </a:p>
          <a:p>
            <a:pPr eaLnBrk="1" hangingPunct="1"/>
            <a:r>
              <a:rPr lang="en-GB" baseline="0" dirty="0" smtClean="0"/>
              <a:t>Then the description of the problem to be solved &amp; an introduction to Inspector &amp; Inspector-Services extension.</a:t>
            </a:r>
          </a:p>
          <a:p>
            <a:pPr eaLnBrk="1" hangingPunct="1"/>
            <a:r>
              <a:rPr lang="en-GB" baseline="0" dirty="0" smtClean="0"/>
              <a:t>Then I present the regulations of Autopilot, with a short demo of a single regulation.</a:t>
            </a:r>
          </a:p>
          <a:p>
            <a:pPr eaLnBrk="1" hangingPunct="1"/>
            <a:r>
              <a:rPr lang="en-GB" baseline="0" dirty="0" smtClean="0"/>
              <a:t>At last, a demo of the full blown potential of the Autopilot, with the conclusion and future challenges.</a:t>
            </a:r>
            <a:endParaRPr lang="el-GR" dirty="0" smtClean="0"/>
          </a:p>
        </p:txBody>
      </p:sp>
      <p:sp>
        <p:nvSpPr>
          <p:cNvPr id="4" name="3 - Θέση κεφαλίδας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RightRequirement</a:t>
            </a:r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2CC9917-64FD-40AC-9FEE-109488108D15}" type="slidenum">
              <a:rPr lang="el-GR" smtClean="0"/>
              <a:pPr>
                <a:defRPr/>
              </a:pPr>
              <a:t>1</a:t>
            </a:fld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32969821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So, stable</a:t>
            </a:r>
            <a:r>
              <a:rPr lang="en-GB" baseline="0" dirty="0" smtClean="0"/>
              <a:t> H- current amplitude is taken care of...</a:t>
            </a:r>
          </a:p>
          <a:p>
            <a:r>
              <a:rPr lang="en-GB" baseline="0" dirty="0" smtClean="0"/>
              <a:t>What about the plasma coupling?</a:t>
            </a:r>
          </a:p>
          <a:p>
            <a:r>
              <a:rPr lang="en-GB" baseline="0" dirty="0" smtClean="0"/>
              <a:t>Autopilot can do something about it as well!</a:t>
            </a:r>
          </a:p>
          <a:p>
            <a:endParaRPr lang="en-GB" baseline="0" dirty="0" smtClean="0"/>
          </a:p>
          <a:p>
            <a:r>
              <a:rPr lang="en-GB" baseline="0" dirty="0" smtClean="0"/>
              <a:t>Autopilot’s Frequency Regulation can look at the RF </a:t>
            </a:r>
            <a:r>
              <a:rPr lang="en-GB" baseline="0" dirty="0" err="1" smtClean="0"/>
              <a:t>phaze</a:t>
            </a:r>
            <a:r>
              <a:rPr lang="en-GB" baseline="0" dirty="0" smtClean="0"/>
              <a:t> signal, and tune the RF frequency applied to the plasma.</a:t>
            </a:r>
          </a:p>
          <a:p>
            <a:r>
              <a:rPr lang="en-GB" baseline="0" dirty="0" smtClean="0"/>
              <a:t>Our goal is to have an RF </a:t>
            </a:r>
            <a:r>
              <a:rPr lang="en-GB" baseline="0" dirty="0" err="1" smtClean="0"/>
              <a:t>phaze</a:t>
            </a:r>
            <a:r>
              <a:rPr lang="en-GB" baseline="0" dirty="0" smtClean="0"/>
              <a:t> measurement close to 0 (after Start of Ejection Timing).</a:t>
            </a:r>
          </a:p>
          <a:p>
            <a:endParaRPr lang="en-GB" baseline="0" dirty="0" smtClean="0"/>
          </a:p>
          <a:p>
            <a:r>
              <a:rPr lang="en-GB" baseline="0" dirty="0" smtClean="0"/>
              <a:t>The procedure is:</a:t>
            </a:r>
          </a:p>
          <a:p>
            <a:pPr lvl="1">
              <a:buFont typeface="Arial" pitchFamily="34" charset="0"/>
              <a:buChar char="•"/>
            </a:pPr>
            <a:r>
              <a:rPr lang="en-GB" baseline="0" dirty="0" smtClean="0"/>
              <a:t>From the RF phase, we select the signal after the SEJ (Start of Ejection Timing).</a:t>
            </a:r>
          </a:p>
          <a:p>
            <a:pPr lvl="1">
              <a:buFont typeface="Arial" pitchFamily="34" charset="0"/>
              <a:buChar char="•"/>
            </a:pPr>
            <a:r>
              <a:rPr lang="en-GB" baseline="0" dirty="0" smtClean="0"/>
              <a:t>We fit a line into the selected signal</a:t>
            </a:r>
          </a:p>
          <a:p>
            <a:pPr lvl="1">
              <a:buFont typeface="Arial" pitchFamily="34" charset="0"/>
              <a:buChar char="•"/>
            </a:pPr>
            <a:r>
              <a:rPr lang="en-GB" baseline="0" dirty="0" smtClean="0"/>
              <a:t>We tune the RF frequency amplitude and slope, based on the slope and offset of the fitted line.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45C632-275F-4B42-8B7C-5560C579A9F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264907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So,</a:t>
            </a:r>
            <a:r>
              <a:rPr lang="en-GB" baseline="0" dirty="0" smtClean="0"/>
              <a:t> we now have a nicely coupled plasma, and an H- current stable in amplitude.</a:t>
            </a:r>
          </a:p>
          <a:p>
            <a:r>
              <a:rPr lang="en-GB" baseline="0" dirty="0" smtClean="0"/>
              <a:t>What else can we ask? We can ask for a flat H- current. (Without any tilt)</a:t>
            </a:r>
          </a:p>
          <a:p>
            <a:endParaRPr lang="en-GB" baseline="0" dirty="0" smtClean="0"/>
          </a:p>
          <a:p>
            <a:r>
              <a:rPr lang="en-GB" baseline="0" dirty="0" smtClean="0"/>
              <a:t>First, let’s define this flatness...</a:t>
            </a:r>
          </a:p>
          <a:p>
            <a:r>
              <a:rPr lang="en-GB" baseline="0" dirty="0" smtClean="0"/>
              <a:t>To do this:</a:t>
            </a:r>
          </a:p>
          <a:p>
            <a:pPr lvl="1">
              <a:buFont typeface="Arial" pitchFamily="34" charset="0"/>
              <a:buChar char="•"/>
            </a:pPr>
            <a:r>
              <a:rPr lang="en-GB" baseline="0" dirty="0" smtClean="0"/>
              <a:t>we select the plateau region from the H- current pulse</a:t>
            </a:r>
          </a:p>
          <a:p>
            <a:pPr lvl="1">
              <a:buFont typeface="Arial" pitchFamily="34" charset="0"/>
              <a:buChar char="•"/>
            </a:pPr>
            <a:r>
              <a:rPr lang="en-GB" baseline="0" dirty="0" smtClean="0"/>
              <a:t>we fit a line, and we calculate what is the slope of the line.</a:t>
            </a:r>
          </a:p>
          <a:p>
            <a:r>
              <a:rPr lang="en-GB" baseline="0" dirty="0" smtClean="0"/>
              <a:t>Flat means that our target is a slope of 0, in the fitted line.</a:t>
            </a:r>
          </a:p>
          <a:p>
            <a:endParaRPr lang="en-GB" baseline="0" dirty="0" smtClean="0"/>
          </a:p>
          <a:p>
            <a:r>
              <a:rPr lang="en-GB" baseline="0" dirty="0" smtClean="0"/>
              <a:t>What can we control to achieve this? </a:t>
            </a:r>
          </a:p>
          <a:p>
            <a:r>
              <a:rPr lang="en-GB" baseline="0" dirty="0" smtClean="0"/>
              <a:t>We can change the slope of the RF steady state (top part of the RF pulse), by tilting it back and forth.</a:t>
            </a:r>
          </a:p>
          <a:p>
            <a:r>
              <a:rPr lang="en-GB" baseline="0" dirty="0" smtClean="0"/>
              <a:t>This tilt on the RF power will produce a change on the slope of the H- current.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45C632-275F-4B42-8B7C-5560C579A9F9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723759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So we now have a nicely coupled, stable in amplitude &amp;</a:t>
            </a:r>
            <a:r>
              <a:rPr lang="en-GB" baseline="0" dirty="0" smtClean="0"/>
              <a:t> flat H- current!</a:t>
            </a:r>
          </a:p>
          <a:p>
            <a:r>
              <a:rPr lang="en-GB" baseline="0" dirty="0" smtClean="0"/>
              <a:t>What’s next?</a:t>
            </a:r>
          </a:p>
          <a:p>
            <a:r>
              <a:rPr lang="en-GB" baseline="0" dirty="0" smtClean="0"/>
              <a:t>Next is to regulate the amount of gas inside the source.</a:t>
            </a:r>
          </a:p>
          <a:p>
            <a:endParaRPr lang="en-GB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 smtClean="0"/>
              <a:t>We have observed </a:t>
            </a:r>
            <a:r>
              <a:rPr lang="en-GB" sz="1200" b="1" baseline="0" dirty="0" smtClean="0"/>
              <a:t>that optimum source performance is achieved when we have just enough gas inside the source, that with a flat RF power, we get back a flat H- current.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smtClean="0"/>
              <a:t>Put that into perspective with the previous regulation.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smtClean="0"/>
              <a:t>Gas inside the source, flat RF power, produce flat H- current.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smtClean="0"/>
              <a:t>Therefore, the target for the Gas Slope regulation, is to regulate the gas (through the </a:t>
            </a:r>
            <a:r>
              <a:rPr lang="en-GB" baseline="0" dirty="0" err="1" smtClean="0"/>
              <a:t>piezo</a:t>
            </a:r>
            <a:r>
              <a:rPr lang="en-GB" baseline="0" dirty="0" smtClean="0"/>
              <a:t> valve), so no tilt on the RF is needed.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smtClean="0"/>
              <a:t>This means that the Gas Slope Regulation, should work in tandem with the result of the RF Power Slope Regulation.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smtClean="0"/>
              <a:t>Gas Slope Regulation checks the tilt needed on the RF power.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smtClean="0"/>
              <a:t>It then changes the gas accordingly, and waits for the RF power slope regulation to settle.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smtClean="0"/>
              <a:t>**Change tone**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smtClean="0"/>
              <a:t>In the end, the RF Power Regulation is acting fast to ensure a nice shape on the H- current, while the Gas Slope Regulation is slower, and aims at optimizing the amount of gas inside the source!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45C632-275F-4B42-8B7C-5560C579A9F9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742054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last regulation is the Low Gas Detection.</a:t>
            </a:r>
          </a:p>
          <a:p>
            <a:r>
              <a:rPr lang="en-US" baseline="0" dirty="0" smtClean="0"/>
              <a:t>A requirement for an operational source delivering beam, is that we always have enough gas inside the source!</a:t>
            </a:r>
          </a:p>
          <a:p>
            <a:endParaRPr lang="en-US" baseline="0" dirty="0" smtClean="0"/>
          </a:p>
          <a:p>
            <a:r>
              <a:rPr lang="en-US" baseline="0" dirty="0" smtClean="0"/>
              <a:t>Low Gas Detection will:</a:t>
            </a:r>
          </a:p>
          <a:p>
            <a:pPr lvl="1">
              <a:buFont typeface="Arial" pitchFamily="34" charset="0"/>
              <a:buChar char="•"/>
            </a:pPr>
            <a:r>
              <a:rPr lang="en-US" baseline="0" dirty="0" smtClean="0"/>
              <a:t> monitor the reflected RF power.</a:t>
            </a:r>
          </a:p>
          <a:p>
            <a:pPr lvl="1">
              <a:buFont typeface="Arial" pitchFamily="34" charset="0"/>
              <a:buChar char="•"/>
            </a:pPr>
            <a:r>
              <a:rPr lang="en-US" baseline="0" dirty="0" smtClean="0"/>
              <a:t>If oscillations appear, then this means that we are in gas starvation, and we should add more gas.</a:t>
            </a:r>
          </a:p>
          <a:p>
            <a:pPr lvl="1">
              <a:buFont typeface="Arial" pitchFamily="34" charset="0"/>
              <a:buChar char="•"/>
            </a:pPr>
            <a:r>
              <a:rPr lang="en-US" baseline="0" dirty="0" smtClean="0"/>
              <a:t>Autopilot will then gradually increase the gas inside the source, until these oscillations disappear.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45C632-275F-4B42-8B7C-5560C579A9F9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624704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Now</a:t>
            </a:r>
            <a:r>
              <a:rPr lang="en-GB" baseline="0" dirty="0" smtClean="0"/>
              <a:t> follows a full blow demonstration of the Autopilot, on Linac4.</a:t>
            </a:r>
          </a:p>
          <a:p>
            <a:endParaRPr lang="en-GB" baseline="0" dirty="0" smtClean="0"/>
          </a:p>
          <a:p>
            <a:r>
              <a:rPr lang="en-GB" baseline="0" dirty="0" smtClean="0"/>
              <a:t>All Autopilot regulations are active.</a:t>
            </a:r>
          </a:p>
          <a:p>
            <a:r>
              <a:rPr lang="en-GB" baseline="0" dirty="0" smtClean="0"/>
              <a:t>In graphs we can see the phase (per pulse), the RF power (per pulse), the H- current (per pulse), and the evolution of the </a:t>
            </a:r>
            <a:r>
              <a:rPr lang="en-GB" baseline="0" dirty="0" err="1" smtClean="0"/>
              <a:t>piezo</a:t>
            </a:r>
            <a:r>
              <a:rPr lang="en-GB" baseline="0" dirty="0" smtClean="0"/>
              <a:t> valve VS time.</a:t>
            </a:r>
          </a:p>
          <a:p>
            <a:endParaRPr lang="en-GB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smtClean="0"/>
              <a:t>***Start video***</a:t>
            </a:r>
          </a:p>
          <a:p>
            <a:endParaRPr lang="en-GB" baseline="0" dirty="0" smtClean="0"/>
          </a:p>
          <a:p>
            <a:r>
              <a:rPr lang="en-GB" baseline="0" dirty="0" smtClean="0"/>
              <a:t>Throughout the video you will see that the phase is kept close to 0.</a:t>
            </a:r>
          </a:p>
          <a:p>
            <a:endParaRPr lang="en-GB" baseline="0" dirty="0" smtClean="0"/>
          </a:p>
          <a:p>
            <a:r>
              <a:rPr lang="en-GB" baseline="0" dirty="0" smtClean="0"/>
              <a:t>Initially the gas is not optimal and the RF will acquire a slope, to compensate for a small tilt in the H- current.</a:t>
            </a:r>
          </a:p>
          <a:p>
            <a:r>
              <a:rPr lang="en-GB" baseline="0" dirty="0" smtClean="0"/>
              <a:t/>
            </a:r>
            <a:br>
              <a:rPr lang="en-GB" baseline="0" dirty="0" smtClean="0"/>
            </a:br>
            <a:r>
              <a:rPr lang="en-GB" baseline="0" dirty="0" smtClean="0"/>
              <a:t>Then, you will see that the piezo voltage will start decreasing, until we reach a point where no slope is needed, to maintain the nice, zero slope, H- current shape!</a:t>
            </a:r>
          </a:p>
          <a:p>
            <a:endParaRPr lang="en-GB" baseline="0" dirty="0" smtClean="0"/>
          </a:p>
          <a:p>
            <a:r>
              <a:rPr lang="en-GB" baseline="0" dirty="0" smtClean="0"/>
              <a:t>Note that the video is fast forwarded! (original length was ~5 mins to reach stability)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45C632-275F-4B42-8B7C-5560C579A9F9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604751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1200" dirty="0" smtClean="0"/>
              <a:t>At last, let’s take a</a:t>
            </a:r>
            <a:r>
              <a:rPr lang="en-US" sz="1200" baseline="0" dirty="0" smtClean="0"/>
              <a:t> look at what Autopilot can do about the </a:t>
            </a:r>
            <a:r>
              <a:rPr lang="en-US" sz="1200" baseline="0" dirty="0" err="1" smtClean="0"/>
              <a:t>cesiation</a:t>
            </a:r>
            <a:r>
              <a:rPr lang="en-US" sz="1200" baseline="0" dirty="0" smtClean="0"/>
              <a:t> procedure:</a:t>
            </a:r>
            <a:endParaRPr lang="en-US" sz="1200" dirty="0" smtClean="0"/>
          </a:p>
          <a:p>
            <a:r>
              <a:rPr lang="en-US" sz="1200" dirty="0" err="1" smtClean="0"/>
              <a:t>Cesiation</a:t>
            </a:r>
            <a:r>
              <a:rPr lang="en-US" sz="1200" dirty="0" smtClean="0"/>
              <a:t> is a “</a:t>
            </a:r>
            <a:r>
              <a:rPr lang="en-US" sz="1200" b="1" dirty="0" smtClean="0"/>
              <a:t>Checklist Standardized</a:t>
            </a:r>
            <a:r>
              <a:rPr lang="en-US" sz="1200" dirty="0" smtClean="0"/>
              <a:t>” procedure,  for which </a:t>
            </a:r>
            <a:r>
              <a:rPr lang="en-US" sz="1200" i="1" dirty="0" smtClean="0"/>
              <a:t>Autopilot</a:t>
            </a:r>
            <a:r>
              <a:rPr lang="en-US" sz="1200" dirty="0" smtClean="0"/>
              <a:t> provides a </a:t>
            </a:r>
            <a:r>
              <a:rPr lang="en-US" sz="1200" i="1" dirty="0" smtClean="0"/>
              <a:t>Service</a:t>
            </a:r>
            <a:r>
              <a:rPr lang="en-US" sz="1200" dirty="0" smtClean="0"/>
              <a:t> (</a:t>
            </a:r>
            <a:r>
              <a:rPr lang="en-US" sz="1200" i="1" dirty="0" smtClean="0"/>
              <a:t>Automatic Cesiation Service</a:t>
            </a:r>
            <a:r>
              <a:rPr lang="en-US" sz="1200" dirty="0" smtClean="0"/>
              <a:t>).</a:t>
            </a:r>
          </a:p>
          <a:p>
            <a:r>
              <a:rPr lang="en-US" sz="1200" dirty="0" smtClean="0"/>
              <a:t>During</a:t>
            </a:r>
            <a:r>
              <a:rPr lang="en-US" sz="1200" baseline="0" dirty="0" smtClean="0"/>
              <a:t> cesiation we</a:t>
            </a:r>
            <a:r>
              <a:rPr lang="en-US" sz="1200" dirty="0" smtClean="0"/>
              <a:t> can use all the standard </a:t>
            </a:r>
            <a:r>
              <a:rPr lang="en-US" sz="1200" i="1" dirty="0" smtClean="0"/>
              <a:t>Autopilot</a:t>
            </a:r>
            <a:r>
              <a:rPr lang="en-US" sz="1200" dirty="0" smtClean="0"/>
              <a:t>  regulations, with some minor adjustments. </a:t>
            </a:r>
          </a:p>
          <a:p>
            <a:endParaRPr lang="en-US" sz="1200" dirty="0" smtClean="0"/>
          </a:p>
          <a:p>
            <a:r>
              <a:rPr lang="en-US" sz="1200" dirty="0" smtClean="0"/>
              <a:t>The </a:t>
            </a:r>
            <a:r>
              <a:rPr lang="en-US" sz="1200" dirty="0" err="1" smtClean="0"/>
              <a:t>cesiation</a:t>
            </a:r>
            <a:r>
              <a:rPr lang="en-US" sz="1200" dirty="0" smtClean="0"/>
              <a:t> procedure</a:t>
            </a:r>
            <a:r>
              <a:rPr lang="en-US" sz="1200" baseline="0" dirty="0" smtClean="0"/>
              <a:t> can be divided into what I call </a:t>
            </a:r>
            <a:r>
              <a:rPr lang="en-GB" sz="1200" dirty="0" smtClean="0"/>
              <a:t>“Cesiation </a:t>
            </a:r>
            <a:r>
              <a:rPr lang="en-GB" sz="1200" dirty="0" err="1" smtClean="0"/>
              <a:t>phazes</a:t>
            </a:r>
            <a:r>
              <a:rPr lang="en-GB" sz="1200" dirty="0" smtClean="0"/>
              <a:t>”:</a:t>
            </a:r>
          </a:p>
          <a:p>
            <a:pPr lvl="0"/>
            <a:endParaRPr lang="en-US" sz="1200" b="1" dirty="0" smtClean="0"/>
          </a:p>
          <a:p>
            <a:pPr lvl="0"/>
            <a:r>
              <a:rPr lang="en-US" sz="1200" b="0" dirty="0" smtClean="0"/>
              <a:t>First</a:t>
            </a:r>
            <a:r>
              <a:rPr lang="en-US" sz="1200" b="0" baseline="0" dirty="0" smtClean="0"/>
              <a:t> we have the </a:t>
            </a:r>
            <a:r>
              <a:rPr lang="en-US" sz="1200" b="1" dirty="0" smtClean="0"/>
              <a:t>Heating up </a:t>
            </a:r>
            <a:r>
              <a:rPr lang="en-US" sz="1200" b="0" dirty="0" err="1" smtClean="0"/>
              <a:t>phaze</a:t>
            </a:r>
            <a:r>
              <a:rPr lang="en-US" sz="1200" dirty="0" smtClean="0"/>
              <a:t>: </a:t>
            </a:r>
            <a:br>
              <a:rPr lang="en-US" sz="1200" dirty="0" smtClean="0"/>
            </a:br>
            <a:r>
              <a:rPr lang="en-US" sz="1200" dirty="0" smtClean="0"/>
              <a:t>During</a:t>
            </a:r>
            <a:r>
              <a:rPr lang="en-US" sz="1200" baseline="0" dirty="0" smtClean="0"/>
              <a:t> this </a:t>
            </a:r>
            <a:r>
              <a:rPr lang="en-US" sz="1200" baseline="0" dirty="0" err="1" smtClean="0"/>
              <a:t>phaze</a:t>
            </a:r>
            <a:r>
              <a:rPr lang="en-US" sz="1200" baseline="0" dirty="0" smtClean="0"/>
              <a:t> the </a:t>
            </a:r>
            <a:r>
              <a:rPr lang="en-US" sz="1000" dirty="0" smtClean="0"/>
              <a:t>Cs Oven &amp; transfer lines heated up.</a:t>
            </a:r>
            <a:br>
              <a:rPr lang="en-US" sz="1000" dirty="0" smtClean="0"/>
            </a:br>
            <a:r>
              <a:rPr lang="en-US" sz="1000" dirty="0" smtClean="0"/>
              <a:t>Impurities are being released due to heating, which results in an increase</a:t>
            </a:r>
            <a:r>
              <a:rPr lang="en-US" sz="1000" baseline="0" dirty="0" smtClean="0"/>
              <a:t> on the </a:t>
            </a:r>
            <a:r>
              <a:rPr lang="en-US" sz="1000" dirty="0" smtClean="0"/>
              <a:t>dump current.</a:t>
            </a:r>
            <a:br>
              <a:rPr lang="en-US" sz="1000" dirty="0" smtClean="0"/>
            </a:br>
            <a:r>
              <a:rPr lang="en-US" sz="1000" dirty="0" smtClean="0"/>
              <a:t>During this </a:t>
            </a:r>
            <a:r>
              <a:rPr lang="en-US" sz="1000" dirty="0" err="1" smtClean="0"/>
              <a:t>phaze</a:t>
            </a:r>
            <a:r>
              <a:rPr lang="en-US" sz="1000" dirty="0" smtClean="0"/>
              <a:t>, we can still deliver H- beam, but its intensity is reduced.</a:t>
            </a:r>
            <a:br>
              <a:rPr lang="en-US" sz="1000" dirty="0" smtClean="0"/>
            </a:br>
            <a:endParaRPr lang="en-GB" sz="1000" dirty="0" smtClean="0"/>
          </a:p>
          <a:p>
            <a:pPr lvl="0"/>
            <a:r>
              <a:rPr lang="en-US" sz="1200" b="0" dirty="0" smtClean="0"/>
              <a:t>Then</a:t>
            </a:r>
            <a:r>
              <a:rPr lang="en-US" sz="1200" b="0" baseline="0" dirty="0" smtClean="0"/>
              <a:t> we have the </a:t>
            </a:r>
            <a:r>
              <a:rPr lang="en-US" sz="1200" b="1" dirty="0" smtClean="0"/>
              <a:t>Valve opening.</a:t>
            </a:r>
            <a:r>
              <a:rPr lang="en-US" sz="1200" b="0" baseline="0" dirty="0" smtClean="0"/>
              <a:t> After this, we are not allowed to deliver beam.</a:t>
            </a:r>
            <a:r>
              <a:rPr lang="en-US" sz="1200" dirty="0" smtClean="0"/>
              <a:t/>
            </a:r>
            <a:br>
              <a:rPr lang="en-US" sz="1200" dirty="0" smtClean="0"/>
            </a:br>
            <a:endParaRPr lang="en-GB" sz="1200" dirty="0" smtClean="0"/>
          </a:p>
          <a:p>
            <a:pPr lvl="0"/>
            <a:r>
              <a:rPr lang="en-US" sz="1200" b="0" dirty="0" smtClean="0"/>
              <a:t>Then, with</a:t>
            </a:r>
            <a:r>
              <a:rPr lang="en-US" sz="1200" b="0" baseline="0" dirty="0" smtClean="0"/>
              <a:t> the valve open, we have the </a:t>
            </a:r>
            <a:r>
              <a:rPr lang="en-US" sz="1200" b="0" baseline="0" dirty="0" err="1" smtClean="0"/>
              <a:t>phaze</a:t>
            </a:r>
            <a:r>
              <a:rPr lang="en-US" sz="1200" b="0" baseline="0" dirty="0" smtClean="0"/>
              <a:t> called </a:t>
            </a:r>
            <a:r>
              <a:rPr lang="en-US" sz="1200" b="1" dirty="0" smtClean="0"/>
              <a:t>Coating of the source</a:t>
            </a:r>
            <a:r>
              <a:rPr lang="en-US" sz="1200" b="0" dirty="0" smtClean="0"/>
              <a:t>.</a:t>
            </a:r>
          </a:p>
          <a:p>
            <a:pPr lvl="0"/>
            <a:r>
              <a:rPr lang="en-US" sz="1200" b="0" dirty="0" smtClean="0"/>
              <a:t>This</a:t>
            </a:r>
            <a:r>
              <a:rPr lang="en-US" sz="1200" b="0" baseline="0" dirty="0" smtClean="0"/>
              <a:t> is when a drastic reduction of the dump current takes place.</a:t>
            </a:r>
            <a:endParaRPr lang="en-US" sz="1200" dirty="0" smtClean="0"/>
          </a:p>
          <a:p>
            <a:pPr lvl="0"/>
            <a:r>
              <a:rPr lang="en-US" sz="1200" dirty="0" smtClean="0"/>
              <a:t>After the improvement of the dump current has </a:t>
            </a:r>
            <a:r>
              <a:rPr lang="en-US" sz="1200" dirty="0" err="1" smtClean="0"/>
              <a:t>levelled</a:t>
            </a:r>
            <a:r>
              <a:rPr lang="en-US" sz="1200" dirty="0" smtClean="0"/>
              <a:t>-off, we know that</a:t>
            </a:r>
            <a:r>
              <a:rPr lang="en-US" sz="1200" baseline="0" dirty="0" smtClean="0"/>
              <a:t> we have enough cesium.</a:t>
            </a:r>
          </a:p>
          <a:p>
            <a:pPr lvl="0"/>
            <a:endParaRPr lang="en-GB" sz="1200" dirty="0" smtClean="0"/>
          </a:p>
          <a:p>
            <a:pPr lvl="0"/>
            <a:r>
              <a:rPr lang="en-US" sz="1200" b="0" dirty="0" smtClean="0"/>
              <a:t>Typically, we would continue adding cesium (approx another 45’), to have a longer lasting effect, thus</a:t>
            </a:r>
            <a:r>
              <a:rPr lang="en-US" sz="1200" b="0" baseline="0" dirty="0" smtClean="0"/>
              <a:t> entering a </a:t>
            </a:r>
            <a:r>
              <a:rPr lang="en-US" sz="1200" b="0" baseline="0" dirty="0" err="1" smtClean="0"/>
              <a:t>phaze</a:t>
            </a:r>
            <a:r>
              <a:rPr lang="en-US" sz="1200" b="0" baseline="0" dirty="0" smtClean="0"/>
              <a:t> called </a:t>
            </a:r>
            <a:r>
              <a:rPr lang="en-US" sz="1200" b="1" dirty="0" smtClean="0"/>
              <a:t>To last longer</a:t>
            </a:r>
            <a:r>
              <a:rPr lang="en-US" sz="1200" b="0" dirty="0" smtClean="0"/>
              <a:t>.</a:t>
            </a:r>
          </a:p>
          <a:p>
            <a:pPr lvl="0"/>
            <a:r>
              <a:rPr lang="en-US" sz="1200" b="0" dirty="0" smtClean="0"/>
              <a:t>In</a:t>
            </a:r>
            <a:r>
              <a:rPr lang="en-US" sz="1200" b="0" baseline="0" dirty="0" smtClean="0"/>
              <a:t> this case, we opted to skip this </a:t>
            </a:r>
            <a:r>
              <a:rPr lang="en-US" sz="1200" b="0" baseline="0" dirty="0" err="1" smtClean="0"/>
              <a:t>phaze</a:t>
            </a:r>
            <a:r>
              <a:rPr lang="en-US" sz="1200" b="0" baseline="0" dirty="0" smtClean="0"/>
              <a:t>.</a:t>
            </a:r>
            <a:r>
              <a:rPr lang="en-US" sz="1000" dirty="0" smtClean="0"/>
              <a:t> </a:t>
            </a:r>
            <a:r>
              <a:rPr lang="en-US" sz="1200" dirty="0" smtClean="0"/>
              <a:t/>
            </a:r>
            <a:br>
              <a:rPr lang="en-US" sz="1200" dirty="0" smtClean="0"/>
            </a:br>
            <a:endParaRPr lang="en-GB" sz="1200" dirty="0" smtClean="0"/>
          </a:p>
          <a:p>
            <a:pPr lvl="0"/>
            <a:r>
              <a:rPr lang="en-US" sz="1200" b="0" dirty="0" smtClean="0"/>
              <a:t>Next</a:t>
            </a:r>
            <a:r>
              <a:rPr lang="en-US" sz="1200" b="0" baseline="0" dirty="0" smtClean="0"/>
              <a:t> we have the </a:t>
            </a:r>
            <a:r>
              <a:rPr lang="en-US" sz="1200" b="1" dirty="0" smtClean="0"/>
              <a:t>Valve closing</a:t>
            </a:r>
            <a:r>
              <a:rPr lang="en-US" sz="1200" b="0" dirty="0" smtClean="0"/>
              <a:t>.</a:t>
            </a:r>
          </a:p>
          <a:p>
            <a:pPr lvl="0"/>
            <a:r>
              <a:rPr lang="en-US" sz="1200" b="0" dirty="0" smtClean="0"/>
              <a:t>Once</a:t>
            </a:r>
            <a:r>
              <a:rPr lang="en-US" sz="1200" b="0" baseline="0" dirty="0" smtClean="0"/>
              <a:t> this is finished, we can deliver beam.</a:t>
            </a:r>
            <a:r>
              <a:rPr lang="en-US" sz="1200" dirty="0" smtClean="0"/>
              <a:t> </a:t>
            </a:r>
            <a:br>
              <a:rPr lang="en-US" sz="1200" dirty="0" smtClean="0"/>
            </a:br>
            <a:endParaRPr lang="en-GB" sz="1200" dirty="0" smtClean="0"/>
          </a:p>
          <a:p>
            <a:pPr lvl="0"/>
            <a:r>
              <a:rPr lang="en-US" sz="1200" b="0" dirty="0" smtClean="0"/>
              <a:t>At last, the </a:t>
            </a:r>
            <a:r>
              <a:rPr lang="en-US" sz="1200" b="1" dirty="0" err="1" smtClean="0"/>
              <a:t>Cooldown</a:t>
            </a:r>
            <a:r>
              <a:rPr lang="en-US" sz="1200" b="1" dirty="0" smtClean="0"/>
              <a:t> </a:t>
            </a:r>
            <a:r>
              <a:rPr lang="en-US" sz="1200" b="0" dirty="0" smtClean="0"/>
              <a:t>follows, where we switch off the heaters, and wait for the source to cool down.</a:t>
            </a:r>
            <a:br>
              <a:rPr lang="en-US" sz="1200" b="0" dirty="0" smtClean="0"/>
            </a:br>
            <a:r>
              <a:rPr lang="en-US" sz="1200" b="0" dirty="0" smtClean="0"/>
              <a:t>Once</a:t>
            </a:r>
            <a:r>
              <a:rPr lang="en-US" sz="1200" b="0" baseline="0" dirty="0" smtClean="0"/>
              <a:t> this happens, we can consider the whole </a:t>
            </a:r>
            <a:r>
              <a:rPr lang="en-US" sz="1200" b="0" baseline="0" dirty="0" err="1" smtClean="0"/>
              <a:t>cesiation</a:t>
            </a:r>
            <a:r>
              <a:rPr lang="en-US" sz="1200" b="0" baseline="0" dirty="0" smtClean="0"/>
              <a:t> procedure terminated.</a:t>
            </a:r>
            <a:endParaRPr lang="en-GB" sz="100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45C632-275F-4B42-8B7C-5560C579A9F9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983423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At</a:t>
            </a:r>
            <a:r>
              <a:rPr lang="en-GB" baseline="0" dirty="0" smtClean="0"/>
              <a:t> last, let’s take a look at a continuous, uninterrupted run of Autopilot.</a:t>
            </a:r>
          </a:p>
          <a:p>
            <a:r>
              <a:rPr lang="en-GB" baseline="0" dirty="0" smtClean="0"/>
              <a:t>As you can see in the graph, over 3 days Autopilot was able to deliver a stable H- current beam.</a:t>
            </a:r>
          </a:p>
          <a:p>
            <a:r>
              <a:rPr lang="en-GB" baseline="0" dirty="0" smtClean="0"/>
              <a:t>Blue is the H- current, red is the dump current, green the puller current and brown is the source current.</a:t>
            </a:r>
          </a:p>
          <a:p>
            <a:endParaRPr lang="en-GB" baseline="0" dirty="0" smtClean="0"/>
          </a:p>
          <a:p>
            <a:r>
              <a:rPr lang="en-GB" baseline="0" dirty="0" smtClean="0"/>
              <a:t>As you can see, while all the other 3 currents are changing, the H- current is kept stable.</a:t>
            </a:r>
          </a:p>
          <a:p>
            <a:endParaRPr lang="en-GB" baseline="0" dirty="0" smtClean="0"/>
          </a:p>
          <a:p>
            <a:r>
              <a:rPr lang="en-GB" baseline="0" dirty="0" smtClean="0"/>
              <a:t>Note only on 20/6, at 10:00 in the morning, the anomaly is due to some morning playing around with the source!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45C632-275F-4B42-8B7C-5560C579A9F9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330654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Same picture</a:t>
            </a:r>
            <a:r>
              <a:rPr lang="en-GB" baseline="0" dirty="0" smtClean="0"/>
              <a:t> here, over a period of 4 days, with 2 morning interventions taking place!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45C632-275F-4B42-8B7C-5560C579A9F9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983337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And, to conclude...</a:t>
            </a:r>
            <a:r>
              <a:rPr lang="en-GB" baseline="0" dirty="0" smtClean="0"/>
              <a:t> </a:t>
            </a:r>
            <a:r>
              <a:rPr lang="en-GB" dirty="0" smtClean="0"/>
              <a:t>What does the future hold?</a:t>
            </a:r>
          </a:p>
          <a:p>
            <a:r>
              <a:rPr lang="en-GB" dirty="0" smtClean="0"/>
              <a:t>As always,</a:t>
            </a:r>
            <a:r>
              <a:rPr lang="en-GB" baseline="0" dirty="0" smtClean="0"/>
              <a:t> new challenges!</a:t>
            </a:r>
          </a:p>
          <a:p>
            <a:endParaRPr lang="en-GB" baseline="0" dirty="0" smtClean="0"/>
          </a:p>
          <a:p>
            <a:r>
              <a:rPr lang="en-GB" baseline="0" dirty="0" smtClean="0"/>
              <a:t>These include:</a:t>
            </a:r>
          </a:p>
          <a:p>
            <a:pPr lvl="1">
              <a:buFont typeface="Arial" pitchFamily="34" charset="0"/>
              <a:buChar char="•"/>
            </a:pPr>
            <a:r>
              <a:rPr lang="en-GB" baseline="0" dirty="0" smtClean="0"/>
              <a:t>the design of a high level failure tracker and report generator, for even greater ease of operation.</a:t>
            </a:r>
          </a:p>
          <a:p>
            <a:pPr lvl="1">
              <a:buFont typeface="Arial" pitchFamily="34" charset="0"/>
              <a:buChar char="•"/>
            </a:pPr>
            <a:r>
              <a:rPr lang="en-GB" baseline="0" dirty="0" smtClean="0"/>
              <a:t>Exposing crucial information on a (web) page, available throughout CERN.</a:t>
            </a:r>
          </a:p>
          <a:p>
            <a:pPr lvl="1">
              <a:buFont typeface="Arial" pitchFamily="34" charset="0"/>
              <a:buChar char="•"/>
            </a:pPr>
            <a:r>
              <a:rPr lang="en-GB" baseline="0" dirty="0" smtClean="0"/>
              <a:t>A long-term, uninterrupted testing of Autopilot.</a:t>
            </a:r>
          </a:p>
          <a:p>
            <a:pPr lvl="1">
              <a:buFont typeface="Arial" pitchFamily="34" charset="0"/>
              <a:buChar char="•"/>
            </a:pPr>
            <a:r>
              <a:rPr lang="en-GB" baseline="0" dirty="0" smtClean="0"/>
              <a:t>And using the Inspector-Services framework, to automate more tasks, such as various measurement procedures.</a:t>
            </a:r>
          </a:p>
          <a:p>
            <a:pPr lvl="0">
              <a:buFont typeface="Arial" pitchFamily="34" charset="0"/>
              <a:buNone/>
            </a:pPr>
            <a:endParaRPr lang="en-GB" baseline="0" dirty="0" smtClean="0"/>
          </a:p>
          <a:p>
            <a:pPr lvl="0">
              <a:buFont typeface="Arial" pitchFamily="34" charset="0"/>
              <a:buNone/>
            </a:pPr>
            <a:r>
              <a:rPr lang="en-GB" baseline="0" dirty="0" smtClean="0"/>
              <a:t>That’s all from me.</a:t>
            </a:r>
            <a:br>
              <a:rPr lang="en-GB" baseline="0" dirty="0" smtClean="0"/>
            </a:br>
            <a:r>
              <a:rPr lang="en-GB" baseline="0" dirty="0" smtClean="0"/>
              <a:t>Thank you for your attention!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45C632-275F-4B42-8B7C-5560C579A9F9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600303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Here we</a:t>
            </a:r>
            <a:r>
              <a:rPr lang="en-GB" baseline="0" dirty="0" smtClean="0"/>
              <a:t> can see a schematic of the Linac4 H- Ion Source.</a:t>
            </a:r>
          </a:p>
          <a:p>
            <a:r>
              <a:rPr lang="en-GB" baseline="0" dirty="0" smtClean="0"/>
              <a:t>We can divide it into 2 sections. 1</a:t>
            </a:r>
            <a:r>
              <a:rPr lang="en-GB" baseline="30000" dirty="0" smtClean="0"/>
              <a:t>st</a:t>
            </a:r>
            <a:r>
              <a:rPr lang="en-GB" baseline="0" dirty="0" smtClean="0"/>
              <a:t> part is the plasma chamber, and 2</a:t>
            </a:r>
            <a:r>
              <a:rPr lang="en-GB" baseline="30000" dirty="0" smtClean="0"/>
              <a:t>nd</a:t>
            </a:r>
            <a:r>
              <a:rPr lang="en-GB" baseline="0" dirty="0" smtClean="0"/>
              <a:t> is the extraction electrodes.</a:t>
            </a:r>
          </a:p>
          <a:p>
            <a:endParaRPr lang="en-GB" baseline="0" dirty="0" smtClean="0"/>
          </a:p>
          <a:p>
            <a:r>
              <a:rPr lang="en-GB" baseline="0" dirty="0" smtClean="0"/>
              <a:t>Within a pulse:</a:t>
            </a:r>
          </a:p>
          <a:p>
            <a:r>
              <a:rPr lang="en-GB" baseline="0" dirty="0" smtClean="0"/>
              <a:t>We add H gas into the chamber by regulating a piezo valve.</a:t>
            </a:r>
          </a:p>
          <a:p>
            <a:r>
              <a:rPr lang="en-GB" baseline="0" dirty="0" smtClean="0"/>
              <a:t>We then apply RF onto the RF coil to ignite and sustain the plasma.</a:t>
            </a:r>
          </a:p>
          <a:p>
            <a:r>
              <a:rPr lang="en-GB" baseline="0" dirty="0" smtClean="0"/>
              <a:t>The RF we apply has variable power and frequency within the pulse.</a:t>
            </a:r>
          </a:p>
          <a:p>
            <a:endParaRPr lang="en-GB" baseline="0" dirty="0" smtClean="0"/>
          </a:p>
          <a:p>
            <a:r>
              <a:rPr lang="en-GB" baseline="0" dirty="0" smtClean="0"/>
              <a:t>Then, by applying HV on the extraction electrodes, and we extract beam out of the plasma chamber.</a:t>
            </a:r>
          </a:p>
          <a:p>
            <a:endParaRPr lang="en-GB" baseline="0" dirty="0" smtClean="0"/>
          </a:p>
          <a:p>
            <a:r>
              <a:rPr lang="en-GB" baseline="0" dirty="0" smtClean="0"/>
              <a:t>Periodically, the source is injected with tiny amounts of </a:t>
            </a:r>
            <a:r>
              <a:rPr lang="en-GB" baseline="0" dirty="0" err="1" smtClean="0"/>
              <a:t>cesium</a:t>
            </a:r>
            <a:r>
              <a:rPr lang="en-GB" baseline="0" dirty="0" smtClean="0"/>
              <a:t>, which helps improve the performance of the source.</a:t>
            </a:r>
          </a:p>
          <a:p>
            <a:r>
              <a:rPr lang="en-GB" baseline="0" dirty="0" smtClean="0"/>
              <a:t>Cesiation is done approximately once every month.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45C632-275F-4B42-8B7C-5560C579A9F9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91193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To those who are familiar with CERN User Interfaces, this</a:t>
            </a:r>
            <a:r>
              <a:rPr lang="en-GB" baseline="0" dirty="0" smtClean="0"/>
              <a:t> picture helps explain what component of the source, each “knob” controls.</a:t>
            </a:r>
          </a:p>
          <a:p>
            <a:endParaRPr lang="en-GB" baseline="0" dirty="0" smtClean="0"/>
          </a:p>
          <a:p>
            <a:r>
              <a:rPr lang="en-GB" baseline="0" dirty="0" smtClean="0"/>
              <a:t>First we change the voltage on the piezo valve to control the amount of gas inside the chamber.</a:t>
            </a:r>
          </a:p>
          <a:p>
            <a:endParaRPr lang="en-GB" baseline="0" dirty="0" smtClean="0"/>
          </a:p>
          <a:p>
            <a:r>
              <a:rPr lang="en-GB" baseline="0" dirty="0" smtClean="0"/>
              <a:t>Then we ignite and control the plasma, by varying the RF applied to the antenna.</a:t>
            </a:r>
          </a:p>
          <a:p>
            <a:r>
              <a:rPr lang="en-GB" baseline="0" dirty="0" smtClean="0"/>
              <a:t>Increasing the power of the RF, and at the same time changing the Frequency of the RF helps ignite the plasma.</a:t>
            </a:r>
          </a:p>
          <a:p>
            <a:endParaRPr lang="en-GB" baseline="0" dirty="0" smtClean="0"/>
          </a:p>
          <a:p>
            <a:r>
              <a:rPr lang="en-GB" baseline="0" dirty="0" smtClean="0"/>
              <a:t>Then for the extraction we apply a high voltage to the source, the puller &amp; the </a:t>
            </a:r>
            <a:r>
              <a:rPr lang="en-GB" baseline="0" dirty="0" err="1" smtClean="0"/>
              <a:t>einzel</a:t>
            </a:r>
            <a:r>
              <a:rPr lang="en-GB" baseline="0" dirty="0" smtClean="0"/>
              <a:t> electrodes.</a:t>
            </a:r>
          </a:p>
          <a:p>
            <a:endParaRPr lang="en-GB" baseline="0" dirty="0" smtClean="0"/>
          </a:p>
          <a:p>
            <a:r>
              <a:rPr lang="en-GB" baseline="0" dirty="0" smtClean="0"/>
              <a:t>At last, for the cesiation procedure, we control the heaters (jackets – transfer line – Cs reservoir) and the valve motor.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45C632-275F-4B42-8B7C-5560C579A9F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764323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So.</a:t>
            </a:r>
            <a:r>
              <a:rPr lang="en-GB" baseline="0" dirty="0" smtClean="0"/>
              <a:t> The source runs manually.</a:t>
            </a:r>
          </a:p>
          <a:p>
            <a:r>
              <a:rPr lang="en-GB" baseline="0" dirty="0" smtClean="0"/>
              <a:t>As the source runs, conditions are changing (like temperature or Cs is being used up…).</a:t>
            </a:r>
          </a:p>
          <a:p>
            <a:r>
              <a:rPr lang="en-GB" baseline="0" dirty="0" smtClean="0"/>
              <a:t>And all these, mean that the source needs re-tuning, as the time goes by!</a:t>
            </a:r>
          </a:p>
          <a:p>
            <a:r>
              <a:rPr lang="en-GB" baseline="0" dirty="0" smtClean="0"/>
              <a:t>This means that every now and then, the source has to be checked, and:</a:t>
            </a:r>
          </a:p>
          <a:p>
            <a:pPr lvl="1">
              <a:buFont typeface="Arial" pitchFamily="34" charset="0"/>
              <a:buChar char="•"/>
            </a:pPr>
            <a:r>
              <a:rPr lang="en-GB" baseline="0" dirty="0" smtClean="0"/>
              <a:t>some gas added/removed,</a:t>
            </a:r>
          </a:p>
          <a:p>
            <a:pPr lvl="1">
              <a:buFont typeface="Arial" pitchFamily="34" charset="0"/>
              <a:buChar char="•"/>
            </a:pPr>
            <a:r>
              <a:rPr lang="en-GB" baseline="0" dirty="0" smtClean="0"/>
              <a:t>RF power and frequency tuned,</a:t>
            </a:r>
          </a:p>
          <a:p>
            <a:pPr lvl="1">
              <a:buFont typeface="Arial" pitchFamily="34" charset="0"/>
              <a:buChar char="•"/>
            </a:pPr>
            <a:r>
              <a:rPr lang="en-GB" baseline="0" dirty="0" smtClean="0"/>
              <a:t> figuring out if something has gone wrong (</a:t>
            </a:r>
            <a:r>
              <a:rPr lang="en-GB" baseline="0" dirty="0" err="1" smtClean="0"/>
              <a:t>ie</a:t>
            </a:r>
            <a:r>
              <a:rPr lang="en-GB" baseline="0" dirty="0" smtClean="0"/>
              <a:t> HV sparked).</a:t>
            </a:r>
          </a:p>
          <a:p>
            <a:r>
              <a:rPr lang="en-GB" baseline="0" dirty="0" smtClean="0"/>
              <a:t>So in the end, an operator’s time is wasted looking on a screen, trying to figure out if something is not right…</a:t>
            </a:r>
          </a:p>
          <a:p>
            <a:endParaRPr lang="en-GB" baseline="0" dirty="0" smtClean="0"/>
          </a:p>
          <a:p>
            <a:r>
              <a:rPr lang="en-GB" baseline="0" dirty="0" smtClean="0"/>
              <a:t>This is where Autopilot comes into the play.</a:t>
            </a:r>
          </a:p>
          <a:p>
            <a:pPr lvl="1">
              <a:buFont typeface="Arial" pitchFamily="34" charset="0"/>
              <a:buChar char="•"/>
            </a:pPr>
            <a:r>
              <a:rPr lang="en-GB" baseline="0" dirty="0" smtClean="0"/>
              <a:t>Autopilot can regulate the gas injection, the RF power and frequency, so the source is delivering nice, flat, intense beam!</a:t>
            </a:r>
          </a:p>
          <a:p>
            <a:pPr lvl="1">
              <a:buFont typeface="Arial" pitchFamily="34" charset="0"/>
              <a:buChar char="•"/>
            </a:pPr>
            <a:r>
              <a:rPr lang="en-GB" baseline="0" dirty="0" smtClean="0"/>
              <a:t>By also looking at the “most common failures”, Autopilot has been programmed to identify when various failures occurred, and when so, try to recover.</a:t>
            </a:r>
          </a:p>
          <a:p>
            <a:pPr lvl="1">
              <a:buFont typeface="Arial" pitchFamily="34" charset="0"/>
              <a:buChar char="•"/>
            </a:pPr>
            <a:r>
              <a:rPr lang="en-GB" baseline="0" dirty="0" smtClean="0"/>
              <a:t>If recovering is not an option, it can alert the operator, to take corrective action.</a:t>
            </a:r>
          </a:p>
          <a:p>
            <a:pPr lvl="1">
              <a:buFont typeface="Arial" pitchFamily="34" charset="0"/>
              <a:buChar char="•"/>
            </a:pPr>
            <a:r>
              <a:rPr lang="en-GB" baseline="0" dirty="0" smtClean="0"/>
              <a:t>At last, Autopilot is able also to derive performance indicators, which can be easily understood by operators.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45C632-275F-4B42-8B7C-5560C579A9F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558594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Let’s take a look at CERN’s Computing</a:t>
            </a:r>
            <a:r>
              <a:rPr lang="en-GB" baseline="0" dirty="0" smtClean="0"/>
              <a:t> Architecture.</a:t>
            </a:r>
            <a:br>
              <a:rPr lang="en-GB" baseline="0" dirty="0" smtClean="0"/>
            </a:br>
            <a:r>
              <a:rPr lang="en-GB" baseline="0" dirty="0" smtClean="0"/>
              <a:t>We have 3 basic layers: Application, Middle &amp; Device layer.</a:t>
            </a:r>
          </a:p>
          <a:p>
            <a:endParaRPr lang="en-GB" dirty="0" smtClean="0"/>
          </a:p>
          <a:p>
            <a:r>
              <a:rPr lang="en-GB" dirty="0" smtClean="0"/>
              <a:t>On the bottom, we have the actual devices.</a:t>
            </a:r>
            <a:r>
              <a:rPr lang="en-GB" baseline="0" dirty="0" smtClean="0"/>
              <a:t> Sensors, FPGs, Scopes, all the low-level devices.</a:t>
            </a:r>
            <a:br>
              <a:rPr lang="en-GB" baseline="0" dirty="0" smtClean="0"/>
            </a:br>
            <a:r>
              <a:rPr lang="en-GB" baseline="0" dirty="0" smtClean="0"/>
              <a:t>These communicate with front-end computers.</a:t>
            </a:r>
          </a:p>
          <a:p>
            <a:endParaRPr lang="en-GB" baseline="0" dirty="0" smtClean="0"/>
          </a:p>
          <a:p>
            <a:r>
              <a:rPr lang="en-GB" baseline="0" dirty="0" smtClean="0"/>
              <a:t>Then, all the data are transported from the front end computers to a centralized, middle layer, which helps abstract device specific implementations, and also performs logging.</a:t>
            </a:r>
          </a:p>
          <a:p>
            <a:endParaRPr lang="en-GB" baseline="0" dirty="0" smtClean="0"/>
          </a:p>
          <a:p>
            <a:r>
              <a:rPr lang="en-GB" baseline="0" dirty="0" smtClean="0"/>
              <a:t>Then, on the top layer, we have the applications, which using the abstraction provided by the middle layer, can control devices, show data, perform actions.</a:t>
            </a:r>
          </a:p>
          <a:p>
            <a:r>
              <a:rPr lang="en-GB" baseline="0" dirty="0" smtClean="0"/>
              <a:t>This is where Inspector, Inspector-Services extension, &amp; Autopilot reside.</a:t>
            </a:r>
          </a:p>
          <a:p>
            <a:r>
              <a:rPr lang="en-GB" baseline="0" dirty="0" smtClean="0"/>
              <a:t>They are all high level applications, and they have the same level of control as an operator in the Control Room has.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45C632-275F-4B42-8B7C-5560C579A9F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799019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In the previous slide, I mentioned Autopilot &amp; Inspector</a:t>
            </a:r>
            <a:r>
              <a:rPr lang="en-GB" baseline="0" dirty="0" smtClean="0"/>
              <a:t> – Services.</a:t>
            </a:r>
          </a:p>
          <a:p>
            <a:r>
              <a:rPr lang="en-GB" baseline="0" dirty="0" smtClean="0"/>
              <a:t>Autopilot helps automate the operation of the source, so the operator can lay back and relax!!</a:t>
            </a:r>
            <a:br>
              <a:rPr lang="en-GB" baseline="0" dirty="0" smtClean="0"/>
            </a:br>
            <a:endParaRPr lang="en-GB" baseline="0" dirty="0" smtClean="0"/>
          </a:p>
          <a:p>
            <a:r>
              <a:rPr lang="en-GB" baseline="0" dirty="0" smtClean="0"/>
              <a:t>But there is a lot of programming background, before we even start implementing the most simple regulation of Autopilot…</a:t>
            </a:r>
          </a:p>
          <a:p>
            <a:r>
              <a:rPr lang="en-GB" baseline="0" dirty="0" smtClean="0"/>
              <a:t>This background, is the Inspector &amp; Inspector-Services. </a:t>
            </a:r>
          </a:p>
          <a:p>
            <a:r>
              <a:rPr lang="en-GB" baseline="0" dirty="0" smtClean="0"/>
              <a:t>I will not go into details about how the software works, but this slide here, contains 75% of my total work…</a:t>
            </a:r>
          </a:p>
          <a:p>
            <a:endParaRPr lang="en-GB" baseline="0" dirty="0" smtClean="0"/>
          </a:p>
          <a:p>
            <a:r>
              <a:rPr lang="en-GB" baseline="0" dirty="0" smtClean="0"/>
              <a:t>Briefly, I want to say the following:</a:t>
            </a:r>
          </a:p>
          <a:p>
            <a:pPr lvl="1">
              <a:buFont typeface="Arial" pitchFamily="34" charset="0"/>
              <a:buChar char="•"/>
            </a:pPr>
            <a:r>
              <a:rPr lang="en-GB" baseline="0" dirty="0" smtClean="0"/>
              <a:t>The RF group from CERN has developed inspector, which is a rapid panel design software.</a:t>
            </a:r>
          </a:p>
          <a:p>
            <a:pPr lvl="1">
              <a:buFont typeface="Arial" pitchFamily="34" charset="0"/>
              <a:buChar char="•"/>
            </a:pPr>
            <a:r>
              <a:rPr lang="en-GB" baseline="0" dirty="0" smtClean="0"/>
              <a:t>This means that User Interfaces (or panels) can be designed in a matter of minutes.</a:t>
            </a:r>
          </a:p>
          <a:p>
            <a:pPr lvl="1">
              <a:buFont typeface="Arial" pitchFamily="34" charset="0"/>
              <a:buChar char="•"/>
            </a:pPr>
            <a:r>
              <a:rPr lang="en-GB" baseline="0" dirty="0" smtClean="0"/>
              <a:t>There is a client and server side of inspector. On the client side, the panel is displayed. On the server side, data crunching takes place.</a:t>
            </a:r>
          </a:p>
          <a:p>
            <a:pPr lvl="1">
              <a:buFont typeface="Arial" pitchFamily="34" charset="0"/>
              <a:buChar char="•"/>
            </a:pPr>
            <a:r>
              <a:rPr lang="en-GB" baseline="0" dirty="0" smtClean="0"/>
              <a:t>Through Inspector, device data can be displayed &amp; basic algorithms can be </a:t>
            </a:r>
            <a:r>
              <a:rPr lang="en-GB" b="1" baseline="0" dirty="0" smtClean="0"/>
              <a:t>LOCALLY</a:t>
            </a:r>
            <a:r>
              <a:rPr lang="en-GB" baseline="0" dirty="0" smtClean="0"/>
              <a:t> designed and executed.</a:t>
            </a:r>
          </a:p>
          <a:p>
            <a:endParaRPr lang="en-GB" baseline="0" dirty="0" smtClean="0"/>
          </a:p>
          <a:p>
            <a:r>
              <a:rPr lang="en-GB" dirty="0" smtClean="0"/>
              <a:t>I have created</a:t>
            </a:r>
            <a:r>
              <a:rPr lang="en-GB" baseline="0" dirty="0" smtClean="0"/>
              <a:t> the Inspector-Services extension, which revolves around the concept of </a:t>
            </a:r>
            <a:r>
              <a:rPr lang="en-GB" b="1" baseline="0" dirty="0" smtClean="0"/>
              <a:t>SERVICE</a:t>
            </a:r>
            <a:r>
              <a:rPr lang="en-GB" baseline="0" dirty="0" smtClean="0"/>
              <a:t>.</a:t>
            </a:r>
          </a:p>
          <a:p>
            <a:pPr lvl="1">
              <a:buFont typeface="Arial" pitchFamily="34" charset="0"/>
              <a:buChar char="•"/>
            </a:pPr>
            <a:r>
              <a:rPr lang="en-GB" baseline="0" dirty="0" smtClean="0"/>
              <a:t>A service is code which implements an algorithm,</a:t>
            </a:r>
          </a:p>
          <a:p>
            <a:pPr lvl="1">
              <a:buFont typeface="Arial" pitchFamily="34" charset="0"/>
              <a:buChar char="•"/>
            </a:pPr>
            <a:r>
              <a:rPr lang="en-GB" baseline="0" dirty="0" smtClean="0"/>
              <a:t>Is stored in a code repository</a:t>
            </a:r>
          </a:p>
          <a:p>
            <a:pPr lvl="1">
              <a:buFont typeface="Arial" pitchFamily="34" charset="0"/>
              <a:buChar char="•"/>
            </a:pPr>
            <a:r>
              <a:rPr lang="en-GB" baseline="0" dirty="0" smtClean="0"/>
              <a:t>Is executed </a:t>
            </a:r>
            <a:r>
              <a:rPr lang="en-GB" b="1" baseline="0" dirty="0" smtClean="0"/>
              <a:t>CENTRALLY</a:t>
            </a:r>
            <a:r>
              <a:rPr lang="en-GB" baseline="0" dirty="0" smtClean="0"/>
              <a:t> in a dedicated server</a:t>
            </a:r>
          </a:p>
          <a:p>
            <a:pPr lvl="1">
              <a:buFont typeface="Arial" pitchFamily="34" charset="0"/>
              <a:buChar char="•"/>
            </a:pPr>
            <a:r>
              <a:rPr lang="en-GB" baseline="0" dirty="0" smtClean="0"/>
              <a:t>Its execution flow can be controlled by an inspector panel</a:t>
            </a:r>
          </a:p>
          <a:p>
            <a:pPr lvl="1">
              <a:buFont typeface="Arial" pitchFamily="34" charset="0"/>
              <a:buChar char="•"/>
            </a:pPr>
            <a:r>
              <a:rPr lang="en-GB" baseline="0" dirty="0" smtClean="0"/>
              <a:t>Centralized execution means that multiple operators can control the same Service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45C632-275F-4B42-8B7C-5560C579A9F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7946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Inspector, Services</a:t>
            </a:r>
            <a:r>
              <a:rPr lang="en-GB" baseline="0" dirty="0" smtClean="0"/>
              <a:t> and Autopilot... How are these combined?</a:t>
            </a:r>
            <a:endParaRPr lang="en-GB" dirty="0" smtClean="0"/>
          </a:p>
          <a:p>
            <a:r>
              <a:rPr lang="en-GB" baseline="0" dirty="0" smtClean="0"/>
              <a:t>Autopilot is a collection of SERVICES, which automate aspects of the operation of the Linac4 H- Ion Source.</a:t>
            </a:r>
          </a:p>
          <a:p>
            <a:r>
              <a:rPr lang="en-GB" baseline="0" dirty="0" smtClean="0"/>
              <a:t>Autopilot is USING Inspector (with the Services extension) framework.</a:t>
            </a:r>
          </a:p>
          <a:p>
            <a:r>
              <a:rPr lang="en-GB" baseline="0" dirty="0" smtClean="0"/>
              <a:t>In essence, Inspector-Services provides the building blocks, to make Autopilot!</a:t>
            </a:r>
          </a:p>
          <a:p>
            <a:endParaRPr lang="en-GB" baseline="0" dirty="0" smtClean="0"/>
          </a:p>
          <a:p>
            <a:r>
              <a:rPr lang="en-GB" baseline="0" dirty="0" smtClean="0"/>
              <a:t>And what Services make up this collection?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We have the Virtual Measurement, which is deriving various performance indicators, and is able to combine live data, to create virtual measurements (</a:t>
            </a:r>
            <a:r>
              <a:rPr lang="en-GB" baseline="0" dirty="0" err="1" smtClean="0"/>
              <a:t>ie</a:t>
            </a:r>
            <a:r>
              <a:rPr lang="en-GB" baseline="0" dirty="0" smtClean="0"/>
              <a:t> e/H).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There is the RF frequency regulation, which ensures optimum plasma coupling.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We have the RF Power Amplitude Regulation, to deliver a constant H- current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We have the RF Power Slope Regulation, to produce a flat (or squared) H- current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The Gas Slope Regulation controls the amount of gas inside the source.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And at last the Low Gas Detection, which is responsible to figure out if gas starvation takes place, and add gas in the source to cure the problem.</a:t>
            </a:r>
          </a:p>
          <a:p>
            <a:pPr marL="171450" indent="-171450">
              <a:buFont typeface="Arial" panose="020B0604020202020204" pitchFamily="34" charset="0"/>
              <a:buNone/>
            </a:pPr>
            <a:endParaRPr lang="en-GB" baseline="0" dirty="0" smtClean="0"/>
          </a:p>
          <a:p>
            <a:pPr marL="171450" indent="-171450">
              <a:buFont typeface="Arial" panose="020B0604020202020204" pitchFamily="34" charset="0"/>
              <a:buNone/>
            </a:pPr>
            <a:r>
              <a:rPr lang="en-GB" baseline="0" dirty="0" smtClean="0"/>
              <a:t>All these Regulations-Services are turn-by-turn in nature, and a cycle for the Linac4 is specified at approx. 1.2 seconds.</a:t>
            </a:r>
          </a:p>
          <a:p>
            <a:pPr marL="171450" indent="-171450">
              <a:buFont typeface="Arial" panose="020B0604020202020204" pitchFamily="34" charset="0"/>
              <a:buNone/>
            </a:pPr>
            <a:endParaRPr lang="en-GB" baseline="0" dirty="0" smtClean="0"/>
          </a:p>
          <a:p>
            <a:pPr marL="171450" indent="-171450">
              <a:buFont typeface="Arial" panose="020B0604020202020204" pitchFamily="34" charset="0"/>
              <a:buNone/>
            </a:pPr>
            <a:r>
              <a:rPr lang="en-GB" baseline="0" dirty="0" smtClean="0"/>
              <a:t>Don’t worry if you forget their names and functions, we will see each one in more detail later.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45C632-275F-4B42-8B7C-5560C579A9F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631453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Let’s start</a:t>
            </a:r>
            <a:r>
              <a:rPr lang="en-GB" baseline="0" dirty="0" smtClean="0"/>
              <a:t> with the easiest regulation (according to me!).</a:t>
            </a:r>
          </a:p>
          <a:p>
            <a:endParaRPr lang="en-GB" baseline="0" dirty="0" smtClean="0"/>
          </a:p>
          <a:p>
            <a:r>
              <a:rPr lang="en-GB" baseline="0" dirty="0" smtClean="0"/>
              <a:t>Control the RF power amplitude, so we deliver a constant (operator specified) H- current.</a:t>
            </a:r>
            <a:br>
              <a:rPr lang="en-GB" baseline="0" dirty="0" smtClean="0"/>
            </a:br>
            <a:r>
              <a:rPr lang="en-GB" baseline="0" dirty="0" smtClean="0"/>
              <a:t>First things first: more power, more current. Less power, less current! </a:t>
            </a:r>
          </a:p>
          <a:p>
            <a:endParaRPr lang="en-GB" baseline="0" dirty="0" smtClean="0"/>
          </a:p>
          <a:p>
            <a:r>
              <a:rPr lang="en-GB" baseline="0" dirty="0" smtClean="0"/>
              <a:t>How can we describe the H- current with a scalar number?</a:t>
            </a:r>
          </a:p>
          <a:p>
            <a:r>
              <a:rPr lang="en-GB" baseline="0" dirty="0" smtClean="0"/>
              <a:t>Select the plateau of the pulse, and get the mean over this plateau!</a:t>
            </a:r>
          </a:p>
          <a:p>
            <a:endParaRPr lang="en-GB" baseline="0" dirty="0" smtClean="0"/>
          </a:p>
          <a:p>
            <a:r>
              <a:rPr lang="en-GB" baseline="0" dirty="0" smtClean="0"/>
              <a:t>In what way should we control the RF power?</a:t>
            </a:r>
          </a:p>
          <a:p>
            <a:r>
              <a:rPr lang="en-GB" baseline="0" dirty="0" smtClean="0"/>
              <a:t>Select the steady state (top part of the pulse), and change its amplitude!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45C632-275F-4B42-8B7C-5560C579A9F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917198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So, using Inspector-Services, we implement</a:t>
            </a:r>
            <a:r>
              <a:rPr lang="en-GB" baseline="0" dirty="0" smtClean="0"/>
              <a:t> the Power Amplitude Regulation, into a Service.</a:t>
            </a:r>
          </a:p>
          <a:p>
            <a:r>
              <a:rPr lang="en-GB" baseline="0" dirty="0" smtClean="0"/>
              <a:t>The Service runs in a dedicated server, controlling the RF!</a:t>
            </a:r>
            <a:br>
              <a:rPr lang="en-GB" baseline="0" dirty="0" smtClean="0"/>
            </a:br>
            <a:r>
              <a:rPr lang="en-GB" baseline="0" dirty="0" smtClean="0"/>
              <a:t>Let’s take a look at how we can debug its operation, through the Inspector environment!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smtClean="0"/>
              <a:t>***Start the video***</a:t>
            </a:r>
            <a:endParaRPr lang="en-GB" dirty="0" smtClean="0"/>
          </a:p>
          <a:p>
            <a:endParaRPr lang="en-GB" baseline="0" dirty="0" smtClean="0"/>
          </a:p>
          <a:p>
            <a:r>
              <a:rPr lang="en-GB" baseline="0" dirty="0" smtClean="0"/>
              <a:t>What we have to do is: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 smtClean="0"/>
              <a:t>Create the service</a:t>
            </a:r>
            <a:r>
              <a:rPr lang="en-GB" baseline="0" dirty="0" smtClean="0"/>
              <a:t> execution</a:t>
            </a:r>
            <a:r>
              <a:rPr lang="en-GB" dirty="0" smtClean="0"/>
              <a:t> control element (to start/stop the service)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 smtClean="0"/>
              <a:t>Create the graphical element</a:t>
            </a:r>
            <a:r>
              <a:rPr lang="en-GB" baseline="0" dirty="0" smtClean="0"/>
              <a:t> where the operator will specify the H- current target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Visualize the RF power and the evolution of the delivered H- current VS time.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45C632-275F-4B42-8B7C-5560C579A9F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45731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09-Jun-17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09-Jun-17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09-Jun-17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09-Jun-17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09-Jun-17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09-Jun-17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09-Jun-17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09-Jun-17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09-Jun-17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09-Jun-17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09-Jun-17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5000">
              <a:schemeClr val="accent1">
                <a:lumMod val="60000"/>
                <a:lumOff val="40000"/>
                <a:alpha val="0"/>
              </a:schemeClr>
            </a:gs>
            <a:gs pos="79000">
              <a:schemeClr val="accent4">
                <a:lumMod val="20000"/>
                <a:lumOff val="80000"/>
              </a:schemeClr>
            </a:gs>
            <a:gs pos="95000">
              <a:schemeClr val="accent4">
                <a:lumMod val="75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09-Jun-17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ideo" Target="../media/media2.mp4"/><Relationship Id="rId5" Type="http://schemas.openxmlformats.org/officeDocument/2006/relationships/image" Target="../media/image33.png"/><Relationship Id="rId4" Type="http://schemas.microsoft.com/office/2007/relationships/media" Target="../media/media2.mp4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7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ideo" Target="../media/media1.mp4"/><Relationship Id="rId5" Type="http://schemas.openxmlformats.org/officeDocument/2006/relationships/image" Target="../media/image24.png"/><Relationship Id="rId4" Type="http://schemas.microsoft.com/office/2007/relationships/media" Target="../media/media1.mp4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 idx="4294967295"/>
          </p:nvPr>
        </p:nvSpPr>
        <p:spPr>
          <a:xfrm>
            <a:off x="1524000" y="228600"/>
            <a:ext cx="5943600" cy="1524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3200" b="1" dirty="0" smtClean="0">
                <a:solidFill>
                  <a:srgbClr val="40315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Autopilot for Linac4 H- Ion Source</a:t>
            </a:r>
            <a:endParaRPr lang="el-GR" sz="3200" b="1" dirty="0" smtClean="0">
              <a:solidFill>
                <a:srgbClr val="40315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38400" y="1371600"/>
            <a:ext cx="4876800" cy="4632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Linac4 H- Ion Source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The Problem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CERN Infrastructure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Inspector &amp; Services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Autopilot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Autopilot’s regulations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sz="1100" dirty="0" smtClean="0"/>
              <a:t>Power </a:t>
            </a:r>
            <a:r>
              <a:rPr lang="en-US" sz="1100" dirty="0"/>
              <a:t>Amplitude </a:t>
            </a:r>
            <a:r>
              <a:rPr lang="en-US" sz="1100" dirty="0" smtClean="0"/>
              <a:t>Regulation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sz="1100" dirty="0" err="1" smtClean="0"/>
              <a:t>Freq</a:t>
            </a:r>
            <a:r>
              <a:rPr lang="en-US" sz="1100" dirty="0" smtClean="0"/>
              <a:t> Regulation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sz="1100" dirty="0" smtClean="0"/>
              <a:t>Power </a:t>
            </a:r>
            <a:r>
              <a:rPr lang="en-US" sz="1100" dirty="0"/>
              <a:t>Slope </a:t>
            </a:r>
            <a:r>
              <a:rPr lang="en-US" sz="1100" dirty="0" smtClean="0"/>
              <a:t>Regulation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sz="1100" dirty="0" smtClean="0"/>
              <a:t>Gas </a:t>
            </a:r>
            <a:r>
              <a:rPr lang="en-US" sz="1100" dirty="0"/>
              <a:t>Slope </a:t>
            </a:r>
            <a:r>
              <a:rPr lang="en-US" sz="1100" dirty="0" smtClean="0"/>
              <a:t>Regulation</a:t>
            </a:r>
            <a:endParaRPr lang="en-US" sz="1100" dirty="0"/>
          </a:p>
          <a:p>
            <a:pPr marL="685800" lvl="1" indent="-228600">
              <a:buFont typeface="+mj-lt"/>
              <a:buAutoNum type="arabicPeriod"/>
            </a:pPr>
            <a:r>
              <a:rPr lang="en-US" sz="1100" dirty="0"/>
              <a:t>Low Gas </a:t>
            </a:r>
            <a:r>
              <a:rPr lang="en-US" sz="1100" dirty="0" smtClean="0"/>
              <a:t>Detection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Autopilot Demo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err="1" smtClean="0"/>
              <a:t>Cesiation</a:t>
            </a:r>
            <a:r>
              <a:rPr lang="en-US" sz="2400" dirty="0" smtClean="0"/>
              <a:t> under Autopilot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Conclusion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pic>
        <p:nvPicPr>
          <p:cNvPr id="4" name="Picture 3" descr="autopilo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81600" y="1600200"/>
            <a:ext cx="3429000" cy="3429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Freq</a:t>
            </a:r>
            <a:r>
              <a:rPr lang="en-GB" dirty="0" smtClean="0"/>
              <a:t> Regulation</a:t>
            </a:r>
            <a:br>
              <a:rPr lang="en-GB" dirty="0" smtClean="0"/>
            </a:br>
            <a:r>
              <a:rPr lang="en-GB" sz="1600" i="1" dirty="0" smtClean="0"/>
              <a:t>Ensuring optimum coupling by regulating the RF frequency</a:t>
            </a:r>
            <a:endParaRPr lang="en-US" sz="1600" i="1" dirty="0"/>
          </a:p>
        </p:txBody>
      </p:sp>
      <p:sp>
        <p:nvSpPr>
          <p:cNvPr id="13314" name="AutoShape 2" descr="http://elogbook.cern.ch/eLogbook/attach_reader?attach_id=149057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16" name="AutoShape 4" descr="http://elogbook.cern.ch/eLogbook/attach_reader?attach_id=149057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74616" y="1905000"/>
            <a:ext cx="4203511" cy="3344730"/>
          </a:xfrm>
          <a:prstGeom prst="rect">
            <a:avLst/>
          </a:prstGeom>
        </p:spPr>
      </p:pic>
      <p:cxnSp>
        <p:nvCxnSpPr>
          <p:cNvPr id="15" name="Straight Connector 14"/>
          <p:cNvCxnSpPr/>
          <p:nvPr/>
        </p:nvCxnSpPr>
        <p:spPr>
          <a:xfrm flipV="1">
            <a:off x="6411128" y="3169010"/>
            <a:ext cx="2553814" cy="253696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8964942" y="3196552"/>
            <a:ext cx="0" cy="226154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6405123" y="3466127"/>
            <a:ext cx="2559819" cy="38100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8964942" y="3455632"/>
            <a:ext cx="0" cy="358569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935480"/>
            <a:ext cx="4816324" cy="3352800"/>
          </a:xfrm>
          <a:prstGeom prst="rect">
            <a:avLst/>
          </a:prstGeom>
        </p:spPr>
      </p:pic>
      <p:cxnSp>
        <p:nvCxnSpPr>
          <p:cNvPr id="28" name="Straight Connector 27"/>
          <p:cNvCxnSpPr/>
          <p:nvPr/>
        </p:nvCxnSpPr>
        <p:spPr>
          <a:xfrm>
            <a:off x="2289252" y="2438257"/>
            <a:ext cx="2268990" cy="411623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2275331" y="2056956"/>
            <a:ext cx="2282911" cy="259825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2050541" y="2035891"/>
            <a:ext cx="224790" cy="930192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2087322" y="2419573"/>
            <a:ext cx="224790" cy="56757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227062" y="5388691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RF Power Frequency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5902203" y="528828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RF </a:t>
            </a:r>
            <a:r>
              <a:rPr lang="en-GB" dirty="0" err="1" smtClean="0"/>
              <a:t>Phaze</a:t>
            </a:r>
            <a:r>
              <a:rPr lang="en-GB" dirty="0" smtClean="0"/>
              <a:t> Measurement</a:t>
            </a:r>
            <a:endParaRPr lang="en-GB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6405123" y="3169010"/>
            <a:ext cx="0" cy="5190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848041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Power Slope Regulation</a:t>
            </a:r>
            <a:br>
              <a:rPr lang="en-GB" dirty="0" smtClean="0"/>
            </a:br>
            <a:r>
              <a:rPr lang="en-GB" sz="1600" i="1" dirty="0" smtClean="0"/>
              <a:t>Maintain zero tilt (slope) of the H- current, by regulating the RF tilt (slope)</a:t>
            </a:r>
            <a:endParaRPr lang="en-US" sz="1600" i="1" dirty="0"/>
          </a:p>
        </p:txBody>
      </p:sp>
      <p:sp>
        <p:nvSpPr>
          <p:cNvPr id="13314" name="AutoShape 2" descr="http://elogbook.cern.ch/eLogbook/attach_reader?attach_id=149057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16" name="AutoShape 4" descr="http://elogbook.cern.ch/eLogbook/attach_reader?attach_id=149057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2057400"/>
            <a:ext cx="3400425" cy="3419475"/>
          </a:xfrm>
          <a:prstGeom prst="rect">
            <a:avLst/>
          </a:prstGeom>
        </p:spPr>
      </p:pic>
      <p:cxnSp>
        <p:nvCxnSpPr>
          <p:cNvPr id="15" name="Straight Connector 14"/>
          <p:cNvCxnSpPr/>
          <p:nvPr/>
        </p:nvCxnSpPr>
        <p:spPr>
          <a:xfrm flipV="1">
            <a:off x="5823154" y="4943476"/>
            <a:ext cx="2438400" cy="24304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823154" y="4943475"/>
            <a:ext cx="2438400" cy="243041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5823154" y="5053166"/>
            <a:ext cx="2438400" cy="11829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1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4396" y="2080260"/>
            <a:ext cx="3019425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Straight Connector 22"/>
          <p:cNvCxnSpPr/>
          <p:nvPr/>
        </p:nvCxnSpPr>
        <p:spPr>
          <a:xfrm>
            <a:off x="2093593" y="2151349"/>
            <a:ext cx="1668228" cy="309911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3762375" y="2461260"/>
            <a:ext cx="0" cy="266700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1933575" y="2156460"/>
            <a:ext cx="152400" cy="175260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2101211" y="2189450"/>
            <a:ext cx="1660610" cy="19561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3754756" y="2151349"/>
            <a:ext cx="0" cy="297691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1933575" y="2358440"/>
            <a:ext cx="160018" cy="1550621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573008" y="5634505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RF Power Amplitude</a:t>
            </a:r>
            <a:endParaRPr lang="en-GB" dirty="0"/>
          </a:p>
        </p:txBody>
      </p:sp>
      <p:sp>
        <p:nvSpPr>
          <p:cNvPr id="37" name="TextBox 36"/>
          <p:cNvSpPr txBox="1"/>
          <p:nvPr/>
        </p:nvSpPr>
        <p:spPr>
          <a:xfrm>
            <a:off x="6197396" y="5634505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H-  current</a:t>
            </a: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2288088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75086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Gas Slope Regulation</a:t>
            </a:r>
            <a:br>
              <a:rPr lang="en-GB" dirty="0" smtClean="0"/>
            </a:br>
            <a:r>
              <a:rPr lang="en-GB" sz="1600" i="1" dirty="0" smtClean="0"/>
              <a:t>Maintain just enough gas in the chamber, that minimum RF power is needed.</a:t>
            </a:r>
            <a:endParaRPr lang="en-US" sz="1600" i="1" dirty="0"/>
          </a:p>
        </p:txBody>
      </p:sp>
      <p:sp>
        <p:nvSpPr>
          <p:cNvPr id="13314" name="AutoShape 2" descr="http://elogbook.cern.ch/eLogbook/attach_reader?attach_id=149057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16" name="AutoShape 4" descr="http://elogbook.cern.ch/eLogbook/attach_reader?attach_id=149057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09800" y="3048000"/>
            <a:ext cx="1447800" cy="1181100"/>
          </a:xfrm>
          <a:prstGeom prst="rect">
            <a:avLst/>
          </a:prstGeom>
        </p:spPr>
      </p:pic>
      <p:sp>
        <p:nvSpPr>
          <p:cNvPr id="27" name="Down Arrow 26"/>
          <p:cNvSpPr/>
          <p:nvPr/>
        </p:nvSpPr>
        <p:spPr>
          <a:xfrm>
            <a:off x="3467100" y="3770536"/>
            <a:ext cx="190500" cy="405763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Up Arrow 27"/>
          <p:cNvSpPr/>
          <p:nvPr/>
        </p:nvSpPr>
        <p:spPr>
          <a:xfrm>
            <a:off x="3467100" y="3108132"/>
            <a:ext cx="190500" cy="348299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4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905000"/>
            <a:ext cx="3019425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5" name="Straight Connector 34"/>
          <p:cNvCxnSpPr/>
          <p:nvPr/>
        </p:nvCxnSpPr>
        <p:spPr>
          <a:xfrm>
            <a:off x="5268798" y="1981200"/>
            <a:ext cx="1668781" cy="1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6937579" y="1981200"/>
            <a:ext cx="0" cy="297180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5108779" y="1981200"/>
            <a:ext cx="152400" cy="175260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5256264" y="2798301"/>
            <a:ext cx="1673696" cy="530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6929960" y="2788967"/>
            <a:ext cx="1" cy="2164033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V="1">
            <a:off x="5108779" y="2772109"/>
            <a:ext cx="160019" cy="96169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4876800" y="54102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RF Power Amplitude</a:t>
            </a: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255655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Low Gas Detection</a:t>
            </a:r>
            <a:br>
              <a:rPr lang="en-GB" dirty="0" smtClean="0"/>
            </a:br>
            <a:r>
              <a:rPr lang="en-GB" sz="1600" i="1" dirty="0" smtClean="0"/>
              <a:t>Ensure we do not starve the plasma from gas.</a:t>
            </a:r>
            <a:endParaRPr lang="en-US" sz="1600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81248" y="3341102"/>
            <a:ext cx="1447800" cy="1181100"/>
          </a:xfrm>
          <a:prstGeom prst="rect">
            <a:avLst/>
          </a:prstGeom>
        </p:spPr>
      </p:pic>
      <p:sp>
        <p:nvSpPr>
          <p:cNvPr id="6" name="Up Arrow 5"/>
          <p:cNvSpPr/>
          <p:nvPr/>
        </p:nvSpPr>
        <p:spPr>
          <a:xfrm>
            <a:off x="5238548" y="3278454"/>
            <a:ext cx="190500" cy="348299"/>
          </a:xfrm>
          <a:prstGeom prst="up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371600"/>
            <a:ext cx="1965960" cy="180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0794" y="4572000"/>
            <a:ext cx="1983606" cy="1838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371599"/>
            <a:ext cx="1828800" cy="1856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5148" y="4608453"/>
            <a:ext cx="1848051" cy="1861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457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Autopilot Demo</a:t>
            </a:r>
            <a:endParaRPr lang="en-GB" dirty="0"/>
          </a:p>
        </p:txBody>
      </p:sp>
      <p:pic>
        <p:nvPicPr>
          <p:cNvPr id="3" name="AutopilotFF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0" y="87630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35071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Operator Interface</a:t>
            </a:r>
            <a:endParaRPr lang="en-US" dirty="0"/>
          </a:p>
        </p:txBody>
      </p:sp>
      <p:sp>
        <p:nvSpPr>
          <p:cNvPr id="1026" name="AutoShape 2" descr="https://ab-dep-op-elogbook.web.cern.ch/ab-dep-op-elogbook/elogbook/secure/attach.php?attachId=1672888&amp;type=png&amp;fname=2017041011591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https://ab-dep-op-elogbook.web.cern.ch/ab-dep-op-elogbook/elogbook/secure/attach.php?attachId=1672888&amp;type=png&amp;fname=2017041011591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 descr="autopilot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1219200"/>
            <a:ext cx="7680325" cy="5443178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/>
          <a:lstStyle/>
          <a:p>
            <a:r>
              <a:rPr lang="en-US" dirty="0" err="1" smtClean="0"/>
              <a:t>Cesiation</a:t>
            </a:r>
            <a:r>
              <a:rPr lang="en-US" dirty="0" smtClean="0"/>
              <a:t> under Autopilot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447800" y="6172200"/>
            <a:ext cx="6705600" cy="609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 smtClean="0"/>
              <a:t>e/H too high - &gt; Dump current too high -&gt; RF power maxed out -&gt; H- current reduced, yet stable</a:t>
            </a:r>
          </a:p>
          <a:p>
            <a:pPr marL="0" indent="0">
              <a:buNone/>
            </a:pPr>
            <a:r>
              <a:rPr lang="en-US" sz="1200" dirty="0" smtClean="0"/>
              <a:t>Autopilot kept conditions optimal, despite temperature variations caused by heating of Cs.</a:t>
            </a:r>
            <a:endParaRPr lang="el-GR" sz="12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8776" y="1371600"/>
            <a:ext cx="8377084" cy="453613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286000" y="5257800"/>
            <a:ext cx="2209800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057400" y="1648350"/>
            <a:ext cx="2362200" cy="170444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4495800" y="1981200"/>
            <a:ext cx="304800" cy="1524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876800" y="1676400"/>
            <a:ext cx="175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High </a:t>
            </a:r>
            <a:r>
              <a:rPr lang="en-US" sz="1000" dirty="0" err="1" smtClean="0"/>
              <a:t>I</a:t>
            </a:r>
            <a:r>
              <a:rPr lang="en-US" sz="600" dirty="0" err="1" smtClean="0"/>
              <a:t>dump</a:t>
            </a:r>
            <a:r>
              <a:rPr lang="en-US" sz="1000" dirty="0" smtClean="0"/>
              <a:t> results in RESTRICTED_PERFOMANCE</a:t>
            </a:r>
            <a:endParaRPr lang="en-GB" sz="1000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4191000" y="2514600"/>
            <a:ext cx="685800" cy="5334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876800" y="2356211"/>
            <a:ext cx="1752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Valve Opened</a:t>
            </a:r>
            <a:endParaRPr lang="en-GB" sz="1000" dirty="0"/>
          </a:p>
        </p:txBody>
      </p:sp>
      <p:sp>
        <p:nvSpPr>
          <p:cNvPr id="13" name="TextBox 12"/>
          <p:cNvSpPr txBox="1"/>
          <p:nvPr/>
        </p:nvSpPr>
        <p:spPr>
          <a:xfrm>
            <a:off x="5375910" y="3944779"/>
            <a:ext cx="838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Valve closed</a:t>
            </a:r>
            <a:endParaRPr lang="en-GB" sz="1000" dirty="0"/>
          </a:p>
        </p:txBody>
      </p:sp>
      <p:sp>
        <p:nvSpPr>
          <p:cNvPr id="14" name="TextBox 13"/>
          <p:cNvSpPr txBox="1"/>
          <p:nvPr/>
        </p:nvSpPr>
        <p:spPr>
          <a:xfrm>
            <a:off x="6477000" y="4055019"/>
            <a:ext cx="152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Quality Beam deliverable</a:t>
            </a:r>
            <a:endParaRPr lang="en-GB" sz="1000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5486400" y="4191000"/>
            <a:ext cx="914400" cy="381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4724400" y="4055019"/>
            <a:ext cx="685800" cy="50411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4533900" y="3242560"/>
            <a:ext cx="876300" cy="567440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375910" y="3079570"/>
            <a:ext cx="20154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Cesium coating the source surface</a:t>
            </a:r>
            <a:endParaRPr lang="en-GB" sz="1000" dirty="0"/>
          </a:p>
        </p:txBody>
      </p:sp>
    </p:spTree>
    <p:extLst>
      <p:ext uri="{BB962C8B-B14F-4D97-AF65-F5344CB8AC3E}">
        <p14:creationId xmlns="" xmlns:p14="http://schemas.microsoft.com/office/powerpoint/2010/main" val="1734080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"/>
            <a:ext cx="8229600" cy="1143000"/>
          </a:xfrm>
        </p:spPr>
        <p:txBody>
          <a:bodyPr/>
          <a:lstStyle/>
          <a:p>
            <a:r>
              <a:rPr lang="en-GB" dirty="0" smtClean="0"/>
              <a:t>Stability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39" y="1181100"/>
            <a:ext cx="9034721" cy="43815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71677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"/>
            <a:ext cx="8229600" cy="1143000"/>
          </a:xfrm>
        </p:spPr>
        <p:txBody>
          <a:bodyPr/>
          <a:lstStyle/>
          <a:p>
            <a:r>
              <a:rPr lang="en-GB" dirty="0" smtClean="0"/>
              <a:t>Stability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1752"/>
            <a:ext cx="9144000" cy="443449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1080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"/>
            <a:ext cx="8229600" cy="1143000"/>
          </a:xfrm>
        </p:spPr>
        <p:txBody>
          <a:bodyPr/>
          <a:lstStyle/>
          <a:p>
            <a:r>
              <a:rPr lang="en-GB" dirty="0" smtClean="0"/>
              <a:t>Conclusion &amp; Outlook</a:t>
            </a:r>
            <a:endParaRPr lang="en-GB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1143000" y="1905000"/>
            <a:ext cx="7391400" cy="1981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000" dirty="0" smtClean="0">
                <a:latin typeface="Arial Black" panose="020B0A04020102020204" pitchFamily="34" charset="0"/>
              </a:rPr>
              <a:t>Future Challenges:</a:t>
            </a:r>
            <a:endParaRPr lang="en-GB" sz="2000" dirty="0">
              <a:latin typeface="Arial Black" panose="020B0A04020102020204" pitchFamily="34" charset="0"/>
            </a:endParaRPr>
          </a:p>
          <a:p>
            <a:pPr marL="285750" lvl="0" indent="-285750" algn="l">
              <a:buFont typeface="Arial" panose="020B0604020202020204" pitchFamily="34" charset="0"/>
              <a:buChar char="•"/>
            </a:pPr>
            <a:r>
              <a:rPr lang="en-US" sz="1400" dirty="0" smtClean="0"/>
              <a:t>Extend </a:t>
            </a:r>
            <a:r>
              <a:rPr lang="en-US" sz="1400" i="1" dirty="0"/>
              <a:t>Autopilot</a:t>
            </a:r>
            <a:r>
              <a:rPr lang="en-US" sz="1400" dirty="0"/>
              <a:t> capabilities, by including a high level failure tracker and report </a:t>
            </a:r>
            <a:r>
              <a:rPr lang="en-US" sz="1400" dirty="0" smtClean="0"/>
              <a:t>generator.</a:t>
            </a:r>
          </a:p>
          <a:p>
            <a:pPr marL="285750" lvl="0" indent="-285750" algn="l">
              <a:buFont typeface="Arial" panose="020B0604020202020204" pitchFamily="34" charset="0"/>
              <a:buChar char="•"/>
            </a:pPr>
            <a:r>
              <a:rPr lang="en-US" sz="1400" dirty="0" smtClean="0"/>
              <a:t>During </a:t>
            </a:r>
            <a:r>
              <a:rPr lang="en-US" sz="1400" dirty="0"/>
              <a:t>the stability run, starting on September, the aim is to use </a:t>
            </a:r>
            <a:r>
              <a:rPr lang="en-US" sz="1400" i="1" dirty="0"/>
              <a:t>Autopilot </a:t>
            </a:r>
            <a:r>
              <a:rPr lang="en-US" sz="1400" dirty="0"/>
              <a:t>24/7, throughout the run, in order to verify the </a:t>
            </a:r>
            <a:r>
              <a:rPr lang="en-US" sz="1400" dirty="0" smtClean="0"/>
              <a:t>long-term stability </a:t>
            </a:r>
            <a:r>
              <a:rPr lang="en-US" sz="1400" dirty="0"/>
              <a:t>of the regulations</a:t>
            </a:r>
            <a:r>
              <a:rPr lang="en-US" sz="1400" dirty="0" smtClean="0"/>
              <a:t>.</a:t>
            </a:r>
            <a:endParaRPr lang="en-GB" sz="1400" dirty="0"/>
          </a:p>
          <a:p>
            <a:pPr marL="285750" lvl="0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Standardize and automate various measurement procedures and techniques such as emittance measurement.</a:t>
            </a:r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3700840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04359" y="254164"/>
            <a:ext cx="4170747" cy="50323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Source</a:t>
            </a:r>
            <a:endParaRPr lang="en-GB" dirty="0"/>
          </a:p>
        </p:txBody>
      </p:sp>
      <p:pic>
        <p:nvPicPr>
          <p:cNvPr id="4" name="Content Placeholder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71600" y="726922"/>
            <a:ext cx="5930967" cy="586820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90600" y="2590800"/>
            <a:ext cx="2301240" cy="307777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Gas Injection / Piezo Valve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276600" y="2895600"/>
            <a:ext cx="381000" cy="3810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45820" y="4555702"/>
            <a:ext cx="1295400" cy="954107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Transfer line</a:t>
            </a:r>
          </a:p>
          <a:p>
            <a:r>
              <a:rPr lang="en-US" sz="1400" dirty="0" smtClean="0"/>
              <a:t>Heating jackets</a:t>
            </a:r>
          </a:p>
          <a:p>
            <a:r>
              <a:rPr lang="en-US" sz="1400" dirty="0" smtClean="0"/>
              <a:t>Cs valve</a:t>
            </a:r>
          </a:p>
          <a:p>
            <a:r>
              <a:rPr lang="en-US" sz="1400" dirty="0" smtClean="0"/>
              <a:t>Cs oven</a:t>
            </a:r>
          </a:p>
        </p:txBody>
      </p:sp>
      <p:cxnSp>
        <p:nvCxnSpPr>
          <p:cNvPr id="9" name="Straight Arrow Connector 8"/>
          <p:cNvCxnSpPr>
            <a:stCxn id="8" idx="3"/>
          </p:cNvCxnSpPr>
          <p:nvPr/>
        </p:nvCxnSpPr>
        <p:spPr>
          <a:xfrm flipV="1">
            <a:off x="2141220" y="4343400"/>
            <a:ext cx="830580" cy="689356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8" idx="3"/>
          </p:cNvCxnSpPr>
          <p:nvPr/>
        </p:nvCxnSpPr>
        <p:spPr>
          <a:xfrm flipV="1">
            <a:off x="2141220" y="4860502"/>
            <a:ext cx="906780" cy="17225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8" idx="3"/>
          </p:cNvCxnSpPr>
          <p:nvPr/>
        </p:nvCxnSpPr>
        <p:spPr>
          <a:xfrm>
            <a:off x="2141220" y="5032756"/>
            <a:ext cx="906780" cy="45364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726180" y="2376977"/>
            <a:ext cx="701040" cy="307777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RF coil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4427220" y="2705100"/>
            <a:ext cx="373380" cy="6477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844290" y="4555702"/>
            <a:ext cx="853440" cy="523220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Plasma chamber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4697730" y="3733800"/>
            <a:ext cx="102870" cy="82190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969893" y="2375274"/>
            <a:ext cx="1247074" cy="307777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Puller - Dump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5638801" y="2683051"/>
            <a:ext cx="1331092" cy="66974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132518" y="2715042"/>
            <a:ext cx="792282" cy="307777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Ground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 flipH="1">
            <a:off x="5867400" y="3028950"/>
            <a:ext cx="1265119" cy="55245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7132518" y="3073124"/>
            <a:ext cx="675576" cy="307777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Einzel</a:t>
            </a:r>
            <a:endParaRPr lang="en-US" sz="1400" dirty="0" smtClean="0"/>
          </a:p>
        </p:txBody>
      </p:sp>
      <p:cxnSp>
        <p:nvCxnSpPr>
          <p:cNvPr id="36" name="Straight Arrow Connector 35"/>
          <p:cNvCxnSpPr/>
          <p:nvPr/>
        </p:nvCxnSpPr>
        <p:spPr>
          <a:xfrm flipH="1">
            <a:off x="6172200" y="3396974"/>
            <a:ext cx="955009" cy="516716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275986" y="2963109"/>
            <a:ext cx="929640" cy="307777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View port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3190386" y="3267909"/>
            <a:ext cx="381000" cy="3810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8" idx="3"/>
          </p:cNvCxnSpPr>
          <p:nvPr/>
        </p:nvCxnSpPr>
        <p:spPr>
          <a:xfrm flipV="1">
            <a:off x="2141220" y="3994337"/>
            <a:ext cx="297180" cy="103841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773426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18" grpId="0" animBg="1"/>
      <p:bldP spid="21" grpId="0" animBg="1"/>
      <p:bldP spid="27" grpId="0" animBg="1"/>
      <p:bldP spid="30" grpId="0" animBg="1"/>
      <p:bldP spid="35" grpId="0" animBg="1"/>
      <p:bldP spid="2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04359" y="254164"/>
            <a:ext cx="4170747" cy="5032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Source</a:t>
            </a:r>
            <a:endParaRPr lang="en-GB" dirty="0"/>
          </a:p>
        </p:txBody>
      </p:sp>
      <p:pic>
        <p:nvPicPr>
          <p:cNvPr id="4" name="Content Placeholder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71600" y="726922"/>
            <a:ext cx="5930967" cy="5868206"/>
          </a:xfrm>
          <a:prstGeom prst="rect">
            <a:avLst/>
          </a:prstGeom>
        </p:spPr>
      </p:pic>
      <p:cxnSp>
        <p:nvCxnSpPr>
          <p:cNvPr id="7" name="Straight Arrow Connector 6"/>
          <p:cNvCxnSpPr>
            <a:stCxn id="3" idx="3"/>
          </p:cNvCxnSpPr>
          <p:nvPr/>
        </p:nvCxnSpPr>
        <p:spPr>
          <a:xfrm>
            <a:off x="2204322" y="3275776"/>
            <a:ext cx="1381959" cy="35486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888317" y="4313291"/>
            <a:ext cx="2159683" cy="150770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1777379" y="4873936"/>
            <a:ext cx="1211435" cy="94705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2620393" y="5434870"/>
            <a:ext cx="457200" cy="348026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3585570" y="2634119"/>
            <a:ext cx="1215030" cy="71868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6" idx="2"/>
          </p:cNvCxnSpPr>
          <p:nvPr/>
        </p:nvCxnSpPr>
        <p:spPr>
          <a:xfrm flipH="1">
            <a:off x="5658074" y="3230462"/>
            <a:ext cx="2735901" cy="48316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10" idx="0"/>
          </p:cNvCxnSpPr>
          <p:nvPr/>
        </p:nvCxnSpPr>
        <p:spPr>
          <a:xfrm flipH="1" flipV="1">
            <a:off x="6170390" y="4144187"/>
            <a:ext cx="2238848" cy="95013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5323157" y="1429084"/>
            <a:ext cx="1068303" cy="102084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88317" y="2757019"/>
            <a:ext cx="1316005" cy="103751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874608" y="1853318"/>
            <a:ext cx="1038733" cy="137714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896922" y="5094324"/>
            <a:ext cx="1024632" cy="137714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285547" y="87072"/>
            <a:ext cx="1036407" cy="137714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04800" y="5820995"/>
            <a:ext cx="3520751" cy="736034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58368" y="1368946"/>
            <a:ext cx="1860320" cy="1376362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2056188" y="1377513"/>
            <a:ext cx="1845533" cy="1362750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7678372" y="3451850"/>
            <a:ext cx="1424786" cy="923680"/>
          </a:xfrm>
          <a:prstGeom prst="rect">
            <a:avLst/>
          </a:prstGeom>
        </p:spPr>
      </p:pic>
      <p:cxnSp>
        <p:nvCxnSpPr>
          <p:cNvPr id="40" name="Straight Arrow Connector 39"/>
          <p:cNvCxnSpPr>
            <a:endCxn id="4" idx="3"/>
          </p:cNvCxnSpPr>
          <p:nvPr/>
        </p:nvCxnSpPr>
        <p:spPr>
          <a:xfrm flipH="1">
            <a:off x="7302567" y="3661025"/>
            <a:ext cx="375805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20" idx="3"/>
          </p:cNvCxnSpPr>
          <p:nvPr/>
        </p:nvCxnSpPr>
        <p:spPr>
          <a:xfrm flipV="1">
            <a:off x="1438274" y="4001106"/>
            <a:ext cx="1026050" cy="77303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2232319" y="20108"/>
            <a:ext cx="1516408" cy="1417258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158367" y="2948"/>
            <a:ext cx="1596759" cy="1354287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3244156" y="4696964"/>
            <a:ext cx="10543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Motor / Temp</a:t>
            </a:r>
            <a:endParaRPr lang="en-GB" sz="1200" dirty="0"/>
          </a:p>
        </p:txBody>
      </p:sp>
      <p:cxnSp>
        <p:nvCxnSpPr>
          <p:cNvPr id="35" name="Straight Connector 34"/>
          <p:cNvCxnSpPr/>
          <p:nvPr/>
        </p:nvCxnSpPr>
        <p:spPr>
          <a:xfrm flipV="1">
            <a:off x="5812960" y="2380372"/>
            <a:ext cx="1061783" cy="2537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http://www.clipartbest.com/cliparts/yTk/Bna/yTkBnaETE.gif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9937" y="2380372"/>
            <a:ext cx="195169" cy="27071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Oval 17"/>
          <p:cNvSpPr/>
          <p:nvPr/>
        </p:nvSpPr>
        <p:spPr>
          <a:xfrm>
            <a:off x="6524617" y="2427069"/>
            <a:ext cx="54745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313243" y="4422821"/>
            <a:ext cx="1125031" cy="70263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79125" y="1866418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RF power</a:t>
            </a:r>
            <a:endParaRPr lang="en-GB" sz="1200" dirty="0"/>
          </a:p>
        </p:txBody>
      </p:sp>
      <p:sp>
        <p:nvSpPr>
          <p:cNvPr id="30" name="TextBox 29"/>
          <p:cNvSpPr txBox="1"/>
          <p:nvPr/>
        </p:nvSpPr>
        <p:spPr>
          <a:xfrm>
            <a:off x="2963843" y="1869564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RF </a:t>
            </a:r>
            <a:r>
              <a:rPr lang="en-US" sz="1200" dirty="0" err="1" smtClean="0"/>
              <a:t>Freq</a:t>
            </a:r>
            <a:endParaRPr lang="en-US" sz="1200" dirty="0" smtClean="0"/>
          </a:p>
        </p:txBody>
      </p:sp>
      <p:sp>
        <p:nvSpPr>
          <p:cNvPr id="32" name="TextBox 31"/>
          <p:cNvSpPr txBox="1"/>
          <p:nvPr/>
        </p:nvSpPr>
        <p:spPr>
          <a:xfrm>
            <a:off x="264929" y="3039362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Gas Piezo</a:t>
            </a:r>
            <a:endParaRPr lang="en-GB" sz="1200" dirty="0"/>
          </a:p>
        </p:txBody>
      </p:sp>
      <p:sp>
        <p:nvSpPr>
          <p:cNvPr id="34" name="TextBox 33"/>
          <p:cNvSpPr txBox="1"/>
          <p:nvPr/>
        </p:nvSpPr>
        <p:spPr>
          <a:xfrm>
            <a:off x="2846535" y="254163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Phaze</a:t>
            </a:r>
            <a:endParaRPr lang="en-GB" sz="1200" dirty="0"/>
          </a:p>
        </p:txBody>
      </p:sp>
      <p:sp>
        <p:nvSpPr>
          <p:cNvPr id="37" name="TextBox 36"/>
          <p:cNvSpPr txBox="1"/>
          <p:nvPr/>
        </p:nvSpPr>
        <p:spPr>
          <a:xfrm>
            <a:off x="1718797" y="313957"/>
            <a:ext cx="76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RF power</a:t>
            </a:r>
            <a:br>
              <a:rPr lang="en-US" sz="1200" dirty="0" smtClean="0"/>
            </a:br>
            <a:r>
              <a:rPr lang="en-US" sz="1200" dirty="0" smtClean="0"/>
              <a:t>ACQ</a:t>
            </a:r>
            <a:endParaRPr lang="en-GB" sz="1200" dirty="0"/>
          </a:p>
        </p:txBody>
      </p:sp>
    </p:spTree>
    <p:extLst>
      <p:ext uri="{BB962C8B-B14F-4D97-AF65-F5344CB8AC3E}">
        <p14:creationId xmlns="" xmlns:p14="http://schemas.microsoft.com/office/powerpoint/2010/main" val="1099383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18" grpId="0" animBg="1"/>
      <p:bldP spid="5" grpId="0"/>
      <p:bldP spid="30" grpId="0"/>
      <p:bldP spid="32" grpId="0"/>
      <p:bldP spid="34" grpId="0"/>
      <p:bldP spid="3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See original image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334000" y="4953000"/>
            <a:ext cx="3457074" cy="1470628"/>
          </a:xfrm>
          <a:prstGeom prst="rect">
            <a:avLst/>
          </a:prstGeom>
          <a:noFill/>
        </p:spPr>
      </p:pic>
      <p:pic>
        <p:nvPicPr>
          <p:cNvPr id="1026" name="Picture 2" descr="See original image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5638800" y="838200"/>
            <a:ext cx="3063877" cy="2297908"/>
          </a:xfrm>
          <a:prstGeom prst="rect">
            <a:avLst/>
          </a:prstGeom>
          <a:noFill/>
        </p:spPr>
      </p:pic>
      <p:sp>
        <p:nvSpPr>
          <p:cNvPr id="3" name="1 - Τίτλος"/>
          <p:cNvSpPr txBox="1">
            <a:spLocks/>
          </p:cNvSpPr>
          <p:nvPr/>
        </p:nvSpPr>
        <p:spPr>
          <a:xfrm>
            <a:off x="1524000" y="228600"/>
            <a:ext cx="59436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0315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itchFamily="34" charset="0"/>
                <a:ea typeface="+mj-ea"/>
                <a:cs typeface="+mj-cs"/>
              </a:rPr>
              <a:t>The Problem</a:t>
            </a:r>
            <a:endParaRPr kumimoji="0" lang="el-GR" sz="3200" b="1" i="0" u="none" strike="noStrike" kern="1200" cap="none" spc="0" normalizeH="0" baseline="0" noProof="0" dirty="0" smtClean="0">
              <a:ln>
                <a:noFill/>
              </a:ln>
              <a:solidFill>
                <a:srgbClr val="403152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00200" y="1066800"/>
            <a:ext cx="3733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/>
            <a:r>
              <a:rPr lang="en-GB" dirty="0" smtClean="0"/>
              <a:t>Linac4 Ion Source: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Requires </a:t>
            </a:r>
            <a:r>
              <a:rPr lang="en-GB" dirty="0" err="1" smtClean="0"/>
              <a:t>cesiation</a:t>
            </a:r>
            <a:r>
              <a:rPr lang="en-GB" dirty="0" smtClean="0"/>
              <a:t> once a month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operating conditions gradually evolve over 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Manual operation requires constant human intervention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6" name="1 - Τίτλος"/>
          <p:cNvSpPr txBox="1">
            <a:spLocks/>
          </p:cNvSpPr>
          <p:nvPr/>
        </p:nvSpPr>
        <p:spPr>
          <a:xfrm>
            <a:off x="1447800" y="2743200"/>
            <a:ext cx="59436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0315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itchFamily="34" charset="0"/>
                <a:ea typeface="+mj-ea"/>
                <a:cs typeface="+mj-cs"/>
              </a:rPr>
              <a:t>The Solution</a:t>
            </a:r>
            <a:endParaRPr kumimoji="0" lang="el-GR" sz="3200" b="1" i="0" u="none" strike="noStrike" kern="1200" cap="none" spc="0" normalizeH="0" baseline="0" noProof="0" dirty="0" smtClean="0">
              <a:ln>
                <a:noFill/>
              </a:ln>
              <a:solidFill>
                <a:srgbClr val="403152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0" y="3429000"/>
            <a:ext cx="6096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/>
            <a:r>
              <a:rPr lang="en-GB" dirty="0" smtClean="0"/>
              <a:t>Autopilot can: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Optimize the ion source performance by regulation of H</a:t>
            </a:r>
            <a:r>
              <a:rPr lang="en-US" baseline="-25000" dirty="0" smtClean="0"/>
              <a:t>2</a:t>
            </a:r>
            <a:r>
              <a:rPr lang="en-US" dirty="0" smtClean="0"/>
              <a:t> injection, RF power and frequency.</a:t>
            </a:r>
            <a:endParaRPr lang="en-US" i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Describe the performance of the source with performance indicators, which can be easily understood by operators.</a:t>
            </a:r>
            <a:endParaRPr lang="en-US" i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Identify failures &amp; try to recover,</a:t>
            </a:r>
            <a:br>
              <a:rPr lang="en-US" dirty="0" smtClean="0"/>
            </a:br>
            <a:r>
              <a:rPr lang="en-US" dirty="0" smtClean="0"/>
              <a:t> send warning in case of deviation</a:t>
            </a:r>
            <a:br>
              <a:rPr lang="en-US" dirty="0" smtClean="0"/>
            </a:br>
            <a:r>
              <a:rPr lang="en-US" dirty="0" smtClean="0"/>
              <a:t>from nominal operation.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130"/>
            <a:ext cx="8229600" cy="67467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CERN Computing Architecture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639213" y="3276600"/>
            <a:ext cx="3810000" cy="13896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661284" y="5140325"/>
            <a:ext cx="2490642" cy="160856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ight Brace 8"/>
          <p:cNvSpPr/>
          <p:nvPr/>
        </p:nvSpPr>
        <p:spPr>
          <a:xfrm>
            <a:off x="8153400" y="2362200"/>
            <a:ext cx="148727" cy="6858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ight Brace 14"/>
          <p:cNvSpPr/>
          <p:nvPr/>
        </p:nvSpPr>
        <p:spPr>
          <a:xfrm>
            <a:off x="8153400" y="3048000"/>
            <a:ext cx="162020" cy="17526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ight Brace 15"/>
          <p:cNvSpPr/>
          <p:nvPr/>
        </p:nvSpPr>
        <p:spPr>
          <a:xfrm>
            <a:off x="8114333" y="5029200"/>
            <a:ext cx="134931" cy="167639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8305800" y="2133600"/>
            <a:ext cx="738664" cy="1242936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pPr algn="ctr"/>
            <a:r>
              <a:rPr lang="en-US" dirty="0" smtClean="0"/>
              <a:t>Application Layer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8257928" y="3365084"/>
            <a:ext cx="738664" cy="1242936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pPr algn="ctr"/>
            <a:r>
              <a:rPr lang="en-US" dirty="0" smtClean="0"/>
              <a:t>Middle Layer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8317468" y="5334421"/>
            <a:ext cx="738664" cy="1242936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pPr algn="ctr"/>
            <a:r>
              <a:rPr lang="en-US" dirty="0" smtClean="0"/>
              <a:t>Device Layer</a:t>
            </a:r>
            <a:endParaRPr lang="en-GB" dirty="0"/>
          </a:p>
        </p:txBody>
      </p:sp>
      <p:sp>
        <p:nvSpPr>
          <p:cNvPr id="24" name="Up-Down Arrow 23"/>
          <p:cNvSpPr/>
          <p:nvPr/>
        </p:nvSpPr>
        <p:spPr>
          <a:xfrm>
            <a:off x="2727021" y="4512959"/>
            <a:ext cx="239542" cy="734476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2906605" y="4656440"/>
            <a:ext cx="154109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JAPC</a:t>
            </a:r>
          </a:p>
          <a:p>
            <a:pPr algn="r"/>
            <a:r>
              <a:rPr lang="pt-BR" sz="800" dirty="0" smtClean="0"/>
              <a:t>(Java </a:t>
            </a:r>
            <a:r>
              <a:rPr lang="pt-BR" sz="800" dirty="0"/>
              <a:t>API for Parameter </a:t>
            </a:r>
            <a:r>
              <a:rPr lang="pt-BR" sz="800" dirty="0" smtClean="0"/>
              <a:t>Control)</a:t>
            </a:r>
            <a:endParaRPr lang="en-GB" sz="800" dirty="0"/>
          </a:p>
        </p:txBody>
      </p:sp>
      <p:sp>
        <p:nvSpPr>
          <p:cNvPr id="27" name="TextBox 26"/>
          <p:cNvSpPr txBox="1"/>
          <p:nvPr/>
        </p:nvSpPr>
        <p:spPr>
          <a:xfrm>
            <a:off x="1905000" y="3276600"/>
            <a:ext cx="303127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In</a:t>
            </a:r>
            <a:r>
              <a:rPr lang="en-GB" i="1" dirty="0"/>
              <a:t>jection </a:t>
            </a:r>
            <a:r>
              <a:rPr lang="en-GB" b="1" i="1" dirty="0"/>
              <a:t>C</a:t>
            </a:r>
            <a:r>
              <a:rPr lang="en-GB" i="1" dirty="0"/>
              <a:t>ontrol </a:t>
            </a:r>
            <a:r>
              <a:rPr lang="en-GB" b="1" i="1" dirty="0"/>
              <a:t>A</a:t>
            </a:r>
            <a:r>
              <a:rPr lang="en-GB" i="1" dirty="0"/>
              <a:t>rchitecture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2127235" y="3701290"/>
            <a:ext cx="26670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i="1" dirty="0" smtClean="0"/>
              <a:t>L</a:t>
            </a:r>
            <a:r>
              <a:rPr lang="en-GB" i="1" dirty="0" smtClean="0"/>
              <a:t>HC </a:t>
            </a:r>
            <a:r>
              <a:rPr lang="en-GB" b="1" i="1" dirty="0"/>
              <a:t>S</a:t>
            </a:r>
            <a:r>
              <a:rPr lang="en-GB" i="1" dirty="0"/>
              <a:t>oftware </a:t>
            </a:r>
            <a:r>
              <a:rPr lang="en-GB" b="1" i="1" dirty="0" smtClean="0"/>
              <a:t>A</a:t>
            </a:r>
            <a:r>
              <a:rPr lang="en-GB" i="1" dirty="0" smtClean="0"/>
              <a:t>rchitecture </a:t>
            </a:r>
            <a:endParaRPr lang="en-GB" i="1" dirty="0"/>
          </a:p>
        </p:txBody>
      </p:sp>
      <p:sp>
        <p:nvSpPr>
          <p:cNvPr id="29" name="TextBox 28"/>
          <p:cNvSpPr txBox="1"/>
          <p:nvPr/>
        </p:nvSpPr>
        <p:spPr>
          <a:xfrm>
            <a:off x="1937069" y="4135260"/>
            <a:ext cx="17526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i="1" dirty="0" smtClean="0"/>
              <a:t>Acquisition Core</a:t>
            </a:r>
            <a:endParaRPr lang="en-GB" i="1" dirty="0"/>
          </a:p>
        </p:txBody>
      </p:sp>
      <p:sp>
        <p:nvSpPr>
          <p:cNvPr id="30" name="TextBox 29"/>
          <p:cNvSpPr txBox="1"/>
          <p:nvPr/>
        </p:nvSpPr>
        <p:spPr>
          <a:xfrm>
            <a:off x="4352916" y="4117852"/>
            <a:ext cx="75339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i="1" dirty="0" smtClean="0"/>
              <a:t>OASIS</a:t>
            </a:r>
            <a:endParaRPr lang="en-GB" i="1" dirty="0"/>
          </a:p>
        </p:txBody>
      </p:sp>
      <p:sp>
        <p:nvSpPr>
          <p:cNvPr id="31" name="TextBox 30"/>
          <p:cNvSpPr txBox="1"/>
          <p:nvPr/>
        </p:nvSpPr>
        <p:spPr>
          <a:xfrm>
            <a:off x="1853370" y="5269806"/>
            <a:ext cx="2222325" cy="36877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i="1" dirty="0" smtClean="0"/>
              <a:t>Front End Computers</a:t>
            </a:r>
            <a:endParaRPr lang="en-GB" i="1" dirty="0"/>
          </a:p>
        </p:txBody>
      </p:sp>
      <p:pic>
        <p:nvPicPr>
          <p:cNvPr id="32" name="Picture 2" descr="https://d30y9cdsu7xlg0.cloudfront.net/png/41268-20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6084" y="6110833"/>
            <a:ext cx="616248" cy="6162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https://d30y9cdsu7xlg0.cloudfront.net/png/41268-20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1884" y="6110833"/>
            <a:ext cx="616248" cy="6162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https://d30y9cdsu7xlg0.cloudfront.net/png/41268-20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7684" y="6105963"/>
            <a:ext cx="616248" cy="6162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TextBox 34"/>
          <p:cNvSpPr txBox="1"/>
          <p:nvPr/>
        </p:nvSpPr>
        <p:spPr>
          <a:xfrm>
            <a:off x="1636703" y="5764685"/>
            <a:ext cx="260997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FESA</a:t>
            </a:r>
          </a:p>
          <a:p>
            <a:r>
              <a:rPr lang="en-US" sz="800" dirty="0" smtClean="0"/>
              <a:t>Front End            Software            Architecture</a:t>
            </a:r>
            <a:endParaRPr lang="en-GB" sz="800" b="1" dirty="0"/>
          </a:p>
        </p:txBody>
      </p:sp>
      <p:sp>
        <p:nvSpPr>
          <p:cNvPr id="36" name="Up-Down Arrow 35"/>
          <p:cNvSpPr/>
          <p:nvPr/>
        </p:nvSpPr>
        <p:spPr>
          <a:xfrm>
            <a:off x="2262064" y="5686513"/>
            <a:ext cx="80653" cy="525352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Up-Down Arrow 36"/>
          <p:cNvSpPr/>
          <p:nvPr/>
        </p:nvSpPr>
        <p:spPr>
          <a:xfrm>
            <a:off x="2908435" y="5686513"/>
            <a:ext cx="80653" cy="525352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Up-Down Arrow 37"/>
          <p:cNvSpPr/>
          <p:nvPr/>
        </p:nvSpPr>
        <p:spPr>
          <a:xfrm>
            <a:off x="3611085" y="5686513"/>
            <a:ext cx="80653" cy="525352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/>
          <p:cNvSpPr/>
          <p:nvPr/>
        </p:nvSpPr>
        <p:spPr>
          <a:xfrm>
            <a:off x="4203602" y="5526604"/>
            <a:ext cx="1070555" cy="122228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/>
          <p:cNvSpPr txBox="1"/>
          <p:nvPr/>
        </p:nvSpPr>
        <p:spPr>
          <a:xfrm>
            <a:off x="4314881" y="5581388"/>
            <a:ext cx="841221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i="1" dirty="0" smtClean="0"/>
              <a:t>OASIS</a:t>
            </a:r>
          </a:p>
          <a:p>
            <a:r>
              <a:rPr lang="en-US" i="1" dirty="0" smtClean="0"/>
              <a:t>Scope</a:t>
            </a:r>
            <a:endParaRPr lang="en-GB" i="1" dirty="0"/>
          </a:p>
        </p:txBody>
      </p:sp>
      <p:sp>
        <p:nvSpPr>
          <p:cNvPr id="41" name="Up-Down Arrow 40"/>
          <p:cNvSpPr/>
          <p:nvPr/>
        </p:nvSpPr>
        <p:spPr>
          <a:xfrm>
            <a:off x="4611013" y="4508308"/>
            <a:ext cx="271794" cy="990973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/>
          <p:cNvSpPr/>
          <p:nvPr/>
        </p:nvSpPr>
        <p:spPr>
          <a:xfrm>
            <a:off x="7263974" y="12038184"/>
            <a:ext cx="441609" cy="25292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4" name="Picture 4" descr="http://findicons.com/files/icons/2338/reflection/128/oscilloscop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1579" y="6211865"/>
            <a:ext cx="502925" cy="5029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Rectangle 44"/>
          <p:cNvSpPr/>
          <p:nvPr/>
        </p:nvSpPr>
        <p:spPr>
          <a:xfrm>
            <a:off x="5715000" y="3429000"/>
            <a:ext cx="2063549" cy="87150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/>
          <p:cNvSpPr txBox="1"/>
          <p:nvPr/>
        </p:nvSpPr>
        <p:spPr>
          <a:xfrm>
            <a:off x="6213775" y="3429000"/>
            <a:ext cx="1022729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i="1" dirty="0" smtClean="0"/>
              <a:t>Logging</a:t>
            </a:r>
            <a:endParaRPr lang="en-GB" dirty="0"/>
          </a:p>
        </p:txBody>
      </p:sp>
      <p:sp>
        <p:nvSpPr>
          <p:cNvPr id="48" name="TextBox 47"/>
          <p:cNvSpPr txBox="1"/>
          <p:nvPr/>
        </p:nvSpPr>
        <p:spPr>
          <a:xfrm>
            <a:off x="5744497" y="3798332"/>
            <a:ext cx="196128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i="1" dirty="0" smtClean="0"/>
              <a:t>Data Access Object</a:t>
            </a:r>
            <a:endParaRPr lang="en-GB" i="1" dirty="0"/>
          </a:p>
        </p:txBody>
      </p:sp>
      <p:pic>
        <p:nvPicPr>
          <p:cNvPr id="1034" name="Picture 10" descr="https://encrypted-tbn3.gstatic.com/images?q=tbn:ANd9GcROTI9mRu-UfnkMLooLNBsmwIzwkULnRVec71_jvsB7-0te8oSF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3238" y="5875215"/>
            <a:ext cx="1019577" cy="723900"/>
          </a:xfrm>
          <a:prstGeom prst="rect">
            <a:avLst/>
          </a:prstGeom>
          <a:noFill/>
          <a:ln>
            <a:solidFill>
              <a:schemeClr val="tx2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Up-Down Arrow 52"/>
          <p:cNvSpPr/>
          <p:nvPr/>
        </p:nvSpPr>
        <p:spPr>
          <a:xfrm>
            <a:off x="6617130" y="4191000"/>
            <a:ext cx="271794" cy="1650689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6" name="Picture 2" descr="http://i.istockimg.com/file_thumbview_approve/568962/3/stock-illustration-568962-employee-female-icon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066800"/>
            <a:ext cx="775927" cy="77184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" name="Rectangle 57"/>
          <p:cNvSpPr/>
          <p:nvPr/>
        </p:nvSpPr>
        <p:spPr>
          <a:xfrm>
            <a:off x="1600200" y="2362200"/>
            <a:ext cx="6103741" cy="6431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TextBox 59"/>
          <p:cNvSpPr txBox="1"/>
          <p:nvPr/>
        </p:nvSpPr>
        <p:spPr>
          <a:xfrm>
            <a:off x="1923394" y="2500473"/>
            <a:ext cx="1948736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i="1" dirty="0" smtClean="0"/>
              <a:t>Inspector -Services</a:t>
            </a:r>
            <a:endParaRPr lang="en-GB" i="1" dirty="0"/>
          </a:p>
        </p:txBody>
      </p:sp>
      <p:sp>
        <p:nvSpPr>
          <p:cNvPr id="61" name="TextBox 60"/>
          <p:cNvSpPr txBox="1"/>
          <p:nvPr/>
        </p:nvSpPr>
        <p:spPr>
          <a:xfrm>
            <a:off x="3976905" y="2504922"/>
            <a:ext cx="1097404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i="1" dirty="0" smtClean="0"/>
              <a:t>Autopilot</a:t>
            </a:r>
            <a:endParaRPr lang="en-GB" i="1" dirty="0"/>
          </a:p>
        </p:txBody>
      </p:sp>
      <p:sp>
        <p:nvSpPr>
          <p:cNvPr id="63" name="Up-Down Arrow 62"/>
          <p:cNvSpPr/>
          <p:nvPr/>
        </p:nvSpPr>
        <p:spPr>
          <a:xfrm>
            <a:off x="3429000" y="2971800"/>
            <a:ext cx="271794" cy="345227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5" name="Picture 2" descr="http://i.istockimg.com/file_thumbview_approve/568962/3/stock-illustration-568962-employee-female-icon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143000"/>
            <a:ext cx="775927" cy="77184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68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791200" y="762000"/>
            <a:ext cx="1148852" cy="1526558"/>
          </a:xfrm>
          <a:prstGeom prst="rect">
            <a:avLst/>
          </a:prstGeom>
        </p:spPr>
      </p:pic>
      <p:sp>
        <p:nvSpPr>
          <p:cNvPr id="70" name="Right Brace 69"/>
          <p:cNvSpPr/>
          <p:nvPr/>
        </p:nvSpPr>
        <p:spPr>
          <a:xfrm>
            <a:off x="8153400" y="938710"/>
            <a:ext cx="148727" cy="134728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TextBox 70"/>
          <p:cNvSpPr txBox="1"/>
          <p:nvPr/>
        </p:nvSpPr>
        <p:spPr>
          <a:xfrm>
            <a:off x="8534400" y="1066800"/>
            <a:ext cx="461665" cy="907870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pPr algn="ctr"/>
            <a:r>
              <a:rPr lang="en-US" dirty="0" smtClean="0"/>
              <a:t>CCC</a:t>
            </a:r>
            <a:endParaRPr lang="en-GB" dirty="0"/>
          </a:p>
        </p:txBody>
      </p:sp>
      <p:sp>
        <p:nvSpPr>
          <p:cNvPr id="73" name="TextBox 72"/>
          <p:cNvSpPr txBox="1"/>
          <p:nvPr/>
        </p:nvSpPr>
        <p:spPr>
          <a:xfrm>
            <a:off x="5193238" y="2502021"/>
            <a:ext cx="2171849" cy="369332"/>
          </a:xfrm>
          <a:prstGeom prst="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i="1" dirty="0" smtClean="0"/>
              <a:t>Knobs / Working Sets</a:t>
            </a:r>
            <a:endParaRPr lang="en-GB" i="1" dirty="0"/>
          </a:p>
        </p:txBody>
      </p:sp>
      <p:sp>
        <p:nvSpPr>
          <p:cNvPr id="54" name="Left-Right Arrow 53"/>
          <p:cNvSpPr/>
          <p:nvPr/>
        </p:nvSpPr>
        <p:spPr>
          <a:xfrm>
            <a:off x="5433899" y="3764230"/>
            <a:ext cx="280082" cy="2286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743200" y="685800"/>
            <a:ext cx="1820862" cy="1566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15542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Inspector - Services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1143000" y="1371600"/>
            <a:ext cx="7261860" cy="5105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/>
            <a:r>
              <a:rPr lang="en-GB" sz="2000" dirty="0" smtClean="0">
                <a:latin typeface="Arial Black" panose="020B0A04020102020204" pitchFamily="34" charset="0"/>
              </a:rPr>
              <a:t>Inspector: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1600" dirty="0" smtClean="0"/>
              <a:t>A </a:t>
            </a:r>
            <a:r>
              <a:rPr lang="en-US" sz="1600" b="1" dirty="0" smtClean="0"/>
              <a:t>rapid panel design</a:t>
            </a:r>
            <a:r>
              <a:rPr lang="en-US" sz="1600" dirty="0" smtClean="0"/>
              <a:t> software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1600" dirty="0" smtClean="0"/>
              <a:t>Which follows a </a:t>
            </a:r>
            <a:r>
              <a:rPr lang="en-US" sz="1600" b="1" dirty="0" smtClean="0"/>
              <a:t>client-server</a:t>
            </a:r>
            <a:r>
              <a:rPr lang="en-US" sz="1600" dirty="0" smtClean="0"/>
              <a:t> type architecture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1600" dirty="0" smtClean="0"/>
              <a:t>User can </a:t>
            </a:r>
            <a:r>
              <a:rPr lang="en-US" sz="1600" b="1" dirty="0" smtClean="0"/>
              <a:t>Read – Write</a:t>
            </a:r>
            <a:r>
              <a:rPr lang="en-US" sz="1600" dirty="0" smtClean="0"/>
              <a:t> data from-to devices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457200" indent="-457200" algn="l"/>
            <a:r>
              <a:rPr lang="en-GB" sz="2000" dirty="0" smtClean="0">
                <a:latin typeface="Arial Black" panose="020B0A04020102020204" pitchFamily="34" charset="0"/>
              </a:rPr>
              <a:t>Service: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1600" dirty="0" smtClean="0"/>
              <a:t>Service is (java) </a:t>
            </a:r>
            <a:r>
              <a:rPr lang="en-US" sz="1600" b="1" dirty="0" smtClean="0"/>
              <a:t>code</a:t>
            </a:r>
            <a:r>
              <a:rPr lang="en-US" sz="1600" dirty="0" smtClean="0"/>
              <a:t>!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1600" dirty="0" smtClean="0"/>
              <a:t>Which </a:t>
            </a:r>
            <a:r>
              <a:rPr lang="en-US" sz="1600" b="1" dirty="0" smtClean="0"/>
              <a:t>implements</a:t>
            </a:r>
            <a:r>
              <a:rPr lang="en-US" sz="1600" dirty="0" smtClean="0"/>
              <a:t> an </a:t>
            </a:r>
            <a:r>
              <a:rPr lang="en-US" sz="1600" b="1" dirty="0" smtClean="0"/>
              <a:t>algorithm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1600" dirty="0" smtClean="0"/>
              <a:t>Is </a:t>
            </a:r>
            <a:r>
              <a:rPr lang="en-US" sz="1600" b="1" dirty="0" smtClean="0"/>
              <a:t>stored</a:t>
            </a:r>
            <a:r>
              <a:rPr lang="en-US" sz="1600" dirty="0" smtClean="0"/>
              <a:t> in a </a:t>
            </a:r>
            <a:r>
              <a:rPr lang="en-US" sz="1600" b="1" dirty="0" smtClean="0"/>
              <a:t>Code Repository </a:t>
            </a:r>
            <a:r>
              <a:rPr lang="en-US" sz="1600" dirty="0" smtClean="0"/>
              <a:t>Server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1600" dirty="0" smtClean="0"/>
              <a:t>Is </a:t>
            </a:r>
            <a:r>
              <a:rPr lang="en-US" sz="1600" b="1" dirty="0" smtClean="0"/>
              <a:t>executed</a:t>
            </a:r>
            <a:r>
              <a:rPr lang="en-US" sz="1600" dirty="0" smtClean="0"/>
              <a:t> in a</a:t>
            </a:r>
            <a:r>
              <a:rPr lang="en-US" sz="1600" b="1" dirty="0" smtClean="0"/>
              <a:t> Service Server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1600" dirty="0" smtClean="0"/>
              <a:t>Can be </a:t>
            </a:r>
            <a:r>
              <a:rPr lang="en-US" sz="1600" b="1" dirty="0" smtClean="0"/>
              <a:t>controlled</a:t>
            </a:r>
            <a:r>
              <a:rPr lang="en-US" sz="1600" dirty="0" smtClean="0"/>
              <a:t> by an </a:t>
            </a:r>
            <a:r>
              <a:rPr lang="en-US" sz="1600" b="1" dirty="0" smtClean="0"/>
              <a:t>Inspector</a:t>
            </a:r>
            <a:r>
              <a:rPr lang="en-US" sz="1600" dirty="0" smtClean="0"/>
              <a:t> panel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1600" dirty="0" smtClean="0"/>
              <a:t>Can be deployed and executed in a </a:t>
            </a:r>
            <a:r>
              <a:rPr lang="en-US" sz="1600" b="1" dirty="0" smtClean="0"/>
              <a:t>unique</a:t>
            </a:r>
            <a:r>
              <a:rPr lang="en-US" sz="1600" dirty="0" smtClean="0"/>
              <a:t> and </a:t>
            </a:r>
            <a:r>
              <a:rPr lang="en-US" sz="1600" b="1" dirty="0" smtClean="0"/>
              <a:t>centralized</a:t>
            </a:r>
            <a:r>
              <a:rPr lang="en-US" sz="1600" dirty="0" smtClean="0"/>
              <a:t> manner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1600" dirty="0" smtClean="0"/>
              <a:t>Allows </a:t>
            </a:r>
            <a:r>
              <a:rPr lang="en-US" sz="1600" b="1" dirty="0" smtClean="0"/>
              <a:t>multiple</a:t>
            </a:r>
            <a:r>
              <a:rPr lang="en-US" sz="1600" dirty="0" smtClean="0"/>
              <a:t> </a:t>
            </a:r>
            <a:r>
              <a:rPr lang="en-US" sz="1600" b="1" dirty="0" smtClean="0"/>
              <a:t>operators</a:t>
            </a:r>
            <a:r>
              <a:rPr lang="en-US" sz="1600" dirty="0" smtClean="0"/>
              <a:t> to interact at runtime, </a:t>
            </a:r>
            <a:r>
              <a:rPr lang="en-US" sz="1600" b="1" dirty="0" smtClean="0"/>
              <a:t>coordinating</a:t>
            </a:r>
            <a:r>
              <a:rPr lang="en-US" sz="1600" dirty="0" smtClean="0"/>
              <a:t> between them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sz="1600" dirty="0" smtClean="0"/>
          </a:p>
        </p:txBody>
      </p:sp>
    </p:spTree>
    <p:extLst>
      <p:ext uri="{BB962C8B-B14F-4D97-AF65-F5344CB8AC3E}">
        <p14:creationId xmlns="" xmlns:p14="http://schemas.microsoft.com/office/powerpoint/2010/main" val="283459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Autopilot</a:t>
            </a:r>
            <a:endParaRPr lang="en-GB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1143000" y="1257618"/>
            <a:ext cx="7391400" cy="55241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buFont typeface="Wingdings" panose="05000000000000000000" pitchFamily="2" charset="2"/>
              <a:buChar char="q"/>
            </a:pPr>
            <a:r>
              <a:rPr lang="en-GB" sz="1600" i="1" dirty="0" smtClean="0">
                <a:latin typeface="Arial Black" panose="020B0A04020102020204" pitchFamily="34" charset="0"/>
              </a:rPr>
              <a:t>Autopilot</a:t>
            </a:r>
            <a:r>
              <a:rPr lang="en-US" sz="1600" dirty="0" smtClean="0">
                <a:latin typeface="+mn-lt"/>
              </a:rPr>
              <a:t> i</a:t>
            </a:r>
            <a:r>
              <a:rPr lang="en-US" sz="1600" dirty="0" smtClean="0"/>
              <a:t>s a </a:t>
            </a:r>
            <a:r>
              <a:rPr lang="en-US" sz="1600" b="1" dirty="0" smtClean="0"/>
              <a:t>collection</a:t>
            </a:r>
            <a:r>
              <a:rPr lang="en-US" sz="1600" dirty="0" smtClean="0"/>
              <a:t> of </a:t>
            </a:r>
            <a:r>
              <a:rPr lang="en-US" sz="1600" b="1" dirty="0" smtClean="0"/>
              <a:t>algorithms-services</a:t>
            </a:r>
            <a:r>
              <a:rPr lang="en-US" sz="1600" dirty="0" smtClean="0"/>
              <a:t>, which aim to automate </a:t>
            </a:r>
            <a:r>
              <a:rPr lang="en-US" sz="1600" dirty="0"/>
              <a:t>the mandatory optimization and cesiation processes and to derive performance </a:t>
            </a:r>
            <a:r>
              <a:rPr lang="en-US" sz="1600" dirty="0" smtClean="0"/>
              <a:t>indicators.</a:t>
            </a:r>
          </a:p>
          <a:p>
            <a:pPr algn="l"/>
            <a:endParaRPr lang="en-US" sz="2000" dirty="0"/>
          </a:p>
          <a:p>
            <a:pPr marL="457200" indent="-457200" algn="l">
              <a:buFont typeface="Wingdings" panose="05000000000000000000" pitchFamily="2" charset="2"/>
              <a:buChar char="q"/>
            </a:pPr>
            <a:r>
              <a:rPr lang="en-GB" sz="1600" dirty="0" smtClean="0">
                <a:latin typeface="Arial Black" panose="020B0A04020102020204" pitchFamily="34" charset="0"/>
              </a:rPr>
              <a:t>Autopilot Services – Regulations: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1600" u="sng" dirty="0" smtClean="0"/>
              <a:t>Virtual Measurement</a:t>
            </a:r>
            <a:r>
              <a:rPr lang="en-US" sz="1600" dirty="0" smtClean="0"/>
              <a:t>: </a:t>
            </a:r>
            <a:br>
              <a:rPr lang="en-US" sz="1600" dirty="0" smtClean="0"/>
            </a:br>
            <a:r>
              <a:rPr lang="en-US" sz="1600" i="1" dirty="0" smtClean="0"/>
              <a:t>evaluate performance indicators (e/H, etc..) at each pulse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1600" u="sng" dirty="0" err="1" smtClean="0"/>
              <a:t>Freq</a:t>
            </a:r>
            <a:r>
              <a:rPr lang="en-US" sz="1600" u="sng" dirty="0" smtClean="0"/>
              <a:t> Regulation</a:t>
            </a:r>
            <a:r>
              <a:rPr lang="en-US" sz="1600" dirty="0" smtClean="0"/>
              <a:t>: </a:t>
            </a:r>
            <a:br>
              <a:rPr lang="en-US" sz="1600" dirty="0" smtClean="0"/>
            </a:br>
            <a:r>
              <a:rPr lang="en-US" sz="1600" i="1" dirty="0" smtClean="0"/>
              <a:t>Regulate the RF frequency for optimum coupling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1600" u="sng" dirty="0" smtClean="0"/>
              <a:t>Power Amplitude Regulation</a:t>
            </a:r>
            <a:r>
              <a:rPr lang="en-US" sz="1600" dirty="0" smtClean="0"/>
              <a:t>:</a:t>
            </a:r>
            <a:br>
              <a:rPr lang="en-US" sz="1600" dirty="0" smtClean="0"/>
            </a:br>
            <a:r>
              <a:rPr lang="en-US" sz="1600" i="1" dirty="0" smtClean="0"/>
              <a:t>Regulate the RF power for –operator- defined H- current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1600" u="sng" dirty="0" smtClean="0"/>
              <a:t>Power Slope Regulation</a:t>
            </a:r>
            <a:r>
              <a:rPr lang="en-US" sz="1600" dirty="0" smtClean="0"/>
              <a:t>:</a:t>
            </a:r>
            <a:br>
              <a:rPr lang="en-US" sz="1600" dirty="0" smtClean="0"/>
            </a:br>
            <a:r>
              <a:rPr lang="en-US" sz="1600" i="1" dirty="0" smtClean="0"/>
              <a:t>Regulate the RF power slope for flat H- current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1600" u="sng" dirty="0" smtClean="0"/>
              <a:t>Gas Slope Regulation</a:t>
            </a:r>
            <a:r>
              <a:rPr lang="en-US" sz="1600" dirty="0" smtClean="0"/>
              <a:t>: </a:t>
            </a:r>
            <a:br>
              <a:rPr lang="en-US" sz="1600" dirty="0" smtClean="0"/>
            </a:br>
            <a:r>
              <a:rPr lang="en-US" sz="1600" i="1" dirty="0" smtClean="0"/>
              <a:t>Regulate the gas for minimal RF power required to deliver constant H- beam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1600" u="sng" dirty="0" smtClean="0"/>
              <a:t>Low Gas Detection</a:t>
            </a:r>
            <a:r>
              <a:rPr lang="en-US" sz="1600" dirty="0" smtClean="0"/>
              <a:t>:</a:t>
            </a:r>
            <a:br>
              <a:rPr lang="en-US" sz="1600" dirty="0" smtClean="0"/>
            </a:br>
            <a:r>
              <a:rPr lang="en-US" sz="1600" i="1" dirty="0" smtClean="0"/>
              <a:t>Increase the gas in case of gas starvation</a:t>
            </a:r>
            <a:endParaRPr lang="en-US" sz="1600" i="1" dirty="0"/>
          </a:p>
        </p:txBody>
      </p:sp>
    </p:spTree>
    <p:extLst>
      <p:ext uri="{BB962C8B-B14F-4D97-AF65-F5344CB8AC3E}">
        <p14:creationId xmlns="" xmlns:p14="http://schemas.microsoft.com/office/powerpoint/2010/main" val="241961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Power Amplitude Regulation</a:t>
            </a:r>
            <a:br>
              <a:rPr lang="en-GB" dirty="0" smtClean="0"/>
            </a:br>
            <a:r>
              <a:rPr lang="en-GB" sz="1600" i="1" dirty="0" smtClean="0"/>
              <a:t>Deliver a</a:t>
            </a:r>
            <a:r>
              <a:rPr lang="en-GB" sz="1600" i="1" dirty="0"/>
              <a:t> </a:t>
            </a:r>
            <a:r>
              <a:rPr lang="en-GB" sz="1600" i="1" dirty="0" smtClean="0"/>
              <a:t>specified, constant H- current, by regulating the RF amplitude.</a:t>
            </a:r>
            <a:endParaRPr lang="en-US" sz="1600" i="1" dirty="0"/>
          </a:p>
        </p:txBody>
      </p:sp>
      <p:sp>
        <p:nvSpPr>
          <p:cNvPr id="13314" name="AutoShape 2" descr="http://elogbook.cern.ch/eLogbook/attach_reader?attach_id=149057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16" name="AutoShape 4" descr="http://elogbook.cern.ch/eLogbook/attach_reader?attach_id=149057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828800"/>
            <a:ext cx="3400425" cy="3419475"/>
          </a:xfrm>
          <a:prstGeom prst="rect">
            <a:avLst/>
          </a:prstGeom>
        </p:spPr>
      </p:pic>
      <p:cxnSp>
        <p:nvCxnSpPr>
          <p:cNvPr id="15" name="Straight Connector 14"/>
          <p:cNvCxnSpPr/>
          <p:nvPr/>
        </p:nvCxnSpPr>
        <p:spPr>
          <a:xfrm flipV="1">
            <a:off x="6194078" y="4795838"/>
            <a:ext cx="1752600" cy="7620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6194078" y="4948238"/>
            <a:ext cx="1752600" cy="54816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194078" y="4262438"/>
            <a:ext cx="1752600" cy="76200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1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828800"/>
            <a:ext cx="3019425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Straight Connector 22"/>
          <p:cNvCxnSpPr/>
          <p:nvPr/>
        </p:nvCxnSpPr>
        <p:spPr>
          <a:xfrm>
            <a:off x="2296998" y="1905000"/>
            <a:ext cx="1668781" cy="1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3965779" y="1905000"/>
            <a:ext cx="0" cy="297180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2136979" y="1905000"/>
            <a:ext cx="152400" cy="175260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2284464" y="2722101"/>
            <a:ext cx="1673696" cy="530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3958160" y="2712767"/>
            <a:ext cx="1" cy="2164033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2136979" y="2695909"/>
            <a:ext cx="160019" cy="96169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905000" y="53340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RF Power Amplitude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5943600" y="53340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H-  current</a:t>
            </a: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6194078" y="3810351"/>
            <a:ext cx="0" cy="14379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7889073" y="3734151"/>
            <a:ext cx="0" cy="1600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53271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457200"/>
          </a:xfrm>
        </p:spPr>
        <p:txBody>
          <a:bodyPr>
            <a:normAutofit fontScale="90000"/>
          </a:bodyPr>
          <a:lstStyle/>
          <a:p>
            <a:r>
              <a:rPr lang="en-GB" dirty="0"/>
              <a:t>Power Amplitude Regulation </a:t>
            </a:r>
            <a:r>
              <a:rPr lang="en-US" dirty="0" smtClean="0"/>
              <a:t>Demo</a:t>
            </a:r>
            <a:endParaRPr lang="en-GB" dirty="0"/>
          </a:p>
        </p:txBody>
      </p:sp>
      <p:pic>
        <p:nvPicPr>
          <p:cNvPr id="3" name="AmplitudeShowFF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30327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15488</TotalTime>
  <Words>2307</Words>
  <Application>Microsoft Office PowerPoint</Application>
  <PresentationFormat>On-screen Show (4:3)</PresentationFormat>
  <Paragraphs>338</Paragraphs>
  <Slides>19</Slides>
  <Notes>18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Autopilot for Linac4 H- Ion Source</vt:lpstr>
      <vt:lpstr>Source</vt:lpstr>
      <vt:lpstr>Source</vt:lpstr>
      <vt:lpstr>Slide 4</vt:lpstr>
      <vt:lpstr>CERN Computing Architecture</vt:lpstr>
      <vt:lpstr>Inspector - Services</vt:lpstr>
      <vt:lpstr>Autopilot</vt:lpstr>
      <vt:lpstr>Power Amplitude Regulation Deliver a specified, constant H- current, by regulating the RF amplitude.</vt:lpstr>
      <vt:lpstr>Power Amplitude Regulation Demo</vt:lpstr>
      <vt:lpstr>Freq Regulation Ensuring optimum coupling by regulating the RF frequency</vt:lpstr>
      <vt:lpstr>Power Slope Regulation Maintain zero tilt (slope) of the H- current, by regulating the RF tilt (slope)</vt:lpstr>
      <vt:lpstr>Gas Slope Regulation Maintain just enough gas in the chamber, that minimum RF power is needed.</vt:lpstr>
      <vt:lpstr>Low Gas Detection Ensure we do not starve the plasma from gas.</vt:lpstr>
      <vt:lpstr>Autopilot Demo</vt:lpstr>
      <vt:lpstr>The Operator Interface</vt:lpstr>
      <vt:lpstr>Cesiation under Autopilot</vt:lpstr>
      <vt:lpstr>Stability</vt:lpstr>
      <vt:lpstr>Stability</vt:lpstr>
      <vt:lpstr>Conclusion &amp; Outlook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 Instrumentation Simulator Software</dc:title>
  <dc:creator>Rea</dc:creator>
  <cp:lastModifiedBy>Georgios Voulgarakis</cp:lastModifiedBy>
  <cp:revision>241</cp:revision>
  <dcterms:created xsi:type="dcterms:W3CDTF">2006-08-16T00:00:00Z</dcterms:created>
  <dcterms:modified xsi:type="dcterms:W3CDTF">2017-06-09T13:54:30Z</dcterms:modified>
</cp:coreProperties>
</file>