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7" r:id="rId11"/>
    <p:sldId id="265" r:id="rId12"/>
    <p:sldId id="276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45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611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962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8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46115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8099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059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791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514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253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40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617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57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503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753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63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64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1"/>
            <a:ext cx="2551461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442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466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5954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  <p:sldLayoutId id="214748382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4972" y="549000"/>
            <a:ext cx="6694056" cy="57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the recommendations from the Design Review at CERN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cap="none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Gas Curtain</a:t>
            </a:r>
            <a:endParaRPr lang="en-GB" b="1" cap="none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81001"/>
            <a:ext cx="180000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  <a:endParaRPr lang="en-GB" sz="1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44000" y="6581001"/>
            <a:ext cx="180000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December 2016</a:t>
            </a:r>
            <a:endParaRPr lang="en-GB" sz="1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directory.web.cern.ch/directory/img/cern-logo-blue.png"/>
          <p:cNvPicPr>
            <a:picLocks noChangeAspect="1" noChangeArrowheads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205" y="225000"/>
            <a:ext cx="64800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438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system</a:t>
            </a:r>
            <a:endParaRPr lang="en-GB" sz="3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18774" y="1045358"/>
            <a:ext cx="6706451" cy="5760000"/>
            <a:chOff x="1218774" y="1045358"/>
            <a:chExt cx="6706451" cy="5760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18774" y="1045358"/>
              <a:ext cx="6706451" cy="57600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064624" y="1734246"/>
              <a:ext cx="1800000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Baseline and optional pumps</a:t>
              </a:r>
              <a:endParaRPr lang="en-GB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54473" y="6186936"/>
              <a:ext cx="720000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300 L/s</a:t>
              </a:r>
              <a:endParaRPr lang="en-GB" sz="1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64624" y="5741588"/>
              <a:ext cx="720000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700 L/s</a:t>
              </a:r>
              <a:endParaRPr lang="en-GB" sz="1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48683" y="4720656"/>
              <a:ext cx="720000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700 L/s</a:t>
              </a:r>
              <a:endParaRPr lang="en-GB" sz="1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39313" y="2564791"/>
              <a:ext cx="720000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800 L/s</a:t>
              </a:r>
              <a:endParaRPr lang="en-GB" sz="1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66631" y="4297885"/>
              <a:ext cx="720000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300 L/s</a:t>
              </a:r>
              <a:endParaRPr lang="en-GB" sz="1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28683" y="4911795"/>
              <a:ext cx="720000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300 L/s</a:t>
              </a:r>
              <a:endParaRPr lang="en-GB" sz="1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89552" y="4159385"/>
              <a:ext cx="720000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300 L/s</a:t>
              </a:r>
              <a:endParaRPr lang="en-GB" sz="1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4749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 pressures</a:t>
            </a:r>
            <a:endParaRPr lang="en-GB" sz="3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60144" y="1675358"/>
            <a:ext cx="8623712" cy="4500000"/>
            <a:chOff x="260144" y="1675358"/>
            <a:chExt cx="8623712" cy="450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0145" y="1675358"/>
              <a:ext cx="8623711" cy="45000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60144" y="1675358"/>
              <a:ext cx="4132799" cy="450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392943" y="1675358"/>
              <a:ext cx="1321200" cy="450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14142" y="1675358"/>
              <a:ext cx="3169713" cy="450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50931" y="3187969"/>
              <a:ext cx="1440000" cy="40011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r>
                <a:rPr lang="en-GB" sz="2000" b="1" baseline="300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-6</a:t>
              </a:r>
              <a:r>
                <a:rPr lang="en-GB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mbar</a:t>
              </a:r>
              <a:endParaRPr lang="en-GB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2000" y="2393278"/>
              <a:ext cx="7920000" cy="40011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Dynamic Pressure Ranges (Order of Magnitude)</a:t>
              </a:r>
              <a:endParaRPr lang="en-GB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33543" y="3034081"/>
              <a:ext cx="1440000" cy="70788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High</a:t>
              </a:r>
            </a:p>
            <a:p>
              <a:pPr algn="ctr"/>
              <a:r>
                <a:rPr lang="en-GB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r>
                <a:rPr lang="en-GB" sz="2000" b="1" baseline="300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-9</a:t>
              </a:r>
              <a:r>
                <a:rPr lang="en-GB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GB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mbar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4710" y="3187969"/>
              <a:ext cx="1440000" cy="40011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r>
                <a:rPr lang="en-GB" sz="2000" b="1" baseline="300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-3</a:t>
              </a:r>
              <a:r>
                <a:rPr lang="en-GB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mbar</a:t>
              </a:r>
              <a:endParaRPr lang="en-GB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578999" y="3034081"/>
              <a:ext cx="1440000" cy="70788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High</a:t>
              </a:r>
            </a:p>
            <a:p>
              <a:pPr algn="ctr"/>
              <a:r>
                <a:rPr lang="en-GB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r>
                <a:rPr lang="en-GB" sz="2000" b="1" baseline="300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-9</a:t>
              </a:r>
              <a:r>
                <a:rPr lang="en-GB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GB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mbar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12000" y="1748584"/>
              <a:ext cx="7920000" cy="400110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Static Pressure &lt; 10</a:t>
              </a:r>
              <a:r>
                <a:rPr lang="en-GB" sz="2000" b="1" baseline="30000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-9</a:t>
              </a:r>
              <a:r>
                <a:rPr lang="en-GB" sz="20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mbar</a:t>
              </a:r>
              <a:endParaRPr lang="en-GB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358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changes</a:t>
            </a:r>
            <a:endParaRPr lang="en-GB" sz="3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84710" y="1045358"/>
            <a:ext cx="8174580" cy="5760000"/>
            <a:chOff x="484710" y="1045358"/>
            <a:chExt cx="8174580" cy="5760000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94047" y="1045358"/>
              <a:ext cx="6555906" cy="576000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4710" y="1415238"/>
              <a:ext cx="2874627" cy="360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4" name="TextBox 33"/>
            <p:cNvSpPr txBox="1"/>
            <p:nvPr/>
          </p:nvSpPr>
          <p:spPr>
            <a:xfrm>
              <a:off x="1022023" y="1108674"/>
              <a:ext cx="1800000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Nozzle tube diameter</a:t>
              </a:r>
              <a:endParaRPr lang="en-GB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Down Arrow 34"/>
            <p:cNvSpPr/>
            <p:nvPr/>
          </p:nvSpPr>
          <p:spPr>
            <a:xfrm rot="9000000">
              <a:off x="1625572" y="3923144"/>
              <a:ext cx="876571" cy="1514397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78387" y="3507625"/>
              <a:ext cx="2080903" cy="288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7" name="TextBox 36"/>
            <p:cNvSpPr txBox="1"/>
            <p:nvPr/>
          </p:nvSpPr>
          <p:spPr>
            <a:xfrm>
              <a:off x="6718838" y="6095237"/>
              <a:ext cx="1800000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Dumping chamber shape</a:t>
              </a:r>
              <a:endParaRPr lang="en-GB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Down Arrow 37"/>
            <p:cNvSpPr/>
            <p:nvPr/>
          </p:nvSpPr>
          <p:spPr>
            <a:xfrm rot="19800000">
              <a:off x="6677415" y="2998054"/>
              <a:ext cx="876571" cy="1045196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82381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GB" sz="3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0971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 overview</a:t>
            </a:r>
            <a:endParaRPr lang="en-GB" sz="3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4972" y="1045358"/>
            <a:ext cx="6694056" cy="576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8837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Sections of the BGC system</a:t>
            </a:r>
            <a:endParaRPr lang="en-GB" sz="3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60144" y="1675358"/>
            <a:ext cx="8623712" cy="4500000"/>
            <a:chOff x="127258" y="1383671"/>
            <a:chExt cx="8623712" cy="4500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7259" y="1383671"/>
              <a:ext cx="8623711" cy="4500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470296" y="1702965"/>
              <a:ext cx="1440000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Expansion</a:t>
              </a:r>
            </a:p>
            <a:p>
              <a:pPr algn="ctr"/>
              <a:r>
                <a:rPr lang="en-GB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section</a:t>
              </a:r>
              <a:endPara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27258" y="1383671"/>
              <a:ext cx="4132799" cy="450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260057" y="1383671"/>
              <a:ext cx="1321200" cy="450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581256" y="1383671"/>
              <a:ext cx="3169713" cy="450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200657" y="1702965"/>
              <a:ext cx="1440000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Interaction</a:t>
              </a:r>
              <a:endPara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GB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section</a:t>
              </a:r>
              <a:endPara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46112" y="1702965"/>
              <a:ext cx="1440000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Dumping</a:t>
              </a:r>
              <a:endPara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GB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section</a:t>
              </a:r>
              <a:endPara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149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Expansion section</a:t>
            </a:r>
            <a:endParaRPr lang="en-GB" sz="3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65116" y="1225358"/>
            <a:ext cx="7844834" cy="5400000"/>
            <a:chOff x="365116" y="1225358"/>
            <a:chExt cx="7844834" cy="5400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46661" y="1225358"/>
              <a:ext cx="5450678" cy="540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365116" y="3597649"/>
              <a:ext cx="11551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Gas inlet valve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7" name="Straight Arrow Connector 6"/>
            <p:cNvCxnSpPr>
              <a:stCxn id="6" idx="2"/>
            </p:cNvCxnSpPr>
            <p:nvPr/>
          </p:nvCxnSpPr>
          <p:spPr>
            <a:xfrm>
              <a:off x="942713" y="4059314"/>
              <a:ext cx="1079684" cy="5533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65116" y="4996991"/>
              <a:ext cx="13340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Laser system viewport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Straight Arrow Connector 8"/>
            <p:cNvCxnSpPr>
              <a:stCxn id="8" idx="3"/>
            </p:cNvCxnSpPr>
            <p:nvPr/>
          </p:nvCxnSpPr>
          <p:spPr>
            <a:xfrm>
              <a:off x="1699210" y="5227824"/>
              <a:ext cx="692858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301143" y="1834353"/>
              <a:ext cx="11551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Pressure sensors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1" name="Straight Arrow Connector 10"/>
            <p:cNvCxnSpPr>
              <a:stCxn id="10" idx="2"/>
            </p:cNvCxnSpPr>
            <p:nvPr/>
          </p:nvCxnSpPr>
          <p:spPr>
            <a:xfrm flipH="1">
              <a:off x="2636520" y="2296018"/>
              <a:ext cx="242220" cy="13016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10" idx="2"/>
            </p:cNvCxnSpPr>
            <p:nvPr/>
          </p:nvCxnSpPr>
          <p:spPr>
            <a:xfrm>
              <a:off x="2878740" y="2296018"/>
              <a:ext cx="1044070" cy="3791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289596" y="1307021"/>
              <a:ext cx="11551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Gate valve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4" name="Straight Arrow Connector 13"/>
            <p:cNvCxnSpPr>
              <a:stCxn id="13" idx="2"/>
            </p:cNvCxnSpPr>
            <p:nvPr/>
          </p:nvCxnSpPr>
          <p:spPr>
            <a:xfrm flipH="1">
              <a:off x="6468496" y="1584020"/>
              <a:ext cx="398697" cy="44576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374875" y="6194357"/>
              <a:ext cx="13846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Turbopumps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6" name="Straight Arrow Connector 15"/>
            <p:cNvCxnSpPr>
              <a:stCxn id="15" idx="0"/>
            </p:cNvCxnSpPr>
            <p:nvPr/>
          </p:nvCxnSpPr>
          <p:spPr>
            <a:xfrm flipH="1" flipV="1">
              <a:off x="3837217" y="5826231"/>
              <a:ext cx="2229980" cy="3681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5" idx="0"/>
            </p:cNvCxnSpPr>
            <p:nvPr/>
          </p:nvCxnSpPr>
          <p:spPr>
            <a:xfrm flipH="1" flipV="1">
              <a:off x="4885145" y="5425845"/>
              <a:ext cx="1182052" cy="7685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84710" y="5753464"/>
              <a:ext cx="11551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Nozzle pumping valve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9" name="Straight Arrow Connector 18"/>
            <p:cNvCxnSpPr>
              <a:stCxn id="18" idx="3"/>
            </p:cNvCxnSpPr>
            <p:nvPr/>
          </p:nvCxnSpPr>
          <p:spPr>
            <a:xfrm flipV="1">
              <a:off x="1639904" y="5376128"/>
              <a:ext cx="1377616" cy="70050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054756" y="3972817"/>
              <a:ext cx="11551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Skimmers chamber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1" name="Straight Arrow Connector 20"/>
            <p:cNvCxnSpPr>
              <a:stCxn id="20" idx="1"/>
            </p:cNvCxnSpPr>
            <p:nvPr/>
          </p:nvCxnSpPr>
          <p:spPr>
            <a:xfrm flipH="1" flipV="1">
              <a:off x="5156884" y="3767751"/>
              <a:ext cx="1897872" cy="4358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046093" y="4766159"/>
              <a:ext cx="11551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Nozzle chamber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3" name="Straight Arrow Connector 22"/>
            <p:cNvCxnSpPr>
              <a:stCxn id="22" idx="1"/>
            </p:cNvCxnSpPr>
            <p:nvPr/>
          </p:nvCxnSpPr>
          <p:spPr>
            <a:xfrm flipH="1" flipV="1">
              <a:off x="4102607" y="4300243"/>
              <a:ext cx="2943486" cy="6967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6354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Expansion section</a:t>
            </a:r>
            <a:endParaRPr lang="en-GB" sz="3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67368" y="1225358"/>
            <a:ext cx="7271897" cy="5400000"/>
            <a:chOff x="1367368" y="1225358"/>
            <a:chExt cx="7271897" cy="5400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97368" y="1225358"/>
              <a:ext cx="5149264" cy="5400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367368" y="2889914"/>
              <a:ext cx="12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Nozzle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Straight Arrow Connector 5"/>
            <p:cNvCxnSpPr>
              <a:stCxn id="5" idx="2"/>
            </p:cNvCxnSpPr>
            <p:nvPr/>
          </p:nvCxnSpPr>
          <p:spPr>
            <a:xfrm>
              <a:off x="1997368" y="3166913"/>
              <a:ext cx="2436520" cy="111933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846958" y="2233877"/>
              <a:ext cx="12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en-GB" sz="1200" b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</a:t>
              </a:r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skimmer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8" name="Straight Arrow Connector 7"/>
            <p:cNvCxnSpPr>
              <a:stCxn id="7" idx="2"/>
            </p:cNvCxnSpPr>
            <p:nvPr/>
          </p:nvCxnSpPr>
          <p:spPr>
            <a:xfrm>
              <a:off x="3476958" y="2510876"/>
              <a:ext cx="997411" cy="175156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060266" y="5384700"/>
              <a:ext cx="12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GB" sz="1200" b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nd</a:t>
              </a:r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skimmer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" name="Straight Arrow Connector 9"/>
            <p:cNvCxnSpPr>
              <a:stCxn id="9" idx="0"/>
            </p:cNvCxnSpPr>
            <p:nvPr/>
          </p:nvCxnSpPr>
          <p:spPr>
            <a:xfrm flipH="1" flipV="1">
              <a:off x="4560094" y="4214813"/>
              <a:ext cx="2130172" cy="11698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343265" y="2696636"/>
              <a:ext cx="12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en-GB" sz="1200" b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rd</a:t>
              </a:r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skimmer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57368" y="2604720"/>
              <a:ext cx="1080000" cy="27699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Ø = 30 </a:t>
              </a:r>
              <a:r>
                <a:rPr lang="el-GR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μ</a:t>
              </a:r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  <a:endParaRPr lang="en-GB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36958" y="1950593"/>
              <a:ext cx="1080000" cy="27699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Ø = 180 </a:t>
              </a:r>
              <a:r>
                <a:rPr lang="el-GR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μ</a:t>
              </a:r>
              <a:r>
                <a:rPr lang="en-GB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50266" y="5666579"/>
              <a:ext cx="1080000" cy="27699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Ø = 400 </a:t>
              </a:r>
              <a:r>
                <a:rPr lang="el-GR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μ</a:t>
              </a:r>
              <a:r>
                <a:rPr lang="en-GB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43265" y="2419436"/>
              <a:ext cx="1296000" cy="2772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□ = 4 x 0.4 mm</a:t>
              </a:r>
              <a:endParaRPr lang="en-GB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6" name="Straight Arrow Connector 15"/>
            <p:cNvCxnSpPr>
              <a:stCxn id="11" idx="1"/>
            </p:cNvCxnSpPr>
            <p:nvPr/>
          </p:nvCxnSpPr>
          <p:spPr>
            <a:xfrm flipH="1">
              <a:off x="6079331" y="2835136"/>
              <a:ext cx="1263934" cy="5105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9203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Expansion section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397120" y="1225358"/>
            <a:ext cx="8312970" cy="5400000"/>
            <a:chOff x="397120" y="1225358"/>
            <a:chExt cx="8312970" cy="54000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997368" y="1225358"/>
              <a:ext cx="5149264" cy="5400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7368" y="1225358"/>
              <a:ext cx="1796195" cy="306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2355465" y="1301557"/>
              <a:ext cx="1080000" cy="30777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Front view</a:t>
              </a:r>
              <a:endParaRPr lang="en-GB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28666" y="1225358"/>
              <a:ext cx="2717965" cy="306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9" name="TextBox 28"/>
            <p:cNvSpPr txBox="1"/>
            <p:nvPr/>
          </p:nvSpPr>
          <p:spPr>
            <a:xfrm>
              <a:off x="5247648" y="1301556"/>
              <a:ext cx="1080000" cy="30777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Back view</a:t>
              </a:r>
              <a:endParaRPr lang="en-GB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38551" y="3565358"/>
              <a:ext cx="2066897" cy="306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97367" y="4645358"/>
              <a:ext cx="1750179" cy="16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2" name="Left-Right Arrow 31"/>
            <p:cNvSpPr/>
            <p:nvPr/>
          </p:nvSpPr>
          <p:spPr>
            <a:xfrm rot="19813364">
              <a:off x="2306429" y="2933787"/>
              <a:ext cx="709337" cy="231396"/>
            </a:xfrm>
            <a:prstGeom prst="leftRightArrow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Down Arrow 32"/>
            <p:cNvSpPr/>
            <p:nvPr/>
          </p:nvSpPr>
          <p:spPr>
            <a:xfrm rot="5400000">
              <a:off x="3525618" y="4748189"/>
              <a:ext cx="360000" cy="1080000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7120" y="1830834"/>
              <a:ext cx="12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Nozzle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5" name="Straight Arrow Connector 34"/>
            <p:cNvCxnSpPr>
              <a:stCxn id="34" idx="2"/>
            </p:cNvCxnSpPr>
            <p:nvPr/>
          </p:nvCxnSpPr>
          <p:spPr>
            <a:xfrm>
              <a:off x="1027120" y="2107833"/>
              <a:ext cx="2082793" cy="67484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86489" y="3126568"/>
              <a:ext cx="12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Nozzle holder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7" name="Straight Arrow Connector 36"/>
            <p:cNvCxnSpPr>
              <a:stCxn id="36" idx="0"/>
            </p:cNvCxnSpPr>
            <p:nvPr/>
          </p:nvCxnSpPr>
          <p:spPr>
            <a:xfrm flipV="1">
              <a:off x="1116489" y="2724449"/>
              <a:ext cx="1512658" cy="4021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84710" y="3824041"/>
              <a:ext cx="12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Nozzle tube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9" name="Straight Arrow Connector 38"/>
            <p:cNvCxnSpPr>
              <a:stCxn id="38" idx="0"/>
            </p:cNvCxnSpPr>
            <p:nvPr/>
          </p:nvCxnSpPr>
          <p:spPr>
            <a:xfrm flipV="1">
              <a:off x="1114710" y="3323720"/>
              <a:ext cx="1060248" cy="5003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87120" y="1545640"/>
              <a:ext cx="1080000" cy="27699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Ø = 30 </a:t>
              </a:r>
              <a:r>
                <a:rPr lang="el-GR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μ</a:t>
              </a:r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  <a:endParaRPr lang="en-GB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450090" y="1979567"/>
              <a:ext cx="12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en-GB" sz="1200" b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</a:t>
              </a:r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skimmer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46" name="Straight Arrow Connector 45"/>
            <p:cNvCxnSpPr>
              <a:stCxn id="45" idx="2"/>
            </p:cNvCxnSpPr>
            <p:nvPr/>
          </p:nvCxnSpPr>
          <p:spPr>
            <a:xfrm flipH="1">
              <a:off x="5926931" y="2256566"/>
              <a:ext cx="2153159" cy="40805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7450090" y="3259953"/>
              <a:ext cx="12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GB" sz="1200" b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nd</a:t>
              </a:r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skimmer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48" name="Straight Arrow Connector 47"/>
            <p:cNvCxnSpPr>
              <a:stCxn id="47" idx="0"/>
            </p:cNvCxnSpPr>
            <p:nvPr/>
          </p:nvCxnSpPr>
          <p:spPr>
            <a:xfrm flipH="1" flipV="1">
              <a:off x="6167438" y="2812256"/>
              <a:ext cx="1912652" cy="44769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5856327" y="5912192"/>
              <a:ext cx="12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en-GB" sz="1200" b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rd</a:t>
              </a:r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skimmer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0" name="Straight Arrow Connector 49"/>
            <p:cNvCxnSpPr>
              <a:stCxn id="49" idx="0"/>
            </p:cNvCxnSpPr>
            <p:nvPr/>
          </p:nvCxnSpPr>
          <p:spPr>
            <a:xfrm flipH="1" flipV="1">
              <a:off x="4667250" y="5275263"/>
              <a:ext cx="1819077" cy="63692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7540090" y="1696283"/>
              <a:ext cx="1080000" cy="27699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Ø = 180 </a:t>
              </a:r>
              <a:r>
                <a:rPr lang="el-GR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μ</a:t>
              </a:r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  <a:endParaRPr lang="en-GB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540090" y="3541832"/>
              <a:ext cx="1080000" cy="27699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Ø = 400 </a:t>
              </a:r>
              <a:r>
                <a:rPr lang="el-GR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μ</a:t>
              </a:r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  <a:endParaRPr lang="en-GB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835674" y="6187667"/>
              <a:ext cx="1296000" cy="2772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□ = 4 x 0.4 mm</a:t>
              </a:r>
              <a:endParaRPr lang="en-GB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8395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Interaction section</a:t>
            </a:r>
            <a:endParaRPr lang="en-GB" sz="3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549786" y="1225358"/>
            <a:ext cx="6044427" cy="5400000"/>
            <a:chOff x="1549786" y="1225358"/>
            <a:chExt cx="6044427" cy="540000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84300" y="1225358"/>
              <a:ext cx="5375399" cy="540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" name="TextBox 30"/>
            <p:cNvSpPr txBox="1"/>
            <p:nvPr/>
          </p:nvSpPr>
          <p:spPr>
            <a:xfrm>
              <a:off x="2740633" y="1405743"/>
              <a:ext cx="1044395" cy="4680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Pressure sensor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2" name="Straight Arrow Connector 31"/>
            <p:cNvCxnSpPr>
              <a:stCxn id="31" idx="3"/>
            </p:cNvCxnSpPr>
            <p:nvPr/>
          </p:nvCxnSpPr>
          <p:spPr>
            <a:xfrm>
              <a:off x="3785028" y="1639743"/>
              <a:ext cx="59678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549786" y="2951310"/>
              <a:ext cx="1044000" cy="4680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Electron</a:t>
              </a:r>
            </a:p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gun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4" name="Straight Arrow Connector 33"/>
            <p:cNvCxnSpPr>
              <a:stCxn id="33" idx="0"/>
            </p:cNvCxnSpPr>
            <p:nvPr/>
          </p:nvCxnSpPr>
          <p:spPr>
            <a:xfrm flipV="1">
              <a:off x="2071786" y="2495107"/>
              <a:ext cx="324084" cy="45620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6549818" y="3391864"/>
              <a:ext cx="1044395" cy="4680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Optical system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6" name="Straight Arrow Connector 35"/>
            <p:cNvCxnSpPr>
              <a:stCxn id="35" idx="0"/>
            </p:cNvCxnSpPr>
            <p:nvPr/>
          </p:nvCxnSpPr>
          <p:spPr>
            <a:xfrm flipH="1" flipV="1">
              <a:off x="6709846" y="2887980"/>
              <a:ext cx="362170" cy="50388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6325628" y="5258946"/>
              <a:ext cx="1044395" cy="4680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Electron collector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H="1" flipV="1">
              <a:off x="6415088" y="4479131"/>
              <a:ext cx="481899" cy="7602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984126" y="5879482"/>
              <a:ext cx="104439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Turbopump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40" name="Straight Arrow Connector 39"/>
            <p:cNvCxnSpPr>
              <a:stCxn id="39" idx="3"/>
            </p:cNvCxnSpPr>
            <p:nvPr/>
          </p:nvCxnSpPr>
          <p:spPr>
            <a:xfrm>
              <a:off x="3028520" y="6017982"/>
              <a:ext cx="540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8309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Dumping section</a:t>
            </a:r>
            <a:endParaRPr lang="en-GB" sz="3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338850" y="1225357"/>
            <a:ext cx="8467909" cy="5400001"/>
            <a:chOff x="338850" y="1225357"/>
            <a:chExt cx="8467909" cy="540000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27623" y="1225358"/>
              <a:ext cx="3579136" cy="540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8850" y="1225358"/>
              <a:ext cx="4551532" cy="540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2074616" y="1225358"/>
              <a:ext cx="1080000" cy="30777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Front view</a:t>
              </a:r>
              <a:endParaRPr lang="en-GB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77191" y="1225357"/>
              <a:ext cx="1080000" cy="30777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Back view</a:t>
              </a:r>
              <a:endParaRPr lang="en-GB" sz="1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94616" y="2103276"/>
              <a:ext cx="126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3D movable gauge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9" name="Straight Arrow Connector 18"/>
            <p:cNvCxnSpPr>
              <a:stCxn id="18" idx="2"/>
            </p:cNvCxnSpPr>
            <p:nvPr/>
          </p:nvCxnSpPr>
          <p:spPr>
            <a:xfrm flipH="1">
              <a:off x="1790700" y="2564941"/>
              <a:ext cx="733916" cy="44495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137002" y="2737355"/>
              <a:ext cx="126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Pressure sensor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1" name="Straight Arrow Connector 20"/>
            <p:cNvCxnSpPr>
              <a:stCxn id="20" idx="2"/>
            </p:cNvCxnSpPr>
            <p:nvPr/>
          </p:nvCxnSpPr>
          <p:spPr>
            <a:xfrm>
              <a:off x="7767002" y="3199020"/>
              <a:ext cx="340678" cy="80148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555631" y="5979845"/>
              <a:ext cx="12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Turbopump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3" name="Straight Arrow Connector 22"/>
            <p:cNvCxnSpPr>
              <a:stCxn id="22" idx="3"/>
            </p:cNvCxnSpPr>
            <p:nvPr/>
          </p:nvCxnSpPr>
          <p:spPr>
            <a:xfrm>
              <a:off x="6815631" y="6118345"/>
              <a:ext cx="82722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360309" y="5887512"/>
              <a:ext cx="126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Retractable mirror</a:t>
              </a:r>
              <a:endParaRPr lang="en-GB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5" name="Straight Arrow Connector 24"/>
            <p:cNvCxnSpPr>
              <a:stCxn id="24" idx="1"/>
            </p:cNvCxnSpPr>
            <p:nvPr/>
          </p:nvCxnSpPr>
          <p:spPr>
            <a:xfrm flipH="1">
              <a:off x="3026687" y="6118345"/>
              <a:ext cx="360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146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540000"/>
          </a:xfrm>
        </p:spPr>
        <p:txBody>
          <a:bodyPr/>
          <a:lstStyle/>
          <a:p>
            <a:r>
              <a:rPr lang="en-GB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system</a:t>
            </a:r>
            <a:endParaRPr lang="en-GB" sz="3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224972" y="1045358"/>
            <a:ext cx="6694056" cy="5760000"/>
            <a:chOff x="1224972" y="1045358"/>
            <a:chExt cx="6694056" cy="5760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24972" y="1045358"/>
              <a:ext cx="6694056" cy="576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2154473" y="6186936"/>
              <a:ext cx="720000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300 L/s</a:t>
              </a:r>
              <a:endParaRPr lang="en-GB" sz="1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64624" y="5741588"/>
              <a:ext cx="720000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700 L/s</a:t>
              </a:r>
              <a:endParaRPr lang="en-GB" sz="1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8683" y="4720656"/>
              <a:ext cx="720000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700 L/s</a:t>
              </a:r>
              <a:endParaRPr lang="en-GB" sz="1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39313" y="2564791"/>
              <a:ext cx="720000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800 L/s</a:t>
              </a:r>
              <a:endParaRPr lang="en-GB" sz="1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064624" y="1857357"/>
              <a:ext cx="1800000" cy="33855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Baseline pumps</a:t>
              </a:r>
              <a:endParaRPr lang="en-GB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7300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1417</TotalTime>
  <Words>212</Words>
  <Application>Microsoft Office PowerPoint</Application>
  <PresentationFormat>On-screen Show (4:3)</PresentationFormat>
  <Paragraphs>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Ion</vt:lpstr>
      <vt:lpstr>Implementation of the recommendations from the Design Review at CERN</vt:lpstr>
      <vt:lpstr>Global overview</vt:lpstr>
      <vt:lpstr>Sections of the BGC system</vt:lpstr>
      <vt:lpstr>Expansion section</vt:lpstr>
      <vt:lpstr>Expansion section</vt:lpstr>
      <vt:lpstr>Expansion section</vt:lpstr>
      <vt:lpstr>Interaction section</vt:lpstr>
      <vt:lpstr>Dumping section</vt:lpstr>
      <vt:lpstr>Vacuum system</vt:lpstr>
      <vt:lpstr>Vacuum system</vt:lpstr>
      <vt:lpstr>Expected pressures</vt:lpstr>
      <vt:lpstr>Main changes</vt:lpstr>
      <vt:lpstr>Thank you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Implementation of the recommendations from the Design Review at CERN</dc:title>
  <dc:creator>Elena Barrios Diaz</dc:creator>
  <cp:lastModifiedBy>Elena Barrios Diaz</cp:lastModifiedBy>
  <cp:revision>15</cp:revision>
  <dcterms:created xsi:type="dcterms:W3CDTF">2016-11-30T17:06:41Z</dcterms:created>
  <dcterms:modified xsi:type="dcterms:W3CDTF">2016-12-01T16:44:17Z</dcterms:modified>
</cp:coreProperties>
</file>