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8"/>
  </p:notesMasterIdLst>
  <p:handoutMasterIdLst>
    <p:handoutMasterId r:id="rId79"/>
  </p:handoutMasterIdLst>
  <p:sldIdLst>
    <p:sldId id="263" r:id="rId2"/>
    <p:sldId id="356" r:id="rId3"/>
    <p:sldId id="433" r:id="rId4"/>
    <p:sldId id="476" r:id="rId5"/>
    <p:sldId id="478" r:id="rId6"/>
    <p:sldId id="477" r:id="rId7"/>
    <p:sldId id="511" r:id="rId8"/>
    <p:sldId id="534" r:id="rId9"/>
    <p:sldId id="594" r:id="rId10"/>
    <p:sldId id="512" r:id="rId11"/>
    <p:sldId id="514" r:id="rId12"/>
    <p:sldId id="586" r:id="rId13"/>
    <p:sldId id="480" r:id="rId14"/>
    <p:sldId id="508" r:id="rId15"/>
    <p:sldId id="500" r:id="rId16"/>
    <p:sldId id="493" r:id="rId17"/>
    <p:sldId id="497" r:id="rId18"/>
    <p:sldId id="498" r:id="rId19"/>
    <p:sldId id="471" r:id="rId20"/>
    <p:sldId id="483" r:id="rId21"/>
    <p:sldId id="490" r:id="rId22"/>
    <p:sldId id="502" r:id="rId23"/>
    <p:sldId id="505" r:id="rId24"/>
    <p:sldId id="521" r:id="rId25"/>
    <p:sldId id="472" r:id="rId26"/>
    <p:sldId id="503" r:id="rId27"/>
    <p:sldId id="481" r:id="rId28"/>
    <p:sldId id="507" r:id="rId29"/>
    <p:sldId id="434" r:id="rId30"/>
    <p:sldId id="465" r:id="rId31"/>
    <p:sldId id="462" r:id="rId32"/>
    <p:sldId id="606" r:id="rId33"/>
    <p:sldId id="608" r:id="rId34"/>
    <p:sldId id="612" r:id="rId35"/>
    <p:sldId id="435" r:id="rId36"/>
    <p:sldId id="504" r:id="rId37"/>
    <p:sldId id="367" r:id="rId38"/>
    <p:sldId id="365" r:id="rId39"/>
    <p:sldId id="366" r:id="rId40"/>
    <p:sldId id="455" r:id="rId41"/>
    <p:sldId id="453" r:id="rId42"/>
    <p:sldId id="430" r:id="rId43"/>
    <p:sldId id="429" r:id="rId44"/>
    <p:sldId id="598" r:id="rId45"/>
    <p:sldId id="437" r:id="rId46"/>
    <p:sldId id="485" r:id="rId47"/>
    <p:sldId id="486" r:id="rId48"/>
    <p:sldId id="487" r:id="rId49"/>
    <p:sldId id="522" r:id="rId50"/>
    <p:sldId id="441" r:id="rId51"/>
    <p:sldId id="440" r:id="rId52"/>
    <p:sldId id="442" r:id="rId53"/>
    <p:sldId id="443" r:id="rId54"/>
    <p:sldId id="528" r:id="rId55"/>
    <p:sldId id="444" r:id="rId56"/>
    <p:sldId id="530" r:id="rId57"/>
    <p:sldId id="445" r:id="rId58"/>
    <p:sldId id="448" r:id="rId59"/>
    <p:sldId id="529" r:id="rId60"/>
    <p:sldId id="519" r:id="rId61"/>
    <p:sldId id="592" r:id="rId62"/>
    <p:sldId id="599" r:id="rId63"/>
    <p:sldId id="575" r:id="rId64"/>
    <p:sldId id="563" r:id="rId65"/>
    <p:sldId id="624" r:id="rId66"/>
    <p:sldId id="568" r:id="rId67"/>
    <p:sldId id="536" r:id="rId68"/>
    <p:sldId id="631" r:id="rId69"/>
    <p:sldId id="630" r:id="rId70"/>
    <p:sldId id="637" r:id="rId71"/>
    <p:sldId id="638" r:id="rId72"/>
    <p:sldId id="639" r:id="rId73"/>
    <p:sldId id="449" r:id="rId74"/>
    <p:sldId id="450" r:id="rId75"/>
    <p:sldId id="474" r:id="rId76"/>
    <p:sldId id="451" r:id="rId77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CC99"/>
    <a:srgbClr val="0055A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947" autoAdjust="0"/>
  </p:normalViewPr>
  <p:slideViewPr>
    <p:cSldViewPr snapToObjects="1" showGuides="1">
      <p:cViewPr>
        <p:scale>
          <a:sx n="80" d="100"/>
          <a:sy n="80" d="100"/>
        </p:scale>
        <p:origin x="2520" y="126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-838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GB" dirty="0"/>
              <a:t>HL-LHC Cost </a:t>
            </a:r>
            <a:r>
              <a:rPr lang="en-GB" dirty="0" err="1" smtClean="0"/>
              <a:t>Center</a:t>
            </a:r>
            <a:r>
              <a:rPr lang="en-GB" dirty="0" smtClean="0"/>
              <a:t> Profile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'[Global cost - analysis - 20161009.xlsx]HL-LHC EVM vs MTP'!$C$60</c:f>
              <c:strCache>
                <c:ptCount val="1"/>
                <c:pt idx="0">
                  <c:v>HL-LHC C&amp;S Review 2015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'[Global cost - analysis - 20161009.xlsx]HL-LHC EVM vs MTP'!$I$66:$T$66</c:f>
              <c:numCache>
                <c:formatCode>General</c:formatCode>
                <c:ptCount val="12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</c:numCache>
            </c:numRef>
          </c:cat>
          <c:val>
            <c:numRef>
              <c:f>'[Global cost - analysis - 20161009.xlsx]HL-LHC EVM vs MTP'!$I$60:$T$60</c:f>
              <c:numCache>
                <c:formatCode>_(* #,##0_);_(* \(#,##0\);_(* "-"??_);_(@_)</c:formatCode>
                <c:ptCount val="12"/>
                <c:pt idx="0">
                  <c:v>50687</c:v>
                </c:pt>
                <c:pt idx="1">
                  <c:v>72475</c:v>
                </c:pt>
                <c:pt idx="2">
                  <c:v>82810</c:v>
                </c:pt>
                <c:pt idx="3">
                  <c:v>123047</c:v>
                </c:pt>
                <c:pt idx="4">
                  <c:v>123434</c:v>
                </c:pt>
                <c:pt idx="5">
                  <c:v>111840.75</c:v>
                </c:pt>
                <c:pt idx="6">
                  <c:v>80081.75</c:v>
                </c:pt>
                <c:pt idx="7">
                  <c:v>108570.75</c:v>
                </c:pt>
                <c:pt idx="8">
                  <c:v>105947.75</c:v>
                </c:pt>
                <c:pt idx="9">
                  <c:v>72479</c:v>
                </c:pt>
                <c:pt idx="10">
                  <c:v>18068</c:v>
                </c:pt>
                <c:pt idx="1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axId val="914236944"/>
        <c:axId val="914237336"/>
      </c:barChart>
      <c:lineChart>
        <c:grouping val="standard"/>
        <c:varyColors val="0"/>
        <c:ser>
          <c:idx val="1"/>
          <c:order val="1"/>
          <c:tx>
            <c:strRef>
              <c:f>'[Global cost - analysis - 20161009.xlsx]HL-LHC EVM vs MTP'!$C$67</c:f>
              <c:strCache>
                <c:ptCount val="1"/>
                <c:pt idx="0">
                  <c:v>HL-LHC MTP 2016-2020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'[Global cost - analysis - 20161009.xlsx]HL-LHC EVM vs MTP'!$I$107:$T$107</c:f>
              <c:numCache>
                <c:formatCode>General</c:formatCode>
                <c:ptCount val="12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</c:numCache>
            </c:numRef>
          </c:cat>
          <c:val>
            <c:numRef>
              <c:f>'[Global cost - analysis - 20161009.xlsx]HL-LHC EVM vs MTP'!$I$67:$T$67</c:f>
              <c:numCache>
                <c:formatCode>#,##0</c:formatCode>
                <c:ptCount val="12"/>
                <c:pt idx="0">
                  <c:v>26500</c:v>
                </c:pt>
                <c:pt idx="1">
                  <c:v>43800</c:v>
                </c:pt>
                <c:pt idx="2">
                  <c:v>49800</c:v>
                </c:pt>
                <c:pt idx="3">
                  <c:v>78320</c:v>
                </c:pt>
                <c:pt idx="4">
                  <c:v>88977</c:v>
                </c:pt>
                <c:pt idx="5">
                  <c:v>94172</c:v>
                </c:pt>
                <c:pt idx="6">
                  <c:v>120542</c:v>
                </c:pt>
                <c:pt idx="7">
                  <c:v>87038</c:v>
                </c:pt>
                <c:pt idx="8">
                  <c:v>109868</c:v>
                </c:pt>
                <c:pt idx="9">
                  <c:v>115527</c:v>
                </c:pt>
                <c:pt idx="10">
                  <c:v>95886</c:v>
                </c:pt>
                <c:pt idx="11" formatCode="_(* #,##0_);_(* \(#,##0\);_(* &quot;-&quot;??_);_(@_)">
                  <c:v>43411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'[Global cost - analysis - 20161009.xlsx]HL-LHC EVM vs MTP'!$C$102</c:f>
              <c:strCache>
                <c:ptCount val="1"/>
                <c:pt idx="0">
                  <c:v>HL-LHC MTP 2017-2021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'[Global cost - analysis - 20161009.xlsx]HL-LHC EVM vs MTP'!$I$107:$T$107</c:f>
              <c:numCache>
                <c:formatCode>General</c:formatCode>
                <c:ptCount val="12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</c:numCache>
            </c:numRef>
          </c:cat>
          <c:val>
            <c:numRef>
              <c:f>'[Global cost - analysis - 20161009.xlsx]HL-LHC EVM vs MTP'!$I$102:$T$102</c:f>
              <c:numCache>
                <c:formatCode>#,##0</c:formatCode>
                <c:ptCount val="12"/>
                <c:pt idx="0">
                  <c:v>19308</c:v>
                </c:pt>
                <c:pt idx="1">
                  <c:v>23567</c:v>
                </c:pt>
                <c:pt idx="2">
                  <c:v>50066</c:v>
                </c:pt>
                <c:pt idx="3">
                  <c:v>74964</c:v>
                </c:pt>
                <c:pt idx="4">
                  <c:v>85291</c:v>
                </c:pt>
                <c:pt idx="5">
                  <c:v>88754</c:v>
                </c:pt>
                <c:pt idx="6">
                  <c:v>94594</c:v>
                </c:pt>
                <c:pt idx="7">
                  <c:v>108643</c:v>
                </c:pt>
                <c:pt idx="8">
                  <c:v>111109</c:v>
                </c:pt>
                <c:pt idx="9">
                  <c:v>124177</c:v>
                </c:pt>
                <c:pt idx="10">
                  <c:v>105850</c:v>
                </c:pt>
                <c:pt idx="11">
                  <c:v>52547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4236944"/>
        <c:axId val="914237336"/>
      </c:lineChart>
      <c:catAx>
        <c:axId val="914236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4237336"/>
        <c:crosses val="autoZero"/>
        <c:auto val="1"/>
        <c:lblAlgn val="ctr"/>
        <c:lblOffset val="100"/>
        <c:noMultiLvlLbl val="0"/>
      </c:catAx>
      <c:valAx>
        <c:axId val="914237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4236944"/>
        <c:crosses val="autoZero"/>
        <c:crossBetween val="between"/>
        <c:dispUnits>
          <c:builtInUnit val="thousands"/>
        </c:dispUnits>
      </c:valAx>
      <c:spPr>
        <a:solidFill>
          <a:sysClr val="window" lastClr="FFFFFF"/>
        </a:solidFill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842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Paolo tunnel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1749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Paolo tunnel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9267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31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8612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461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737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E7CBF2-8CD7-4DDE-9215-9F2251DF10D7}" type="slidenum">
              <a:rPr lang="en-US"/>
              <a:pPr/>
              <a:t>38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2950"/>
            <a:ext cx="4962525" cy="3722688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3868"/>
            <a:ext cx="5438140" cy="447082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9296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E7CBF2-8CD7-4DDE-9215-9F2251DF10D7}" type="slidenum">
              <a:rPr lang="en-US"/>
              <a:pPr/>
              <a:t>39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2950"/>
            <a:ext cx="4962525" cy="3722688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3868"/>
            <a:ext cx="5438140" cy="447082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754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E7CBF2-8CD7-4DDE-9215-9F2251DF10D7}" type="slidenum">
              <a:rPr lang="en-US"/>
              <a:pPr/>
              <a:t>40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2950"/>
            <a:ext cx="4962525" cy="3722688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3868"/>
            <a:ext cx="5438140" cy="447082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2646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E7CBF2-8CD7-4DDE-9215-9F2251DF10D7}" type="slidenum">
              <a:rPr lang="en-US"/>
              <a:pPr/>
              <a:t>41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2950"/>
            <a:ext cx="4962525" cy="3722688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3868"/>
            <a:ext cx="5438140" cy="447082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807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95229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6754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027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086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6016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1848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7526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14978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8747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3029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452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5365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199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7844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3655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2361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0264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5567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1472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98099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9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65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with new 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823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Ultimate : the pink</a:t>
            </a:r>
            <a:r>
              <a:rPr lang="en-US" baseline="0" dirty="0" smtClean="0"/>
              <a:t> box must substitute/overlap the blue one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313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835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Paolo tunnel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731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Paolo tunnel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208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V. Baglin - HL-LHC VSC Seminar, CERN, 9th December 2016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800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 lIns="81711" tIns="40855" rIns="81711" bIns="40855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605589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00934413-238D-4830-BF22-2A0BDA7A49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8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1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57233/timetable/#20161031.detailed" TargetMode="External"/><Relationship Id="rId7" Type="http://schemas.openxmlformats.org/officeDocument/2006/relationships/hyperlink" Target="https://espace.cern.ch/HiLumi/TCC/Default/Home.aspx" TargetMode="External"/><Relationship Id="rId2" Type="http://schemas.openxmlformats.org/officeDocument/2006/relationships/hyperlink" Target="https://indico.fnal.gov/conferenceTimeTable.py?confId=11049#20160518.detailed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hilumilhc.web.cern.ch/science/deliverables" TargetMode="External"/><Relationship Id="rId5" Type="http://schemas.openxmlformats.org/officeDocument/2006/relationships/hyperlink" Target="https://indico.cern.ch/event/549979/timetable/#all.detailed" TargetMode="External"/><Relationship Id="rId4" Type="http://schemas.openxmlformats.org/officeDocument/2006/relationships/hyperlink" Target="https://indico.cern.ch/event/437662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g"/><Relationship Id="rId4" Type="http://schemas.openxmlformats.org/officeDocument/2006/relationships/image" Target="../media/image43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notesSlide" Target="../notesSlides/notesSlide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0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9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5.emf"/><Relationship Id="rId7" Type="http://schemas.openxmlformats.org/officeDocument/2006/relationships/hyperlink" Target="http://www.iconarchive.com/show/flag-icons-by-gosquared/Spain-icon.html" TargetMode="External"/><Relationship Id="rId12" Type="http://schemas.openxmlformats.org/officeDocument/2006/relationships/image" Target="../media/image8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11" Type="http://schemas.openxmlformats.org/officeDocument/2006/relationships/hyperlink" Target="http://www.iconarchive.com/show/flag-icons-by-gosquared/Japan-icon.html" TargetMode="External"/><Relationship Id="rId5" Type="http://schemas.openxmlformats.org/officeDocument/2006/relationships/image" Target="../media/image76.png"/><Relationship Id="rId10" Type="http://schemas.openxmlformats.org/officeDocument/2006/relationships/image" Target="../media/image79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hyperlink" Target="http://www.iconarchive.com/show/flag-icons-by-gosquared/Italy-icon.html" TargetMode="Externa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81.emf"/><Relationship Id="rId7" Type="http://schemas.openxmlformats.org/officeDocument/2006/relationships/hyperlink" Target="http://www.iconarchive.com/show/flag-icons-by-gosquared/United-Kingdom-icon.html" TargetMode="External"/><Relationship Id="rId12" Type="http://schemas.openxmlformats.org/officeDocument/2006/relationships/image" Target="../media/image8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11" Type="http://schemas.openxmlformats.org/officeDocument/2006/relationships/hyperlink" Target="http://www.iconarchive.com/show/flag-icons-by-gosquared/France-icon.html" TargetMode="External"/><Relationship Id="rId5" Type="http://schemas.openxmlformats.org/officeDocument/2006/relationships/image" Target="../media/image79.png"/><Relationship Id="rId10" Type="http://schemas.openxmlformats.org/officeDocument/2006/relationships/image" Target="../media/image76.png"/><Relationship Id="rId4" Type="http://schemas.openxmlformats.org/officeDocument/2006/relationships/hyperlink" Target="http://www.iconarchive.com/show/flag-icons-by-gosquared/Italy-icon.html" TargetMode="External"/><Relationship Id="rId9" Type="http://schemas.openxmlformats.org/officeDocument/2006/relationships/hyperlink" Target="http://www.iconarchive.com/show/flag-icons-by-gosquared/United-States-icon.html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8.jpeg"/><Relationship Id="rId4" Type="http://schemas.openxmlformats.org/officeDocument/2006/relationships/image" Target="../media/image8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64604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png"/><Relationship Id="rId4" Type="http://schemas.openxmlformats.org/officeDocument/2006/relationships/image" Target="../media/image115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image" Target="../media/image117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5.jpeg"/><Relationship Id="rId4" Type="http://schemas.openxmlformats.org/officeDocument/2006/relationships/image" Target="../media/image124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tif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HL-LHC Re-Baseline and Status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Baglin on behalf of WP12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HL-LHC VSC Seminar, CERN,  9</a:t>
            </a:r>
            <a:r>
              <a:rPr lang="en-GB" baseline="30000" dirty="0" smtClean="0"/>
              <a:t>th</a:t>
            </a:r>
            <a:r>
              <a:rPr lang="en-GB" dirty="0" smtClean="0"/>
              <a:t> December 2016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13527" y="-112518"/>
            <a:ext cx="7920000" cy="720000"/>
          </a:xfrm>
        </p:spPr>
        <p:txBody>
          <a:bodyPr/>
          <a:lstStyle/>
          <a:p>
            <a:r>
              <a:rPr lang="en-GB" dirty="0" smtClean="0"/>
              <a:t>Crab cavities - luminosity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291" y="509690"/>
            <a:ext cx="8254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 instantaneous luminosity by a factor 3 by “</a:t>
            </a:r>
            <a:r>
              <a:rPr lang="en-GB" dirty="0" smtClean="0">
                <a:solidFill>
                  <a:srgbClr val="FF3399"/>
                </a:solidFill>
              </a:rPr>
              <a:t>crabbing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the bunches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Requires </a:t>
            </a:r>
            <a:r>
              <a:rPr lang="en-GB" dirty="0" smtClean="0">
                <a:solidFill>
                  <a:srgbClr val="FF3399"/>
                </a:solidFill>
              </a:rPr>
              <a:t>luminosity levelling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 minimise number of event per crossing</a:t>
            </a:r>
            <a:endParaRPr lang="en-GB" dirty="0" smtClean="0"/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8147752" y="1166405"/>
            <a:ext cx="971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</a:pPr>
            <a:r>
              <a:rPr lang="en-US" altLang="zh-CN" sz="1400" dirty="0">
                <a:solidFill>
                  <a:srgbClr val="FFFFFF"/>
                </a:solidFill>
                <a:latin typeface="Times New Roman" pitchFamily="18" charset="0"/>
              </a:rPr>
              <a:t>B. Palmer</a:t>
            </a:r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7795104" y="776761"/>
            <a:ext cx="107169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Calaga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291" y="3508171"/>
            <a:ext cx="91080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Crab cavities maximise luminosity and can be used for luminosity levelling: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when luminosity is too high, CC are almost off and are slowly turned on to compensate proton burning 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allow to optimise integrated luminosity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261" y="1864375"/>
            <a:ext cx="2354389" cy="936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809" y="1233543"/>
            <a:ext cx="3186312" cy="2309603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0" y="1276379"/>
            <a:ext cx="1938308" cy="61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7113" y="4408487"/>
            <a:ext cx="6144717" cy="205137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7403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53876" y="34046"/>
            <a:ext cx="7920000" cy="720000"/>
          </a:xfrm>
        </p:spPr>
        <p:txBody>
          <a:bodyPr/>
          <a:lstStyle/>
          <a:p>
            <a:r>
              <a:rPr lang="en-GB" dirty="0" smtClean="0"/>
              <a:t>Availability and Downtime</a:t>
            </a:r>
            <a:endParaRPr lang="en-GB" dirty="0"/>
          </a:p>
        </p:txBody>
      </p:sp>
      <p:sp>
        <p:nvSpPr>
          <p:cNvPr id="7" name="TextBox 15"/>
          <p:cNvSpPr txBox="1"/>
          <p:nvPr/>
        </p:nvSpPr>
        <p:spPr>
          <a:xfrm>
            <a:off x="539552" y="4439461"/>
            <a:ext cx="4627534" cy="2031325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Upgrade of interlocking system (integration to avoid spurious dump)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Reduction of (generous) of interlock levels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R2E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Robust and reliable equipments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Identification of “fast” repair scenario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Etc.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3581" y="748400"/>
            <a:ext cx="3072131" cy="295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 txBox="1">
            <a:spLocks/>
          </p:cNvSpPr>
          <p:nvPr/>
        </p:nvSpPr>
        <p:spPr>
          <a:xfrm>
            <a:off x="7403805" y="3887755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Brugger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2096"/>
            <a:ext cx="3906570" cy="312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8"/>
          <p:cNvSpPr txBox="1">
            <a:spLocks/>
          </p:cNvSpPr>
          <p:nvPr/>
        </p:nvSpPr>
        <p:spPr>
          <a:xfrm>
            <a:off x="1164549" y="3887755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Wolmann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6311" y="2886571"/>
            <a:ext cx="3215830" cy="137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à coins arrondis 12"/>
          <p:cNvSpPr/>
          <p:nvPr/>
        </p:nvSpPr>
        <p:spPr>
          <a:xfrm>
            <a:off x="2746311" y="3887755"/>
            <a:ext cx="3307270" cy="135605"/>
          </a:xfrm>
          <a:prstGeom prst="roundRect">
            <a:avLst/>
          </a:prstGeom>
          <a:noFill/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024880"/>
              </p:ext>
            </p:extLst>
          </p:nvPr>
        </p:nvGraphicFramePr>
        <p:xfrm>
          <a:off x="5198109" y="5003673"/>
          <a:ext cx="3945891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818"/>
                <a:gridCol w="894080"/>
                <a:gridCol w="1524000"/>
                <a:gridCol w="8289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Issue </a:t>
                      </a:r>
                    </a:p>
                    <a:p>
                      <a:pPr algn="ctr"/>
                      <a:r>
                        <a:rPr lang="en-GB" dirty="0" smtClean="0"/>
                        <a:t>count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Average downtime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Beam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smtClean="0"/>
                        <a:t>dump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0.7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2054" y="4378213"/>
            <a:ext cx="2865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VSC performances:</a:t>
            </a:r>
          </a:p>
          <a:p>
            <a:pPr algn="r"/>
            <a:r>
              <a:rPr lang="en-GB" dirty="0" smtClean="0">
                <a:solidFill>
                  <a:srgbClr val="FF3399"/>
                </a:solidFill>
              </a:rPr>
              <a:t>Still on track for HL-LHC !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513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737"/>
            <a:ext cx="9144000" cy="6461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99" y="44624"/>
            <a:ext cx="8434801" cy="72000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High Luminosity </a:t>
            </a:r>
            <a:r>
              <a:rPr lang="en-GB" dirty="0" smtClean="0"/>
              <a:t>Work Packages </a:t>
            </a:r>
            <a:r>
              <a:rPr lang="en-GB" dirty="0"/>
              <a:t>a</a:t>
            </a:r>
            <a:r>
              <a:rPr lang="en-GB" dirty="0" smtClean="0"/>
              <a:t>fter </a:t>
            </a:r>
            <a:r>
              <a:rPr lang="en-GB" dirty="0"/>
              <a:t>FP7 DS: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3432" y="6453376"/>
            <a:ext cx="6627000" cy="360000"/>
          </a:xfrm>
        </p:spPr>
        <p:txBody>
          <a:bodyPr/>
          <a:lstStyle/>
          <a:p>
            <a:r>
              <a:rPr lang="en-GB" smtClean="0"/>
              <a:t>V. Baglin - HL-LHC VSC Seminar, CERN, 9th December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99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28993" y="332656"/>
            <a:ext cx="7783933" cy="5085503"/>
            <a:chOff x="1028993" y="693003"/>
            <a:chExt cx="7783933" cy="508550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8993" y="693003"/>
              <a:ext cx="7783933" cy="5085503"/>
            </a:xfrm>
            <a:prstGeom prst="rect">
              <a:avLst/>
            </a:prstGeom>
          </p:spPr>
        </p:pic>
        <p:sp>
          <p:nvSpPr>
            <p:cNvPr id="8" name="Rounded Rectangle 7"/>
            <p:cNvSpPr/>
            <p:nvPr/>
          </p:nvSpPr>
          <p:spPr>
            <a:xfrm>
              <a:off x="6660232" y="2522776"/>
              <a:ext cx="1368152" cy="526211"/>
            </a:xfrm>
            <a:prstGeom prst="roundRect">
              <a:avLst/>
            </a:prstGeom>
            <a:noFill/>
            <a:ln w="28575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Oval 10"/>
            <p:cNvSpPr/>
            <p:nvPr/>
          </p:nvSpPr>
          <p:spPr>
            <a:xfrm>
              <a:off x="7344308" y="1838740"/>
              <a:ext cx="586461" cy="216024"/>
            </a:xfrm>
            <a:prstGeom prst="ellipse">
              <a:avLst/>
            </a:prstGeom>
            <a:noFill/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367001" y="4581128"/>
              <a:ext cx="586461" cy="216024"/>
            </a:xfrm>
            <a:prstGeom prst="ellipse">
              <a:avLst/>
            </a:prstGeom>
            <a:noFill/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689117" y="3455070"/>
              <a:ext cx="1226699" cy="914987"/>
            </a:xfrm>
            <a:prstGeom prst="ellipse">
              <a:avLst/>
            </a:prstGeom>
            <a:noFill/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86970" y="-26997"/>
            <a:ext cx="7920000" cy="720000"/>
          </a:xfrm>
        </p:spPr>
        <p:txBody>
          <a:bodyPr/>
          <a:lstStyle/>
          <a:p>
            <a:r>
              <a:rPr lang="en-GB" dirty="0" smtClean="0"/>
              <a:t>Organisation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272238" y="508337"/>
            <a:ext cx="4532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https://espace.cern.ch/HiLumi/default.aspx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67944" y="4308228"/>
            <a:ext cx="1489510" cy="21544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b="1" dirty="0" smtClean="0"/>
              <a:t>WP17 </a:t>
            </a:r>
            <a:r>
              <a:rPr lang="en-US" sz="1400" b="1" dirty="0" err="1" smtClean="0"/>
              <a:t>subWPs</a:t>
            </a:r>
            <a:r>
              <a:rPr lang="en-US" sz="1400" b="1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EL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CV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err="1" smtClean="0"/>
              <a:t>Access&amp;Al</a:t>
            </a:r>
            <a:r>
              <a:rPr lang="en-US" sz="1200" dirty="0" smtClean="0"/>
              <a:t>.</a:t>
            </a:r>
            <a:endParaRPr lang="en-US" sz="1200" dirty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Tech Mon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Survey-Align</a:t>
            </a:r>
            <a:endParaRPr lang="en-US" sz="1200" dirty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Transport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(SM18 </a:t>
            </a:r>
            <a:r>
              <a:rPr lang="en-US" sz="1200" dirty="0" err="1" smtClean="0"/>
              <a:t>Upr</a:t>
            </a:r>
            <a:r>
              <a:rPr lang="en-US" sz="1200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err="1" smtClean="0"/>
              <a:t>Log&amp;Storage</a:t>
            </a: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Op. Safety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463759" y="5489674"/>
            <a:ext cx="914400" cy="19063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21" name="TextBox 20"/>
          <p:cNvSpPr txBox="1"/>
          <p:nvPr/>
        </p:nvSpPr>
        <p:spPr>
          <a:xfrm>
            <a:off x="6504623" y="5079605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chemeClr val="accent1">
                    <a:lumMod val="75000"/>
                  </a:schemeClr>
                </a:solidFill>
              </a:rPr>
              <a:t>+ </a:t>
            </a:r>
            <a:r>
              <a:rPr lang="fr-CH" sz="1600" dirty="0" err="1" smtClean="0">
                <a:solidFill>
                  <a:schemeClr val="accent1">
                    <a:lumMod val="75000"/>
                  </a:schemeClr>
                </a:solidFill>
              </a:rPr>
              <a:t>Controls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12360" y="369640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accent1">
                    <a:lumMod val="75000"/>
                  </a:schemeClr>
                </a:solidFill>
              </a:rPr>
              <a:t>+ </a:t>
            </a:r>
            <a:r>
              <a:rPr lang="fr-CH" sz="1200" dirty="0" err="1" smtClean="0">
                <a:solidFill>
                  <a:schemeClr val="accent1">
                    <a:lumMod val="75000"/>
                  </a:schemeClr>
                </a:solidFill>
              </a:rPr>
              <a:t>survey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504623" y="4862825"/>
            <a:ext cx="1226699" cy="731015"/>
          </a:xfrm>
          <a:prstGeom prst="ellipse">
            <a:avLst/>
          </a:prstGeom>
          <a:noFill/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905482" y="3688949"/>
            <a:ext cx="626518" cy="270565"/>
          </a:xfrm>
          <a:prstGeom prst="ellipse">
            <a:avLst/>
          </a:prstGeom>
          <a:noFill/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76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20343"/>
            <a:ext cx="7920000" cy="720000"/>
          </a:xfrm>
        </p:spPr>
        <p:txBody>
          <a:bodyPr/>
          <a:lstStyle/>
          <a:p>
            <a:r>
              <a:rPr lang="en-GB" dirty="0" smtClean="0"/>
              <a:t>Main HL-LHC events in 2016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8522" y="724039"/>
            <a:ext cx="8759827" cy="563231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Joint LARP CM26/Hi-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Lumi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meeting, May 2016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https://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indico.fnal.gov/conferenceTimeTable.py?confId=11049#20160518.detailed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nd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HiLumi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Industry Day, October 2016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https://indico.cern.ch/event/557233/timetable/#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20161031.detailed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Joint LIU / HL-LHC meeting, October 2015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u="sng" dirty="0" smtClean="0">
                <a:hlinkClick r:id="rId4"/>
              </a:rPr>
              <a:t>https://indico.cern.ch/event/437662/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Schedule Review, October 2016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HL-LHC collaboration meeting,  November 2016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https://indico.cern.ch/event/549979/timetable/#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all.detailed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TDR-v0, Del-D1.10: </a:t>
            </a:r>
            <a:r>
              <a:rPr lang="en-GB" dirty="0" smtClean="0">
                <a:hlinkClick r:id="rId6"/>
              </a:rPr>
              <a:t>http://hilumilhc.web.cern.ch/science/deliverables</a:t>
            </a:r>
            <a:endParaRPr lang="en-GB" dirty="0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Reviews and regular meetings such as </a:t>
            </a:r>
            <a:r>
              <a:rPr lang="en-GB" dirty="0" smtClean="0">
                <a:hlinkClick r:id="rId7"/>
              </a:rPr>
              <a:t>Technical Coordination Committee </a:t>
            </a:r>
            <a:r>
              <a:rPr lang="en-GB" dirty="0" smtClean="0"/>
              <a:t>and with WPs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V. Baglin - HL-LHC VSC Seminar, CERN, 9th December 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2320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70" y="27600"/>
            <a:ext cx="7920000" cy="720000"/>
          </a:xfrm>
        </p:spPr>
        <p:txBody>
          <a:bodyPr/>
          <a:lstStyle/>
          <a:p>
            <a:r>
              <a:rPr lang="en-US" dirty="0" smtClean="0"/>
              <a:t>Decisions before June 2016 - </a:t>
            </a:r>
            <a:r>
              <a:rPr lang="en-US" dirty="0" err="1" smtClean="0"/>
              <a:t>Rebaselining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636493"/>
            <a:ext cx="893916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Underground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double decker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 allow access during HL-LHC operation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CC99"/>
              </a:buClr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Reduction of SC link length,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eduction of Q4 operating current, one circuit for triplet powering (WP6 A/B)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Increase length of triplet due to gradient reduction from 140 to 130 T/m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Use of a magnetic bump in P2 for ion collisions avoiding 11 T magnets in the DS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461871" y="1858213"/>
            <a:ext cx="1008112" cy="28788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US" sz="1500" b="1" dirty="0" smtClean="0">
                <a:solidFill>
                  <a:srgbClr val="FFFF00"/>
                </a:solidFill>
              </a:rPr>
              <a:t>P. Fessia</a:t>
            </a:r>
            <a:endParaRPr lang="en-US" sz="1500" b="1" dirty="0">
              <a:solidFill>
                <a:srgbClr val="FFFF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51720" y="993041"/>
            <a:ext cx="4940974" cy="2230467"/>
            <a:chOff x="2026035" y="1340768"/>
            <a:chExt cx="4940974" cy="223046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96" t="2118" r="5931" b="9625"/>
            <a:stretch/>
          </p:blipFill>
          <p:spPr>
            <a:xfrm>
              <a:off x="2051720" y="1340768"/>
              <a:ext cx="4915289" cy="22304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3" name="TextBox 2"/>
            <p:cNvSpPr txBox="1"/>
            <p:nvPr/>
          </p:nvSpPr>
          <p:spPr>
            <a:xfrm>
              <a:off x="5724128" y="1854618"/>
              <a:ext cx="4058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CC</a:t>
              </a:r>
              <a:endParaRPr lang="en-GB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26035" y="2890956"/>
              <a:ext cx="4058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CC</a:t>
              </a:r>
              <a:endParaRPr lang="en-GB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93704" y="2067441"/>
              <a:ext cx="910827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IT+CP+D1</a:t>
              </a:r>
              <a:endParaRPr lang="en-GB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55776" y="2640709"/>
              <a:ext cx="910827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D1+CP+IT</a:t>
              </a:r>
              <a:endParaRPr lang="en-GB" sz="1200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2009" y="4378818"/>
            <a:ext cx="3506080" cy="209923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605513" y="5523480"/>
            <a:ext cx="1008112" cy="28788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US" sz="1500" b="1" dirty="0" smtClean="0">
                <a:solidFill>
                  <a:srgbClr val="FFFF00"/>
                </a:solidFill>
              </a:rPr>
              <a:t>J. Jowett</a:t>
            </a:r>
            <a:endParaRPr lang="en-US" sz="1500" b="1" dirty="0">
              <a:solidFill>
                <a:srgbClr val="FFFF0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534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70" y="27600"/>
            <a:ext cx="7920000" cy="720000"/>
          </a:xfrm>
        </p:spPr>
        <p:txBody>
          <a:bodyPr/>
          <a:lstStyle/>
          <a:p>
            <a:r>
              <a:rPr lang="en-US" dirty="0" smtClean="0"/>
              <a:t>June 2016 - </a:t>
            </a:r>
            <a:r>
              <a:rPr lang="en-US" dirty="0" err="1" smtClean="0"/>
              <a:t>Rebaselining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925071"/>
            <a:ext cx="893916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Objective: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includes ~ 120MCHF extra cost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for civil engineering (caverns, buildings) at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increase on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HiLumi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project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CtC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impact on all WP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WP4: reduction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from 4 to 2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cryomodules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per IP side (the reduction is reversible)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Optimum at Beta* = 20 cm with larger pile-up densities (&gt; 1.3 Event/mm)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863" y="3024774"/>
            <a:ext cx="5223434" cy="34150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08922" y="5448351"/>
            <a:ext cx="1134126" cy="28788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US" sz="1500" b="1" dirty="0">
                <a:solidFill>
                  <a:srgbClr val="FFFF00"/>
                </a:solidFill>
              </a:rPr>
              <a:t>Nominal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22291" y="2471019"/>
            <a:ext cx="3051026" cy="50405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US" sz="1500" b="1" dirty="0" smtClean="0">
                <a:solidFill>
                  <a:srgbClr val="FFFF00"/>
                </a:solidFill>
              </a:rPr>
              <a:t>160 days of physics</a:t>
            </a:r>
          </a:p>
          <a:p>
            <a:pPr algn="ctr" defTabSz="342900"/>
            <a:r>
              <a:rPr lang="en-US" sz="1500" b="1" dirty="0" smtClean="0">
                <a:solidFill>
                  <a:srgbClr val="FFFF00"/>
                </a:solidFill>
              </a:rPr>
              <a:t>50% performance efficiency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9552" y="5730136"/>
            <a:ext cx="792088" cy="28788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US" sz="1500" b="1" dirty="0" smtClean="0">
                <a:solidFill>
                  <a:srgbClr val="FFFF00"/>
                </a:solidFill>
              </a:rPr>
              <a:t>WP2</a:t>
            </a:r>
            <a:endParaRPr lang="en-US" sz="1500" b="1" dirty="0">
              <a:solidFill>
                <a:srgbClr val="FFFF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647804" y="3717032"/>
            <a:ext cx="0" cy="2232248"/>
          </a:xfrm>
          <a:prstGeom prst="line">
            <a:avLst/>
          </a:prstGeom>
          <a:ln>
            <a:solidFill>
              <a:srgbClr val="FF3399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29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70" y="27600"/>
            <a:ext cx="7920000" cy="720000"/>
          </a:xfrm>
        </p:spPr>
        <p:txBody>
          <a:bodyPr/>
          <a:lstStyle/>
          <a:p>
            <a:r>
              <a:rPr lang="en-US" dirty="0" smtClean="0"/>
              <a:t>June 2016 - </a:t>
            </a:r>
            <a:r>
              <a:rPr lang="en-US" dirty="0" err="1" smtClean="0"/>
              <a:t>Rebaselining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925071"/>
            <a:ext cx="8939161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WP3: replace MQYY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as new HL-LHC Q4, with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LHC Type MQY at 1.9 K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(instead of 4.5K in LHC) 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If needed, the 90 mm aperture MQYY could be installed after HL-LHC construction (i.e. LS4 ?)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CB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perture reduced to ID 63 with race track shape beam screen (instead of octagonal)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Impact on flat beams performances (beta* limited to 40/15 cm)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1667" t="4793" r="12130" b="16157"/>
          <a:stretch/>
        </p:blipFill>
        <p:spPr>
          <a:xfrm>
            <a:off x="5250580" y="3048454"/>
            <a:ext cx="2478317" cy="16152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2924944"/>
            <a:ext cx="1853565" cy="17468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24750" y="4977105"/>
            <a:ext cx="230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Q4: octagonal shape, </a:t>
            </a:r>
          </a:p>
          <a:p>
            <a:pPr algn="ctr"/>
            <a:r>
              <a:rPr lang="en-GB" sz="1400" dirty="0" smtClean="0"/>
              <a:t>CB ID: 79.8</a:t>
            </a:r>
            <a:endParaRPr lang="en-GB" sz="1400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763688" y="2980045"/>
            <a:ext cx="1744608" cy="1800200"/>
          </a:xfrm>
          <a:prstGeom prst="line">
            <a:avLst/>
          </a:prstGeom>
          <a:ln w="57150"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1870763" y="2980045"/>
            <a:ext cx="1746491" cy="1800200"/>
          </a:xfrm>
          <a:prstGeom prst="line">
            <a:avLst/>
          </a:prstGeom>
          <a:ln w="57150"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32040" y="4969528"/>
            <a:ext cx="230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Q4: racetrack shape, </a:t>
            </a:r>
          </a:p>
          <a:p>
            <a:pPr algn="ctr"/>
            <a:r>
              <a:rPr lang="en-GB" sz="1400" dirty="0" smtClean="0"/>
              <a:t>CB ID: 63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81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70" y="27600"/>
            <a:ext cx="7920000" cy="720000"/>
          </a:xfrm>
        </p:spPr>
        <p:txBody>
          <a:bodyPr/>
          <a:lstStyle/>
          <a:p>
            <a:r>
              <a:rPr lang="en-US" dirty="0" smtClean="0"/>
              <a:t>June 2016 - </a:t>
            </a:r>
            <a:r>
              <a:rPr lang="en-US" dirty="0" err="1" smtClean="0"/>
              <a:t>Rebaselining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27338" y="663460"/>
            <a:ext cx="893916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WP3: optimisation of the QPS  system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Minimum configuration, maintaining all systems, with redundancy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FF3399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WP5: </a:t>
            </a:r>
            <a:r>
              <a:rPr lang="en-GB" sz="1700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optimisation of the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collimation </a:t>
            </a:r>
            <a:r>
              <a:rPr lang="en-GB" sz="1700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TCLD collimators in P7 reduced from 4 to 2 (impact on WP11)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Reduction of spares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FF3399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WP8: new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TANB in LSS8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FF3399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WP9: new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cryobox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layout 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FF3399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WP11: optimisation of the 11 T magnet system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11 T magnets in P7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reduced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from 4+1 to 2+1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11 T magnets in P2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replaced by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2+1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connection cryostat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FF3399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WP12: optimisation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of vacuum layout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internalisation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of resources 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FF3399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Other WP: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minor impact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865" y="5731302"/>
            <a:ext cx="7802544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The impact of the re-baselining over the whole project is still in evaluation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027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000" y="-23751"/>
            <a:ext cx="7920000" cy="720000"/>
          </a:xfrm>
        </p:spPr>
        <p:txBody>
          <a:bodyPr/>
          <a:lstStyle/>
          <a:p>
            <a:r>
              <a:rPr lang="en-GB" dirty="0" smtClean="0"/>
              <a:t>A Word from the Project Leader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95536" y="696249"/>
            <a:ext cx="85329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Dear colleagues, </a:t>
            </a: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 to the </a:t>
            </a:r>
            <a:r>
              <a:rPr lang="en-GB" b="1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b="1" baseline="30000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b="1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Cost &amp; Schedule </a:t>
            </a:r>
            <a:r>
              <a:rPr lang="en-GB" b="1" dirty="0" smtClean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 (Oct. 2016)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my pleasure to send you the final report prepared by the CMAC members chaired by Norbert Holtkamp.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believe the </a:t>
            </a:r>
            <a:r>
              <a:rPr lang="en-GB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outcome of the review for the project was really excellent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We will work hard to study and implement, as far as we can, the recommendations. I am glad to underline that the reviewers warmly congratulated the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HiLumi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teams for taking the recommendations of the 1</a:t>
            </a:r>
            <a:r>
              <a:rPr lang="en-GB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C&amp;SR very seriously. We need to continue along the same line.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take this opportunity to thank you all for the review preparation, the outstanding efforts and for the quality of the work. Please transmit our </a:t>
            </a:r>
            <a:r>
              <a:rPr lang="en-GB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wholeheartedly thanks to all the collaborators with less exposure who also contributed to this successful achievement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Best regards,</a:t>
            </a:r>
          </a:p>
          <a:p>
            <a:pPr>
              <a:spcAft>
                <a:spcPts val="0"/>
              </a:spcAft>
            </a:pP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Prof.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Lucio Rossi</a:t>
            </a: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Luminosity LHC Project Leader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– Accelerator &amp; Technology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Sector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35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smtClean="0"/>
              <a:t>OUTLINE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118556" y="1844824"/>
            <a:ext cx="4906888" cy="279998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Introduction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HL-LHC beam screens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HL-LHC Layout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LS2 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LS3 &amp; Studies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31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28" y="180000"/>
            <a:ext cx="8136464" cy="720000"/>
          </a:xfrm>
        </p:spPr>
        <p:txBody>
          <a:bodyPr/>
          <a:lstStyle/>
          <a:p>
            <a:r>
              <a:rPr lang="en-US" dirty="0" smtClean="0"/>
              <a:t>HL-LHC Budget (</a:t>
            </a:r>
            <a:r>
              <a:rPr lang="en-US" dirty="0" err="1" smtClean="0"/>
              <a:t>CtC</a:t>
            </a:r>
            <a:r>
              <a:rPr lang="en-US" dirty="0" smtClean="0"/>
              <a:t>) : 950 MCHF (2015 CHF)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V. Baglin - HL-LHC VSC Seminar, CERN, 9th December 2016</a:t>
            </a:r>
            <a:endParaRPr lang="en-GB" noProof="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334447" y="965112"/>
          <a:ext cx="8352353" cy="4511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ular Callout 13"/>
          <p:cNvSpPr/>
          <p:nvPr/>
        </p:nvSpPr>
        <p:spPr>
          <a:xfrm>
            <a:off x="1619672" y="4725144"/>
            <a:ext cx="1440160" cy="432048"/>
          </a:xfrm>
          <a:prstGeom prst="wedgeRectCallout">
            <a:avLst>
              <a:gd name="adj1" fmla="val -39701"/>
              <a:gd name="adj2" fmla="val -8393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Committed 7% of the budget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283318" y="5440427"/>
            <a:ext cx="315342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GB" baseline="-25000" dirty="0" smtClean="0"/>
              <a:t>WP</a:t>
            </a:r>
            <a:r>
              <a:rPr lang="en-GB" dirty="0" smtClean="0"/>
              <a:t>: 17+3+9+4+6A+5 = 75%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4106" y="5838830"/>
            <a:ext cx="8033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Main drivers: civil engineering, magnets, </a:t>
            </a:r>
            <a:r>
              <a:rPr lang="en-GB" dirty="0" err="1" smtClean="0">
                <a:solidFill>
                  <a:srgbClr val="FF3399"/>
                </a:solidFill>
              </a:rPr>
              <a:t>cryo</a:t>
            </a:r>
            <a:r>
              <a:rPr lang="en-GB" dirty="0" smtClean="0">
                <a:solidFill>
                  <a:srgbClr val="FF3399"/>
                </a:solidFill>
              </a:rPr>
              <a:t>, RF, cold powering, collimation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32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4122"/>
            <a:ext cx="7920000" cy="337149"/>
          </a:xfrm>
        </p:spPr>
        <p:txBody>
          <a:bodyPr/>
          <a:lstStyle/>
          <a:p>
            <a:r>
              <a:rPr lang="en-GB" dirty="0"/>
              <a:t>Detailed </a:t>
            </a:r>
            <a:r>
              <a:rPr lang="en-GB" dirty="0" smtClean="0"/>
              <a:t>general plan </a:t>
            </a:r>
            <a:r>
              <a:rPr lang="en-GB" dirty="0"/>
              <a:t>with critical path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129" y="527737"/>
            <a:ext cx="8085827" cy="634721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799073" y="1455115"/>
            <a:ext cx="2304461" cy="283006"/>
            <a:chOff x="1682496" y="1404518"/>
            <a:chExt cx="2304461" cy="283006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682496" y="1404518"/>
              <a:ext cx="475488" cy="73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2169047" y="1411834"/>
              <a:ext cx="1038" cy="10241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2157984" y="1495109"/>
              <a:ext cx="1235263" cy="130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393247" y="1495109"/>
              <a:ext cx="0" cy="910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3393247" y="1573115"/>
              <a:ext cx="52004" cy="433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3445251" y="1586116"/>
              <a:ext cx="4335" cy="1014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445251" y="1687523"/>
              <a:ext cx="9100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3536258" y="1573115"/>
              <a:ext cx="1" cy="11440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548359" y="1573115"/>
              <a:ext cx="43859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799656" y="3740984"/>
            <a:ext cx="1807675" cy="276871"/>
            <a:chOff x="1799656" y="3843394"/>
            <a:chExt cx="1807675" cy="27687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799656" y="3847037"/>
              <a:ext cx="100547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808775" y="3843394"/>
              <a:ext cx="0" cy="983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805131" y="3934470"/>
              <a:ext cx="586528" cy="364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3384373" y="3941756"/>
              <a:ext cx="10929" cy="910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391659" y="4025545"/>
              <a:ext cx="14416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535826" y="4032832"/>
              <a:ext cx="0" cy="8743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535826" y="4112978"/>
              <a:ext cx="71505" cy="36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1865230" y="4189077"/>
            <a:ext cx="3147576" cy="273227"/>
            <a:chOff x="1865230" y="4291487"/>
            <a:chExt cx="3147576" cy="273227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1865230" y="4291487"/>
              <a:ext cx="2353396" cy="3643"/>
            </a:xfrm>
            <a:prstGeom prst="line">
              <a:avLst/>
            </a:pr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222269" y="4305718"/>
              <a:ext cx="3643" cy="101407"/>
            </a:xfrm>
            <a:prstGeom prst="line">
              <a:avLst/>
            </a:pr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4218626" y="4397135"/>
              <a:ext cx="182152" cy="3643"/>
            </a:xfrm>
            <a:prstGeom prst="line">
              <a:avLst/>
            </a:pr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4393492" y="4407125"/>
              <a:ext cx="7286" cy="59227"/>
            </a:xfrm>
            <a:prstGeom prst="line">
              <a:avLst/>
            </a:pr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00778" y="4466352"/>
              <a:ext cx="178508" cy="0"/>
            </a:xfrm>
            <a:prstGeom prst="line">
              <a:avLst/>
            </a:pr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568357" y="4466352"/>
              <a:ext cx="0" cy="94719"/>
            </a:xfrm>
            <a:prstGeom prst="line">
              <a:avLst/>
            </a:pr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579286" y="4564714"/>
              <a:ext cx="433520" cy="0"/>
            </a:xfrm>
            <a:prstGeom prst="line">
              <a:avLst/>
            </a:pr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 flipV="1">
            <a:off x="3607331" y="1738120"/>
            <a:ext cx="0" cy="22724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302393" y="6396735"/>
            <a:ext cx="1581842" cy="18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3884235" y="6476898"/>
            <a:ext cx="1394512" cy="7286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269224" y="5131601"/>
            <a:ext cx="2316351" cy="923330"/>
            <a:chOff x="53063" y="4672386"/>
            <a:chExt cx="2316351" cy="923330"/>
          </a:xfrm>
        </p:grpSpPr>
        <p:sp>
          <p:nvSpPr>
            <p:cNvPr id="36" name="Rectangle 35"/>
            <p:cNvSpPr/>
            <p:nvPr/>
          </p:nvSpPr>
          <p:spPr>
            <a:xfrm>
              <a:off x="53063" y="4672386"/>
              <a:ext cx="2316351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16920" y="4873245"/>
              <a:ext cx="39709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90143" y="5134051"/>
              <a:ext cx="423875" cy="0"/>
            </a:xfrm>
            <a:prstGeom prst="line">
              <a:avLst/>
            </a:pr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90143" y="5394858"/>
              <a:ext cx="423875" cy="149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643046" y="4672386"/>
              <a:ext cx="172451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Run2 objectives</a:t>
              </a:r>
            </a:p>
            <a:p>
              <a:r>
                <a:rPr lang="en-GB" dirty="0" smtClean="0"/>
                <a:t>LS2 objectives</a:t>
              </a:r>
            </a:p>
            <a:p>
              <a:r>
                <a:rPr lang="en-GB" dirty="0" smtClean="0"/>
                <a:t>LS3 objectives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93320" y="1104598"/>
            <a:ext cx="3171704" cy="5372300"/>
            <a:chOff x="5293320" y="1104598"/>
            <a:chExt cx="3171704" cy="5372300"/>
          </a:xfrm>
        </p:grpSpPr>
        <p:grpSp>
          <p:nvGrpSpPr>
            <p:cNvPr id="42" name="Group 41"/>
            <p:cNvGrpSpPr/>
            <p:nvPr/>
          </p:nvGrpSpPr>
          <p:grpSpPr>
            <a:xfrm>
              <a:off x="5293320" y="1104598"/>
              <a:ext cx="3171704" cy="5372300"/>
              <a:chOff x="5293320" y="1207008"/>
              <a:chExt cx="3171704" cy="5372300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5293320" y="6571221"/>
                <a:ext cx="1189612" cy="808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6482932" y="1207008"/>
                <a:ext cx="0" cy="53723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6482932" y="1207008"/>
                <a:ext cx="155901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7048919" y="1207008"/>
                <a:ext cx="0" cy="89229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7043895" y="1306286"/>
                <a:ext cx="14570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7199194" y="1306773"/>
                <a:ext cx="450" cy="7990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V="1">
                <a:off x="7189596" y="1386673"/>
                <a:ext cx="140677" cy="5024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7335297" y="1386673"/>
                <a:ext cx="0" cy="99277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flipV="1">
                <a:off x="7330273" y="1491018"/>
                <a:ext cx="711670" cy="1162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6482932" y="1648116"/>
                <a:ext cx="107792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flipH="1">
                <a:off x="7560860" y="1651365"/>
                <a:ext cx="3412" cy="8450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7560860" y="1735872"/>
                <a:ext cx="197238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7758098" y="1726122"/>
                <a:ext cx="0" cy="11440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7758098" y="1840530"/>
                <a:ext cx="70692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>
            <a:xfrm>
              <a:off x="8041943" y="1104598"/>
              <a:ext cx="0" cy="8922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041943" y="1204363"/>
              <a:ext cx="58449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8100392" y="1204363"/>
              <a:ext cx="0" cy="849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100392" y="1289287"/>
              <a:ext cx="7200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Footer Placeholder 8"/>
          <p:cNvSpPr txBox="1">
            <a:spLocks/>
          </p:cNvSpPr>
          <p:nvPr/>
        </p:nvSpPr>
        <p:spPr>
          <a:xfrm>
            <a:off x="7422558" y="2167218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Tavian</a:t>
            </a:r>
          </a:p>
        </p:txBody>
      </p:sp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02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207"/>
            <a:ext cx="7920000" cy="720000"/>
          </a:xfrm>
        </p:spPr>
        <p:txBody>
          <a:bodyPr/>
          <a:lstStyle/>
          <a:p>
            <a:r>
              <a:rPr lang="en-GB" dirty="0" smtClean="0"/>
              <a:t>WP12: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670" y="548680"/>
            <a:ext cx="7920000" cy="4847363"/>
          </a:xfrm>
        </p:spPr>
        <p:txBody>
          <a:bodyPr>
            <a:normAutofit/>
          </a:bodyPr>
          <a:lstStyle/>
          <a:p>
            <a:r>
              <a:rPr lang="en-GB" sz="2000" smtClean="0"/>
              <a:t>Step 1: Vacuum Screens &amp; in-situ coating</a:t>
            </a:r>
          </a:p>
          <a:p>
            <a:r>
              <a:rPr lang="en-GB" sz="2000" smtClean="0"/>
              <a:t>Step 2: Layout completion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300192" y="6066563"/>
            <a:ext cx="223180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Planning team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259017" y="-859476"/>
            <a:ext cx="4654007" cy="890095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059832" y="1484784"/>
            <a:ext cx="0" cy="4581779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59690" y="6020396"/>
            <a:ext cx="800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Today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3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8943" y="0"/>
            <a:ext cx="7920000" cy="720000"/>
          </a:xfrm>
        </p:spPr>
        <p:txBody>
          <a:bodyPr/>
          <a:lstStyle/>
          <a:p>
            <a:r>
              <a:rPr lang="en-GB" dirty="0" smtClean="0"/>
              <a:t>WP12 Cost to Completion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067944" y="6351225"/>
            <a:ext cx="4402832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V. Baglin - HL-LHC VSC Seminar, CERN, 9th December 2016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18479" y="572067"/>
            <a:ext cx="8897713" cy="567847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Covers 2015 till 2026 – Updated following last C&amp;S review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Includes studies, design, prototyping, procurement, assembly, testing and installation for: 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EVM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needs to be filled: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Definition of work unit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Follow-up of:</a:t>
            </a:r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PV</a:t>
            </a:r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</a:t>
            </a:r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</a:t>
            </a:r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200150" lvl="2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Next C&amp;S review: ~ Feb-March 2018</a:t>
            </a:r>
            <a:endParaRPr lang="en-GB" dirty="0">
              <a:solidFill>
                <a:srgbClr val="FF3399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807" y="3616243"/>
            <a:ext cx="3194658" cy="18176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7596" y="1366897"/>
            <a:ext cx="471243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Shielded beam screens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Non-shielded beam screens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In-situ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treatment of IT2 &amp; 8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Room temperature vacuum system in LSS1, 5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RT vacuum system in exp. areas 1 &amp; 5 (without exp. beam pipes)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Insulation vacuum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148" y="1292067"/>
            <a:ext cx="4070992" cy="172776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594138" y="3717032"/>
            <a:ext cx="2520000" cy="1743596"/>
            <a:chOff x="6594138" y="4082208"/>
            <a:chExt cx="2520000" cy="174359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94138" y="4082208"/>
              <a:ext cx="2520000" cy="174359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1381839">
              <a:off x="7092882" y="4498840"/>
              <a:ext cx="1178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Typical LHC dashboard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63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8943" y="0"/>
            <a:ext cx="7920000" cy="720000"/>
          </a:xfrm>
        </p:spPr>
        <p:txBody>
          <a:bodyPr/>
          <a:lstStyle/>
          <a:p>
            <a:r>
              <a:rPr lang="en-GB" dirty="0" smtClean="0"/>
              <a:t>WP12 Cost to Completion: Status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285769" y="6424444"/>
            <a:ext cx="4186808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V. Baglin - HL-LHC VSC Seminar, CERN, 9th December 2016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49087" y="729031"/>
            <a:ext cx="8897713" cy="120032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are at the beginning !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inputs are all integrated/updated in APT (activity planning tool)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Spending are followed with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CET (thanks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Germana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&amp; Laura)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Already a good start …. still 95 % to go !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649365" y="5639418"/>
            <a:ext cx="7272808" cy="369332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We shall continue our effort to engage money for HW and Manpower</a:t>
            </a:r>
            <a:endParaRPr lang="en-GB" dirty="0">
              <a:solidFill>
                <a:srgbClr val="FF3399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929360"/>
            <a:ext cx="6028665" cy="365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0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9085" y="13086"/>
            <a:ext cx="7920000" cy="720000"/>
          </a:xfrm>
        </p:spPr>
        <p:txBody>
          <a:bodyPr/>
          <a:lstStyle/>
          <a:p>
            <a:r>
              <a:rPr lang="en-GB" dirty="0" smtClean="0"/>
              <a:t>HL-LHC Budget Codes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9084" y="881570"/>
            <a:ext cx="2792337" cy="258532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Follows the PBS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WP12 scope only (yellow band):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HL-LHC money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 money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other WP scope (green band)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2696016" y="5965850"/>
            <a:ext cx="4540280" cy="369332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Please respect the appropriate use of BC !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085" y="3470531"/>
            <a:ext cx="863599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use: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91701 VSC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Prj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HL-LHC WP12-Vacuum for LSS for HL-LHC activities related to the room temperature beam vacuum system.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91702 VSC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Prj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HL-LHC WP 12-Vacuum Layout Experiment for HL-LHC activities related to the LHC experiments (i.e. between Q1 and Q1), machine side.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91704 VSC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Prj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HL-LHC WP12-Vacuum Screens for HL-LHC activities related to the cryogenic beam vacuum system.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91710 VSC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Prj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HL-LHC WP 12-Insulation Vacuum for HL-LHC activities related to the insulation vacuum system.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91711  HL-LHC WP 12-Vacuum (Personnel) for HL-LHC personnel (P and M4P).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case of doubts, please do not hesitate to contact me,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551" y="650938"/>
            <a:ext cx="5989290" cy="3128734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25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34" y="0"/>
            <a:ext cx="7920000" cy="720000"/>
          </a:xfrm>
        </p:spPr>
        <p:txBody>
          <a:bodyPr/>
          <a:lstStyle/>
          <a:p>
            <a:r>
              <a:rPr lang="en-GB" dirty="0" smtClean="0"/>
              <a:t>Schedule – WP12 Contribution to other WP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434" y="720000"/>
            <a:ext cx="7920000" cy="4847363"/>
          </a:xfrm>
        </p:spPr>
        <p:txBody>
          <a:bodyPr>
            <a:normAutofit/>
          </a:bodyPr>
          <a:lstStyle/>
          <a:p>
            <a:r>
              <a:rPr lang="en-GB" sz="2000" smtClean="0"/>
              <a:t>Identification of major milestones (beam screens etc.)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746655" y="6171386"/>
            <a:ext cx="223180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Planning team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02139" y="-542513"/>
            <a:ext cx="5072294" cy="844570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347864" y="1412776"/>
            <a:ext cx="0" cy="4943574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47722" y="6347018"/>
            <a:ext cx="800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Today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06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216" y="0"/>
            <a:ext cx="8939296" cy="720000"/>
          </a:xfrm>
        </p:spPr>
        <p:txBody>
          <a:bodyPr/>
          <a:lstStyle/>
          <a:p>
            <a:r>
              <a:rPr lang="en-GB" dirty="0" smtClean="0"/>
              <a:t>Interfaces Contribution Synoptic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234841"/>
            <a:ext cx="7067128" cy="502036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539552" y="636479"/>
            <a:ext cx="8424936" cy="64633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WP12 contribution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CtC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are defined: budget codes created or to be created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Planning or realisation needs to be consolidated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74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2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HL-LHC Beam Screen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93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2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.1 Design Studies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1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Introduction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10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technical trigger of the upgrade: </a:t>
            </a:r>
            <a:br>
              <a:rPr lang="en-US" dirty="0" smtClean="0"/>
            </a:br>
            <a:r>
              <a:rPr lang="en-US" dirty="0" smtClean="0"/>
              <a:t>Radiation damage in low-beta triplet region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110803"/>
            <a:ext cx="5804143" cy="3758357"/>
          </a:xfrm>
          <a:prstGeom prst="rect">
            <a:avLst/>
          </a:prstGeom>
        </p:spPr>
      </p:pic>
      <p:sp>
        <p:nvSpPr>
          <p:cNvPr id="13" name="Footer Placeholder 8"/>
          <p:cNvSpPr txBox="1">
            <a:spLocks/>
          </p:cNvSpPr>
          <p:nvPr/>
        </p:nvSpPr>
        <p:spPr>
          <a:xfrm>
            <a:off x="7308304" y="4515714"/>
            <a:ext cx="104881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520" y="5278734"/>
            <a:ext cx="7961584" cy="369332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smtClean="0">
                <a:solidFill>
                  <a:srgbClr val="FF3399"/>
                </a:solidFill>
              </a:rPr>
              <a:t>The Shielded Beam Screens (BS) are key devices of the HL-LHC project</a:t>
            </a:r>
            <a:endParaRPr lang="en-GB" b="1" dirty="0">
              <a:solidFill>
                <a:srgbClr val="FF339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45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257"/>
            <a:ext cx="7920000" cy="720000"/>
          </a:xfrm>
        </p:spPr>
        <p:txBody>
          <a:bodyPr/>
          <a:lstStyle/>
          <a:p>
            <a:r>
              <a:rPr lang="en-GB" smtClean="0"/>
              <a:t>Shielded Beam Screen Concept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2" r="22710" b="6133"/>
          <a:stretch/>
        </p:blipFill>
        <p:spPr>
          <a:xfrm>
            <a:off x="2123728" y="1700808"/>
            <a:ext cx="6382152" cy="42484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20272" y="980728"/>
            <a:ext cx="21168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3399"/>
                </a:solidFill>
              </a:rPr>
              <a:t>Cold</a:t>
            </a:r>
            <a:r>
              <a:rPr lang="en-GB" sz="1400" dirty="0" smtClean="0">
                <a:solidFill>
                  <a:srgbClr val="FF3399"/>
                </a:solidFill>
              </a:rPr>
              <a:t> bore (CB) </a:t>
            </a:r>
            <a:r>
              <a:rPr lang="en-GB" sz="1200" dirty="0" smtClean="0">
                <a:solidFill>
                  <a:schemeClr val="accent5"/>
                </a:solidFill>
              </a:rPr>
              <a:t>at 1.9 K:</a:t>
            </a:r>
          </a:p>
          <a:p>
            <a:r>
              <a:rPr lang="en-GB" sz="1200" dirty="0" smtClean="0">
                <a:solidFill>
                  <a:schemeClr val="accent5"/>
                </a:solidFill>
              </a:rPr>
              <a:t> 4 mm thick tube in 316LN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96" y="2701369"/>
            <a:ext cx="420982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z="1400" dirty="0">
                <a:solidFill>
                  <a:srgbClr val="FF3399"/>
                </a:solidFill>
              </a:rPr>
              <a:t>Tungsten alloy blocks</a:t>
            </a:r>
            <a:r>
              <a:rPr lang="en-GB" sz="1400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Chemical composition: 95% W, ~3.5% Ni, ~ 1.5% Cu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mechanically connected to the beam screen tube: positioned with pins and titanium elastic rings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Heat load: 15-25 </a:t>
            </a:r>
            <a:r>
              <a:rPr lang="en-GB" dirty="0" smtClean="0"/>
              <a:t>W/m</a:t>
            </a:r>
            <a:endParaRPr lang="en-GB" dirty="0"/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>
            <a:off x="2140406" y="3747809"/>
            <a:ext cx="1351474" cy="3292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5667354"/>
            <a:ext cx="2987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r>
              <a:rPr lang="en-GB" dirty="0"/>
              <a:t>Cooling tubes: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Outer Diameter: </a:t>
            </a:r>
            <a:r>
              <a:rPr lang="en-GB" dirty="0" smtClean="0"/>
              <a:t>10 </a:t>
            </a:r>
            <a:r>
              <a:rPr lang="en-GB" dirty="0"/>
              <a:t>or </a:t>
            </a:r>
            <a:r>
              <a:rPr lang="en-GB" dirty="0" smtClean="0"/>
              <a:t>16 </a:t>
            </a:r>
            <a:r>
              <a:rPr lang="en-GB" dirty="0"/>
              <a:t>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Laser welded on the beam screen tube</a:t>
            </a:r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>
          <a:xfrm flipV="1">
            <a:off x="1493912" y="5009428"/>
            <a:ext cx="1349896" cy="6579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0"/>
          </p:cNvCxnSpPr>
          <p:nvPr/>
        </p:nvCxnSpPr>
        <p:spPr>
          <a:xfrm>
            <a:off x="1493912" y="5667354"/>
            <a:ext cx="149391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0"/>
          </p:cNvCxnSpPr>
          <p:nvPr/>
        </p:nvCxnSpPr>
        <p:spPr>
          <a:xfrm flipV="1">
            <a:off x="1493912" y="5515496"/>
            <a:ext cx="989856" cy="1518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0"/>
          </p:cNvCxnSpPr>
          <p:nvPr/>
        </p:nvCxnSpPr>
        <p:spPr>
          <a:xfrm flipV="1">
            <a:off x="1493912" y="4896492"/>
            <a:ext cx="847957" cy="7708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1878" y="614607"/>
            <a:ext cx="8330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</a:lstStyle>
          <a:p>
            <a:pPr algn="ctr"/>
            <a:r>
              <a:rPr lang="en-GB" sz="2000" dirty="0"/>
              <a:t>Assembly of the beam screen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09728" y="5291095"/>
            <a:ext cx="458120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r>
              <a:rPr lang="en-GB" sz="1400" dirty="0">
                <a:solidFill>
                  <a:srgbClr val="FF3399"/>
                </a:solidFill>
              </a:rPr>
              <a:t>Beam screen </a:t>
            </a:r>
            <a:r>
              <a:rPr lang="en-GB" sz="1400" dirty="0" smtClean="0">
                <a:solidFill>
                  <a:srgbClr val="FF3399"/>
                </a:solidFill>
              </a:rPr>
              <a:t>tube (BS) </a:t>
            </a:r>
            <a:r>
              <a:rPr lang="en-GB" dirty="0" smtClean="0"/>
              <a:t>at ~ 50 K: 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3399"/>
                </a:solidFill>
              </a:rPr>
              <a:t>Perforated tube (~2%) </a:t>
            </a:r>
            <a:r>
              <a:rPr lang="en-GB" dirty="0"/>
              <a:t>in  High </a:t>
            </a:r>
            <a:r>
              <a:rPr lang="en-GB" dirty="0" err="1" smtClean="0"/>
              <a:t>Mn</a:t>
            </a:r>
            <a:r>
              <a:rPr lang="en-GB" dirty="0" smtClean="0"/>
              <a:t> </a:t>
            </a:r>
            <a:r>
              <a:rPr lang="en-GB" dirty="0"/>
              <a:t>High </a:t>
            </a:r>
            <a:r>
              <a:rPr lang="en-GB" dirty="0" smtClean="0"/>
              <a:t>N </a:t>
            </a:r>
            <a:r>
              <a:rPr lang="en-GB" dirty="0"/>
              <a:t>stainless steel (1740 l/s/m (H2 at 50K))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Internal copper layer (80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m) for impedance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a-C coating (as a baseline) for e- cloud mitigation</a:t>
            </a:r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 flipV="1">
            <a:off x="2915816" y="5543443"/>
            <a:ext cx="1493912" cy="2708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22" idx="1"/>
          </p:cNvCxnSpPr>
          <p:nvPr/>
        </p:nvCxnSpPr>
        <p:spPr>
          <a:xfrm flipH="1" flipV="1">
            <a:off x="4860033" y="3879209"/>
            <a:ext cx="792088" cy="8627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45248" y="971976"/>
            <a:ext cx="3134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500">
                <a:solidFill>
                  <a:schemeClr val="accent5"/>
                </a:solidFill>
              </a:defRPr>
            </a:lvl1pPr>
          </a:lstStyle>
          <a:p>
            <a:r>
              <a:rPr lang="en-GB" sz="1200" dirty="0"/>
              <a:t>Elastic supporting system:</a:t>
            </a:r>
          </a:p>
          <a:p>
            <a:r>
              <a:rPr lang="en-GB" sz="1200" dirty="0"/>
              <a:t>Low heat leak to the cold bore tube at 1.9K</a:t>
            </a:r>
          </a:p>
          <a:p>
            <a:r>
              <a:rPr lang="en-GB" sz="1200" dirty="0"/>
              <a:t>Ceramic ball with titanium spring</a:t>
            </a:r>
          </a:p>
        </p:txBody>
      </p:sp>
      <p:cxnSp>
        <p:nvCxnSpPr>
          <p:cNvPr id="20" name="Straight Arrow Connector 19"/>
          <p:cNvCxnSpPr>
            <a:stCxn id="6" idx="2"/>
          </p:cNvCxnSpPr>
          <p:nvPr/>
        </p:nvCxnSpPr>
        <p:spPr>
          <a:xfrm flipH="1">
            <a:off x="7426465" y="1473171"/>
            <a:ext cx="652242" cy="4289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2"/>
          </p:cNvCxnSpPr>
          <p:nvPr/>
        </p:nvCxnSpPr>
        <p:spPr>
          <a:xfrm>
            <a:off x="4012680" y="1618307"/>
            <a:ext cx="847353" cy="17631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652121" y="4326442"/>
            <a:ext cx="3235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r>
              <a:rPr lang="en-GB" dirty="0"/>
              <a:t>Thermal links: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In copper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Connected to the absorbers and the cooling </a:t>
            </a:r>
            <a:r>
              <a:rPr lang="en-GB" dirty="0" smtClean="0"/>
              <a:t>tubes or beam screen tube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188" y="3461393"/>
            <a:ext cx="2323757" cy="121747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"/>
          <a:stretch/>
        </p:blipFill>
        <p:spPr>
          <a:xfrm>
            <a:off x="344566" y="1013340"/>
            <a:ext cx="2060462" cy="1089172"/>
          </a:xfrm>
          <a:prstGeom prst="rect">
            <a:avLst/>
          </a:prstGeom>
        </p:spPr>
      </p:pic>
      <p:sp>
        <p:nvSpPr>
          <p:cNvPr id="24" name="Footer Placeholder 8"/>
          <p:cNvSpPr txBox="1">
            <a:spLocks/>
          </p:cNvSpPr>
          <p:nvPr/>
        </p:nvSpPr>
        <p:spPr>
          <a:xfrm>
            <a:off x="300426" y="4648342"/>
            <a:ext cx="104881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20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42281" t="20817" b="21603"/>
          <a:stretch/>
        </p:blipFill>
        <p:spPr>
          <a:xfrm>
            <a:off x="5868144" y="1743453"/>
            <a:ext cx="2944160" cy="177445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r="23226" b="3948"/>
          <a:stretch/>
        </p:blipFill>
        <p:spPr>
          <a:xfrm>
            <a:off x="3094272" y="2023756"/>
            <a:ext cx="2156894" cy="23564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257"/>
            <a:ext cx="7920000" cy="720000"/>
          </a:xfrm>
        </p:spPr>
        <p:txBody>
          <a:bodyPr/>
          <a:lstStyle/>
          <a:p>
            <a:r>
              <a:rPr lang="en-GB" smtClean="0"/>
              <a:t>Progress &amp; next Milestones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25" name="TextBox 24"/>
          <p:cNvSpPr txBox="1"/>
          <p:nvPr/>
        </p:nvSpPr>
        <p:spPr>
          <a:xfrm>
            <a:off x="124325" y="726194"/>
            <a:ext cx="9019675" cy="657319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Thermal and quench models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the beam screen/ cold bore assembly are developed</a:t>
            </a:r>
          </a:p>
          <a:p>
            <a:pPr marL="457200" lvl="2" algn="just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 validation against experimental investigations (mid 2017)</a:t>
            </a:r>
          </a:p>
        </p:txBody>
      </p:sp>
      <p:sp>
        <p:nvSpPr>
          <p:cNvPr id="34" name="Footer Placeholder 8"/>
          <p:cNvSpPr txBox="1">
            <a:spLocks/>
          </p:cNvSpPr>
          <p:nvPr/>
        </p:nvSpPr>
        <p:spPr>
          <a:xfrm>
            <a:off x="859731" y="3962227"/>
            <a:ext cx="1008112" cy="46122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568" y="3937320"/>
            <a:ext cx="3288232" cy="2466174"/>
          </a:xfrm>
          <a:prstGeom prst="rect">
            <a:avLst/>
          </a:prstGeom>
        </p:spPr>
      </p:pic>
      <p:sp>
        <p:nvSpPr>
          <p:cNvPr id="15" name="Footer Placeholder 8"/>
          <p:cNvSpPr txBox="1">
            <a:spLocks/>
          </p:cNvSpPr>
          <p:nvPr/>
        </p:nvSpPr>
        <p:spPr>
          <a:xfrm>
            <a:off x="6756877" y="3531354"/>
            <a:ext cx="129161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Moronne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9" t="10724" r="30018" b="19865"/>
          <a:stretch/>
        </p:blipFill>
        <p:spPr>
          <a:xfrm>
            <a:off x="560214" y="2352362"/>
            <a:ext cx="1156415" cy="1489971"/>
          </a:xfrm>
          <a:prstGeom prst="rect">
            <a:avLst/>
          </a:prstGeom>
        </p:spPr>
      </p:pic>
      <p:sp>
        <p:nvSpPr>
          <p:cNvPr id="19" name="Content Placeholder 7"/>
          <p:cNvSpPr txBox="1">
            <a:spLocks/>
          </p:cNvSpPr>
          <p:nvPr/>
        </p:nvSpPr>
        <p:spPr>
          <a:xfrm>
            <a:off x="1944233" y="3937320"/>
            <a:ext cx="2122038" cy="7252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200" dirty="0" smtClean="0"/>
              <a:t>Set-up for the thermal tests of a 80 cm long beam screen / cold bore syste</a:t>
            </a:r>
            <a:r>
              <a:rPr lang="en-GB" sz="1200" dirty="0"/>
              <a:t>m</a:t>
            </a:r>
            <a:r>
              <a:rPr lang="en-GB" sz="1200" dirty="0" smtClean="0"/>
              <a:t> </a:t>
            </a:r>
          </a:p>
          <a:p>
            <a:pPr algn="ctr"/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3956" y="4794417"/>
            <a:ext cx="5608164" cy="121131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/>
              <a:t>Quench tests (</a:t>
            </a:r>
            <a:r>
              <a:rPr lang="en-GB" dirty="0"/>
              <a:t>in collaboration with WP 3): </a:t>
            </a:r>
            <a:endParaRPr lang="en-GB" dirty="0" smtClean="0"/>
          </a:p>
          <a:p>
            <a:pPr marL="457200" lvl="2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 2m </a:t>
            </a:r>
            <a:r>
              <a:rPr lang="en-GB" dirty="0"/>
              <a:t>long beam screen prototype is being prepared for quench tests in MQXF model in spring 2017</a:t>
            </a:r>
            <a:endParaRPr lang="en-GB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82200" y="1435724"/>
            <a:ext cx="5608164" cy="934318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/>
              <a:t>Thermal tests (</a:t>
            </a:r>
            <a:r>
              <a:rPr lang="en-GB" dirty="0"/>
              <a:t>in collaboration with WP </a:t>
            </a:r>
            <a:r>
              <a:rPr lang="en-GB" dirty="0" smtClean="0"/>
              <a:t>9): </a:t>
            </a:r>
          </a:p>
          <a:p>
            <a:pPr marL="457200" lvl="2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/>
              <a:t> Thermal link evaluation</a:t>
            </a:r>
          </a:p>
          <a:p>
            <a:pPr marL="457200" lvl="2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Global evaluation</a:t>
            </a:r>
          </a:p>
        </p:txBody>
      </p:sp>
    </p:spTree>
    <p:extLst>
      <p:ext uri="{BB962C8B-B14F-4D97-AF65-F5344CB8AC3E}">
        <p14:creationId xmlns:p14="http://schemas.microsoft.com/office/powerpoint/2010/main" val="73756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257"/>
            <a:ext cx="7920000" cy="720000"/>
          </a:xfrm>
        </p:spPr>
        <p:txBody>
          <a:bodyPr/>
          <a:lstStyle/>
          <a:p>
            <a:r>
              <a:rPr lang="en-GB" dirty="0" smtClean="0"/>
              <a:t>Progress &amp; next Milestones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25" name="TextBox 24"/>
          <p:cNvSpPr txBox="1"/>
          <p:nvPr/>
        </p:nvSpPr>
        <p:spPr>
          <a:xfrm>
            <a:off x="124325" y="535605"/>
            <a:ext cx="9019675" cy="1211317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Beam screen and cold bore </a:t>
            </a:r>
            <a:r>
              <a:rPr lang="en-GB" dirty="0" smtClean="0">
                <a:solidFill>
                  <a:srgbClr val="FF3399"/>
                </a:solidFill>
              </a:rPr>
              <a:t>mechanical design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completed</a:t>
            </a:r>
          </a:p>
          <a:p>
            <a:pPr marL="742950" lvl="2" indent="-285750" algn="just">
              <a:buFont typeface="Wingdings" panose="05000000000000000000" pitchFamily="2" charset="2"/>
              <a:buChar char="è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CB prototypes produced, tolerances to be fixed by end 2016</a:t>
            </a:r>
          </a:p>
          <a:p>
            <a:pPr marL="742950" lvl="2" indent="-285750" algn="just">
              <a:buClr>
                <a:schemeClr val="tx1"/>
              </a:buClr>
              <a:buFont typeface="Wingdings" panose="05000000000000000000" pitchFamily="2" charset="2"/>
              <a:buChar char="è"/>
            </a:pPr>
            <a:r>
              <a:rPr lang="en-GB" dirty="0">
                <a:solidFill>
                  <a:srgbClr val="FF3399"/>
                </a:solidFill>
              </a:rPr>
              <a:t>Beam screen prototypes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be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produced, tolerances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be frozen by end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2017</a:t>
            </a:r>
            <a:endParaRPr lang="en-GB" dirty="0" smtClean="0">
              <a:solidFill>
                <a:srgbClr val="FF3399"/>
              </a:solidFill>
            </a:endParaRP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Beam Screen Finishing </a:t>
            </a:r>
            <a:r>
              <a:rPr lang="en-GB" dirty="0" smtClean="0">
                <a:solidFill>
                  <a:srgbClr val="FF3399"/>
                </a:solidFill>
              </a:rPr>
              <a:t>Facility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ready by mid 2107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541993" y="4292064"/>
            <a:ext cx="2990007" cy="2161272"/>
            <a:chOff x="5379267" y="3287459"/>
            <a:chExt cx="3337488" cy="2479333"/>
          </a:xfrm>
        </p:grpSpPr>
        <p:grpSp>
          <p:nvGrpSpPr>
            <p:cNvPr id="4" name="Group 3"/>
            <p:cNvGrpSpPr/>
            <p:nvPr/>
          </p:nvGrpSpPr>
          <p:grpSpPr>
            <a:xfrm>
              <a:off x="5379267" y="3287459"/>
              <a:ext cx="3337488" cy="2479333"/>
              <a:chOff x="400371" y="2385900"/>
              <a:chExt cx="3337488" cy="2479333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6227" y="2385900"/>
                <a:ext cx="3305777" cy="2479333"/>
              </a:xfrm>
              <a:prstGeom prst="rect">
                <a:avLst/>
              </a:prstGeom>
            </p:spPr>
          </p:pic>
          <p:sp>
            <p:nvSpPr>
              <p:cNvPr id="30" name="Content Placeholder 7"/>
              <p:cNvSpPr txBox="1">
                <a:spLocks/>
              </p:cNvSpPr>
              <p:nvPr/>
            </p:nvSpPr>
            <p:spPr>
              <a:xfrm>
                <a:off x="400371" y="4492915"/>
                <a:ext cx="3337488" cy="286787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GB" sz="1400" dirty="0" smtClean="0">
                    <a:solidFill>
                      <a:schemeClr val="bg1"/>
                    </a:solidFill>
                  </a:rPr>
                  <a:t>Reception test of the gantry crane</a:t>
                </a:r>
              </a:p>
              <a:p>
                <a:pPr algn="ctr"/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1" name="Footer Placeholder 8"/>
            <p:cNvSpPr txBox="1">
              <a:spLocks/>
            </p:cNvSpPr>
            <p:nvPr/>
          </p:nvSpPr>
          <p:spPr>
            <a:xfrm>
              <a:off x="7478127" y="5022319"/>
              <a:ext cx="1048816" cy="37215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b="1" dirty="0" smtClean="0">
                  <a:solidFill>
                    <a:srgbClr val="FFFF00"/>
                  </a:solidFill>
                  <a:latin typeface="Calibri" panose="020F0502020204030204" pitchFamily="34" charset="0"/>
                </a:rPr>
                <a:t>A. Vidal</a:t>
              </a:r>
              <a:endPara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3" t="20458" r="9083" b="16132"/>
          <a:stretch/>
        </p:blipFill>
        <p:spPr>
          <a:xfrm>
            <a:off x="1116079" y="4457636"/>
            <a:ext cx="3521825" cy="1995700"/>
          </a:xfrm>
          <a:prstGeom prst="rect">
            <a:avLst/>
          </a:prstGeom>
        </p:spPr>
      </p:pic>
      <p:sp>
        <p:nvSpPr>
          <p:cNvPr id="33" name="Content Placeholder 7"/>
          <p:cNvSpPr txBox="1">
            <a:spLocks/>
          </p:cNvSpPr>
          <p:nvPr/>
        </p:nvSpPr>
        <p:spPr>
          <a:xfrm>
            <a:off x="1131345" y="6023379"/>
            <a:ext cx="3337488" cy="2867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 smtClean="0">
                <a:solidFill>
                  <a:schemeClr val="bg1"/>
                </a:solidFill>
              </a:rPr>
              <a:t>10 m long CB prototype</a:t>
            </a:r>
          </a:p>
          <a:p>
            <a:pPr algn="ctr"/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4" name="Footer Placeholder 8"/>
          <p:cNvSpPr txBox="1">
            <a:spLocks/>
          </p:cNvSpPr>
          <p:nvPr/>
        </p:nvSpPr>
        <p:spPr>
          <a:xfrm>
            <a:off x="5017585" y="2855000"/>
            <a:ext cx="104881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62" t="29616" r="10104" b="1394"/>
          <a:stretch/>
        </p:blipFill>
        <p:spPr>
          <a:xfrm>
            <a:off x="6658871" y="2151305"/>
            <a:ext cx="2247604" cy="187774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4324" y="1672661"/>
            <a:ext cx="6463899" cy="2042314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BS:</a:t>
            </a:r>
          </a:p>
          <a:p>
            <a:pPr marL="457200" lvl="2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Stainless steel for BS &amp;Cooling tube </a:t>
            </a:r>
            <a:r>
              <a:rPr lang="en-GB" sz="15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GB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ordered, delivery Q3 2017</a:t>
            </a:r>
          </a:p>
          <a:p>
            <a:pPr marL="457200" lvl="2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Co-lamination </a:t>
            </a:r>
            <a:r>
              <a:rPr lang="en-GB" sz="15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contract to be placed, delivery Q4 2017</a:t>
            </a:r>
            <a:endParaRPr lang="en-GB" sz="1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screen punching, forming, welding: </a:t>
            </a:r>
          </a:p>
          <a:p>
            <a:pPr marL="914400" lvl="3" algn="just">
              <a:buClr>
                <a:srgbClr val="00CC99"/>
              </a:buClr>
            </a:pPr>
            <a:r>
              <a:rPr lang="en-GB" sz="15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proto Q3 2017, first tube 2018</a:t>
            </a: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CB: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Raw material delivery end 2017</a:t>
            </a:r>
          </a:p>
          <a:p>
            <a:pPr marL="457200" lvl="2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Production starts 2018 </a:t>
            </a:r>
            <a:endParaRPr lang="en-GB" sz="1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04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257"/>
            <a:ext cx="7920000" cy="720000"/>
          </a:xfrm>
        </p:spPr>
        <p:txBody>
          <a:bodyPr/>
          <a:lstStyle/>
          <a:p>
            <a:r>
              <a:rPr lang="en-GB" dirty="0" smtClean="0"/>
              <a:t>Cold warm transition and interconnect design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33" name="Content Placeholder 7"/>
          <p:cNvSpPr txBox="1">
            <a:spLocks/>
          </p:cNvSpPr>
          <p:nvPr/>
        </p:nvSpPr>
        <p:spPr>
          <a:xfrm>
            <a:off x="1131345" y="6023379"/>
            <a:ext cx="3337488" cy="28678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 smtClean="0">
                <a:solidFill>
                  <a:schemeClr val="bg1"/>
                </a:solidFill>
              </a:rPr>
              <a:t>10 m long CB prototype</a:t>
            </a:r>
          </a:p>
          <a:p>
            <a:pPr algn="ctr"/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18" name="Footer Placeholder 8"/>
          <p:cNvSpPr txBox="1">
            <a:spLocks/>
          </p:cNvSpPr>
          <p:nvPr/>
        </p:nvSpPr>
        <p:spPr>
          <a:xfrm>
            <a:off x="3341198" y="3180875"/>
            <a:ext cx="2592288" cy="44879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Sitko, J. Perez Espinos </a:t>
            </a:r>
          </a:p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WP3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74" y="1164562"/>
            <a:ext cx="3087329" cy="17420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896510"/>
            <a:ext cx="2905891" cy="217941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29474" r="35000" b="28245"/>
          <a:stretch/>
        </p:blipFill>
        <p:spPr>
          <a:xfrm>
            <a:off x="3982810" y="1067678"/>
            <a:ext cx="1986266" cy="161175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4" t="28422" r="20395" b="15964"/>
          <a:stretch/>
        </p:blipFill>
        <p:spPr>
          <a:xfrm>
            <a:off x="6009517" y="1067678"/>
            <a:ext cx="2420172" cy="161175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802927" y="2642536"/>
            <a:ext cx="49200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600">
                <a:solidFill>
                  <a:schemeClr val="accent5"/>
                </a:solidFill>
              </a:defRPr>
            </a:lvl1pPr>
          </a:lstStyle>
          <a:p>
            <a:pPr algn="ctr"/>
            <a:r>
              <a:rPr lang="en-GB" dirty="0"/>
              <a:t>Deformable RF fingers considered as baseline </a:t>
            </a:r>
          </a:p>
        </p:txBody>
      </p:sp>
      <p:pic>
        <p:nvPicPr>
          <p:cNvPr id="26" name="Content Placeholder 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800000">
            <a:off x="464244" y="3432940"/>
            <a:ext cx="2057113" cy="1205931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 rot="20216146">
            <a:off x="1573321" y="4223667"/>
            <a:ext cx="478399" cy="5006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4379842" y="6145711"/>
            <a:ext cx="3048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600">
                <a:solidFill>
                  <a:schemeClr val="accent5"/>
                </a:solidFill>
              </a:defRPr>
            </a:lvl1pPr>
          </a:lstStyle>
          <a:p>
            <a:pPr algn="ctr"/>
            <a:r>
              <a:rPr lang="en-GB" dirty="0" smtClean="0"/>
              <a:t>Mock-up under construction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93730" y="2771741"/>
            <a:ext cx="23762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600">
                <a:solidFill>
                  <a:schemeClr val="accent5"/>
                </a:solidFill>
              </a:defRPr>
            </a:lvl1pPr>
          </a:lstStyle>
          <a:p>
            <a:pPr algn="ctr"/>
            <a:r>
              <a:rPr lang="en-GB" dirty="0" smtClean="0"/>
              <a:t>Q1 cold/warm transition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03942" y="632869"/>
            <a:ext cx="56802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Interconnection baseline with </a:t>
            </a:r>
            <a:r>
              <a:rPr lang="en-GB" dirty="0">
                <a:solidFill>
                  <a:srgbClr val="FF3399"/>
                </a:solidFill>
              </a:rPr>
              <a:t>deformable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RF bridge 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56" y="4184900"/>
            <a:ext cx="3623001" cy="204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82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2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.2 a-C Coating</a:t>
            </a:r>
            <a:br>
              <a:rPr lang="en-US" sz="4400" b="1" dirty="0" smtClean="0">
                <a:solidFill>
                  <a:srgbClr val="0089B5"/>
                </a:solidFill>
                <a:effectLst/>
              </a:rPr>
            </a:br>
            <a:r>
              <a:rPr lang="en-US" sz="4400" b="1" dirty="0" smtClean="0">
                <a:solidFill>
                  <a:srgbClr val="0089B5"/>
                </a:solidFill>
                <a:effectLst/>
              </a:rPr>
              <a:t>Performances</a:t>
            </a:r>
            <a:r>
              <a:rPr lang="en-US" sz="4400" dirty="0">
                <a:solidFill>
                  <a:srgbClr val="0089B5"/>
                </a:solidFill>
              </a:rPr>
              <a:t> </a:t>
            </a:r>
            <a:r>
              <a:rPr lang="en-US" sz="4400" dirty="0" smtClean="0">
                <a:solidFill>
                  <a:srgbClr val="0089B5"/>
                </a:solidFill>
              </a:rPr>
              <a:t>Studies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3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27416"/>
            <a:ext cx="7920000" cy="720000"/>
          </a:xfrm>
        </p:spPr>
        <p:txBody>
          <a:bodyPr/>
          <a:lstStyle/>
          <a:p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technical trigger of the upgrade: </a:t>
            </a:r>
            <a:br>
              <a:rPr lang="en-US" dirty="0" smtClean="0"/>
            </a:br>
            <a:r>
              <a:rPr lang="en-US" dirty="0" smtClean="0"/>
              <a:t>Cryogenic heat load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39952" y="6356350"/>
            <a:ext cx="4392048" cy="360000"/>
          </a:xfrm>
        </p:spPr>
        <p:txBody>
          <a:bodyPr/>
          <a:lstStyle/>
          <a:p>
            <a:r>
              <a:rPr lang="en-GB" noProof="0" dirty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13" name="Footer Placeholder 8"/>
          <p:cNvSpPr txBox="1">
            <a:spLocks/>
          </p:cNvSpPr>
          <p:nvPr/>
        </p:nvSpPr>
        <p:spPr>
          <a:xfrm>
            <a:off x="6865226" y="4479057"/>
            <a:ext cx="216024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G.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Rumolo</a:t>
            </a:r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, G. Iadarola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15261" y="5040458"/>
            <a:ext cx="3126804" cy="923330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The a-C coating is a key technology for the HL-LHC project</a:t>
            </a:r>
            <a:endParaRPr lang="en-GB" b="1" dirty="0">
              <a:solidFill>
                <a:srgbClr val="FF339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70896" y="1130663"/>
            <a:ext cx="4089130" cy="30668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12137" y="834441"/>
            <a:ext cx="4675887" cy="3550419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Too large </a:t>
            </a:r>
            <a:r>
              <a:rPr lang="en-GB" dirty="0">
                <a:solidFill>
                  <a:srgbClr val="FF3399"/>
                </a:solidFill>
              </a:rPr>
              <a:t>heat load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(&gt;600 W)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originating from </a:t>
            </a:r>
            <a:r>
              <a:rPr lang="en-GB" dirty="0" smtClean="0">
                <a:solidFill>
                  <a:srgbClr val="FF3399"/>
                </a:solidFill>
              </a:rPr>
              <a:t>electron </a:t>
            </a:r>
            <a:r>
              <a:rPr lang="en-GB" dirty="0">
                <a:solidFill>
                  <a:srgbClr val="FF3399"/>
                </a:solidFill>
              </a:rPr>
              <a:t>cloud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are predicted for HL-LHC IT beam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screens.</a:t>
            </a: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It will be associated with larger (than LHC) </a:t>
            </a:r>
            <a:r>
              <a:rPr lang="en-GB" dirty="0" smtClean="0">
                <a:solidFill>
                  <a:srgbClr val="FF3399"/>
                </a:solidFill>
              </a:rPr>
              <a:t>background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the experiments.</a:t>
            </a: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endParaRPr lang="en-GB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a-C coating is proposed to </a:t>
            </a:r>
            <a:r>
              <a:rPr lang="en-GB" dirty="0" smtClean="0">
                <a:solidFill>
                  <a:srgbClr val="FF3399"/>
                </a:solidFill>
              </a:rPr>
              <a:t>mitigate electron </a:t>
            </a:r>
            <a:r>
              <a:rPr lang="en-GB" dirty="0" err="1" smtClean="0">
                <a:solidFill>
                  <a:srgbClr val="FF3399"/>
                </a:solidFill>
              </a:rPr>
              <a:t>multipacting</a:t>
            </a:r>
            <a:r>
              <a:rPr lang="en-GB" dirty="0" smtClean="0">
                <a:solidFill>
                  <a:srgbClr val="FF3399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reducing electron cloud to acceptable values.</a:t>
            </a: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endParaRPr lang="en-GB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Performances at </a:t>
            </a:r>
            <a:r>
              <a:rPr lang="en-GB" dirty="0" smtClean="0">
                <a:solidFill>
                  <a:srgbClr val="FF3399"/>
                </a:solidFill>
              </a:rPr>
              <a:t>cryogenic temperature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a-C shall be compatible with HL-LHC parameters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137" y="4275875"/>
            <a:ext cx="1893122" cy="2102202"/>
          </a:xfrm>
          <a:prstGeom prst="rect">
            <a:avLst/>
          </a:prstGeom>
        </p:spPr>
      </p:pic>
      <p:graphicFrame>
        <p:nvGraphicFramePr>
          <p:cNvPr id="12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284144"/>
              </p:ext>
            </p:extLst>
          </p:nvPr>
        </p:nvGraphicFramePr>
        <p:xfrm>
          <a:off x="2116122" y="4179020"/>
          <a:ext cx="3031941" cy="20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3" name="Chart" r:id="rId5" imgW="8420180" imgH="6962851" progId="Excel.Chart.8">
                  <p:embed/>
                </p:oleObj>
              </mc:Choice>
              <mc:Fallback>
                <p:oleObj name="Chart" r:id="rId5" imgW="8420180" imgH="6962851" progId="Excel.Char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6122" y="4179020"/>
                        <a:ext cx="3031941" cy="20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Footer Placeholder 8"/>
          <p:cNvSpPr txBox="1">
            <a:spLocks/>
          </p:cNvSpPr>
          <p:nvPr/>
        </p:nvSpPr>
        <p:spPr>
          <a:xfrm>
            <a:off x="2311190" y="6378077"/>
            <a:ext cx="144016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Taborelli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72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651304" cy="1021958"/>
          </a:xfrm>
        </p:spPr>
        <p:txBody>
          <a:bodyPr/>
          <a:lstStyle/>
          <a:p>
            <a:r>
              <a:rPr lang="en-GB" dirty="0" smtClean="0"/>
              <a:t>Adsorption Isotherms at 4.2 and 77 K</a:t>
            </a:r>
            <a:endParaRPr lang="en-GB" dirty="0"/>
          </a:p>
        </p:txBody>
      </p:sp>
      <p:sp>
        <p:nvSpPr>
          <p:cNvPr id="177" name="Footer Placeholder 8"/>
          <p:cNvSpPr txBox="1">
            <a:spLocks/>
          </p:cNvSpPr>
          <p:nvPr/>
        </p:nvSpPr>
        <p:spPr>
          <a:xfrm>
            <a:off x="3779912" y="5301208"/>
            <a:ext cx="144016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A-L. Lamure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233" y="1215737"/>
            <a:ext cx="5541767" cy="41574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9189" y="1731326"/>
            <a:ext cx="3353832" cy="2565534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 smtClean="0"/>
              <a:t>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 500 nm thick coating</a:t>
            </a: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endParaRPr lang="en-GB" sz="1600" dirty="0" smtClean="0"/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 smtClean="0"/>
              <a:t>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</a:t>
            </a:r>
            <a:r>
              <a:rPr lang="en-GB" sz="16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CO and CH</a:t>
            </a:r>
            <a:r>
              <a:rPr lang="en-GB" sz="16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At 4.2 K, the capacity is much more than one monolayer (10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</a:t>
            </a:r>
            <a:r>
              <a:rPr lang="en-GB" sz="16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/cm</a:t>
            </a:r>
            <a:r>
              <a:rPr lang="en-GB" sz="16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buClr>
                <a:srgbClr val="00CC99"/>
              </a:buClr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 capacity decrease with increasing temperature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9189" y="4571525"/>
            <a:ext cx="25643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 coating is </a:t>
            </a:r>
            <a:r>
              <a:rPr lang="en-GB" sz="1600" dirty="0" smtClean="0">
                <a:solidFill>
                  <a:srgbClr val="FF006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porous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Capacity </a:t>
            </a:r>
            <a:r>
              <a:rPr lang="en-GB" sz="1600" dirty="0" smtClean="0">
                <a:solidFill>
                  <a:srgbClr val="FF006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~ 100 x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97556" y="5705630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Next steps: </a:t>
            </a:r>
          </a:p>
          <a:p>
            <a:pPr lvl="1" algn="just">
              <a:buClr>
                <a:srgbClr val="00CC99"/>
              </a:buClr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Pumping speed &amp; adsorption isotherms and </a:t>
            </a:r>
            <a:r>
              <a:rPr lang="en-GB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isosteres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en-GB" sz="16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20-100 K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range, set-up available by spring 2017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 - HL-LHC VSC Seminar, CERN, 9th December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5" name="Footer Placeholder 3"/>
          <p:cNvSpPr txBox="1">
            <a:spLocks/>
          </p:cNvSpPr>
          <p:nvPr/>
        </p:nvSpPr>
        <p:spPr>
          <a:xfrm>
            <a:off x="4197018" y="6509041"/>
            <a:ext cx="439204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 smtClean="0">
                <a:solidFill>
                  <a:schemeClr val="bg2"/>
                </a:solidFill>
              </a:rPr>
              <a:t>V. Baglin - HL-LHC VSC Seminar, CERN, 9th December 2016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49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6361" y="0"/>
            <a:ext cx="9143999" cy="51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2800" b="1" dirty="0" smtClean="0">
                <a:solidFill>
                  <a:schemeClr val="bg2"/>
                </a:solidFill>
              </a:rPr>
              <a:t>a-C Coating Thermal Desorption Spectroscopy</a:t>
            </a:r>
            <a:endParaRPr lang="en-US" sz="2800" b="1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357" y="1085664"/>
            <a:ext cx="2708597" cy="3150309"/>
          </a:xfrm>
          <a:prstGeom prst="rect">
            <a:avLst/>
          </a:prstGeom>
          <a:noFill/>
        </p:spPr>
        <p:txBody>
          <a:bodyPr wrap="square" lIns="102321" tIns="51161" rIns="102321" bIns="51161" rtlCol="0">
            <a:spAutoFit/>
          </a:bodyPr>
          <a:lstStyle/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endParaRPr lang="en-GB" dirty="0"/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 larger the coverage, the lower the desorption temperature.</a:t>
            </a: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 algn="just">
              <a:buClr>
                <a:srgbClr val="00CC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Binding energies are in the range 100-500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meV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decrease with surface coverage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buClr>
                <a:srgbClr val="00CC99"/>
              </a:buClr>
              <a:buFont typeface="Arial" pitchFamily="34" charset="0"/>
              <a:buChar char="•"/>
            </a:pP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9779" y="562739"/>
            <a:ext cx="5587755" cy="4525053"/>
          </a:xfrm>
          <a:prstGeom prst="rect">
            <a:avLst/>
          </a:prstGeom>
        </p:spPr>
      </p:pic>
      <p:sp>
        <p:nvSpPr>
          <p:cNvPr id="15" name="Footer Placeholder 9"/>
          <p:cNvSpPr txBox="1">
            <a:spLocks/>
          </p:cNvSpPr>
          <p:nvPr/>
        </p:nvSpPr>
        <p:spPr>
          <a:xfrm>
            <a:off x="4221671" y="6373683"/>
            <a:ext cx="42038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V. Baglin  -  77th IUVSTA Workshop, Fuefuki, Japan,Aug 17-21, 2016</a:t>
            </a:r>
            <a:endParaRPr lang="en-US" dirty="0"/>
          </a:p>
        </p:txBody>
      </p:sp>
      <p:sp>
        <p:nvSpPr>
          <p:cNvPr id="10" name="Footer Placeholder 8"/>
          <p:cNvSpPr txBox="1">
            <a:spLocks/>
          </p:cNvSpPr>
          <p:nvPr/>
        </p:nvSpPr>
        <p:spPr>
          <a:xfrm>
            <a:off x="816576" y="4395813"/>
            <a:ext cx="144016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A-L. Lamure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862532"/>
              </p:ext>
            </p:extLst>
          </p:nvPr>
        </p:nvGraphicFramePr>
        <p:xfrm>
          <a:off x="1259632" y="5239885"/>
          <a:ext cx="7273236" cy="961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8476"/>
                <a:gridCol w="1479464"/>
                <a:gridCol w="1600790"/>
                <a:gridCol w="1702490"/>
                <a:gridCol w="1532016"/>
              </a:tblGrid>
              <a:tr h="3261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CH4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CO2</a:t>
                      </a:r>
                      <a:endParaRPr lang="en-GB" dirty="0"/>
                    </a:p>
                  </a:txBody>
                  <a:tcPr/>
                </a:tc>
              </a:tr>
              <a:tr h="59615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Peak in 40-60 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3399"/>
                          </a:solidFill>
                        </a:rPr>
                        <a:t>Any</a:t>
                      </a:r>
                      <a:r>
                        <a:rPr lang="en-GB" sz="1400" dirty="0" smtClean="0"/>
                        <a:t> coverage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For</a:t>
                      </a:r>
                      <a:r>
                        <a:rPr lang="en-GB" sz="1400" baseline="0" dirty="0" smtClean="0"/>
                        <a:t> coverage 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&gt; 10</a:t>
                      </a:r>
                      <a:r>
                        <a:rPr lang="en-GB" sz="1400" baseline="30000" dirty="0" smtClean="0"/>
                        <a:t>17</a:t>
                      </a:r>
                      <a:r>
                        <a:rPr lang="en-GB" sz="1400" baseline="0" dirty="0" smtClean="0"/>
                        <a:t> CH</a:t>
                      </a:r>
                      <a:r>
                        <a:rPr lang="en-GB" sz="1400" baseline="-25000" dirty="0" smtClean="0"/>
                        <a:t>4</a:t>
                      </a:r>
                      <a:r>
                        <a:rPr lang="en-GB" sz="1400" baseline="0" dirty="0" smtClean="0"/>
                        <a:t>/cm</a:t>
                      </a:r>
                      <a:r>
                        <a:rPr lang="en-GB" sz="1400" baseline="30000" dirty="0" smtClean="0"/>
                        <a:t>2</a:t>
                      </a:r>
                      <a:endParaRPr lang="en-GB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For coverage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&gt; 2 10</a:t>
                      </a:r>
                      <a:r>
                        <a:rPr lang="en-GB" sz="1400" baseline="30000" dirty="0" smtClean="0"/>
                        <a:t>16</a:t>
                      </a:r>
                      <a:r>
                        <a:rPr lang="en-GB" sz="1400" baseline="0" dirty="0" smtClean="0"/>
                        <a:t> CO/cm</a:t>
                      </a:r>
                      <a:r>
                        <a:rPr lang="en-GB" sz="1400" baseline="300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For coverage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&gt; 10</a:t>
                      </a:r>
                      <a:r>
                        <a:rPr lang="en-GB" sz="1400" baseline="30000" dirty="0" smtClean="0"/>
                        <a:t>18</a:t>
                      </a:r>
                      <a:r>
                        <a:rPr lang="en-GB" sz="1400" baseline="0" dirty="0" smtClean="0"/>
                        <a:t> CO</a:t>
                      </a:r>
                      <a:r>
                        <a:rPr lang="en-GB" sz="1400" baseline="-25000" dirty="0" smtClean="0"/>
                        <a:t>2</a:t>
                      </a:r>
                      <a:r>
                        <a:rPr lang="en-GB" sz="1400" baseline="0" dirty="0" smtClean="0"/>
                        <a:t>/cm</a:t>
                      </a:r>
                      <a:r>
                        <a:rPr lang="en-GB" sz="1400" baseline="30000" dirty="0" smtClean="0"/>
                        <a:t>2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8935619" y="980728"/>
            <a:ext cx="2083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619672" y="6335297"/>
            <a:ext cx="6480720" cy="338554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3399"/>
                </a:solidFill>
              </a:rPr>
              <a:t>Potential modification of the proposed BS operating temperature</a:t>
            </a:r>
            <a:endParaRPr lang="en-GB" sz="1600" b="1" dirty="0">
              <a:solidFill>
                <a:srgbClr val="FF3399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572000" y="764704"/>
            <a:ext cx="0" cy="1800200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148064" y="764704"/>
            <a:ext cx="0" cy="1800200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804248" y="764704"/>
            <a:ext cx="0" cy="1800200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092280" y="764704"/>
            <a:ext cx="0" cy="1800200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660232" y="2996952"/>
            <a:ext cx="0" cy="1800200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948264" y="2996952"/>
            <a:ext cx="0" cy="1800200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995936" y="2996952"/>
            <a:ext cx="0" cy="1800200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283968" y="2996952"/>
            <a:ext cx="0" cy="1800200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4413-238D-4830-BF22-2A0BDA7A49F7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23" name="Footer Placeholder 3"/>
          <p:cNvSpPr txBox="1">
            <a:spLocks/>
          </p:cNvSpPr>
          <p:nvPr/>
        </p:nvSpPr>
        <p:spPr>
          <a:xfrm>
            <a:off x="4197018" y="6509041"/>
            <a:ext cx="439204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 smtClean="0">
                <a:solidFill>
                  <a:schemeClr val="bg2"/>
                </a:solidFill>
              </a:rPr>
              <a:t>V. Baglin - HL-LHC VSC Seminar, CERN, 9th December 2016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98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60360" cy="51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2800" b="1" dirty="0" smtClean="0">
                <a:solidFill>
                  <a:schemeClr val="bg2"/>
                </a:solidFill>
              </a:rPr>
              <a:t>a-C Coating Studies with COLDEX</a:t>
            </a:r>
            <a:endParaRPr lang="en-US" sz="2800" b="1" dirty="0">
              <a:solidFill>
                <a:schemeClr val="bg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5597" y="595051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smtClean="0"/>
              <a:t>is desorbed in the range </a:t>
            </a:r>
            <a:r>
              <a:rPr lang="en-GB" smtClean="0">
                <a:solidFill>
                  <a:srgbClr val="FF3399"/>
                </a:solidFill>
              </a:rPr>
              <a:t>40-60 </a:t>
            </a:r>
            <a:r>
              <a:rPr lang="en-GB" dirty="0" smtClean="0">
                <a:solidFill>
                  <a:srgbClr val="FF3399"/>
                </a:solidFill>
              </a:rPr>
              <a:t>K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and CO </a:t>
            </a:r>
            <a:r>
              <a:rPr lang="en-GB" smtClean="0"/>
              <a:t>are desorbed </a:t>
            </a:r>
            <a:r>
              <a:rPr lang="en-GB" smtClean="0">
                <a:solidFill>
                  <a:srgbClr val="FF3399"/>
                </a:solidFill>
              </a:rPr>
              <a:t>above </a:t>
            </a:r>
            <a:r>
              <a:rPr lang="en-GB" dirty="0" smtClean="0">
                <a:solidFill>
                  <a:srgbClr val="FF3399"/>
                </a:solidFill>
              </a:rPr>
              <a:t>80 K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activation </a:t>
            </a:r>
            <a:r>
              <a:rPr lang="en-GB" dirty="0" smtClean="0"/>
              <a:t>energy (temperature) </a:t>
            </a:r>
            <a:r>
              <a:rPr lang="en-GB" dirty="0"/>
              <a:t>for </a:t>
            </a:r>
            <a:r>
              <a:rPr lang="en-GB" dirty="0" smtClean="0"/>
              <a:t>desorption (release) </a:t>
            </a:r>
            <a:r>
              <a:rPr lang="en-GB" dirty="0"/>
              <a:t>is </a:t>
            </a:r>
            <a:r>
              <a:rPr lang="en-GB" dirty="0">
                <a:solidFill>
                  <a:srgbClr val="FF3399"/>
                </a:solidFill>
              </a:rPr>
              <a:t>dependent on </a:t>
            </a:r>
            <a:r>
              <a:rPr lang="en-GB">
                <a:solidFill>
                  <a:srgbClr val="FF3399"/>
                </a:solidFill>
              </a:rPr>
              <a:t>the </a:t>
            </a:r>
            <a:r>
              <a:rPr lang="en-GB" smtClean="0">
                <a:solidFill>
                  <a:srgbClr val="FF3399"/>
                </a:solidFill>
              </a:rPr>
              <a:t>coverage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001" y="3777999"/>
            <a:ext cx="4738769" cy="281070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-3431" y="4229816"/>
            <a:ext cx="3762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kern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kern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cryosorption</a:t>
            </a:r>
            <a:r>
              <a:rPr lang="en-GB" kern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capacity for H</a:t>
            </a:r>
            <a:r>
              <a:rPr lang="en-GB" kern="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kern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GB" kern="8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≥ </a:t>
            </a:r>
            <a:r>
              <a:rPr lang="en-GB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∙10</a:t>
            </a:r>
            <a:r>
              <a:rPr lang="en-GB" baseline="30000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GB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en-GB" baseline="-25000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/cm</a:t>
            </a:r>
            <a:r>
              <a:rPr lang="en-GB" baseline="30000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kern="800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below 10 K 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kern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GB" kern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intermediate between metallic surfaces and </a:t>
            </a:r>
            <a:r>
              <a:rPr lang="en-GB" kern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common </a:t>
            </a:r>
            <a:r>
              <a:rPr lang="en-GB" kern="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cryosorbers</a:t>
            </a:r>
            <a:r>
              <a:rPr lang="en-GB" kern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Footer Placeholder 8"/>
          <p:cNvSpPr txBox="1">
            <a:spLocks/>
          </p:cNvSpPr>
          <p:nvPr/>
        </p:nvSpPr>
        <p:spPr>
          <a:xfrm>
            <a:off x="1778534" y="5920423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>
                <a:solidFill>
                  <a:srgbClr val="FFFF00"/>
                </a:solidFill>
                <a:latin typeface="Calibri" panose="020F0502020204030204" pitchFamily="34" charset="0"/>
              </a:rPr>
              <a:t>R</a:t>
            </a:r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Salemme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444" y="551847"/>
            <a:ext cx="5501060" cy="31851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9983" y="3116654"/>
            <a:ext cx="3587921" cy="92333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GB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n-GB">
                <a:solidFill>
                  <a:srgbClr val="FF3399"/>
                </a:solidFill>
              </a:rPr>
              <a:t>possible </a:t>
            </a:r>
            <a:r>
              <a:rPr lang="en-GB" smtClean="0">
                <a:solidFill>
                  <a:srgbClr val="FF3399"/>
                </a:solidFill>
              </a:rPr>
              <a:t>new </a:t>
            </a: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operating temperature  </a:t>
            </a:r>
            <a:r>
              <a:rPr lang="en-GB">
                <a:solidFill>
                  <a:schemeClr val="tx1">
                    <a:lumMod val="75000"/>
                    <a:lumOff val="25000"/>
                  </a:schemeClr>
                </a:solidFill>
              </a:rPr>
              <a:t>window for the </a:t>
            </a: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screen could be </a:t>
            </a:r>
            <a:r>
              <a:rPr lang="en-GB">
                <a:solidFill>
                  <a:srgbClr val="FF3399"/>
                </a:solidFill>
              </a:rPr>
              <a:t>~ 60-80 K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4413-238D-4830-BF22-2A0BDA7A49F7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4197018" y="6509041"/>
            <a:ext cx="439204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 smtClean="0">
                <a:solidFill>
                  <a:schemeClr val="bg2"/>
                </a:solidFill>
              </a:rPr>
              <a:t>V. Baglin - HL-LHC VSC Seminar, CERN, 9th December 2016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57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02" y="1744826"/>
            <a:ext cx="7605713" cy="37877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7009" y="784659"/>
            <a:ext cx="61862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400" dirty="0" smtClean="0"/>
              <a:t>LS2 	starting in </a:t>
            </a:r>
            <a:r>
              <a:rPr lang="en-GB" sz="1400" dirty="0" smtClean="0">
                <a:solidFill>
                  <a:srgbClr val="FF0000"/>
                </a:solidFill>
              </a:rPr>
              <a:t>2019	</a:t>
            </a:r>
            <a:r>
              <a:rPr lang="en-GB" sz="1400" dirty="0" smtClean="0"/>
              <a:t>=&gt; 	</a:t>
            </a:r>
            <a:r>
              <a:rPr lang="en-GB" sz="1400" dirty="0" smtClean="0">
                <a:solidFill>
                  <a:srgbClr val="FF0000"/>
                </a:solidFill>
              </a:rPr>
              <a:t>24 </a:t>
            </a:r>
            <a:r>
              <a:rPr lang="en-GB" sz="1400" dirty="0" smtClean="0"/>
              <a:t>months + 3 months BC 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400" dirty="0" smtClean="0"/>
              <a:t>LS3	LHC: starting in 2024 	=&gt;	</a:t>
            </a:r>
            <a:r>
              <a:rPr lang="en-GB" sz="1400" dirty="0" smtClean="0">
                <a:solidFill>
                  <a:srgbClr val="FF0000"/>
                </a:solidFill>
              </a:rPr>
              <a:t>30</a:t>
            </a:r>
            <a:r>
              <a:rPr lang="en-GB" sz="1400" dirty="0" smtClean="0"/>
              <a:t> months + 3 months BC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400" dirty="0"/>
              <a:t>	I</a:t>
            </a:r>
            <a:r>
              <a:rPr lang="en-GB" sz="1400" dirty="0" smtClean="0"/>
              <a:t>njectors: in 2025</a:t>
            </a:r>
            <a:r>
              <a:rPr lang="en-GB" sz="1400" dirty="0"/>
              <a:t>	</a:t>
            </a:r>
            <a:r>
              <a:rPr lang="en-GB" sz="1400" dirty="0" smtClean="0"/>
              <a:t>=&gt;</a:t>
            </a:r>
            <a:r>
              <a:rPr lang="en-GB" sz="1400" dirty="0"/>
              <a:t>	</a:t>
            </a:r>
            <a:r>
              <a:rPr lang="en-GB" sz="1400" dirty="0" smtClean="0">
                <a:solidFill>
                  <a:srgbClr val="FF0000"/>
                </a:solidFill>
              </a:rPr>
              <a:t>13</a:t>
            </a:r>
            <a:r>
              <a:rPr lang="en-GB" sz="1400" dirty="0" smtClean="0"/>
              <a:t> months + 3 months BC</a:t>
            </a:r>
            <a:endParaRPr lang="en-GB" sz="1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681022" y="686562"/>
            <a:ext cx="1898929" cy="796168"/>
            <a:chOff x="6988333" y="1114770"/>
            <a:chExt cx="2025247" cy="903687"/>
          </a:xfrm>
        </p:grpSpPr>
        <p:grpSp>
          <p:nvGrpSpPr>
            <p:cNvPr id="18" name="Group 17"/>
            <p:cNvGrpSpPr/>
            <p:nvPr/>
          </p:nvGrpSpPr>
          <p:grpSpPr>
            <a:xfrm>
              <a:off x="7067911" y="1141217"/>
              <a:ext cx="1866091" cy="850793"/>
              <a:chOff x="7236296" y="15245"/>
              <a:chExt cx="1866091" cy="850793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7236296" y="68139"/>
                <a:ext cx="224295" cy="1509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36296" y="256825"/>
                <a:ext cx="224295" cy="15094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6296" y="461945"/>
                <a:ext cx="224295" cy="1509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36296" y="671934"/>
                <a:ext cx="224295" cy="1509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7460591" y="15245"/>
                <a:ext cx="1641796" cy="850793"/>
                <a:chOff x="7460591" y="68139"/>
                <a:chExt cx="1641796" cy="850793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7460591" y="440642"/>
                  <a:ext cx="16417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Beam commissioning</a:t>
                  </a:r>
                  <a:endParaRPr lang="en-GB" sz="12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7460591" y="641933"/>
                  <a:ext cx="115666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Technical stop</a:t>
                  </a:r>
                  <a:endParaRPr lang="en-GB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460591" y="246120"/>
                  <a:ext cx="8659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Shutdown</a:t>
                  </a:r>
                  <a:endParaRPr lang="en-GB" sz="1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460591" y="68139"/>
                  <a:ext cx="71365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Physics</a:t>
                  </a:r>
                  <a:endParaRPr lang="en-GB" sz="1200" dirty="0"/>
                </a:p>
              </p:txBody>
            </p:sp>
          </p:grpSp>
        </p:grpSp>
        <p:sp>
          <p:nvSpPr>
            <p:cNvPr id="19" name="Rectangle 18"/>
            <p:cNvSpPr/>
            <p:nvPr/>
          </p:nvSpPr>
          <p:spPr>
            <a:xfrm>
              <a:off x="6988333" y="1114770"/>
              <a:ext cx="2025247" cy="903687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34456" y="1567394"/>
            <a:ext cx="29626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(</a:t>
            </a:r>
            <a:r>
              <a:rPr lang="en-GB" sz="1000" b="1" dirty="0" smtClean="0"/>
              <a:t>Extended) Year End Technical Stop: (E)YETS</a:t>
            </a:r>
            <a:endParaRPr lang="en-GB" sz="1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34456" y="5450200"/>
            <a:ext cx="4281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Goal of 3’000 fb</a:t>
            </a:r>
            <a:r>
              <a:rPr lang="en-GB" sz="2000" b="1" baseline="30000" dirty="0">
                <a:solidFill>
                  <a:schemeClr val="tx2"/>
                </a:solidFill>
              </a:rPr>
              <a:t>-1</a:t>
            </a:r>
            <a:r>
              <a:rPr lang="en-GB" sz="2000" b="1" dirty="0">
                <a:solidFill>
                  <a:schemeClr val="tx2"/>
                </a:solidFill>
              </a:rPr>
              <a:t>  by mid 2030ies</a:t>
            </a:r>
          </a:p>
        </p:txBody>
      </p:sp>
      <p:sp>
        <p:nvSpPr>
          <p:cNvPr id="51" name="Rectangle 6"/>
          <p:cNvSpPr>
            <a:spLocks noChangeArrowheads="1"/>
          </p:cNvSpPr>
          <p:nvPr/>
        </p:nvSpPr>
        <p:spPr bwMode="auto">
          <a:xfrm>
            <a:off x="16361" y="120496"/>
            <a:ext cx="9143999" cy="51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2800" b="1" dirty="0" smtClean="0">
                <a:solidFill>
                  <a:srgbClr val="0089B5"/>
                </a:solidFill>
              </a:rPr>
              <a:t>LHC roadmap: according to MTP 2016-2020</a:t>
            </a:r>
            <a:endParaRPr lang="en-US" sz="2800" b="1" dirty="0">
              <a:solidFill>
                <a:srgbClr val="0089B5"/>
              </a:solidFill>
            </a:endParaRPr>
          </a:p>
        </p:txBody>
      </p:sp>
      <p:sp>
        <p:nvSpPr>
          <p:cNvPr id="53" name="Footer Placeholder 8"/>
          <p:cNvSpPr txBox="1">
            <a:spLocks/>
          </p:cNvSpPr>
          <p:nvPr/>
        </p:nvSpPr>
        <p:spPr>
          <a:xfrm>
            <a:off x="6448666" y="5832670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Bordry</a:t>
            </a:r>
          </a:p>
        </p:txBody>
      </p:sp>
      <p:sp>
        <p:nvSpPr>
          <p:cNvPr id="5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184065" y="6339968"/>
            <a:ext cx="5026386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/>
              <a:t>V. Baglin - HL-LHC VSC Seminar, CERN, 9th December 2016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741493" y="1428894"/>
            <a:ext cx="748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~ 100-</a:t>
            </a:r>
          </a:p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120 fb</a:t>
            </a:r>
            <a:r>
              <a:rPr lang="fr-CH" sz="14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sz="1400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84065" y="3638715"/>
            <a:ext cx="87876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~ 300 fb</a:t>
            </a:r>
            <a:r>
              <a:rPr lang="fr-CH" sz="14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sz="1400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6102" y="1881229"/>
            <a:ext cx="6575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 fb</a:t>
            </a:r>
            <a:r>
              <a:rPr lang="fr-CH" sz="14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sz="1400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310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87084" y="0"/>
            <a:ext cx="9073276" cy="51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2800" b="1" dirty="0" smtClean="0">
                <a:solidFill>
                  <a:schemeClr val="bg2"/>
                </a:solidFill>
              </a:rPr>
              <a:t>Observation of Beam-Gas </a:t>
            </a:r>
            <a:r>
              <a:rPr lang="en-US" sz="2800" b="1" dirty="0" err="1" smtClean="0">
                <a:solidFill>
                  <a:schemeClr val="bg2"/>
                </a:solidFill>
              </a:rPr>
              <a:t>Ionisation</a:t>
            </a:r>
            <a:r>
              <a:rPr lang="en-US" sz="2800" b="1" dirty="0" smtClean="0">
                <a:solidFill>
                  <a:schemeClr val="bg2"/>
                </a:solidFill>
              </a:rPr>
              <a:t> with COLDEX</a:t>
            </a:r>
            <a:endParaRPr lang="en-US" sz="2800" b="1" dirty="0">
              <a:solidFill>
                <a:schemeClr val="bg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0579" y="546567"/>
            <a:ext cx="82667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COLDEX’s  electrode is sensitive enough to </a:t>
            </a:r>
            <a:r>
              <a:rPr lang="en-GB" smtClean="0">
                <a:solidFill>
                  <a:srgbClr val="FF3399"/>
                </a:solidFill>
                <a:latin typeface="+mj-lt"/>
              </a:rPr>
              <a:t>measure beam gas ionisation!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Sensitivity ~ 0.1 nA i.e. </a:t>
            </a:r>
            <a:r>
              <a:rPr lang="pt-BR" altLang="en-US" smtClean="0">
                <a:cs typeface="Segoe UI" panose="020B0502040204020203" pitchFamily="34" charset="0"/>
              </a:rPr>
              <a:t>~</a:t>
            </a:r>
            <a:r>
              <a:rPr lang="pt-BR" altLang="en-US">
                <a:cs typeface="Segoe UI" panose="020B0502040204020203" pitchFamily="34" charset="0"/>
              </a:rPr>
              <a:t>4∙10</a:t>
            </a:r>
            <a:r>
              <a:rPr lang="pt-BR" altLang="en-US" baseline="30000">
                <a:cs typeface="Segoe UI" panose="020B0502040204020203" pitchFamily="34" charset="0"/>
              </a:rPr>
              <a:t>6</a:t>
            </a:r>
            <a:r>
              <a:rPr lang="pt-BR" altLang="en-US">
                <a:cs typeface="Segoe UI" panose="020B0502040204020203" pitchFamily="34" charset="0"/>
              </a:rPr>
              <a:t> e</a:t>
            </a:r>
            <a:r>
              <a:rPr lang="pt-BR" altLang="en-US" baseline="30000">
                <a:cs typeface="Segoe UI" panose="020B0502040204020203" pitchFamily="34" charset="0"/>
              </a:rPr>
              <a:t>-</a:t>
            </a:r>
            <a:r>
              <a:rPr lang="pt-BR" altLang="en-US">
                <a:cs typeface="Segoe UI" panose="020B0502040204020203" pitchFamily="34" charset="0"/>
              </a:rPr>
              <a:t>/(mm</a:t>
            </a:r>
            <a:r>
              <a:rPr lang="pt-BR" altLang="en-US" baseline="30000">
                <a:cs typeface="Segoe UI" panose="020B0502040204020203" pitchFamily="34" charset="0"/>
              </a:rPr>
              <a:t>2</a:t>
            </a:r>
            <a:r>
              <a:rPr lang="pt-BR" altLang="en-US">
                <a:cs typeface="Segoe UI" panose="020B0502040204020203" pitchFamily="34" charset="0"/>
              </a:rPr>
              <a:t> s</a:t>
            </a:r>
            <a:r>
              <a:rPr lang="pt-BR" altLang="en-US" smtClean="0">
                <a:cs typeface="Segoe UI" panose="020B0502040204020203" pitchFamily="34" charset="0"/>
              </a:rPr>
              <a:t>)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3124721" y="6195276"/>
            <a:ext cx="2301398" cy="37351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</a:t>
            </a:r>
            <a:r>
              <a:rPr lang="it-IT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. Salemme, PhD Thesis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20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0125"/>
            <a:ext cx="7380288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1 1"/>
          <p:cNvSpPr txBox="1">
            <a:spLocks noChangeArrowheads="1"/>
          </p:cNvSpPr>
          <p:nvPr/>
        </p:nvSpPr>
        <p:spPr bwMode="auto">
          <a:xfrm>
            <a:off x="7434263" y="4953025"/>
            <a:ext cx="14017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822433"/>
              </a:buClr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62100" indent="-228600">
              <a:spcBef>
                <a:spcPct val="20000"/>
              </a:spcBef>
              <a:buChar char="–"/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81200" indent="-228600">
              <a:spcBef>
                <a:spcPct val="20000"/>
              </a:spcBef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38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95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52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10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solidFill>
                  <a:srgbClr val="FF6599"/>
                </a:solidFill>
              </a:rPr>
              <a:t>Electron/ion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>
                <a:solidFill>
                  <a:srgbClr val="FF6599"/>
                </a:solidFill>
              </a:rPr>
              <a:t>current</a:t>
            </a:r>
          </a:p>
        </p:txBody>
      </p:sp>
      <p:sp>
        <p:nvSpPr>
          <p:cNvPr id="22" name="TextBox 1 2"/>
          <p:cNvSpPr txBox="1">
            <a:spLocks noChangeArrowheads="1"/>
          </p:cNvSpPr>
          <p:nvPr/>
        </p:nvSpPr>
        <p:spPr bwMode="auto">
          <a:xfrm>
            <a:off x="7456488" y="3968775"/>
            <a:ext cx="1724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822433"/>
              </a:buClr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62100" indent="-228600">
              <a:spcBef>
                <a:spcPct val="20000"/>
              </a:spcBef>
              <a:buChar char="–"/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81200" indent="-228600">
              <a:spcBef>
                <a:spcPct val="20000"/>
              </a:spcBef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38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95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52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10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it-IT" sz="1800">
                <a:solidFill>
                  <a:srgbClr val="FF0000"/>
                </a:solidFill>
              </a:rPr>
              <a:t>a-C,</a:t>
            </a:r>
            <a:br>
              <a:rPr lang="en-GB" altLang="it-IT" sz="1800">
                <a:solidFill>
                  <a:srgbClr val="FF0000"/>
                </a:solidFill>
              </a:rPr>
            </a:br>
            <a:r>
              <a:rPr lang="en-GB" altLang="it-IT" sz="1800">
                <a:solidFill>
                  <a:srgbClr val="FF0000"/>
                </a:solidFill>
              </a:rPr>
              <a:t>pressure bump</a:t>
            </a:r>
          </a:p>
        </p:txBody>
      </p:sp>
      <p:sp>
        <p:nvSpPr>
          <p:cNvPr id="25" name="TextBox 1 3"/>
          <p:cNvSpPr txBox="1">
            <a:spLocks noChangeArrowheads="1"/>
          </p:cNvSpPr>
          <p:nvPr/>
        </p:nvSpPr>
        <p:spPr bwMode="auto">
          <a:xfrm>
            <a:off x="7451725" y="3546500"/>
            <a:ext cx="17706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822433"/>
              </a:buClr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62100" indent="-228600">
              <a:spcBef>
                <a:spcPct val="20000"/>
              </a:spcBef>
              <a:buChar char="–"/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81200" indent="-228600">
              <a:spcBef>
                <a:spcPct val="20000"/>
              </a:spcBef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38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95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52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10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 at extremities</a:t>
            </a:r>
            <a:endParaRPr lang="en-GB" altLang="it-IT" sz="1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6" name="Straight Arrow Connector 16"/>
          <p:cNvCxnSpPr/>
          <p:nvPr/>
        </p:nvCxnSpPr>
        <p:spPr>
          <a:xfrm flipH="1">
            <a:off x="7102475" y="4160862"/>
            <a:ext cx="422275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17"/>
          <p:cNvCxnSpPr/>
          <p:nvPr/>
        </p:nvCxnSpPr>
        <p:spPr>
          <a:xfrm flipH="1">
            <a:off x="7319963" y="3746525"/>
            <a:ext cx="204787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1 4"/>
          <p:cNvSpPr txBox="1">
            <a:spLocks noChangeArrowheads="1"/>
          </p:cNvSpPr>
          <p:nvPr/>
        </p:nvSpPr>
        <p:spPr bwMode="auto">
          <a:xfrm>
            <a:off x="7553325" y="2374925"/>
            <a:ext cx="12239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822433"/>
              </a:buClr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62100" indent="-228600">
              <a:spcBef>
                <a:spcPct val="20000"/>
              </a:spcBef>
              <a:buChar char="–"/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81200" indent="-228600">
              <a:spcBef>
                <a:spcPct val="20000"/>
              </a:spcBef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38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95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52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10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it-IT" sz="1800">
                <a:solidFill>
                  <a:srgbClr val="0070C0"/>
                </a:solidFill>
              </a:rPr>
              <a:t>Beam</a:t>
            </a:r>
            <a:br>
              <a:rPr lang="en-GB" altLang="it-IT" sz="1800">
                <a:solidFill>
                  <a:srgbClr val="0070C0"/>
                </a:solidFill>
              </a:rPr>
            </a:br>
            <a:r>
              <a:rPr lang="en-GB" altLang="it-IT" sz="1800">
                <a:solidFill>
                  <a:srgbClr val="0070C0"/>
                </a:solidFill>
              </a:rPr>
              <a:t>circulating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it-IT" sz="1800">
                <a:solidFill>
                  <a:srgbClr val="0070C0"/>
                </a:solidFill>
              </a:rPr>
              <a:t>intensity</a:t>
            </a:r>
          </a:p>
        </p:txBody>
      </p:sp>
      <p:pic>
        <p:nvPicPr>
          <p:cNvPr id="29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085184"/>
            <a:ext cx="2246312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22" y="1439557"/>
            <a:ext cx="4209068" cy="416445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4413-238D-4830-BF22-2A0BDA7A49F7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6" name="Footer Placeholder 3"/>
          <p:cNvSpPr txBox="1">
            <a:spLocks/>
          </p:cNvSpPr>
          <p:nvPr/>
        </p:nvSpPr>
        <p:spPr>
          <a:xfrm>
            <a:off x="4197018" y="6509041"/>
            <a:ext cx="439204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 smtClean="0">
                <a:solidFill>
                  <a:schemeClr val="bg2"/>
                </a:solidFill>
              </a:rPr>
              <a:t>V. Baglin - HL-LHC VSC Seminar, CERN, 9th December 2016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8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3256" y="2626765"/>
            <a:ext cx="5818835" cy="3627742"/>
            <a:chOff x="309862" y="1817482"/>
            <a:chExt cx="5818835" cy="362774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862" y="1817482"/>
              <a:ext cx="5818835" cy="3627742"/>
            </a:xfrm>
            <a:prstGeom prst="rect">
              <a:avLst/>
            </a:prstGeom>
          </p:spPr>
        </p:pic>
        <p:sp>
          <p:nvSpPr>
            <p:cNvPr id="10" name="TextBox 1"/>
            <p:cNvSpPr txBox="1">
              <a:spLocks noChangeArrowheads="1"/>
            </p:cNvSpPr>
            <p:nvPr/>
          </p:nvSpPr>
          <p:spPr bwMode="auto">
            <a:xfrm>
              <a:off x="4335640" y="3941850"/>
              <a:ext cx="148951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22433"/>
                </a:buClr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562100" indent="-228600">
                <a:spcBef>
                  <a:spcPct val="20000"/>
                </a:spcBef>
                <a:buChar char="–"/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1981200" indent="-228600">
                <a:spcBef>
                  <a:spcPct val="20000"/>
                </a:spcBef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4384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895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352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10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it-IT" sz="1100" b="1" dirty="0">
                  <a:solidFill>
                    <a:srgbClr val="FF0000"/>
                  </a:solidFill>
                </a:rPr>
                <a:t>2015 detection limit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834851" y="4174278"/>
              <a:ext cx="4955374" cy="1160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834703" y="4595515"/>
              <a:ext cx="4955374" cy="11601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TextBox 1"/>
            <p:cNvSpPr txBox="1">
              <a:spLocks noChangeArrowheads="1"/>
            </p:cNvSpPr>
            <p:nvPr/>
          </p:nvSpPr>
          <p:spPr bwMode="auto">
            <a:xfrm>
              <a:off x="4052292" y="4371105"/>
              <a:ext cx="148951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22433"/>
                </a:buClr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562100" indent="-228600">
                <a:spcBef>
                  <a:spcPct val="20000"/>
                </a:spcBef>
                <a:buChar char="–"/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1981200" indent="-228600">
                <a:spcBef>
                  <a:spcPct val="20000"/>
                </a:spcBef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4384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895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352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10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it-IT" sz="1100" b="1" dirty="0" smtClean="0">
                  <a:solidFill>
                    <a:srgbClr val="00B050"/>
                  </a:solidFill>
                </a:rPr>
                <a:t>2016 </a:t>
              </a:r>
              <a:r>
                <a:rPr lang="en-GB" altLang="it-IT" sz="1100" b="1" dirty="0">
                  <a:solidFill>
                    <a:srgbClr val="00B050"/>
                  </a:solidFill>
                </a:rPr>
                <a:t>detection limit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5668913" y="4203460"/>
              <a:ext cx="0" cy="35833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344588" y="2960040"/>
              <a:ext cx="0" cy="2052439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TextBox 1"/>
            <p:cNvSpPr txBox="1">
              <a:spLocks noChangeArrowheads="1"/>
            </p:cNvSpPr>
            <p:nvPr/>
          </p:nvSpPr>
          <p:spPr bwMode="auto">
            <a:xfrm rot="16200000">
              <a:off x="799907" y="3329834"/>
              <a:ext cx="81785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822433"/>
                </a:buClr>
                <a:buChar char="•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562100" indent="-228600">
                <a:spcBef>
                  <a:spcPct val="20000"/>
                </a:spcBef>
                <a:buChar char="–"/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1981200" indent="-228600">
                <a:spcBef>
                  <a:spcPct val="20000"/>
                </a:spcBef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4384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895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352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10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it-IT" sz="1100" b="1" dirty="0" smtClean="0">
                  <a:solidFill>
                    <a:srgbClr val="FFC000"/>
                  </a:solidFill>
                </a:rPr>
                <a:t>SEY ≤ 1.1</a:t>
              </a:r>
              <a:endParaRPr lang="en-GB" altLang="it-IT" sz="1100" b="1" dirty="0">
                <a:solidFill>
                  <a:srgbClr val="FFC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34851" y="4185878"/>
              <a:ext cx="509737" cy="421237"/>
            </a:xfrm>
            <a:prstGeom prst="rect">
              <a:avLst/>
            </a:prstGeom>
            <a:solidFill>
              <a:srgbClr val="92D050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87084" y="0"/>
            <a:ext cx="9073276" cy="51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2800" b="1" dirty="0" smtClean="0">
                <a:solidFill>
                  <a:schemeClr val="bg2"/>
                </a:solidFill>
              </a:rPr>
              <a:t>a-C Coating Performances Studies with COLDEX</a:t>
            </a:r>
            <a:endParaRPr lang="en-US" sz="2800" b="1" dirty="0">
              <a:solidFill>
                <a:schemeClr val="bg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3419" y="476672"/>
            <a:ext cx="7770949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3399"/>
                </a:solidFill>
                <a:latin typeface="+mj-lt"/>
              </a:rPr>
              <a:t>No </a:t>
            </a:r>
            <a:r>
              <a:rPr lang="en-GB" dirty="0">
                <a:solidFill>
                  <a:srgbClr val="FF3399"/>
                </a:solidFill>
                <a:latin typeface="+mj-lt"/>
              </a:rPr>
              <a:t>dynamic </a:t>
            </a:r>
            <a:r>
              <a:rPr lang="en-GB" dirty="0" smtClean="0">
                <a:solidFill>
                  <a:srgbClr val="FF3399"/>
                </a:solidFill>
                <a:latin typeface="+mj-lt"/>
              </a:rPr>
              <a:t>pressure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larger than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-9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mbar due </a:t>
            </a:r>
            <a:r>
              <a:rPr lang="en-GB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to </a:t>
            </a: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ESD is observed for: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</a:t>
            </a: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are surface</a:t>
            </a:r>
            <a:endParaRPr lang="en-GB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surface coverages of:</a:t>
            </a:r>
          </a:p>
          <a:p>
            <a:pPr marL="1200150" lvl="2" indent="-285750">
              <a:buClr>
                <a:srgbClr val="00CC99"/>
              </a:buClr>
              <a:buFont typeface="Courier New" panose="02070309020205020404" pitchFamily="49" charset="0"/>
              <a:buChar char="o"/>
            </a:pPr>
            <a:r>
              <a:rPr lang="en-GB" sz="1400">
                <a:solidFill>
                  <a:schemeClr val="tx1">
                    <a:lumMod val="75000"/>
                    <a:lumOff val="25000"/>
                  </a:schemeClr>
                </a:solidFill>
              </a:rPr>
              <a:t>~</a:t>
            </a:r>
            <a:r>
              <a:rPr lang="en-GB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3 10</a:t>
            </a:r>
            <a:r>
              <a:rPr lang="en-GB" sz="1400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16</a:t>
            </a:r>
            <a:r>
              <a:rPr lang="en-GB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</a:t>
            </a:r>
            <a:r>
              <a:rPr lang="en-GB" sz="1400" baseline="-25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/cm</a:t>
            </a:r>
            <a:r>
              <a:rPr lang="en-GB" sz="1400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, ~2 10</a:t>
            </a:r>
            <a:r>
              <a:rPr lang="en-GB" sz="1400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16</a:t>
            </a:r>
            <a:r>
              <a:rPr lang="en-GB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CO/cm</a:t>
            </a:r>
            <a:r>
              <a:rPr lang="en-GB" sz="1400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2,</a:t>
            </a:r>
            <a:r>
              <a:rPr lang="en-GB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~3  10</a:t>
            </a:r>
            <a:r>
              <a:rPr lang="en-GB" sz="1400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16</a:t>
            </a:r>
            <a:r>
              <a:rPr lang="en-GB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</a:t>
            </a:r>
            <a:r>
              <a:rPr lang="en-GB" sz="1400" baseline="-25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1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/cm</a:t>
            </a:r>
            <a:r>
              <a:rPr lang="en-GB" sz="1400" baseline="30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en-GB" dirty="0" smtClean="0">
              <a:latin typeface="+mj-lt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Measured dynamic</a:t>
            </a:r>
            <a:r>
              <a:rPr lang="en-GB" smtClean="0">
                <a:latin typeface="+mj-lt"/>
              </a:rPr>
              <a:t> </a:t>
            </a:r>
            <a:r>
              <a:rPr lang="en-GB">
                <a:solidFill>
                  <a:srgbClr val="FF3399"/>
                </a:solidFill>
                <a:latin typeface="+mj-lt"/>
              </a:rPr>
              <a:t>heat </a:t>
            </a:r>
            <a:r>
              <a:rPr lang="en-GB" smtClean="0">
                <a:solidFill>
                  <a:srgbClr val="FF3399"/>
                </a:solidFill>
                <a:latin typeface="+mj-lt"/>
              </a:rPr>
              <a:t>load</a:t>
            </a:r>
            <a:r>
              <a:rPr lang="en-GB" smtClean="0">
                <a:latin typeface="+mj-lt"/>
              </a:rPr>
              <a:t> are within: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mtClean="0">
                <a:latin typeface="+mj-lt"/>
              </a:rPr>
              <a:t>0.2 +/- 0.1 W/m for all studied cases</a:t>
            </a:r>
            <a:endParaRPr lang="en-GB" dirty="0">
              <a:latin typeface="+mj-lt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>
                <a:solidFill>
                  <a:srgbClr val="FF3399"/>
                </a:solidFill>
                <a:latin typeface="+mj-lt"/>
              </a:rPr>
              <a:t>No </a:t>
            </a:r>
            <a:r>
              <a:rPr lang="en-GB" smtClean="0">
                <a:solidFill>
                  <a:srgbClr val="FF3399"/>
                </a:solidFill>
                <a:latin typeface="+mj-lt"/>
              </a:rPr>
              <a:t>multipacting electron activity </a:t>
            </a: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 measured above 0.1 nA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5897" y="2990657"/>
            <a:ext cx="2160090" cy="3606695"/>
          </a:xfrm>
          <a:prstGeom prst="rect">
            <a:avLst/>
          </a:prstGeom>
        </p:spPr>
      </p:pic>
      <p:sp>
        <p:nvSpPr>
          <p:cNvPr id="24" name="TextBox 21"/>
          <p:cNvSpPr txBox="1"/>
          <p:nvPr/>
        </p:nvSpPr>
        <p:spPr>
          <a:xfrm>
            <a:off x="6425897" y="2217413"/>
            <a:ext cx="2038350" cy="9387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100" smtClean="0">
                <a:solidFill>
                  <a:srgbClr val="000000"/>
                </a:solidFill>
                <a:latin typeface="+mj-lt"/>
              </a:rPr>
              <a:t>Electron pick-up inserted </a:t>
            </a:r>
            <a:r>
              <a:rPr lang="en-GB" sz="1100" dirty="0">
                <a:solidFill>
                  <a:srgbClr val="000000"/>
                </a:solidFill>
                <a:latin typeface="+mj-lt"/>
              </a:rPr>
              <a:t>through RT chimney</a:t>
            </a:r>
          </a:p>
          <a:p>
            <a:pPr algn="ctr">
              <a:defRPr/>
            </a:pPr>
            <a:r>
              <a:rPr lang="en-GB" sz="1100" dirty="0">
                <a:solidFill>
                  <a:srgbClr val="000000"/>
                </a:solidFill>
                <a:latin typeface="+mj-lt"/>
              </a:rPr>
              <a:t>Shielded by a grid</a:t>
            </a:r>
          </a:p>
          <a:p>
            <a:pPr algn="ctr">
              <a:defRPr/>
            </a:pPr>
            <a:r>
              <a:rPr lang="en-GB" sz="1100" dirty="0">
                <a:solidFill>
                  <a:srgbClr val="000000"/>
                </a:solidFill>
                <a:latin typeface="+mj-lt"/>
              </a:rPr>
              <a:t>Circular, D = 18 mm</a:t>
            </a:r>
          </a:p>
          <a:p>
            <a:pPr algn="ctr">
              <a:defRPr/>
            </a:pP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25" name="Footer Placeholder 8"/>
          <p:cNvSpPr txBox="1">
            <a:spLocks/>
          </p:cNvSpPr>
          <p:nvPr/>
        </p:nvSpPr>
        <p:spPr>
          <a:xfrm>
            <a:off x="3473023" y="6209400"/>
            <a:ext cx="2301398" cy="37351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</a:t>
            </a:r>
            <a:r>
              <a:rPr lang="it-IT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. Salemme, PhD Thesis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0232" y="1246016"/>
            <a:ext cx="2081019" cy="584775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none" rtlCol="0">
            <a:spAutoFit/>
          </a:bodyPr>
          <a:lstStyle/>
          <a:p>
            <a:r>
              <a:rPr lang="el-GR" sz="3200" smtClean="0">
                <a:solidFill>
                  <a:srgbClr val="FF3399"/>
                </a:solidFill>
              </a:rPr>
              <a:t>δ</a:t>
            </a:r>
            <a:r>
              <a:rPr lang="en-GB" sz="3200" baseline="-25000" smtClean="0">
                <a:solidFill>
                  <a:srgbClr val="FF3399"/>
                </a:solidFill>
              </a:rPr>
              <a:t>max</a:t>
            </a:r>
            <a:r>
              <a:rPr lang="en-GB" sz="3200" smtClean="0">
                <a:solidFill>
                  <a:srgbClr val="FF3399"/>
                </a:solidFill>
              </a:rPr>
              <a:t> &lt; 1.1 </a:t>
            </a:r>
            <a:endParaRPr lang="en-GB" sz="3200">
              <a:solidFill>
                <a:srgbClr val="FF339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4413-238D-4830-BF22-2A0BDA7A49F7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20" name="Footer Placeholder 3"/>
          <p:cNvSpPr txBox="1">
            <a:spLocks/>
          </p:cNvSpPr>
          <p:nvPr/>
        </p:nvSpPr>
        <p:spPr>
          <a:xfrm>
            <a:off x="4197018" y="6509041"/>
            <a:ext cx="4392048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200" dirty="0" smtClean="0">
                <a:solidFill>
                  <a:schemeClr val="bg2"/>
                </a:solidFill>
              </a:rPr>
              <a:t>V. Baglin - HL-LHC VSC Seminar, CERN, 9th December 2016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31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264" y="780203"/>
            <a:ext cx="3763812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KEK Collaboration: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critical energy (x100 LHC)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Desorption yields of a-C coating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than stainless steel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Conditioning with beam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132" y="6956"/>
            <a:ext cx="7920000" cy="720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a-C coating and Synchrotron Radiation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892387" y="6453976"/>
            <a:ext cx="555496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V. Baglin - HL-LHC VSC Seminar, CERN, 9th December 2016</a:t>
            </a:r>
            <a:endParaRPr lang="en-GB" dirty="0"/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1547664" y="2757054"/>
            <a:ext cx="118056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Ady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6076" y="769385"/>
            <a:ext cx="4866671" cy="2783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28103" y="54229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CC99"/>
                </a:solidFill>
              </a:rPr>
              <a:t>In-situ</a:t>
            </a:r>
            <a:r>
              <a:rPr lang="en-GB" dirty="0" smtClean="0">
                <a:solidFill>
                  <a:srgbClr val="00CC99"/>
                </a:solidFill>
              </a:rPr>
              <a:t> </a:t>
            </a:r>
            <a:r>
              <a:rPr lang="en-GB" dirty="0" err="1" smtClean="0">
                <a:solidFill>
                  <a:srgbClr val="00CC99"/>
                </a:solidFill>
              </a:rPr>
              <a:t>bakeout</a:t>
            </a:r>
            <a:r>
              <a:rPr lang="en-GB" dirty="0" smtClean="0">
                <a:solidFill>
                  <a:srgbClr val="00CC99"/>
                </a:solidFill>
              </a:rPr>
              <a:t> at 120 </a:t>
            </a:r>
            <a:r>
              <a:rPr lang="en-GB" dirty="0" err="1" smtClean="0">
                <a:solidFill>
                  <a:srgbClr val="00CC99"/>
                </a:solidFill>
              </a:rPr>
              <a:t>deg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36975" y="3629941"/>
            <a:ext cx="4176927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BINP Collaboration: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Set-up under construction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Unbaked sample at room and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cryogenic temperature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~ 50 eV critical energy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Results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expected by ~ mid-end 2017</a:t>
            </a:r>
          </a:p>
        </p:txBody>
      </p:sp>
      <p:sp>
        <p:nvSpPr>
          <p:cNvPr id="9" name="Footer Placeholder 8"/>
          <p:cNvSpPr txBox="1">
            <a:spLocks/>
          </p:cNvSpPr>
          <p:nvPr/>
        </p:nvSpPr>
        <p:spPr>
          <a:xfrm>
            <a:off x="944189" y="5561253"/>
            <a:ext cx="1794245" cy="532043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V. Baglin, </a:t>
            </a:r>
          </a:p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A. Krasnov (BINP)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95122"/>
            <a:ext cx="3851920" cy="288894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89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317886"/>
            <a:ext cx="6549155" cy="43113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528658"/>
            <a:ext cx="7204032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Unbaked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a-C coated stainless steel tube, 450-500 nm thick: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Mass spectrum is water dominated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x 30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unbaked stainless steel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pump down very similar to 1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one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After 10h pumping: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Stainless steel = 2 10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mbar.l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/s/cm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a-C coating = 6 10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-9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mbar.l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/s/cm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132" y="6956"/>
            <a:ext cx="7920000" cy="720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a-C Coating and Thermal Outgassing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088878" y="6446654"/>
            <a:ext cx="5410944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V. Baglin - HL-LHC VSC Seminar, CERN, 9th December 2016</a:t>
            </a:r>
            <a:endParaRPr lang="en-GB" dirty="0"/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277734" y="5517232"/>
            <a:ext cx="118056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smtClean="0">
                <a:solidFill>
                  <a:srgbClr val="FFFF00"/>
                </a:solidFill>
                <a:latin typeface="Calibri" panose="020F0502020204030204" pitchFamily="34" charset="0"/>
              </a:rPr>
              <a:t>I. Wevers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724128" y="4365104"/>
            <a:ext cx="0" cy="936104"/>
          </a:xfrm>
          <a:prstGeom prst="straightConnector1">
            <a:avLst/>
          </a:prstGeom>
          <a:ln w="57150">
            <a:solidFill>
              <a:srgbClr val="FF3399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54990" y="448639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x 30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06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090096" y="2993833"/>
            <a:ext cx="98937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600" dirty="0" smtClean="0">
                <a:solidFill>
                  <a:srgbClr val="FF3399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δ</a:t>
            </a:r>
            <a:r>
              <a:rPr lang="en-GB" sz="1600" baseline="-25000" dirty="0" smtClean="0">
                <a:solidFill>
                  <a:srgbClr val="FF3399"/>
                </a:solidFill>
                <a:cs typeface="GreekC" panose="00000400000000000000" pitchFamily="2" charset="0"/>
              </a:rPr>
              <a:t>max</a:t>
            </a:r>
            <a:r>
              <a:rPr lang="en-GB" sz="1600" dirty="0" smtClean="0">
                <a:solidFill>
                  <a:srgbClr val="FF3399"/>
                </a:solidFill>
              </a:rPr>
              <a:t>&lt; 1 !</a:t>
            </a:r>
            <a:endParaRPr lang="en-GB" sz="1600" dirty="0">
              <a:solidFill>
                <a:srgbClr val="FF3399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553" y="9240"/>
            <a:ext cx="7920000" cy="720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Laser Engineered Surface Structures: LESS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23929" y="6487900"/>
            <a:ext cx="4345596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V. Baglin - HL-LHC VSC Seminar, CERN, 9th December 2016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-4599" y="514042"/>
            <a:ext cx="911173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 studied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alternative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to a-C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coating. Principle: laser treatment of a tube at atmospheric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pressure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Collaboration with </a:t>
            </a:r>
            <a:r>
              <a:rPr lang="en-GB" sz="1700" dirty="0" smtClean="0">
                <a:solidFill>
                  <a:srgbClr val="00CC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university of Dundee and ASTEC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: validate vacuum performances before LS2: 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Outgassing thermal and stimulated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Produce a tube and realise implementation on the field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Test liners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validated in SPS BA5 and to be installed in COLDEX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458" y="808827"/>
            <a:ext cx="1999731" cy="1499355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918373"/>
              </p:ext>
            </p:extLst>
          </p:nvPr>
        </p:nvGraphicFramePr>
        <p:xfrm>
          <a:off x="2890692" y="3236100"/>
          <a:ext cx="2466474" cy="2466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3" name="KGPlot" r:id="rId5" imgW="6858000" imgH="6858000" progId="KGraph_Plot">
                  <p:embed/>
                </p:oleObj>
              </mc:Choice>
              <mc:Fallback>
                <p:oleObj name="KGPlot" r:id="rId5" imgW="6858000" imgH="68580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90692" y="3236100"/>
                        <a:ext cx="2466474" cy="2466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ooter Placeholder 8"/>
          <p:cNvSpPr txBox="1">
            <a:spLocks/>
          </p:cNvSpPr>
          <p:nvPr/>
        </p:nvSpPr>
        <p:spPr>
          <a:xfrm>
            <a:off x="3714404" y="5851106"/>
            <a:ext cx="116294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I. Wevers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846804" y="2339753"/>
            <a:ext cx="2012708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pPr algn="ctr"/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A. </a:t>
            </a:r>
            <a:r>
              <a:rPr lang="en-GB" sz="900" dirty="0" err="1" smtClean="0">
                <a:solidFill>
                  <a:srgbClr val="000000"/>
                </a:solidFill>
                <a:cs typeface="Times New Roman" pitchFamily="18" charset="0"/>
              </a:rPr>
              <a:t>Abdolvand</a:t>
            </a:r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900" i="1" dirty="0" smtClean="0">
                <a:solidFill>
                  <a:srgbClr val="000000"/>
                </a:solidFill>
                <a:cs typeface="Times New Roman" pitchFamily="18" charset="0"/>
              </a:rPr>
              <a:t>et al.</a:t>
            </a:r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</a:p>
          <a:p>
            <a:pPr algn="ctr"/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Dundee University’ s sample</a:t>
            </a:r>
            <a:r>
              <a:rPr lang="en-GB" sz="900" dirty="0">
                <a:solidFill>
                  <a:srgbClr val="000000"/>
                </a:solidFill>
                <a:cs typeface="Times New Roman" pitchFamily="18" charset="0"/>
              </a:rPr>
              <a:t>s</a:t>
            </a:r>
            <a:endParaRPr lang="en-US" sz="900" dirty="0"/>
          </a:p>
        </p:txBody>
      </p:sp>
      <p:sp>
        <p:nvSpPr>
          <p:cNvPr id="18" name="TextBox 17"/>
          <p:cNvSpPr txBox="1"/>
          <p:nvPr/>
        </p:nvSpPr>
        <p:spPr>
          <a:xfrm>
            <a:off x="3665648" y="2991613"/>
            <a:ext cx="107753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3399"/>
                </a:solidFill>
                <a:cs typeface="GreekC" panose="00000400000000000000" pitchFamily="2" charset="0"/>
              </a:rPr>
              <a:t>Large H</a:t>
            </a:r>
            <a:r>
              <a:rPr lang="en-GB" sz="1400" baseline="-25000" dirty="0" smtClean="0">
                <a:solidFill>
                  <a:srgbClr val="FF3399"/>
                </a:solidFill>
                <a:cs typeface="GreekC" panose="00000400000000000000" pitchFamily="2" charset="0"/>
              </a:rPr>
              <a:t>2</a:t>
            </a:r>
            <a:r>
              <a:rPr lang="en-GB" sz="1400" dirty="0" smtClean="0">
                <a:solidFill>
                  <a:srgbClr val="FF3399"/>
                </a:solidFill>
                <a:cs typeface="GreekC" panose="00000400000000000000" pitchFamily="2" charset="0"/>
              </a:rPr>
              <a:t>O </a:t>
            </a:r>
          </a:p>
          <a:p>
            <a:r>
              <a:rPr lang="en-GB" sz="1400" dirty="0" smtClean="0">
                <a:solidFill>
                  <a:srgbClr val="FF3399"/>
                </a:solidFill>
                <a:cs typeface="GreekC" panose="00000400000000000000" pitchFamily="2" charset="0"/>
              </a:rPr>
              <a:t>outgassing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374148"/>
            <a:ext cx="3132934" cy="24318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/>
          <a:srcRect b="34961"/>
          <a:stretch/>
        </p:blipFill>
        <p:spPr>
          <a:xfrm>
            <a:off x="5141938" y="3485792"/>
            <a:ext cx="3867318" cy="229202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757796" y="2949086"/>
            <a:ext cx="325145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  <a:cs typeface="GreekC" panose="00000400000000000000" pitchFamily="2" charset="0"/>
              </a:rPr>
              <a:t>Electron cloud suppression by 4 order of magnitude as compared to Cu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24" name="Footer Placeholder 8"/>
          <p:cNvSpPr txBox="1">
            <a:spLocks/>
          </p:cNvSpPr>
          <p:nvPr/>
        </p:nvSpPr>
        <p:spPr>
          <a:xfrm>
            <a:off x="6494126" y="5844756"/>
            <a:ext cx="116294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H. Neupert</a:t>
            </a:r>
          </a:p>
        </p:txBody>
      </p:sp>
      <p:sp>
        <p:nvSpPr>
          <p:cNvPr id="25" name="Footer Placeholder 8"/>
          <p:cNvSpPr txBox="1">
            <a:spLocks/>
          </p:cNvSpPr>
          <p:nvPr/>
        </p:nvSpPr>
        <p:spPr>
          <a:xfrm>
            <a:off x="312358" y="5805998"/>
            <a:ext cx="257833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E. Garcia-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Tabares</a:t>
            </a:r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Valdivieso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08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3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HL-LHC Layout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14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Insertion Region (till Q4)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081" y="980728"/>
            <a:ext cx="8088351" cy="4032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79143" y="3363960"/>
            <a:ext cx="402248" cy="291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FF00"/>
                </a:solidFill>
              </a:rPr>
              <a:t>Q1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9210" y="3165296"/>
            <a:ext cx="496644" cy="291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FF00"/>
                </a:solidFill>
              </a:rPr>
              <a:t>Q2a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02213" y="3028760"/>
            <a:ext cx="496644" cy="291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FF00"/>
                </a:solidFill>
              </a:rPr>
              <a:t>Q2b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0392" y="2892225"/>
            <a:ext cx="402248" cy="291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FF00"/>
                </a:solidFill>
              </a:rPr>
              <a:t>Q3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99696" y="2851056"/>
            <a:ext cx="412905" cy="291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FF00"/>
                </a:solidFill>
              </a:rPr>
              <a:t>CP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96302" y="2802805"/>
            <a:ext cx="361140" cy="262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FF00"/>
                </a:solidFill>
              </a:rPr>
              <a:t>D1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5484" y="2760919"/>
            <a:ext cx="467716" cy="262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FF00"/>
                </a:solidFill>
              </a:rPr>
              <a:t>DFX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50832" y="2726981"/>
            <a:ext cx="492076" cy="262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FF00"/>
                </a:solidFill>
              </a:rPr>
              <a:t>DFM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07619" y="2056469"/>
            <a:ext cx="758516" cy="262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480241" y="1842503"/>
            <a:ext cx="342959" cy="27307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6" idx="2"/>
          </p:cNvCxnSpPr>
          <p:nvPr/>
        </p:nvCxnSpPr>
        <p:spPr>
          <a:xfrm flipH="1">
            <a:off x="2543919" y="2319080"/>
            <a:ext cx="342959" cy="30892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515239" y="1253799"/>
            <a:ext cx="0" cy="47787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96302" y="1021340"/>
            <a:ext cx="1729878" cy="262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FF00"/>
                </a:solidFill>
              </a:rPr>
              <a:t>Connection to LHC (UL)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19564" y="1051092"/>
            <a:ext cx="1478663" cy="262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FF00"/>
                </a:solidFill>
              </a:rPr>
              <a:t>Service </a:t>
            </a:r>
            <a:r>
              <a:rPr lang="fr-CH" sz="1200" dirty="0" err="1" smtClean="0">
                <a:solidFill>
                  <a:srgbClr val="FFFF00"/>
                </a:solidFill>
              </a:rPr>
              <a:t>gallery</a:t>
            </a:r>
            <a:r>
              <a:rPr lang="fr-CH" sz="1200" dirty="0" smtClean="0">
                <a:solidFill>
                  <a:srgbClr val="FFFF00"/>
                </a:solidFill>
              </a:rPr>
              <a:t> (UR)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135094" y="1313703"/>
            <a:ext cx="0" cy="47787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24615" y="3548072"/>
            <a:ext cx="608822" cy="291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FF00"/>
                </a:solidFill>
              </a:rPr>
              <a:t>TAXS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8801" y="2902685"/>
            <a:ext cx="1017343" cy="262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>
                <a:solidFill>
                  <a:srgbClr val="FFFF00"/>
                </a:solidFill>
              </a:rPr>
              <a:t>Crab</a:t>
            </a:r>
            <a:r>
              <a:rPr lang="fr-CH" sz="1200" dirty="0" smtClean="0">
                <a:solidFill>
                  <a:srgbClr val="FFFF00"/>
                </a:solidFill>
              </a:rPr>
              <a:t> </a:t>
            </a:r>
            <a:r>
              <a:rPr lang="fr-CH" sz="1200" dirty="0" err="1" smtClean="0">
                <a:solidFill>
                  <a:srgbClr val="FFFF00"/>
                </a:solidFill>
              </a:rPr>
              <a:t>cavities</a:t>
            </a:r>
            <a:endParaRPr lang="en-GB" sz="1200" dirty="0">
              <a:solidFill>
                <a:srgbClr val="FFFF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897088" y="2561501"/>
            <a:ext cx="0" cy="28243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81332" y="1318184"/>
            <a:ext cx="872278" cy="262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FF00"/>
                </a:solidFill>
              </a:rPr>
              <a:t>UA </a:t>
            </a:r>
            <a:r>
              <a:rPr lang="fr-CH" sz="1200" dirty="0" err="1" smtClean="0">
                <a:solidFill>
                  <a:srgbClr val="FFFF00"/>
                </a:solidFill>
              </a:rPr>
              <a:t>Gallery</a:t>
            </a:r>
            <a:endParaRPr lang="fr-CH" sz="1200" dirty="0" smtClean="0">
              <a:solidFill>
                <a:srgbClr val="FFFF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902206" y="1552640"/>
            <a:ext cx="0" cy="17903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43500" y="2483718"/>
            <a:ext cx="353528" cy="2480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FF00"/>
                </a:solidFill>
              </a:rPr>
              <a:t>Q4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8131" y="2073012"/>
            <a:ext cx="527094" cy="2480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FF00"/>
                </a:solidFill>
              </a:rPr>
              <a:t>BBLR</a:t>
            </a:r>
            <a:endParaRPr lang="en-GB" sz="1100" dirty="0">
              <a:solidFill>
                <a:srgbClr val="FFFF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26927" y="2284955"/>
            <a:ext cx="0" cy="12939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45080" y="2524727"/>
            <a:ext cx="347438" cy="2480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FF00"/>
                </a:solidFill>
              </a:rPr>
              <a:t>D2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1854" y="2146771"/>
            <a:ext cx="846822" cy="2480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>
                <a:solidFill>
                  <a:srgbClr val="FFFF00"/>
                </a:solidFill>
              </a:rPr>
              <a:t>Collimators</a:t>
            </a:r>
            <a:endParaRPr lang="en-GB" sz="1100" dirty="0">
              <a:solidFill>
                <a:srgbClr val="FFFF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315323" y="2364243"/>
            <a:ext cx="0" cy="17903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162732" y="2603035"/>
            <a:ext cx="534706" cy="2480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FFFF00"/>
                </a:solidFill>
              </a:rPr>
              <a:t>TAXN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88030" y="1223215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FFFF00"/>
                </a:solidFill>
              </a:rPr>
              <a:t>Service </a:t>
            </a:r>
            <a:r>
              <a:rPr lang="fr-CH" sz="1200" dirty="0" err="1" smtClean="0">
                <a:solidFill>
                  <a:srgbClr val="FFFF00"/>
                </a:solidFill>
              </a:rPr>
              <a:t>cavern</a:t>
            </a:r>
            <a:endParaRPr lang="fr-CH" sz="1200" dirty="0" smtClean="0">
              <a:solidFill>
                <a:srgbClr val="FFFF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589341" y="1398283"/>
            <a:ext cx="410355" cy="15435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8826" y="3584695"/>
            <a:ext cx="1235934" cy="824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8825" y="2843933"/>
            <a:ext cx="1264994" cy="8200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sp>
        <p:nvSpPr>
          <p:cNvPr id="38" name="Footer Placeholder 8"/>
          <p:cNvSpPr txBox="1">
            <a:spLocks/>
          </p:cNvSpPr>
          <p:nvPr/>
        </p:nvSpPr>
        <p:spPr>
          <a:xfrm>
            <a:off x="724413" y="5234108"/>
            <a:ext cx="1181820" cy="511473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Fessia</a:t>
            </a:r>
          </a:p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WP15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22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Inner Triplet region with in-kinds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88" y="1412776"/>
            <a:ext cx="8542784" cy="4313982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7" name="TextBox 6"/>
          <p:cNvSpPr txBox="1"/>
          <p:nvPr/>
        </p:nvSpPr>
        <p:spPr>
          <a:xfrm>
            <a:off x="1691680" y="3584049"/>
            <a:ext cx="909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547664" y="3275319"/>
            <a:ext cx="476280" cy="28803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1862864" y="3861048"/>
            <a:ext cx="283654" cy="64807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6496" y="4581128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D1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08913" y="465313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DFX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52349" y="4439195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CP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65880" y="4308765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Q3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6176" y="4153100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Q2b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77000" y="4031766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Q2a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97824" y="3933056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Q1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5816" y="2276872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Service </a:t>
            </a:r>
            <a:r>
              <a:rPr lang="fr-CH" sz="1200" b="1" dirty="0" err="1" smtClean="0">
                <a:solidFill>
                  <a:srgbClr val="FFFF00"/>
                </a:solidFill>
              </a:rPr>
              <a:t>gallery</a:t>
            </a:r>
            <a:r>
              <a:rPr lang="fr-CH" sz="1200" b="1" dirty="0" smtClean="0">
                <a:solidFill>
                  <a:srgbClr val="FFFF00"/>
                </a:solidFill>
              </a:rPr>
              <a:t> (UR)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544" y="2132856"/>
            <a:ext cx="2022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Connection to LHC (UL)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27584" y="2409855"/>
            <a:ext cx="0" cy="41346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291193" y="3933056"/>
            <a:ext cx="583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TAXS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1821" y="4944035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DFM</a:t>
            </a:r>
            <a:endParaRPr lang="en-GB" sz="1200" b="1" dirty="0">
              <a:solidFill>
                <a:srgbClr val="FFFF00"/>
              </a:solidFill>
            </a:endParaRPr>
          </a:p>
        </p:txBody>
      </p:sp>
      <p:pic>
        <p:nvPicPr>
          <p:cNvPr id="34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24" y="3485912"/>
            <a:ext cx="348738" cy="3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976" y="3563743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777" y="3618349"/>
            <a:ext cx="386328" cy="38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051" y="3361736"/>
            <a:ext cx="314932" cy="314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320" y="3676668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746" y="3813026"/>
            <a:ext cx="348738" cy="3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559" y="3852025"/>
            <a:ext cx="386328" cy="38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50" y="3924503"/>
            <a:ext cx="384262" cy="38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6" descr="Japan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488" y="4048242"/>
            <a:ext cx="380222" cy="38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sp>
        <p:nvSpPr>
          <p:cNvPr id="31" name="Footer Placeholder 8"/>
          <p:cNvSpPr txBox="1">
            <a:spLocks/>
          </p:cNvSpPr>
          <p:nvPr/>
        </p:nvSpPr>
        <p:spPr>
          <a:xfrm>
            <a:off x="519774" y="5576262"/>
            <a:ext cx="1181820" cy="511473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Fessia</a:t>
            </a:r>
          </a:p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WP15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87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MS region with in-kinds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556792"/>
            <a:ext cx="8556851" cy="42494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23728" y="370559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err="1" smtClean="0">
                <a:solidFill>
                  <a:srgbClr val="FFFF00"/>
                </a:solidFill>
              </a:rPr>
              <a:t>Crab</a:t>
            </a:r>
            <a:r>
              <a:rPr lang="fr-CH" sz="1200" b="1" dirty="0" smtClean="0">
                <a:solidFill>
                  <a:srgbClr val="FFFF00"/>
                </a:solidFill>
              </a:rPr>
              <a:t> </a:t>
            </a:r>
            <a:r>
              <a:rPr lang="fr-CH" sz="1200" b="1" dirty="0" err="1" smtClean="0">
                <a:solidFill>
                  <a:srgbClr val="FFFF00"/>
                </a:solidFill>
              </a:rPr>
              <a:t>cavities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3776" y="3857992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D2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4221088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err="1" smtClean="0">
                <a:solidFill>
                  <a:srgbClr val="FFFF00"/>
                </a:solidFill>
              </a:rPr>
              <a:t>Collimators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16718" y="4650487"/>
            <a:ext cx="591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TAXN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6176" y="2611941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Service </a:t>
            </a:r>
            <a:r>
              <a:rPr lang="fr-CH" sz="1200" b="1" dirty="0" err="1" smtClean="0">
                <a:solidFill>
                  <a:srgbClr val="FFFF00"/>
                </a:solidFill>
              </a:rPr>
              <a:t>cavern</a:t>
            </a:r>
            <a:endParaRPr lang="en-GB" sz="1200" b="1" dirty="0">
              <a:solidFill>
                <a:srgbClr val="FFFF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616926" y="1864460"/>
            <a:ext cx="0" cy="72316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10125" y="1865420"/>
            <a:ext cx="938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UA </a:t>
            </a:r>
            <a:r>
              <a:rPr lang="fr-CH" sz="1200" b="1" dirty="0" err="1" smtClean="0">
                <a:solidFill>
                  <a:srgbClr val="FFFF00"/>
                </a:solidFill>
              </a:rPr>
              <a:t>gallery</a:t>
            </a:r>
            <a:endParaRPr lang="en-GB" sz="1200" b="1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751688" y="1642336"/>
            <a:ext cx="0" cy="22212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29893" y="3356992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FF00"/>
                </a:solidFill>
              </a:rPr>
              <a:t>Q4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3216404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 smtClean="0">
                <a:solidFill>
                  <a:srgbClr val="FFFF00"/>
                </a:solidFill>
              </a:rPr>
              <a:t>(BBLR)</a:t>
            </a:r>
            <a:endParaRPr lang="en-GB" sz="900" b="1" dirty="0">
              <a:solidFill>
                <a:srgbClr val="FFFF00"/>
              </a:solidFill>
            </a:endParaRPr>
          </a:p>
        </p:txBody>
      </p:sp>
      <p:pic>
        <p:nvPicPr>
          <p:cNvPr id="22" name="Picture 44" descr="Italy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498" y="3144572"/>
            <a:ext cx="384262" cy="38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140" y="3242329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2" descr="United Kingdom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824" y="2960225"/>
            <a:ext cx="360027" cy="36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4" descr="United States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509" y="2965869"/>
            <a:ext cx="348738" cy="34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0" descr="France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78" y="2734626"/>
            <a:ext cx="363549" cy="36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561" y="2973022"/>
            <a:ext cx="321414" cy="32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  <p:sp>
        <p:nvSpPr>
          <p:cNvPr id="28" name="Footer Placeholder 8"/>
          <p:cNvSpPr txBox="1">
            <a:spLocks/>
          </p:cNvSpPr>
          <p:nvPr/>
        </p:nvSpPr>
        <p:spPr>
          <a:xfrm>
            <a:off x="470617" y="5603394"/>
            <a:ext cx="1181820" cy="511473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Fessia</a:t>
            </a:r>
          </a:p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WP15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85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930" y="1193710"/>
            <a:ext cx="7599237" cy="534577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7488"/>
          </a:xfrm>
        </p:spPr>
        <p:txBody>
          <a:bodyPr/>
          <a:lstStyle/>
          <a:p>
            <a:r>
              <a:rPr lang="en-GB" dirty="0" smtClean="0"/>
              <a:t>Layouts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987824" y="6494840"/>
            <a:ext cx="5482953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V. Baglin - HL-LHC VSC Seminar, CERN, 9th December 2016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273922" y="430903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LHCLSXGH0003 and LHCLSXGH007 for insertions 1 and 5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LSS1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5, right and left are available ! 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LHCLSXH_0001 ; LHCLSXH_0002 ; LHCLSXH_0009 ; LHCLSXH_0010 </a:t>
            </a:r>
          </a:p>
        </p:txBody>
      </p:sp>
      <p:sp>
        <p:nvSpPr>
          <p:cNvPr id="15" name="Footer Placeholder 8"/>
          <p:cNvSpPr txBox="1">
            <a:spLocks/>
          </p:cNvSpPr>
          <p:nvPr/>
        </p:nvSpPr>
        <p:spPr>
          <a:xfrm>
            <a:off x="243969" y="5843863"/>
            <a:ext cx="1181820" cy="511473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Fessia</a:t>
            </a:r>
          </a:p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WP15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3081994" y="2018597"/>
            <a:ext cx="279543" cy="305594"/>
          </a:xfrm>
          <a:prstGeom prst="ellipse">
            <a:avLst/>
          </a:prstGeom>
          <a:noFill/>
          <a:ln w="19050">
            <a:solidFill>
              <a:srgbClr val="00CC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2065394" y="1490223"/>
            <a:ext cx="1016600" cy="523220"/>
          </a:xfrm>
          <a:prstGeom prst="rect">
            <a:avLst/>
          </a:prstGeom>
          <a:solidFill>
            <a:srgbClr val="00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New VAX location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8144" y="2329882"/>
            <a:ext cx="1152128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TAXN-D2 with 2in1 collimation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5986476" y="3088451"/>
            <a:ext cx="1033795" cy="423324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2843808" y="3662926"/>
            <a:ext cx="1353037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Studies for Crab modules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3049263" y="4200699"/>
            <a:ext cx="1033795" cy="423324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extBox 26"/>
          <p:cNvSpPr txBox="1"/>
          <p:nvPr/>
        </p:nvSpPr>
        <p:spPr>
          <a:xfrm>
            <a:off x="1661371" y="2545326"/>
            <a:ext cx="106873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Studies for DFX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1907704" y="3088451"/>
            <a:ext cx="576064" cy="340550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Oval 32"/>
          <p:cNvSpPr/>
          <p:nvPr/>
        </p:nvSpPr>
        <p:spPr>
          <a:xfrm>
            <a:off x="3452123" y="2024288"/>
            <a:ext cx="279543" cy="305594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extBox 33"/>
          <p:cNvSpPr txBox="1"/>
          <p:nvPr/>
        </p:nvSpPr>
        <p:spPr>
          <a:xfrm>
            <a:off x="3511377" y="1261064"/>
            <a:ext cx="1119877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Studies TAXS-Q1</a:t>
            </a:r>
          </a:p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connection</a:t>
            </a:r>
            <a:endParaRPr lang="en-GB" sz="14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8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5" y="1049248"/>
            <a:ext cx="9140915" cy="3869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/ HL-LHC PLAN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9" name="Oval 8"/>
          <p:cNvSpPr/>
          <p:nvPr/>
        </p:nvSpPr>
        <p:spPr>
          <a:xfrm>
            <a:off x="5717029" y="3064669"/>
            <a:ext cx="959885" cy="47940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0" name="Horizontal Scroll 9"/>
          <p:cNvSpPr/>
          <p:nvPr/>
        </p:nvSpPr>
        <p:spPr>
          <a:xfrm>
            <a:off x="6763506" y="4940189"/>
            <a:ext cx="2155617" cy="1368152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>
                <a:solidFill>
                  <a:srgbClr val="FF3399"/>
                </a:solidFill>
              </a:rPr>
              <a:t>Technical</a:t>
            </a:r>
            <a:r>
              <a:rPr lang="fr-CH" sz="1600" b="1" dirty="0" smtClean="0">
                <a:solidFill>
                  <a:srgbClr val="FF3399"/>
                </a:solidFill>
              </a:rPr>
              <a:t> </a:t>
            </a:r>
            <a:r>
              <a:rPr lang="fr-CH" sz="1600" b="1" dirty="0" err="1" smtClean="0">
                <a:solidFill>
                  <a:srgbClr val="FF3399"/>
                </a:solidFill>
              </a:rPr>
              <a:t>limits</a:t>
            </a:r>
            <a:r>
              <a:rPr lang="fr-CH" sz="1600" b="1" dirty="0" smtClean="0">
                <a:solidFill>
                  <a:srgbClr val="FF3399"/>
                </a:solidFill>
              </a:rPr>
              <a:t> to </a:t>
            </a:r>
            <a:r>
              <a:rPr lang="fr-CH" sz="1600" b="1" dirty="0" err="1" smtClean="0">
                <a:solidFill>
                  <a:srgbClr val="FF3399"/>
                </a:solidFill>
              </a:rPr>
              <a:t>lumi</a:t>
            </a:r>
            <a:r>
              <a:rPr lang="fr-CH" sz="1600" b="1" dirty="0" smtClean="0">
                <a:solidFill>
                  <a:srgbClr val="FF3399"/>
                </a:solidFill>
              </a:rPr>
              <a:t> </a:t>
            </a:r>
            <a:r>
              <a:rPr lang="fr-CH" sz="1600" b="1" dirty="0" err="1" smtClean="0">
                <a:solidFill>
                  <a:srgbClr val="FF3399"/>
                </a:solidFill>
              </a:rPr>
              <a:t>increase</a:t>
            </a:r>
            <a:r>
              <a:rPr lang="fr-CH" sz="1600" b="1" dirty="0" smtClean="0">
                <a:solidFill>
                  <a:srgbClr val="FF3399"/>
                </a:solidFill>
              </a:rPr>
              <a:t> </a:t>
            </a:r>
            <a:r>
              <a:rPr lang="fr-CH" sz="1600" b="1" dirty="0" smtClean="0">
                <a:solidFill>
                  <a:schemeClr val="tx1"/>
                </a:solidFill>
              </a:rPr>
              <a:t>(Machine &amp; </a:t>
            </a:r>
            <a:r>
              <a:rPr lang="fr-CH" sz="1600" b="1" dirty="0" err="1" smtClean="0">
                <a:solidFill>
                  <a:schemeClr val="tx1"/>
                </a:solidFill>
              </a:rPr>
              <a:t>Experiments</a:t>
            </a:r>
            <a:r>
              <a:rPr lang="fr-CH" sz="1600" b="1" dirty="0" smtClean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553145" y="3451872"/>
            <a:ext cx="1048703" cy="149951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724649" y="3622563"/>
            <a:ext cx="901178" cy="46005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553145" y="4055385"/>
            <a:ext cx="611943" cy="87592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8"/>
          <p:cNvSpPr txBox="1">
            <a:spLocks/>
          </p:cNvSpPr>
          <p:nvPr/>
        </p:nvSpPr>
        <p:spPr>
          <a:xfrm>
            <a:off x="323528" y="5615699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2987824" y="2924944"/>
            <a:ext cx="0" cy="2793995"/>
          </a:xfrm>
          <a:prstGeom prst="line">
            <a:avLst/>
          </a:prstGeom>
          <a:ln>
            <a:solidFill>
              <a:srgbClr val="FF3399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87682" y="5678106"/>
            <a:ext cx="800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Today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516451" y="5401107"/>
            <a:ext cx="3126804" cy="646331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Remember: </a:t>
            </a:r>
          </a:p>
          <a:p>
            <a:pPr algn="ctr"/>
            <a:r>
              <a:rPr lang="en-GB" b="1" dirty="0" smtClean="0">
                <a:solidFill>
                  <a:srgbClr val="FF3399"/>
                </a:solidFill>
              </a:rPr>
              <a:t>2 technical limits !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11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6" y="4740"/>
            <a:ext cx="7920000" cy="720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Vacuum Chambers Apertures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264" y="796231"/>
            <a:ext cx="911173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Input beam aperture table from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WP2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vacuum chambers and vacuum modules to be designed / produced for D1-Q4 region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Additional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inner diameters standards: 91 and 248.1 mm 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</p:spPr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19" name="Footer Placeholder 8"/>
          <p:cNvSpPr txBox="1">
            <a:spLocks/>
          </p:cNvSpPr>
          <p:nvPr/>
        </p:nvSpPr>
        <p:spPr>
          <a:xfrm>
            <a:off x="4007410" y="5517232"/>
            <a:ext cx="159111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273041"/>
            <a:ext cx="4909794" cy="299102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348827" y="2924943"/>
            <a:ext cx="442595" cy="216025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5796136" y="3378495"/>
            <a:ext cx="442595" cy="194522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 9"/>
          <p:cNvSpPr/>
          <p:nvPr/>
        </p:nvSpPr>
        <p:spPr>
          <a:xfrm>
            <a:off x="5785589" y="3810542"/>
            <a:ext cx="442595" cy="194522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89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835411" y="3464761"/>
            <a:ext cx="2139178" cy="2074139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4"/>
          <a:stretch>
            <a:fillRect/>
          </a:stretch>
        </p:blipFill>
        <p:spPr>
          <a:xfrm>
            <a:off x="4505844" y="3237466"/>
            <a:ext cx="4219024" cy="25865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132" y="26603"/>
            <a:ext cx="7920000" cy="720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New VAX area in IR1 and 5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911173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Move the instrumentation in front of Q1 to the experiment’s cavern  to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reduce radiation to the personnel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robustness, remote handling and tooling are required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Installation in LS3 during TAS exchange, the impact on the experimental vacuum chamber beam pipe is under study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TAXS-Experiments &amp; Q1-TAXS areas studies are coordinated by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WP8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Unbaked a-C coated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TAXS</a:t>
            </a:r>
          </a:p>
        </p:txBody>
      </p:sp>
      <p:sp>
        <p:nvSpPr>
          <p:cNvPr id="7" name="Footer Placeholder 8"/>
          <p:cNvSpPr txBox="1">
            <a:spLocks/>
          </p:cNvSpPr>
          <p:nvPr/>
        </p:nvSpPr>
        <p:spPr>
          <a:xfrm>
            <a:off x="2982233" y="5873258"/>
            <a:ext cx="2401409" cy="5184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J. Perez. Espinos, G. Pigny </a:t>
            </a:r>
          </a:p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WP8</a:t>
            </a:r>
          </a:p>
        </p:txBody>
      </p:sp>
      <p:sp>
        <p:nvSpPr>
          <p:cNvPr id="9" name="Rectangle 8"/>
          <p:cNvSpPr/>
          <p:nvPr/>
        </p:nvSpPr>
        <p:spPr>
          <a:xfrm>
            <a:off x="557954" y="540011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Q1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94754" y="5367852"/>
            <a:ext cx="770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TAXS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55976" y="5225769"/>
            <a:ext cx="770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TAXS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08755" y="5707357"/>
            <a:ext cx="896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~ 16 m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46325" y="2443337"/>
            <a:ext cx="4598925" cy="615553"/>
          </a:xfrm>
          <a:prstGeom prst="rect">
            <a:avLst/>
          </a:prstGeom>
          <a:ln w="12700"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Sectorisation to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decouple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experiment’s vacuum from machine vacuum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1298" y="2482591"/>
            <a:ext cx="3738532" cy="877163"/>
          </a:xfrm>
          <a:prstGeom prst="rect">
            <a:avLst/>
          </a:prstGeom>
          <a:ln w="12700"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Pumping and bellow to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decouple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room temperature TAS from cryogenic temperature triplet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792514" y="3984171"/>
            <a:ext cx="703943" cy="21772"/>
          </a:xfrm>
          <a:prstGeom prst="straightConnector1">
            <a:avLst/>
          </a:prstGeom>
          <a:ln>
            <a:solidFill>
              <a:srgbClr val="FF3399"/>
            </a:solidFill>
            <a:headEnd type="triangl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37161" y="3661005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3399"/>
                </a:solidFill>
              </a:rPr>
              <a:t>~ 520 mm</a:t>
            </a:r>
            <a:endParaRPr lang="en-GB" sz="1200" dirty="0">
              <a:solidFill>
                <a:srgbClr val="FF33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7736" y="5685564"/>
            <a:ext cx="1524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L. </a:t>
            </a:r>
            <a:r>
              <a:rPr lang="en-GB" sz="1200" dirty="0" err="1" smtClean="0"/>
              <a:t>Krzempek</a:t>
            </a:r>
            <a:endParaRPr lang="en-GB" sz="1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715" y="5490405"/>
            <a:ext cx="1767095" cy="99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8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6" y="4740"/>
            <a:ext cx="7920000" cy="720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TAXN – D2 area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264" y="488455"/>
            <a:ext cx="9111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Tertiary collimation to protect IT from incoming beams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Longitudinal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layout defined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but without 5</a:t>
            </a:r>
            <a:r>
              <a:rPr lang="en-GB" sz="17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axis for collimation (except TCTPV)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189185"/>
            <a:ext cx="8939161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New designs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 beam in one vessel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for TCL and TCTH (responsibility of the collimation project, WP5).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New bellows and RF transitions.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New chambers, supports etc.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Base line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(in collaboration with survey):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minimise radiation to the personnel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during intervention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Supports of vacuum equipment are aligned by survey during installation.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acuum components are exchangeable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without </a:t>
            </a:r>
            <a:r>
              <a:rPr lang="en-GB" sz="1700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re-alignment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supports+ chamber system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Smoothing, when needed, during LS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19" name="Footer Placeholder 8"/>
          <p:cNvSpPr txBox="1">
            <a:spLocks/>
          </p:cNvSpPr>
          <p:nvPr/>
        </p:nvSpPr>
        <p:spPr>
          <a:xfrm>
            <a:off x="3347864" y="2856692"/>
            <a:ext cx="159111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297222"/>
            <a:ext cx="6029697" cy="137669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6300192" y="1055858"/>
            <a:ext cx="2718766" cy="18813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89025" y="250139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D2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993990"/>
            <a:ext cx="795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TAXN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03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8258" y="-9442"/>
            <a:ext cx="7920000" cy="498329"/>
          </a:xfrm>
        </p:spPr>
        <p:txBody>
          <a:bodyPr/>
          <a:lstStyle/>
          <a:p>
            <a:r>
              <a:rPr lang="en-GB" dirty="0" smtClean="0"/>
              <a:t>Layout D2-Q4: </a:t>
            </a:r>
            <a:r>
              <a:rPr lang="en-GB" dirty="0"/>
              <a:t>c</a:t>
            </a:r>
            <a:r>
              <a:rPr lang="en-GB" dirty="0" smtClean="0"/>
              <a:t>rab cavities area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32737" y="3646371"/>
            <a:ext cx="851289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Room temperature sectors (except CC modules):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bakeable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NEG coated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sectorised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CC modules: unbaked, operating at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cryogenic temperature (2K)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3 types of sector valves assemblies (VAB)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7350" lvl="3" indent="-285750" algn="just">
              <a:buFont typeface="Wingdings" panose="05000000000000000000" pitchFamily="2" charset="2"/>
              <a:buChar char="§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5059" y="62068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122936" y="2799889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Q4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pic>
        <p:nvPicPr>
          <p:cNvPr id="14" name="Picture 13"/>
          <p:cNvPicPr/>
          <p:nvPr/>
        </p:nvPicPr>
        <p:blipFill>
          <a:blip r:embed="rId3"/>
          <a:stretch>
            <a:fillRect/>
          </a:stretch>
        </p:blipFill>
        <p:spPr>
          <a:xfrm>
            <a:off x="1106405" y="627949"/>
            <a:ext cx="4016531" cy="25174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07550" y="136929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CC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307296" y="1621545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CC</a:t>
            </a:r>
            <a:endParaRPr lang="en-GB" dirty="0"/>
          </a:p>
        </p:txBody>
      </p:sp>
      <p:sp>
        <p:nvSpPr>
          <p:cNvPr id="17" name="Footer Placeholder 8"/>
          <p:cNvSpPr txBox="1">
            <a:spLocks/>
          </p:cNvSpPr>
          <p:nvPr/>
        </p:nvSpPr>
        <p:spPr>
          <a:xfrm>
            <a:off x="1400178" y="2652177"/>
            <a:ext cx="159111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53</a:t>
            </a:fld>
            <a:endParaRPr lang="fr-F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5641" y="594498"/>
            <a:ext cx="1907290" cy="255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96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8258" y="-9442"/>
            <a:ext cx="7920000" cy="498329"/>
          </a:xfrm>
        </p:spPr>
        <p:txBody>
          <a:bodyPr/>
          <a:lstStyle/>
          <a:p>
            <a:r>
              <a:rPr lang="en-GB" dirty="0" smtClean="0"/>
              <a:t>Crab Cavities </a:t>
            </a:r>
            <a:r>
              <a:rPr lang="en-GB" dirty="0" err="1" smtClean="0"/>
              <a:t>Cryomodule</a:t>
            </a:r>
            <a:r>
              <a:rPr lang="en-GB" dirty="0" smtClean="0"/>
              <a:t>: Status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54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692696"/>
            <a:ext cx="3168351" cy="217010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124479" y="553256"/>
            <a:ext cx="1922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dirty="0" smtClean="0">
                <a:solidFill>
                  <a:srgbClr val="5A5A5A"/>
                </a:solidFill>
              </a:rPr>
              <a:t>Mock-up ST0782198_01*</a:t>
            </a:r>
          </a:p>
          <a:p>
            <a:pPr algn="ctr"/>
            <a:r>
              <a:rPr lang="en-GB" sz="1200" dirty="0" smtClean="0">
                <a:solidFill>
                  <a:srgbClr val="5A5A5A"/>
                </a:solidFill>
              </a:rPr>
              <a:t>Courtesy of T. Capelli</a:t>
            </a:r>
            <a:endParaRPr lang="en-GB" sz="1200" dirty="0">
              <a:solidFill>
                <a:srgbClr val="5A5A5A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6298" y="662536"/>
            <a:ext cx="421196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Interlocked valve 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orts are equipped with vacuum gauges and roughing valves for </a:t>
            </a:r>
            <a:r>
              <a:rPr lang="en-GB" sz="16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monitoring and maintenance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GB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581" y="3796210"/>
            <a:ext cx="4392488" cy="217390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70697" y="3243141"/>
            <a:ext cx="45373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6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baseline="300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6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beam pipe is held at 2 K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and has its diameter </a:t>
            </a:r>
            <a:r>
              <a:rPr lang="en-GB" sz="16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limited by space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FF3399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eeds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 be designed with a </a:t>
            </a:r>
            <a:r>
              <a:rPr lang="en-GB" sz="1600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beam screen type system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Cold warm transitions (CWT) have to be designed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FF3399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Detailed studies are needed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to comply with </a:t>
            </a:r>
            <a:r>
              <a:rPr lang="en-GB" sz="16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vacuum stability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and pressure level (background to experiments)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Footer Placeholder 8"/>
          <p:cNvSpPr txBox="1">
            <a:spLocks/>
          </p:cNvSpPr>
          <p:nvPr/>
        </p:nvSpPr>
        <p:spPr>
          <a:xfrm>
            <a:off x="6554065" y="3002240"/>
            <a:ext cx="159111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664" y="2155262"/>
            <a:ext cx="1379625" cy="84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27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4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LS2</a:t>
            </a:r>
            <a:br>
              <a:rPr lang="en-US" sz="4400" b="1" dirty="0" smtClean="0">
                <a:solidFill>
                  <a:srgbClr val="0089B5"/>
                </a:solidFill>
                <a:effectLst/>
              </a:rPr>
            </a:br>
            <a:r>
              <a:rPr lang="en-US" sz="4400" dirty="0" smtClean="0">
                <a:solidFill>
                  <a:srgbClr val="FF3399"/>
                </a:solidFill>
              </a:rPr>
              <a:t>J-2(365)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76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8250"/>
            <a:ext cx="7920000" cy="720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HL-LHC activities during LS2 &amp; LS3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264" y="770021"/>
            <a:ext cx="9111736" cy="7679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Presented during LS2 days (L. Tavian, G. </a:t>
            </a: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Bregliozzi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In-situ a-C coating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of IT in LSS2 and 8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Support to other WP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Clr>
                <a:srgbClr val="00CC99"/>
              </a:buClr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LS2 days: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https://indico.cern.ch/event/564604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Detailed activities during LS2 are in PLAN and during LS3 are drafted</a:t>
            </a:r>
          </a:p>
          <a:p>
            <a:pPr lvl="1" algn="just">
              <a:buClr>
                <a:srgbClr val="00CC99"/>
              </a:buClr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3711647" y="2291401"/>
            <a:ext cx="1580433" cy="48116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Tavian</a:t>
            </a:r>
          </a:p>
          <a:p>
            <a:r>
              <a:rPr lang="it-IT" sz="1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LS2 days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430040"/>
              </p:ext>
            </p:extLst>
          </p:nvPr>
        </p:nvGraphicFramePr>
        <p:xfrm>
          <a:off x="1001207" y="4346041"/>
          <a:ext cx="7424855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1196"/>
                <a:gridCol w="869759"/>
                <a:gridCol w="869759"/>
                <a:gridCol w="869759"/>
                <a:gridCol w="1087755"/>
                <a:gridCol w="1146627"/>
              </a:tblGrid>
              <a:tr h="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LHC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LS1</a:t>
                      </a:r>
                      <a:endParaRPr lang="en-GB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HL-LHC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Vacuum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Vacuum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Vacuum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LS2:</a:t>
                      </a:r>
                    </a:p>
                    <a:p>
                      <a:pPr algn="ctr"/>
                      <a:r>
                        <a:rPr lang="en-GB" sz="1400" dirty="0" smtClean="0"/>
                        <a:t>Length (m)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LS3: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Length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(m)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Cryogenic temperature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770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Baked Room temperature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3399"/>
                          </a:solidFill>
                        </a:rPr>
                        <a:t>183</a:t>
                      </a:r>
                      <a:endParaRPr lang="en-GB" sz="1400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2680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Unbaked Room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22040" y="6179103"/>
            <a:ext cx="2399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 HL-</a:t>
            </a:r>
            <a:r>
              <a:rPr lang="en-GB" sz="1400" dirty="0"/>
              <a:t>L</a:t>
            </a:r>
            <a:r>
              <a:rPr lang="en-GB" sz="1400" dirty="0" smtClean="0"/>
              <a:t>HC options are excluded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0404" y="770021"/>
            <a:ext cx="3674262" cy="299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6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84316" y="2137561"/>
            <a:ext cx="5107793" cy="2807057"/>
            <a:chOff x="1475656" y="4365104"/>
            <a:chExt cx="4685289" cy="255922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4365104"/>
              <a:ext cx="4685289" cy="255922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948682" y="6112225"/>
              <a:ext cx="2096805" cy="5331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chemeClr val="tx2"/>
                  </a:solidFill>
                  <a:latin typeface="Calibri" panose="020F0502020204030204" pitchFamily="34" charset="0"/>
                </a:rPr>
                <a:t>Only 150 mm to insert a “coating device”.</a:t>
              </a:r>
              <a:endParaRPr lang="en-GB" sz="1600" b="1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46760" y="2158019"/>
            <a:ext cx="5156985" cy="2786599"/>
            <a:chOff x="35496" y="2204864"/>
            <a:chExt cx="5156985" cy="27865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94" b="18264"/>
            <a:stretch/>
          </p:blipFill>
          <p:spPr>
            <a:xfrm>
              <a:off x="35496" y="2204864"/>
              <a:ext cx="5156985" cy="2786599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666350" y="3174785"/>
              <a:ext cx="2592287" cy="1086848"/>
              <a:chOff x="3716861" y="3884648"/>
              <a:chExt cx="2419481" cy="496373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V="1">
                <a:off x="3716861" y="3884648"/>
                <a:ext cx="2419481" cy="496373"/>
              </a:xfrm>
              <a:prstGeom prst="line">
                <a:avLst/>
              </a:prstGeom>
              <a:ln w="57150">
                <a:solidFill>
                  <a:srgbClr val="FFFFFF"/>
                </a:solidFill>
                <a:headEnd type="arrow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 rot="20449707">
                <a:off x="4140570" y="3937968"/>
                <a:ext cx="1029350" cy="163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b="1" dirty="0" smtClean="0">
                    <a:solidFill>
                      <a:schemeClr val="bg1"/>
                    </a:solidFill>
                    <a:latin typeface="Calibri" panose="020F0502020204030204" pitchFamily="34" charset="0"/>
                  </a:rPr>
                  <a:t>~ 45 metres</a:t>
                </a:r>
                <a:endParaRPr lang="en-GB" sz="2800" b="1" dirty="0">
                  <a:solidFill>
                    <a:schemeClr val="bg1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611560" y="1069177"/>
            <a:ext cx="81733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Length to be </a:t>
            </a:r>
            <a:r>
              <a:rPr lang="en-GB" sz="1700" i="1" dirty="0" smtClean="0">
                <a:solidFill>
                  <a:srgbClr val="FF3399"/>
                </a:solidFill>
              </a:rPr>
              <a:t>in-situ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coated: </a:t>
            </a:r>
            <a:r>
              <a:rPr lang="en-GB" sz="1700" dirty="0" smtClean="0">
                <a:solidFill>
                  <a:srgbClr val="FF3399"/>
                </a:solidFill>
              </a:rPr>
              <a:t>~45 meters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 “string” (Q1, Q2, Q3, DFBX &amp; D1) of LSS2 and LSS8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5829"/>
            <a:ext cx="7920000" cy="720000"/>
          </a:xfrm>
        </p:spPr>
        <p:txBody>
          <a:bodyPr>
            <a:normAutofit/>
          </a:bodyPr>
          <a:lstStyle/>
          <a:p>
            <a:r>
              <a:rPr lang="fr-FR" dirty="0" smtClean="0"/>
              <a:t>a-C </a:t>
            </a:r>
            <a:r>
              <a:rPr lang="fr-FR" dirty="0" err="1" smtClean="0"/>
              <a:t>coating</a:t>
            </a:r>
            <a:r>
              <a:rPr lang="fr-FR" b="1" dirty="0" smtClean="0"/>
              <a:t>: </a:t>
            </a:r>
            <a:r>
              <a:rPr lang="fr-FR" b="1" i="1" dirty="0" smtClean="0"/>
              <a:t>In-Situ</a:t>
            </a:r>
            <a:r>
              <a:rPr lang="fr-FR" b="1" dirty="0" smtClean="0"/>
              <a:t> </a:t>
            </a:r>
            <a:r>
              <a:rPr lang="en-GB" b="1" dirty="0" smtClean="0"/>
              <a:t>Implementation</a:t>
            </a:r>
            <a:endParaRPr lang="en-GB" b="1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12" name="Rectangle 11"/>
          <p:cNvSpPr/>
          <p:nvPr/>
        </p:nvSpPr>
        <p:spPr>
          <a:xfrm>
            <a:off x="599998" y="5261719"/>
            <a:ext cx="730830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Development of a “</a:t>
            </a:r>
            <a:r>
              <a:rPr lang="en-GB" sz="1700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modular sputtering source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” that can be inserted in a 150 mm slot and pulled by cables along D1 and the triplets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78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105" y="0"/>
            <a:ext cx="7920000" cy="720000"/>
          </a:xfrm>
        </p:spPr>
        <p:txBody>
          <a:bodyPr/>
          <a:lstStyle/>
          <a:p>
            <a:r>
              <a:rPr lang="en-GB" i="1" dirty="0" smtClean="0"/>
              <a:t>In-situ </a:t>
            </a:r>
            <a:r>
              <a:rPr lang="en-GB" dirty="0" smtClean="0"/>
              <a:t>a-C Coating Status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5" y="3104641"/>
            <a:ext cx="4680520" cy="3301070"/>
          </a:xfrm>
          <a:prstGeom prst="rect">
            <a:avLst/>
          </a:prstGeom>
        </p:spPr>
      </p:pic>
      <p:sp>
        <p:nvSpPr>
          <p:cNvPr id="17" name="Footer Placeholder 8"/>
          <p:cNvSpPr txBox="1">
            <a:spLocks/>
          </p:cNvSpPr>
          <p:nvPr/>
        </p:nvSpPr>
        <p:spPr>
          <a:xfrm>
            <a:off x="6726361" y="5805264"/>
            <a:ext cx="1591113" cy="51391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Costa Pinto</a:t>
            </a:r>
          </a:p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Demolon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917" y="3371342"/>
            <a:ext cx="2376264" cy="223023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11" name="TextBox 10"/>
          <p:cNvSpPr txBox="1"/>
          <p:nvPr/>
        </p:nvSpPr>
        <p:spPr>
          <a:xfrm>
            <a:off x="385732" y="499253"/>
            <a:ext cx="87484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smtClean="0">
                <a:solidFill>
                  <a:srgbClr val="FF3399"/>
                </a:solidFill>
              </a:rPr>
              <a:t>Magnetron sputtering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a graphite cathode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using permanent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magnets with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underlayer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 molecular dragging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(@ 1W/cm; </a:t>
            </a:r>
            <a:r>
              <a:rPr lang="en-GB" sz="17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</a:t>
            </a:r>
            <a:r>
              <a:rPr lang="en-GB" sz="1700" baseline="-25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 0.1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mbar).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55A0"/>
              </a:solidFill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55A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9111" y="1145740"/>
            <a:ext cx="4749767" cy="195890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97429" y="1185709"/>
            <a:ext cx="874846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l-GR" sz="1700" smtClean="0">
                <a:solidFill>
                  <a:srgbClr val="FF3399"/>
                </a:solidFill>
              </a:rPr>
              <a:t>δ</a:t>
            </a:r>
            <a:r>
              <a:rPr lang="en-GB" sz="1700" baseline="-25000" smtClean="0">
                <a:solidFill>
                  <a:srgbClr val="FF3399"/>
                </a:solidFill>
              </a:rPr>
              <a:t>max</a:t>
            </a:r>
            <a:r>
              <a:rPr lang="en-GB" sz="1700" smtClean="0">
                <a:solidFill>
                  <a:srgbClr val="FF3399"/>
                </a:solidFill>
              </a:rPr>
              <a:t>&lt; 1.1 </a:t>
            </a:r>
            <a:r>
              <a:rPr lang="en-GB" sz="17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along 4 m!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55A0"/>
              </a:solidFill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rgbClr val="0055A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61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201" t="8860" r="53910" b="13127"/>
          <a:stretch/>
        </p:blipFill>
        <p:spPr>
          <a:xfrm>
            <a:off x="614617" y="1772817"/>
            <a:ext cx="7645435" cy="453007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8258" y="-9442"/>
            <a:ext cx="7920000" cy="498329"/>
          </a:xfrm>
        </p:spPr>
        <p:txBody>
          <a:bodyPr/>
          <a:lstStyle/>
          <a:p>
            <a:r>
              <a:rPr lang="en-GB" dirty="0" smtClean="0"/>
              <a:t>Crab Cavities </a:t>
            </a:r>
            <a:r>
              <a:rPr lang="en-GB" dirty="0" err="1" smtClean="0"/>
              <a:t>Cryomodule</a:t>
            </a:r>
            <a:r>
              <a:rPr lang="en-GB" dirty="0" smtClean="0"/>
              <a:t>: SPS Test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59</a:t>
            </a:fld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179512" y="507577"/>
            <a:ext cx="850728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 layout is defined with a-C coating as </a:t>
            </a:r>
            <a:r>
              <a:rPr lang="en-GB" sz="17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antimultipactor</a:t>
            </a:r>
            <a:endParaRPr lang="en-GB" sz="1700" dirty="0" smtClean="0">
              <a:solidFill>
                <a:schemeClr val="tx1">
                  <a:lumMod val="65000"/>
                  <a:lumOff val="3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Sectorisation implemented during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this EYETS</a:t>
            </a:r>
            <a:r>
              <a:rPr lang="en-GB" sz="17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Y chamber and bypass assembly designed, to be produced</a:t>
            </a:r>
            <a:endParaRPr lang="en-GB" sz="1700" dirty="0">
              <a:solidFill>
                <a:schemeClr val="tx1">
                  <a:lumMod val="65000"/>
                  <a:lumOff val="3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65000"/>
                  <a:lumOff val="3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Final installation: 2017-18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11766"/>
          <a:stretch/>
        </p:blipFill>
        <p:spPr>
          <a:xfrm>
            <a:off x="6156176" y="1104776"/>
            <a:ext cx="1715314" cy="901372"/>
          </a:xfrm>
          <a:prstGeom prst="rect">
            <a:avLst/>
          </a:prstGeom>
        </p:spPr>
      </p:pic>
      <p:sp>
        <p:nvSpPr>
          <p:cNvPr id="15" name="Footer Placeholder 8"/>
          <p:cNvSpPr txBox="1">
            <a:spLocks/>
          </p:cNvSpPr>
          <p:nvPr/>
        </p:nvSpPr>
        <p:spPr>
          <a:xfrm>
            <a:off x="5948950" y="679159"/>
            <a:ext cx="3168352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Pasquino, J. Hansen, Q. Deliege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Footer Placeholder 8"/>
          <p:cNvSpPr txBox="1">
            <a:spLocks/>
          </p:cNvSpPr>
          <p:nvPr/>
        </p:nvSpPr>
        <p:spPr>
          <a:xfrm>
            <a:off x="6012160" y="5877272"/>
            <a:ext cx="2088232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WP4 -S.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Mehanneche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8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 of High Luminosity LHC (HL-LHC) as fixed in November 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530352" y="1525003"/>
            <a:ext cx="8339328" cy="3508653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main objective of HiLumi LHC Design Study is to determine a hardware configuration and a set of beam parameters that will allow the LHC to reach the following targets: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peak luminosity of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GB" sz="2400" b="0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5×10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levelling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allowing: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integrated luminosity of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250 fb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 year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enabling the goal of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en-GB" sz="2400" b="1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3000 fb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twelve years after the upgrade. </a:t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luminosity is more than ten times the luminosity reach of the first 10 years of the LHC lifetime.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22576" y="1125571"/>
            <a:ext cx="4517136" cy="369332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FP7 HiLumi LHC Design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Study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application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8790" y="5100098"/>
            <a:ext cx="7704856" cy="92333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Concept of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ultimate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performance </a:t>
            </a:r>
            <a:r>
              <a:rPr lang="fr-CH" kern="0" dirty="0" err="1" smtClean="0">
                <a:solidFill>
                  <a:prstClr val="black"/>
                </a:solidFill>
                <a:latin typeface="Calibri"/>
              </a:rPr>
              <a:t>discussed</a:t>
            </a:r>
            <a:r>
              <a:rPr lang="fr-CH" kern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err="1" smtClean="0">
                <a:solidFill>
                  <a:prstClr val="black"/>
                </a:solidFill>
                <a:latin typeface="Calibri"/>
              </a:rPr>
              <a:t>from</a:t>
            </a:r>
            <a:r>
              <a:rPr lang="fr-CH" kern="0" dirty="0" smtClean="0">
                <a:solidFill>
                  <a:prstClr val="black"/>
                </a:solidFill>
                <a:latin typeface="Calibri"/>
              </a:rPr>
              <a:t> 2013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fr-CH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 7.5 10</a:t>
            </a:r>
            <a:r>
              <a:rPr kumimoji="0" lang="fr-CH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34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cm</a:t>
            </a:r>
            <a:r>
              <a:rPr kumimoji="0" lang="fr-CH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-2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</a:t>
            </a:r>
            <a:r>
              <a:rPr kumimoji="0" lang="fr-CH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-1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 and  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Ultimate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Integrated L</a:t>
            </a:r>
            <a:r>
              <a:rPr kumimoji="0" lang="fr-CH" sz="1800" b="1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int </a:t>
            </a:r>
            <a:r>
              <a:rPr kumimoji="0" lang="fr-CH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ult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 4000 fb</a:t>
            </a:r>
            <a:r>
              <a:rPr kumimoji="0" lang="fr-CH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-1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LHC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should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not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be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the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limit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,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would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Physics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require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more…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9162" y="5066379"/>
            <a:ext cx="7704856" cy="1200329"/>
          </a:xfrm>
          <a:prstGeom prst="rect">
            <a:avLst/>
          </a:prstGeom>
          <a:ln/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kern="0" dirty="0">
                <a:solidFill>
                  <a:prstClr val="black"/>
                </a:solidFill>
                <a:latin typeface="Calibri"/>
              </a:rPr>
              <a:t>U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ltimate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performance </a:t>
            </a:r>
            <a:r>
              <a:rPr kumimoji="0" lang="fr-CH" sz="1800" b="0" i="0" u="none" strike="noStrike" kern="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established</a:t>
            </a:r>
            <a:r>
              <a:rPr kumimoji="0" lang="fr-CH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2015-2016: </a:t>
            </a:r>
            <a:r>
              <a:rPr kumimoji="0" lang="fr-CH" sz="1800" b="0" i="0" u="none" strike="noStrike" kern="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fr-CH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same</a:t>
            </a:r>
            <a:r>
              <a:rPr kumimoji="0" lang="fr-CH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hardware </a:t>
            </a:r>
            <a:br>
              <a:rPr kumimoji="0" lang="fr-CH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CH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</a:t>
            </a:r>
            <a:r>
              <a:rPr kumimoji="0" lang="fr-CH" sz="1800" b="0" i="0" u="none" strike="noStrike" kern="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same</a:t>
            </a:r>
            <a:r>
              <a:rPr kumimoji="0" lang="fr-CH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r>
              <a:rPr kumimoji="0" lang="fr-CH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parameters</a:t>
            </a:r>
            <a:r>
              <a:rPr kumimoji="0" lang="fr-CH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fr-CH" sz="1800" b="0" i="0" u="none" strike="noStrike" kern="0" cap="none" spc="0" normalizeH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 of </a:t>
            </a:r>
            <a:r>
              <a:rPr kumimoji="0" lang="fr-CH" sz="1800" b="1" i="0" u="none" strike="noStrike" kern="0" cap="none" spc="0" normalizeH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engineering </a:t>
            </a:r>
            <a:r>
              <a:rPr kumimoji="0" lang="fr-CH" sz="1800" b="1" i="0" u="none" strike="noStrike" kern="0" cap="none" spc="0" normalizeH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margins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</a:t>
            </a:r>
            <a:r>
              <a:rPr kumimoji="0" lang="fr-CH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</a:t>
            </a:r>
            <a:r>
              <a:rPr kumimoji="0" lang="fr-CH" sz="1800" b="1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ult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 7.5 10</a:t>
            </a:r>
            <a:r>
              <a:rPr kumimoji="0" lang="fr-CH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34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cm</a:t>
            </a:r>
            <a:r>
              <a:rPr kumimoji="0" lang="fr-CH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-2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</a:t>
            </a:r>
            <a:r>
              <a:rPr kumimoji="0" lang="fr-CH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-1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 and  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Ultimate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Integrated L</a:t>
            </a:r>
            <a:r>
              <a:rPr kumimoji="0" lang="fr-CH" sz="1800" b="1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int </a:t>
            </a:r>
            <a:r>
              <a:rPr kumimoji="0" lang="fr-CH" sz="1800" b="1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ult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 4000 fb</a:t>
            </a:r>
            <a:r>
              <a:rPr kumimoji="0" lang="fr-CH" sz="18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-1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LHC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should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not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be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the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limit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,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would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Physics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</a:t>
            </a:r>
            <a:r>
              <a:rPr kumimoji="0" lang="fr-CH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require</a:t>
            </a:r>
            <a:r>
              <a:rPr kumimoji="0" lang="fr-CH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 more…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33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613617"/>
            <a:ext cx="3440333" cy="25515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 smtClean="0"/>
              <a:t>TCSPM collimators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9800" y="6402639"/>
            <a:ext cx="6627000" cy="360000"/>
          </a:xfrm>
        </p:spPr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60</a:t>
            </a:fld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07504" y="613617"/>
            <a:ext cx="7560840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Low impedance collimators: with coated Molybdenum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Carbide Graphite (</a:t>
            </a:r>
            <a:r>
              <a:rPr lang="en-GB" sz="17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MoGr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and in jaw beam position monitors 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be installed in LSS7 and LSS3, partially in LS2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Evaluation under irradiation, evaluation of impedance and outgassing under way …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1" y="5369203"/>
            <a:ext cx="1759395" cy="92874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1482" y="5504359"/>
            <a:ext cx="666276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Three stripes of different coatings,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MoGr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Mo, ceramic, for </a:t>
            </a:r>
            <a:r>
              <a:rPr lang="en-GB" sz="1700" dirty="0" smtClean="0">
                <a:solidFill>
                  <a:srgbClr val="FF3399"/>
                </a:solidFill>
              </a:rPr>
              <a:t>impedance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700" dirty="0" smtClean="0">
                <a:solidFill>
                  <a:srgbClr val="FF3399"/>
                </a:solidFill>
              </a:rPr>
              <a:t>measurements with beams next year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2177129" y="6186120"/>
            <a:ext cx="213078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 – EN/MME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5442" y="3816421"/>
            <a:ext cx="3782633" cy="139754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1482" y="4149080"/>
            <a:ext cx="4716679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HiRadMat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tests showed that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MoGr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CuCD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jaws could withstand the respective design failure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1545685"/>
            <a:ext cx="2791024" cy="1800151"/>
          </a:xfrm>
          <a:prstGeom prst="rect">
            <a:avLst/>
          </a:prstGeom>
        </p:spPr>
      </p:pic>
      <p:sp>
        <p:nvSpPr>
          <p:cNvPr id="15" name="Footer Placeholder 8"/>
          <p:cNvSpPr txBox="1">
            <a:spLocks/>
          </p:cNvSpPr>
          <p:nvPr/>
        </p:nvSpPr>
        <p:spPr>
          <a:xfrm>
            <a:off x="4580559" y="1905962"/>
            <a:ext cx="91144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Carra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94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-133399"/>
            <a:ext cx="7920000" cy="720000"/>
          </a:xfrm>
        </p:spPr>
        <p:txBody>
          <a:bodyPr/>
          <a:lstStyle/>
          <a:p>
            <a:r>
              <a:rPr lang="en-GB" dirty="0" smtClean="0"/>
              <a:t>11 T – DS collimator in IP7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-24738" y="486603"/>
            <a:ext cx="916873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Arc Dispersion Suppressor areas (Q7 to Q11) serve as “energy spectrometer” : a collimator is needed to reduce </a:t>
            </a:r>
            <a:r>
              <a:rPr lang="en-GB" sz="1700" dirty="0" smtClean="0">
                <a:solidFill>
                  <a:srgbClr val="FF3399"/>
                </a:solidFill>
              </a:rPr>
              <a:t>background to </a:t>
            </a:r>
            <a:r>
              <a:rPr lang="en-GB" sz="1700" dirty="0">
                <a:solidFill>
                  <a:srgbClr val="FF3399"/>
                </a:solidFill>
              </a:rPr>
              <a:t>A</a:t>
            </a:r>
            <a:r>
              <a:rPr lang="en-GB" sz="1700" dirty="0" smtClean="0">
                <a:solidFill>
                  <a:srgbClr val="FF3399"/>
                </a:solidFill>
              </a:rPr>
              <a:t>LICE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ion operation and to reduce </a:t>
            </a:r>
            <a:r>
              <a:rPr lang="en-GB" sz="1700" dirty="0" smtClean="0">
                <a:solidFill>
                  <a:srgbClr val="FF3399"/>
                </a:solidFill>
              </a:rPr>
              <a:t>beam loss on the cold masses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with proton beams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Using NbSn</a:t>
            </a:r>
            <a:r>
              <a:rPr lang="en-GB" sz="17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technology, the dipole field can be increased up to 11 T 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standard LHC dipole can be replaced by </a:t>
            </a:r>
            <a:r>
              <a:rPr lang="en-GB" sz="1700" dirty="0" smtClean="0">
                <a:solidFill>
                  <a:srgbClr val="FF3399"/>
                </a:solidFill>
              </a:rPr>
              <a:t>two 5.8 m long 11 T magnets and one collimator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(TCLD)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Footer Placeholder 8"/>
          <p:cNvSpPr txBox="1">
            <a:spLocks/>
          </p:cNvSpPr>
          <p:nvPr/>
        </p:nvSpPr>
        <p:spPr>
          <a:xfrm>
            <a:off x="6660232" y="6084148"/>
            <a:ext cx="187176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WP5&amp;11 – F. Savary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3599892" y="4600861"/>
            <a:ext cx="1944216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dirty="0" smtClean="0"/>
              <a:t>By-pass cryostat</a:t>
            </a:r>
            <a:endParaRPr lang="fr-CH" b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3" r="15312"/>
          <a:stretch/>
        </p:blipFill>
        <p:spPr>
          <a:xfrm>
            <a:off x="5297713" y="1340768"/>
            <a:ext cx="2830186" cy="2413531"/>
          </a:xfrm>
          <a:prstGeom prst="rect">
            <a:avLst/>
          </a:prstGeom>
        </p:spPr>
      </p:pic>
      <p:sp>
        <p:nvSpPr>
          <p:cNvPr id="25" name="Footer Placeholder 8"/>
          <p:cNvSpPr txBox="1">
            <a:spLocks/>
          </p:cNvSpPr>
          <p:nvPr/>
        </p:nvSpPr>
        <p:spPr>
          <a:xfrm>
            <a:off x="7760506" y="3103927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Q. Deliege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" y="4981228"/>
            <a:ext cx="9170690" cy="1127814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1763688" y="4768865"/>
            <a:ext cx="532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11 T</a:t>
            </a:r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880485" y="4726128"/>
            <a:ext cx="532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11 T</a:t>
            </a:r>
            <a:endParaRPr lang="en-GB" sz="1400" b="1" dirty="0">
              <a:solidFill>
                <a:srgbClr val="0000FF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457" y="1730001"/>
            <a:ext cx="3826435" cy="176051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0787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-133399"/>
            <a:ext cx="7920000" cy="720000"/>
          </a:xfrm>
        </p:spPr>
        <p:txBody>
          <a:bodyPr/>
          <a:lstStyle/>
          <a:p>
            <a:r>
              <a:rPr lang="en-GB" dirty="0" smtClean="0"/>
              <a:t>DS collimator in IP2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-24738" y="486603"/>
            <a:ext cx="9168738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Arc Dispersion Suppressor areas (Q7 to Q11) serve as “energy spectrometer” : a collimator is needed to reduce </a:t>
            </a:r>
            <a:r>
              <a:rPr lang="en-GB" sz="1700" dirty="0" smtClean="0">
                <a:solidFill>
                  <a:srgbClr val="FF3399"/>
                </a:solidFill>
              </a:rPr>
              <a:t>background to </a:t>
            </a:r>
            <a:r>
              <a:rPr lang="en-GB" sz="1700" dirty="0">
                <a:solidFill>
                  <a:srgbClr val="FF3399"/>
                </a:solidFill>
              </a:rPr>
              <a:t>A</a:t>
            </a:r>
            <a:r>
              <a:rPr lang="en-GB" sz="1700" dirty="0" smtClean="0">
                <a:solidFill>
                  <a:srgbClr val="FF3399"/>
                </a:solidFill>
              </a:rPr>
              <a:t>LICE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ion operation and to reduce </a:t>
            </a:r>
            <a:r>
              <a:rPr lang="en-GB" sz="1700" dirty="0" smtClean="0">
                <a:solidFill>
                  <a:srgbClr val="FF3399"/>
                </a:solidFill>
              </a:rPr>
              <a:t>beam loss on the cold masses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with proton beams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TCLD </a:t>
            </a:r>
            <a:r>
              <a:rPr lang="en-GB" sz="1700" dirty="0" smtClean="0">
                <a:solidFill>
                  <a:srgbClr val="FF3399"/>
                </a:solidFill>
              </a:rPr>
              <a:t>by-pass and two connecting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cryostats are placed instead of LHC empty cryostat I</a:t>
            </a:r>
          </a:p>
        </p:txBody>
      </p:sp>
      <p:sp>
        <p:nvSpPr>
          <p:cNvPr id="23" name="TextBox 11"/>
          <p:cNvSpPr txBox="1"/>
          <p:nvPr/>
        </p:nvSpPr>
        <p:spPr>
          <a:xfrm>
            <a:off x="3599892" y="4600861"/>
            <a:ext cx="1944216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dirty="0" smtClean="0"/>
              <a:t>By-pass cryostat</a:t>
            </a:r>
            <a:endParaRPr lang="fr-CH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640" y="1340768"/>
            <a:ext cx="4407420" cy="263890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38584" y="3284984"/>
            <a:ext cx="1008112" cy="28788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en-US" sz="1500" b="1" dirty="0" smtClean="0">
                <a:solidFill>
                  <a:srgbClr val="FFFF00"/>
                </a:solidFill>
              </a:rPr>
              <a:t>J. Jowett</a:t>
            </a:r>
            <a:endParaRPr lang="en-US" sz="1500" b="1" dirty="0">
              <a:solidFill>
                <a:srgbClr val="FFFF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55" y="4733921"/>
            <a:ext cx="7764770" cy="18656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1663111"/>
            <a:ext cx="2920124" cy="1832527"/>
          </a:xfrm>
          <a:prstGeom prst="roundRect">
            <a:avLst>
              <a:gd name="adj" fmla="val 50000"/>
            </a:avLst>
          </a:prstGeom>
          <a:ln w="19050">
            <a:solidFill>
              <a:srgbClr val="C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12" name="Footer Placeholder 8"/>
          <p:cNvSpPr txBox="1">
            <a:spLocks/>
          </p:cNvSpPr>
          <p:nvPr/>
        </p:nvSpPr>
        <p:spPr>
          <a:xfrm>
            <a:off x="6847385" y="4841039"/>
            <a:ext cx="187176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WP5&amp;11 – F. Savary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25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96509"/>
            <a:ext cx="7920000" cy="720000"/>
          </a:xfrm>
        </p:spPr>
        <p:txBody>
          <a:bodyPr/>
          <a:lstStyle/>
          <a:p>
            <a:r>
              <a:rPr lang="fr-FR" dirty="0" smtClean="0"/>
              <a:t>TANB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2517775" y="6356350"/>
            <a:ext cx="6626225" cy="360363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V. Baglin - HL-LHC VSC Seminar, CERN, 9th December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6732240" y="5938107"/>
            <a:ext cx="169873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Sanchez Galan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3309202"/>
            <a:ext cx="2736304" cy="26933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551" y="3561560"/>
            <a:ext cx="3024336" cy="211100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02023" y="475465"/>
            <a:ext cx="87399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Protects the D2 from increased luminosity in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LHCb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Integration proposed to be validated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3846"/>
          <a:stretch/>
        </p:blipFill>
        <p:spPr>
          <a:xfrm>
            <a:off x="131653" y="3645024"/>
            <a:ext cx="2386122" cy="20840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3400" y="1120238"/>
            <a:ext cx="6379071" cy="2313653"/>
          </a:xfrm>
          <a:prstGeom prst="rect">
            <a:avLst/>
          </a:prstGeom>
        </p:spPr>
      </p:pic>
      <p:sp>
        <p:nvSpPr>
          <p:cNvPr id="17" name="Footer Placeholder 8"/>
          <p:cNvSpPr txBox="1">
            <a:spLocks/>
          </p:cNvSpPr>
          <p:nvPr/>
        </p:nvSpPr>
        <p:spPr>
          <a:xfrm>
            <a:off x="2408297" y="5786149"/>
            <a:ext cx="122413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Cerutti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Footer Placeholder 8"/>
          <p:cNvSpPr txBox="1">
            <a:spLocks/>
          </p:cNvSpPr>
          <p:nvPr/>
        </p:nvSpPr>
        <p:spPr>
          <a:xfrm>
            <a:off x="395536" y="1259814"/>
            <a:ext cx="159111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884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Gas Vertex Detector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0" y="900000"/>
            <a:ext cx="8653099" cy="328992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Aim</a:t>
            </a:r>
          </a:p>
          <a:p>
            <a:pPr lvl="1"/>
            <a:r>
              <a:rPr lang="en-GB" dirty="0" smtClean="0"/>
              <a:t>Use tracks </a:t>
            </a:r>
            <a:r>
              <a:rPr lang="en-GB" dirty="0"/>
              <a:t>from beam-gas interactions to </a:t>
            </a:r>
            <a:r>
              <a:rPr lang="en-GB" dirty="0" smtClean="0">
                <a:solidFill>
                  <a:srgbClr val="FF3399"/>
                </a:solidFill>
              </a:rPr>
              <a:t>reconstruct beam spot </a:t>
            </a:r>
            <a:r>
              <a:rPr lang="en-GB" dirty="0" smtClean="0"/>
              <a:t>in a non-invasive way</a:t>
            </a:r>
            <a:endParaRPr lang="en-GB" dirty="0"/>
          </a:p>
          <a:p>
            <a:pPr lvl="1"/>
            <a:r>
              <a:rPr lang="en-GB" dirty="0" smtClean="0"/>
              <a:t>Provide </a:t>
            </a:r>
            <a:r>
              <a:rPr lang="en-GB" dirty="0" smtClean="0">
                <a:solidFill>
                  <a:srgbClr val="FF3399"/>
                </a:solidFill>
              </a:rPr>
              <a:t>bunch-by-bunch size </a:t>
            </a:r>
            <a:r>
              <a:rPr lang="en-GB" dirty="0"/>
              <a:t>with a </a:t>
            </a:r>
            <a:r>
              <a:rPr lang="en-GB" dirty="0" smtClean="0"/>
              <a:t>5% resolution within </a:t>
            </a:r>
            <a:r>
              <a:rPr lang="en-GB" dirty="0"/>
              <a:t>1 </a:t>
            </a:r>
            <a:r>
              <a:rPr lang="en-GB" dirty="0" smtClean="0"/>
              <a:t>minute</a:t>
            </a:r>
          </a:p>
          <a:p>
            <a:pPr lvl="2"/>
            <a:r>
              <a:rPr lang="en-GB" dirty="0" smtClean="0"/>
              <a:t>Demonstrator aims at 5% within 5 minutes</a:t>
            </a:r>
          </a:p>
          <a:p>
            <a:pPr lvl="1"/>
            <a:r>
              <a:rPr lang="en-GB" dirty="0" smtClean="0"/>
              <a:t>Provide </a:t>
            </a:r>
            <a:r>
              <a:rPr lang="en-GB" dirty="0" smtClean="0">
                <a:solidFill>
                  <a:srgbClr val="FF3399"/>
                </a:solidFill>
              </a:rPr>
              <a:t>average </a:t>
            </a:r>
            <a:r>
              <a:rPr lang="en-GB" dirty="0">
                <a:solidFill>
                  <a:srgbClr val="FF3399"/>
                </a:solidFill>
              </a:rPr>
              <a:t>beam </a:t>
            </a:r>
            <a:r>
              <a:rPr lang="en-GB" dirty="0" smtClean="0">
                <a:solidFill>
                  <a:srgbClr val="FF3399"/>
                </a:solidFill>
              </a:rPr>
              <a:t>size </a:t>
            </a:r>
            <a:r>
              <a:rPr lang="en-GB" dirty="0" smtClean="0"/>
              <a:t>with absolute accuracy </a:t>
            </a:r>
            <a:r>
              <a:rPr lang="en-GB" dirty="0"/>
              <a:t>of </a:t>
            </a:r>
            <a:r>
              <a:rPr lang="en-GB" dirty="0" smtClean="0"/>
              <a:t>2% </a:t>
            </a:r>
            <a:r>
              <a:rPr lang="en-GB" dirty="0"/>
              <a:t>within 1 </a:t>
            </a:r>
            <a:r>
              <a:rPr lang="en-GB" dirty="0" smtClean="0"/>
              <a:t>minute</a:t>
            </a:r>
          </a:p>
          <a:p>
            <a:pPr lvl="2"/>
            <a:r>
              <a:rPr lang="en-GB" dirty="0"/>
              <a:t>D</a:t>
            </a:r>
            <a:r>
              <a:rPr lang="en-GB" dirty="0" smtClean="0"/>
              <a:t>emonstrator aims at 10% within 5 minutes</a:t>
            </a:r>
            <a:endParaRPr lang="en-GB" dirty="0"/>
          </a:p>
          <a:p>
            <a:r>
              <a:rPr lang="en-GB" dirty="0" smtClean="0"/>
              <a:t>Demonstrator</a:t>
            </a:r>
          </a:p>
          <a:p>
            <a:pPr lvl="1"/>
            <a:r>
              <a:rPr lang="en-GB" dirty="0" smtClean="0"/>
              <a:t>Collaboration with </a:t>
            </a:r>
            <a:r>
              <a:rPr lang="en-GB" dirty="0"/>
              <a:t>Aachen </a:t>
            </a:r>
            <a:r>
              <a:rPr lang="en-GB" dirty="0" smtClean="0"/>
              <a:t>University, EPFL &amp; </a:t>
            </a:r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Installed during LS1 on Beam 2</a:t>
            </a:r>
          </a:p>
          <a:p>
            <a:pPr lvl="1"/>
            <a:r>
              <a:rPr lang="en-GB" dirty="0" smtClean="0"/>
              <a:t>Fully commissioned in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Baglin - HL-LHC VSC Seminar, CERN, 9th December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64</a:t>
            </a:fld>
            <a:endParaRPr lang="fr-FR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432" y="3518501"/>
            <a:ext cx="3749368" cy="2812027"/>
          </a:xfrm>
          <a:prstGeom prst="rect">
            <a:avLst/>
          </a:prstGeom>
        </p:spPr>
      </p:pic>
      <p:pic>
        <p:nvPicPr>
          <p:cNvPr id="9" name="Picture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09120"/>
            <a:ext cx="4677429" cy="1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8"/>
          <p:cNvSpPr txBox="1">
            <a:spLocks/>
          </p:cNvSpPr>
          <p:nvPr/>
        </p:nvSpPr>
        <p:spPr>
          <a:xfrm>
            <a:off x="2627784" y="5886717"/>
            <a:ext cx="1693079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WP13 – R. Jones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04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520" y="1086965"/>
            <a:ext cx="4320480" cy="227334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96509"/>
            <a:ext cx="7920000" cy="720000"/>
          </a:xfrm>
        </p:spPr>
        <p:txBody>
          <a:bodyPr/>
          <a:lstStyle/>
          <a:p>
            <a:r>
              <a:rPr lang="fr-FR" dirty="0" smtClean="0"/>
              <a:t>TDIS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2517775" y="6356350"/>
            <a:ext cx="6626225" cy="360363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V. Baglin - HL-LHC VSC Seminar, CERN, 9th December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2921654" y="6021504"/>
            <a:ext cx="360040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WP14 – A.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Perillo-Marcone</a:t>
            </a:r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 - L. Gentini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2023" y="475465"/>
            <a:ext cx="87399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TDI is one of the weakest component of LHC: to be replaced by TDIS !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New improved design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taking into account previous issues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blocks: </a:t>
            </a:r>
            <a:r>
              <a:rPr lang="en-GB" dirty="0" smtClean="0">
                <a:solidFill>
                  <a:srgbClr val="FF3399"/>
                </a:solidFill>
              </a:rPr>
              <a:t>2 x SGL graphite + 1 x (Al + Cu)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Impedance: no coating on graphite –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coating on Al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ooter Placeholder 8"/>
          <p:cNvSpPr txBox="1">
            <a:spLocks/>
          </p:cNvSpPr>
          <p:nvPr/>
        </p:nvSpPr>
        <p:spPr>
          <a:xfrm>
            <a:off x="5285027" y="3546384"/>
            <a:ext cx="169873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G. Bregliozzi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5667" y="1743256"/>
            <a:ext cx="41044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TDI: ~ 6000 l/s vs TDIS: ~ 13 500 l/s</a:t>
            </a:r>
          </a:p>
          <a:p>
            <a:pPr marL="457200" lvl="2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 time more pumping speed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Material outgassing: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-8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mbar.l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81" y="2657073"/>
            <a:ext cx="4493387" cy="170453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43084" y="4591390"/>
            <a:ext cx="39617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Improved cooling system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Improved RF fingers design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no interferometer but LVDT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1141" y="4459836"/>
            <a:ext cx="4760690" cy="152435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69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853" y="3858704"/>
            <a:ext cx="3336265" cy="293990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83400" y="-130050"/>
            <a:ext cx="7920000" cy="720000"/>
          </a:xfrm>
        </p:spPr>
        <p:txBody>
          <a:bodyPr/>
          <a:lstStyle/>
          <a:p>
            <a:r>
              <a:rPr lang="en-GB" dirty="0" smtClean="0"/>
              <a:t>Kickers heating, and electron cloud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100093" y="6494840"/>
            <a:ext cx="442574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V. Baglin - HL-LHC VSC Seminar, CERN, 9th December 2016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162510"/>
            <a:ext cx="92148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Ceramic tube can still be an issue with SEY values 6 – 10. </a:t>
            </a:r>
          </a:p>
          <a:p>
            <a:pPr marL="457200" lvl="2">
              <a:buClr>
                <a:srgbClr val="00CC99"/>
              </a:buClr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Required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 1.4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 Cr</a:t>
            </a:r>
            <a:r>
              <a:rPr lang="en-GB" baseline="-25000" dirty="0" smtClean="0">
                <a:solidFill>
                  <a:srgbClr val="FF3399"/>
                </a:solidFill>
              </a:rPr>
              <a:t>2</a:t>
            </a:r>
            <a:r>
              <a:rPr lang="en-GB" dirty="0" smtClean="0">
                <a:solidFill>
                  <a:srgbClr val="FF3399"/>
                </a:solidFill>
              </a:rPr>
              <a:t>O</a:t>
            </a:r>
            <a:r>
              <a:rPr lang="en-GB" baseline="-25000" dirty="0" smtClean="0">
                <a:solidFill>
                  <a:srgbClr val="FF3399"/>
                </a:solidFill>
              </a:rPr>
              <a:t>3</a:t>
            </a:r>
            <a:r>
              <a:rPr lang="en-GB" dirty="0" smtClean="0">
                <a:solidFill>
                  <a:srgbClr val="FF3399"/>
                </a:solidFill>
              </a:rPr>
              <a:t> </a:t>
            </a:r>
            <a:r>
              <a:rPr lang="en-US" dirty="0" smtClean="0">
                <a:solidFill>
                  <a:srgbClr val="FF3399"/>
                </a:solidFill>
              </a:rPr>
              <a:t>coated ceramics </a:t>
            </a:r>
            <a:r>
              <a:rPr lang="en-US" dirty="0" smtClean="0"/>
              <a:t>by </a:t>
            </a:r>
            <a:r>
              <a:rPr lang="en-US" dirty="0" err="1" smtClean="0"/>
              <a:t>Polyteknik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Symbol"/>
              </a:rPr>
              <a:t> 2, </a:t>
            </a:r>
            <a:r>
              <a:rPr lang="en-US" dirty="0" smtClean="0">
                <a:solidFill>
                  <a:srgbClr val="FF3399"/>
                </a:solidFill>
                <a:sym typeface="Symbol"/>
              </a:rPr>
              <a:t>conditioned to &lt; 1.4</a:t>
            </a:r>
            <a:endParaRPr lang="en-US" dirty="0" smtClean="0">
              <a:solidFill>
                <a:srgbClr val="FF3399"/>
              </a:solidFill>
            </a:endParaRPr>
          </a:p>
          <a:p>
            <a:pPr marL="457200" lvl="2">
              <a:buClr>
                <a:srgbClr val="00CC99"/>
              </a:buClr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 in SPS BA5 liner in 2017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Increase tank thermal emissivity (coating, electrochemistry, Laser)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Ferrite Curie temperature &amp; outgassing optimization 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Looking for position in machine for </a:t>
            </a:r>
            <a:r>
              <a:rPr lang="en-US" dirty="0" smtClean="0">
                <a:solidFill>
                  <a:srgbClr val="FF3399"/>
                </a:solidFill>
              </a:rPr>
              <a:t>passive prototype to be installed in YETS2017-2018</a:t>
            </a: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4261059" y="3858704"/>
            <a:ext cx="107967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Barnes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pSp>
        <p:nvGrpSpPr>
          <p:cNvPr id="13" name="Group 6"/>
          <p:cNvGrpSpPr/>
          <p:nvPr/>
        </p:nvGrpSpPr>
        <p:grpSpPr>
          <a:xfrm>
            <a:off x="507110" y="2630280"/>
            <a:ext cx="3322830" cy="3174984"/>
            <a:chOff x="5500237" y="1196752"/>
            <a:chExt cx="3322830" cy="3174984"/>
          </a:xfrm>
        </p:grpSpPr>
        <p:pic>
          <p:nvPicPr>
            <p:cNvPr id="14" name="Picture 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4"/>
            <a:stretch/>
          </p:blipFill>
          <p:spPr>
            <a:xfrm>
              <a:off x="5724128" y="1196752"/>
              <a:ext cx="3098939" cy="3174984"/>
            </a:xfrm>
            <a:prstGeom prst="rect">
              <a:avLst/>
            </a:prstGeom>
          </p:spPr>
        </p:pic>
        <p:sp>
          <p:nvSpPr>
            <p:cNvPr id="15" name="TextBox 8"/>
            <p:cNvSpPr txBox="1"/>
            <p:nvPr/>
          </p:nvSpPr>
          <p:spPr>
            <a:xfrm>
              <a:off x="5500237" y="3471315"/>
              <a:ext cx="144016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NEG coated bypass tubes</a:t>
              </a:r>
              <a:endParaRPr lang="en-GB" sz="1400" b="1" dirty="0"/>
            </a:p>
          </p:txBody>
        </p:sp>
        <p:cxnSp>
          <p:nvCxnSpPr>
            <p:cNvPr id="17" name="Straight Arrow Connector 9"/>
            <p:cNvCxnSpPr/>
            <p:nvPr/>
          </p:nvCxnSpPr>
          <p:spPr>
            <a:xfrm flipV="1">
              <a:off x="6948264" y="3140968"/>
              <a:ext cx="1296144" cy="6480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Footer Placeholder 8"/>
          <p:cNvSpPr txBox="1">
            <a:spLocks/>
          </p:cNvSpPr>
          <p:nvPr/>
        </p:nvSpPr>
        <p:spPr>
          <a:xfrm>
            <a:off x="3490073" y="6097824"/>
            <a:ext cx="257833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E. Garcia-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Tabares</a:t>
            </a:r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Valdivieso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010737" y="2440886"/>
            <a:ext cx="2833986" cy="1392957"/>
            <a:chOff x="888339" y="2852936"/>
            <a:chExt cx="7096485" cy="2664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2" t="3923" r="19502" b="4215"/>
            <a:stretch/>
          </p:blipFill>
          <p:spPr>
            <a:xfrm>
              <a:off x="888339" y="2852936"/>
              <a:ext cx="3007742" cy="2664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83" t="11939" r="32210" b="21387"/>
            <a:stretch/>
          </p:blipFill>
          <p:spPr>
            <a:xfrm>
              <a:off x="4788024" y="2852936"/>
              <a:ext cx="3196800" cy="2664000"/>
            </a:xfrm>
            <a:prstGeom prst="rect">
              <a:avLst/>
            </a:prstGeom>
          </p:spPr>
        </p:pic>
        <p:sp>
          <p:nvSpPr>
            <p:cNvPr id="31" name="TextBox 18"/>
            <p:cNvSpPr txBox="1"/>
            <p:nvPr/>
          </p:nvSpPr>
          <p:spPr>
            <a:xfrm>
              <a:off x="1206170" y="3070249"/>
              <a:ext cx="2372081" cy="141267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b="1" dirty="0"/>
                <a:t>Cr</a:t>
              </a:r>
              <a:r>
                <a:rPr lang="en-GB" sz="1400" b="1" baseline="-25000" dirty="0"/>
                <a:t>2</a:t>
              </a:r>
              <a:r>
                <a:rPr lang="en-GB" sz="1400" b="1" dirty="0"/>
                <a:t>O</a:t>
              </a:r>
              <a:r>
                <a:rPr lang="en-GB" sz="1400" b="1" baseline="-25000" dirty="0"/>
                <a:t>3 </a:t>
              </a:r>
              <a:r>
                <a:rPr lang="en-GB" sz="1400" b="1" dirty="0"/>
                <a:t>coated side</a:t>
              </a:r>
            </a:p>
          </p:txBody>
        </p:sp>
        <p:sp>
          <p:nvSpPr>
            <p:cNvPr id="32" name="TextBox 19"/>
            <p:cNvSpPr txBox="1"/>
            <p:nvPr/>
          </p:nvSpPr>
          <p:spPr>
            <a:xfrm>
              <a:off x="5148577" y="3066187"/>
              <a:ext cx="2524378" cy="100064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b="1" dirty="0"/>
                <a:t>Uncoated side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207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5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LS3 &amp; studies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81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077" y="1658316"/>
            <a:ext cx="4968552" cy="413980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96509"/>
            <a:ext cx="7920000" cy="720000"/>
          </a:xfrm>
        </p:spPr>
        <p:txBody>
          <a:bodyPr/>
          <a:lstStyle/>
          <a:p>
            <a:r>
              <a:rPr lang="fr-FR" dirty="0" smtClean="0"/>
              <a:t>WP5: Collimation </a:t>
            </a:r>
            <a:r>
              <a:rPr lang="fr-FR" dirty="0" err="1" smtClean="0"/>
              <a:t>baseline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2517775" y="6356350"/>
            <a:ext cx="6626225" cy="360363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V. Baglin - HL-LHC VSC Seminar, CERN, 9th December 2016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2023" y="475465"/>
            <a:ext cx="8739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Low impedance collimators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Masks, Primary, secondary, tertiary collimators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Innovative 2 beam in one TCT &amp; TCLX to solve interferences between TAXN-D2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0472393">
            <a:off x="171806" y="2003245"/>
            <a:ext cx="1777689" cy="9951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385486"/>
            <a:ext cx="3437514" cy="2726804"/>
          </a:xfrm>
          <a:prstGeom prst="rect">
            <a:avLst/>
          </a:prstGeom>
        </p:spPr>
      </p:pic>
      <p:sp>
        <p:nvSpPr>
          <p:cNvPr id="16" name="Footer Placeholder 8"/>
          <p:cNvSpPr txBox="1">
            <a:spLocks/>
          </p:cNvSpPr>
          <p:nvPr/>
        </p:nvSpPr>
        <p:spPr>
          <a:xfrm>
            <a:off x="1089747" y="5222546"/>
            <a:ext cx="1300457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Gentini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Footer Placeholder 8"/>
          <p:cNvSpPr txBox="1">
            <a:spLocks/>
          </p:cNvSpPr>
          <p:nvPr/>
        </p:nvSpPr>
        <p:spPr>
          <a:xfrm>
            <a:off x="6300192" y="5891156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391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058181" y="2293908"/>
            <a:ext cx="5058012" cy="3763587"/>
            <a:chOff x="4176257" y="3371850"/>
            <a:chExt cx="4312996" cy="3028950"/>
          </a:xfrm>
        </p:grpSpPr>
        <p:grpSp>
          <p:nvGrpSpPr>
            <p:cNvPr id="12" name="Group 11"/>
            <p:cNvGrpSpPr/>
            <p:nvPr/>
          </p:nvGrpSpPr>
          <p:grpSpPr>
            <a:xfrm>
              <a:off x="4176257" y="3371850"/>
              <a:ext cx="4312996" cy="3028950"/>
              <a:chOff x="4176257" y="3150109"/>
              <a:chExt cx="4312996" cy="302895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6257" y="3150109"/>
                <a:ext cx="4267200" cy="302895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6858678" y="3295294"/>
                <a:ext cx="16305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1" dirty="0" smtClean="0">
                    <a:solidFill>
                      <a:schemeClr val="bg1"/>
                    </a:solidFill>
                  </a:rPr>
                  <a:t>Gun + Solenoid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255278" y="5549435"/>
                <a:ext cx="10370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1" smtClean="0">
                    <a:solidFill>
                      <a:schemeClr val="bg1"/>
                    </a:solidFill>
                  </a:rPr>
                  <a:t>Collector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V="1">
                <a:off x="4390828" y="3882883"/>
                <a:ext cx="3953368" cy="159192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 rot="20276367">
                <a:off x="4247051" y="4817697"/>
                <a:ext cx="11673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p-beam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20343086">
                <a:off x="5512389" y="4288744"/>
                <a:ext cx="195617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Bef>
                    <a:spcPts val="0"/>
                  </a:spcBef>
                </a:pPr>
                <a:r>
                  <a:rPr lang="en-US" sz="2000" b="1" dirty="0" smtClean="0">
                    <a:solidFill>
                      <a:schemeClr val="bg1"/>
                    </a:solidFill>
                  </a:rPr>
                  <a:t>superconducting</a:t>
                </a:r>
              </a:p>
              <a:p>
                <a:pPr algn="ctr">
                  <a:spcBef>
                    <a:spcPts val="0"/>
                  </a:spcBef>
                </a:pPr>
                <a:r>
                  <a:rPr lang="en-US" sz="2000" b="1" dirty="0" smtClean="0">
                    <a:solidFill>
                      <a:schemeClr val="bg1"/>
                    </a:solidFill>
                  </a:rPr>
                  <a:t>solenoid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4798611" y="3734348"/>
                <a:ext cx="3274757" cy="1769647"/>
                <a:chOff x="4798611" y="3703526"/>
                <a:chExt cx="3274757" cy="1769647"/>
              </a:xfrm>
            </p:grpSpPr>
            <p:sp>
              <p:nvSpPr>
                <p:cNvPr id="26" name="Freeform 25"/>
                <p:cNvSpPr/>
                <p:nvPr/>
              </p:nvSpPr>
              <p:spPr>
                <a:xfrm rot="10258678">
                  <a:off x="7497154" y="3703526"/>
                  <a:ext cx="576214" cy="470972"/>
                </a:xfrm>
                <a:custGeom>
                  <a:avLst/>
                  <a:gdLst>
                    <a:gd name="connsiteX0" fmla="*/ 482886 w 482886"/>
                    <a:gd name="connsiteY0" fmla="*/ 0 h 503434"/>
                    <a:gd name="connsiteX1" fmla="*/ 195209 w 482886"/>
                    <a:gd name="connsiteY1" fmla="*/ 174660 h 503434"/>
                    <a:gd name="connsiteX2" fmla="*/ 0 w 482886"/>
                    <a:gd name="connsiteY2" fmla="*/ 503434 h 50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2886" h="503434">
                      <a:moveTo>
                        <a:pt x="482886" y="0"/>
                      </a:moveTo>
                      <a:cubicBezTo>
                        <a:pt x="379288" y="45377"/>
                        <a:pt x="275690" y="90754"/>
                        <a:pt x="195209" y="174660"/>
                      </a:cubicBezTo>
                      <a:cubicBezTo>
                        <a:pt x="114728" y="258566"/>
                        <a:pt x="0" y="503434"/>
                        <a:pt x="0" y="503434"/>
                      </a:cubicBezTo>
                    </a:path>
                  </a:pathLst>
                </a:custGeom>
                <a:noFill/>
                <a:ln w="381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5423391" y="4216696"/>
                  <a:ext cx="2114472" cy="834017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Freeform 27"/>
                <p:cNvSpPr/>
                <p:nvPr/>
              </p:nvSpPr>
              <p:spPr>
                <a:xfrm rot="21058678">
                  <a:off x="4798611" y="5082649"/>
                  <a:ext cx="679074" cy="390524"/>
                </a:xfrm>
                <a:custGeom>
                  <a:avLst/>
                  <a:gdLst>
                    <a:gd name="connsiteX0" fmla="*/ 482886 w 482886"/>
                    <a:gd name="connsiteY0" fmla="*/ 0 h 503434"/>
                    <a:gd name="connsiteX1" fmla="*/ 195209 w 482886"/>
                    <a:gd name="connsiteY1" fmla="*/ 174660 h 503434"/>
                    <a:gd name="connsiteX2" fmla="*/ 0 w 482886"/>
                    <a:gd name="connsiteY2" fmla="*/ 503434 h 50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2886" h="503434">
                      <a:moveTo>
                        <a:pt x="482886" y="0"/>
                      </a:moveTo>
                      <a:cubicBezTo>
                        <a:pt x="379288" y="45377"/>
                        <a:pt x="275690" y="90754"/>
                        <a:pt x="195209" y="174660"/>
                      </a:cubicBezTo>
                      <a:cubicBezTo>
                        <a:pt x="114728" y="258566"/>
                        <a:pt x="0" y="503434"/>
                        <a:pt x="0" y="503434"/>
                      </a:cubicBezTo>
                    </a:path>
                  </a:pathLst>
                </a:custGeom>
                <a:noFill/>
                <a:ln w="38100"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>
                <a:off x="5229524" y="5150233"/>
                <a:ext cx="11743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b="1" dirty="0" smtClean="0">
                    <a:solidFill>
                      <a:schemeClr val="bg1"/>
                    </a:solidFill>
                  </a:rPr>
                  <a:t>Correctors</a:t>
                </a:r>
                <a:endParaRPr lang="en-US" sz="1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20030992">
                <a:off x="7258538" y="4027129"/>
                <a:ext cx="1157689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82D2E7"/>
                    </a:solidFill>
                  </a:rPr>
                  <a:t>e</a:t>
                </a:r>
                <a:r>
                  <a:rPr lang="en-US" b="1" dirty="0" smtClean="0">
                    <a:solidFill>
                      <a:srgbClr val="82D2E7"/>
                    </a:solidFill>
                  </a:rPr>
                  <a:t>-beam</a:t>
                </a:r>
                <a:endParaRPr lang="en-US" b="1" dirty="0">
                  <a:solidFill>
                    <a:srgbClr val="82D2E7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255278" y="3429000"/>
              <a:ext cx="8811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D. Perini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96509"/>
            <a:ext cx="7920000" cy="720000"/>
          </a:xfrm>
        </p:spPr>
        <p:txBody>
          <a:bodyPr/>
          <a:lstStyle/>
          <a:p>
            <a:r>
              <a:rPr lang="fr-FR" dirty="0" smtClean="0"/>
              <a:t>WP5 option: </a:t>
            </a:r>
            <a:r>
              <a:rPr lang="fr-FR" dirty="0" err="1" smtClean="0"/>
              <a:t>hollow</a:t>
            </a:r>
            <a:r>
              <a:rPr lang="fr-FR" dirty="0" smtClean="0"/>
              <a:t> e-</a:t>
            </a:r>
            <a:r>
              <a:rPr lang="fr-FR" dirty="0" err="1" smtClean="0"/>
              <a:t>lens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4150852" y="6421464"/>
            <a:ext cx="4389082" cy="360363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</a:rPr>
              <a:t>V. Baglin - HL-LHC VSC Seminar, CERN, 9th December 2016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16" name="Footer Placeholder 8"/>
          <p:cNvSpPr txBox="1">
            <a:spLocks/>
          </p:cNvSpPr>
          <p:nvPr/>
        </p:nvSpPr>
        <p:spPr>
          <a:xfrm>
            <a:off x="7640366" y="5428532"/>
            <a:ext cx="1300457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D. Perini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Footer Placeholder 8"/>
          <p:cNvSpPr txBox="1">
            <a:spLocks/>
          </p:cNvSpPr>
          <p:nvPr/>
        </p:nvSpPr>
        <p:spPr>
          <a:xfrm>
            <a:off x="1580967" y="4817067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8492" y="623491"/>
            <a:ext cx="90155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Hollow electron beams running coaxially to the proton beam will provide an active control of beam halo population and beam loss rate. Installation </a:t>
            </a:r>
            <a:r>
              <a:rPr lang="en-GB" dirty="0" smtClean="0">
                <a:solidFill>
                  <a:srgbClr val="FF3399"/>
                </a:solidFill>
              </a:rPr>
              <a:t>2 lenses in LS3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b="1" dirty="0" smtClean="0">
                <a:solidFill>
                  <a:srgbClr val="FF3399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Used at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Tevatron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RHIC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b="1" dirty="0" smtClean="0">
                <a:solidFill>
                  <a:srgbClr val="FF3399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Received a positive feedback at a recent review: </a:t>
            </a:r>
            <a:r>
              <a:rPr lang="en-GB" dirty="0" smtClean="0">
                <a:solidFill>
                  <a:srgbClr val="FF3399"/>
                </a:solidFill>
              </a:rPr>
              <a:t>could be integrated in </a:t>
            </a:r>
            <a:r>
              <a:rPr lang="en-GB" dirty="0" err="1" smtClean="0">
                <a:solidFill>
                  <a:srgbClr val="FF3399"/>
                </a:solidFill>
              </a:rPr>
              <a:t>HiLumi</a:t>
            </a:r>
            <a:r>
              <a:rPr lang="en-GB" dirty="0" smtClean="0">
                <a:solidFill>
                  <a:srgbClr val="FF3399"/>
                </a:solidFill>
              </a:rPr>
              <a:t> baseline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476119" y="1768767"/>
            <a:ext cx="1352055" cy="1216119"/>
            <a:chOff x="136926" y="814000"/>
            <a:chExt cx="3232998" cy="3289676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878"/>
            <a:stretch/>
          </p:blipFill>
          <p:spPr bwMode="auto">
            <a:xfrm>
              <a:off x="136926" y="814000"/>
              <a:ext cx="3232998" cy="3289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76275" y="3777886"/>
              <a:ext cx="856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G. </a:t>
              </a:r>
              <a:r>
                <a:rPr lang="en-US" sz="1200" dirty="0" err="1" smtClean="0"/>
                <a:t>Stancari</a:t>
              </a:r>
              <a:endParaRPr lang="en-US" sz="1200" dirty="0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287563" y="5189222"/>
            <a:ext cx="34104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5T field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m long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RT vacuum system,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bakeable</a:t>
            </a:r>
            <a:endParaRPr lang="en-GB" dirty="0" smtClean="0">
              <a:solidFill>
                <a:srgbClr val="FF3399"/>
              </a:solidFill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98" y="3107385"/>
            <a:ext cx="3578301" cy="163857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983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793229"/>
              </p:ext>
            </p:extLst>
          </p:nvPr>
        </p:nvGraphicFramePr>
        <p:xfrm>
          <a:off x="179512" y="666977"/>
          <a:ext cx="8730128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624"/>
                <a:gridCol w="864096"/>
                <a:gridCol w="1097280"/>
                <a:gridCol w="1152128"/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LHC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HL-LHC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8b+4e</a:t>
                      </a:r>
                      <a:endParaRPr lang="en-GB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Beam</a:t>
                      </a:r>
                      <a:r>
                        <a:rPr lang="en-GB" sz="1400" baseline="0" dirty="0" smtClean="0"/>
                        <a:t> energy [</a:t>
                      </a:r>
                      <a:r>
                        <a:rPr lang="en-GB" sz="1400" baseline="0" smtClean="0"/>
                        <a:t>TeV]</a:t>
                      </a:r>
                      <a:endParaRPr lang="en-GB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65544">
                <a:tc>
                  <a:txBody>
                    <a:bodyPr/>
                    <a:lstStyle/>
                    <a:p>
                      <a:pPr algn="l"/>
                      <a:r>
                        <a:rPr lang="en-GB" sz="1400" baseline="0" dirty="0" smtClean="0"/>
                        <a:t>Bunch spacing [ns]</a:t>
                      </a:r>
                      <a:endParaRPr lang="en-GB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25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Bunch population [10</a:t>
                      </a:r>
                      <a:r>
                        <a:rPr lang="en-GB" sz="1400" baseline="30000" dirty="0" smtClean="0"/>
                        <a:t>11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1.15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2.2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Number of bunches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2808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2748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1968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latin typeface="+mn-lt"/>
                        </a:rPr>
                        <a:t>Beam current [A]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0.58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1.09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0.82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Crossing</a:t>
                      </a:r>
                      <a:r>
                        <a:rPr lang="en-GB" sz="1400" baseline="0" dirty="0" smtClean="0"/>
                        <a:t> angle [</a:t>
                      </a:r>
                      <a:r>
                        <a:rPr lang="el-GR" sz="1400" b="1" baseline="0" dirty="0" smtClean="0">
                          <a:latin typeface="GreekC" panose="00000400000000000000" pitchFamily="2" charset="0"/>
                          <a:cs typeface="GreekC" panose="00000400000000000000" pitchFamily="2" charset="0"/>
                        </a:rPr>
                        <a:t>μ</a:t>
                      </a:r>
                      <a:r>
                        <a:rPr lang="en-GB" sz="1400" baseline="0" dirty="0" smtClean="0">
                          <a:latin typeface="+mn-lt"/>
                          <a:cs typeface="GreekC" panose="00000400000000000000" pitchFamily="2" charset="0"/>
                        </a:rPr>
                        <a:t>rad]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285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510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480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Beam separation [</a:t>
                      </a:r>
                      <a:r>
                        <a:rPr lang="en-GB" sz="1400" dirty="0" smtClean="0">
                          <a:latin typeface="GreekC" panose="00000400000000000000" pitchFamily="2" charset="0"/>
                          <a:cs typeface="GreekC" panose="00000400000000000000" pitchFamily="2" charset="0"/>
                        </a:rPr>
                        <a:t>s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12.5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12.5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err="1" smtClean="0"/>
                        <a:t>Betatron</a:t>
                      </a:r>
                      <a:r>
                        <a:rPr lang="en-GB" sz="1400" dirty="0" smtClean="0"/>
                        <a:t> function at interaction point </a:t>
                      </a:r>
                      <a:r>
                        <a:rPr lang="en-GB" sz="1400" dirty="0" smtClean="0"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GB" sz="1400" dirty="0" smtClean="0"/>
                        <a:t>* [m]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0.55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Normalised emittance </a:t>
                      </a:r>
                      <a:r>
                        <a:rPr lang="el-GR" sz="1400" dirty="0" smtClean="0"/>
                        <a:t>ε</a:t>
                      </a:r>
                      <a:r>
                        <a:rPr lang="en-GB" sz="1400" baseline="-25000" dirty="0" smtClean="0"/>
                        <a:t>n</a:t>
                      </a:r>
                      <a:r>
                        <a:rPr lang="en-GB" sz="1400" dirty="0" smtClean="0"/>
                        <a:t>  [</a:t>
                      </a:r>
                      <a:r>
                        <a:rPr lang="el-GR" sz="1400" b="1" dirty="0" smtClean="0">
                          <a:latin typeface="GreekC" panose="00000400000000000000" pitchFamily="2" charset="0"/>
                          <a:cs typeface="GreekC" panose="00000400000000000000" pitchFamily="2" charset="0"/>
                        </a:rPr>
                        <a:t>μ</a:t>
                      </a:r>
                      <a:r>
                        <a:rPr lang="en-GB" sz="1400" dirty="0" smtClean="0"/>
                        <a:t>m]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3.75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2.2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l-GR" sz="1400" dirty="0" smtClean="0"/>
                        <a:t>ε</a:t>
                      </a:r>
                      <a:r>
                        <a:rPr lang="en-GB" sz="1400" baseline="-25000" dirty="0" smtClean="0"/>
                        <a:t>L</a:t>
                      </a:r>
                      <a:r>
                        <a:rPr lang="en-GB" sz="1400" dirty="0" smtClean="0"/>
                        <a:t> [eVs]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2.5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err="1" smtClean="0"/>
                        <a:t>rms</a:t>
                      </a:r>
                      <a:r>
                        <a:rPr lang="en-GB" sz="1400" dirty="0" smtClean="0"/>
                        <a:t> bunch</a:t>
                      </a:r>
                      <a:r>
                        <a:rPr lang="en-GB" sz="1400" baseline="0" dirty="0" smtClean="0"/>
                        <a:t> length [m]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0.075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0.081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0.081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Peak Luminosity without crab cavities [10</a:t>
                      </a:r>
                      <a:r>
                        <a:rPr lang="en-GB" sz="1400" baseline="30000" dirty="0" smtClean="0"/>
                        <a:t>34</a:t>
                      </a:r>
                      <a:r>
                        <a:rPr lang="en-GB" sz="1400" dirty="0" smtClean="0"/>
                        <a:t> cm</a:t>
                      </a:r>
                      <a:r>
                        <a:rPr lang="en-GB" sz="1400" baseline="30000" dirty="0" smtClean="0"/>
                        <a:t>-2</a:t>
                      </a:r>
                      <a:r>
                        <a:rPr lang="en-GB" sz="1400" dirty="0" smtClean="0"/>
                        <a:t>s</a:t>
                      </a:r>
                      <a:r>
                        <a:rPr lang="en-GB" sz="1400" baseline="30000" dirty="0" smtClean="0"/>
                        <a:t>-1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5.8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Virtual luminosity with crab cavities without levelling [10</a:t>
                      </a:r>
                      <a:r>
                        <a:rPr lang="en-GB" sz="1400" baseline="30000" dirty="0" smtClean="0"/>
                        <a:t>34</a:t>
                      </a:r>
                      <a:r>
                        <a:rPr lang="en-GB" sz="1400" dirty="0" smtClean="0"/>
                        <a:t> cm</a:t>
                      </a:r>
                      <a:r>
                        <a:rPr lang="en-GB" sz="1400" baseline="30000" dirty="0" smtClean="0"/>
                        <a:t>-2</a:t>
                      </a:r>
                      <a:r>
                        <a:rPr lang="en-GB" sz="1400" dirty="0" smtClean="0"/>
                        <a:t>s</a:t>
                      </a:r>
                      <a:r>
                        <a:rPr lang="en-GB" sz="1400" baseline="30000" dirty="0" smtClean="0"/>
                        <a:t>-1</a:t>
                      </a:r>
                      <a:r>
                        <a:rPr lang="en-GB" sz="1400" dirty="0" smtClean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(1.18)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11.5</a:t>
                      </a:r>
                      <a:endParaRPr lang="en-GB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Levelled luminosity with crab cavities [10</a:t>
                      </a:r>
                      <a:r>
                        <a:rPr lang="en-GB" sz="1400" baseline="30000" dirty="0" smtClean="0"/>
                        <a:t>34</a:t>
                      </a:r>
                      <a:r>
                        <a:rPr lang="en-GB" sz="1400" dirty="0" smtClean="0"/>
                        <a:t> cm</a:t>
                      </a:r>
                      <a:r>
                        <a:rPr lang="en-GB" sz="1400" baseline="30000" dirty="0" smtClean="0"/>
                        <a:t>-2</a:t>
                      </a:r>
                      <a:r>
                        <a:rPr lang="en-GB" sz="1400" dirty="0" smtClean="0"/>
                        <a:t>s</a:t>
                      </a:r>
                      <a:r>
                        <a:rPr lang="en-GB" sz="1400" baseline="30000" dirty="0" smtClean="0"/>
                        <a:t>-1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3.8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Events per crossing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140</a:t>
                      </a:r>
                      <a:endParaRPr lang="en-GB" sz="14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en-GB" sz="1800" dirty="0" smtClean="0"/>
                        <a:t>Integrated</a:t>
                      </a:r>
                      <a:r>
                        <a:rPr lang="en-GB" sz="1800" baseline="0" dirty="0" smtClean="0"/>
                        <a:t> luminosity [fb</a:t>
                      </a:r>
                      <a:r>
                        <a:rPr lang="en-GB" sz="1800" baseline="30000" dirty="0" smtClean="0"/>
                        <a:t>-1</a:t>
                      </a:r>
                      <a:r>
                        <a:rPr lang="en-GB" sz="1800" baseline="0" dirty="0" smtClean="0"/>
                        <a:t>/year]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45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FF3399"/>
                          </a:solidFill>
                        </a:rPr>
                        <a:t>260</a:t>
                      </a:r>
                      <a:endParaRPr lang="en-GB" sz="1800" b="1" dirty="0">
                        <a:solidFill>
                          <a:srgbClr val="FF339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190</a:t>
                      </a:r>
                      <a:endParaRPr lang="en-GB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" y="-159756"/>
            <a:ext cx="6467428" cy="91634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>
                <a:solidFill>
                  <a:srgbClr val="0089B5"/>
                </a:solidFill>
                <a:latin typeface="+mn-lt"/>
              </a:rPr>
              <a:t>HL-LHC Baseline </a:t>
            </a:r>
            <a:r>
              <a:rPr lang="en-GB" sz="2800" b="1" dirty="0" smtClean="0">
                <a:solidFill>
                  <a:srgbClr val="0089B5"/>
                </a:solidFill>
                <a:latin typeface="+mn-lt"/>
              </a:rPr>
              <a:t>Parameters</a:t>
            </a:r>
            <a:endParaRPr lang="en-GB" sz="2800" b="1" dirty="0">
              <a:solidFill>
                <a:srgbClr val="0089B5"/>
              </a:solidFill>
              <a:latin typeface="+mn-lt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7923662" y="74728"/>
            <a:ext cx="1101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FF0000"/>
                </a:solidFill>
              </a:rPr>
              <a:t>Back-up scenario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923662" y="666977"/>
            <a:ext cx="841564" cy="5354311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Footer Placeholder 8"/>
          <p:cNvSpPr txBox="1">
            <a:spLocks/>
          </p:cNvSpPr>
          <p:nvPr/>
        </p:nvSpPr>
        <p:spPr>
          <a:xfrm>
            <a:off x="155104" y="484576"/>
            <a:ext cx="2520280" cy="26322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Tech.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Coord</a:t>
            </a:r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. Committee, V6.1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952194" y="1675089"/>
            <a:ext cx="504056" cy="27308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6056" y="2044815"/>
            <a:ext cx="494046" cy="369332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prstClr val="white"/>
                </a:solidFill>
                <a:latin typeface="Calibri"/>
              </a:rPr>
              <a:t>LIU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52194" y="3187257"/>
            <a:ext cx="504056" cy="27023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93885" y="3185160"/>
            <a:ext cx="213258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prstClr val="white"/>
                </a:solidFill>
                <a:latin typeface="Calibri"/>
              </a:rPr>
              <a:t>New IT Quads &amp; ATS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64417" y="5053101"/>
            <a:ext cx="1450445" cy="64633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prstClr val="white"/>
                </a:solidFill>
                <a:latin typeface="Calibri"/>
              </a:rPr>
              <a:t>Crab </a:t>
            </a:r>
            <a:r>
              <a:rPr lang="fr-CH" b="1" dirty="0" err="1">
                <a:solidFill>
                  <a:prstClr val="white"/>
                </a:solidFill>
                <a:latin typeface="Calibri"/>
              </a:rPr>
              <a:t>Cavity</a:t>
            </a:r>
            <a:r>
              <a:rPr lang="fr-CH" b="1" dirty="0">
                <a:solidFill>
                  <a:prstClr val="white"/>
                </a:solidFill>
                <a:latin typeface="Calibri"/>
              </a:rPr>
              <a:t> </a:t>
            </a:r>
            <a:endParaRPr lang="fr-CH" b="1" dirty="0" smtClean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fr-CH" b="1" dirty="0" err="1">
                <a:solidFill>
                  <a:prstClr val="white"/>
                </a:solidFill>
                <a:latin typeface="Calibri"/>
              </a:rPr>
              <a:t>w</a:t>
            </a:r>
            <a:r>
              <a:rPr lang="fr-CH" b="1" dirty="0" err="1" smtClean="0">
                <a:solidFill>
                  <a:prstClr val="white"/>
                </a:solidFill>
                <a:latin typeface="Calibri"/>
              </a:rPr>
              <a:t>ith</a:t>
            </a:r>
            <a:r>
              <a:rPr lang="fr-CH" b="1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fr-CH" b="1" dirty="0" err="1" smtClean="0">
                <a:solidFill>
                  <a:prstClr val="white"/>
                </a:solidFill>
                <a:latin typeface="Calibri"/>
              </a:rPr>
              <a:t>levelling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57510" y="4987457"/>
            <a:ext cx="504056" cy="60443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380" y="6161944"/>
            <a:ext cx="2024620" cy="283447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672" y="10348"/>
            <a:ext cx="2039601" cy="642682"/>
          </a:xfrm>
          <a:prstGeom prst="rect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3" name="TextBox 22"/>
          <p:cNvSpPr txBox="1"/>
          <p:nvPr/>
        </p:nvSpPr>
        <p:spPr>
          <a:xfrm>
            <a:off x="2195736" y="1171333"/>
            <a:ext cx="4055668" cy="369332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Efficiency requires long fill times </a:t>
            </a:r>
            <a:r>
              <a:rPr lang="fr-CH" b="1" dirty="0" smtClean="0">
                <a:solidFill>
                  <a:prstClr val="white"/>
                </a:solidFill>
                <a:latin typeface="Calibri"/>
              </a:rPr>
              <a:t>(6-10 h)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952193" y="2251153"/>
            <a:ext cx="504056" cy="270686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952194" y="3475289"/>
            <a:ext cx="504056" cy="270686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7" name="TextBox 26"/>
          <p:cNvSpPr txBox="1"/>
          <p:nvPr/>
        </p:nvSpPr>
        <p:spPr>
          <a:xfrm>
            <a:off x="69935" y="6090706"/>
            <a:ext cx="6929482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VSC to review performance compatibility with HL-LHC to </a:t>
            </a:r>
            <a:r>
              <a:rPr lang="en-GB" b="1" dirty="0" smtClean="0">
                <a:solidFill>
                  <a:srgbClr val="FF3399"/>
                </a:solidFill>
              </a:rPr>
              <a:t>identify consolidation </a:t>
            </a:r>
            <a:r>
              <a:rPr lang="en-GB" dirty="0" smtClean="0">
                <a:solidFill>
                  <a:srgbClr val="FF3399"/>
                </a:solidFill>
              </a:rPr>
              <a:t>and build </a:t>
            </a:r>
            <a:r>
              <a:rPr lang="en-GB" b="1" dirty="0" smtClean="0">
                <a:solidFill>
                  <a:srgbClr val="FF3399"/>
                </a:solidFill>
              </a:rPr>
              <a:t>new systems compatible with HL-LHC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66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19" grpId="0" animBg="1"/>
      <p:bldP spid="20" grpId="0" animBg="1"/>
      <p:bldP spid="23" grpId="0" animBg="1"/>
      <p:bldP spid="24" grpId="0" animBg="1"/>
      <p:bldP spid="2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429483"/>
            <a:ext cx="914399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Objective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to </a:t>
            </a:r>
            <a:r>
              <a:rPr lang="en-GB" dirty="0">
                <a:solidFill>
                  <a:srgbClr val="FF3399"/>
                </a:solidFill>
              </a:rPr>
              <a:t>improve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>
                <a:solidFill>
                  <a:srgbClr val="FF3399"/>
                </a:solidFill>
              </a:rPr>
              <a:t>ion </a:t>
            </a:r>
            <a:r>
              <a:rPr lang="en-GB" dirty="0" smtClean="0">
                <a:solidFill>
                  <a:srgbClr val="FF3399"/>
                </a:solidFill>
              </a:rPr>
              <a:t>cleaning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Allows reduction of the number of collimators and larger gaps: </a:t>
            </a:r>
          </a:p>
          <a:p>
            <a:pPr marL="457200" lvl="2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collimation has much less impact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impedance budget</a:t>
            </a:r>
          </a:p>
          <a:p>
            <a:pPr marL="457200" lvl="2"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Two crystals are already installed in LSS7 (more to come), equivalent bending radius is 310 T at 7 TeV. 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Channelling observation with protons and ions beams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n-GB" dirty="0" smtClean="0">
                <a:solidFill>
                  <a:srgbClr val="FF3399"/>
                </a:solidFill>
              </a:rPr>
              <a:t>factor ~ 10 better cleaning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that actual collimation system is observed with crystals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340768"/>
            <a:ext cx="5325479" cy="187924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96509"/>
            <a:ext cx="7920000" cy="720000"/>
          </a:xfrm>
        </p:spPr>
        <p:txBody>
          <a:bodyPr/>
          <a:lstStyle/>
          <a:p>
            <a:r>
              <a:rPr lang="fr-FR" dirty="0" smtClean="0"/>
              <a:t>WP5 </a:t>
            </a:r>
            <a:r>
              <a:rPr lang="fr-FR" dirty="0" err="1" smtClean="0"/>
              <a:t>study</a:t>
            </a:r>
            <a:r>
              <a:rPr lang="fr-FR" dirty="0" smtClean="0"/>
              <a:t>: cristal collimation</a:t>
            </a:r>
            <a:endParaRPr lang="en-GB" dirty="0"/>
          </a:p>
        </p:txBody>
      </p:sp>
      <p:sp>
        <p:nvSpPr>
          <p:cNvPr id="16" name="Footer Placeholder 8"/>
          <p:cNvSpPr txBox="1">
            <a:spLocks/>
          </p:cNvSpPr>
          <p:nvPr/>
        </p:nvSpPr>
        <p:spPr>
          <a:xfrm>
            <a:off x="7765707" y="5395244"/>
            <a:ext cx="1300457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Mirarchi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Footer Placeholder 8"/>
          <p:cNvSpPr txBox="1">
            <a:spLocks/>
          </p:cNvSpPr>
          <p:nvPr/>
        </p:nvSpPr>
        <p:spPr>
          <a:xfrm>
            <a:off x="7667807" y="1930575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604" y="4354124"/>
            <a:ext cx="7080885" cy="2454393"/>
          </a:xfrm>
          <a:prstGeom prst="rect">
            <a:avLst/>
          </a:prstGeom>
        </p:spPr>
      </p:pic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5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96509"/>
            <a:ext cx="7920000" cy="720000"/>
          </a:xfrm>
        </p:spPr>
        <p:txBody>
          <a:bodyPr/>
          <a:lstStyle/>
          <a:p>
            <a:r>
              <a:rPr lang="fr-FR" dirty="0" smtClean="0"/>
              <a:t>WP13 </a:t>
            </a:r>
            <a:r>
              <a:rPr lang="fr-FR" dirty="0" err="1" smtClean="0"/>
              <a:t>studies</a:t>
            </a:r>
            <a:r>
              <a:rPr lang="fr-FR" dirty="0" smtClean="0"/>
              <a:t>: </a:t>
            </a:r>
            <a:r>
              <a:rPr lang="fr-FR" dirty="0" err="1" smtClean="0"/>
              <a:t>gas</a:t>
            </a:r>
            <a:r>
              <a:rPr lang="fr-FR" dirty="0" smtClean="0"/>
              <a:t> jet monitor &amp; BBLR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4150852" y="6421464"/>
            <a:ext cx="4389082" cy="360363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</a:rPr>
              <a:t>V. Baglin - HL-LHC VSC Seminar, CERN, 9th December 2016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16" name="Footer Placeholder 8"/>
          <p:cNvSpPr txBox="1">
            <a:spLocks/>
          </p:cNvSpPr>
          <p:nvPr/>
        </p:nvSpPr>
        <p:spPr>
          <a:xfrm>
            <a:off x="6282246" y="6018476"/>
            <a:ext cx="1728192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A. Rossi – WP5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Footer Placeholder 8"/>
          <p:cNvSpPr txBox="1">
            <a:spLocks/>
          </p:cNvSpPr>
          <p:nvPr/>
        </p:nvSpPr>
        <p:spPr>
          <a:xfrm>
            <a:off x="1524982" y="5610148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Jones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8493" y="623491"/>
            <a:ext cx="46595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Aims to provide a non-invasive method of </a:t>
            </a:r>
            <a:r>
              <a:rPr lang="en-GB" dirty="0">
                <a:solidFill>
                  <a:srgbClr val="FF3399"/>
                </a:solidFill>
              </a:rPr>
              <a:t>aligning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electron beam devices with the proton beam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Application with hollow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electron lens or long-range beam-beam compensator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First design done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Supersonic gas jet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71</a:t>
            </a:fld>
            <a:endParaRPr lang="fr-FR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2492896"/>
            <a:ext cx="3365186" cy="296911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7831" y="4376026"/>
            <a:ext cx="1972607" cy="142466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470" y="2606027"/>
            <a:ext cx="3685330" cy="1614311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4788025" y="607438"/>
            <a:ext cx="43559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Long range beam beam compensation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study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Wire embedded TCTW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Installed this EYETS in IR5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350 A in the wire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6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96509"/>
            <a:ext cx="7920000" cy="538777"/>
          </a:xfrm>
        </p:spPr>
        <p:txBody>
          <a:bodyPr/>
          <a:lstStyle/>
          <a:p>
            <a:r>
              <a:rPr lang="fr-FR" dirty="0" smtClean="0"/>
              <a:t>WP18: String Test in SM18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4150852" y="6421464"/>
            <a:ext cx="4389082" cy="360363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64BCD9"/>
                </a:solidFill>
              </a:rPr>
              <a:t>V. Baglin - HL-LHC VSC Seminar, CERN, 9th December 2016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17" name="Footer Placeholder 8"/>
          <p:cNvSpPr txBox="1">
            <a:spLocks/>
          </p:cNvSpPr>
          <p:nvPr/>
        </p:nvSpPr>
        <p:spPr>
          <a:xfrm>
            <a:off x="612000" y="4397420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Bajko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9108" y="325627"/>
            <a:ext cx="85583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Validation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of: cryogenics, vacuum, quench and protection, powering, accelerator relevant operation etc.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2021-2023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72</a:t>
            </a:fld>
            <a:endParaRPr lang="fr-FR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320" y="2895571"/>
            <a:ext cx="6544047" cy="37338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656804"/>
            <a:ext cx="3168352" cy="218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3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6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Summary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068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6990" y="908720"/>
            <a:ext cx="884873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HL-LHC baseline has </a:t>
            </a:r>
            <a:r>
              <a:rPr lang="en-GB" dirty="0" smtClean="0">
                <a:solidFill>
                  <a:srgbClr val="FF3399"/>
                </a:solidFill>
              </a:rPr>
              <a:t>significantly evolved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since 2015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design of the HL-LHC vacuum system baseline is </a:t>
            </a:r>
            <a:r>
              <a:rPr lang="en-GB" dirty="0" smtClean="0">
                <a:solidFill>
                  <a:srgbClr val="FF3399"/>
                </a:solidFill>
              </a:rPr>
              <a:t>progressing very well.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800" dirty="0" smtClean="0">
              <a:solidFill>
                <a:srgbClr val="FF3399"/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rgbClr val="FF3399"/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Cold bore and beam screen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design to be frozen soon, for production in 2018.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Interconnects and cold warm transitions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be designed, for production in 2019.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erformance </a:t>
            </a:r>
            <a:r>
              <a:rPr lang="en-GB" dirty="0" smtClean="0">
                <a:solidFill>
                  <a:srgbClr val="FF3399"/>
                </a:solidFill>
              </a:rPr>
              <a:t>evaluation at cryogenic temperature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a-C shall continue, evaluation of LESS shall start. 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endParaRPr lang="en-GB" sz="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>
                <a:solidFill>
                  <a:srgbClr val="FF3399"/>
                </a:solidFill>
              </a:rPr>
              <a:t>V</a:t>
            </a:r>
            <a:r>
              <a:rPr lang="en-GB" dirty="0" smtClean="0">
                <a:solidFill>
                  <a:srgbClr val="FF3399"/>
                </a:solidFill>
              </a:rPr>
              <a:t>acuum layout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definition to continue.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 Many activities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during LS2 are linked to the HL-LHC project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Production of in-situ coating is on good track for implementation during LS2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72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012149" y="6595349"/>
            <a:ext cx="4942925" cy="22864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V. Baglin - HL-LHC VSC Seminar, CERN, 9th December 2016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Acknowledgments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335" y="692696"/>
            <a:ext cx="903766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presentation reflects the work of many people from the group. Particular credits should go to: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Chiggiato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P. Cruikshank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Riddone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L. Ludvig</a:t>
            </a:r>
          </a:p>
          <a:p>
            <a:pPr marL="0" lvl="1">
              <a:buClr>
                <a:srgbClr val="00CC99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BVO:</a:t>
            </a:r>
          </a:p>
          <a:p>
            <a:pPr marL="0" lvl="1">
              <a:buClr>
                <a:srgbClr val="00CC99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G.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Bregliozzi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J.A. Ferreira Somoza, C.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Pasquino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J. Sestak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DLM: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C. Garion,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Q. Deliege, C.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Duclos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Gach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J.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Gargiulo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C.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Guyenet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J. Hansen, N.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Hovenga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H. Kos, N. Kos, L. Krzempek, H.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Massaoudi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M.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Morrone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J. Perez Espinos, H.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Rambeau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M. Sitko, A. Vidal.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ICM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0" lvl="1">
              <a:buClr>
                <a:srgbClr val="00CC99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P.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Gomes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SCC:</a:t>
            </a:r>
          </a:p>
          <a:p>
            <a:pPr lvl="1" algn="just"/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M.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Taborelli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J. Cave,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P. Costa-Pinto, L.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Leggiero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M. van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Gompel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H.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Neupert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V.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Nistor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E.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Valdivieso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VSM:</a:t>
            </a:r>
          </a:p>
          <a:p>
            <a:pPr marL="0"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V. Baglin, B. Jenninger, S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Calatroni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B. Henrist, E. Kepes, R. Kersevan,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A-L Lamure,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Meunier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P. Lancon, R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Salemme, P. Santos Diaz, I.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Wevers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V. Baglin - HL-LHC VSC Seminar, CERN, 9th December 2016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95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23" y="1092383"/>
            <a:ext cx="8578553" cy="194246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80995" y="-16373"/>
            <a:ext cx="8640520" cy="720000"/>
          </a:xfrm>
        </p:spPr>
        <p:txBody>
          <a:bodyPr/>
          <a:lstStyle/>
          <a:p>
            <a:r>
              <a:rPr lang="en-GB" dirty="0" smtClean="0"/>
              <a:t>NEW focussing quadrupole and merging dipole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237688" y="6477608"/>
            <a:ext cx="4258816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V. Baglin - HL-LHC VSC Seminar, CERN, 9th December 2016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61468" y="3270604"/>
            <a:ext cx="886909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All superconducting magnets at 1.9 K with a beam screen at 5-20 K or 40-60 K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Q1, Q2, Q3, CP (corrector package)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Nb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Sn (new technology)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150 mm ID, gradient = 130 T/m, peak field 11.5 T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D1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D2 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NbTi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(classical technology)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150 mm, 5.6 T</a:t>
            </a:r>
          </a:p>
          <a:p>
            <a:pPr lvl="1">
              <a:buClr>
                <a:srgbClr val="00CC99"/>
              </a:buClr>
            </a:pPr>
            <a:endParaRPr lang="en-GB" dirty="0" smtClean="0"/>
          </a:p>
          <a:p>
            <a:pPr lvl="1">
              <a:buClr>
                <a:srgbClr val="00CC99"/>
              </a:buClr>
              <a:buFontTx/>
              <a:buChar char="•"/>
            </a:pPr>
            <a:endParaRPr lang="en-GB" sz="1400" dirty="0" smtClean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 smtClean="0">
                <a:solidFill>
                  <a:srgbClr val="FF0066"/>
                </a:solidFill>
              </a:rPr>
              <a:t>Present</a:t>
            </a:r>
            <a:r>
              <a:rPr lang="en-GB" b="1" dirty="0" smtClean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IT+D1</a:t>
            </a:r>
            <a:r>
              <a:rPr lang="en-GB" b="1" dirty="0" smtClean="0">
                <a:solidFill>
                  <a:srgbClr val="FF0066"/>
                </a:solidFill>
              </a:rPr>
              <a:t> to be completely removed  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(radiation to personnel !!)</a:t>
            </a:r>
            <a:endParaRPr lang="en-GB" b="1" dirty="0" smtClean="0">
              <a:solidFill>
                <a:srgbClr val="FF0066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0523" y="637274"/>
            <a:ext cx="8254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Decrease beta (</a:t>
            </a:r>
            <a:r>
              <a:rPr lang="en-GB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i.e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beam size) at collision point (beta*) from 55 cm to 15 cm</a:t>
            </a:r>
            <a:endParaRPr lang="en-GB" dirty="0" smtClean="0"/>
          </a:p>
        </p:txBody>
      </p:sp>
      <p:sp>
        <p:nvSpPr>
          <p:cNvPr id="47" name="Oval 46"/>
          <p:cNvSpPr/>
          <p:nvPr/>
        </p:nvSpPr>
        <p:spPr>
          <a:xfrm>
            <a:off x="8439150" y="1415094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798" y="3801375"/>
            <a:ext cx="2490214" cy="2016224"/>
          </a:xfrm>
          <a:prstGeom prst="rect">
            <a:avLst/>
          </a:prstGeom>
        </p:spPr>
      </p:pic>
      <p:sp>
        <p:nvSpPr>
          <p:cNvPr id="49" name="Footer Placeholder 8"/>
          <p:cNvSpPr txBox="1">
            <a:spLocks/>
          </p:cNvSpPr>
          <p:nvPr/>
        </p:nvSpPr>
        <p:spPr>
          <a:xfrm>
            <a:off x="4970058" y="5301208"/>
            <a:ext cx="107169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E.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Todesco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7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94" y="4324190"/>
            <a:ext cx="3588239" cy="253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80995" y="-16373"/>
            <a:ext cx="8640520" cy="720000"/>
          </a:xfrm>
        </p:spPr>
        <p:txBody>
          <a:bodyPr/>
          <a:lstStyle/>
          <a:p>
            <a:r>
              <a:rPr lang="en-GB" dirty="0" smtClean="0"/>
              <a:t>Achromatic Telescopic Squeezing (ATS)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139952" y="6450154"/>
            <a:ext cx="4330824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V. Baglin - HL-LHC VSC Seminar, CERN, 9th December 2016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323528" y="520634"/>
            <a:ext cx="87979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optic scheme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Use of the available aperture to blow-up the </a:t>
            </a:r>
            <a:r>
              <a:rPr lang="el-G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β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Mathematica1"/>
              </a:rPr>
              <a:t> function in the arcs in order to reduce further </a:t>
            </a:r>
            <a:r>
              <a:rPr lang="el-G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β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*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Mathematica1"/>
              </a:rPr>
              <a:t>at the collision point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sym typeface="Mathematica1"/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Mathematica1"/>
              </a:rPr>
              <a:t> Recent MD studies have shown that </a:t>
            </a:r>
            <a:r>
              <a:rPr lang="el-GR" dirty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β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*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Mathematica1"/>
              </a:rPr>
              <a:t>=12 cm could be reached with probe beams</a:t>
            </a:r>
            <a:endParaRPr lang="en-GB" dirty="0" smtClean="0"/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6683398" y="5874732"/>
            <a:ext cx="1263336" cy="33911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Fartoukh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996" y="1903726"/>
            <a:ext cx="3587639" cy="253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855" y="2597613"/>
            <a:ext cx="3816424" cy="30395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4184" y="256762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LHC: 40 cm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01863" y="5383803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HL-LHC: 10 cm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686794" y="2074393"/>
            <a:ext cx="3058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Chromaticities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are under controlled all around the ring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74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30.5"/>
  <p:tag name="ORIGINALWIDTH" val="1335"/>
  <p:tag name="OUTPUTDPI" val="1200"/>
  <p:tag name="LATEXADDIN" val="\documentclass{article}&#10;\usepackage{amsmath}&#10;\pagestyle{empty}&#10;\begin{document}&#10;&#10;\begin{equation*}&#10;I_{e^-} \propto \sigma_i(H_2,p)n_{\textrm{gas}}I_{\textrm{beam}}\end{equation*}&#10;&#10;&#10;\end{document}"/>
  <p:tag name="IGUANATEXSIZE" val="20"/>
  <p:tag name="IGUANATEXCURSOR" val="106"/>
  <p:tag name="TRANSPARENCY" val="True"/>
  <p:tag name="FILENAME" val=""/>
  <p:tag name="INPUTTYPE" val="0"/>
  <p:tag name="LATEXENGINEID" val="0"/>
  <p:tag name="TEMPFOLDER" val="\\cern.ch\dfs\Users\r\rsalemme\Documents\Documents\COLDEX\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30.5"/>
  <p:tag name="ORIGINALWIDTH" val="1335"/>
  <p:tag name="OUTPUTDPI" val="1200"/>
  <p:tag name="LATEXADDIN" val="\documentclass{article}&#10;\usepackage{amsmath}&#10;\pagestyle{empty}&#10;\begin{document}&#10;&#10;\begin{equation*}&#10;I_{e^-} \propto \sigma_i(H_2,p)n_{\textrm{gas}}I_{\textrm{beam}}\end{equation*}&#10;&#10;&#10;\end{document}"/>
  <p:tag name="IGUANATEXSIZE" val="20"/>
  <p:tag name="IGUANATEXCURSOR" val="106"/>
  <p:tag name="TRANSPARENCY" val="True"/>
  <p:tag name="FILENAME" val=""/>
  <p:tag name="INPUTTYPE" val="0"/>
  <p:tag name="LATEXENGINEID" val="0"/>
  <p:tag name="TEMPFOLDER" val="\\cern.ch\dfs\Users\r\rsalemme\Documents\Documents\COLDEX\"/>
</p:tagLst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12031</TotalTime>
  <Words>5674</Words>
  <Application>Microsoft Office PowerPoint</Application>
  <PresentationFormat>On-screen Show (4:3)</PresentationFormat>
  <Paragraphs>1131</Paragraphs>
  <Slides>76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76</vt:i4>
      </vt:variant>
    </vt:vector>
  </HeadingPairs>
  <TitlesOfParts>
    <vt:vector size="91" baseType="lpstr">
      <vt:lpstr>ＭＳ Ｐゴシック</vt:lpstr>
      <vt:lpstr>SimHei</vt:lpstr>
      <vt:lpstr>Arial</vt:lpstr>
      <vt:lpstr>Calibri</vt:lpstr>
      <vt:lpstr>Courier New</vt:lpstr>
      <vt:lpstr>GreekC</vt:lpstr>
      <vt:lpstr>Mathcad UniMath</vt:lpstr>
      <vt:lpstr>Mathematica1</vt:lpstr>
      <vt:lpstr>Segoe UI</vt:lpstr>
      <vt:lpstr>Symbol</vt:lpstr>
      <vt:lpstr>Times New Roman</vt:lpstr>
      <vt:lpstr>Wingdings</vt:lpstr>
      <vt:lpstr>Thème Office</vt:lpstr>
      <vt:lpstr>Chart</vt:lpstr>
      <vt:lpstr>KGPlot</vt:lpstr>
      <vt:lpstr>HL-LHC Re-Baseline and Status</vt:lpstr>
      <vt:lpstr>OUTLINE</vt:lpstr>
      <vt:lpstr>1. Introduction</vt:lpstr>
      <vt:lpstr>PowerPoint Presentation</vt:lpstr>
      <vt:lpstr>LHC / HL-LHC PLAN</vt:lpstr>
      <vt:lpstr>Goal of High Luminosity LHC (HL-LHC) as fixed in November 2010</vt:lpstr>
      <vt:lpstr>HL-LHC Baseline Parameters</vt:lpstr>
      <vt:lpstr>NEW focussing quadrupole and merging dipole</vt:lpstr>
      <vt:lpstr>Achromatic Telescopic Squeezing (ATS)</vt:lpstr>
      <vt:lpstr>Crab cavities - luminosity</vt:lpstr>
      <vt:lpstr>Availability and Downtime</vt:lpstr>
      <vt:lpstr>High Luminosity Work Packages after FP7 DS:</vt:lpstr>
      <vt:lpstr>Organisation</vt:lpstr>
      <vt:lpstr>Main HL-LHC events in 2016</vt:lpstr>
      <vt:lpstr>Decisions before June 2016 - Rebaselining</vt:lpstr>
      <vt:lpstr>June 2016 - Rebaselining</vt:lpstr>
      <vt:lpstr>June 2016 - Rebaselining</vt:lpstr>
      <vt:lpstr>June 2016 - Rebaselining</vt:lpstr>
      <vt:lpstr>A Word from the Project Leader</vt:lpstr>
      <vt:lpstr>HL-LHC Budget (CtC) : 950 MCHF (2015 CHF)</vt:lpstr>
      <vt:lpstr>Detailed general plan with critical path</vt:lpstr>
      <vt:lpstr>WP12: Schedule</vt:lpstr>
      <vt:lpstr>WP12 Cost to Completion</vt:lpstr>
      <vt:lpstr>WP12 Cost to Completion: Status</vt:lpstr>
      <vt:lpstr>HL-LHC Budget Codes</vt:lpstr>
      <vt:lpstr>Schedule – WP12 Contribution to other WP</vt:lpstr>
      <vt:lpstr>Interfaces Contribution Synoptic</vt:lpstr>
      <vt:lpstr>2. HL-LHC Beam Screen</vt:lpstr>
      <vt:lpstr>2.1 Design Studies</vt:lpstr>
      <vt:lpstr>The 1st technical trigger of the upgrade:  Radiation damage in low-beta triplet region</vt:lpstr>
      <vt:lpstr>Shielded Beam Screen Concept</vt:lpstr>
      <vt:lpstr>Progress &amp; next Milestones</vt:lpstr>
      <vt:lpstr>Progress &amp; next Milestones</vt:lpstr>
      <vt:lpstr>Cold warm transition and interconnect design</vt:lpstr>
      <vt:lpstr>2.2 a-C Coating Performances Studies</vt:lpstr>
      <vt:lpstr>The 2nd technical trigger of the upgrade:  Cryogenic heat load</vt:lpstr>
      <vt:lpstr>Adsorption Isotherms at 4.2 and 77 K</vt:lpstr>
      <vt:lpstr>PowerPoint Presentation</vt:lpstr>
      <vt:lpstr>PowerPoint Presentation</vt:lpstr>
      <vt:lpstr>PowerPoint Presentation</vt:lpstr>
      <vt:lpstr>PowerPoint Presentation</vt:lpstr>
      <vt:lpstr>a-C coating and Synchrotron Radiation</vt:lpstr>
      <vt:lpstr>a-C Coating and Thermal Outgassing</vt:lpstr>
      <vt:lpstr>Laser Engineered Surface Structures: LESS</vt:lpstr>
      <vt:lpstr>3. HL-LHC Layout</vt:lpstr>
      <vt:lpstr>The Insertion Region (till Q4)</vt:lpstr>
      <vt:lpstr>The Inner Triplet region with in-kinds</vt:lpstr>
      <vt:lpstr>The MS region with in-kinds</vt:lpstr>
      <vt:lpstr>Layouts</vt:lpstr>
      <vt:lpstr>Vacuum Chambers Apertures</vt:lpstr>
      <vt:lpstr>New VAX area in IR1 and 5</vt:lpstr>
      <vt:lpstr>TAXN – D2 area</vt:lpstr>
      <vt:lpstr>Layout D2-Q4: crab cavities area</vt:lpstr>
      <vt:lpstr>Crab Cavities Cryomodule: Status</vt:lpstr>
      <vt:lpstr>4. LS2 J-2(365)</vt:lpstr>
      <vt:lpstr>HL-LHC activities during LS2 &amp; LS3</vt:lpstr>
      <vt:lpstr>a-C coating: In-Situ Implementation</vt:lpstr>
      <vt:lpstr>In-situ a-C Coating Status</vt:lpstr>
      <vt:lpstr>Crab Cavities Cryomodule: SPS Test</vt:lpstr>
      <vt:lpstr>TCSPM collimators</vt:lpstr>
      <vt:lpstr>11 T – DS collimator in IP7</vt:lpstr>
      <vt:lpstr>DS collimator in IP2</vt:lpstr>
      <vt:lpstr>TANB</vt:lpstr>
      <vt:lpstr>Beam Gas Vertex Detector</vt:lpstr>
      <vt:lpstr>TDIS</vt:lpstr>
      <vt:lpstr>Kickers heating, and electron cloud</vt:lpstr>
      <vt:lpstr>5. LS3 &amp; studies</vt:lpstr>
      <vt:lpstr>WP5: Collimation baseline</vt:lpstr>
      <vt:lpstr>WP5 option: hollow e-lens</vt:lpstr>
      <vt:lpstr>WP5 study: cristal collimation</vt:lpstr>
      <vt:lpstr>WP13 studies: gas jet monitor &amp; BBLR</vt:lpstr>
      <vt:lpstr>WP18: String Test in SM18</vt:lpstr>
      <vt:lpstr>6. Summary</vt:lpstr>
      <vt:lpstr>Summary</vt:lpstr>
      <vt:lpstr>PowerPoint Presentation</vt:lpstr>
      <vt:lpstr>Thank you for your attention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Vincent Baglin</cp:lastModifiedBy>
  <cp:revision>518</cp:revision>
  <cp:lastPrinted>2016-12-07T10:33:36Z</cp:lastPrinted>
  <dcterms:created xsi:type="dcterms:W3CDTF">2016-02-12T10:02:27Z</dcterms:created>
  <dcterms:modified xsi:type="dcterms:W3CDTF">2016-12-09T07:41:42Z</dcterms:modified>
</cp:coreProperties>
</file>