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1" r:id="rId1"/>
    <p:sldMasterId id="2147483673" r:id="rId2"/>
    <p:sldMasterId id="2147483681" r:id="rId3"/>
    <p:sldMasterId id="2147483697" r:id="rId4"/>
  </p:sldMasterIdLst>
  <p:notesMasterIdLst>
    <p:notesMasterId r:id="rId23"/>
  </p:notesMasterIdLst>
  <p:handoutMasterIdLst>
    <p:handoutMasterId r:id="rId24"/>
  </p:handoutMasterIdLst>
  <p:sldIdLst>
    <p:sldId id="256" r:id="rId5"/>
    <p:sldId id="265" r:id="rId6"/>
    <p:sldId id="266" r:id="rId7"/>
    <p:sldId id="268" r:id="rId8"/>
    <p:sldId id="269" r:id="rId9"/>
    <p:sldId id="270" r:id="rId10"/>
    <p:sldId id="271" r:id="rId11"/>
    <p:sldId id="272" r:id="rId12"/>
    <p:sldId id="257" r:id="rId13"/>
    <p:sldId id="280" r:id="rId14"/>
    <p:sldId id="274" r:id="rId15"/>
    <p:sldId id="282" r:id="rId16"/>
    <p:sldId id="275" r:id="rId17"/>
    <p:sldId id="276" r:id="rId18"/>
    <p:sldId id="277" r:id="rId19"/>
    <p:sldId id="273" r:id="rId20"/>
    <p:sldId id="281" r:id="rId21"/>
    <p:sldId id="283" r:id="rId22"/>
  </p:sldIdLst>
  <p:sldSz cx="9144000" cy="6858000" type="screen4x3"/>
  <p:notesSz cx="6858000" cy="9144000"/>
  <p:defaultTextStyle>
    <a:defPPr>
      <a:defRPr lang="en-GB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MS PGothic" panose="020B0600070205080204" pitchFamily="34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7743" autoAdjust="0"/>
  </p:normalViewPr>
  <p:slideViewPr>
    <p:cSldViewPr snapToGrid="0" snapToObjects="1">
      <p:cViewPr varScale="1">
        <p:scale>
          <a:sx n="111" d="100"/>
          <a:sy n="111" d="100"/>
        </p:scale>
        <p:origin x="-344" y="-1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CFE6F296-4AB6-411E-B0CE-B2BE1C3DCD77}" type="datetimeFigureOut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990C68E-8C93-4CD6-831B-9677D6ADFB27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1204917804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1CD1C8C-EC3B-4E19-9CE6-190C9077AE61}" type="datetimeFigureOut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_tradnl" noProof="0" smtClean="0"/>
              <a:t>Click to edit Master text styles</a:t>
            </a:r>
          </a:p>
          <a:p>
            <a:pPr lvl="1"/>
            <a:r>
              <a:rPr lang="es-ES_tradnl" noProof="0" smtClean="0"/>
              <a:t>Second level</a:t>
            </a:r>
          </a:p>
          <a:p>
            <a:pPr lvl="2"/>
            <a:r>
              <a:rPr lang="es-ES_tradnl" noProof="0" smtClean="0"/>
              <a:t>Third level</a:t>
            </a:r>
          </a:p>
          <a:p>
            <a:pPr lvl="3"/>
            <a:r>
              <a:rPr lang="es-ES_tradnl" noProof="0" smtClean="0"/>
              <a:t>Fourth level</a:t>
            </a:r>
          </a:p>
          <a:p>
            <a:pPr lvl="4"/>
            <a:r>
              <a:rPr lang="es-ES_tradnl" noProof="0" smtClean="0"/>
              <a:t>Fifth level</a:t>
            </a:r>
            <a:endParaRPr lang="en-US" noProof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159082F-315A-4459-9C3D-2A55B204D6D0}" type="slidenum">
              <a:rPr lang="en-GB" altLang="en-US"/>
              <a:pPr/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32567928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s-ES_tradnl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E654300-B03A-46ED-A0BE-5D169353F573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198019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D7E9E00-B4E0-447B-9513-12836D65904A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889328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C206F73-E5CF-4C4B-BD2A-A7884AE6075B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30796490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6FFE769-8871-4258-99E8-8F285BDA25E4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27515975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48E4FC-9B4A-49EE-BDD4-A185BD7E1D68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32688815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DCAC9F-C5B1-406D-8931-3E1E5572C53E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27103197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3804E9-35EF-4D00-A803-4EA579538EF4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41357447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  <p:extLst>
      <p:ext uri="{BB962C8B-B14F-4D97-AF65-F5344CB8AC3E}">
        <p14:creationId xmlns:p14="http://schemas.microsoft.com/office/powerpoint/2010/main" val="7939475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Relationship Id="rId3" Type="http://schemas.openxmlformats.org/officeDocument/2006/relationships/image" Target="../media/image1.jpe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6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2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4.jpeg"/><Relationship Id="rId1" Type="http://schemas.openxmlformats.org/officeDocument/2006/relationships/slideLayout" Target="../slideLayouts/slideLayout8.xml"/><Relationship Id="rId2" Type="http://schemas.openxmlformats.org/officeDocument/2006/relationships/theme" Target="../theme/theme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 descr="EUCAS-2017-Poster-print-RAL nacked.pd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4313" y="-33338"/>
            <a:ext cx="9358313" cy="6948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3124200" y="274638"/>
            <a:ext cx="5562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136775"/>
            <a:ext cx="8229600" cy="3989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text styles</a:t>
            </a:r>
          </a:p>
          <a:p>
            <a:pPr lvl="1"/>
            <a:r>
              <a:rPr lang="es-ES_tradnl" altLang="en-US" smtClean="0"/>
              <a:t>Second level</a:t>
            </a:r>
          </a:p>
          <a:p>
            <a:pPr lvl="2"/>
            <a:r>
              <a:rPr lang="es-ES_tradnl" altLang="en-US" smtClean="0"/>
              <a:t>Third level</a:t>
            </a:r>
          </a:p>
          <a:p>
            <a:pPr lvl="3"/>
            <a:r>
              <a:rPr lang="es-ES_tradnl" altLang="en-US" smtClean="0"/>
              <a:t>Fourth level</a:t>
            </a:r>
          </a:p>
          <a:p>
            <a:pPr lvl="4"/>
            <a:r>
              <a:rPr lang="es-ES_tradnl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187F19D1-1D93-4A6F-8C32-0E3E5EA48908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29238" y="6362700"/>
            <a:ext cx="34194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</p:sldLayoutIdLst>
  <p:hf sldNum="0" hdr="0" dt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5pPr>
      <a:lvl6pPr marL="4572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ＭＳ Ｐゴシック" charset="0"/>
        </a:defRPr>
      </a:lvl6pPr>
      <a:lvl7pPr marL="9144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ＭＳ Ｐゴシック" charset="0"/>
        </a:defRPr>
      </a:lvl7pPr>
      <a:lvl8pPr marL="13716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ＭＳ Ｐゴシック" charset="0"/>
        </a:defRPr>
      </a:lvl8pPr>
      <a:lvl9pPr marL="1828800" algn="ctr" defTabSz="457200" rtl="0" eaLnBrk="1" fontAlgn="base" hangingPunct="1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Helvetica Neue" charset="0"/>
          <a:ea typeface="ＭＳ Ｐゴシック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2009775" y="460375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text styles</a:t>
            </a:r>
          </a:p>
          <a:p>
            <a:pPr lvl="1"/>
            <a:r>
              <a:rPr lang="es-ES_tradnl" altLang="en-US" smtClean="0"/>
              <a:t>Second level</a:t>
            </a:r>
          </a:p>
          <a:p>
            <a:pPr lvl="2"/>
            <a:r>
              <a:rPr lang="es-ES_tradnl" altLang="en-US" smtClean="0"/>
              <a:t>Third level</a:t>
            </a:r>
          </a:p>
          <a:p>
            <a:pPr lvl="3"/>
            <a:r>
              <a:rPr lang="es-ES_tradnl" altLang="en-US" smtClean="0"/>
              <a:t>Fourth level</a:t>
            </a:r>
          </a:p>
          <a:p>
            <a:pPr lvl="4"/>
            <a:r>
              <a:rPr lang="es-ES_tradnl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8DB092B2-D888-4457-B852-385095402CBB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56263" y="6362700"/>
            <a:ext cx="314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  <a:endParaRPr lang="en-US" dirty="0"/>
          </a:p>
        </p:txBody>
      </p:sp>
      <p:pic>
        <p:nvPicPr>
          <p:cNvPr id="3078" name="Picture 6" descr="EUCAS-logo-Ref-RVB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" y="119063"/>
            <a:ext cx="2043113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6" descr="EUCAS Banner web-image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132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5" name="Title Placeholder 1"/>
          <p:cNvSpPr>
            <a:spLocks noGrp="1"/>
          </p:cNvSpPr>
          <p:nvPr>
            <p:ph type="title"/>
          </p:nvPr>
        </p:nvSpPr>
        <p:spPr bwMode="auto">
          <a:xfrm>
            <a:off x="3098799" y="455613"/>
            <a:ext cx="5588001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dirty="0" err="1" smtClean="0"/>
              <a:t>Click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to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edit</a:t>
            </a:r>
            <a:r>
              <a:rPr lang="es-ES_tradnl" altLang="en-US" dirty="0" smtClean="0"/>
              <a:t> Master </a:t>
            </a:r>
            <a:r>
              <a:rPr lang="es-ES_tradnl" altLang="en-US" dirty="0" err="1" smtClean="0"/>
              <a:t>title</a:t>
            </a:r>
            <a:r>
              <a:rPr lang="es-ES_tradnl" altLang="en-US" dirty="0" smtClean="0"/>
              <a:t> </a:t>
            </a:r>
            <a:r>
              <a:rPr lang="es-ES_tradnl" altLang="en-US" dirty="0" err="1" smtClean="0"/>
              <a:t>style</a:t>
            </a:r>
            <a:endParaRPr lang="en-GB" altLang="en-US" dirty="0" smtClean="0"/>
          </a:p>
        </p:txBody>
      </p:sp>
      <p:sp>
        <p:nvSpPr>
          <p:cNvPr id="819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2227263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text styles</a:t>
            </a:r>
          </a:p>
          <a:p>
            <a:pPr lvl="1"/>
            <a:r>
              <a:rPr lang="es-ES_tradnl" altLang="en-US" smtClean="0"/>
              <a:t>Second level</a:t>
            </a:r>
          </a:p>
          <a:p>
            <a:pPr lvl="2"/>
            <a:r>
              <a:rPr lang="es-ES_tradnl" altLang="en-US" smtClean="0"/>
              <a:t>Third level</a:t>
            </a:r>
          </a:p>
          <a:p>
            <a:pPr lvl="3"/>
            <a:r>
              <a:rPr lang="es-ES_tradnl" altLang="en-US" smtClean="0"/>
              <a:t>Fourth level</a:t>
            </a:r>
          </a:p>
          <a:p>
            <a:pPr lvl="4"/>
            <a:r>
              <a:rPr lang="es-ES_tradnl" altLang="en-US" smtClean="0"/>
              <a:t>Fifth level</a:t>
            </a:r>
            <a:endParaRPr lang="en-GB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</a:defRPr>
            </a:lvl1pPr>
          </a:lstStyle>
          <a:p>
            <a:fld id="{C8D6F6E0-CE51-4D2B-93BF-264DB610BB68}" type="datetime1">
              <a:rPr lang="en-GB" altLang="en-US"/>
              <a:pPr/>
              <a:t>26/04/17</a:t>
            </a:fld>
            <a:endParaRPr lang="en-GB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597525" y="6397625"/>
            <a:ext cx="31416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</p:sldLayoutIdLst>
  <p:hf sldNum="0" hdr="0" dt="0"/>
  <p:txStyles>
    <p:titleStyle>
      <a:lvl1pPr algn="r" defTabSz="457200" rtl="0" eaLnBrk="0" fontAlgn="base" hangingPunct="0">
        <a:spcBef>
          <a:spcPct val="0"/>
        </a:spcBef>
        <a:spcAft>
          <a:spcPct val="0"/>
        </a:spcAft>
        <a:defRPr sz="3600" kern="1200">
          <a:solidFill>
            <a:srgbClr val="FFFFFF"/>
          </a:solidFill>
          <a:latin typeface="Helvetica Neue"/>
          <a:ea typeface="MS PGothic" panose="020B0600070205080204" pitchFamily="34" charset="-128"/>
          <a:cs typeface="Helvetica Neue"/>
        </a:defRPr>
      </a:lvl1pPr>
      <a:lvl2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2pPr>
      <a:lvl3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3pPr>
      <a:lvl4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4pPr>
      <a:lvl5pPr algn="l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MS PGothic" panose="020B0600070205080204" pitchFamily="34" charset="-128"/>
        </a:defRPr>
      </a:lvl5pPr>
      <a:lvl6pPr marL="457200" algn="l" defTabSz="457200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ＭＳ Ｐゴシック" charset="0"/>
        </a:defRPr>
      </a:lvl6pPr>
      <a:lvl7pPr marL="914400" algn="l" defTabSz="457200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ＭＳ Ｐゴシック" charset="0"/>
        </a:defRPr>
      </a:lvl7pPr>
      <a:lvl8pPr marL="1371600" algn="l" defTabSz="457200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ＭＳ Ｐゴシック" charset="0"/>
        </a:defRPr>
      </a:lvl8pPr>
      <a:lvl9pPr marL="1828800" algn="l" defTabSz="457200" rtl="0" fontAlgn="base">
        <a:spcBef>
          <a:spcPct val="0"/>
        </a:spcBef>
        <a:spcAft>
          <a:spcPct val="0"/>
        </a:spcAft>
        <a:defRPr sz="3200">
          <a:solidFill>
            <a:srgbClr val="FFFFFF"/>
          </a:solidFill>
          <a:latin typeface="Helvetica Neue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/>
          <p:cNvSpPr>
            <a:spLocks noGrp="1"/>
          </p:cNvSpPr>
          <p:nvPr>
            <p:ph type="title"/>
          </p:nvPr>
        </p:nvSpPr>
        <p:spPr bwMode="auto">
          <a:xfrm>
            <a:off x="1036638" y="2932113"/>
            <a:ext cx="7010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_tradnl" altLang="en-US" smtClean="0"/>
              <a:t>Click to edit Master title style</a:t>
            </a:r>
            <a:endParaRPr lang="en-GB" altLang="en-US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1150" y="6159500"/>
            <a:ext cx="3149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EUCAS 2017 SCIENTIFIC PROGRAM COMMITTEE</a:t>
            </a:r>
          </a:p>
        </p:txBody>
      </p:sp>
      <p:pic>
        <p:nvPicPr>
          <p:cNvPr id="11268" name="Picture 6" descr="EUCAS-logo-Ref-RVB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5326063"/>
            <a:ext cx="2043113" cy="151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269" name="Picture 1" descr="EUC-Eucas-fond Geneve we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588"/>
            <a:ext cx="9159875" cy="2135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MS PGothic" panose="020B0600070205080204" pitchFamily="34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Helvetica Neue" charset="0"/>
          <a:ea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Helvetica Neue"/>
          <a:ea typeface="MS PGothic" panose="020B0600070205080204" pitchFamily="34" charset="-128"/>
          <a:cs typeface="Helvetica Neue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26645/" TargetMode="External"/><Relationship Id="rId4" Type="http://schemas.openxmlformats.org/officeDocument/2006/relationships/hyperlink" Target="https://indico.cern.ch/event/626650/" TargetMode="External"/><Relationship Id="rId5" Type="http://schemas.openxmlformats.org/officeDocument/2006/relationships/hyperlink" Target="https://indico.cern.ch/event/626653/" TargetMode="External"/><Relationship Id="rId6" Type="http://schemas.openxmlformats.org/officeDocument/2006/relationships/hyperlink" Target="https://indico.cern.ch/event/626654/" TargetMode="External"/><Relationship Id="rId1" Type="http://schemas.openxmlformats.org/officeDocument/2006/relationships/slideLayout" Target="../slideLayouts/slideLayout3.xml"/><Relationship Id="rId2" Type="http://schemas.openxmlformats.org/officeDocument/2006/relationships/hyperlink" Target="https://indico.cern.ch/event/625326/contributions/2525169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/>
          </p:nvPr>
        </p:nvSpPr>
        <p:spPr>
          <a:xfrm>
            <a:off x="1224158" y="494231"/>
            <a:ext cx="7772400" cy="1470025"/>
          </a:xfrm>
        </p:spPr>
        <p:txBody>
          <a:bodyPr/>
          <a:lstStyle/>
          <a:p>
            <a:pPr algn="r"/>
            <a:r>
              <a:rPr lang="en-GB" altLang="en-US" sz="5400" dirty="0" smtClean="0">
                <a:latin typeface="Helvetica Neue" charset="0"/>
              </a:rPr>
              <a:t>The Conference</a:t>
            </a:r>
            <a:endParaRPr lang="en-GB" altLang="en-US" sz="5400" dirty="0" smtClean="0">
              <a:latin typeface="Helvetica Neue" charset="0"/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1"/>
          </p:nvPr>
        </p:nvSpPr>
        <p:spPr>
          <a:xfrm>
            <a:off x="2595758" y="4584159"/>
            <a:ext cx="6400800" cy="1571596"/>
          </a:xfrm>
        </p:spPr>
        <p:txBody>
          <a:bodyPr/>
          <a:lstStyle/>
          <a:p>
            <a:pPr algn="r"/>
            <a:r>
              <a:rPr lang="en-GB" altLang="en-US" dirty="0" smtClean="0">
                <a:latin typeface="Helvetica Neue" charset="0"/>
              </a:rPr>
              <a:t>L. Bottura and L. Rossi</a:t>
            </a:r>
            <a:endParaRPr lang="en-GB" altLang="en-US" dirty="0">
              <a:latin typeface="Helvetica Neue" charset="0"/>
            </a:endParaRPr>
          </a:p>
          <a:p>
            <a:pPr algn="r"/>
            <a:r>
              <a:rPr lang="en-GB" altLang="en-US" sz="2400" dirty="0" smtClean="0">
                <a:latin typeface="Helvetica Neue" charset="0"/>
              </a:rPr>
              <a:t>Program Committee Meeting</a:t>
            </a:r>
          </a:p>
          <a:p>
            <a:pPr algn="r"/>
            <a:r>
              <a:rPr lang="en-GB" altLang="en-US" sz="2400" dirty="0" smtClean="0">
                <a:latin typeface="Helvetica Neue" charset="0"/>
              </a:rPr>
              <a:t>CERN, 27 April 2017</a:t>
            </a:r>
            <a:endParaRPr lang="en-GB" altLang="en-US" sz="2400" dirty="0" smtClean="0">
              <a:latin typeface="Helvetica Neu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EUCAS 2017 SCIENTIFIC PROGRAM COMMITTEE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8" y="1"/>
            <a:ext cx="8641625" cy="684341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7473" y="971265"/>
            <a:ext cx="448251" cy="4868775"/>
            <a:chOff x="647473" y="971265"/>
            <a:chExt cx="448251" cy="4868775"/>
          </a:xfrm>
        </p:grpSpPr>
        <p:sp>
          <p:nvSpPr>
            <p:cNvPr id="3" name="Rectangle 2"/>
            <p:cNvSpPr/>
            <p:nvPr/>
          </p:nvSpPr>
          <p:spPr>
            <a:xfrm>
              <a:off x="647473" y="971265"/>
              <a:ext cx="448251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111007" y="3291501"/>
              <a:ext cx="1508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Short Courses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74216" y="971264"/>
            <a:ext cx="1394294" cy="4868775"/>
            <a:chOff x="7374216" y="971264"/>
            <a:chExt cx="1394294" cy="4868775"/>
          </a:xfrm>
        </p:grpSpPr>
        <p:sp>
          <p:nvSpPr>
            <p:cNvPr id="6" name="Rectangle 5"/>
            <p:cNvSpPr/>
            <p:nvPr/>
          </p:nvSpPr>
          <p:spPr>
            <a:xfrm>
              <a:off x="7374216" y="971264"/>
              <a:ext cx="1394294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654065" y="3167536"/>
              <a:ext cx="4154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Satellite meetings, mini-workshops, visits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71792" y="945516"/>
            <a:ext cx="1391574" cy="507609"/>
            <a:chOff x="1902999" y="3002057"/>
            <a:chExt cx="1391574" cy="507609"/>
          </a:xfrm>
        </p:grpSpPr>
        <p:sp>
          <p:nvSpPr>
            <p:cNvPr id="27" name="Rectangle 26"/>
            <p:cNvSpPr/>
            <p:nvPr/>
          </p:nvSpPr>
          <p:spPr>
            <a:xfrm>
              <a:off x="1902999" y="3024942"/>
              <a:ext cx="1391574" cy="484724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Awards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16200000">
            <a:off x="579483" y="4878789"/>
            <a:ext cx="1404000" cy="396002"/>
            <a:chOff x="1914441" y="3002057"/>
            <a:chExt cx="1404000" cy="396000"/>
          </a:xfrm>
        </p:grpSpPr>
        <p:sp>
          <p:nvSpPr>
            <p:cNvPr id="30" name="Rectangle 29"/>
            <p:cNvSpPr/>
            <p:nvPr/>
          </p:nvSpPr>
          <p:spPr>
            <a:xfrm>
              <a:off x="1914441" y="3002061"/>
              <a:ext cx="1404000" cy="39599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ESAS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895031" y="4824325"/>
            <a:ext cx="1391574" cy="965905"/>
            <a:chOff x="1902999" y="3024941"/>
            <a:chExt cx="1391574" cy="965905"/>
          </a:xfrm>
        </p:grpSpPr>
        <p:sp>
          <p:nvSpPr>
            <p:cNvPr id="33" name="Rectangle 32"/>
            <p:cNvSpPr/>
            <p:nvPr/>
          </p:nvSpPr>
          <p:spPr>
            <a:xfrm>
              <a:off x="1902999" y="3024941"/>
              <a:ext cx="1391574" cy="965905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25159" y="3270961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Industry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54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Industry session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3" name="Picture 2" descr="Industrial_session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458" y="1579496"/>
            <a:ext cx="8720693" cy="49053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13764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8" y="1"/>
            <a:ext cx="8641625" cy="684341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7473" y="971265"/>
            <a:ext cx="448251" cy="4868775"/>
            <a:chOff x="647473" y="971265"/>
            <a:chExt cx="448251" cy="4868775"/>
          </a:xfrm>
        </p:grpSpPr>
        <p:sp>
          <p:nvSpPr>
            <p:cNvPr id="3" name="Rectangle 2"/>
            <p:cNvSpPr/>
            <p:nvPr/>
          </p:nvSpPr>
          <p:spPr>
            <a:xfrm>
              <a:off x="647473" y="971265"/>
              <a:ext cx="448251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111007" y="3291501"/>
              <a:ext cx="1508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Short Courses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74216" y="971264"/>
            <a:ext cx="1394294" cy="4868775"/>
            <a:chOff x="7374216" y="971264"/>
            <a:chExt cx="1394294" cy="4868775"/>
          </a:xfrm>
        </p:grpSpPr>
        <p:sp>
          <p:nvSpPr>
            <p:cNvPr id="6" name="Rectangle 5"/>
            <p:cNvSpPr/>
            <p:nvPr/>
          </p:nvSpPr>
          <p:spPr>
            <a:xfrm>
              <a:off x="7374216" y="971264"/>
              <a:ext cx="1394294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654065" y="3167536"/>
              <a:ext cx="4154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Satellite meetings, mini-workshops, visits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02999" y="3002057"/>
            <a:ext cx="1391574" cy="659357"/>
            <a:chOff x="1902999" y="3002057"/>
            <a:chExt cx="1391574" cy="659357"/>
          </a:xfrm>
        </p:grpSpPr>
        <p:sp>
          <p:nvSpPr>
            <p:cNvPr id="13" name="Rectangle 12"/>
            <p:cNvSpPr/>
            <p:nvPr/>
          </p:nvSpPr>
          <p:spPr>
            <a:xfrm>
              <a:off x="1902999" y="3024941"/>
              <a:ext cx="1391574" cy="636473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159" y="3002057"/>
              <a:ext cx="1361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Award Luncheon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2501" y="6121931"/>
            <a:ext cx="1391574" cy="659357"/>
            <a:chOff x="4632501" y="6121931"/>
            <a:chExt cx="1391574" cy="659357"/>
          </a:xfrm>
        </p:grpSpPr>
        <p:sp>
          <p:nvSpPr>
            <p:cNvPr id="15" name="Rectangle 14"/>
            <p:cNvSpPr/>
            <p:nvPr/>
          </p:nvSpPr>
          <p:spPr>
            <a:xfrm>
              <a:off x="4632501" y="6144815"/>
              <a:ext cx="1391574" cy="636473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54661" y="6121931"/>
              <a:ext cx="1361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PC/plenary dinner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7472" y="5790231"/>
            <a:ext cx="1257593" cy="987402"/>
            <a:chOff x="647472" y="5790231"/>
            <a:chExt cx="1257593" cy="987402"/>
          </a:xfrm>
        </p:grpSpPr>
        <p:sp>
          <p:nvSpPr>
            <p:cNvPr id="8" name="Rectangle 7"/>
            <p:cNvSpPr/>
            <p:nvPr/>
          </p:nvSpPr>
          <p:spPr>
            <a:xfrm>
              <a:off x="647472" y="5790231"/>
              <a:ext cx="1257593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9181" y="5925823"/>
              <a:ext cx="10951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Welcome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20500" y="5790231"/>
            <a:ext cx="1391574" cy="987402"/>
            <a:chOff x="1920500" y="5790231"/>
            <a:chExt cx="1391574" cy="987402"/>
          </a:xfrm>
        </p:grpSpPr>
        <p:sp>
          <p:nvSpPr>
            <p:cNvPr id="9" name="Rectangle 8"/>
            <p:cNvSpPr/>
            <p:nvPr/>
          </p:nvSpPr>
          <p:spPr>
            <a:xfrm>
              <a:off x="1920500" y="5790231"/>
              <a:ext cx="1391574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044329" y="5925823"/>
              <a:ext cx="1146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Exhibitors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98077" y="5309050"/>
            <a:ext cx="1391574" cy="1468583"/>
            <a:chOff x="5998077" y="5790231"/>
            <a:chExt cx="1391574" cy="987402"/>
          </a:xfrm>
        </p:grpSpPr>
        <p:sp>
          <p:nvSpPr>
            <p:cNvPr id="10" name="Rectangle 9"/>
            <p:cNvSpPr/>
            <p:nvPr/>
          </p:nvSpPr>
          <p:spPr>
            <a:xfrm>
              <a:off x="5998077" y="5790231"/>
              <a:ext cx="1391574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15730" y="6113753"/>
              <a:ext cx="7265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Event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71792" y="945516"/>
            <a:ext cx="1391574" cy="507609"/>
            <a:chOff x="1902999" y="3002057"/>
            <a:chExt cx="1391574" cy="507609"/>
          </a:xfrm>
        </p:grpSpPr>
        <p:sp>
          <p:nvSpPr>
            <p:cNvPr id="27" name="Rectangle 26"/>
            <p:cNvSpPr/>
            <p:nvPr/>
          </p:nvSpPr>
          <p:spPr>
            <a:xfrm>
              <a:off x="1902999" y="3024942"/>
              <a:ext cx="1391574" cy="484724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Awards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16200000">
            <a:off x="579483" y="4878789"/>
            <a:ext cx="1404000" cy="396002"/>
            <a:chOff x="1914441" y="3002057"/>
            <a:chExt cx="1404000" cy="396000"/>
          </a:xfrm>
        </p:grpSpPr>
        <p:sp>
          <p:nvSpPr>
            <p:cNvPr id="30" name="Rectangle 29"/>
            <p:cNvSpPr/>
            <p:nvPr/>
          </p:nvSpPr>
          <p:spPr>
            <a:xfrm>
              <a:off x="1914441" y="3002061"/>
              <a:ext cx="1404000" cy="39599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ESAS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895031" y="4824325"/>
            <a:ext cx="1391574" cy="965905"/>
            <a:chOff x="1902999" y="3024941"/>
            <a:chExt cx="1391574" cy="965905"/>
          </a:xfrm>
        </p:grpSpPr>
        <p:sp>
          <p:nvSpPr>
            <p:cNvPr id="33" name="Rectangle 32"/>
            <p:cNvSpPr/>
            <p:nvPr/>
          </p:nvSpPr>
          <p:spPr>
            <a:xfrm>
              <a:off x="1902999" y="3024941"/>
              <a:ext cx="1391574" cy="965905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25159" y="3270961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Industry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194470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Helvetica Neue" charset="0"/>
              </a:rPr>
              <a:t>Social Event @ CERN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800" dirty="0" smtClean="0">
                <a:latin typeface="Helvetica Neue" charset="0"/>
              </a:rPr>
              <a:t>The 21</a:t>
            </a:r>
            <a:r>
              <a:rPr lang="en-US" sz="2800" baseline="30000" dirty="0" smtClean="0">
                <a:latin typeface="Helvetica Neue" charset="0"/>
              </a:rPr>
              <a:t>th</a:t>
            </a:r>
            <a:r>
              <a:rPr lang="en-US" sz="2800" dirty="0" smtClean="0">
                <a:latin typeface="Helvetica Neue" charset="0"/>
              </a:rPr>
              <a:t> </a:t>
            </a:r>
            <a:r>
              <a:rPr lang="en-US" sz="2800" dirty="0" smtClean="0">
                <a:latin typeface="Helvetica Neue" charset="0"/>
              </a:rPr>
              <a:t>September 2017, following the </a:t>
            </a:r>
            <a:r>
              <a:rPr lang="en-US" sz="2800" dirty="0" smtClean="0">
                <a:latin typeface="Helvetica Neue" charset="0"/>
              </a:rPr>
              <a:t>closure of </a:t>
            </a:r>
            <a:r>
              <a:rPr lang="en-US" sz="2800" dirty="0" smtClean="0">
                <a:latin typeface="Helvetica Neue" charset="0"/>
              </a:rPr>
              <a:t>EUCAS-2017</a:t>
            </a:r>
            <a:endParaRPr lang="en-US" sz="2800" dirty="0" smtClean="0">
              <a:latin typeface="Helvetica Neue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Helvetica Neue" charset="0"/>
              </a:rPr>
              <a:t>Departure from </a:t>
            </a:r>
            <a:r>
              <a:rPr lang="en-US" sz="2800" dirty="0" smtClean="0">
                <a:latin typeface="Helvetica Neue" charset="0"/>
              </a:rPr>
              <a:t>CICG (16:30)</a:t>
            </a:r>
            <a:endParaRPr lang="en-US" sz="2800" b="1" dirty="0" smtClean="0">
              <a:latin typeface="Helvetica Neue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Helvetica Neue" charset="0"/>
              </a:rPr>
              <a:t>Visit of CERN </a:t>
            </a:r>
            <a:r>
              <a:rPr lang="en-US" sz="2800" dirty="0" smtClean="0">
                <a:latin typeface="Helvetica Neue" charset="0"/>
              </a:rPr>
              <a:t>installations (2 points)</a:t>
            </a:r>
          </a:p>
          <a:p>
            <a:pPr eaLnBrk="1" hangingPunct="1">
              <a:defRPr/>
            </a:pPr>
            <a:r>
              <a:rPr lang="en-US" sz="2800" dirty="0">
                <a:latin typeface="Helvetica Neue" charset="0"/>
              </a:rPr>
              <a:t>Buses organized by visit </a:t>
            </a:r>
            <a:r>
              <a:rPr lang="en-US" sz="2800" dirty="0" smtClean="0">
                <a:latin typeface="Helvetica Neue" charset="0"/>
              </a:rPr>
              <a:t>circuit, with some (limited) selection possibility</a:t>
            </a:r>
            <a:endParaRPr lang="en-US" sz="2800" dirty="0">
              <a:latin typeface="Helvetica Neue" charset="0"/>
            </a:endParaRPr>
          </a:p>
          <a:p>
            <a:pPr eaLnBrk="1" hangingPunct="1">
              <a:defRPr/>
            </a:pPr>
            <a:r>
              <a:rPr lang="en-US" sz="2800" dirty="0" smtClean="0">
                <a:latin typeface="Helvetica Neue" charset="0"/>
              </a:rPr>
              <a:t>Gala </a:t>
            </a:r>
            <a:r>
              <a:rPr lang="en-US" sz="2800" dirty="0" smtClean="0">
                <a:latin typeface="Helvetica Neue" charset="0"/>
              </a:rPr>
              <a:t>dinner in SM18 </a:t>
            </a:r>
            <a:r>
              <a:rPr lang="en-US" sz="2800" dirty="0" smtClean="0">
                <a:latin typeface="Helvetica Neue" charset="0"/>
              </a:rPr>
              <a:t>(Superconducting Magnets, RF and cryogenics test </a:t>
            </a:r>
            <a:r>
              <a:rPr lang="en-US" sz="2800" dirty="0">
                <a:latin typeface="Helvetica Neue" charset="0"/>
              </a:rPr>
              <a:t>h</a:t>
            </a:r>
            <a:r>
              <a:rPr lang="en-US" sz="2800" dirty="0" smtClean="0">
                <a:latin typeface="Helvetica Neue" charset="0"/>
              </a:rPr>
              <a:t>all) with special exhibits and “attractions”</a:t>
            </a:r>
            <a:endParaRPr lang="en-US" sz="2800" dirty="0">
              <a:latin typeface="Helvetica Neue" charset="0"/>
            </a:endParaRPr>
          </a:p>
          <a:p>
            <a:pPr eaLnBrk="1" hangingPunct="1">
              <a:defRPr/>
            </a:pPr>
            <a:endParaRPr lang="en-US" sz="2800" dirty="0">
              <a:latin typeface="Helvetica Neu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EUCAS 2017 SCIENTIFIC PROGRAM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5475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Helvetica Neue" charset="0"/>
              </a:rPr>
              <a:t>Social Event @ </a:t>
            </a:r>
            <a:r>
              <a:rPr lang="en-US" dirty="0" smtClean="0">
                <a:latin typeface="Helvetica Neue" charset="0"/>
              </a:rPr>
              <a:t>CERN </a:t>
            </a:r>
            <a:r>
              <a:rPr lang="en-US" dirty="0">
                <a:latin typeface="Helvetica Neue" charset="0"/>
              </a:rPr>
              <a:t>Timeline</a:t>
            </a:r>
          </a:p>
        </p:txBody>
      </p:sp>
      <p:sp>
        <p:nvSpPr>
          <p:cNvPr id="1536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latin typeface="Helvetica Neue" charset="0"/>
              </a:rPr>
              <a:t>16:00 – close EUCAS-2017</a:t>
            </a:r>
          </a:p>
          <a:p>
            <a:r>
              <a:rPr lang="en-US" dirty="0">
                <a:latin typeface="Helvetica Neue" charset="0"/>
              </a:rPr>
              <a:t>16:30 – board buses (by itinerary)</a:t>
            </a:r>
          </a:p>
          <a:p>
            <a:r>
              <a:rPr lang="en-US" dirty="0">
                <a:latin typeface="Helvetica Neue" charset="0"/>
              </a:rPr>
              <a:t>17:30 – 19:00 CERN visit (two points)</a:t>
            </a:r>
          </a:p>
          <a:p>
            <a:r>
              <a:rPr lang="en-US" dirty="0">
                <a:latin typeface="Helvetica Neue" charset="0"/>
              </a:rPr>
              <a:t>19:00 – arrival at point 18</a:t>
            </a:r>
          </a:p>
          <a:p>
            <a:r>
              <a:rPr lang="en-US" dirty="0">
                <a:latin typeface="Helvetica Neue" charset="0"/>
              </a:rPr>
              <a:t>22:00 – closure of social event, bus leave back to CICG and town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EUCAS 2017 SCIENTIFIC PROGRAM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75481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>
                <a:latin typeface="Helvetica Neue" charset="0"/>
              </a:rPr>
              <a:t>Social Event @ CERN: Visit examples</a:t>
            </a:r>
          </a:p>
        </p:txBody>
      </p:sp>
      <p:sp>
        <p:nvSpPr>
          <p:cNvPr id="17410" name="Content Placeholder 2"/>
          <p:cNvSpPr>
            <a:spLocks noGrp="1"/>
          </p:cNvSpPr>
          <p:nvPr>
            <p:ph idx="1"/>
          </p:nvPr>
        </p:nvSpPr>
        <p:spPr>
          <a:xfrm>
            <a:off x="160171" y="2227263"/>
            <a:ext cx="8775036" cy="4525962"/>
          </a:xfrm>
        </p:spPr>
        <p:txBody>
          <a:bodyPr/>
          <a:lstStyle/>
          <a:p>
            <a:pPr eaLnBrk="1" hangingPunct="1">
              <a:lnSpc>
                <a:spcPct val="110000"/>
              </a:lnSpc>
              <a:defRPr/>
            </a:pPr>
            <a:r>
              <a:rPr lang="en-US" sz="2400" dirty="0">
                <a:latin typeface="Helvetica Neue" charset="0"/>
              </a:rPr>
              <a:t>E</a:t>
            </a:r>
            <a:r>
              <a:rPr lang="en-US" sz="2400" dirty="0" smtClean="0">
                <a:latin typeface="Helvetica Neue" charset="0"/>
              </a:rPr>
              <a:t>xperimental areas: CMS, ALICE, </a:t>
            </a:r>
            <a:r>
              <a:rPr lang="en-US" sz="2400" dirty="0" err="1" smtClean="0">
                <a:latin typeface="Helvetica Neue" charset="0"/>
              </a:rPr>
              <a:t>LHCb</a:t>
            </a:r>
            <a:r>
              <a:rPr lang="en-US" sz="2400" dirty="0" smtClean="0">
                <a:latin typeface="Helvetica Neue" charset="0"/>
              </a:rPr>
              <a:t>, AMS</a:t>
            </a: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>
                <a:latin typeface="Helvetica Neue" charset="0"/>
              </a:rPr>
              <a:t>Superconductor </a:t>
            </a:r>
            <a:r>
              <a:rPr lang="en-US" sz="2400" dirty="0" smtClean="0">
                <a:latin typeface="Helvetica Neue" charset="0"/>
              </a:rPr>
              <a:t>installations: Large Magnet </a:t>
            </a:r>
            <a:r>
              <a:rPr lang="en-US" sz="2400" dirty="0" smtClean="0">
                <a:latin typeface="Helvetica Neue" charset="0"/>
              </a:rPr>
              <a:t>Factory (180), Superconductors Laboratory Facilities (163), FAIR test installations (180), </a:t>
            </a:r>
            <a:r>
              <a:rPr lang="en-US" sz="2400" dirty="0" err="1" smtClean="0">
                <a:latin typeface="Helvetica Neue" charset="0"/>
              </a:rPr>
              <a:t>CryoLab</a:t>
            </a:r>
            <a:r>
              <a:rPr lang="en-US" sz="2400" dirty="0" smtClean="0">
                <a:latin typeface="Helvetica Neue" charset="0"/>
              </a:rPr>
              <a:t> (165)</a:t>
            </a:r>
            <a:endParaRPr lang="en-US" sz="2400" dirty="0" smtClean="0">
              <a:latin typeface="Helvetica Neue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>
                <a:latin typeface="Helvetica Neue" charset="0"/>
              </a:rPr>
              <a:t>CERN accelerators: </a:t>
            </a:r>
            <a:r>
              <a:rPr lang="en-US" sz="2400" dirty="0" smtClean="0">
                <a:latin typeface="Helvetica Neue" charset="0"/>
              </a:rPr>
              <a:t>AD (antimatter), LEIR (ions and isotopes)</a:t>
            </a:r>
            <a:endParaRPr lang="en-US" sz="2400" dirty="0" smtClean="0">
              <a:latin typeface="Helvetica Neue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>
                <a:latin typeface="Helvetica Neue" charset="0"/>
              </a:rPr>
              <a:t>CERN Infrastructures: CCC</a:t>
            </a:r>
            <a:r>
              <a:rPr lang="en-US" sz="2400" dirty="0" smtClean="0">
                <a:latin typeface="Helvetica Neue" charset="0"/>
              </a:rPr>
              <a:t>, </a:t>
            </a:r>
            <a:r>
              <a:rPr lang="en-US" sz="2400" dirty="0" smtClean="0">
                <a:latin typeface="Helvetica Neue" charset="0"/>
              </a:rPr>
              <a:t>Data Center, </a:t>
            </a:r>
            <a:r>
              <a:rPr lang="en-US" sz="2400" dirty="0" smtClean="0">
                <a:latin typeface="Helvetica Neue" charset="0"/>
              </a:rPr>
              <a:t>Special manufacturing workshops </a:t>
            </a:r>
            <a:endParaRPr lang="en-US" sz="2400" dirty="0" smtClean="0">
              <a:latin typeface="Helvetica Neue" charset="0"/>
            </a:endParaRPr>
          </a:p>
          <a:p>
            <a:pPr eaLnBrk="1" hangingPunct="1">
              <a:lnSpc>
                <a:spcPct val="110000"/>
              </a:lnSpc>
              <a:defRPr/>
            </a:pPr>
            <a:r>
              <a:rPr lang="en-US" sz="2400" dirty="0" smtClean="0">
                <a:latin typeface="Helvetica Neue" charset="0"/>
              </a:rPr>
              <a:t>CERN General areas: Microcosm, </a:t>
            </a:r>
            <a:r>
              <a:rPr lang="en-US" sz="2400" dirty="0" smtClean="0">
                <a:latin typeface="Helvetica Neue" charset="0"/>
              </a:rPr>
              <a:t>Globe, </a:t>
            </a:r>
            <a:r>
              <a:rPr lang="en-US" sz="2400" dirty="0" err="1" smtClean="0">
                <a:latin typeface="Helvetica Neue" charset="0"/>
              </a:rPr>
              <a:t>SynchroCyclotron</a:t>
            </a:r>
            <a:endParaRPr lang="en-US" sz="2400" dirty="0" smtClean="0">
              <a:latin typeface="Helvetica Neue" charset="0"/>
            </a:endParaRPr>
          </a:p>
          <a:p>
            <a:pPr marL="0" indent="0" eaLnBrk="1" hangingPunct="1">
              <a:lnSpc>
                <a:spcPct val="110000"/>
              </a:lnSpc>
              <a:buFont typeface="Arial" charset="0"/>
              <a:buNone/>
              <a:defRPr/>
            </a:pPr>
            <a:endParaRPr lang="en-US" sz="2400" dirty="0">
              <a:latin typeface="Helvetica Neu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EUCAS 2017 SCIENTIFIC PROGRAM COMMITTEE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25510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009775" y="360363"/>
            <a:ext cx="6668316" cy="1143000"/>
          </a:xfrm>
        </p:spPr>
        <p:txBody>
          <a:bodyPr/>
          <a:lstStyle/>
          <a:p>
            <a:pPr algn="r" eaLnBrk="1" hangingPunct="1"/>
            <a:r>
              <a:rPr lang="en-US" dirty="0">
                <a:latin typeface="Helvetica Neue" charset="0"/>
              </a:rPr>
              <a:t>Social Event @ CERN: </a:t>
            </a:r>
            <a:r>
              <a:rPr lang="en-US" dirty="0" smtClean="0">
                <a:latin typeface="Helvetica Neue" charset="0"/>
              </a:rPr>
              <a:t>Dinner and show</a:t>
            </a:r>
            <a:endParaRPr lang="en-GB" altLang="en-US" dirty="0" smtClean="0">
              <a:latin typeface="Helvetica Neue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362700"/>
            <a:ext cx="32289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EUCAS 2017 SCIENTIFIC PROGRAM COMMITTEE</a:t>
            </a:r>
          </a:p>
        </p:txBody>
      </p:sp>
      <p:pic>
        <p:nvPicPr>
          <p:cNvPr id="6" name="Picture 5" descr="Screen Shot 2016-07-13 at 19.37.39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62" b="9494"/>
          <a:stretch/>
        </p:blipFill>
        <p:spPr>
          <a:xfrm>
            <a:off x="948835" y="1739171"/>
            <a:ext cx="7299157" cy="455388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 rot="2256260">
            <a:off x="2867712" y="3978596"/>
            <a:ext cx="619081" cy="1009832"/>
          </a:xfrm>
          <a:prstGeom prst="rect">
            <a:avLst/>
          </a:prstGeom>
          <a:solidFill>
            <a:srgbClr val="FF0000">
              <a:alpha val="25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 rot="2256260">
            <a:off x="3188189" y="4623823"/>
            <a:ext cx="552572" cy="891995"/>
          </a:xfrm>
          <a:prstGeom prst="rect">
            <a:avLst/>
          </a:prstGeom>
          <a:solidFill>
            <a:srgbClr val="FF0000">
              <a:alpha val="25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 rot="18423284">
            <a:off x="2713574" y="4273847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SMA-18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18423284">
            <a:off x="3012377" y="4852651"/>
            <a:ext cx="9028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SMS-18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 rot="2256260">
            <a:off x="4190543" y="4457692"/>
            <a:ext cx="1490929" cy="548862"/>
          </a:xfrm>
          <a:prstGeom prst="rect">
            <a:avLst/>
          </a:prstGeom>
          <a:solidFill>
            <a:srgbClr val="FF0000">
              <a:alpha val="25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 rot="2300420">
            <a:off x="4542468" y="4523299"/>
            <a:ext cx="79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SM-18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73439" y="5602423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900 m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endParaRPr lang="en-US" baseline="30000" dirty="0">
              <a:solidFill>
                <a:srgbClr val="FFFF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89707" y="4132576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1000 m</a:t>
            </a:r>
            <a:r>
              <a:rPr lang="en-US" baseline="30000" dirty="0" smtClean="0"/>
              <a:t>2</a:t>
            </a:r>
            <a:endParaRPr lang="en-US" baseline="30000" dirty="0"/>
          </a:p>
        </p:txBody>
      </p:sp>
      <p:sp>
        <p:nvSpPr>
          <p:cNvPr id="15" name="TextBox 14"/>
          <p:cNvSpPr txBox="1"/>
          <p:nvPr/>
        </p:nvSpPr>
        <p:spPr>
          <a:xfrm>
            <a:off x="4878206" y="5436138"/>
            <a:ext cx="967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FF00"/>
                </a:solidFill>
              </a:rPr>
              <a:t>1200 m</a:t>
            </a:r>
            <a:r>
              <a:rPr lang="en-US" baseline="30000" dirty="0" smtClean="0">
                <a:solidFill>
                  <a:srgbClr val="FFFF00"/>
                </a:solidFill>
              </a:rPr>
              <a:t>2</a:t>
            </a:r>
            <a:endParaRPr lang="en-US" baseline="30000" dirty="0">
              <a:solidFill>
                <a:srgbClr val="FFFF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5557777" y="3443747"/>
            <a:ext cx="949887" cy="12379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5093505" y="3150805"/>
            <a:ext cx="907197" cy="114348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083790" y="3018184"/>
            <a:ext cx="423874" cy="30817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 rot="18417025">
            <a:off x="5058805" y="3684305"/>
            <a:ext cx="14927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Technical trail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02375" y="1832295"/>
            <a:ext cx="13659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FFFF00"/>
                </a:solidFill>
              </a:rPr>
              <a:t>Bus arrival and departure</a:t>
            </a:r>
            <a:endParaRPr lang="en-US" dirty="0">
              <a:solidFill>
                <a:srgbClr val="FFFF00"/>
              </a:solidFill>
            </a:endParaRPr>
          </a:p>
        </p:txBody>
      </p:sp>
      <p:sp>
        <p:nvSpPr>
          <p:cNvPr id="21" name="Freeform 20"/>
          <p:cNvSpPr/>
          <p:nvPr/>
        </p:nvSpPr>
        <p:spPr>
          <a:xfrm>
            <a:off x="3539189" y="4031636"/>
            <a:ext cx="812800" cy="800100"/>
          </a:xfrm>
          <a:custGeom>
            <a:avLst/>
            <a:gdLst>
              <a:gd name="connsiteX0" fmla="*/ 524934 w 812800"/>
              <a:gd name="connsiteY0" fmla="*/ 0 h 800100"/>
              <a:gd name="connsiteX1" fmla="*/ 270934 w 812800"/>
              <a:gd name="connsiteY1" fmla="*/ 29633 h 800100"/>
              <a:gd name="connsiteX2" fmla="*/ 148167 w 812800"/>
              <a:gd name="connsiteY2" fmla="*/ 186266 h 800100"/>
              <a:gd name="connsiteX3" fmla="*/ 211667 w 812800"/>
              <a:gd name="connsiteY3" fmla="*/ 237066 h 800100"/>
              <a:gd name="connsiteX4" fmla="*/ 0 w 812800"/>
              <a:gd name="connsiteY4" fmla="*/ 512233 h 800100"/>
              <a:gd name="connsiteX5" fmla="*/ 359834 w 812800"/>
              <a:gd name="connsiteY5" fmla="*/ 800100 h 800100"/>
              <a:gd name="connsiteX6" fmla="*/ 622300 w 812800"/>
              <a:gd name="connsiteY6" fmla="*/ 778933 h 800100"/>
              <a:gd name="connsiteX7" fmla="*/ 774700 w 812800"/>
              <a:gd name="connsiteY7" fmla="*/ 579966 h 800100"/>
              <a:gd name="connsiteX8" fmla="*/ 622300 w 812800"/>
              <a:gd name="connsiteY8" fmla="*/ 457200 h 800100"/>
              <a:gd name="connsiteX9" fmla="*/ 812800 w 812800"/>
              <a:gd name="connsiteY9" fmla="*/ 220133 h 800100"/>
              <a:gd name="connsiteX10" fmla="*/ 524934 w 812800"/>
              <a:gd name="connsiteY10" fmla="*/ 0 h 800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2800" h="800100">
                <a:moveTo>
                  <a:pt x="524934" y="0"/>
                </a:moveTo>
                <a:lnTo>
                  <a:pt x="270934" y="29633"/>
                </a:lnTo>
                <a:lnTo>
                  <a:pt x="148167" y="186266"/>
                </a:lnTo>
                <a:lnTo>
                  <a:pt x="211667" y="237066"/>
                </a:lnTo>
                <a:lnTo>
                  <a:pt x="0" y="512233"/>
                </a:lnTo>
                <a:lnTo>
                  <a:pt x="359834" y="800100"/>
                </a:lnTo>
                <a:lnTo>
                  <a:pt x="622300" y="778933"/>
                </a:lnTo>
                <a:lnTo>
                  <a:pt x="774700" y="579966"/>
                </a:lnTo>
                <a:lnTo>
                  <a:pt x="622300" y="457200"/>
                </a:lnTo>
                <a:lnTo>
                  <a:pt x="812800" y="220133"/>
                </a:lnTo>
                <a:lnTo>
                  <a:pt x="524934" y="0"/>
                </a:lnTo>
                <a:close/>
              </a:path>
            </a:pathLst>
          </a:custGeom>
          <a:solidFill>
            <a:srgbClr val="FF0000">
              <a:alpha val="25000"/>
            </a:srgbClr>
          </a:solidFill>
          <a:ln w="28575" cmpd="sng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7542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8" y="1"/>
            <a:ext cx="8641625" cy="684341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7473" y="971265"/>
            <a:ext cx="448251" cy="4868775"/>
            <a:chOff x="647473" y="971265"/>
            <a:chExt cx="448251" cy="4868775"/>
          </a:xfrm>
        </p:grpSpPr>
        <p:sp>
          <p:nvSpPr>
            <p:cNvPr id="3" name="Rectangle 2"/>
            <p:cNvSpPr/>
            <p:nvPr/>
          </p:nvSpPr>
          <p:spPr>
            <a:xfrm>
              <a:off x="647473" y="971265"/>
              <a:ext cx="448251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111007" y="3291501"/>
              <a:ext cx="1508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Short Courses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74216" y="971264"/>
            <a:ext cx="1394294" cy="4868775"/>
            <a:chOff x="7374216" y="971264"/>
            <a:chExt cx="1394294" cy="4868775"/>
          </a:xfrm>
        </p:grpSpPr>
        <p:sp>
          <p:nvSpPr>
            <p:cNvPr id="6" name="Rectangle 5"/>
            <p:cNvSpPr/>
            <p:nvPr/>
          </p:nvSpPr>
          <p:spPr>
            <a:xfrm>
              <a:off x="7374216" y="971264"/>
              <a:ext cx="1394294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654065" y="3167536"/>
              <a:ext cx="4154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Satellite meetings, mini-workshops, visits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02999" y="3002057"/>
            <a:ext cx="1391574" cy="659357"/>
            <a:chOff x="1902999" y="3002057"/>
            <a:chExt cx="1391574" cy="659357"/>
          </a:xfrm>
        </p:grpSpPr>
        <p:sp>
          <p:nvSpPr>
            <p:cNvPr id="13" name="Rectangle 12"/>
            <p:cNvSpPr/>
            <p:nvPr/>
          </p:nvSpPr>
          <p:spPr>
            <a:xfrm>
              <a:off x="1902999" y="3024941"/>
              <a:ext cx="1391574" cy="636473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1925159" y="3002057"/>
              <a:ext cx="1361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Award Luncheon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4632501" y="6121931"/>
            <a:ext cx="1391574" cy="659357"/>
            <a:chOff x="4632501" y="6121931"/>
            <a:chExt cx="1391574" cy="659357"/>
          </a:xfrm>
        </p:grpSpPr>
        <p:sp>
          <p:nvSpPr>
            <p:cNvPr id="15" name="Rectangle 14"/>
            <p:cNvSpPr/>
            <p:nvPr/>
          </p:nvSpPr>
          <p:spPr>
            <a:xfrm>
              <a:off x="4632501" y="6144815"/>
              <a:ext cx="1391574" cy="636473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654661" y="6121931"/>
              <a:ext cx="136144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PC/plenary dinner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47472" y="5790231"/>
            <a:ext cx="1257593" cy="987402"/>
            <a:chOff x="647472" y="5790231"/>
            <a:chExt cx="1257593" cy="987402"/>
          </a:xfrm>
        </p:grpSpPr>
        <p:sp>
          <p:nvSpPr>
            <p:cNvPr id="8" name="Rectangle 7"/>
            <p:cNvSpPr/>
            <p:nvPr/>
          </p:nvSpPr>
          <p:spPr>
            <a:xfrm>
              <a:off x="647472" y="5790231"/>
              <a:ext cx="1257593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739181" y="5925823"/>
              <a:ext cx="1095172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Welcome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920500" y="5790231"/>
            <a:ext cx="1391574" cy="987402"/>
            <a:chOff x="1920500" y="5790231"/>
            <a:chExt cx="1391574" cy="987402"/>
          </a:xfrm>
        </p:grpSpPr>
        <p:sp>
          <p:nvSpPr>
            <p:cNvPr id="9" name="Rectangle 8"/>
            <p:cNvSpPr/>
            <p:nvPr/>
          </p:nvSpPr>
          <p:spPr>
            <a:xfrm>
              <a:off x="1920500" y="5790231"/>
              <a:ext cx="1391574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2044329" y="5925823"/>
              <a:ext cx="114646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Exhibitors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5998077" y="5309050"/>
            <a:ext cx="1391574" cy="1468583"/>
            <a:chOff x="5998077" y="5790231"/>
            <a:chExt cx="1391574" cy="987402"/>
          </a:xfrm>
        </p:grpSpPr>
        <p:sp>
          <p:nvSpPr>
            <p:cNvPr id="10" name="Rectangle 9"/>
            <p:cNvSpPr/>
            <p:nvPr/>
          </p:nvSpPr>
          <p:spPr>
            <a:xfrm>
              <a:off x="5998077" y="5790231"/>
              <a:ext cx="1391574" cy="987402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315730" y="6113753"/>
              <a:ext cx="72658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8000"/>
                  </a:solidFill>
                </a:rPr>
                <a:t>Event</a:t>
              </a:r>
              <a:endParaRPr lang="en-US" b="1" dirty="0">
                <a:solidFill>
                  <a:srgbClr val="0080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71792" y="945516"/>
            <a:ext cx="1391574" cy="507609"/>
            <a:chOff x="1902999" y="3002057"/>
            <a:chExt cx="1391574" cy="507609"/>
          </a:xfrm>
        </p:grpSpPr>
        <p:sp>
          <p:nvSpPr>
            <p:cNvPr id="27" name="Rectangle 26"/>
            <p:cNvSpPr/>
            <p:nvPr/>
          </p:nvSpPr>
          <p:spPr>
            <a:xfrm>
              <a:off x="1902999" y="3024942"/>
              <a:ext cx="1391574" cy="484724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Awards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 rot="16200000">
            <a:off x="579483" y="4878789"/>
            <a:ext cx="1404000" cy="396002"/>
            <a:chOff x="1914441" y="3002057"/>
            <a:chExt cx="1404000" cy="396000"/>
          </a:xfrm>
        </p:grpSpPr>
        <p:sp>
          <p:nvSpPr>
            <p:cNvPr id="30" name="Rectangle 29"/>
            <p:cNvSpPr/>
            <p:nvPr/>
          </p:nvSpPr>
          <p:spPr>
            <a:xfrm>
              <a:off x="1914441" y="3002061"/>
              <a:ext cx="1404000" cy="395996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925159" y="3002057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ESAS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895031" y="4824325"/>
            <a:ext cx="1391574" cy="965905"/>
            <a:chOff x="1902999" y="3024941"/>
            <a:chExt cx="1391574" cy="965905"/>
          </a:xfrm>
        </p:grpSpPr>
        <p:sp>
          <p:nvSpPr>
            <p:cNvPr id="33" name="Rectangle 32"/>
            <p:cNvSpPr/>
            <p:nvPr/>
          </p:nvSpPr>
          <p:spPr>
            <a:xfrm>
              <a:off x="1902999" y="3024941"/>
              <a:ext cx="1391574" cy="965905"/>
            </a:xfrm>
            <a:prstGeom prst="rect">
              <a:avLst/>
            </a:prstGeom>
            <a:solidFill>
              <a:schemeClr val="bg1"/>
            </a:solidFill>
            <a:ln w="38100" cmpd="sng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925159" y="3270961"/>
              <a:ext cx="136144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 smtClean="0">
                  <a:solidFill>
                    <a:srgbClr val="0000FF"/>
                  </a:solidFill>
                </a:rPr>
                <a:t>Industry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63601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3123" y="1591419"/>
            <a:ext cx="7122596" cy="47483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1879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conference</a:t>
            </a:r>
          </a:p>
          <a:p>
            <a:r>
              <a:rPr lang="en-US" dirty="0" smtClean="0"/>
              <a:t>Sponsors and exhibits</a:t>
            </a:r>
          </a:p>
          <a:p>
            <a:r>
              <a:rPr lang="en-US" dirty="0" smtClean="0"/>
              <a:t>Outreach and communication</a:t>
            </a:r>
          </a:p>
          <a:p>
            <a:r>
              <a:rPr lang="en-US" dirty="0" smtClean="0"/>
              <a:t>Program outline and events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70203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conference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199" y="2227263"/>
            <a:ext cx="8229601" cy="4525962"/>
          </a:xfrm>
        </p:spPr>
        <p:txBody>
          <a:bodyPr/>
          <a:lstStyle/>
          <a:p>
            <a:r>
              <a:rPr lang="en-US" sz="2800" dirty="0" smtClean="0"/>
              <a:t>September 17-21, 2017, at the International Conference Center of Geneva (CICG)</a:t>
            </a:r>
          </a:p>
          <a:p>
            <a:r>
              <a:rPr lang="en-US" sz="2800" b="1" dirty="0" smtClean="0"/>
              <a:t>Four days </a:t>
            </a:r>
            <a:r>
              <a:rPr lang="en-US" sz="2800" dirty="0" smtClean="0"/>
              <a:t>technical program (+1 satellite/visits)</a:t>
            </a:r>
          </a:p>
          <a:p>
            <a:r>
              <a:rPr lang="en-US" sz="2800" dirty="0"/>
              <a:t>P</a:t>
            </a:r>
            <a:r>
              <a:rPr lang="en-US" sz="2800" dirty="0" smtClean="0"/>
              <a:t>apers published as a part of a </a:t>
            </a:r>
            <a:r>
              <a:rPr lang="en-US" sz="2800" b="1" dirty="0" smtClean="0"/>
              <a:t>special issue of IEEE Trans. Appl. Sup. </a:t>
            </a:r>
            <a:r>
              <a:rPr lang="en-US" sz="1800" dirty="0" smtClean="0"/>
              <a:t>(flat-rate fee of 62 USD/attendee, plus 20,000 USD in travel support for students and young scientists)</a:t>
            </a:r>
          </a:p>
          <a:p>
            <a:r>
              <a:rPr lang="en-US" sz="2800" dirty="0"/>
              <a:t>Expected participation in the range of </a:t>
            </a:r>
            <a:r>
              <a:rPr lang="en-US" sz="2800" dirty="0" smtClean="0"/>
              <a:t>900 people</a:t>
            </a:r>
          </a:p>
          <a:p>
            <a:r>
              <a:rPr lang="en-US" sz="2800" dirty="0" smtClean="0"/>
              <a:t>Conference fee 730 CHF (</a:t>
            </a:r>
            <a:r>
              <a:rPr lang="en-US" sz="2800" b="1" dirty="0" smtClean="0"/>
              <a:t>675 EUR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1834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Sponsors and exhibitors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2227263"/>
            <a:ext cx="5140326" cy="4525962"/>
          </a:xfrm>
        </p:spPr>
        <p:txBody>
          <a:bodyPr/>
          <a:lstStyle/>
          <a:p>
            <a:r>
              <a:rPr lang="en-US" sz="2400" dirty="0" smtClean="0"/>
              <a:t>8 sponsors</a:t>
            </a:r>
          </a:p>
          <a:p>
            <a:pPr lvl="1"/>
            <a:r>
              <a:rPr lang="en-US" sz="2000" dirty="0" err="1" smtClean="0">
                <a:solidFill>
                  <a:srgbClr val="FF0000"/>
                </a:solidFill>
              </a:rPr>
              <a:t>Bruker</a:t>
            </a:r>
            <a:endParaRPr lang="en-US" sz="2000" dirty="0" smtClean="0">
              <a:solidFill>
                <a:srgbClr val="FF0000"/>
              </a:solidFill>
            </a:endParaRPr>
          </a:p>
          <a:p>
            <a:pPr lvl="1"/>
            <a:r>
              <a:rPr lang="en-US" sz="2000" dirty="0">
                <a:solidFill>
                  <a:srgbClr val="FF0000"/>
                </a:solidFill>
              </a:rPr>
              <a:t>S</a:t>
            </a:r>
            <a:r>
              <a:rPr lang="en-US" sz="2000" dirty="0" smtClean="0">
                <a:solidFill>
                  <a:srgbClr val="FF0000"/>
                </a:solidFill>
              </a:rPr>
              <a:t>umitomo (SHI)</a:t>
            </a:r>
          </a:p>
          <a:p>
            <a:pPr lvl="1"/>
            <a:r>
              <a:rPr lang="en-US" sz="2000" dirty="0" err="1" smtClean="0">
                <a:solidFill>
                  <a:srgbClr val="0000FF"/>
                </a:solidFill>
              </a:rPr>
              <a:t>Kiswire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err="1" smtClean="0">
                <a:solidFill>
                  <a:srgbClr val="0000FF"/>
                </a:solidFill>
              </a:rPr>
              <a:t>SuperPower</a:t>
            </a:r>
            <a:endParaRPr lang="en-US" sz="2000" dirty="0" smtClean="0">
              <a:solidFill>
                <a:srgbClr val="0000FF"/>
              </a:solidFill>
            </a:endParaRP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TVEL</a:t>
            </a:r>
          </a:p>
          <a:p>
            <a:pPr lvl="1"/>
            <a:r>
              <a:rPr lang="en-US" sz="2000" dirty="0" smtClean="0">
                <a:solidFill>
                  <a:srgbClr val="0000FF"/>
                </a:solidFill>
              </a:rPr>
              <a:t>WST</a:t>
            </a:r>
          </a:p>
          <a:p>
            <a:pPr lvl="1"/>
            <a:r>
              <a:rPr lang="en-US" sz="2000" dirty="0" err="1" smtClean="0">
                <a:solidFill>
                  <a:srgbClr val="0000FF"/>
                </a:solidFill>
              </a:rPr>
              <a:t>Shangai</a:t>
            </a:r>
            <a:r>
              <a:rPr lang="en-US" sz="2000" dirty="0" smtClean="0">
                <a:solidFill>
                  <a:srgbClr val="0000FF"/>
                </a:solidFill>
              </a:rPr>
              <a:t> Superconductor</a:t>
            </a:r>
          </a:p>
          <a:p>
            <a:pPr lvl="1"/>
            <a:r>
              <a:rPr lang="en-US" sz="2000" dirty="0" err="1" smtClean="0">
                <a:solidFill>
                  <a:srgbClr val="0000FF"/>
                </a:solidFill>
              </a:rPr>
              <a:t>Imbach</a:t>
            </a:r>
            <a:r>
              <a:rPr lang="en-US" sz="2000" dirty="0" smtClean="0">
                <a:solidFill>
                  <a:srgbClr val="0000FF"/>
                </a:solidFill>
              </a:rPr>
              <a:t> &amp; </a:t>
            </a:r>
            <a:r>
              <a:rPr lang="en-US" sz="2000" dirty="0" err="1" smtClean="0">
                <a:solidFill>
                  <a:srgbClr val="0000FF"/>
                </a:solidFill>
              </a:rPr>
              <a:t>Cie</a:t>
            </a:r>
            <a:endParaRPr lang="en-US" sz="2000" dirty="0" smtClean="0">
              <a:solidFill>
                <a:srgbClr val="0000FF"/>
              </a:solidFill>
            </a:endParaRPr>
          </a:p>
          <a:p>
            <a:r>
              <a:rPr lang="en-US" sz="2400" dirty="0" smtClean="0"/>
              <a:t>18 industrial exhibitors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2" name="Picture 1" descr="Screen Shot 2017-04-27 at 07.05.4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514" y="1437622"/>
            <a:ext cx="2933631" cy="5021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21987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009775" y="175580"/>
            <a:ext cx="7010400" cy="1143000"/>
          </a:xfrm>
        </p:spPr>
        <p:txBody>
          <a:bodyPr/>
          <a:lstStyle/>
          <a:p>
            <a:pPr algn="r"/>
            <a:r>
              <a:rPr lang="en-US" dirty="0" smtClean="0"/>
              <a:t>Exhibit </a:t>
            </a:r>
            <a:r>
              <a:rPr lang="en-US" dirty="0" err="1" smtClean="0"/>
              <a:t>floorplan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5" name="Picture 4" descr="Screen Shot 2017-04-27 at 07.17.17.png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840" y="1270114"/>
            <a:ext cx="7379429" cy="52267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0735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and communication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27645"/>
            <a:ext cx="8229600" cy="4525962"/>
          </a:xfrm>
        </p:spPr>
        <p:txBody>
          <a:bodyPr/>
          <a:lstStyle/>
          <a:p>
            <a:r>
              <a:rPr lang="en-US" sz="1400" dirty="0"/>
              <a:t>August-November 2017: </a:t>
            </a:r>
            <a:r>
              <a:rPr lang="en-US" sz="1400" dirty="0" err="1"/>
              <a:t>Cryomagnets</a:t>
            </a:r>
            <a:r>
              <a:rPr lang="en-US" sz="1400" dirty="0"/>
              <a:t> prepared for </a:t>
            </a:r>
            <a:r>
              <a:rPr lang="en-US" sz="1800" b="1" dirty="0"/>
              <a:t>external exhibit </a:t>
            </a:r>
            <a:r>
              <a:rPr lang="en-US" sz="1400" dirty="0"/>
              <a:t>and </a:t>
            </a:r>
            <a:r>
              <a:rPr lang="en-US" sz="1400" dirty="0" smtClean="0"/>
              <a:t>exposed </a:t>
            </a:r>
            <a:r>
              <a:rPr lang="en-US" sz="1400" dirty="0"/>
              <a:t>in Geneva. Board with the program of events, </a:t>
            </a:r>
            <a:r>
              <a:rPr lang="en-US" sz="1400" dirty="0" smtClean="0"/>
              <a:t>(</a:t>
            </a:r>
            <a:r>
              <a:rPr lang="en-US" sz="1400" dirty="0"/>
              <a:t>CERN organization - V. </a:t>
            </a:r>
            <a:r>
              <a:rPr lang="en-US" sz="1400" dirty="0" err="1"/>
              <a:t>Prieto</a:t>
            </a:r>
            <a:r>
              <a:rPr lang="en-US" sz="1400" dirty="0"/>
              <a:t> </a:t>
            </a:r>
            <a:r>
              <a:rPr lang="en-US" sz="1400" dirty="0" err="1"/>
              <a:t>Hermosilla</a:t>
            </a:r>
            <a:r>
              <a:rPr lang="en-US" sz="1400" dirty="0"/>
              <a:t>)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September 2017: Special issue of the </a:t>
            </a:r>
            <a:r>
              <a:rPr lang="en-US" sz="1800" b="1" dirty="0"/>
              <a:t>CERN Courier </a:t>
            </a:r>
            <a:r>
              <a:rPr lang="en-US" sz="1400" dirty="0"/>
              <a:t>on superconductivity (CERN organization - P. </a:t>
            </a:r>
            <a:r>
              <a:rPr lang="en-US" sz="1400" dirty="0" err="1"/>
              <a:t>Charitos</a:t>
            </a:r>
            <a:r>
              <a:rPr lang="en-US" sz="1400" dirty="0"/>
              <a:t>). Additional copies could be printed and distributed at the EUCAS, outreach at UNIGE, </a:t>
            </a:r>
            <a:r>
              <a:rPr lang="en-US" sz="1400" dirty="0" err="1"/>
              <a:t>Autumnales</a:t>
            </a:r>
            <a:r>
              <a:rPr lang="en-US" sz="1400" dirty="0"/>
              <a:t> (</a:t>
            </a:r>
            <a:r>
              <a:rPr lang="en-US" sz="1400" dirty="0" err="1"/>
              <a:t>IoP</a:t>
            </a:r>
            <a:r>
              <a:rPr lang="en-US" sz="1400" dirty="0"/>
              <a:t>)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September </a:t>
            </a:r>
            <a:r>
              <a:rPr lang="en-US" sz="1400" dirty="0" smtClean="0"/>
              <a:t>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-15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, </a:t>
            </a:r>
            <a:r>
              <a:rPr lang="en-US" sz="1400" dirty="0"/>
              <a:t>2017: </a:t>
            </a:r>
            <a:r>
              <a:rPr lang="en-US" sz="1800" b="1" dirty="0" err="1"/>
              <a:t>S’cool</a:t>
            </a:r>
            <a:r>
              <a:rPr lang="en-US" sz="1800" b="1" dirty="0"/>
              <a:t> lab </a:t>
            </a:r>
            <a:r>
              <a:rPr lang="en-US" sz="1400" dirty="0"/>
              <a:t>special sessions (4*24) in the two weeks preceding the conference (CERN organization - Julia </a:t>
            </a:r>
            <a:r>
              <a:rPr lang="en-US" sz="1400" dirty="0" err="1"/>
              <a:t>Woithe</a:t>
            </a:r>
            <a:r>
              <a:rPr lang="en-US" sz="1400" dirty="0" smtClean="0"/>
              <a:t>).</a:t>
            </a:r>
          </a:p>
          <a:p>
            <a:r>
              <a:rPr lang="en-US" sz="1400" dirty="0" smtClean="0"/>
              <a:t>September 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-15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, 2017: </a:t>
            </a:r>
            <a:r>
              <a:rPr lang="en-US" sz="1800" b="1" dirty="0" smtClean="0"/>
              <a:t>Café de Science</a:t>
            </a:r>
            <a:r>
              <a:rPr lang="en-US" sz="1400" dirty="0" smtClean="0"/>
              <a:t>, 2 to 3 sessions (CERN organization)</a:t>
            </a:r>
          </a:p>
          <a:p>
            <a:r>
              <a:rPr lang="en-US" sz="1400" dirty="0" smtClean="0"/>
              <a:t>September </a:t>
            </a:r>
            <a:r>
              <a:rPr lang="en-US" sz="1400" dirty="0"/>
              <a:t>12th, 2017: </a:t>
            </a:r>
            <a:r>
              <a:rPr lang="en-US" sz="1800" b="1" dirty="0"/>
              <a:t>Public conference </a:t>
            </a:r>
            <a:r>
              <a:rPr lang="en-US" sz="1400" dirty="0"/>
              <a:t>on electricity, magnetism and superconductivity, CERN globe (CERN organization, conference held by UNIGE-</a:t>
            </a:r>
            <a:r>
              <a:rPr lang="en-US" sz="1400" dirty="0" err="1"/>
              <a:t>Physiscope</a:t>
            </a:r>
            <a:r>
              <a:rPr lang="en-US" sz="1400" dirty="0"/>
              <a:t>).</a:t>
            </a:r>
          </a:p>
          <a:p>
            <a:r>
              <a:rPr lang="en-US" sz="1400" dirty="0"/>
              <a:t>September 19th, 2017, 18:00: </a:t>
            </a:r>
            <a:r>
              <a:rPr lang="en-US" sz="1800" b="1" dirty="0"/>
              <a:t>Outreach talk by CERN DG </a:t>
            </a:r>
            <a:r>
              <a:rPr lang="en-US" sz="1400" dirty="0"/>
              <a:t>at University of Geneva, </a:t>
            </a:r>
            <a:r>
              <a:rPr lang="en-US" sz="1400" dirty="0" err="1"/>
              <a:t>UniDoufour</a:t>
            </a:r>
            <a:r>
              <a:rPr lang="en-US" sz="1400" dirty="0"/>
              <a:t>, (UNIGE organization – S. </a:t>
            </a:r>
            <a:r>
              <a:rPr lang="en-US" sz="1400" dirty="0" err="1"/>
              <a:t>Hulo</a:t>
            </a:r>
            <a:r>
              <a:rPr lang="en-US" sz="1400" dirty="0"/>
              <a:t> </a:t>
            </a:r>
            <a:r>
              <a:rPr lang="en-US" sz="1400" dirty="0" err="1"/>
              <a:t>Veseley</a:t>
            </a:r>
            <a:r>
              <a:rPr lang="en-US" sz="1400" dirty="0"/>
              <a:t>)</a:t>
            </a:r>
            <a:r>
              <a:rPr lang="en-US" sz="1400" dirty="0" smtClean="0"/>
              <a:t>.</a:t>
            </a:r>
            <a:endParaRPr lang="en-US" sz="1400" dirty="0"/>
          </a:p>
          <a:p>
            <a:r>
              <a:rPr lang="en-US" sz="1400" dirty="0"/>
              <a:t>September </a:t>
            </a:r>
            <a:r>
              <a:rPr lang="en-US" sz="1400" dirty="0" smtClean="0"/>
              <a:t>17</a:t>
            </a:r>
            <a:r>
              <a:rPr lang="en-US" sz="1400" baseline="30000" dirty="0" smtClean="0"/>
              <a:t>th</a:t>
            </a:r>
            <a:r>
              <a:rPr lang="en-US" sz="1400" dirty="0" smtClean="0"/>
              <a:t>-21</a:t>
            </a:r>
            <a:r>
              <a:rPr lang="en-US" sz="1400" baseline="30000" dirty="0" smtClean="0"/>
              <a:t>st</a:t>
            </a:r>
            <a:r>
              <a:rPr lang="en-US" sz="1400" dirty="0" smtClean="0"/>
              <a:t>: </a:t>
            </a:r>
            <a:r>
              <a:rPr lang="en-US" sz="1800" b="1" dirty="0"/>
              <a:t>EUCAS </a:t>
            </a:r>
            <a:r>
              <a:rPr lang="en-US" sz="1800" b="1" dirty="0" smtClean="0"/>
              <a:t>2017</a:t>
            </a:r>
            <a:endParaRPr lang="en-US" sz="1400" b="1" dirty="0"/>
          </a:p>
          <a:p>
            <a:r>
              <a:rPr lang="en-US" sz="1400" dirty="0"/>
              <a:t>September 2017: </a:t>
            </a:r>
            <a:r>
              <a:rPr lang="en-US" sz="1800" b="1" dirty="0" err="1"/>
              <a:t>Physiscope</a:t>
            </a:r>
            <a:r>
              <a:rPr lang="en-US" sz="1800" dirty="0"/>
              <a:t> </a:t>
            </a:r>
            <a:r>
              <a:rPr lang="en-US" sz="1400" dirty="0"/>
              <a:t>regular sessions (as from regular program – details TBD</a:t>
            </a:r>
            <a:r>
              <a:rPr lang="en-US" sz="1400" dirty="0" smtClean="0"/>
              <a:t>).</a:t>
            </a:r>
            <a:endParaRPr lang="en-US" sz="1400" dirty="0"/>
          </a:p>
          <a:p>
            <a:r>
              <a:rPr lang="en-US" sz="1400" dirty="0"/>
              <a:t>September 2017: </a:t>
            </a:r>
            <a:r>
              <a:rPr lang="en-US" sz="1800" b="1" dirty="0" smtClean="0"/>
              <a:t>Café </a:t>
            </a:r>
            <a:r>
              <a:rPr lang="en-US" sz="1800" b="1" dirty="0"/>
              <a:t>de </a:t>
            </a:r>
            <a:r>
              <a:rPr lang="en-US" sz="1800" b="1" dirty="0" err="1"/>
              <a:t>l’UNIGE</a:t>
            </a:r>
            <a:r>
              <a:rPr lang="en-US" sz="1400" dirty="0"/>
              <a:t>, 2 to 3 sessions (UNIGE organization - D. </a:t>
            </a:r>
            <a:r>
              <a:rPr lang="en-US" sz="1400" dirty="0" err="1"/>
              <a:t>Dumoulin</a:t>
            </a:r>
            <a:r>
              <a:rPr lang="en-US" sz="1400" dirty="0" smtClean="0"/>
              <a:t>).</a:t>
            </a:r>
            <a:endParaRPr lang="en-US" sz="1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5596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 and communication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6" name="Picture 5" descr="image00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144" y="3881045"/>
            <a:ext cx="3305632" cy="247922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39144" y="2233345"/>
            <a:ext cx="7872950" cy="1588351"/>
          </a:xfrm>
          <a:prstGeom prst="rect">
            <a:avLst/>
          </a:prstGeom>
        </p:spPr>
      </p:pic>
      <p:pic>
        <p:nvPicPr>
          <p:cNvPr id="8" name="Picture 7" descr="rue Hans-Wildorf 1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8509" y="3881045"/>
            <a:ext cx="4393586" cy="2464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6877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EUCAS 2017 SCIENTIFIC PROGRAM COMMITTEE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4238" y="1"/>
            <a:ext cx="8641625" cy="684341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647473" y="971265"/>
            <a:ext cx="448251" cy="4868775"/>
            <a:chOff x="647473" y="971265"/>
            <a:chExt cx="448251" cy="4868775"/>
          </a:xfrm>
        </p:grpSpPr>
        <p:sp>
          <p:nvSpPr>
            <p:cNvPr id="3" name="Rectangle 2"/>
            <p:cNvSpPr/>
            <p:nvPr/>
          </p:nvSpPr>
          <p:spPr>
            <a:xfrm>
              <a:off x="647473" y="971265"/>
              <a:ext cx="448251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TextBox 3"/>
            <p:cNvSpPr txBox="1"/>
            <p:nvPr/>
          </p:nvSpPr>
          <p:spPr>
            <a:xfrm rot="16200000">
              <a:off x="111007" y="3291501"/>
              <a:ext cx="150857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Short Courses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7374216" y="971264"/>
            <a:ext cx="1394294" cy="4868775"/>
            <a:chOff x="7374216" y="971264"/>
            <a:chExt cx="1394294" cy="4868775"/>
          </a:xfrm>
        </p:grpSpPr>
        <p:sp>
          <p:nvSpPr>
            <p:cNvPr id="6" name="Rectangle 5"/>
            <p:cNvSpPr/>
            <p:nvPr/>
          </p:nvSpPr>
          <p:spPr>
            <a:xfrm>
              <a:off x="7374216" y="971264"/>
              <a:ext cx="1394294" cy="4868775"/>
            </a:xfrm>
            <a:prstGeom prst="rect">
              <a:avLst/>
            </a:prstGeom>
            <a:solidFill>
              <a:srgbClr val="FFFFFF"/>
            </a:solidFill>
            <a:ln w="38100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/>
            <p:cNvSpPr txBox="1"/>
            <p:nvPr/>
          </p:nvSpPr>
          <p:spPr>
            <a:xfrm rot="16200000">
              <a:off x="5654065" y="3167536"/>
              <a:ext cx="41540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</a:rPr>
                <a:t>Satellite meetings, mini-workshops, visits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09198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>
          <a:xfrm>
            <a:off x="2009775" y="360363"/>
            <a:ext cx="6668316" cy="1143000"/>
          </a:xfrm>
        </p:spPr>
        <p:txBody>
          <a:bodyPr/>
          <a:lstStyle/>
          <a:p>
            <a:pPr algn="r" eaLnBrk="1" hangingPunct="1"/>
            <a:r>
              <a:rPr lang="en-GB" altLang="en-US" dirty="0" smtClean="0">
                <a:latin typeface="Helvetica Neue" charset="0"/>
              </a:rPr>
              <a:t>Short courses</a:t>
            </a:r>
            <a:endParaRPr lang="en-GB" altLang="en-US" dirty="0" smtClean="0">
              <a:latin typeface="Helvetica Neue" charset="0"/>
            </a:endParaRPr>
          </a:p>
        </p:txBody>
      </p:sp>
      <p:sp>
        <p:nvSpPr>
          <p:cNvPr id="16386" name="Content Placeholder 2"/>
          <p:cNvSpPr>
            <a:spLocks noGrp="1"/>
          </p:cNvSpPr>
          <p:nvPr>
            <p:ph idx="1"/>
          </p:nvPr>
        </p:nvSpPr>
        <p:spPr>
          <a:xfrm>
            <a:off x="374468" y="1668054"/>
            <a:ext cx="8303623" cy="4525963"/>
          </a:xfrm>
        </p:spPr>
        <p:txBody>
          <a:bodyPr/>
          <a:lstStyle/>
          <a:p>
            <a:pPr marL="0" lvl="0" indent="0">
              <a:spcAft>
                <a:spcPts val="0"/>
              </a:spcAft>
              <a:buClr>
                <a:srgbClr val="0070C0"/>
              </a:buClr>
              <a:buNone/>
            </a:pP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1.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	</a:t>
            </a:r>
            <a:r>
              <a:rPr lang="en-GB" sz="1600" u="none" strike="noStrike" dirty="0" smtClean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High </a:t>
            </a:r>
            <a:r>
              <a:rPr lang="en-GB" sz="1600" u="none" strike="noStrike" dirty="0" smtClean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Temperature Superconductors: the path from the materials to the technical </a:t>
            </a:r>
            <a:r>
              <a:rPr lang="en-GB" sz="1600" u="none" strike="noStrike" dirty="0" smtClean="0">
                <a:solidFill>
                  <a:srgbClr val="0070C0"/>
                </a:solidFill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conductors</a:t>
            </a:r>
            <a:r>
              <a:rPr lang="en-GB" sz="1600" b="1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GB" sz="1600" dirty="0" smtClean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Carmine 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Senatore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(University of Geneva), 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Matteo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Alessandrini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Bruker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BioSpin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), Kenneth Günter (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Bruker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BioSpin</a:t>
            </a:r>
            <a:r>
              <a:rPr lang="en-GB" sz="1600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 algn="just">
              <a:spcAft>
                <a:spcPts val="0"/>
              </a:spcAft>
              <a:buNone/>
            </a:pPr>
            <a:endParaRPr lang="en-GB" sz="1600" dirty="0" smtClean="0">
              <a:effectLst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b="1" dirty="0" smtClean="0">
                <a:effectLst/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	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Design 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of Superconducting magnets for particle accelerators and 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detectors</a:t>
            </a:r>
            <a:endParaRPr lang="en-GB" sz="1600" dirty="0" smtClean="0">
              <a:solidFill>
                <a:srgbClr val="0070C0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r>
              <a:rPr lang="en-GB" sz="1600" dirty="0">
                <a:solidFill>
                  <a:prstClr val="black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Paolo </a:t>
            </a:r>
            <a:r>
              <a:rPr lang="en-GB" sz="1600" dirty="0" err="1">
                <a:solidFill>
                  <a:prstClr val="black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Ferracin</a:t>
            </a:r>
            <a:r>
              <a:rPr lang="en-GB" sz="1600" dirty="0">
                <a:solidFill>
                  <a:prstClr val="black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(CERN) and Herman ten Kate (CERN and University of </a:t>
            </a:r>
            <a:r>
              <a:rPr lang="en-GB" sz="1600" dirty="0" err="1">
                <a:solidFill>
                  <a:prstClr val="black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Twente</a:t>
            </a:r>
            <a:r>
              <a:rPr lang="en-GB" sz="1600" dirty="0">
                <a:solidFill>
                  <a:prstClr val="black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endParaRPr lang="en-GB" sz="1600" dirty="0" smtClean="0">
              <a:solidFill>
                <a:prstClr val="black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spcAft>
                <a:spcPts val="0"/>
              </a:spcAft>
              <a:buNone/>
            </a:pPr>
            <a:endParaRPr lang="en-GB" sz="1600" dirty="0" smtClean="0">
              <a:solidFill>
                <a:prstClr val="black"/>
              </a:solidFill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3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	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Superconducting 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electronics - from Josephson effects to quantum computing</a:t>
            </a:r>
            <a:endParaRPr lang="en-GB" sz="1600" dirty="0">
              <a:noFill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Paul Seidel (Friedrich Schiller University of Jena) and Pascal </a:t>
            </a:r>
            <a:r>
              <a:rPr lang="en-GB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Febvre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</a:t>
            </a:r>
            <a:r>
              <a:rPr lang="en-GB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Université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Savoie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Mont Blanc</a:t>
            </a:r>
            <a:r>
              <a:rPr lang="en-GB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Aft>
                <a:spcPts val="0"/>
              </a:spcAft>
              <a:buNone/>
            </a:pPr>
            <a:endParaRPr lang="en-GB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4.	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Superconducting 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RF Cavities</a:t>
            </a:r>
            <a:endParaRPr lang="en-GB" sz="1600" dirty="0">
              <a:noFill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 err="1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Erk</a:t>
            </a:r>
            <a:r>
              <a:rPr lang="en-GB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Jensen (CERN</a:t>
            </a:r>
            <a:r>
              <a:rPr lang="en-GB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indent="0">
              <a:spcAft>
                <a:spcPts val="0"/>
              </a:spcAft>
              <a:buNone/>
            </a:pPr>
            <a:endParaRPr lang="en-GB" sz="1600" dirty="0"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.	</a:t>
            </a:r>
            <a:r>
              <a:rPr lang="en-GB" sz="1600" dirty="0" smtClean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Superconducting </a:t>
            </a:r>
            <a:r>
              <a:rPr lang="en-GB" sz="1600" dirty="0">
                <a:solidFill>
                  <a:srgbClr val="0070C0"/>
                </a:solidFill>
                <a:latin typeface="+mn-lt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Power Devices</a:t>
            </a:r>
            <a:endParaRPr lang="en-GB" sz="1600" dirty="0">
              <a:noFill/>
              <a:latin typeface="+mn-lt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0"/>
              </a:spcAft>
              <a:buNone/>
            </a:pP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Mathias </a:t>
            </a:r>
            <a:r>
              <a:rPr lang="en-GB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Noe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(Karlsruhe Institute of Technology), </a:t>
            </a:r>
            <a:r>
              <a:rPr lang="en-US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Mark Ainslie (University of Cambridge) and Antonio </a:t>
            </a:r>
            <a:r>
              <a:rPr lang="en-US" sz="1600" dirty="0" err="1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Morandi</a:t>
            </a:r>
            <a:r>
              <a:rPr lang="en-US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GB" sz="1600" dirty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(University of </a:t>
            </a:r>
            <a:r>
              <a:rPr lang="en-GB" sz="1600" dirty="0" smtClean="0">
                <a:latin typeface="+mn-lt"/>
                <a:ea typeface="Calibri" panose="020F0502020204030204" pitchFamily="34" charset="0"/>
                <a:cs typeface="Times New Roman" panose="02020603050405020304" pitchFamily="18" charset="0"/>
              </a:rPr>
              <a:t>Bologna)</a:t>
            </a:r>
            <a:endParaRPr lang="en-GB" sz="1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791200" y="6362700"/>
            <a:ext cx="322897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EUCAS 2017 SCIENTIFIC PROGRAM COMMITTEE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Proposition Template 3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oposition Template 4 (002) [Read-Only] [Compatibility Mode]" id="{356CF117-50F8-4947-A08A-EB4D5ECCBEF0}" vid="{BE61F516-718A-4ADD-B909-4E38E40CC349}"/>
    </a:ext>
  </a:extLst>
</a:theme>
</file>

<file path=ppt/theme/theme2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oposition Template 4 (002) [Read-Only] [Compatibility Mode]" id="{356CF117-50F8-4947-A08A-EB4D5ECCBEF0}" vid="{0842F05C-B10C-4359-9D9A-E105471EA340}"/>
    </a:ext>
  </a:extLst>
</a:theme>
</file>

<file path=ppt/theme/theme3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oposition Template 4 (002) [Read-Only] [Compatibility Mode]" id="{356CF117-50F8-4947-A08A-EB4D5ECCBEF0}" vid="{67C398EF-E39A-4AB1-AFF5-A66051D625D9}"/>
    </a:ext>
  </a:extLst>
</a:theme>
</file>

<file path=ppt/theme/theme4.xml><?xml version="1.0" encoding="utf-8"?>
<a:theme xmlns:a="http://schemas.openxmlformats.org/drawingml/2006/main" name="2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Proposition Template 4 (002) [Read-Only] [Compatibility Mode]" id="{356CF117-50F8-4947-A08A-EB4D5ECCBEF0}" vid="{D1F31B7C-1732-4C51-97B9-48ACB5A9A907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767</Words>
  <Application>Microsoft Macintosh PowerPoint</Application>
  <PresentationFormat>On-screen Show (4:3)</PresentationFormat>
  <Paragraphs>126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Proposition Template 3</vt:lpstr>
      <vt:lpstr>Custom Design</vt:lpstr>
      <vt:lpstr>1_Custom Design</vt:lpstr>
      <vt:lpstr>2_Custom Design</vt:lpstr>
      <vt:lpstr>The Conference</vt:lpstr>
      <vt:lpstr>Outline</vt:lpstr>
      <vt:lpstr>The conference</vt:lpstr>
      <vt:lpstr>Sponsors and exhibitors</vt:lpstr>
      <vt:lpstr>Exhibit floorplan</vt:lpstr>
      <vt:lpstr>Outreach and communication</vt:lpstr>
      <vt:lpstr>Outreach and communication</vt:lpstr>
      <vt:lpstr>PowerPoint Presentation</vt:lpstr>
      <vt:lpstr>Short courses</vt:lpstr>
      <vt:lpstr>PowerPoint Presentation</vt:lpstr>
      <vt:lpstr>Industry session</vt:lpstr>
      <vt:lpstr>PowerPoint Presentation</vt:lpstr>
      <vt:lpstr>Social Event @ CERN</vt:lpstr>
      <vt:lpstr>Social Event @ CERN Timeline</vt:lpstr>
      <vt:lpstr>Social Event @ CERN: Visit examples</vt:lpstr>
      <vt:lpstr>Social Event @ CERN: Dinner and show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Virginia Prieto Hermosilla</dc:creator>
  <cp:lastModifiedBy>Luca Bottura</cp:lastModifiedBy>
  <cp:revision>31</cp:revision>
  <dcterms:created xsi:type="dcterms:W3CDTF">2017-04-25T19:23:10Z</dcterms:created>
  <dcterms:modified xsi:type="dcterms:W3CDTF">2017-04-27T06:48:48Z</dcterms:modified>
</cp:coreProperties>
</file>