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slideLayouts/slideLayout28.xml" ContentType="application/vnd.openxmlformats-officedocument.presentationml.slideLayout+xml"/>
  <Override PartName="/ppt/theme/theme7.xml" ContentType="application/vnd.openxmlformats-officedocument.theme+xml"/>
  <Override PartName="/ppt/slideLayouts/slideLayout29.xml" ContentType="application/vnd.openxmlformats-officedocument.presentationml.slideLayout+xml"/>
  <Override PartName="/ppt/theme/theme8.xml" ContentType="application/vnd.openxmlformats-officedocument.theme+xml"/>
  <Override PartName="/ppt/slideLayouts/slideLayout30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9" r:id="rId1"/>
    <p:sldMasterId id="2147483694" r:id="rId2"/>
    <p:sldMasterId id="2147484056" r:id="rId3"/>
    <p:sldMasterId id="2147484058" r:id="rId4"/>
    <p:sldMasterId id="2147484060" r:id="rId5"/>
    <p:sldMasterId id="2147484062" r:id="rId6"/>
    <p:sldMasterId id="2147484064" r:id="rId7"/>
    <p:sldMasterId id="2147484066" r:id="rId8"/>
    <p:sldMasterId id="2147484068" r:id="rId9"/>
  </p:sldMasterIdLst>
  <p:notesMasterIdLst>
    <p:notesMasterId r:id="rId28"/>
  </p:notesMasterIdLst>
  <p:sldIdLst>
    <p:sldId id="256" r:id="rId10"/>
    <p:sldId id="257" r:id="rId11"/>
    <p:sldId id="260" r:id="rId12"/>
    <p:sldId id="261" r:id="rId13"/>
    <p:sldId id="262" r:id="rId14"/>
    <p:sldId id="263" r:id="rId15"/>
    <p:sldId id="264" r:id="rId16"/>
    <p:sldId id="265" r:id="rId17"/>
    <p:sldId id="273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4" r:id="rId26"/>
    <p:sldId id="275" r:id="rId2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70B0A5"/>
    <a:srgbClr val="FFFFCC"/>
    <a:srgbClr val="00CC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79" autoAdjust="0"/>
    <p:restoredTop sz="94428" autoAdjust="0"/>
  </p:normalViewPr>
  <p:slideViewPr>
    <p:cSldViewPr>
      <p:cViewPr varScale="1">
        <p:scale>
          <a:sx n="65" d="100"/>
          <a:sy n="65" d="100"/>
        </p:scale>
        <p:origin x="153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C6845C-2635-4558-B763-DB271B8900A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2081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est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southgrid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5964238"/>
            <a:ext cx="1425575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 rotWithShape="1">
            <a:gsLst>
              <a:gs pos="0">
                <a:schemeClr val="bg1">
                  <a:gamma/>
                  <a:shade val="46275"/>
                  <a:invGamma/>
                  <a:alpha val="27000"/>
                </a:schemeClr>
              </a:gs>
              <a:gs pos="50000">
                <a:schemeClr val="bg1">
                  <a:alpha val="78000"/>
                </a:schemeClr>
              </a:gs>
              <a:gs pos="100000">
                <a:schemeClr val="bg1">
                  <a:gamma/>
                  <a:shade val="46275"/>
                  <a:invGamma/>
                  <a:alpha val="27000"/>
                </a:schemeClr>
              </a:gs>
            </a:gsLst>
            <a:lin ang="0" scaled="1"/>
          </a:gradFill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gradFill rotWithShape="1">
            <a:gsLst>
              <a:gs pos="0">
                <a:schemeClr val="accent2">
                  <a:gamma/>
                  <a:shade val="46275"/>
                  <a:invGamma/>
                  <a:alpha val="25000"/>
                </a:schemeClr>
              </a:gs>
              <a:gs pos="50000">
                <a:schemeClr val="accent2">
                  <a:alpha val="78999"/>
                </a:schemeClr>
              </a:gs>
              <a:gs pos="100000">
                <a:schemeClr val="accent2">
                  <a:gamma/>
                  <a:shade val="46275"/>
                  <a:invGamma/>
                  <a:alpha val="25000"/>
                </a:schemeClr>
              </a:gs>
            </a:gsLst>
            <a:lin ang="0" scaled="1"/>
          </a:gradFill>
        </p:spPr>
        <p:txBody>
          <a:bodyPr lIns="91440" tIns="45720" rIns="91440" bIns="45720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38028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FF536-092D-4BEC-A1A6-832861A595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31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4025" y="115888"/>
            <a:ext cx="2232025" cy="2638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" y="115888"/>
            <a:ext cx="6543675" cy="2638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82FCD-2EB1-4FFD-B719-AB85723CFB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697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138" y="115888"/>
            <a:ext cx="5903912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7950" y="1052513"/>
            <a:ext cx="4378325" cy="1701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38675" y="1052513"/>
            <a:ext cx="4379913" cy="774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38675" y="1979613"/>
            <a:ext cx="4379913" cy="774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1B031-5F8A-4A1F-9760-68C153913A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0103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420FA-A515-4330-B5C4-3533639759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567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1C645-D528-4B35-A0FA-8410AC248A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857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97796-9ABA-4344-A899-23C3F5A9BB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1824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1D956-444D-46E4-93ED-5EB50B8134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8464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7F390-773C-4FB9-87A1-E7FF455B55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3216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EC4F4-BE6F-43C2-BD26-C84B4676DA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1173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DF91E-7D6B-4AC4-8030-75697F9F88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798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9421A-B1D9-4078-AA15-3E700E56D5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109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60548-6D41-4B79-B6B1-7D2073A40A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3558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0C933-5F3D-4145-860C-DF143552B2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4606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24FEC-A7EA-4C2D-B218-A4BB70995D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9859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B76DA-B425-4CF8-8768-CF2BC78C79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926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21/09/2015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HEPSYSMAN RAL - 14th June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123D4-AD75-483D-B509-3897036701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021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21/09/2015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HEPSYSMAN RAL - 14th June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123D4-AD75-483D-B509-3897036701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021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21/09/2015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HEPSYSMAN RAL - 14th June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123D4-AD75-483D-B509-3897036701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021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21/09/2015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HEPSYSMAN RAL - 14th June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123D4-AD75-483D-B509-3897036701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021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21/09/2015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HEPSYSMAN RAL - 14th June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123D4-AD75-483D-B509-3897036701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021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21/09/2015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HEPSYSMAN RAL - 14th June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123D4-AD75-483D-B509-3897036701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02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C7FE6-FDD5-4FEF-AA17-8377BE0F5C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0766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21/09/2015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HEPSYSMAN RAL - 14th June 2017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123D4-AD75-483D-B509-3897036701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302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" y="1052513"/>
            <a:ext cx="4378325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675" y="1052513"/>
            <a:ext cx="4379913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8F5F9-74F8-4427-AC91-CE705755D4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079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059113" y="6308725"/>
            <a:ext cx="2671762" cy="360363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C1979-D55B-4852-9F80-1F366DB051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250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04C0C-A112-4B07-ADE1-C9280E0F64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891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DD8C1-47D9-4275-B62D-7B43974424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801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E46C7-F949-41A4-92CE-B6A469999D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753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2544B-F050-43A6-B246-CFB2C7F7FD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40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5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6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7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8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29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07950" y="115888"/>
            <a:ext cx="8856663" cy="792162"/>
            <a:chOff x="68" y="73"/>
            <a:chExt cx="5579" cy="499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68" y="73"/>
              <a:ext cx="5579" cy="499"/>
            </a:xfrm>
            <a:prstGeom prst="rect">
              <a:avLst/>
            </a:prstGeom>
            <a:solidFill>
              <a:srgbClr val="5262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1pPr>
              <a:lvl2pPr marL="742950" indent="-285750" eaLnBrk="0" hangingPunct="0"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2pPr>
              <a:lvl3pPr marL="1143000" indent="-228600" eaLnBrk="0" hangingPunct="0"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3pPr>
              <a:lvl4pPr marL="1600200" indent="-228600" eaLnBrk="0" hangingPunct="0"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4pPr>
              <a:lvl5pPr marL="2057400" indent="-228600" eaLnBrk="0" hangingPunct="0"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pic>
          <p:nvPicPr>
            <p:cNvPr id="1034" name="Picture 4" descr="GridPP_logo_white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119"/>
              <a:ext cx="1361" cy="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32138" y="115888"/>
            <a:ext cx="5903912" cy="792162"/>
          </a:xfrm>
          <a:prstGeom prst="rect">
            <a:avLst/>
          </a:prstGeom>
          <a:solidFill>
            <a:srgbClr val="5262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1052513"/>
            <a:ext cx="8910638" cy="1701800"/>
          </a:xfrm>
          <a:prstGeom prst="rect">
            <a:avLst/>
          </a:prstGeom>
          <a:solidFill>
            <a:srgbClr val="DCE4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381750"/>
            <a:ext cx="1871662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400" smtClean="0">
                <a:latin typeface="Trebuchet MS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68663" y="6308725"/>
            <a:ext cx="267176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smtClean="0">
                <a:solidFill>
                  <a:schemeClr val="accent2"/>
                </a:solidFill>
                <a:latin typeface="Trebuchet MS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1375" y="6461125"/>
            <a:ext cx="503238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accent2"/>
                </a:solidFill>
                <a:latin typeface="Trebuchet MS" pitchFamily="34" charset="0"/>
                <a:cs typeface="Arial" charset="0"/>
              </a:defRPr>
            </a:lvl1pPr>
          </a:lstStyle>
          <a:p>
            <a:pPr>
              <a:defRPr/>
            </a:pPr>
            <a:fld id="{E8912E99-A7E8-4268-9A1D-D069C3F7EB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2" name="Picture 12" descr="southgrid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5870575"/>
            <a:ext cx="136842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4" r:id="rId1"/>
    <p:sldLayoutId id="2147484033" r:id="rId2"/>
    <p:sldLayoutId id="2147484034" r:id="rId3"/>
    <p:sldLayoutId id="2147484035" r:id="rId4"/>
    <p:sldLayoutId id="214748405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  <p:sldLayoutId id="2147484042" r:id="rId12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66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hlink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latin typeface="Trebuchet MS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Trebuchet MS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rebuchet MS" pitchFamily="34" charset="0"/>
                <a:cs typeface="Arial" charset="0"/>
              </a:defRPr>
            </a:lvl1pPr>
          </a:lstStyle>
          <a:p>
            <a:pPr>
              <a:defRPr/>
            </a:pPr>
            <a:fld id="{ED7D4950-A4B7-4A67-B889-625B2007AB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44" r:id="rId2"/>
    <p:sldLayoutId id="2147484045" r:id="rId3"/>
    <p:sldLayoutId id="2147484046" r:id="rId4"/>
    <p:sldLayoutId id="2147484047" r:id="rId5"/>
    <p:sldLayoutId id="2147484048" r:id="rId6"/>
    <p:sldLayoutId id="2147484049" r:id="rId7"/>
    <p:sldLayoutId id="2147484050" r:id="rId8"/>
    <p:sldLayoutId id="2147484051" r:id="rId9"/>
    <p:sldLayoutId id="2147484052" r:id="rId10"/>
    <p:sldLayoutId id="214748405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21/09/2015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HEPSYSMAN RAL - 14th June 2017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10123D4-AD75-483D-B509-3897036701E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0076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21/09/2015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HEPSYSMAN RAL - 14th June 2017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10123D4-AD75-483D-B509-3897036701E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0076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21/09/2015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HEPSYSMAN RAL - 14th June 2017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10123D4-AD75-483D-B509-3897036701E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0076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1" r:id="rId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21/09/2015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HEPSYSMAN RAL - 14th June 2017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10123D4-AD75-483D-B509-3897036701E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0076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21/09/2015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HEPSYSMAN RAL - 14th June 2017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10123D4-AD75-483D-B509-3897036701E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0076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5" r:id="rId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21/09/2015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HEPSYSMAN RAL - 14th June 2017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10123D4-AD75-483D-B509-3897036701E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0076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21/09/2015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HEPSYSMAN RAL - 14th June 2017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10123D4-AD75-483D-B509-3897036701E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0076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/>
              <a:t>Oxford Site Report</a:t>
            </a:r>
            <a:br>
              <a:rPr lang="en-GB" dirty="0" smtClean="0"/>
            </a:br>
            <a:r>
              <a:rPr lang="en-GB" dirty="0" smtClean="0"/>
              <a:t>HEPSYSMAN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75713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dirty="0" smtClean="0"/>
              <a:t>Kashif </a:t>
            </a:r>
            <a:r>
              <a:rPr lang="en-GB" dirty="0" smtClean="0"/>
              <a:t>Mohammad, Pete </a:t>
            </a:r>
            <a:r>
              <a:rPr lang="en-GB" dirty="0" err="1" smtClean="0"/>
              <a:t>Gronbech</a:t>
            </a:r>
            <a:r>
              <a:rPr lang="en-GB" dirty="0" smtClean="0"/>
              <a:t>, </a:t>
            </a:r>
            <a:r>
              <a:rPr lang="en-GB" dirty="0" err="1" smtClean="0"/>
              <a:t>Vipul</a:t>
            </a:r>
            <a:r>
              <a:rPr lang="en-GB" dirty="0" smtClean="0"/>
              <a:t> </a:t>
            </a:r>
            <a:r>
              <a:rPr lang="en-GB" dirty="0" err="1" smtClean="0"/>
              <a:t>Dawda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servers setup running </a:t>
            </a:r>
            <a:r>
              <a:rPr lang="en-GB" dirty="0" err="1" smtClean="0"/>
              <a:t>Gluster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899592" y="3284984"/>
            <a:ext cx="792088" cy="31683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15816" y="3450816"/>
            <a:ext cx="780192" cy="300251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3143040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405TB</a:t>
            </a:r>
            <a:endParaRPr lang="en-GB" sz="1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99592" y="5589240"/>
            <a:ext cx="792088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025" y="3563143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346TB</a:t>
            </a:r>
          </a:p>
        </p:txBody>
      </p:sp>
      <p:sp>
        <p:nvSpPr>
          <p:cNvPr id="10" name="Rectangle 9"/>
          <p:cNvSpPr/>
          <p:nvPr/>
        </p:nvSpPr>
        <p:spPr>
          <a:xfrm>
            <a:off x="899592" y="3789040"/>
            <a:ext cx="792088" cy="1800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600" y="5865321"/>
            <a:ext cx="64807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 smtClean="0">
                <a:solidFill>
                  <a:prstClr val="black"/>
                </a:solidFill>
                <a:latin typeface="Calibri"/>
                <a:cs typeface="+mn-cs"/>
              </a:rPr>
              <a:t>120TB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100" dirty="0" smtClean="0">
                <a:solidFill>
                  <a:prstClr val="black"/>
                </a:solidFill>
                <a:latin typeface="Calibri"/>
                <a:cs typeface="+mn-cs"/>
              </a:rPr>
              <a:t>expires 2016/7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71600" y="6557605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ATLAS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15816" y="6549770"/>
            <a:ext cx="1024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New ATLAS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200932" y="3303530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360TB</a:t>
            </a:r>
            <a:endParaRPr lang="en-GB" sz="1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547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r</a:t>
            </a:r>
            <a:r>
              <a:rPr lang="en-GB" dirty="0" err="1" smtClean="0"/>
              <a:t>sync</a:t>
            </a:r>
            <a:r>
              <a:rPr lang="en-GB" dirty="0" smtClean="0"/>
              <a:t> / move Atlas data to new </a:t>
            </a:r>
            <a:r>
              <a:rPr lang="en-GB" dirty="0" err="1" smtClean="0"/>
              <a:t>Gluster</a:t>
            </a:r>
            <a:r>
              <a:rPr lang="en-GB" dirty="0" smtClean="0"/>
              <a:t> filesystem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899592" y="3284984"/>
            <a:ext cx="792088" cy="31683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15816" y="3450816"/>
            <a:ext cx="792088" cy="300251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3143040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405</a:t>
            </a:r>
            <a:endParaRPr lang="en-GB" sz="1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99592" y="5589240"/>
            <a:ext cx="792088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600" y="5865321"/>
            <a:ext cx="64807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 smtClean="0">
                <a:solidFill>
                  <a:prstClr val="black"/>
                </a:solidFill>
                <a:latin typeface="Calibri"/>
                <a:cs typeface="+mn-cs"/>
              </a:rPr>
              <a:t>120TB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100" dirty="0" smtClean="0">
                <a:solidFill>
                  <a:prstClr val="black"/>
                </a:solidFill>
                <a:latin typeface="Calibri"/>
                <a:cs typeface="+mn-cs"/>
              </a:rPr>
              <a:t>expires 2016/7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915816" y="3789039"/>
            <a:ext cx="792088" cy="26642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1600" y="6549769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ATLAS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15816" y="6549770"/>
            <a:ext cx="1024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New ATLAS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00932" y="3303530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360TB</a:t>
            </a:r>
            <a:endParaRPr lang="en-GB" sz="1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458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638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 use ex Atlas (in warranty) servers to setup new </a:t>
            </a:r>
            <a:r>
              <a:rPr lang="en-GB" dirty="0" err="1" smtClean="0"/>
              <a:t>Glustre</a:t>
            </a:r>
            <a:r>
              <a:rPr lang="en-GB" dirty="0" smtClean="0"/>
              <a:t> files system for </a:t>
            </a:r>
            <a:r>
              <a:rPr lang="en-GB" dirty="0" err="1" smtClean="0"/>
              <a:t>LHCb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644008" y="4176618"/>
            <a:ext cx="792088" cy="230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15816" y="3450816"/>
            <a:ext cx="780192" cy="300251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99592" y="5589240"/>
            <a:ext cx="792088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03920" y="4635364"/>
            <a:ext cx="792088" cy="1800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600" y="5865321"/>
            <a:ext cx="64807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 smtClean="0">
                <a:solidFill>
                  <a:prstClr val="black"/>
                </a:solidFill>
                <a:latin typeface="Calibri"/>
                <a:cs typeface="+mn-cs"/>
              </a:rPr>
              <a:t>120TB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100" dirty="0" smtClean="0">
                <a:solidFill>
                  <a:prstClr val="black"/>
                </a:solidFill>
                <a:latin typeface="Calibri"/>
                <a:cs typeface="+mn-cs"/>
              </a:rPr>
              <a:t>expires 2016/7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40366" y="4077072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285TB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793637" y="6549770"/>
            <a:ext cx="1024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New ATLAS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99992" y="6553914"/>
            <a:ext cx="1080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 New </a:t>
            </a:r>
            <a:r>
              <a:rPr lang="en-GB" sz="1400" dirty="0" err="1" smtClean="0">
                <a:solidFill>
                  <a:prstClr val="black"/>
                </a:solidFill>
                <a:latin typeface="Calibri"/>
                <a:cs typeface="+mn-cs"/>
              </a:rPr>
              <a:t>LHCb</a:t>
            </a:r>
            <a:endParaRPr lang="en-GB" sz="1400" dirty="0" smtClean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1600" y="6549769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ATLAS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00932" y="3303530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360TB</a:t>
            </a:r>
            <a:endParaRPr lang="en-GB" sz="1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084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Migrate </a:t>
            </a:r>
            <a:r>
              <a:rPr lang="en-GB" dirty="0" err="1" smtClean="0"/>
              <a:t>LHCb</a:t>
            </a:r>
            <a:r>
              <a:rPr lang="en-GB" dirty="0" smtClean="0"/>
              <a:t> data to </a:t>
            </a:r>
            <a:r>
              <a:rPr lang="en-GB" dirty="0" err="1" smtClean="0"/>
              <a:t>Gluster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644008" y="4176618"/>
            <a:ext cx="792088" cy="23042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15816" y="3450816"/>
            <a:ext cx="780192" cy="300251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99592" y="5589240"/>
            <a:ext cx="792088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03920" y="4635364"/>
            <a:ext cx="792088" cy="1800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600" y="5865321"/>
            <a:ext cx="64807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 smtClean="0">
                <a:solidFill>
                  <a:prstClr val="black"/>
                </a:solidFill>
                <a:latin typeface="Calibri"/>
                <a:cs typeface="+mn-cs"/>
              </a:rPr>
              <a:t>120TB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100" dirty="0" smtClean="0">
                <a:solidFill>
                  <a:prstClr val="black"/>
                </a:solidFill>
                <a:latin typeface="Calibri"/>
                <a:cs typeface="+mn-cs"/>
              </a:rPr>
              <a:t>expires 2016/7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579678" y="5328745"/>
            <a:ext cx="792088" cy="5365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576912" y="5865321"/>
            <a:ext cx="792088" cy="6503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579678" y="4869159"/>
            <a:ext cx="792088" cy="45958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51686" y="5885918"/>
            <a:ext cx="64807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 smtClean="0">
                <a:solidFill>
                  <a:prstClr val="black"/>
                </a:solidFill>
                <a:latin typeface="Calibri"/>
                <a:cs typeface="+mn-cs"/>
              </a:rPr>
              <a:t>90TB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100" dirty="0" smtClean="0">
                <a:solidFill>
                  <a:prstClr val="black"/>
                </a:solidFill>
                <a:latin typeface="Calibri"/>
                <a:cs typeface="+mn-cs"/>
              </a:rPr>
              <a:t>expires 2016/7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71600" y="6553914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ATLAS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648920" y="6553914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err="1" smtClean="0">
                <a:solidFill>
                  <a:prstClr val="black"/>
                </a:solidFill>
                <a:latin typeface="Calibri"/>
                <a:cs typeface="+mn-cs"/>
              </a:rPr>
              <a:t>LHCb</a:t>
            </a:r>
            <a:endParaRPr lang="en-GB" sz="1400" dirty="0" smtClean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99992" y="6553914"/>
            <a:ext cx="1080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 New </a:t>
            </a:r>
            <a:r>
              <a:rPr lang="en-GB" sz="1400" dirty="0" err="1" smtClean="0">
                <a:solidFill>
                  <a:prstClr val="black"/>
                </a:solidFill>
                <a:latin typeface="Calibri"/>
                <a:cs typeface="+mn-cs"/>
              </a:rPr>
              <a:t>LHCb</a:t>
            </a:r>
            <a:endParaRPr lang="en-GB" sz="1400" dirty="0" smtClean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00932" y="3303530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360TB</a:t>
            </a:r>
            <a:endParaRPr lang="en-GB" sz="1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940366" y="4077072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285TB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793637" y="6549770"/>
            <a:ext cx="1024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New ATLAS</a:t>
            </a:r>
          </a:p>
        </p:txBody>
      </p:sp>
    </p:spTree>
    <p:extLst>
      <p:ext uri="{BB962C8B-B14F-4D97-AF65-F5344CB8AC3E}">
        <p14:creationId xmlns:p14="http://schemas.microsoft.com/office/powerpoint/2010/main" val="270801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44008" y="4176618"/>
            <a:ext cx="792088" cy="23042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15816" y="3450816"/>
            <a:ext cx="780192" cy="300251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99592" y="5589240"/>
            <a:ext cx="792088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03920" y="4635364"/>
            <a:ext cx="792088" cy="1800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600" y="5865321"/>
            <a:ext cx="64807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 smtClean="0">
                <a:solidFill>
                  <a:prstClr val="black"/>
                </a:solidFill>
                <a:latin typeface="Calibri"/>
                <a:cs typeface="+mn-cs"/>
              </a:rPr>
              <a:t>120TB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100" dirty="0" smtClean="0">
                <a:solidFill>
                  <a:prstClr val="black"/>
                </a:solidFill>
                <a:latin typeface="Calibri"/>
                <a:cs typeface="+mn-cs"/>
              </a:rPr>
              <a:t>expires 2016/7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576912" y="5865321"/>
            <a:ext cx="792088" cy="6503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579678" y="4869159"/>
            <a:ext cx="792088" cy="9961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51686" y="5885918"/>
            <a:ext cx="64807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 smtClean="0">
                <a:solidFill>
                  <a:prstClr val="black"/>
                </a:solidFill>
                <a:latin typeface="Calibri"/>
                <a:cs typeface="+mn-cs"/>
              </a:rPr>
              <a:t>90TB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100" dirty="0" smtClean="0">
                <a:solidFill>
                  <a:prstClr val="black"/>
                </a:solidFill>
                <a:latin typeface="Calibri"/>
                <a:cs typeface="+mn-cs"/>
              </a:rPr>
              <a:t>expires 2016/7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644008" y="5344728"/>
            <a:ext cx="792088" cy="11361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71600" y="6566151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ATLAS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651686" y="6553914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err="1" smtClean="0">
                <a:solidFill>
                  <a:prstClr val="black"/>
                </a:solidFill>
                <a:latin typeface="Calibri"/>
                <a:cs typeface="+mn-cs"/>
              </a:rPr>
              <a:t>LHCb</a:t>
            </a:r>
            <a:endParaRPr lang="en-GB" sz="1400" dirty="0" smtClean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99992" y="6553914"/>
            <a:ext cx="1080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 New </a:t>
            </a:r>
            <a:r>
              <a:rPr lang="en-GB" sz="1400" dirty="0" err="1" smtClean="0">
                <a:solidFill>
                  <a:prstClr val="black"/>
                </a:solidFill>
                <a:latin typeface="Calibri"/>
                <a:cs typeface="+mn-cs"/>
              </a:rPr>
              <a:t>LHCb</a:t>
            </a:r>
            <a:endParaRPr lang="en-GB" sz="1400" dirty="0" smtClean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00932" y="3303530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360TB</a:t>
            </a:r>
            <a:endParaRPr lang="en-GB" sz="1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940366" y="4077072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285TB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793637" y="6549770"/>
            <a:ext cx="1024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New ATLAS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</a:rPr>
              <a:t>Migrate </a:t>
            </a:r>
            <a:r>
              <a:rPr lang="en-GB" dirty="0" err="1" smtClean="0">
                <a:solidFill>
                  <a:prstClr val="black"/>
                </a:solidFill>
              </a:rPr>
              <a:t>LHCb</a:t>
            </a:r>
            <a:r>
              <a:rPr lang="en-GB" dirty="0" smtClean="0">
                <a:solidFill>
                  <a:prstClr val="black"/>
                </a:solidFill>
              </a:rPr>
              <a:t> data to </a:t>
            </a:r>
            <a:r>
              <a:rPr lang="en-GB" dirty="0" err="1" smtClean="0">
                <a:solidFill>
                  <a:prstClr val="black"/>
                </a:solidFill>
              </a:rPr>
              <a:t>Gluster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21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 use ex </a:t>
            </a:r>
            <a:r>
              <a:rPr lang="en-GB" dirty="0" err="1" smtClean="0"/>
              <a:t>LHCb</a:t>
            </a:r>
            <a:r>
              <a:rPr lang="en-GB" dirty="0" smtClean="0"/>
              <a:t> (in warranty) servers to expand Atlas </a:t>
            </a:r>
            <a:r>
              <a:rPr lang="en-GB" dirty="0" err="1" smtClean="0"/>
              <a:t>Gluster</a:t>
            </a:r>
            <a:r>
              <a:rPr lang="en-GB" dirty="0" smtClean="0"/>
              <a:t> filesystem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644008" y="4176618"/>
            <a:ext cx="792088" cy="23042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15816" y="3450816"/>
            <a:ext cx="780192" cy="300251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2307368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468TB</a:t>
            </a:r>
            <a:endParaRPr lang="en-GB" sz="1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99592" y="5589240"/>
            <a:ext cx="792088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03920" y="4635364"/>
            <a:ext cx="792088" cy="1800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600" y="5865321"/>
            <a:ext cx="64807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 smtClean="0">
                <a:solidFill>
                  <a:prstClr val="black"/>
                </a:solidFill>
                <a:latin typeface="Calibri"/>
                <a:cs typeface="+mn-cs"/>
              </a:rPr>
              <a:t>120TB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100" dirty="0" smtClean="0">
                <a:solidFill>
                  <a:prstClr val="black"/>
                </a:solidFill>
                <a:latin typeface="Calibri"/>
                <a:cs typeface="+mn-cs"/>
              </a:rPr>
              <a:t>expires 2016/7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00932" y="3303530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360TB</a:t>
            </a:r>
            <a:endParaRPr lang="en-GB" sz="1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576912" y="5865321"/>
            <a:ext cx="792088" cy="6503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903920" y="2461257"/>
            <a:ext cx="792088" cy="9961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51686" y="5885918"/>
            <a:ext cx="64807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 smtClean="0">
                <a:solidFill>
                  <a:prstClr val="black"/>
                </a:solidFill>
                <a:latin typeface="Calibri"/>
                <a:cs typeface="+mn-cs"/>
              </a:rPr>
              <a:t>90TB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100" dirty="0" smtClean="0">
                <a:solidFill>
                  <a:prstClr val="black"/>
                </a:solidFill>
                <a:latin typeface="Calibri"/>
                <a:cs typeface="+mn-cs"/>
              </a:rPr>
              <a:t>expires 2016/7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644008" y="5344728"/>
            <a:ext cx="792088" cy="11361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71600" y="6578388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ATLAS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651686" y="6566151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err="1" smtClean="0">
                <a:solidFill>
                  <a:prstClr val="black"/>
                </a:solidFill>
                <a:latin typeface="Calibri"/>
                <a:cs typeface="+mn-cs"/>
              </a:rPr>
              <a:t>LHCb</a:t>
            </a:r>
            <a:endParaRPr lang="en-GB" sz="1400" dirty="0" smtClean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99992" y="6553914"/>
            <a:ext cx="1080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 New </a:t>
            </a:r>
            <a:r>
              <a:rPr lang="en-GB" sz="1400" dirty="0" err="1" smtClean="0">
                <a:solidFill>
                  <a:prstClr val="black"/>
                </a:solidFill>
                <a:latin typeface="Calibri"/>
                <a:cs typeface="+mn-cs"/>
              </a:rPr>
              <a:t>LHCb</a:t>
            </a:r>
            <a:endParaRPr lang="en-GB" sz="1400" dirty="0" smtClean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40366" y="4077072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285TB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793637" y="6549770"/>
            <a:ext cx="1024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New ATLAS</a:t>
            </a:r>
          </a:p>
        </p:txBody>
      </p:sp>
    </p:spTree>
    <p:extLst>
      <p:ext uri="{BB962C8B-B14F-4D97-AF65-F5344CB8AC3E}">
        <p14:creationId xmlns:p14="http://schemas.microsoft.com/office/powerpoint/2010/main" val="247483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New </a:t>
            </a:r>
            <a:r>
              <a:rPr lang="en-GB" dirty="0" err="1" smtClean="0"/>
              <a:t>Gluster</a:t>
            </a:r>
            <a:r>
              <a:rPr lang="en-GB" dirty="0" smtClean="0"/>
              <a:t> setup for Atlas and </a:t>
            </a:r>
            <a:r>
              <a:rPr lang="en-GB" dirty="0" err="1" smtClean="0"/>
              <a:t>LHCb</a:t>
            </a:r>
            <a:r>
              <a:rPr lang="en-GB" dirty="0" smtClean="0"/>
              <a:t> for coming years.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644008" y="4176618"/>
            <a:ext cx="792088" cy="23042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15816" y="3450816"/>
            <a:ext cx="780192" cy="300251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03920" y="4635364"/>
            <a:ext cx="792088" cy="1800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903920" y="2461257"/>
            <a:ext cx="792088" cy="9961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644008" y="5344728"/>
            <a:ext cx="792088" cy="11361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5736" y="2307368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468TB</a:t>
            </a:r>
            <a:endParaRPr lang="en-GB" sz="1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40366" y="4077072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285TB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793637" y="6549770"/>
            <a:ext cx="1024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New ATLAS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499992" y="6553914"/>
            <a:ext cx="1080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 New </a:t>
            </a:r>
            <a:r>
              <a:rPr lang="en-GB" sz="1400" dirty="0" err="1" smtClean="0">
                <a:solidFill>
                  <a:prstClr val="black"/>
                </a:solidFill>
                <a:latin typeface="Calibri"/>
                <a:cs typeface="+mn-cs"/>
              </a:rPr>
              <a:t>LHCb</a:t>
            </a:r>
            <a:endParaRPr lang="en-GB" sz="1400" dirty="0" smtClean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765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with </a:t>
            </a:r>
            <a:r>
              <a:rPr lang="en-GB" dirty="0" err="1" smtClean="0"/>
              <a:t>Gluster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3713966"/>
          </a:xfrm>
        </p:spPr>
        <p:txBody>
          <a:bodyPr/>
          <a:lstStyle/>
          <a:p>
            <a:r>
              <a:rPr lang="en-GB" dirty="0" err="1" smtClean="0"/>
              <a:t>Iozone</a:t>
            </a:r>
            <a:r>
              <a:rPr lang="en-GB" dirty="0" smtClean="0"/>
              <a:t> results were more or less same for lustre and </a:t>
            </a:r>
            <a:r>
              <a:rPr lang="en-GB" dirty="0" err="1" smtClean="0"/>
              <a:t>gluster</a:t>
            </a:r>
            <a:endParaRPr lang="en-GB" dirty="0" smtClean="0"/>
          </a:p>
          <a:p>
            <a:pPr lvl="1"/>
            <a:r>
              <a:rPr lang="en-GB" dirty="0" smtClean="0"/>
              <a:t>Tested </a:t>
            </a:r>
            <a:r>
              <a:rPr lang="en-GB" dirty="0" err="1" smtClean="0"/>
              <a:t>gluster</a:t>
            </a:r>
            <a:r>
              <a:rPr lang="en-GB" dirty="0" smtClean="0"/>
              <a:t> on  a test setup from a single client</a:t>
            </a:r>
          </a:p>
          <a:p>
            <a:r>
              <a:rPr lang="en-GB" dirty="0" err="1" smtClean="0"/>
              <a:t>Rsync</a:t>
            </a:r>
            <a:r>
              <a:rPr lang="en-GB" dirty="0" smtClean="0"/>
              <a:t> is still going on for a user so I haven’t run </a:t>
            </a:r>
            <a:r>
              <a:rPr lang="en-GB" dirty="0" err="1" smtClean="0"/>
              <a:t>iozone</a:t>
            </a:r>
            <a:r>
              <a:rPr lang="en-GB" dirty="0" smtClean="0"/>
              <a:t> after moving to production </a:t>
            </a:r>
          </a:p>
          <a:p>
            <a:r>
              <a:rPr lang="en-GB" dirty="0" smtClean="0"/>
              <a:t>Copying and writing seems to be OK but ‘du’ and ‘ls’ are considerably slower </a:t>
            </a:r>
          </a:p>
          <a:p>
            <a:r>
              <a:rPr lang="en-GB" dirty="0" smtClean="0"/>
              <a:t>Enable </a:t>
            </a:r>
            <a:r>
              <a:rPr lang="en-GB" dirty="0" err="1" smtClean="0"/>
              <a:t>gluster</a:t>
            </a:r>
            <a:r>
              <a:rPr lang="en-GB" dirty="0" smtClean="0"/>
              <a:t> client profiling as suggested on </a:t>
            </a:r>
            <a:r>
              <a:rPr lang="en-GB" dirty="0" err="1" smtClean="0"/>
              <a:t>gluster</a:t>
            </a:r>
            <a:r>
              <a:rPr lang="en-GB" dirty="0" smtClean="0"/>
              <a:t> mailing list</a:t>
            </a:r>
          </a:p>
          <a:p>
            <a:r>
              <a:rPr lang="en-GB" dirty="0" smtClean="0"/>
              <a:t>Trying to understand output of </a:t>
            </a:r>
            <a:r>
              <a:rPr lang="en-GB" dirty="0" err="1" smtClean="0"/>
              <a:t>gluster</a:t>
            </a:r>
            <a:r>
              <a:rPr lang="en-GB" dirty="0" smtClean="0"/>
              <a:t> profiling output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HEPSYSMAN RAL - 14th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39421A-B1D9-4078-AA15-3E700E56D58E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92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Gluster</a:t>
            </a:r>
            <a:r>
              <a:rPr lang="en-GB" dirty="0" smtClean="0"/>
              <a:t> profile output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F04C0C-A112-4B07-ADE1-C9280E0F6463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11560" y="1268761"/>
            <a:ext cx="7200800" cy="515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sz="600" dirty="0"/>
              <a:t>%-latency   </a:t>
            </a:r>
            <a:r>
              <a:rPr lang="en-GB" sz="600" dirty="0" err="1"/>
              <a:t>Avg</a:t>
            </a:r>
            <a:r>
              <a:rPr lang="en-GB" sz="600" dirty="0"/>
              <a:t>-latency   Min-Latency   Max-Latency   No. of calls         Fop</a:t>
            </a:r>
          </a:p>
          <a:p>
            <a:r>
              <a:rPr lang="en-GB" sz="600" dirty="0"/>
              <a:t> ---------   -----------   -----------   -----------   ------------        ----</a:t>
            </a:r>
          </a:p>
          <a:p>
            <a:r>
              <a:rPr lang="en-GB" sz="600" dirty="0"/>
              <a:t>      0.00       0.00 us       0.00 us       0.00 us           2248      FORGET</a:t>
            </a:r>
          </a:p>
          <a:p>
            <a:r>
              <a:rPr lang="en-GB" sz="600" dirty="0"/>
              <a:t>      0.00       0.00 us       0.00 us       0.00 us           6482     RELEASE</a:t>
            </a:r>
          </a:p>
          <a:p>
            <a:r>
              <a:rPr lang="en-GB" sz="600" dirty="0"/>
              <a:t>      0.00       0.00 us       0.00 us       0.00 us          10138  RELEASEDIR</a:t>
            </a:r>
          </a:p>
          <a:p>
            <a:r>
              <a:rPr lang="en-GB" sz="600" dirty="0"/>
              <a:t>      0.00     177.20 us     130.00 us     336.00 us              5       RMDIR</a:t>
            </a:r>
          </a:p>
          <a:p>
            <a:r>
              <a:rPr lang="en-GB" sz="600" dirty="0"/>
              <a:t>      0.00      99.88 us      51.00 us     205.00 us             49    GETXATTR</a:t>
            </a:r>
          </a:p>
          <a:p>
            <a:r>
              <a:rPr lang="en-GB" sz="600" dirty="0"/>
              <a:t>      0.00      89.01 us      38.00 us     270.00 us             80    SETXATTR</a:t>
            </a:r>
          </a:p>
          <a:p>
            <a:r>
              <a:rPr lang="en-GB" sz="600" dirty="0"/>
              <a:t>      0.00     122.18 us      26.00 us    2613.00 us             67   FTRUNCATE</a:t>
            </a:r>
          </a:p>
          <a:p>
            <a:r>
              <a:rPr lang="en-GB" sz="600" dirty="0"/>
              <a:t>      0.00      42.46 us      14.00 us     147.00 us            788      STATFS</a:t>
            </a:r>
          </a:p>
          <a:p>
            <a:r>
              <a:rPr lang="en-GB" sz="600" dirty="0"/>
              <a:t>      0.01      49.94 us      15.00 us    1463.00 us           2098     INODELK</a:t>
            </a:r>
          </a:p>
          <a:p>
            <a:r>
              <a:rPr lang="en-GB" sz="600" dirty="0"/>
              <a:t>      0.02     183.80 us      53.00 us   20566.00 us            915        LINK</a:t>
            </a:r>
          </a:p>
          <a:p>
            <a:r>
              <a:rPr lang="en-GB" sz="600" dirty="0"/>
              <a:t>      0.03     133.23 us      58.00 us   10501.00 us           1421      RENAME</a:t>
            </a:r>
          </a:p>
          <a:p>
            <a:r>
              <a:rPr lang="en-GB" sz="600" dirty="0"/>
              <a:t>      0.03      89.59 us      34.00 us     172.00 us           2337     SETATTR</a:t>
            </a:r>
          </a:p>
          <a:p>
            <a:r>
              <a:rPr lang="en-GB" sz="600" dirty="0"/>
              <a:t>      0.03    3206.60 us     123.00 us  162298.00 us             70       FSYNC</a:t>
            </a:r>
          </a:p>
          <a:p>
            <a:r>
              <a:rPr lang="en-GB" sz="600" dirty="0"/>
              <a:t>      0.04      70.83 us      24.00 us   13984.00 us           4485        OPEN</a:t>
            </a:r>
          </a:p>
          <a:p>
            <a:r>
              <a:rPr lang="en-GB" sz="600" dirty="0"/>
              <a:t>      0.05     121.46 us      41.00 us   10571.00 us           2958      UNLINK</a:t>
            </a:r>
          </a:p>
          <a:p>
            <a:r>
              <a:rPr lang="en-GB" sz="600" dirty="0"/>
              <a:t>      0.08      59.46 us      16.00 us   14160.00 us          10135     OPENDIR</a:t>
            </a:r>
          </a:p>
          <a:p>
            <a:r>
              <a:rPr lang="en-GB" sz="600" dirty="0"/>
              <a:t>      0.11   10058.75 us     116.00 us   41438.00 us             80       MKDIR</a:t>
            </a:r>
          </a:p>
          <a:p>
            <a:r>
              <a:rPr lang="en-GB" sz="600" dirty="0"/>
              <a:t>      0.17      56.97 us       8.00 us   48827.00 us          22615        STAT</a:t>
            </a:r>
          </a:p>
          <a:p>
            <a:r>
              <a:rPr lang="en-GB" sz="600" dirty="0"/>
              <a:t>      0.32   13526.28 us     146.00 us  134667.00 us            177     SYMLINK</a:t>
            </a:r>
          </a:p>
          <a:p>
            <a:r>
              <a:rPr lang="en-GB" sz="600" dirty="0"/>
              <a:t>      0.53      68.88 us      14.00 us  193130.00 us          57510       WRITE</a:t>
            </a:r>
          </a:p>
          <a:p>
            <a:r>
              <a:rPr lang="en-GB" sz="600" dirty="0"/>
              <a:t>      0.77      35.01 us       6.00 us   29900.00 us         165414       FLUSH</a:t>
            </a:r>
          </a:p>
          <a:p>
            <a:r>
              <a:rPr lang="en-GB" sz="600" dirty="0"/>
              <a:t>      0.86      99.25 us      11.00 us  240350.00 us          65222       FSTAT</a:t>
            </a:r>
          </a:p>
          <a:p>
            <a:r>
              <a:rPr lang="en-GB" sz="600" dirty="0"/>
              <a:t>      0.89      46.96 us      17.00 us   22920.00 us         143087    READLINK</a:t>
            </a:r>
          </a:p>
          <a:p>
            <a:r>
              <a:rPr lang="en-GB" sz="600" dirty="0"/>
              <a:t>      2.38   13498.51 us     113.00 us  550381.00 us           1323       MKNOD</a:t>
            </a:r>
          </a:p>
          <a:p>
            <a:r>
              <a:rPr lang="en-GB" sz="600" dirty="0"/>
              <a:t>      3.50   11551.78 us      41.00 us  433438.00 us           2280      CREATE</a:t>
            </a:r>
          </a:p>
          <a:p>
            <a:r>
              <a:rPr lang="en-GB" sz="600" dirty="0"/>
              <a:t>     11.87    3906.01 us      14.00 us  881696.00 us          22843    READDIRP</a:t>
            </a:r>
          </a:p>
          <a:p>
            <a:r>
              <a:rPr lang="en-GB" sz="600" dirty="0"/>
              <a:t>     32.30    1263.61 us      26.00 us 1282841.00 us         192153        READ</a:t>
            </a:r>
          </a:p>
          <a:p>
            <a:r>
              <a:rPr lang="en-GB" sz="600" dirty="0"/>
              <a:t>     46.00     107.85 us      22.00 us 1192496.00 us        3206311      LOOKUP</a:t>
            </a:r>
          </a:p>
          <a:p>
            <a:endParaRPr lang="en-GB" sz="600" dirty="0"/>
          </a:p>
          <a:p>
            <a:r>
              <a:rPr lang="en-GB" sz="600" dirty="0"/>
              <a:t>    Duration: 549 seconds</a:t>
            </a:r>
          </a:p>
          <a:p>
            <a:r>
              <a:rPr lang="en-GB" sz="600" dirty="0"/>
              <a:t>   Data Read: 25139914188 bytes</a:t>
            </a:r>
          </a:p>
          <a:p>
            <a:r>
              <a:rPr lang="en-GB" sz="600" dirty="0"/>
              <a:t>Data Written: 88562679 bytes</a:t>
            </a:r>
          </a:p>
        </p:txBody>
      </p:sp>
    </p:spTree>
    <p:extLst>
      <p:ext uri="{BB962C8B-B14F-4D97-AF65-F5344CB8AC3E}">
        <p14:creationId xmlns:p14="http://schemas.microsoft.com/office/powerpoint/2010/main" val="378468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Grid Current Batch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3960188"/>
          </a:xfrm>
        </p:spPr>
        <p:txBody>
          <a:bodyPr/>
          <a:lstStyle/>
          <a:p>
            <a:r>
              <a:rPr lang="en-GB" dirty="0" err="1" smtClean="0"/>
              <a:t>HTCondor</a:t>
            </a:r>
            <a:r>
              <a:rPr lang="en-GB" dirty="0" smtClean="0"/>
              <a:t> with ARC CE</a:t>
            </a:r>
          </a:p>
          <a:p>
            <a:pPr lvl="1"/>
            <a:r>
              <a:rPr lang="en-GB" dirty="0"/>
              <a:t>t</a:t>
            </a:r>
            <a:r>
              <a:rPr lang="en-GB" dirty="0" smtClean="0"/>
              <a:t>2arc01 : Production CE attached to 2.6K logical </a:t>
            </a:r>
            <a:r>
              <a:rPr lang="en-GB" dirty="0" err="1" smtClean="0"/>
              <a:t>cpus</a:t>
            </a:r>
            <a:endParaRPr lang="en-GB" dirty="0" smtClean="0"/>
          </a:p>
          <a:p>
            <a:pPr lvl="1"/>
            <a:r>
              <a:rPr lang="en-GB" dirty="0" smtClean="0"/>
              <a:t>t2arc00 : Permanent test CE attached to two WNs</a:t>
            </a:r>
          </a:p>
          <a:p>
            <a:pPr lvl="2"/>
            <a:r>
              <a:rPr lang="en-GB" dirty="0" smtClean="0"/>
              <a:t>Planning to test  CS7 on t2arc00 in next few weeks</a:t>
            </a:r>
          </a:p>
          <a:p>
            <a:pPr lvl="2"/>
            <a:r>
              <a:rPr lang="en-GB" dirty="0" err="1" smtClean="0"/>
              <a:t>Vip</a:t>
            </a:r>
            <a:r>
              <a:rPr lang="en-GB" dirty="0" smtClean="0"/>
              <a:t> is going to do his hands dirty with this exercise</a:t>
            </a:r>
          </a:p>
          <a:p>
            <a:pPr lvl="1"/>
            <a:r>
              <a:rPr lang="en-GB" dirty="0" smtClean="0"/>
              <a:t>Completely configured with Puppet</a:t>
            </a:r>
          </a:p>
          <a:p>
            <a:pPr lvl="1"/>
            <a:r>
              <a:rPr lang="en-GB" dirty="0" err="1"/>
              <a:t>c</a:t>
            </a:r>
            <a:r>
              <a:rPr lang="en-GB" dirty="0" err="1" smtClean="0"/>
              <a:t>ondor_health_check</a:t>
            </a:r>
            <a:r>
              <a:rPr lang="en-GB" dirty="0" smtClean="0"/>
              <a:t> with auto-</a:t>
            </a:r>
            <a:r>
              <a:rPr lang="en-GB" dirty="0" err="1" smtClean="0"/>
              <a:t>nagios</a:t>
            </a:r>
            <a:r>
              <a:rPr lang="en-GB" dirty="0" smtClean="0"/>
              <a:t> working very well </a:t>
            </a:r>
          </a:p>
          <a:p>
            <a:pPr lvl="1"/>
            <a:r>
              <a:rPr lang="en-GB" dirty="0" smtClean="0"/>
              <a:t>Automatic deletion of status files in ARC CE doesn’t work all the time.   </a:t>
            </a:r>
          </a:p>
          <a:p>
            <a:pPr lvl="1"/>
            <a:r>
              <a:rPr lang="en-GB" dirty="0" smtClean="0"/>
              <a:t>Keep removing old status files manually. /</a:t>
            </a:r>
            <a:r>
              <a:rPr lang="en-GB" dirty="0" err="1" smtClean="0"/>
              <a:t>var</a:t>
            </a:r>
            <a:r>
              <a:rPr lang="en-GB" dirty="0" smtClean="0"/>
              <a:t>/spool/arc is almost 100GB all the time.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68662" y="6309320"/>
            <a:ext cx="3031529" cy="359768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HEPSYSMAN RAL - 14th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39421A-B1D9-4078-AA15-3E700E56D58E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70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Batch System Status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F04C0C-A112-4B07-ADE1-C9280E0F6463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4" y="1052736"/>
            <a:ext cx="9022787" cy="4801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461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Storage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1719574"/>
          </a:xfrm>
        </p:spPr>
        <p:txBody>
          <a:bodyPr/>
          <a:lstStyle/>
          <a:p>
            <a:r>
              <a:rPr lang="en-GB" dirty="0" smtClean="0"/>
              <a:t>Nothing exciting or new</a:t>
            </a:r>
          </a:p>
          <a:p>
            <a:r>
              <a:rPr lang="en-GB" dirty="0" smtClean="0"/>
              <a:t>Running </a:t>
            </a:r>
            <a:r>
              <a:rPr lang="en-GB" dirty="0" err="1" smtClean="0"/>
              <a:t>dpm</a:t>
            </a:r>
            <a:r>
              <a:rPr lang="en-GB" dirty="0" smtClean="0"/>
              <a:t> 1.8.11</a:t>
            </a:r>
          </a:p>
          <a:p>
            <a:r>
              <a:rPr lang="en-GB" dirty="0" smtClean="0"/>
              <a:t>Need to plan upgrade to 1.9 to fix hanging semaphore issue</a:t>
            </a:r>
          </a:p>
          <a:p>
            <a:pPr lvl="1"/>
            <a:r>
              <a:rPr lang="en-GB" dirty="0" smtClean="0"/>
              <a:t>Is it easy to upgrade 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HEPSYSMAN RAL - 14th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39421A-B1D9-4078-AA15-3E700E56D58E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47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IPv6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5708359"/>
          </a:xfrm>
        </p:spPr>
        <p:txBody>
          <a:bodyPr/>
          <a:lstStyle/>
          <a:p>
            <a:r>
              <a:rPr lang="en-GB" dirty="0" smtClean="0"/>
              <a:t>Frozen in Ewan’s time</a:t>
            </a:r>
          </a:p>
          <a:p>
            <a:r>
              <a:rPr lang="en-GB" dirty="0" smtClean="0"/>
              <a:t>Physics has been assigned /56 network and we have divided  it into multiple /64 network</a:t>
            </a:r>
          </a:p>
          <a:p>
            <a:pPr lvl="1"/>
            <a:r>
              <a:rPr lang="en-GB" dirty="0" smtClean="0"/>
              <a:t>2001:630:441:0900::/64 – 2001:630:0441:09ff/64</a:t>
            </a:r>
          </a:p>
          <a:p>
            <a:r>
              <a:rPr lang="en-GB" dirty="0" smtClean="0"/>
              <a:t>Currently maintaining  one ipv6 only UI and one dual stack UI.</a:t>
            </a:r>
          </a:p>
          <a:p>
            <a:r>
              <a:rPr lang="en-GB" dirty="0" smtClean="0"/>
              <a:t>Oxford IT Services is not providing ipv6 DNS so we have our own ipv6 DNS</a:t>
            </a:r>
          </a:p>
          <a:p>
            <a:r>
              <a:rPr lang="en-GB" dirty="0" smtClean="0"/>
              <a:t>Biggest blocking point is that university edge routers does not support ipv6 natively and support for ipv6 has been configured at software level.</a:t>
            </a:r>
          </a:p>
          <a:p>
            <a:r>
              <a:rPr lang="en-GB" dirty="0" smtClean="0"/>
              <a:t>Routers were supposed to be upgraded last year but had been postponed three times since then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HEPSYSMAN RAL - 14th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39421A-B1D9-4078-AA15-3E700E56D58E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87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Local Batch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3196902"/>
          </a:xfrm>
        </p:spPr>
        <p:txBody>
          <a:bodyPr/>
          <a:lstStyle/>
          <a:p>
            <a:r>
              <a:rPr lang="en-GB" dirty="0" smtClean="0"/>
              <a:t>Torque and Maui on local SL6 batch system</a:t>
            </a:r>
          </a:p>
          <a:p>
            <a:pPr lvl="1"/>
            <a:r>
              <a:rPr lang="en-GB" dirty="0" smtClean="0"/>
              <a:t>Maui is almost broken</a:t>
            </a:r>
          </a:p>
          <a:p>
            <a:pPr lvl="1"/>
            <a:r>
              <a:rPr lang="en-GB" dirty="0" smtClean="0"/>
              <a:t>Torque is not well either	</a:t>
            </a:r>
          </a:p>
          <a:p>
            <a:r>
              <a:rPr lang="en-GB" dirty="0" smtClean="0"/>
              <a:t>Decided to move to </a:t>
            </a:r>
            <a:r>
              <a:rPr lang="en-GB" dirty="0" err="1" smtClean="0"/>
              <a:t>HTCondor</a:t>
            </a:r>
            <a:r>
              <a:rPr lang="en-GB" dirty="0" smtClean="0"/>
              <a:t> for CS7</a:t>
            </a:r>
          </a:p>
          <a:p>
            <a:pPr lvl="1"/>
            <a:r>
              <a:rPr lang="en-GB" dirty="0" err="1" smtClean="0"/>
              <a:t>Vip</a:t>
            </a:r>
            <a:r>
              <a:rPr lang="en-GB" dirty="0" smtClean="0"/>
              <a:t> has setup a small cluster </a:t>
            </a:r>
          </a:p>
          <a:p>
            <a:pPr lvl="1"/>
            <a:r>
              <a:rPr lang="en-GB" dirty="0" smtClean="0"/>
              <a:t>Configured by Puppet</a:t>
            </a:r>
          </a:p>
          <a:p>
            <a:pPr lvl="1"/>
            <a:r>
              <a:rPr lang="en-GB" dirty="0" smtClean="0"/>
              <a:t>Waiting for some test users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HEPSYSMAN RAL - 14th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39421A-B1D9-4078-AA15-3E700E56D58E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92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Move from Lustre to </a:t>
            </a:r>
            <a:r>
              <a:rPr lang="en-GB" dirty="0" err="1" smtClean="0"/>
              <a:t>Gluster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600363"/>
          </a:xfrm>
        </p:spPr>
        <p:txBody>
          <a:bodyPr/>
          <a:lstStyle/>
          <a:p>
            <a:r>
              <a:rPr lang="en-GB" dirty="0" smtClean="0"/>
              <a:t>Main issue was to upgrade Lustre 2.5 to 2.8/Higher</a:t>
            </a:r>
          </a:p>
          <a:p>
            <a:r>
              <a:rPr lang="en-GB" dirty="0" smtClean="0"/>
              <a:t>No direct upgrade path available</a:t>
            </a:r>
          </a:p>
          <a:p>
            <a:r>
              <a:rPr lang="en-GB" dirty="0" smtClean="0"/>
              <a:t>Not happy with the complexity and need to build a kernel module every time  a new kernel becomes available.</a:t>
            </a:r>
          </a:p>
          <a:p>
            <a:r>
              <a:rPr lang="en-GB" dirty="0" smtClean="0"/>
              <a:t>Open source future was not clear although this has changed recently</a:t>
            </a:r>
          </a:p>
          <a:p>
            <a:r>
              <a:rPr lang="en-GB" dirty="0" smtClean="0"/>
              <a:t>So the option was to setup a parallel lustre kernel with new MDS and MGS or go for simpler </a:t>
            </a:r>
            <a:r>
              <a:rPr lang="en-GB" dirty="0" err="1" smtClean="0"/>
              <a:t>gluster</a:t>
            </a:r>
            <a:r>
              <a:rPr lang="en-GB" dirty="0" smtClean="0"/>
              <a:t> setup</a:t>
            </a:r>
          </a:p>
          <a:p>
            <a:r>
              <a:rPr lang="en-GB" dirty="0" smtClean="0"/>
              <a:t>Budget constraints and loosing Sean and Ewan also played a role in the decision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HEPSYSMAN RAL - 14th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39421A-B1D9-4078-AA15-3E700E56D58E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74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Gluster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5142050"/>
          </a:xfrm>
        </p:spPr>
        <p:txBody>
          <a:bodyPr/>
          <a:lstStyle/>
          <a:p>
            <a:r>
              <a:rPr lang="en-GB" dirty="0" smtClean="0"/>
              <a:t>Purchased six Dell R730xd with Twelve 8TB disks</a:t>
            </a:r>
          </a:p>
          <a:p>
            <a:r>
              <a:rPr lang="en-GB" dirty="0" smtClean="0"/>
              <a:t>We got a very good deal from Dell</a:t>
            </a:r>
          </a:p>
          <a:p>
            <a:r>
              <a:rPr lang="en-GB" dirty="0" err="1" smtClean="0"/>
              <a:t>Gluster</a:t>
            </a:r>
            <a:r>
              <a:rPr lang="en-GB" dirty="0" smtClean="0"/>
              <a:t> has no meta data server and setup was very straight forward</a:t>
            </a:r>
          </a:p>
          <a:p>
            <a:pPr lvl="1"/>
            <a:r>
              <a:rPr lang="en-GB" dirty="0" smtClean="0"/>
              <a:t>Too easy, some times wondered whether I am doing something wrong </a:t>
            </a:r>
            <a:r>
              <a:rPr lang="en-GB" dirty="0" smtClean="0">
                <a:sym typeface="Wingdings" panose="05000000000000000000" pitchFamily="2" charset="2"/>
              </a:rPr>
              <a:t>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We have a 400TB Atlas file system and 200TB </a:t>
            </a:r>
            <a:r>
              <a:rPr lang="en-GB" dirty="0" err="1" smtClean="0">
                <a:sym typeface="Wingdings" panose="05000000000000000000" pitchFamily="2" charset="2"/>
              </a:rPr>
              <a:t>Lhcb</a:t>
            </a:r>
            <a:r>
              <a:rPr lang="en-GB" dirty="0" smtClean="0">
                <a:sym typeface="Wingdings" panose="05000000000000000000" pitchFamily="2" charset="2"/>
              </a:rPr>
              <a:t> file system, both with separate MDS.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Needed to reuse some of the hardware from old file system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Setup </a:t>
            </a:r>
            <a:r>
              <a:rPr lang="en-GB" dirty="0" err="1" smtClean="0">
                <a:sym typeface="Wingdings" panose="05000000000000000000" pitchFamily="2" charset="2"/>
              </a:rPr>
              <a:t>gluster</a:t>
            </a:r>
            <a:r>
              <a:rPr lang="en-GB" dirty="0" smtClean="0">
                <a:sym typeface="Wingdings" panose="05000000000000000000" pitchFamily="2" charset="2"/>
              </a:rPr>
              <a:t> file system with new hardware,  </a:t>
            </a:r>
            <a:r>
              <a:rPr lang="en-GB" dirty="0" err="1" smtClean="0">
                <a:sym typeface="Wingdings" panose="05000000000000000000" pitchFamily="2" charset="2"/>
              </a:rPr>
              <a:t>rsync</a:t>
            </a:r>
            <a:r>
              <a:rPr lang="en-GB" dirty="0" smtClean="0">
                <a:sym typeface="Wingdings" panose="05000000000000000000" pitchFamily="2" charset="2"/>
              </a:rPr>
              <a:t> atlas data, </a:t>
            </a:r>
            <a:r>
              <a:rPr lang="en-GB" dirty="0" err="1" smtClean="0">
                <a:sym typeface="Wingdings" panose="05000000000000000000" pitchFamily="2" charset="2"/>
              </a:rPr>
              <a:t>rsync</a:t>
            </a:r>
            <a:r>
              <a:rPr lang="en-GB" dirty="0" smtClean="0">
                <a:sym typeface="Wingdings" panose="05000000000000000000" pitchFamily="2" charset="2"/>
              </a:rPr>
              <a:t> again and then a final </a:t>
            </a:r>
            <a:r>
              <a:rPr lang="en-GB" dirty="0" err="1" smtClean="0">
                <a:sym typeface="Wingdings" panose="05000000000000000000" pitchFamily="2" charset="2"/>
              </a:rPr>
              <a:t>rsync</a:t>
            </a:r>
            <a:endParaRPr lang="en-GB" dirty="0" smtClean="0">
              <a:sym typeface="Wingdings" panose="05000000000000000000" pitchFamily="2" charset="2"/>
            </a:endParaRP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That was the hardest part as some users kept writing tens of </a:t>
            </a:r>
            <a:r>
              <a:rPr lang="en-GB" dirty="0">
                <a:sym typeface="Wingdings" panose="05000000000000000000" pitchFamily="2" charset="2"/>
              </a:rPr>
              <a:t>T</a:t>
            </a:r>
            <a:r>
              <a:rPr lang="en-GB" dirty="0" smtClean="0">
                <a:sym typeface="Wingdings" panose="05000000000000000000" pitchFamily="2" charset="2"/>
              </a:rPr>
              <a:t>era bytes </a:t>
            </a:r>
            <a:r>
              <a:rPr lang="en-GB" dirty="0" smtClean="0"/>
              <a:t> 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HEPSYSMAN RAL - 14th June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39421A-B1D9-4078-AA15-3E700E56D58E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74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Useful tool: </a:t>
            </a:r>
            <a:r>
              <a:rPr lang="en-GB" dirty="0" err="1" smtClean="0"/>
              <a:t>Agedu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HEPSYSMAN RAL - 14th June 2017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F04C0C-A112-4B07-ADE1-C9280E0F6463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7817484" cy="47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558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idPP3_talks">
  <a:themeElements>
    <a:clrScheme name="GridPP3_talks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CE4EF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FF6"/>
      </a:accent5>
      <a:accent6>
        <a:srgbClr val="2D2D8A"/>
      </a:accent6>
      <a:hlink>
        <a:srgbClr val="009999"/>
      </a:hlink>
      <a:folHlink>
        <a:srgbClr val="99CC00"/>
      </a:folHlink>
    </a:clrScheme>
    <a:fontScheme name="GridPP3_talk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lnDef>
  </a:objectDefaults>
  <a:extraClrSchemeLst>
    <a:extraClrScheme>
      <a:clrScheme name="GridPP3_talk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CE4E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BEFF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GridPP3_talks</Template>
  <TotalTime>57048</TotalTime>
  <Words>1044</Words>
  <Application>Microsoft Office PowerPoint</Application>
  <PresentationFormat>On-screen Show (4:3)</PresentationFormat>
  <Paragraphs>176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18</vt:i4>
      </vt:variant>
    </vt:vector>
  </HeadingPairs>
  <TitlesOfParts>
    <vt:vector size="31" baseType="lpstr">
      <vt:lpstr>Arial</vt:lpstr>
      <vt:lpstr>Calibri</vt:lpstr>
      <vt:lpstr>Trebuchet MS</vt:lpstr>
      <vt:lpstr>Wingdings</vt:lpstr>
      <vt:lpstr>GridPP3_talks</vt:lpstr>
      <vt:lpstr>Custom Design</vt:lpstr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Oxford Site Report HEPSYSMAN</vt:lpstr>
      <vt:lpstr>Grid Current Batch System</vt:lpstr>
      <vt:lpstr>Batch System Status</vt:lpstr>
      <vt:lpstr>Storage</vt:lpstr>
      <vt:lpstr>IPv6</vt:lpstr>
      <vt:lpstr>Local Batch System</vt:lpstr>
      <vt:lpstr>Move from Lustre to Gluster</vt:lpstr>
      <vt:lpstr>Gluster</vt:lpstr>
      <vt:lpstr>Useful tool: Agedu </vt:lpstr>
      <vt:lpstr>New servers setup running Gluster</vt:lpstr>
      <vt:lpstr>rsync / move Atlas data to new Gluster filesystem</vt:lpstr>
      <vt:lpstr>Re use ex Atlas (in warranty) servers to setup new Glustre files system for LHCb</vt:lpstr>
      <vt:lpstr>Migrate LHCb data to Gluster</vt:lpstr>
      <vt:lpstr>PowerPoint Presentation</vt:lpstr>
      <vt:lpstr>Re use ex LHCb (in warranty) servers to expand Atlas Gluster filesystem</vt:lpstr>
      <vt:lpstr>New Gluster setup for Atlas and LHCb for coming years.</vt:lpstr>
      <vt:lpstr>Issues with Gluster</vt:lpstr>
      <vt:lpstr>Gluster profile output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UKI-SouthGrid Status Report</dc:title>
  <dc:creator>Department of Physics</dc:creator>
  <cp:lastModifiedBy>Aliya Tahreem</cp:lastModifiedBy>
  <cp:revision>555</cp:revision>
  <dcterms:created xsi:type="dcterms:W3CDTF">2009-05-19T13:12:48Z</dcterms:created>
  <dcterms:modified xsi:type="dcterms:W3CDTF">2017-06-14T08:39:27Z</dcterms:modified>
</cp:coreProperties>
</file>