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56" r:id="rId2"/>
    <p:sldId id="259" r:id="rId3"/>
    <p:sldId id="269" r:id="rId4"/>
    <p:sldId id="264" r:id="rId5"/>
    <p:sldId id="274" r:id="rId6"/>
    <p:sldId id="275" r:id="rId7"/>
    <p:sldId id="270" r:id="rId8"/>
    <p:sldId id="262" r:id="rId9"/>
    <p:sldId id="273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052"/>
    <a:srgbClr val="0033CC"/>
    <a:srgbClr val="F05F06"/>
    <a:srgbClr val="D4590E"/>
    <a:srgbClr val="B42C0A"/>
    <a:srgbClr val="BD8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2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5672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2512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8798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2296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57347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28217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65086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06610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34367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5513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9006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6855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7404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44813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946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9435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84728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2C41EAC-DD62-4211-B163-AED4DEF955E5}" type="datetimeFigureOut">
              <a:rPr lang="hu-HU" smtClean="0"/>
              <a:t>2016. 12. 08.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4E1C64D3-56E1-40B2-965B-4B99709FC2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719758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2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9.png"/><Relationship Id="rId7" Type="http://schemas.openxmlformats.org/officeDocument/2006/relationships/image" Target="../media/image2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-150866" y="910768"/>
            <a:ext cx="12493732" cy="2387600"/>
          </a:xfrm>
        </p:spPr>
        <p:txBody>
          <a:bodyPr>
            <a:noAutofit/>
          </a:bodyPr>
          <a:lstStyle/>
          <a:p>
            <a:r>
              <a:rPr lang="hu-HU" sz="6000" spc="3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High-energy, low</a:t>
            </a:r>
            <a:r>
              <a:rPr lang="en-GB" sz="6000" spc="3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-</a:t>
            </a:r>
            <a:r>
              <a:rPr lang="en-GB" sz="6000" spc="3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|</a:t>
            </a:r>
            <a:r>
              <a:rPr lang="hu-HU" sz="6000" spc="3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</a:t>
            </a:r>
            <a:r>
              <a:rPr lang="en-GB" sz="6000" spc="3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|</a:t>
            </a:r>
            <a:r>
              <a:rPr lang="hu-HU" sz="6000" spc="3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elastic p</a:t>
            </a:r>
            <a:r>
              <a:rPr lang="en-GB" sz="6000" spc="3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roton-proton</a:t>
            </a:r>
            <a:r>
              <a:rPr lang="hu-HU" sz="6000" spc="3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scattering</a:t>
            </a:r>
            <a:endParaRPr lang="hu-HU" sz="6000" spc="3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4" name="Alcím 3"/>
          <p:cNvSpPr>
            <a:spLocks noGrp="1"/>
          </p:cNvSpPr>
          <p:nvPr>
            <p:ph type="subTitle" idx="1"/>
          </p:nvPr>
        </p:nvSpPr>
        <p:spPr>
          <a:xfrm>
            <a:off x="8525814" y="4887849"/>
            <a:ext cx="3412140" cy="704551"/>
          </a:xfrm>
        </p:spPr>
        <p:txBody>
          <a:bodyPr>
            <a:noAutofit/>
          </a:bodyPr>
          <a:lstStyle/>
          <a:p>
            <a:pPr algn="r"/>
            <a:r>
              <a:rPr lang="en-GB" sz="3600" b="1" spc="3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Istv</a:t>
            </a:r>
            <a:r>
              <a:rPr lang="hu-HU" sz="3600" b="1" spc="3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án Szanyi</a:t>
            </a:r>
          </a:p>
        </p:txBody>
      </p:sp>
      <p:sp>
        <p:nvSpPr>
          <p:cNvPr id="6" name="Alcím 3"/>
          <p:cNvSpPr txBox="1">
            <a:spLocks/>
          </p:cNvSpPr>
          <p:nvPr/>
        </p:nvSpPr>
        <p:spPr>
          <a:xfrm>
            <a:off x="5192332" y="5470310"/>
            <a:ext cx="6745622" cy="655182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hu-HU" sz="3600" b="1" spc="3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Uzhgorod National University</a:t>
            </a:r>
          </a:p>
        </p:txBody>
      </p:sp>
      <p:sp>
        <p:nvSpPr>
          <p:cNvPr id="7" name="Alcím 3"/>
          <p:cNvSpPr txBox="1">
            <a:spLocks/>
          </p:cNvSpPr>
          <p:nvPr/>
        </p:nvSpPr>
        <p:spPr>
          <a:xfrm>
            <a:off x="10539211" y="5952953"/>
            <a:ext cx="1398743" cy="596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hu-HU" sz="3600" b="1" spc="3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2016</a:t>
            </a:r>
            <a:endParaRPr lang="hu-HU" sz="3600" b="1" spc="300" dirty="0">
              <a:solidFill>
                <a:schemeClr val="bg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43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01722" y="267159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hu-HU" sz="4800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Thank</a:t>
            </a:r>
            <a:r>
              <a:rPr lang="hu-HU" sz="48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hu-HU" sz="4800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you</a:t>
            </a:r>
            <a:r>
              <a:rPr lang="hu-HU" sz="48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hu-HU" sz="4800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for</a:t>
            </a:r>
            <a:r>
              <a:rPr lang="hu-HU" sz="48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hu-HU" sz="4800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your</a:t>
            </a:r>
            <a:r>
              <a:rPr lang="hu-HU" sz="48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hu-HU" sz="4800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attention</a:t>
            </a:r>
            <a:r>
              <a:rPr lang="hu-HU" sz="4800" dirty="0">
                <a:solidFill>
                  <a:srgbClr val="0070C0"/>
                </a:solidFill>
                <a:latin typeface="Century Gothic" panose="020B0502020202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4061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ím 1"/>
          <p:cNvSpPr>
            <a:spLocks noGrp="1"/>
          </p:cNvSpPr>
          <p:nvPr>
            <p:ph type="title"/>
          </p:nvPr>
        </p:nvSpPr>
        <p:spPr>
          <a:xfrm>
            <a:off x="838200" y="137734"/>
            <a:ext cx="10515600" cy="933042"/>
          </a:xfrm>
        </p:spPr>
        <p:txBody>
          <a:bodyPr>
            <a:normAutofit/>
          </a:bodyPr>
          <a:lstStyle/>
          <a:p>
            <a:pPr algn="ctr"/>
            <a:r>
              <a:rPr lang="en-GB" sz="5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Introduction</a:t>
            </a:r>
            <a:endParaRPr lang="hu-HU" sz="5400" dirty="0">
              <a:solidFill>
                <a:schemeClr val="accent2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679230" y="2044005"/>
            <a:ext cx="108335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O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bservation of the “break” phenomenon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.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What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is  the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“break” phenomenon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 ?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Book Antiqua" panose="0204060205030503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Description and “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visibility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”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 of </a:t>
            </a:r>
            <a:r>
              <a:rPr lang="hu-HU" sz="28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the “break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”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.</a:t>
            </a:r>
            <a:r>
              <a:rPr lang="en-GB" sz="2800" baseline="300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</a:p>
        </p:txBody>
      </p:sp>
      <p:cxnSp>
        <p:nvCxnSpPr>
          <p:cNvPr id="4" name="Egyenes összekötő 3"/>
          <p:cNvCxnSpPr/>
          <p:nvPr/>
        </p:nvCxnSpPr>
        <p:spPr>
          <a:xfrm>
            <a:off x="1292431" y="1070776"/>
            <a:ext cx="960713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94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Kép 14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863305" y="148079"/>
            <a:ext cx="10515600" cy="933042"/>
          </a:xfrm>
        </p:spPr>
        <p:txBody>
          <a:bodyPr>
            <a:normAutofit/>
          </a:bodyPr>
          <a:lstStyle/>
          <a:p>
            <a:r>
              <a:rPr lang="hu-HU" sz="5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 ”break” phenomenon</a:t>
            </a:r>
            <a:endParaRPr lang="hu-HU" sz="5400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zövegdoboz 4"/>
              <p:cNvSpPr txBox="1"/>
              <p:nvPr/>
            </p:nvSpPr>
            <p:spPr>
              <a:xfrm>
                <a:off x="212691" y="1367039"/>
                <a:ext cx="11751781" cy="3150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hu-HU" sz="2800" dirty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The ”break” </a:t>
                </a:r>
                <a:r>
                  <a:rPr lang="hu-H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phenomenon is a deviation from the purely exponential behaviour of the cone around –t = 0.1 GeV</a:t>
                </a:r>
                <a:r>
                  <a:rPr lang="hu-HU" sz="2800" baseline="300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2</a:t>
                </a:r>
                <a:endParaRPr lang="en-US" sz="2800" baseline="30000" dirty="0">
                  <a:solidFill>
                    <a:schemeClr val="accent1">
                      <a:lumMod val="75000"/>
                    </a:schemeClr>
                  </a:solidFill>
                  <a:latin typeface="Book Antiqua" panose="0204060205030503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This structure is due to the lowest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two-pion</a:t>
                </a:r>
                <a:r>
                  <a:rPr lang="hu-H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exchange </a:t>
                </a: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in the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t</a:t>
                </a:r>
                <a:r>
                  <a:rPr lang="hu-H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− </a:t>
                </a: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channel required by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t</a:t>
                </a:r>
                <a:r>
                  <a:rPr lang="hu-H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−</a:t>
                </a:r>
                <a:r>
                  <a:rPr lang="hu-H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channel </a:t>
                </a: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unitarity</a:t>
                </a:r>
                <a:r>
                  <a:rPr lang="en-GB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.</a:t>
                </a:r>
                <a:endParaRPr lang="hu-HU" sz="2800" dirty="0" smtClean="0">
                  <a:solidFill>
                    <a:schemeClr val="accent1">
                      <a:lumMod val="75000"/>
                    </a:schemeClr>
                  </a:solidFill>
                  <a:latin typeface="Book Antiqua" panose="0204060205030503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The threshold appears at </a:t>
                </a:r>
                <a:r>
                  <a:rPr lang="hu-H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4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hu-HU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hu-H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≈ </a:t>
                </a: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0.08 GeV</a:t>
                </a:r>
                <a:r>
                  <a:rPr lang="en-US" sz="2800" baseline="30000" dirty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2</a:t>
                </a: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, which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with </a:t>
                </a: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opposite sign of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t</a:t>
                </a:r>
                <a:r>
                  <a:rPr lang="hu-H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 is the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position of the ”break”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o</a:t>
                </a:r>
                <a:r>
                  <a:rPr lang="hu-H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n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the cone.</a:t>
                </a:r>
                <a:endParaRPr lang="hu-HU" sz="2800" dirty="0" smtClean="0">
                  <a:solidFill>
                    <a:schemeClr val="accent1">
                      <a:lumMod val="75000"/>
                    </a:schemeClr>
                  </a:solidFill>
                  <a:latin typeface="Book Antiqua" panose="02040602050305030304" pitchFamily="18" charset="0"/>
                </a:endParaRPr>
              </a:p>
              <a:p>
                <a:endParaRPr lang="en-GB" sz="2400" dirty="0" smtClean="0">
                  <a:solidFill>
                    <a:schemeClr val="accent1">
                      <a:lumMod val="75000"/>
                    </a:schemeClr>
                  </a:solidFill>
                  <a:latin typeface="Book Antiqua" panose="02040602050305030304" pitchFamily="18" charset="0"/>
                </a:endParaRPr>
              </a:p>
            </p:txBody>
          </p:sp>
        </mc:Choice>
        <mc:Fallback xmlns="">
          <p:sp>
            <p:nvSpPr>
              <p:cNvPr id="5" name="Szövegdoboz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691" y="1367039"/>
                <a:ext cx="11751781" cy="3150991"/>
              </a:xfrm>
              <a:prstGeom prst="rect">
                <a:avLst/>
              </a:prstGeom>
              <a:blipFill rotWithShape="0">
                <a:blip r:embed="rId3"/>
                <a:stretch>
                  <a:fillRect l="-934" t="-1934" r="-166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zövegdoboz 5"/>
          <p:cNvSpPr txBox="1"/>
          <p:nvPr/>
        </p:nvSpPr>
        <p:spPr>
          <a:xfrm>
            <a:off x="-90152" y="6534834"/>
            <a:ext cx="9690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*</a:t>
            </a:r>
            <a:r>
              <a:rPr lang="fr-FR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L</a:t>
            </a:r>
            <a:r>
              <a:rPr lang="hu-HU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  <a:r>
              <a:rPr lang="fr-FR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fr-FR" i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Jenkovszky </a:t>
            </a:r>
            <a:r>
              <a:rPr lang="fr-FR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, A</a:t>
            </a:r>
            <a:r>
              <a:rPr lang="hu-HU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  <a:r>
              <a:rPr lang="fr-FR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Lengye</a:t>
            </a:r>
            <a:r>
              <a:rPr lang="hu-HU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l, arXiv:1410.4106</a:t>
            </a:r>
            <a:endParaRPr lang="fr-FR" i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endParaRPr lang="hu-HU" i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Szövegdoboz 11"/>
              <p:cNvSpPr txBox="1"/>
              <p:nvPr/>
            </p:nvSpPr>
            <p:spPr>
              <a:xfrm>
                <a:off x="576447" y="6022909"/>
                <a:ext cx="1080245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0033CC"/>
                    </a:solidFill>
                    <a:latin typeface="Book Antiqua" panose="02040602050305030304" pitchFamily="18" charset="0"/>
                  </a:rPr>
                  <a:t>Feynmann diagram for elastic scattering with a t-channel exchange containing</a:t>
                </a:r>
              </a:p>
              <a:p>
                <a:pPr algn="ctr"/>
                <a:r>
                  <a:rPr lang="en-US" sz="2000" dirty="0">
                    <a:solidFill>
                      <a:srgbClr val="0033CC"/>
                    </a:solidFill>
                    <a:latin typeface="Book Antiqua" panose="02040602050305030304" pitchFamily="18" charset="0"/>
                  </a:rPr>
                  <a:t>a branch point at t = </a:t>
                </a:r>
                <a:r>
                  <a:rPr lang="hu-HU" sz="2000" dirty="0" smtClean="0">
                    <a:solidFill>
                      <a:srgbClr val="0033CC"/>
                    </a:solidFill>
                    <a:latin typeface="Book Antiqua" panose="02040602050305030304" pitchFamily="18" charset="0"/>
                  </a:rPr>
                  <a:t>4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sz="2000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hu-HU" sz="2000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hu-HU" sz="2000" dirty="0">
                  <a:solidFill>
                    <a:srgbClr val="0033CC"/>
                  </a:solidFill>
                  <a:latin typeface="Book Antiqua" panose="02040602050305030304" pitchFamily="18" charset="0"/>
                </a:endParaRPr>
              </a:p>
            </p:txBody>
          </p:sp>
        </mc:Choice>
        <mc:Fallback xmlns="">
          <p:sp>
            <p:nvSpPr>
              <p:cNvPr id="12" name="Szövegdoboz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447" y="6022909"/>
                <a:ext cx="10802458" cy="707886"/>
              </a:xfrm>
              <a:prstGeom prst="rect">
                <a:avLst/>
              </a:prstGeom>
              <a:blipFill rotWithShape="0">
                <a:blip r:embed="rId4"/>
                <a:stretch>
                  <a:fillRect t="-3448" b="-15517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Egyenes összekötő 16"/>
          <p:cNvCxnSpPr/>
          <p:nvPr/>
        </p:nvCxnSpPr>
        <p:spPr>
          <a:xfrm>
            <a:off x="1240215" y="1135627"/>
            <a:ext cx="960713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" name="Kép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6334" y="4064178"/>
            <a:ext cx="6862683" cy="199361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740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ép 12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Szövegdoboz 13"/>
          <p:cNvSpPr txBox="1"/>
          <p:nvPr/>
        </p:nvSpPr>
        <p:spPr>
          <a:xfrm>
            <a:off x="571621" y="1531933"/>
            <a:ext cx="108072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The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t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−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channel threshold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may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enter both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through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leading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(Pomeron, Odderon) or non-leading (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f,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l-GR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ω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)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trajectories. </a:t>
            </a:r>
            <a:endParaRPr lang="hu-HU" sz="2800" dirty="0" smtClean="0">
              <a:solidFill>
                <a:schemeClr val="accent1">
                  <a:lumMod val="75000"/>
                </a:schemeClr>
              </a:solidFill>
              <a:latin typeface="Book Antiqua" panose="0204060205030503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chemeClr val="accent1">
                  <a:lumMod val="75000"/>
                </a:schemeClr>
              </a:solidFill>
              <a:latin typeface="Book Antiqua" panose="0204060205030503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At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the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LHC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 at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low-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|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t|</a:t>
            </a:r>
            <a:r>
              <a:rPr lang="hu-HU" sz="28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the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Pomeron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contribution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dominated completely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,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 secondary Reggeons are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negligible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chemeClr val="accent1">
                  <a:lumMod val="75000"/>
                </a:schemeClr>
              </a:solidFill>
              <a:latin typeface="Book Antiqua" panose="0204060205030503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At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the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ISR energies, secondary Reggeons are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not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negligible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.</a:t>
            </a:r>
            <a:endParaRPr lang="en-GB" sz="24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Cím 1"/>
          <p:cNvSpPr>
            <a:spLocks noGrp="1"/>
          </p:cNvSpPr>
          <p:nvPr>
            <p:ph type="title"/>
          </p:nvPr>
        </p:nvSpPr>
        <p:spPr>
          <a:xfrm>
            <a:off x="863305" y="148079"/>
            <a:ext cx="10515600" cy="933042"/>
          </a:xfrm>
        </p:spPr>
        <p:txBody>
          <a:bodyPr>
            <a:normAutofit/>
          </a:bodyPr>
          <a:lstStyle/>
          <a:p>
            <a:r>
              <a:rPr lang="hu-HU" sz="5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 ”break” phenomenon</a:t>
            </a:r>
            <a:endParaRPr lang="hu-HU" sz="5400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7" name="Egyenes összekötő 16"/>
          <p:cNvCxnSpPr/>
          <p:nvPr/>
        </p:nvCxnSpPr>
        <p:spPr>
          <a:xfrm>
            <a:off x="1240215" y="1135627"/>
            <a:ext cx="960713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zövegdoboz 5"/>
          <p:cNvSpPr txBox="1"/>
          <p:nvPr/>
        </p:nvSpPr>
        <p:spPr>
          <a:xfrm>
            <a:off x="141668" y="6359748"/>
            <a:ext cx="9690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*</a:t>
            </a:r>
            <a:r>
              <a:rPr lang="fr-FR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L</a:t>
            </a:r>
            <a:r>
              <a:rPr lang="hu-HU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  <a:r>
              <a:rPr lang="fr-FR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fr-FR" i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Jenkovszky </a:t>
            </a:r>
            <a:r>
              <a:rPr lang="fr-FR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, A</a:t>
            </a:r>
            <a:r>
              <a:rPr lang="hu-HU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  <a:r>
              <a:rPr lang="fr-FR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Lengye</a:t>
            </a:r>
            <a:r>
              <a:rPr lang="hu-HU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l, arXiv:1410.4106</a:t>
            </a:r>
            <a:endParaRPr lang="fr-FR" i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endParaRPr lang="hu-HU" i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00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863305" y="0"/>
            <a:ext cx="10515600" cy="933042"/>
          </a:xfrm>
        </p:spPr>
        <p:txBody>
          <a:bodyPr>
            <a:normAutofit/>
          </a:bodyPr>
          <a:lstStyle/>
          <a:p>
            <a:r>
              <a:rPr lang="hu-HU" sz="5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Description and “</a:t>
            </a:r>
            <a:r>
              <a:rPr lang="hu-HU" sz="5400" dirty="0">
                <a:solidFill>
                  <a:srgbClr val="0070C0"/>
                </a:solidFill>
                <a:latin typeface="Century Gothic" panose="020B0502020202020204" pitchFamily="34" charset="0"/>
              </a:rPr>
              <a:t>visibility” </a:t>
            </a:r>
          </a:p>
        </p:txBody>
      </p:sp>
      <p:cxnSp>
        <p:nvCxnSpPr>
          <p:cNvPr id="6" name="Egyenes összekötő 5"/>
          <p:cNvCxnSpPr/>
          <p:nvPr/>
        </p:nvCxnSpPr>
        <p:spPr>
          <a:xfrm>
            <a:off x="1294266" y="933042"/>
            <a:ext cx="960713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Szövegdoboz 7"/>
              <p:cNvSpPr txBox="1"/>
              <p:nvPr/>
            </p:nvSpPr>
            <p:spPr>
              <a:xfrm>
                <a:off x="397335" y="1441781"/>
                <a:ext cx="5467109" cy="38635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hu-HU" sz="2400" dirty="0">
                    <a:solidFill>
                      <a:schemeClr val="accent1">
                        <a:lumMod val="75000"/>
                      </a:schemeClr>
                    </a:solidFill>
                  </a:rPr>
                  <a:t>D</a:t>
                </a:r>
                <a:r>
                  <a:rPr lang="hu-HU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escription</a:t>
                </a:r>
                <a:r>
                  <a:rPr lang="en-GB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of </a:t>
                </a:r>
                <a:r>
                  <a:rPr lang="en-GB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the phenomenon </a:t>
                </a:r>
                <a:r>
                  <a:rPr lang="hu-HU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with physical meaning</a:t>
                </a:r>
                <a:r>
                  <a:rPr lang="en-GB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using</a:t>
                </a:r>
                <a:r>
                  <a:rPr lang="hu-HU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a two-pion</a:t>
                </a:r>
                <a:r>
                  <a:rPr lang="hu-HU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loop singularity</a:t>
                </a:r>
                <a:r>
                  <a:rPr lang="hu-HU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in </a:t>
                </a:r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</a:rPr>
                  <a:t>the Pomeron 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trajectory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32305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GB" sz="2400" b="0" i="1" smtClean="0">
                          <a:solidFill>
                            <a:srgbClr val="32305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2400" b="0" i="1" smtClean="0">
                          <a:solidFill>
                            <a:srgbClr val="32305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GB" sz="2400" b="0" i="1" smtClean="0">
                          <a:solidFill>
                            <a:srgbClr val="32305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)~</m:t>
                      </m:r>
                      <m:rad>
                        <m:radPr>
                          <m:degHide m:val="on"/>
                          <m:ctrlPr>
                            <a:rPr lang="en-GB" sz="2400" b="0" i="1" smtClean="0">
                              <a:solidFill>
                                <a:srgbClr val="32305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GB" sz="2400" b="0" i="1" smtClean="0">
                                  <a:solidFill>
                                    <a:srgbClr val="32305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400" b="0" i="1" smtClean="0">
                                  <a:solidFill>
                                    <a:srgbClr val="32305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GB" sz="2400" b="0" i="1" smtClean="0">
                                  <a:solidFill>
                                    <a:srgbClr val="32305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400" b="0" i="1" smtClean="0">
                                  <a:solidFill>
                                    <a:srgbClr val="32305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  <m:sup>
                              <m:r>
                                <a:rPr lang="en-GB" sz="2400" b="0" i="1" smtClean="0">
                                  <a:solidFill>
                                    <a:srgbClr val="32305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2400" b="0" i="1" smtClean="0">
                              <a:solidFill>
                                <a:srgbClr val="32305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400" b="0" i="1" smtClean="0">
                              <a:solidFill>
                                <a:srgbClr val="32305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rad>
                    </m:oMath>
                  </m:oMathPara>
                </a14:m>
                <a:endParaRPr lang="hu-HU" sz="2400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hu-HU" sz="2400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GB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Using the expression of the local slope</a:t>
                </a:r>
                <a:r>
                  <a:rPr lang="hu-HU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in case of ISR energies to </a:t>
                </a:r>
                <a:r>
                  <a:rPr lang="en-GB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see</a:t>
                </a:r>
                <a:r>
                  <a:rPr lang="hu-HU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the deviation from the purely exponential behaviour of the cone  </a:t>
                </a:r>
                <a:endParaRPr lang="en-GB" sz="2400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Szövegdoboz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335" y="1441781"/>
                <a:ext cx="5467109" cy="3863558"/>
              </a:xfrm>
              <a:prstGeom prst="rect">
                <a:avLst/>
              </a:prstGeom>
              <a:blipFill rotWithShape="0">
                <a:blip r:embed="rId3"/>
                <a:stretch>
                  <a:fillRect l="-1449" t="-1264" r="-1784" b="-2844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Kép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917" y="5363212"/>
            <a:ext cx="2368166" cy="749221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494787"/>
            <a:ext cx="5733167" cy="38684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Szövegdoboz 11"/>
          <p:cNvSpPr txBox="1"/>
          <p:nvPr/>
        </p:nvSpPr>
        <p:spPr>
          <a:xfrm>
            <a:off x="6086063" y="5363212"/>
            <a:ext cx="5743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i="1" dirty="0" smtClean="0">
                <a:solidFill>
                  <a:srgbClr val="0033CC"/>
                </a:solidFill>
                <a:latin typeface="Book Antiqua" panose="02040602050305030304" pitchFamily="18" charset="0"/>
              </a:rPr>
              <a:t>Behaviour of the local slope for different ISR energies</a:t>
            </a:r>
            <a:endParaRPr lang="hu-HU" sz="2000" i="1" dirty="0">
              <a:solidFill>
                <a:srgbClr val="0033CC"/>
              </a:solidFill>
              <a:latin typeface="Book Antiqua" panose="02040602050305030304" pitchFamily="18" charset="0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46345" y="6459455"/>
            <a:ext cx="9690013" cy="3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*</a:t>
            </a:r>
            <a:r>
              <a:rPr lang="hu-HU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L. Jenkovszky et</a:t>
            </a:r>
            <a:r>
              <a:rPr lang="en-GB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en-GB" i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al., </a:t>
            </a:r>
            <a:r>
              <a:rPr lang="en-GB" i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arXiv:1509.02197v1. </a:t>
            </a:r>
            <a:endParaRPr lang="en-GB" i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92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ím 1"/>
          <p:cNvSpPr>
            <a:spLocks noGrp="1"/>
          </p:cNvSpPr>
          <p:nvPr>
            <p:ph type="title"/>
          </p:nvPr>
        </p:nvSpPr>
        <p:spPr>
          <a:xfrm>
            <a:off x="863305" y="0"/>
            <a:ext cx="10515600" cy="933042"/>
          </a:xfrm>
        </p:spPr>
        <p:txBody>
          <a:bodyPr>
            <a:normAutofit/>
          </a:bodyPr>
          <a:lstStyle/>
          <a:p>
            <a:r>
              <a:rPr lang="hu-HU" sz="5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Description and </a:t>
            </a:r>
            <a:r>
              <a:rPr lang="hu-HU" sz="5400" dirty="0">
                <a:solidFill>
                  <a:srgbClr val="0070C0"/>
                </a:solidFill>
                <a:latin typeface="Century Gothic" panose="020B0502020202020204" pitchFamily="34" charset="0"/>
              </a:rPr>
              <a:t>“visibility” </a:t>
            </a:r>
          </a:p>
        </p:txBody>
      </p:sp>
      <p:cxnSp>
        <p:nvCxnSpPr>
          <p:cNvPr id="6" name="Egyenes összekötő 5"/>
          <p:cNvCxnSpPr/>
          <p:nvPr/>
        </p:nvCxnSpPr>
        <p:spPr>
          <a:xfrm>
            <a:off x="1294266" y="933042"/>
            <a:ext cx="960713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zövegdoboz 6"/>
              <p:cNvSpPr txBox="1"/>
              <p:nvPr/>
            </p:nvSpPr>
            <p:spPr>
              <a:xfrm>
                <a:off x="270890" y="1168428"/>
                <a:ext cx="10807285" cy="1781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hu-HU" sz="2400" dirty="0">
                    <a:solidFill>
                      <a:schemeClr val="accent1">
                        <a:lumMod val="75000"/>
                      </a:schemeClr>
                    </a:solidFill>
                  </a:rPr>
                  <a:t>R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eference function in case of the LHC </a:t>
                </a:r>
                <a:r>
                  <a:rPr lang="hu-HU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energies to </a:t>
                </a:r>
                <a:r>
                  <a:rPr lang="en-GB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see</a:t>
                </a:r>
                <a:r>
                  <a:rPr lang="hu-HU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the deviation from the purely exponential </a:t>
                </a:r>
                <a:r>
                  <a:rPr lang="en-GB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form</a:t>
                </a:r>
                <a:r>
                  <a:rPr lang="hu-HU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of the cone </a:t>
                </a:r>
                <a:endParaRPr lang="en-GB" sz="2400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rgbClr val="323052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sz="2400" b="0" i="1" smtClean="0">
                        <a:solidFill>
                          <a:srgbClr val="32305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b="0" i="1" smtClean="0">
                            <a:solidFill>
                              <a:srgbClr val="32305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solidFill>
                              <a:srgbClr val="323052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l-GR" sz="2400" b="0" i="1" smtClean="0">
                            <a:solidFill>
                              <a:srgbClr val="323052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  <m:r>
                          <a:rPr lang="en-GB" sz="2400" b="0" i="1" smtClean="0">
                            <a:solidFill>
                              <a:srgbClr val="32305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sz="2400" b="0" i="1" smtClean="0">
                            <a:solidFill>
                              <a:srgbClr val="323052"/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  <m:r>
                          <a:rPr lang="en-GB" sz="2400" b="0" i="1" smtClean="0">
                            <a:solidFill>
                              <a:srgbClr val="32305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solidFill>
                              <a:srgbClr val="32305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𝑅𝑒𝑓</m:t>
                        </m:r>
                      </m:num>
                      <m:den>
                        <m:r>
                          <a:rPr lang="en-GB" sz="2400" b="0" i="1" smtClean="0">
                            <a:solidFill>
                              <a:srgbClr val="323052"/>
                            </a:solidFill>
                            <a:latin typeface="Cambria Math" panose="02040503050406030204" pitchFamily="18" charset="0"/>
                          </a:rPr>
                          <m:t>𝑅𝑒𝑓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323052"/>
                    </a:solidFill>
                  </a:rPr>
                  <a:t>,</a:t>
                </a:r>
              </a:p>
              <a:p>
                <a:pPr algn="just"/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   where </a:t>
                </a:r>
                <a14:m>
                  <m:oMath xmlns:m="http://schemas.openxmlformats.org/officeDocument/2006/math">
                    <m:r>
                      <a:rPr lang="hu-HU" sz="2400" b="0" i="1" smtClean="0">
                        <a:solidFill>
                          <a:srgbClr val="323052"/>
                        </a:solidFill>
                        <a:latin typeface="Cambria Math" panose="02040503050406030204" pitchFamily="18" charset="0"/>
                      </a:rPr>
                      <m:t>𝑅𝑒𝑓</m:t>
                    </m:r>
                    <m:r>
                      <a:rPr lang="en-US" sz="2400" i="1" smtClean="0">
                        <a:solidFill>
                          <a:srgbClr val="32305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sz="2400" b="0" i="1" smtClean="0">
                        <a:solidFill>
                          <a:srgbClr val="323052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sz="2400" i="1" smtClean="0">
                            <a:solidFill>
                              <a:srgbClr val="32305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sz="2400" b="0" i="1" smtClean="0">
                            <a:solidFill>
                              <a:srgbClr val="323052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hu-HU" sz="2400" b="0" i="1" smtClean="0">
                            <a:solidFill>
                              <a:srgbClr val="323052"/>
                            </a:solidFill>
                            <a:latin typeface="Cambria Math" panose="02040503050406030204" pitchFamily="18" charset="0"/>
                          </a:rPr>
                          <m:t>𝐵𝑡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, </a:t>
                </a:r>
                <a:r>
                  <a:rPr lang="en-US" sz="2400" dirty="0" smtClean="0">
                    <a:solidFill>
                      <a:srgbClr val="323052"/>
                    </a:solidFill>
                  </a:rPr>
                  <a:t>A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</a:rPr>
                  <a:t>and </a:t>
                </a:r>
                <a:r>
                  <a:rPr lang="en-US" sz="2400" dirty="0">
                    <a:solidFill>
                      <a:srgbClr val="323052"/>
                    </a:solidFill>
                  </a:rPr>
                  <a:t>B</a:t>
                </a:r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</a:rPr>
                  <a:t> determined from a 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fit </a:t>
                </a:r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</a:rPr>
                  <a:t>to the experimental data. </a:t>
                </a:r>
                <a:endParaRPr lang="en-GB" sz="2400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Szövegdoboz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890" y="1168428"/>
                <a:ext cx="10807285" cy="1781193"/>
              </a:xfrm>
              <a:prstGeom prst="rect">
                <a:avLst/>
              </a:prstGeom>
              <a:blipFill rotWithShape="0">
                <a:blip r:embed="rId3"/>
                <a:stretch>
                  <a:fillRect l="-733" t="-2740" r="-902" b="-7192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890" y="2949621"/>
            <a:ext cx="6674523" cy="298293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2460" y="2948664"/>
            <a:ext cx="4199027" cy="298485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0" name="Szövegdoboz 9"/>
          <p:cNvSpPr txBox="1"/>
          <p:nvPr/>
        </p:nvSpPr>
        <p:spPr>
          <a:xfrm>
            <a:off x="46345" y="6459455"/>
            <a:ext cx="9690013" cy="3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*G. Antchev et al., arXiv:1503.08111. 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694960" y="5932556"/>
            <a:ext cx="5268036" cy="403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dirty="0" smtClean="0">
                <a:solidFill>
                  <a:srgbClr val="0033CC"/>
                </a:solidFill>
                <a:latin typeface="Book Antiqua" panose="02040602050305030304" pitchFamily="18" charset="0"/>
              </a:rPr>
              <a:t>Ratio </a:t>
            </a:r>
            <a:r>
              <a:rPr lang="hu-HU" sz="2000" dirty="0" smtClean="0">
                <a:solidFill>
                  <a:srgbClr val="323052"/>
                </a:solidFill>
                <a:latin typeface="Book Antiqua" panose="02040602050305030304" pitchFamily="18" charset="0"/>
              </a:rPr>
              <a:t>R </a:t>
            </a:r>
            <a:r>
              <a:rPr lang="hu-HU" sz="2000" dirty="0" smtClean="0">
                <a:solidFill>
                  <a:srgbClr val="0033CC"/>
                </a:solidFill>
                <a:latin typeface="Book Antiqua" panose="02040602050305030304" pitchFamily="18" charset="0"/>
              </a:rPr>
              <a:t>calculated for 8 TeV</a:t>
            </a:r>
            <a:r>
              <a:rPr lang="hu-HU" sz="2000" dirty="0" smtClean="0">
                <a:solidFill>
                  <a:srgbClr val="323052"/>
                </a:solidFill>
                <a:latin typeface="Book Antiqua" panose="02040602050305030304" pitchFamily="18" charset="0"/>
              </a:rPr>
              <a:t>*</a:t>
            </a:r>
            <a:endParaRPr lang="hu-HU" sz="2000" dirty="0">
              <a:solidFill>
                <a:srgbClr val="323052"/>
              </a:solidFill>
              <a:latin typeface="Book Antiqua" panose="02040602050305030304" pitchFamily="18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6657955" y="5932556"/>
            <a:ext cx="52680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dirty="0" smtClean="0">
                <a:solidFill>
                  <a:srgbClr val="0033CC"/>
                </a:solidFill>
                <a:latin typeface="Book Antiqua" panose="02040602050305030304" pitchFamily="18" charset="0"/>
              </a:rPr>
              <a:t>Ratio </a:t>
            </a:r>
            <a:r>
              <a:rPr lang="hu-HU" sz="2000" dirty="0" smtClean="0">
                <a:solidFill>
                  <a:srgbClr val="323052"/>
                </a:solidFill>
                <a:latin typeface="Book Antiqua" panose="02040602050305030304" pitchFamily="18" charset="0"/>
              </a:rPr>
              <a:t>R </a:t>
            </a:r>
            <a:r>
              <a:rPr lang="hu-HU" sz="2000" dirty="0" smtClean="0">
                <a:solidFill>
                  <a:srgbClr val="0033CC"/>
                </a:solidFill>
                <a:latin typeface="Book Antiqua" panose="02040602050305030304" pitchFamily="18" charset="0"/>
              </a:rPr>
              <a:t>calculated for 13 TeV</a:t>
            </a:r>
          </a:p>
          <a:p>
            <a:pPr algn="ctr"/>
            <a:r>
              <a:rPr lang="hu-HU" dirty="0" smtClean="0">
                <a:solidFill>
                  <a:srgbClr val="323052"/>
                </a:solidFill>
                <a:latin typeface="Book Antiqua" panose="02040602050305030304" pitchFamily="18" charset="0"/>
              </a:rPr>
              <a:t>(from the presentation of Frigyes Nemes)</a:t>
            </a:r>
            <a:endParaRPr lang="hu-HU" dirty="0">
              <a:solidFill>
                <a:srgbClr val="323052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24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Kép 14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ím 1"/>
          <p:cNvSpPr>
            <a:spLocks noGrp="1"/>
          </p:cNvSpPr>
          <p:nvPr>
            <p:ph type="title"/>
          </p:nvPr>
        </p:nvSpPr>
        <p:spPr>
          <a:xfrm>
            <a:off x="760395" y="231632"/>
            <a:ext cx="10515600" cy="933042"/>
          </a:xfrm>
        </p:spPr>
        <p:txBody>
          <a:bodyPr>
            <a:normAutofit/>
          </a:bodyPr>
          <a:lstStyle/>
          <a:p>
            <a:pPr algn="ctr"/>
            <a:r>
              <a:rPr lang="en-GB" sz="5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Simple Pomeron Model</a:t>
            </a:r>
            <a:endParaRPr lang="hu-HU" sz="5400" dirty="0">
              <a:solidFill>
                <a:schemeClr val="accent2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30031" y="1859195"/>
            <a:ext cx="44717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 err="1" smtClean="0">
                <a:solidFill>
                  <a:schemeClr val="accent1">
                    <a:lumMod val="75000"/>
                  </a:schemeClr>
                </a:solidFill>
              </a:rPr>
              <a:t>Differential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u-HU" sz="2800" dirty="0" err="1" smtClean="0">
                <a:solidFill>
                  <a:schemeClr val="accent1">
                    <a:lumMod val="75000"/>
                  </a:schemeClr>
                </a:solidFill>
              </a:rPr>
              <a:t>cross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u-HU" sz="2800" dirty="0" err="1" smtClean="0">
                <a:solidFill>
                  <a:schemeClr val="accent1">
                    <a:lumMod val="75000"/>
                  </a:schemeClr>
                </a:solidFill>
              </a:rPr>
              <a:t>section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n-GB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hu-HU" sz="28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230030" y="3048283"/>
            <a:ext cx="3931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</a:rPr>
              <a:t>Pomeron trajector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y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n-GB" sz="28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230030" y="4010106"/>
            <a:ext cx="3931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Free parameters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n-GB" sz="28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0" y="6367395"/>
            <a:ext cx="1152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*G</a:t>
            </a:r>
            <a:r>
              <a:rPr lang="en-US" i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. Cohen-Tannoudji et al, Lett. Nuov. Cim. 5, 957 (1972).</a:t>
            </a:r>
          </a:p>
          <a:p>
            <a:endParaRPr lang="hu-HU" i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endParaRPr lang="hu-HU" i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8" name="Picture 26" descr="http://latex2png.com/output/latex_9a3d8650758869d9bfd6a888ae800d62.png"/>
          <p:cNvPicPr>
            <a:picLocks noChangeAspect="1" noChangeArrowheads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0430" y="4038919"/>
            <a:ext cx="1898819" cy="54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latex2png.com/output/latex_5baf1cc27d8676f83272a972992749da.png"/>
          <p:cNvPicPr>
            <a:picLocks noChangeAspect="1" noChangeArrowheads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247" y="1679656"/>
            <a:ext cx="5406868" cy="94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latex2png.com/output/latex_06646d32286f631490bf64a171917a35.png"/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807" y="3098384"/>
            <a:ext cx="5315879" cy="47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latex2png.com/output/latex_48e58345ba71fa6520819ee8bf2d31ac.png"/>
          <p:cNvPicPr>
            <a:picLocks noChangeAspect="1" noChangeArrowheads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47" y="4046932"/>
            <a:ext cx="3425813" cy="44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Szövegdoboz 22"/>
              <p:cNvSpPr txBox="1"/>
              <p:nvPr/>
            </p:nvSpPr>
            <p:spPr>
              <a:xfrm>
                <a:off x="230031" y="4842502"/>
                <a:ext cx="1157633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The </a:t>
                </a: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Pomeron is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a </a:t>
                </a: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simple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“supercritical” </a:t>
                </a: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pole in the complex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angular momenta </a:t>
                </a: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plane, with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rgbClr val="32305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2800" b="0" i="1" smtClean="0">
                        <a:solidFill>
                          <a:srgbClr val="32305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i="1" smtClean="0">
                        <a:solidFill>
                          <a:srgbClr val="32305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2800" i="1" smtClean="0">
                        <a:solidFill>
                          <a:srgbClr val="32305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n-GB" sz="2800" b="0" i="1" smtClean="0">
                            <a:solidFill>
                              <a:srgbClr val="32305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800" b="0" i="1" smtClean="0">
                            <a:solidFill>
                              <a:srgbClr val="32305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GB" sz="2800" b="0" i="1" smtClean="0">
                        <a:solidFill>
                          <a:srgbClr val="32305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  <m:r>
                      <a:rPr lang="en-GB" sz="2800" b="0" i="0" smtClean="0">
                        <a:solidFill>
                          <a:srgbClr val="32305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solidFill>
                      <a:srgbClr val="323052"/>
                    </a:solidFill>
                  </a:rPr>
                  <a:t>&gt; </a:t>
                </a:r>
                <a:r>
                  <a:rPr lang="en-US" sz="2800" dirty="0">
                    <a:solidFill>
                      <a:srgbClr val="323052"/>
                    </a:solidFill>
                  </a:rPr>
                  <a:t>0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and </a:t>
                </a:r>
                <a:r>
                  <a:rPr lang="en-US" sz="2800" dirty="0" smtClean="0">
                    <a:solidFill>
                      <a:srgbClr val="323052"/>
                    </a:solidFill>
                  </a:rPr>
                  <a:t>∆ ~ 0.1 </a:t>
                </a:r>
                <a:endParaRPr lang="hu-HU" sz="2800" dirty="0">
                  <a:solidFill>
                    <a:srgbClr val="323052"/>
                  </a:solidFill>
                </a:endParaRPr>
              </a:p>
            </p:txBody>
          </p:sp>
        </mc:Choice>
        <mc:Fallback xmlns="">
          <p:sp>
            <p:nvSpPr>
              <p:cNvPr id="23" name="Szövegdoboz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031" y="4842502"/>
                <a:ext cx="11576331" cy="954107"/>
              </a:xfrm>
              <a:prstGeom prst="rect">
                <a:avLst/>
              </a:prstGeom>
              <a:blipFill rotWithShape="0">
                <a:blip r:embed="rId7"/>
                <a:stretch>
                  <a:fillRect l="-948" t="-6369" b="-16561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Egyenes összekötő 16"/>
          <p:cNvCxnSpPr/>
          <p:nvPr/>
        </p:nvCxnSpPr>
        <p:spPr>
          <a:xfrm>
            <a:off x="1214627" y="1190307"/>
            <a:ext cx="960713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18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Kép 14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Kép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5903" y="3983287"/>
            <a:ext cx="3664156" cy="234098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2" name="Kép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5903" y="1189719"/>
            <a:ext cx="3664156" cy="236134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Szövegdoboz 20"/>
              <p:cNvSpPr txBox="1"/>
              <p:nvPr/>
            </p:nvSpPr>
            <p:spPr>
              <a:xfrm>
                <a:off x="591737" y="1182574"/>
                <a:ext cx="6279125" cy="26207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Number </a:t>
                </a: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of free parameters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is 6. 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Fit was done with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     = 1 fixed.</a:t>
                </a:r>
                <a:endParaRPr lang="en-US" sz="2800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Used dataset was the TOTEM data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 = </a:t>
                </a:r>
                <a:r>
                  <a:rPr lang="en-GB" sz="2800" dirty="0" smtClean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8 </a:t>
                </a:r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TeV</a:t>
                </a:r>
                <a:r>
                  <a:rPr lang="hu-HU" sz="2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Book Antiqua" panose="02040602050305030304" pitchFamily="18" charset="0"/>
                  </a:rPr>
                  <a:t>*</a:t>
                </a:r>
                <a:r>
                  <a:rPr lang="hu-HU" sz="2800" dirty="0">
                    <a:solidFill>
                      <a:schemeClr val="accent1">
                        <a:lumMod val="75000"/>
                      </a:schemeClr>
                    </a:solidFill>
                    <a:latin typeface="Book Antiqua" panose="02040602050305030304" pitchFamily="18" charset="0"/>
                  </a:rPr>
                  <a:t> </a:t>
                </a:r>
                <a:endParaRPr lang="en-GB" sz="2800" dirty="0" smtClean="0">
                  <a:solidFill>
                    <a:schemeClr val="accent1">
                      <a:lumMod val="75000"/>
                    </a:schemeClr>
                  </a:solidFill>
                  <a:latin typeface="Book Antiqua" panose="02040602050305030304" pitchFamily="18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hu-HU" sz="2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All 30 data points were used.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400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Szövegdoboz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737" y="1182574"/>
                <a:ext cx="6279125" cy="2620717"/>
              </a:xfrm>
              <a:prstGeom prst="rect">
                <a:avLst/>
              </a:prstGeom>
              <a:blipFill rotWithShape="0">
                <a:blip r:embed="rId5"/>
                <a:stretch>
                  <a:fillRect l="-1748" t="-2558" r="-2039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" descr="http://latex2png.com/output/latex_998243e54fe3265250b7dce717def72f.png"/>
          <p:cNvPicPr>
            <a:picLocks noChangeAspect="1" noChangeArrowheads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827" y="1787720"/>
            <a:ext cx="394454" cy="30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ím 1"/>
          <p:cNvSpPr>
            <a:spLocks noGrp="1"/>
          </p:cNvSpPr>
          <p:nvPr>
            <p:ph type="title"/>
          </p:nvPr>
        </p:nvSpPr>
        <p:spPr>
          <a:xfrm>
            <a:off x="838200" y="32811"/>
            <a:ext cx="10515600" cy="933042"/>
          </a:xfrm>
        </p:spPr>
        <p:txBody>
          <a:bodyPr>
            <a:normAutofit/>
          </a:bodyPr>
          <a:lstStyle/>
          <a:p>
            <a:pPr algn="ctr"/>
            <a:r>
              <a:rPr lang="en-GB" sz="5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Result of the fit</a:t>
            </a:r>
            <a:endParaRPr lang="hu-HU" sz="5400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Szövegdoboz 28"/>
          <p:cNvSpPr txBox="1"/>
          <p:nvPr/>
        </p:nvSpPr>
        <p:spPr>
          <a:xfrm>
            <a:off x="46345" y="6459455"/>
            <a:ext cx="9690013" cy="3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*G. Antchev et al., arXiv:1503.08111.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3" name="Táblázat 3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7158329"/>
                  </p:ext>
                </p:extLst>
              </p:nvPr>
            </p:nvGraphicFramePr>
            <p:xfrm>
              <a:off x="2281272" y="3506400"/>
              <a:ext cx="3060657" cy="259588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528486"/>
                    <a:gridCol w="1532171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hu-HU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rPr>
                            <a:t>2.11182</a:t>
                          </a:r>
                          <a:endParaRPr lang="hu-HU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hu-HU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rPr>
                            <a:t>-7.98299</a:t>
                          </a:r>
                          <a:endParaRPr lang="hu-HU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hu-HU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rPr>
                            <a:t>1.19209</a:t>
                          </a:r>
                          <a:endParaRPr lang="hu-HU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hu-HU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rPr>
                            <a:t>0.719494</a:t>
                          </a:r>
                          <a:endParaRPr lang="hu-HU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hu-HU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rPr>
                            <a:t>0.0428791</a:t>
                          </a:r>
                          <a:endParaRPr lang="hu-HU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rPr>
                            <a:t>1</a:t>
                          </a:r>
                          <a:endParaRPr lang="hu-HU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hu-HU" i="1" smtClean="0">
                                      <a:solidFill>
                                        <a:srgbClr val="3230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 smtClean="0">
                                      <a:solidFill>
                                        <a:srgbClr val="323052"/>
                                      </a:solidFill>
                                      <a:latin typeface="Cambria Math" panose="02040503050406030204" pitchFamily="18" charset="0"/>
                                    </a:rPr>
                                    <m:t>χ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solidFill>
                                        <a:srgbClr val="323052"/>
                                      </a:solidFill>
                                      <a:latin typeface="Cambria Math" panose="02040503050406030204" pitchFamily="18" charset="0"/>
                                    </a:rPr>
                                    <m:t>2 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dirty="0" smtClean="0">
                              <a:solidFill>
                                <a:srgbClr val="323052"/>
                              </a:solidFill>
                            </a:rPr>
                            <a:t>= 2.00212</a:t>
                          </a:r>
                          <a:endParaRPr lang="hu-HU" dirty="0">
                            <a:solidFill>
                              <a:srgbClr val="323052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hu-HU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3" name="Táblázat 3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7158329"/>
                  </p:ext>
                </p:extLst>
              </p:nvPr>
            </p:nvGraphicFramePr>
            <p:xfrm>
              <a:off x="2281272" y="3506400"/>
              <a:ext cx="3060657" cy="259588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528486"/>
                    <a:gridCol w="1532171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hu-HU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rPr>
                            <a:t>2.11182</a:t>
                          </a:r>
                          <a:endParaRPr lang="hu-HU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hu-HU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rPr>
                            <a:t>-7.98299</a:t>
                          </a:r>
                          <a:endParaRPr lang="hu-HU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hu-HU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rPr>
                            <a:t>1.19209</a:t>
                          </a:r>
                          <a:endParaRPr lang="hu-HU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hu-HU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rPr>
                            <a:t>0.719494</a:t>
                          </a:r>
                          <a:endParaRPr lang="hu-HU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hu-HU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rPr>
                            <a:t>0.0428791</a:t>
                          </a:r>
                          <a:endParaRPr lang="hu-HU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rPr>
                            <a:t>1</a:t>
                          </a:r>
                          <a:endParaRPr lang="hu-HU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 gridSpan="2"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596" t="-608197" r="-795" b="-2295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hu-HU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4" name="Szövegdoboz 33"/>
          <p:cNvSpPr txBox="1"/>
          <p:nvPr/>
        </p:nvSpPr>
        <p:spPr>
          <a:xfrm>
            <a:off x="7002922" y="3553538"/>
            <a:ext cx="5268036" cy="403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33CC"/>
                </a:solidFill>
                <a:latin typeface="Book Antiqua" panose="02040602050305030304" pitchFamily="18" charset="0"/>
              </a:rPr>
              <a:t>The result of the fit</a:t>
            </a:r>
            <a:endParaRPr lang="hu-HU" sz="2000" dirty="0">
              <a:solidFill>
                <a:srgbClr val="0033CC"/>
              </a:solidFill>
              <a:latin typeface="Book Antiqua" panose="020406020503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Szövegdoboz 34"/>
              <p:cNvSpPr txBox="1"/>
              <p:nvPr/>
            </p:nvSpPr>
            <p:spPr>
              <a:xfrm>
                <a:off x="7101384" y="6340683"/>
                <a:ext cx="4913195" cy="40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dirty="0" smtClean="0">
                    <a:solidFill>
                      <a:srgbClr val="0033CC"/>
                    </a:solidFill>
                    <a:latin typeface="Book Antiqua" panose="02040602050305030304" pitchFamily="18" charset="0"/>
                  </a:rPr>
                  <a:t>Behaviour of the local slope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00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0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GB" sz="2000" dirty="0" smtClean="0">
                    <a:solidFill>
                      <a:srgbClr val="0033CC"/>
                    </a:solidFill>
                    <a:latin typeface="Book Antiqua" panose="02040602050305030304" pitchFamily="18" charset="0"/>
                  </a:rPr>
                  <a:t> = 8 TeV</a:t>
                </a:r>
                <a:endParaRPr lang="hu-HU" sz="2000" dirty="0">
                  <a:solidFill>
                    <a:srgbClr val="0033CC"/>
                  </a:solidFill>
                  <a:latin typeface="Book Antiqua" panose="02040602050305030304" pitchFamily="18" charset="0"/>
                </a:endParaRPr>
              </a:p>
            </p:txBody>
          </p:sp>
        </mc:Choice>
        <mc:Fallback xmlns="">
          <p:sp>
            <p:nvSpPr>
              <p:cNvPr id="35" name="Szövegdoboz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1384" y="6340683"/>
                <a:ext cx="4913195" cy="403444"/>
              </a:xfrm>
              <a:prstGeom prst="rect">
                <a:avLst/>
              </a:prstGeom>
              <a:blipFill rotWithShape="0">
                <a:blip r:embed="rId8"/>
                <a:stretch>
                  <a:fillRect l="-620" t="-4545" r="-744" b="-2878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4" descr="http://latex2png.com/output/latex_eda4505ddbae78068333ff33c560c955.png"/>
          <p:cNvPicPr>
            <a:picLocks noChangeAspect="1" noChangeArrowheads="1"/>
          </p:cNvPicPr>
          <p:nvPr/>
        </p:nvPicPr>
        <p:blipFill>
          <a:blip r:embed="rId9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462" y="3553538"/>
            <a:ext cx="1345783" cy="211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Szövegdoboz 36"/>
          <p:cNvSpPr txBox="1"/>
          <p:nvPr/>
        </p:nvSpPr>
        <p:spPr>
          <a:xfrm>
            <a:off x="1175779" y="6105176"/>
            <a:ext cx="5289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33CC"/>
                </a:solidFill>
                <a:latin typeface="Book Antiqua" panose="02040602050305030304" pitchFamily="18" charset="0"/>
              </a:rPr>
              <a:t>Values of fitted parameters</a:t>
            </a:r>
            <a:endParaRPr lang="hu-HU" sz="2000" dirty="0">
              <a:solidFill>
                <a:srgbClr val="0033CC"/>
              </a:solidFill>
              <a:latin typeface="Book Antiqua" panose="02040602050305030304" pitchFamily="18" charset="0"/>
            </a:endParaRPr>
          </a:p>
        </p:txBody>
      </p:sp>
      <p:cxnSp>
        <p:nvCxnSpPr>
          <p:cNvPr id="38" name="Egyenes összekötő 37"/>
          <p:cNvCxnSpPr/>
          <p:nvPr/>
        </p:nvCxnSpPr>
        <p:spPr>
          <a:xfrm>
            <a:off x="1175779" y="965853"/>
            <a:ext cx="960713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026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690753" y="173858"/>
            <a:ext cx="10515600" cy="933042"/>
          </a:xfrm>
        </p:spPr>
        <p:txBody>
          <a:bodyPr>
            <a:normAutofit/>
          </a:bodyPr>
          <a:lstStyle/>
          <a:p>
            <a:pPr algn="ctr"/>
            <a:r>
              <a:rPr lang="en-GB" sz="5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Summary</a:t>
            </a:r>
            <a:endParaRPr lang="hu-HU" sz="5400" dirty="0">
              <a:solidFill>
                <a:schemeClr val="accent2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611541" y="1854263"/>
            <a:ext cx="1028802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The ”break” phenomenon is observable as at the ISR energies as in case of the LHC energies at 8 and 13 TeV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. </a:t>
            </a:r>
            <a:endParaRPr lang="hu-HU" sz="2800" dirty="0" smtClean="0">
              <a:solidFill>
                <a:schemeClr val="accent1">
                  <a:lumMod val="75000"/>
                </a:schemeClr>
              </a:solidFill>
              <a:latin typeface="Book Antiqua" panose="0204060205030503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To see </a:t>
            </a:r>
            <a:r>
              <a:rPr lang="hu-HU" sz="28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the ”break” 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we can use the expression of the local slope or a reference function.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T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he purpose of this phenomenon is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the lowest two-pion exchange in the t −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channel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.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Book Antiqua" panose="0204060205030503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For the physical description of this pheomenon have to use a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two-pion loop singularity in the Pomeron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trajectory</a:t>
            </a:r>
            <a:r>
              <a:rPr lang="hu-HU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.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endParaRPr lang="hu-HU" sz="2800" dirty="0" smtClean="0">
              <a:solidFill>
                <a:schemeClr val="accent1">
                  <a:lumMod val="75000"/>
                </a:schemeClr>
              </a:solidFill>
              <a:latin typeface="Book Antiqua" panose="02040602050305030304" pitchFamily="18" charset="0"/>
            </a:endParaRPr>
          </a:p>
          <a:p>
            <a:pPr algn="just"/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292431" y="1251730"/>
            <a:ext cx="960713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497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la">
  <a:themeElements>
    <a:clrScheme name="Pala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Pala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l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TM04033929[[fn=Pala]]</Template>
  <TotalTime>4395</TotalTime>
  <Words>503</Words>
  <Application>Microsoft Office PowerPoint</Application>
  <PresentationFormat>Szélesvásznú</PresentationFormat>
  <Paragraphs>65</Paragraphs>
  <Slides>10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8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9" baseType="lpstr">
      <vt:lpstr>Arial</vt:lpstr>
      <vt:lpstr>Book Antiqua</vt:lpstr>
      <vt:lpstr>Calibri Light</vt:lpstr>
      <vt:lpstr>Calisto MT</vt:lpstr>
      <vt:lpstr>Cambria Math</vt:lpstr>
      <vt:lpstr>Century Gothic</vt:lpstr>
      <vt:lpstr>Trebuchet MS</vt:lpstr>
      <vt:lpstr>Wingdings 2</vt:lpstr>
      <vt:lpstr>Pala</vt:lpstr>
      <vt:lpstr>High-energy, low-|t| elastic proton-proton scattering</vt:lpstr>
      <vt:lpstr>Introduction</vt:lpstr>
      <vt:lpstr>The ”break” phenomenon</vt:lpstr>
      <vt:lpstr>The ”break” phenomenon</vt:lpstr>
      <vt:lpstr>Description and “visibility” </vt:lpstr>
      <vt:lpstr>Description and “visibility” </vt:lpstr>
      <vt:lpstr>Simple Pomeron Model</vt:lpstr>
      <vt:lpstr>Result of the fit</vt:lpstr>
      <vt:lpstr>Summary</vt:lpstr>
      <vt:lpstr>Thank you for your attention!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High-energy, lowü</dc:title>
  <dc:creator>István</dc:creator>
  <cp:lastModifiedBy>István</cp:lastModifiedBy>
  <cp:revision>243</cp:revision>
  <dcterms:created xsi:type="dcterms:W3CDTF">2016-11-11T20:20:40Z</dcterms:created>
  <dcterms:modified xsi:type="dcterms:W3CDTF">2016-12-08T08:58:29Z</dcterms:modified>
</cp:coreProperties>
</file>