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3" r:id="rId4"/>
    <p:sldId id="258" r:id="rId5"/>
    <p:sldId id="259" r:id="rId6"/>
    <p:sldId id="303" r:id="rId7"/>
    <p:sldId id="288" r:id="rId8"/>
    <p:sldId id="301" r:id="rId9"/>
    <p:sldId id="304" r:id="rId10"/>
    <p:sldId id="293" r:id="rId11"/>
    <p:sldId id="305" r:id="rId12"/>
    <p:sldId id="306" r:id="rId13"/>
    <p:sldId id="308" r:id="rId14"/>
    <p:sldId id="292" r:id="rId15"/>
    <p:sldId id="307" r:id="rId16"/>
    <p:sldId id="264" r:id="rId17"/>
    <p:sldId id="294" r:id="rId18"/>
    <p:sldId id="295" r:id="rId19"/>
    <p:sldId id="302" r:id="rId20"/>
    <p:sldId id="296" r:id="rId21"/>
    <p:sldId id="289" r:id="rId22"/>
    <p:sldId id="291" r:id="rId23"/>
    <p:sldId id="269" r:id="rId24"/>
    <p:sldId id="309" r:id="rId25"/>
    <p:sldId id="286" r:id="rId26"/>
    <p:sldId id="26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26" autoAdjust="0"/>
  </p:normalViewPr>
  <p:slideViewPr>
    <p:cSldViewPr snapToGrid="0" snapToObjects="1">
      <p:cViewPr varScale="1">
        <p:scale>
          <a:sx n="121" d="100"/>
          <a:sy n="121" d="100"/>
        </p:scale>
        <p:origin x="-2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8AC8C-413C-7149-949B-AC3489DD0D1C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1DAF-AD7C-8249-9A25-5B258F55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9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22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8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6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3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3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34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1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59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26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7BCE4-237C-1349-9EA3-264DDB2E3BB8}" type="datetimeFigureOut">
              <a:rPr lang="en-US" smtClean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5115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Slotted foil based THz source design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82950"/>
            <a:ext cx="6048553" cy="204419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Jürgen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Pfingstner, 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15. December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2016</a:t>
            </a:r>
          </a:p>
          <a:p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Many thanks to 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Helga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Holmestad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and Robert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Fröschl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01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Minimum slit separation and beam size at foil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959782" y="2553879"/>
            <a:ext cx="1275891" cy="124017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 rot="2720026">
            <a:off x="6558331" y="2288169"/>
            <a:ext cx="356224" cy="1863457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982727" y="2516405"/>
            <a:ext cx="2436" cy="1339525"/>
            <a:chOff x="6158862" y="2110796"/>
            <a:chExt cx="2436" cy="133952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158862" y="2110796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161298" y="2402895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61298" y="2694994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61298" y="2995367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161298" y="3292877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 flipH="1">
            <a:off x="6195932" y="3409612"/>
            <a:ext cx="639236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094332" y="3533192"/>
            <a:ext cx="639234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454157" y="3121780"/>
            <a:ext cx="639236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352557" y="3245360"/>
            <a:ext cx="639234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786341" y="2594593"/>
            <a:ext cx="2436" cy="1339525"/>
            <a:chOff x="6158862" y="2110796"/>
            <a:chExt cx="2436" cy="133952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158862" y="2110796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161298" y="2402895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61298" y="2694994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161298" y="2995367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161298" y="3292877"/>
              <a:ext cx="0" cy="15744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3147106" y="3487800"/>
            <a:ext cx="25036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3045506" y="3611380"/>
            <a:ext cx="26306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427107" y="3181378"/>
            <a:ext cx="270933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346673" y="3304958"/>
            <a:ext cx="207434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294893" y="2813313"/>
            <a:ext cx="66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≠ 0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012240" y="4507314"/>
            <a:ext cx="134866" cy="25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304937" y="4507314"/>
            <a:ext cx="134866" cy="25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3597040" y="4507314"/>
            <a:ext cx="134866" cy="25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3897603" y="4507314"/>
            <a:ext cx="134866" cy="25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294893" y="4310899"/>
            <a:ext cx="66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0</a:t>
            </a:r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6056231" y="4392779"/>
            <a:ext cx="821267" cy="298850"/>
            <a:chOff x="6108706" y="3509206"/>
            <a:chExt cx="821267" cy="298850"/>
          </a:xfrm>
        </p:grpSpPr>
        <p:grpSp>
          <p:nvGrpSpPr>
            <p:cNvPr id="72" name="Group 71"/>
            <p:cNvGrpSpPr/>
            <p:nvPr/>
          </p:nvGrpSpPr>
          <p:grpSpPr>
            <a:xfrm>
              <a:off x="6117172" y="3515927"/>
              <a:ext cx="804335" cy="283626"/>
              <a:chOff x="4703241" y="3390907"/>
              <a:chExt cx="804335" cy="283626"/>
            </a:xfrm>
            <a:noFill/>
          </p:grpSpPr>
          <p:sp>
            <p:nvSpPr>
              <p:cNvPr id="60" name="Freeform 59"/>
              <p:cNvSpPr/>
              <p:nvPr/>
            </p:nvSpPr>
            <p:spPr>
              <a:xfrm>
                <a:off x="4703241" y="3390907"/>
                <a:ext cx="804335" cy="59266"/>
              </a:xfrm>
              <a:custGeom>
                <a:avLst/>
                <a:gdLst>
                  <a:gd name="connsiteX0" fmla="*/ 0 w 931334"/>
                  <a:gd name="connsiteY0" fmla="*/ 34006 h 127484"/>
                  <a:gd name="connsiteX1" fmla="*/ 203200 w 931334"/>
                  <a:gd name="connsiteY1" fmla="*/ 127140 h 127484"/>
                  <a:gd name="connsiteX2" fmla="*/ 372534 w 931334"/>
                  <a:gd name="connsiteY2" fmla="*/ 4373 h 127484"/>
                  <a:gd name="connsiteX3" fmla="*/ 546100 w 931334"/>
                  <a:gd name="connsiteY3" fmla="*/ 127140 h 127484"/>
                  <a:gd name="connsiteX4" fmla="*/ 740834 w 931334"/>
                  <a:gd name="connsiteY4" fmla="*/ 140 h 127484"/>
                  <a:gd name="connsiteX5" fmla="*/ 931334 w 931334"/>
                  <a:gd name="connsiteY5" fmla="*/ 101740 h 12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1334" h="127484">
                    <a:moveTo>
                      <a:pt x="0" y="34006"/>
                    </a:moveTo>
                    <a:cubicBezTo>
                      <a:pt x="70555" y="83042"/>
                      <a:pt x="141111" y="132079"/>
                      <a:pt x="203200" y="127140"/>
                    </a:cubicBezTo>
                    <a:cubicBezTo>
                      <a:pt x="265289" y="122201"/>
                      <a:pt x="315384" y="4373"/>
                      <a:pt x="372534" y="4373"/>
                    </a:cubicBezTo>
                    <a:cubicBezTo>
                      <a:pt x="429684" y="4373"/>
                      <a:pt x="484717" y="127846"/>
                      <a:pt x="546100" y="127140"/>
                    </a:cubicBezTo>
                    <a:cubicBezTo>
                      <a:pt x="607483" y="126435"/>
                      <a:pt x="676629" y="4373"/>
                      <a:pt x="740834" y="140"/>
                    </a:cubicBezTo>
                    <a:cubicBezTo>
                      <a:pt x="805039" y="-4093"/>
                      <a:pt x="905229" y="88335"/>
                      <a:pt x="931334" y="101740"/>
                    </a:cubicBezTo>
                  </a:path>
                </a:pathLst>
              </a:cu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Connector 61"/>
              <p:cNvCxnSpPr>
                <a:stCxn id="60" idx="0"/>
              </p:cNvCxnSpPr>
              <p:nvPr/>
            </p:nvCxnSpPr>
            <p:spPr>
              <a:xfrm>
                <a:off x="4703241" y="3406716"/>
                <a:ext cx="0" cy="267817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507576" y="3420533"/>
                <a:ext cx="0" cy="254000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4703241" y="3670300"/>
                <a:ext cx="804335" cy="4233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Rectangle 73"/>
            <p:cNvSpPr/>
            <p:nvPr/>
          </p:nvSpPr>
          <p:spPr>
            <a:xfrm>
              <a:off x="6112938" y="3579456"/>
              <a:ext cx="817035" cy="228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nip Same Side Corner Rectangle 75"/>
            <p:cNvSpPr/>
            <p:nvPr/>
          </p:nvSpPr>
          <p:spPr>
            <a:xfrm>
              <a:off x="6640003" y="3545553"/>
              <a:ext cx="247640" cy="58394"/>
            </a:xfrm>
            <a:prstGeom prst="snip2SameRect">
              <a:avLst>
                <a:gd name="adj1" fmla="val 39269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nip Same Side Corner Rectangle 76"/>
            <p:cNvSpPr/>
            <p:nvPr/>
          </p:nvSpPr>
          <p:spPr>
            <a:xfrm>
              <a:off x="6340481" y="3527003"/>
              <a:ext cx="204253" cy="94635"/>
            </a:xfrm>
            <a:prstGeom prst="snip2SameRect">
              <a:avLst>
                <a:gd name="adj1" fmla="val 39269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ight Triangle 77"/>
            <p:cNvSpPr/>
            <p:nvPr/>
          </p:nvSpPr>
          <p:spPr>
            <a:xfrm>
              <a:off x="6108706" y="3519282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ight Triangle 78"/>
            <p:cNvSpPr/>
            <p:nvPr/>
          </p:nvSpPr>
          <p:spPr>
            <a:xfrm flipV="1">
              <a:off x="6261106" y="3579456"/>
              <a:ext cx="135467" cy="92226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ight Triangle 79"/>
            <p:cNvSpPr/>
            <p:nvPr/>
          </p:nvSpPr>
          <p:spPr>
            <a:xfrm>
              <a:off x="6786040" y="3524274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Right Triangle 80"/>
            <p:cNvSpPr/>
            <p:nvPr/>
          </p:nvSpPr>
          <p:spPr>
            <a:xfrm flipH="1">
              <a:off x="6649975" y="3509206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156635" y="2670631"/>
            <a:ext cx="82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032469" y="3345370"/>
            <a:ext cx="82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lotted foil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575646" y="1569361"/>
            <a:ext cx="82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σ</a:t>
            </a:r>
            <a:r>
              <a:rPr lang="en-US" i="1" baseline="-25000" dirty="0" err="1" smtClean="0"/>
              <a:t>x,s</a:t>
            </a:r>
            <a:r>
              <a:rPr lang="en-US" dirty="0" smtClean="0"/>
              <a:t> ≠ 0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544247" y="1569361"/>
            <a:ext cx="82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σ</a:t>
            </a:r>
            <a:r>
              <a:rPr lang="en-US" i="1" baseline="-25000" dirty="0" err="1" smtClean="0"/>
              <a:t>x,s</a:t>
            </a:r>
            <a:r>
              <a:rPr lang="en-US" dirty="0" smtClean="0"/>
              <a:t> = 0</a:t>
            </a:r>
            <a:endParaRPr lang="en-US" dirty="0"/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7137369" y="2571245"/>
            <a:ext cx="0" cy="47867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084784" y="2541663"/>
            <a:ext cx="614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2σ</a:t>
            </a:r>
            <a:r>
              <a:rPr lang="en-US" i="1" baseline="-25000" dirty="0" smtClean="0"/>
              <a:t>x,s</a:t>
            </a:r>
            <a:endParaRPr lang="en-US" dirty="0" smtClean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2634312" y="1569361"/>
            <a:ext cx="0" cy="3353389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919996" y="2230661"/>
            <a:ext cx="699343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542804" y="5353100"/>
            <a:ext cx="22824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Bunching condition: </a:t>
            </a:r>
          </a:p>
          <a:p>
            <a:endParaRPr lang="en-US" sz="1000" dirty="0"/>
          </a:p>
          <a:p>
            <a:pPr algn="ctr"/>
            <a:r>
              <a:rPr lang="en-US" dirty="0" smtClean="0"/>
              <a:t>d/2 ≥ 3</a:t>
            </a:r>
            <a:r>
              <a:rPr lang="en-US" i="1" dirty="0" smtClean="0"/>
              <a:t>σ</a:t>
            </a:r>
            <a:r>
              <a:rPr lang="en-US" i="1" baseline="-25000" dirty="0" smtClean="0"/>
              <a:t>x,s</a:t>
            </a:r>
          </a:p>
          <a:p>
            <a:pPr algn="ctr"/>
            <a:r>
              <a:rPr lang="en-US" dirty="0" smtClean="0"/>
              <a:t>d/2 ≥ 1mm (β=2m)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4869380" y="5337560"/>
            <a:ext cx="32079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Bandwidth condition (10-5%): </a:t>
            </a:r>
          </a:p>
          <a:p>
            <a:endParaRPr lang="en-US" sz="1000" dirty="0"/>
          </a:p>
          <a:p>
            <a:pPr algn="ctr"/>
            <a:r>
              <a:rPr lang="en-US" dirty="0"/>
              <a:t>2</a:t>
            </a:r>
            <a:r>
              <a:rPr lang="en-US" i="1" dirty="0" smtClean="0"/>
              <a:t>σ</a:t>
            </a:r>
            <a:r>
              <a:rPr lang="en-US" i="1" baseline="-25000" dirty="0" smtClean="0"/>
              <a:t>x</a:t>
            </a:r>
            <a:r>
              <a:rPr lang="en-US" dirty="0" smtClean="0"/>
              <a:t> &gt; 10d to 20d</a:t>
            </a:r>
          </a:p>
          <a:p>
            <a:pPr algn="ctr"/>
            <a:r>
              <a:rPr lang="en-US" dirty="0"/>
              <a:t>2</a:t>
            </a:r>
            <a:r>
              <a:rPr lang="en-US" i="1" dirty="0"/>
              <a:t>σ</a:t>
            </a:r>
            <a:r>
              <a:rPr lang="en-US" i="1" baseline="-25000" dirty="0"/>
              <a:t>x</a:t>
            </a:r>
            <a:r>
              <a:rPr lang="en-US" dirty="0"/>
              <a:t> &gt; 2</a:t>
            </a:r>
            <a:r>
              <a:rPr lang="en-US" dirty="0" smtClean="0"/>
              <a:t>cm to 4cm</a:t>
            </a:r>
            <a:endParaRPr lang="en-US" dirty="0"/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7788642" y="2484309"/>
            <a:ext cx="0" cy="150739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913430" y="3090067"/>
            <a:ext cx="511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2σ</a:t>
            </a:r>
            <a:r>
              <a:rPr lang="en-US" i="1" baseline="-25000" dirty="0" smtClean="0"/>
              <a:t>x</a:t>
            </a:r>
            <a:endParaRPr lang="en-US" dirty="0" smtClean="0"/>
          </a:p>
        </p:txBody>
      </p:sp>
      <p:sp>
        <p:nvSpPr>
          <p:cNvPr id="101" name="Rectangle 100"/>
          <p:cNvSpPr/>
          <p:nvPr/>
        </p:nvSpPr>
        <p:spPr>
          <a:xfrm>
            <a:off x="1427356" y="5353100"/>
            <a:ext cx="2470247" cy="125955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4785849" y="5337560"/>
            <a:ext cx="3313933" cy="125955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28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Chicane-type system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77013" y="1720466"/>
            <a:ext cx="3761895" cy="1506715"/>
            <a:chOff x="908498" y="1783442"/>
            <a:chExt cx="3761895" cy="1506715"/>
          </a:xfrm>
        </p:grpSpPr>
        <p:pic>
          <p:nvPicPr>
            <p:cNvPr id="4" name="Picture 3" descr="Screen Shot 2016-12-13 at 09.44.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498" y="1783442"/>
              <a:ext cx="3761895" cy="150671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736314" y="1868336"/>
              <a:ext cx="734669" cy="5458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3545" y="3862626"/>
            <a:ext cx="38353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Parameter choice: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i="1" dirty="0" err="1" smtClean="0"/>
              <a:t>h</a:t>
            </a:r>
            <a:r>
              <a:rPr lang="en-US" sz="1600" i="1" baseline="-25000" dirty="0" err="1" smtClean="0"/>
              <a:t>max</a:t>
            </a:r>
            <a:r>
              <a:rPr lang="en-US" sz="1600" dirty="0" smtClean="0"/>
              <a:t> = 26 (energy chirp, given by de-chirper). </a:t>
            </a: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d</a:t>
            </a:r>
            <a:r>
              <a:rPr lang="en-US" sz="1600" dirty="0" smtClean="0"/>
              <a:t> = 2mm by </a:t>
            </a:r>
            <a:r>
              <a:rPr lang="en-US" sz="1600" i="1" dirty="0" err="1" smtClean="0"/>
              <a:t>σ</a:t>
            </a:r>
            <a:r>
              <a:rPr lang="en-US" sz="1600" i="1" baseline="-25000" dirty="0" err="1" smtClean="0"/>
              <a:t>x</a:t>
            </a:r>
            <a:r>
              <a:rPr lang="en-US" sz="1600" dirty="0" smtClean="0"/>
              <a:t> condition.</a:t>
            </a: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θ</a:t>
            </a:r>
            <a:r>
              <a:rPr lang="en-US" sz="1600" dirty="0" smtClean="0"/>
              <a:t> for tuning (bend angle).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 of chicane (only free parameter).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Longer L give smaller bandwidth</a:t>
            </a: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For </a:t>
            </a:r>
            <a:r>
              <a:rPr lang="en-US" sz="1600" dirty="0" smtClean="0"/>
              <a:t>6.5m</a:t>
            </a:r>
            <a:r>
              <a:rPr lang="en-US" sz="1600" dirty="0"/>
              <a:t>, BW </a:t>
            </a:r>
            <a:r>
              <a:rPr lang="en-US" sz="1600" dirty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US" sz="1600" dirty="0">
                <a:ea typeface="ＭＳ ゴシック"/>
                <a:cs typeface="ＭＳ ゴシック"/>
              </a:rPr>
              <a:t> 7</a:t>
            </a:r>
            <a:r>
              <a:rPr lang="en-US" sz="1600" dirty="0" smtClean="0">
                <a:ea typeface="ＭＳ ゴシック"/>
                <a:cs typeface="ＭＳ ゴシック"/>
              </a:rPr>
              <a:t>%.</a:t>
            </a:r>
            <a:endParaRPr lang="en-US" sz="1600" dirty="0">
              <a:ea typeface="ＭＳ ゴシック"/>
              <a:cs typeface="ＭＳ ゴシック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5903" y="1457141"/>
            <a:ext cx="26080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Tuning curve (6.5m): </a:t>
            </a:r>
          </a:p>
          <a:p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399859" y="4463346"/>
            <a:ext cx="32621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ain effect: </a:t>
            </a:r>
            <a:r>
              <a:rPr lang="en-US" sz="1600" dirty="0" smtClean="0">
                <a:solidFill>
                  <a:srgbClr val="000090"/>
                </a:solidFill>
              </a:rPr>
              <a:t>bunch compression.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R</a:t>
            </a:r>
            <a:r>
              <a:rPr lang="en-US" sz="1600" i="1" baseline="-25000" dirty="0" smtClean="0"/>
              <a:t>56</a:t>
            </a:r>
            <a:r>
              <a:rPr lang="en-US" sz="1600" dirty="0" smtClean="0"/>
              <a:t> = 4cm to 9.5cm.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err="1" smtClean="0"/>
              <a:t>D</a:t>
            </a:r>
            <a:r>
              <a:rPr lang="en-US" sz="1600" i="1" baseline="-25000" dirty="0" err="1" smtClean="0"/>
              <a:t>x</a:t>
            </a:r>
            <a:r>
              <a:rPr lang="en-US" sz="1600" dirty="0" smtClean="0"/>
              <a:t> = 0.24m to 0.37m.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2</a:t>
            </a:r>
            <a:r>
              <a:rPr lang="en-US" sz="1600" i="1" dirty="0" smtClean="0"/>
              <a:t>σ</a:t>
            </a:r>
            <a:r>
              <a:rPr lang="en-US" sz="1600" i="1" baseline="-25000" dirty="0" smtClean="0"/>
              <a:t>x</a:t>
            </a:r>
            <a:r>
              <a:rPr lang="en-US" sz="1600" dirty="0" smtClean="0"/>
              <a:t> = 3cm to 4.5cm.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ea typeface="ＭＳ ゴシック"/>
                <a:cs typeface="ＭＳ ゴシック"/>
              </a:rPr>
              <a:t>No problem due to </a:t>
            </a:r>
            <a:r>
              <a:rPr lang="en-US" sz="1600" i="1" dirty="0" err="1" smtClean="0">
                <a:ea typeface="ＭＳ ゴシック"/>
                <a:cs typeface="ＭＳ ゴシック"/>
              </a:rPr>
              <a:t>σ</a:t>
            </a:r>
            <a:r>
              <a:rPr lang="en-US" sz="1600" i="1" baseline="-25000" dirty="0" err="1" smtClean="0">
                <a:ea typeface="ＭＳ ゴシック"/>
                <a:cs typeface="ＭＳ ゴシック"/>
              </a:rPr>
              <a:t>E</a:t>
            </a:r>
            <a:r>
              <a:rPr lang="en-US" sz="1600" i="1" baseline="-25000" dirty="0" err="1">
                <a:ea typeface="ＭＳ ゴシック"/>
                <a:cs typeface="ＭＳ ゴシック"/>
              </a:rPr>
              <a:t>,incoh</a:t>
            </a:r>
            <a:r>
              <a:rPr lang="en-US" sz="1600" dirty="0">
                <a:ea typeface="ＭＳ ゴシック"/>
                <a:cs typeface="ＭＳ ゴシック"/>
              </a:rPr>
              <a:t> </a:t>
            </a:r>
            <a:r>
              <a:rPr lang="en-US" sz="1600" dirty="0" smtClean="0">
                <a:ea typeface="ＭＳ ゴシック"/>
                <a:cs typeface="ＭＳ ゴシック"/>
              </a:rPr>
              <a:t>smearing (5μm).</a:t>
            </a:r>
            <a:endParaRPr lang="en-US" sz="1600" dirty="0"/>
          </a:p>
        </p:txBody>
      </p:sp>
      <p:pic>
        <p:nvPicPr>
          <p:cNvPr id="11" name="Picture 10" descr="tuning_curv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996" y="1897104"/>
            <a:ext cx="3286941" cy="246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41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Shorter design 1: optical tuning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978104" y="1303086"/>
            <a:ext cx="4946302" cy="1805958"/>
            <a:chOff x="908498" y="1783442"/>
            <a:chExt cx="3761895" cy="1506715"/>
          </a:xfrm>
        </p:grpSpPr>
        <p:pic>
          <p:nvPicPr>
            <p:cNvPr id="5" name="Picture 4" descr="Screen Shot 2016-12-13 at 09.44.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498" y="1783442"/>
              <a:ext cx="3761895" cy="15067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736314" y="1868336"/>
              <a:ext cx="734669" cy="5458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/>
          <p:cNvSpPr/>
          <p:nvPr/>
        </p:nvSpPr>
        <p:spPr>
          <a:xfrm>
            <a:off x="5205328" y="2286390"/>
            <a:ext cx="151796" cy="51184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730444" y="2657109"/>
            <a:ext cx="945292" cy="10248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62027" y="3848795"/>
            <a:ext cx="2146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Defocusing QP to create large dispersion at foil in short distance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207749" y="3848795"/>
            <a:ext cx="1964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Focusing QP to reduce D’ so that the DP can cancel it.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048969" y="2909022"/>
            <a:ext cx="308157" cy="7729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78646" y="1968393"/>
            <a:ext cx="151796" cy="51184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038255" y="1940053"/>
            <a:ext cx="151796" cy="51184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456542" y="2300748"/>
            <a:ext cx="151796" cy="51184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38341" y="1927653"/>
            <a:ext cx="268410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To have the same trajectory keep all DP strength the same.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u="sng" dirty="0" smtClean="0"/>
              <a:t>Tuning: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Change dispersion </a:t>
            </a:r>
            <a:r>
              <a:rPr lang="en-US" sz="1600" dirty="0" smtClean="0"/>
              <a:t>in middle DPs, </a:t>
            </a:r>
            <a:r>
              <a:rPr lang="en-US" sz="1600" dirty="0" smtClean="0">
                <a:solidFill>
                  <a:srgbClr val="000090"/>
                </a:solidFill>
              </a:rPr>
              <a:t>via two QPs </a:t>
            </a:r>
            <a:r>
              <a:rPr lang="en-US" sz="1600" dirty="0" smtClean="0"/>
              <a:t>per arm.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Same performance in about 2m length.</a:t>
            </a:r>
          </a:p>
          <a:p>
            <a:pPr marL="285750" indent="-285750">
              <a:buFont typeface="Arial"/>
              <a:buChar char="•"/>
            </a:pPr>
            <a:endParaRPr lang="en-US" sz="1000" u="sng" dirty="0" smtClean="0"/>
          </a:p>
          <a:p>
            <a:pPr marL="285750" indent="-285750">
              <a:buFont typeface="Arial"/>
              <a:buChar char="•"/>
            </a:pPr>
            <a:r>
              <a:rPr lang="en-US" sz="1600" u="sng" dirty="0" smtClean="0"/>
              <a:t>Problem: </a:t>
            </a:r>
            <a:r>
              <a:rPr lang="en-US" sz="1600" dirty="0" smtClean="0"/>
              <a:t>also the </a:t>
            </a:r>
            <a:r>
              <a:rPr lang="en-US" sz="1600" dirty="0" smtClean="0">
                <a:solidFill>
                  <a:srgbClr val="000090"/>
                </a:solidFill>
              </a:rPr>
              <a:t>matching will have to be tuned </a:t>
            </a:r>
            <a:r>
              <a:rPr lang="en-US" sz="1600" dirty="0" smtClean="0"/>
              <a:t>to keep beam size at foil constant.</a:t>
            </a:r>
            <a:endParaRPr lang="en-US" sz="1600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3680740" y="4950457"/>
            <a:ext cx="21524" cy="190754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680739" y="4950457"/>
            <a:ext cx="546326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2753" y="5111686"/>
            <a:ext cx="5051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Detail about </a:t>
            </a:r>
            <a:r>
              <a:rPr lang="en-US" sz="1600" dirty="0" err="1" smtClean="0"/>
              <a:t>optimisation</a:t>
            </a:r>
            <a:r>
              <a:rPr lang="en-US" sz="1600" dirty="0" smtClean="0"/>
              <a:t>: </a:t>
            </a:r>
          </a:p>
          <a:p>
            <a:endParaRPr lang="en-US" sz="10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Since h is limited, R56 at full compression is fixed.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R56 = 2*D*</a:t>
            </a:r>
            <a:r>
              <a:rPr lang="en-US" sz="1600" dirty="0" err="1" smtClean="0"/>
              <a:t>θ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To have large BW, D has to be large, and </a:t>
            </a:r>
            <a:r>
              <a:rPr lang="en-US" sz="1600" dirty="0" err="1" smtClean="0"/>
              <a:t>θ</a:t>
            </a:r>
            <a:r>
              <a:rPr lang="en-US" sz="1600" dirty="0" smtClean="0"/>
              <a:t> small.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Therefore, </a:t>
            </a:r>
            <a:r>
              <a:rPr lang="en-US" sz="1600" dirty="0" smtClean="0">
                <a:solidFill>
                  <a:srgbClr val="000090"/>
                </a:solidFill>
              </a:rPr>
              <a:t>weaker bends are better</a:t>
            </a:r>
            <a:r>
              <a:rPr lang="en-US" sz="1600" dirty="0" smtClean="0"/>
              <a:t>.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0990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Shorter design 2: foil tuning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60612" y="1692339"/>
            <a:ext cx="284421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Optics with dispersion at foil, but R56≈0.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Shape dispersion with QPs.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u="sng" dirty="0" smtClean="0"/>
              <a:t>Tuning:</a:t>
            </a:r>
            <a:r>
              <a:rPr lang="en-US" sz="1600" dirty="0" smtClean="0"/>
              <a:t> only via changing foil pattern, by moving foil.</a:t>
            </a:r>
          </a:p>
          <a:p>
            <a:endParaRPr lang="en-US" sz="1000" dirty="0" smtClean="0"/>
          </a:p>
          <a:p>
            <a:r>
              <a:rPr lang="en-US" sz="1600" u="sng" dirty="0" smtClean="0"/>
              <a:t>Advantages: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</a:rPr>
              <a:t>Fixed optics</a:t>
            </a:r>
            <a:r>
              <a:rPr lang="en-US" sz="1600" dirty="0" smtClean="0"/>
              <a:t>.</a:t>
            </a: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</a:rPr>
              <a:t>Easy tuning</a:t>
            </a:r>
            <a:r>
              <a:rPr lang="en-US" sz="1600" dirty="0" smtClean="0"/>
              <a:t>. 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r>
              <a:rPr lang="en-US" sz="1600" u="sng" dirty="0" smtClean="0"/>
              <a:t>Disadvantages: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Large dispersion (1m) and beam (12cm) necessary. </a:t>
            </a:r>
            <a:r>
              <a:rPr lang="en-US" sz="1600" dirty="0" smtClean="0">
                <a:solidFill>
                  <a:srgbClr val="000090"/>
                </a:solidFill>
              </a:rPr>
              <a:t>Non-</a:t>
            </a:r>
            <a:r>
              <a:rPr lang="en-US" sz="1600" dirty="0" err="1" smtClean="0">
                <a:solidFill>
                  <a:srgbClr val="000090"/>
                </a:solidFill>
              </a:rPr>
              <a:t>linearities</a:t>
            </a:r>
            <a:r>
              <a:rPr lang="en-US" sz="1600" dirty="0" smtClean="0"/>
              <a:t>. 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4530620" y="1861464"/>
            <a:ext cx="4180405" cy="3908353"/>
            <a:chOff x="3481541" y="1445119"/>
            <a:chExt cx="5229934" cy="4728648"/>
          </a:xfrm>
        </p:grpSpPr>
        <p:grpSp>
          <p:nvGrpSpPr>
            <p:cNvPr id="51" name="Group 50"/>
            <p:cNvGrpSpPr/>
            <p:nvPr/>
          </p:nvGrpSpPr>
          <p:grpSpPr>
            <a:xfrm>
              <a:off x="3481541" y="1445119"/>
              <a:ext cx="5229934" cy="2536551"/>
              <a:chOff x="1044836" y="1342202"/>
              <a:chExt cx="5229934" cy="2536551"/>
            </a:xfrm>
          </p:grpSpPr>
          <p:sp>
            <p:nvSpPr>
              <p:cNvPr id="5" name="Isosceles Triangle 4"/>
              <p:cNvSpPr/>
              <p:nvPr/>
            </p:nvSpPr>
            <p:spPr>
              <a:xfrm>
                <a:off x="1742214" y="3199566"/>
                <a:ext cx="340919" cy="293896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Isosceles Triangle 5"/>
              <p:cNvSpPr/>
              <p:nvPr/>
            </p:nvSpPr>
            <p:spPr>
              <a:xfrm rot="10800000">
                <a:off x="5242604" y="2060925"/>
                <a:ext cx="340919" cy="293896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>
                <a:endCxn id="5" idx="1"/>
              </p:cNvCxnSpPr>
              <p:nvPr/>
            </p:nvCxnSpPr>
            <p:spPr>
              <a:xfrm>
                <a:off x="1290918" y="3346514"/>
                <a:ext cx="53652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endCxn id="6" idx="5"/>
              </p:cNvCxnSpPr>
              <p:nvPr/>
            </p:nvCxnSpPr>
            <p:spPr>
              <a:xfrm flipV="1">
                <a:off x="2008398" y="2207873"/>
                <a:ext cx="3319436" cy="11386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6" idx="1"/>
              </p:cNvCxnSpPr>
              <p:nvPr/>
            </p:nvCxnSpPr>
            <p:spPr>
              <a:xfrm>
                <a:off x="5498293" y="2207873"/>
                <a:ext cx="588961" cy="104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 rot="20275903">
                <a:off x="3462986" y="2553579"/>
                <a:ext cx="143398" cy="51184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 rot="20275903">
                <a:off x="3998539" y="2363009"/>
                <a:ext cx="143398" cy="51184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 rot="20275903">
                <a:off x="4880438" y="2098900"/>
                <a:ext cx="143398" cy="51184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/>
              <p:nvPr/>
            </p:nvSpPr>
            <p:spPr>
              <a:xfrm rot="20584068">
                <a:off x="2427854" y="2920365"/>
                <a:ext cx="142764" cy="51184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3641856" y="2218369"/>
                <a:ext cx="318258" cy="99169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160060" y="2539543"/>
                <a:ext cx="4819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QD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821023" y="2601596"/>
                <a:ext cx="4819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QD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393076" y="3050658"/>
                <a:ext cx="446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QF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051619" y="2848118"/>
                <a:ext cx="446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QF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683934" y="2786262"/>
                <a:ext cx="445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DP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148130" y="1683886"/>
                <a:ext cx="445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DP</a:t>
                </a:r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400462" y="1742381"/>
                <a:ext cx="482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foil</a:t>
                </a:r>
                <a:endParaRPr lang="en-US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V="1">
                <a:off x="2266977" y="3482059"/>
                <a:ext cx="3060857" cy="273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3761508" y="3509421"/>
                <a:ext cx="5382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 m</a:t>
                </a:r>
                <a:endParaRPr lang="en-US" dirty="0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V="1">
                <a:off x="5498293" y="2445631"/>
                <a:ext cx="0" cy="9743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5561263" y="2704278"/>
                <a:ext cx="713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0.4 m</a:t>
                </a:r>
                <a:endParaRPr lang="en-US" dirty="0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>
                <a:off x="1364385" y="1742381"/>
                <a:ext cx="0" cy="61244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1364385" y="1742381"/>
                <a:ext cx="79567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1582439" y="1342202"/>
                <a:ext cx="3195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z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044836" y="1775565"/>
                <a:ext cx="3195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</p:grpSp>
        <p:cxnSp>
          <p:nvCxnSpPr>
            <p:cNvPr id="53" name="Straight Arrow Connector 52"/>
            <p:cNvCxnSpPr/>
            <p:nvPr/>
          </p:nvCxnSpPr>
          <p:spPr>
            <a:xfrm>
              <a:off x="4019144" y="5804435"/>
              <a:ext cx="450481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445103" y="5615502"/>
              <a:ext cx="550637" cy="18893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4995740" y="4586867"/>
              <a:ext cx="965564" cy="102863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961304" y="4586867"/>
              <a:ext cx="52702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 flipV="1">
              <a:off x="6488324" y="4586867"/>
              <a:ext cx="965564" cy="102863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7439999" y="5615502"/>
              <a:ext cx="550637" cy="18893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625812" y="3855718"/>
              <a:ext cx="3933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</a:t>
              </a:r>
              <a:r>
                <a:rPr lang="en-US" baseline="-25000" dirty="0" err="1" smtClean="0"/>
                <a:t>x</a:t>
              </a:r>
              <a:endParaRPr lang="en-US" baseline="-25000" dirty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4120639" y="3981670"/>
              <a:ext cx="0" cy="19277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4120639" y="4586867"/>
              <a:ext cx="1840665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3594327" y="4346055"/>
              <a:ext cx="486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1m</a:t>
              </a:r>
              <a:endParaRPr lang="en-US" baseline="-25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40897" y="5804435"/>
              <a:ext cx="2758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845173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for 1-4 THz imprint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2609" y="2006889"/>
            <a:ext cx="268272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Foil for </a:t>
            </a:r>
            <a:r>
              <a:rPr lang="en-US" sz="1600" dirty="0" smtClean="0">
                <a:solidFill>
                  <a:srgbClr val="000090"/>
                </a:solidFill>
              </a:rPr>
              <a:t>continuous, linear frequency tuning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For mechanical stability a minimum </a:t>
            </a:r>
            <a:r>
              <a:rPr lang="en-US" sz="1600" dirty="0" smtClean="0">
                <a:solidFill>
                  <a:srgbClr val="000090"/>
                </a:solidFill>
              </a:rPr>
              <a:t>thickness</a:t>
            </a:r>
            <a:r>
              <a:rPr lang="en-US" sz="1600" dirty="0" smtClean="0"/>
              <a:t> is necessary </a:t>
            </a:r>
            <a:r>
              <a:rPr lang="en-US" sz="1600" dirty="0" smtClean="0">
                <a:solidFill>
                  <a:srgbClr val="000090"/>
                </a:solidFill>
              </a:rPr>
              <a:t>(&gt;1mm </a:t>
            </a:r>
            <a:r>
              <a:rPr lang="en-US" sz="1600" dirty="0" smtClean="0"/>
              <a:t>assumed).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Vertical size arbitrary.</a:t>
            </a:r>
          </a:p>
          <a:p>
            <a:r>
              <a:rPr lang="en-US" sz="16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For 4-20 THz, tuning the </a:t>
            </a:r>
            <a:r>
              <a:rPr lang="en-US" sz="1600" dirty="0" smtClean="0">
                <a:solidFill>
                  <a:srgbClr val="000090"/>
                </a:solidFill>
              </a:rPr>
              <a:t>undulator to higher harmonic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Easy tuning by </a:t>
            </a:r>
            <a:r>
              <a:rPr lang="en-US" sz="1600" dirty="0" smtClean="0">
                <a:solidFill>
                  <a:srgbClr val="000090"/>
                </a:solidFill>
              </a:rPr>
              <a:t>moving the foil instead of beam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14438" y="2031079"/>
            <a:ext cx="4961467" cy="3713238"/>
            <a:chOff x="457200" y="1808666"/>
            <a:chExt cx="5505372" cy="4045430"/>
          </a:xfrm>
        </p:grpSpPr>
        <p:pic>
          <p:nvPicPr>
            <p:cNvPr id="4" name="Picture 3" descr="Screen Shot 2016-12-08 at 14.48.0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808666"/>
              <a:ext cx="4501253" cy="404543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5116287" y="2086856"/>
              <a:ext cx="0" cy="319876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249333" y="4992096"/>
              <a:ext cx="701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 THz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7238" y="2081236"/>
              <a:ext cx="701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 THz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61238" y="3047255"/>
              <a:ext cx="701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  <a:r>
                <a:rPr lang="en-US" dirty="0" smtClean="0"/>
                <a:t> THz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61238" y="4046321"/>
              <a:ext cx="701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dirty="0" smtClean="0"/>
                <a:t> THz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054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linearities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612" y="1852110"/>
            <a:ext cx="7826188" cy="4036297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Worry due </a:t>
            </a:r>
            <a:r>
              <a:rPr lang="en-US" sz="1800" dirty="0" smtClean="0">
                <a:solidFill>
                  <a:srgbClr val="000090"/>
                </a:solidFill>
              </a:rPr>
              <a:t>to large beam size </a:t>
            </a:r>
            <a:r>
              <a:rPr lang="en-US" sz="1800" dirty="0" smtClean="0"/>
              <a:t>at foil (12cm)</a:t>
            </a:r>
          </a:p>
          <a:p>
            <a:endParaRPr lang="en-US" sz="1800" dirty="0" smtClean="0"/>
          </a:p>
          <a:p>
            <a:r>
              <a:rPr lang="en-US" sz="1800" dirty="0" smtClean="0"/>
              <a:t>3 issues:</a:t>
            </a:r>
          </a:p>
          <a:p>
            <a:pPr lvl="1"/>
            <a:r>
              <a:rPr lang="en-US" sz="1800" b="1" i="1" dirty="0" smtClean="0"/>
              <a:t>X</a:t>
            </a:r>
            <a:r>
              <a:rPr lang="en-US" sz="1800" b="1" dirty="0" smtClean="0"/>
              <a:t>:</a:t>
            </a:r>
            <a:r>
              <a:rPr lang="en-US" sz="1800" dirty="0" smtClean="0"/>
              <a:t> Transverse distortions at foil (RF curvature, </a:t>
            </a:r>
            <a:r>
              <a:rPr lang="en-US" sz="1800" dirty="0" err="1" smtClean="0"/>
              <a:t>lineariser</a:t>
            </a:r>
            <a:r>
              <a:rPr lang="en-US" sz="1800" dirty="0" smtClean="0"/>
              <a:t> and </a:t>
            </a:r>
            <a:r>
              <a:rPr lang="en-US" sz="1800" i="1" dirty="0" smtClean="0"/>
              <a:t>T</a:t>
            </a:r>
            <a:r>
              <a:rPr lang="en-US" sz="1800" i="1" baseline="-25000" dirty="0" smtClean="0"/>
              <a:t>166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b="1" i="1" dirty="0" smtClean="0"/>
              <a:t>Z</a:t>
            </a:r>
            <a:r>
              <a:rPr lang="en-US" sz="1800" b="1" dirty="0" smtClean="0"/>
              <a:t>:</a:t>
            </a:r>
            <a:r>
              <a:rPr lang="en-US" sz="1800" dirty="0" smtClean="0"/>
              <a:t> Change of final bunching due to longitudinal distortions. </a:t>
            </a:r>
          </a:p>
          <a:p>
            <a:pPr lvl="1"/>
            <a:r>
              <a:rPr lang="en-US" sz="1800" b="1" i="1" dirty="0" err="1" smtClean="0"/>
              <a:t>δ</a:t>
            </a:r>
            <a:r>
              <a:rPr lang="en-US" sz="1800" b="1" dirty="0" smtClean="0"/>
              <a:t>:</a:t>
            </a:r>
            <a:r>
              <a:rPr lang="en-US" sz="1800" dirty="0" smtClean="0"/>
              <a:t> Energy spread distortion in undulator due to RF curvature, </a:t>
            </a:r>
            <a:r>
              <a:rPr lang="en-US" sz="1800" dirty="0" err="1" smtClean="0"/>
              <a:t>lineariser</a:t>
            </a:r>
            <a:r>
              <a:rPr lang="en-US" sz="1800" dirty="0" smtClean="0"/>
              <a:t> and de-chirper. </a:t>
            </a:r>
          </a:p>
          <a:p>
            <a:pPr lvl="1"/>
            <a:endParaRPr lang="en-US" sz="1800" dirty="0" smtClean="0"/>
          </a:p>
          <a:p>
            <a:r>
              <a:rPr lang="en-US" sz="1800" dirty="0" err="1" smtClean="0"/>
              <a:t>Lineariser</a:t>
            </a:r>
            <a:r>
              <a:rPr lang="en-US" sz="1800" dirty="0"/>
              <a:t>: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Maybe it is possible to make a </a:t>
            </a:r>
            <a:r>
              <a:rPr lang="en-US" sz="1800" dirty="0" smtClean="0">
                <a:solidFill>
                  <a:srgbClr val="000090"/>
                </a:solidFill>
              </a:rPr>
              <a:t>optical </a:t>
            </a:r>
            <a:r>
              <a:rPr lang="en-US" sz="1800" dirty="0" err="1" smtClean="0">
                <a:solidFill>
                  <a:srgbClr val="000090"/>
                </a:solidFill>
              </a:rPr>
              <a:t>linearisation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ompensate non-linear </a:t>
            </a:r>
            <a:r>
              <a:rPr lang="en-US" sz="1800" i="1" dirty="0" err="1" smtClean="0"/>
              <a:t>δ</a:t>
            </a:r>
            <a:r>
              <a:rPr lang="en-US" sz="1800" dirty="0" smtClean="0"/>
              <a:t> with non-linear de-chirper wakefield.  </a:t>
            </a:r>
          </a:p>
          <a:p>
            <a:pPr lvl="1"/>
            <a:endParaRPr lang="en-US" sz="1800" dirty="0"/>
          </a:p>
          <a:p>
            <a:r>
              <a:rPr lang="en-US" sz="1800" dirty="0" smtClean="0">
                <a:solidFill>
                  <a:srgbClr val="000090"/>
                </a:solidFill>
              </a:rPr>
              <a:t>Studies have started, but not ready for presentation yet. </a:t>
            </a:r>
          </a:p>
        </p:txBody>
      </p:sp>
    </p:spTree>
    <p:extLst>
      <p:ext uri="{BB962C8B-B14F-4D97-AF65-F5344CB8AC3E}">
        <p14:creationId xmlns:p14="http://schemas.microsoft.com/office/powerpoint/2010/main" val="126071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4800" dirty="0"/>
              <a:t>3</a:t>
            </a:r>
            <a:r>
              <a:rPr lang="en-US" sz="4800" dirty="0" smtClean="0"/>
              <a:t>. </a:t>
            </a:r>
            <a:r>
              <a:rPr lang="en-US" sz="4800" dirty="0"/>
              <a:t>Foil design</a:t>
            </a:r>
          </a:p>
        </p:txBody>
      </p:sp>
    </p:spTree>
    <p:extLst>
      <p:ext uri="{BB962C8B-B14F-4D97-AF65-F5344CB8AC3E}">
        <p14:creationId xmlns:p14="http://schemas.microsoft.com/office/powerpoint/2010/main" val="1913888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effect and material options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831" y="1704307"/>
            <a:ext cx="330996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Two processes are involved: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Bremsstrahlung decay chain (</a:t>
            </a:r>
            <a:r>
              <a:rPr lang="en-US" sz="1600" i="1" dirty="0" smtClean="0"/>
              <a:t>E</a:t>
            </a:r>
            <a:r>
              <a:rPr lang="en-US" sz="1600" dirty="0" smtClean="0"/>
              <a:t>&gt;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c</a:t>
            </a:r>
            <a:r>
              <a:rPr lang="en-US" sz="1600" dirty="0" smtClean="0"/>
              <a:t>).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Ionization (</a:t>
            </a:r>
            <a:r>
              <a:rPr lang="en-US" sz="1600" i="1" dirty="0" smtClean="0"/>
              <a:t>E</a:t>
            </a:r>
            <a:r>
              <a:rPr lang="en-US" sz="1600" dirty="0" smtClean="0"/>
              <a:t>&lt;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c</a:t>
            </a:r>
            <a:r>
              <a:rPr lang="en-US" sz="1600" dirty="0" smtClean="0"/>
              <a:t>).</a:t>
            </a:r>
          </a:p>
          <a:p>
            <a:pPr lvl="1"/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Effect on beam: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Energy deposition.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Angle increase.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energy is in the range of 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c</a:t>
            </a:r>
            <a:r>
              <a:rPr lang="en-US" sz="1600" i="1" baseline="-25000" dirty="0" smtClean="0"/>
              <a:t> </a:t>
            </a:r>
            <a:r>
              <a:rPr lang="en-US" sz="1600" dirty="0" smtClean="0"/>
              <a:t>depending on material. </a:t>
            </a:r>
            <a:endParaRPr lang="en-US" sz="1600" i="1" baseline="-25000" dirty="0" smtClean="0"/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Estimates are available, but more secure to have GEANT4 simulation.  </a:t>
            </a:r>
            <a:endParaRPr lang="en-US" sz="1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39312"/>
              </p:ext>
            </p:extLst>
          </p:nvPr>
        </p:nvGraphicFramePr>
        <p:xfrm>
          <a:off x="4981095" y="2304199"/>
          <a:ext cx="2769812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4906"/>
                <a:gridCol w="13849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Material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Scattering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Be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weak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moderate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strong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strong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very strong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8056047" y="2785944"/>
            <a:ext cx="0" cy="17183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93400" y="3456231"/>
            <a:ext cx="35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ρ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097831" y="5377556"/>
            <a:ext cx="727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Contacted AD people. The local expert is </a:t>
            </a:r>
            <a:r>
              <a:rPr lang="en-US" sz="1600" dirty="0">
                <a:solidFill>
                  <a:srgbClr val="000090"/>
                </a:solidFill>
              </a:rPr>
              <a:t>Helga </a:t>
            </a:r>
            <a:r>
              <a:rPr lang="en-US" sz="1600" dirty="0" err="1">
                <a:solidFill>
                  <a:srgbClr val="000090"/>
                </a:solidFill>
              </a:rPr>
              <a:t>Holmestad</a:t>
            </a:r>
            <a:r>
              <a:rPr lang="en-US" sz="1600" dirty="0">
                <a:solidFill>
                  <a:srgbClr val="000090"/>
                </a:solidFill>
              </a:rPr>
              <a:t>.</a:t>
            </a:r>
            <a:r>
              <a:rPr lang="en-US" sz="1600" dirty="0"/>
              <a:t> She provided me kindly with here AD degrader foil </a:t>
            </a:r>
            <a:r>
              <a:rPr lang="en-US" sz="1600" dirty="0" smtClean="0"/>
              <a:t>setup</a:t>
            </a:r>
            <a:r>
              <a:rPr lang="en-US" sz="1600" dirty="0"/>
              <a:t>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3386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78" y="473872"/>
            <a:ext cx="386343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oil simulations (GEANT4)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680719"/>
              </p:ext>
            </p:extLst>
          </p:nvPr>
        </p:nvGraphicFramePr>
        <p:xfrm>
          <a:off x="489882" y="4223630"/>
          <a:ext cx="8400420" cy="23187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0070"/>
                <a:gridCol w="1733407"/>
                <a:gridCol w="1066733"/>
                <a:gridCol w="1400070"/>
                <a:gridCol w="1400070"/>
                <a:gridCol w="1400070"/>
              </a:tblGrid>
              <a:tr h="419668"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d</a:t>
                      </a:r>
                      <a:r>
                        <a:rPr lang="en-US" i="1" baseline="-25000" dirty="0" err="1" smtClean="0"/>
                        <a:t>foil</a:t>
                      </a:r>
                      <a:endParaRPr lang="en-US" i="1" baseline="-250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ΔW [</a:t>
                      </a:r>
                      <a:r>
                        <a:rPr lang="en-US" dirty="0" err="1" smtClean="0"/>
                        <a:t>mJ</a:t>
                      </a:r>
                      <a:r>
                        <a:rPr lang="en-US" dirty="0" smtClean="0"/>
                        <a:t>/bunch]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ΔE</a:t>
                      </a:r>
                      <a:r>
                        <a:rPr lang="en-US" baseline="-25000" dirty="0" err="1" smtClean="0"/>
                        <a:t>median</a:t>
                      </a:r>
                      <a:r>
                        <a:rPr lang="en-US" dirty="0" smtClean="0"/>
                        <a:t> [%]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θ</a:t>
                      </a:r>
                      <a:r>
                        <a:rPr lang="en-US" baseline="-25000" dirty="0" err="1" smtClean="0"/>
                        <a:t>sc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mrad</a:t>
                      </a:r>
                      <a:r>
                        <a:rPr lang="en-US" baseline="0" dirty="0" smtClean="0"/>
                        <a:t>]</a:t>
                      </a:r>
                      <a:endParaRPr lang="en-US" baseline="-250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 err="1" smtClean="0"/>
                        <a:t>θ</a:t>
                      </a:r>
                      <a:r>
                        <a:rPr lang="en-US" baseline="-25000" dirty="0" err="1" smtClean="0"/>
                        <a:t>sc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σxp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 err="1" smtClean="0"/>
                        <a:t>θ</a:t>
                      </a:r>
                      <a:r>
                        <a:rPr lang="en-US" baseline="-25000" dirty="0" err="1" smtClean="0"/>
                        <a:t>sc</a:t>
                      </a:r>
                      <a:r>
                        <a:rPr lang="en-US" dirty="0" smtClean="0"/>
                        <a:t>/ </a:t>
                      </a:r>
                      <a:r>
                        <a:rPr lang="en-US" dirty="0" err="1" smtClean="0"/>
                        <a:t>σ</a:t>
                      </a:r>
                      <a:r>
                        <a:rPr lang="en-US" baseline="-25000" dirty="0" err="1" smtClean="0"/>
                        <a:t>yp</a:t>
                      </a:r>
                      <a:endParaRPr lang="en-US" baseline="-25000" dirty="0" smtClean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Be, 0.1mm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96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Al, 1mm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</a:tr>
              <a:tr h="4196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Steel, 1mm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1.23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6421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2266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196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W, 2mm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7.96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47.37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1112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27506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9145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 descr="W_2mm_4p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37" y="521778"/>
            <a:ext cx="4664962" cy="29309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6047" y="3465225"/>
            <a:ext cx="36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W, 2mm foil, 4 particles, 1mm slit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9882" y="1857480"/>
            <a:ext cx="36315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cannot be stopped by the foil.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Energy loss is moderate, but huge </a:t>
            </a:r>
            <a:r>
              <a:rPr lang="en-US" sz="1600" dirty="0" err="1" smtClean="0"/>
              <a:t>Δε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Get rid of particles with collimator. 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Controlled emittance spoiling seems to be impossible.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Collimator right after the foil.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Favored choice: steel foil of 1mm.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565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068" y="290302"/>
            <a:ext cx="721286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Collimator design/simulations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927" y="1676222"/>
            <a:ext cx="3913242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Foil choice:</a:t>
            </a:r>
          </a:p>
          <a:p>
            <a:pPr lvl="1"/>
            <a:r>
              <a:rPr lang="en-US" sz="1400" dirty="0" smtClean="0"/>
              <a:t>Be foil: beam is all over the place (too large </a:t>
            </a:r>
            <a:r>
              <a:rPr lang="en-US" sz="1400" dirty="0" err="1" smtClean="0"/>
              <a:t>θ</a:t>
            </a:r>
            <a:r>
              <a:rPr lang="en-US" sz="1400" baseline="-25000" dirty="0" err="1" smtClean="0"/>
              <a:t>sc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Better to use steel foil (produced narrower cone).</a:t>
            </a:r>
          </a:p>
          <a:p>
            <a:pPr lvl="1"/>
            <a:endParaRPr lang="en-US" sz="800" dirty="0" smtClean="0"/>
          </a:p>
          <a:p>
            <a:r>
              <a:rPr lang="en-US" sz="1800" dirty="0" smtClean="0"/>
              <a:t>Collimator thickness:</a:t>
            </a:r>
          </a:p>
          <a:p>
            <a:pPr lvl="1"/>
            <a:r>
              <a:rPr lang="en-US" sz="1400" dirty="0" smtClean="0"/>
              <a:t>Simplified simulations with a cylinder of material. </a:t>
            </a:r>
          </a:p>
          <a:p>
            <a:pPr lvl="1"/>
            <a:r>
              <a:rPr lang="en-US" sz="1400" dirty="0" smtClean="0"/>
              <a:t>W: &lt;1% energy after 5cm </a:t>
            </a:r>
          </a:p>
          <a:p>
            <a:pPr lvl="1"/>
            <a:r>
              <a:rPr lang="en-US" sz="1400" dirty="0" smtClean="0"/>
              <a:t>Steel: &lt; 1% energy after 15cm</a:t>
            </a:r>
          </a:p>
          <a:p>
            <a:pPr lvl="1"/>
            <a:endParaRPr lang="en-US" sz="800" dirty="0"/>
          </a:p>
          <a:p>
            <a:r>
              <a:rPr lang="en-US" sz="1800" dirty="0" smtClean="0"/>
              <a:t>Possible geometric layout: </a:t>
            </a:r>
          </a:p>
          <a:p>
            <a:pPr lvl="1"/>
            <a:r>
              <a:rPr lang="en-US" sz="1400" dirty="0"/>
              <a:t>T</a:t>
            </a:r>
            <a:r>
              <a:rPr lang="en-US" sz="1400" dirty="0" smtClean="0"/>
              <a:t>wo tungsten plates to collimate only vertically.</a:t>
            </a:r>
          </a:p>
          <a:p>
            <a:pPr lvl="1"/>
            <a:r>
              <a:rPr lang="en-US" sz="1400" dirty="0" smtClean="0"/>
              <a:t>10cm downstream of foil: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ysc</a:t>
            </a:r>
            <a:r>
              <a:rPr lang="en-US" sz="1400" dirty="0" smtClean="0"/>
              <a:t> = 2.6cm</a:t>
            </a:r>
          </a:p>
          <a:p>
            <a:pPr lvl="1"/>
            <a:r>
              <a:rPr lang="en-US" sz="1400" dirty="0" smtClean="0"/>
              <a:t>1cm gap should collimate 96% of the beam. </a:t>
            </a:r>
          </a:p>
          <a:p>
            <a:pPr lvl="1"/>
            <a:endParaRPr lang="en-US" sz="1400" dirty="0"/>
          </a:p>
        </p:txBody>
      </p:sp>
      <p:pic>
        <p:nvPicPr>
          <p:cNvPr id="4" name="Picture 3" descr="Screen Shot 2016-12-09 at 13.55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55" y="1396503"/>
            <a:ext cx="2113797" cy="3635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2518" y="2466699"/>
            <a:ext cx="10614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5cm W block, r=10cm, 100 electrons </a:t>
            </a:r>
            <a:endParaRPr lang="en-US" sz="1400" dirty="0"/>
          </a:p>
        </p:txBody>
      </p:sp>
      <p:pic>
        <p:nvPicPr>
          <p:cNvPr id="7" name="Picture 6" descr="Screen Shot 2016-12-09 at 14.28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341" y="4758064"/>
            <a:ext cx="3758659" cy="189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81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3731" y="2263862"/>
            <a:ext cx="2883069" cy="293099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Imprint optics</a:t>
            </a:r>
          </a:p>
          <a:p>
            <a:pPr marL="0" indent="0">
              <a:buNone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Foil design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Conclusions</a:t>
            </a:r>
            <a:endParaRPr lang="en-US" sz="2800" dirty="0"/>
          </a:p>
        </p:txBody>
      </p:sp>
      <p:pic>
        <p:nvPicPr>
          <p:cNvPr id="5" name="Picture 4" descr="W_2mm_4p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66" y="2240170"/>
            <a:ext cx="4323117" cy="271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63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7128"/>
            <a:ext cx="3489895" cy="53790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Heating</a:t>
            </a:r>
          </a:p>
          <a:p>
            <a:pPr marL="0" indent="0" algn="ctr">
              <a:buNone/>
            </a:pPr>
            <a:endParaRPr lang="en-US" sz="2400" dirty="0" smtClean="0"/>
          </a:p>
          <a:p>
            <a:r>
              <a:rPr lang="en-US" sz="1800" dirty="0" smtClean="0"/>
              <a:t>No cooling mechanism:</a:t>
            </a:r>
          </a:p>
          <a:p>
            <a:pPr lvl="1"/>
            <a:r>
              <a:rPr lang="en-US" sz="1400" dirty="0" smtClean="0"/>
              <a:t>Assuming 1mm steel foil.</a:t>
            </a:r>
          </a:p>
          <a:p>
            <a:pPr lvl="1"/>
            <a:r>
              <a:rPr lang="en-US" sz="1400" dirty="0" smtClean="0"/>
              <a:t>Deposited energy per bunch 1mJ.</a:t>
            </a:r>
          </a:p>
          <a:p>
            <a:pPr lvl="1"/>
            <a:r>
              <a:rPr lang="en-US" sz="1400" dirty="0" smtClean="0"/>
              <a:t>1g Fe + 1mJ =&gt; ΔT = 0.5mK.</a:t>
            </a:r>
          </a:p>
          <a:p>
            <a:pPr lvl="1"/>
            <a:r>
              <a:rPr lang="en-US" sz="1400" dirty="0" smtClean="0"/>
              <a:t>Heating of 50 </a:t>
            </a:r>
            <a:r>
              <a:rPr lang="en-US" sz="1400" dirty="0" err="1" smtClean="0"/>
              <a:t>mK</a:t>
            </a:r>
            <a:r>
              <a:rPr lang="en-US" sz="1400" dirty="0" smtClean="0"/>
              <a:t>/s.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sz="1000" dirty="0" smtClean="0"/>
          </a:p>
          <a:p>
            <a:r>
              <a:rPr lang="en-US" sz="1800" dirty="0" smtClean="0"/>
              <a:t>Cooling: </a:t>
            </a:r>
          </a:p>
          <a:p>
            <a:pPr lvl="1"/>
            <a:r>
              <a:rPr lang="en-US" sz="1400" dirty="0"/>
              <a:t>Heating power </a:t>
            </a:r>
            <a:r>
              <a:rPr lang="en-US" sz="1400" dirty="0" smtClean="0"/>
              <a:t>0.79W.</a:t>
            </a:r>
          </a:p>
          <a:p>
            <a:pPr lvl="1"/>
            <a:r>
              <a:rPr lang="en-US" sz="1400" dirty="0" smtClean="0"/>
              <a:t>No convection (vacuum).</a:t>
            </a:r>
          </a:p>
          <a:p>
            <a:pPr lvl="1"/>
            <a:r>
              <a:rPr lang="en-US" sz="1400" dirty="0" smtClean="0"/>
              <a:t>To radiate also 0.79W, ΔT from 20° to 69° degree or oxidized steel. </a:t>
            </a:r>
          </a:p>
          <a:p>
            <a:pPr lvl="1"/>
            <a:r>
              <a:rPr lang="en-US" sz="1400" dirty="0" smtClean="0"/>
              <a:t>But heat will also spread via conduction. </a:t>
            </a:r>
          </a:p>
          <a:p>
            <a:pPr lvl="1"/>
            <a:endParaRPr lang="en-US" sz="2400" dirty="0"/>
          </a:p>
          <a:p>
            <a:r>
              <a:rPr lang="en-US" sz="1800" dirty="0" smtClean="0"/>
              <a:t>Conclusion: </a:t>
            </a:r>
          </a:p>
          <a:p>
            <a:pPr lvl="1"/>
            <a:r>
              <a:rPr lang="en-US" sz="1400" dirty="0" smtClean="0">
                <a:solidFill>
                  <a:srgbClr val="000090"/>
                </a:solidFill>
              </a:rPr>
              <a:t>Foil will warm up a bit (maybe slightly hot).</a:t>
            </a:r>
          </a:p>
          <a:p>
            <a:pPr lvl="1"/>
            <a:r>
              <a:rPr lang="en-US" sz="1400" dirty="0" smtClean="0"/>
              <a:t>Expansion for ΔT=50 is about 1μm.</a:t>
            </a:r>
          </a:p>
          <a:p>
            <a:pPr lvl="1"/>
            <a:endParaRPr lang="en-US" sz="1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6592" y="747128"/>
            <a:ext cx="4050208" cy="55314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Other issues (to be </a:t>
            </a:r>
            <a:r>
              <a:rPr lang="en-US" dirty="0" smtClean="0"/>
              <a:t>studied in more detail) </a:t>
            </a:r>
            <a:endParaRPr lang="en-US" dirty="0" smtClean="0"/>
          </a:p>
          <a:p>
            <a:pPr marL="0" indent="0" algn="ctr">
              <a:buNone/>
            </a:pPr>
            <a:endParaRPr lang="en-US" sz="2400" dirty="0"/>
          </a:p>
          <a:p>
            <a:r>
              <a:rPr lang="en-US" sz="1800" dirty="0" smtClean="0"/>
              <a:t>Activation: </a:t>
            </a:r>
          </a:p>
          <a:p>
            <a:pPr lvl="1"/>
            <a:r>
              <a:rPr lang="en-US" sz="1400" dirty="0" smtClean="0"/>
              <a:t>Discussion with CERN RP expert </a:t>
            </a:r>
            <a:r>
              <a:rPr lang="en-US" sz="1400" dirty="0" smtClean="0">
                <a:solidFill>
                  <a:srgbClr val="000090"/>
                </a:solidFill>
              </a:rPr>
              <a:t>Robert </a:t>
            </a:r>
            <a:r>
              <a:rPr lang="en-US" sz="1400" dirty="0" err="1" smtClean="0">
                <a:solidFill>
                  <a:srgbClr val="000090"/>
                </a:solidFill>
              </a:rPr>
              <a:t>Fr</a:t>
            </a:r>
            <a:r>
              <a:rPr lang="en-US" sz="1400" dirty="0" err="1" smtClean="0">
                <a:solidFill>
                  <a:srgbClr val="000090"/>
                </a:solidFill>
              </a:rPr>
              <a:t>öschl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lvl="1"/>
            <a:r>
              <a:rPr lang="en-US" sz="1400" dirty="0" smtClean="0"/>
              <a:t>There will be some activation, but surely moderate (low energy electrons, low </a:t>
            </a:r>
            <a:r>
              <a:rPr lang="en-US" sz="1400" i="1" dirty="0" err="1" smtClean="0"/>
              <a:t>I</a:t>
            </a:r>
            <a:r>
              <a:rPr lang="en-US" sz="1400" i="1" baseline="-25000" dirty="0" err="1" smtClean="0"/>
              <a:t>avg</a:t>
            </a:r>
            <a:r>
              <a:rPr lang="en-US" sz="1400" dirty="0" smtClean="0"/>
              <a:t>).</a:t>
            </a:r>
            <a:endParaRPr lang="en-US" sz="1400" dirty="0"/>
          </a:p>
          <a:p>
            <a:pPr lvl="1"/>
            <a:r>
              <a:rPr lang="en-US" sz="1400" dirty="0" smtClean="0"/>
              <a:t>It  has bee okay at </a:t>
            </a:r>
            <a:r>
              <a:rPr lang="en-US" sz="1400" dirty="0"/>
              <a:t>LCLS at much higher energy </a:t>
            </a:r>
            <a:r>
              <a:rPr lang="en-US" sz="1400" dirty="0" smtClean="0"/>
              <a:t>(4.54 </a:t>
            </a:r>
            <a:r>
              <a:rPr lang="en-US" sz="1400" dirty="0" err="1" smtClean="0"/>
              <a:t>GeV</a:t>
            </a:r>
            <a:r>
              <a:rPr lang="en-US" sz="1400" dirty="0" smtClean="0"/>
              <a:t>).</a:t>
            </a:r>
            <a:endParaRPr lang="en-US" sz="1400" dirty="0" smtClean="0"/>
          </a:p>
          <a:p>
            <a:endParaRPr lang="en-US" sz="1800" dirty="0" smtClean="0"/>
          </a:p>
          <a:p>
            <a:r>
              <a:rPr lang="en-US" sz="1800" dirty="0" smtClean="0"/>
              <a:t>Ablation:</a:t>
            </a:r>
          </a:p>
          <a:p>
            <a:pPr lvl="1"/>
            <a:r>
              <a:rPr lang="en-US" sz="1400" dirty="0"/>
              <a:t>There are OTRs all over the place at all energies</a:t>
            </a:r>
            <a:r>
              <a:rPr lang="en-US" sz="1400" dirty="0" smtClean="0"/>
              <a:t>.</a:t>
            </a:r>
            <a:endParaRPr lang="en-US" sz="1400" b="1" dirty="0" smtClean="0"/>
          </a:p>
          <a:p>
            <a:pPr lvl="1"/>
            <a:r>
              <a:rPr lang="en-US" sz="1400" dirty="0" smtClean="0"/>
              <a:t>There </a:t>
            </a:r>
            <a:r>
              <a:rPr lang="en-US" sz="1400" dirty="0"/>
              <a:t>has been no problem at LCLS at much higher energy 4.54 </a:t>
            </a:r>
            <a:r>
              <a:rPr lang="en-US" sz="1400" dirty="0" err="1"/>
              <a:t>GeV</a:t>
            </a:r>
            <a:r>
              <a:rPr lang="en-US" sz="1400" dirty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Transition radiation:</a:t>
            </a:r>
          </a:p>
          <a:p>
            <a:pPr lvl="1"/>
            <a:r>
              <a:rPr lang="en-US" sz="1400" dirty="0" smtClean="0"/>
              <a:t>Fun to look into, but corresponding wake was no problem at </a:t>
            </a:r>
            <a:r>
              <a:rPr lang="en-US" sz="1400" dirty="0" smtClean="0"/>
              <a:t>LCLS.</a:t>
            </a:r>
            <a:endParaRPr lang="en-US" sz="14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52990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4</a:t>
            </a:r>
            <a:r>
              <a:rPr lang="en-US" sz="4800" dirty="0" smtClean="0"/>
              <a:t>. Conclusions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87459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slotted foil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9" y="1600200"/>
            <a:ext cx="7724516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A design of a THz source based on an 26 MeV electron beam and the slotted foil technique was presented. </a:t>
            </a:r>
          </a:p>
          <a:p>
            <a:endParaRPr lang="en-US" sz="1100" dirty="0" smtClean="0"/>
          </a:p>
          <a:p>
            <a:r>
              <a:rPr lang="en-US" sz="1800" dirty="0" smtClean="0"/>
              <a:t>Micro-bunching is created by removing parts of the beam with the help of a foil.</a:t>
            </a:r>
          </a:p>
          <a:p>
            <a:endParaRPr lang="en-US" sz="1100" dirty="0" smtClean="0"/>
          </a:p>
          <a:p>
            <a:r>
              <a:rPr lang="en-US" sz="1800" dirty="0" smtClean="0"/>
              <a:t>Two </a:t>
            </a:r>
            <a:r>
              <a:rPr lang="en-US" sz="1800" dirty="0" smtClean="0">
                <a:solidFill>
                  <a:srgbClr val="000090"/>
                </a:solidFill>
              </a:rPr>
              <a:t>imprint optics </a:t>
            </a:r>
            <a:r>
              <a:rPr lang="en-US" sz="1800" dirty="0" smtClean="0"/>
              <a:t>were studied, were </a:t>
            </a:r>
            <a:r>
              <a:rPr lang="en-US" sz="1800" dirty="0" smtClean="0">
                <a:solidFill>
                  <a:srgbClr val="000090"/>
                </a:solidFill>
              </a:rPr>
              <a:t>the one without bunch compression seems to be favorable:</a:t>
            </a:r>
          </a:p>
          <a:p>
            <a:pPr lvl="1"/>
            <a:r>
              <a:rPr lang="en-US" sz="1800" dirty="0" smtClean="0"/>
              <a:t>No change of optics for tuning.</a:t>
            </a:r>
          </a:p>
          <a:p>
            <a:pPr lvl="1"/>
            <a:r>
              <a:rPr lang="en-US" sz="1800" dirty="0" smtClean="0"/>
              <a:t>Creation of fully bunched beams.</a:t>
            </a:r>
          </a:p>
          <a:p>
            <a:pPr lvl="1"/>
            <a:endParaRPr lang="en-US" sz="1100" dirty="0" smtClean="0"/>
          </a:p>
          <a:p>
            <a:r>
              <a:rPr lang="en-US" sz="1800" dirty="0" smtClean="0"/>
              <a:t>Foil was designed with the help of GEANT4 simulations: </a:t>
            </a:r>
          </a:p>
          <a:p>
            <a:pPr lvl="1"/>
            <a:r>
              <a:rPr lang="en-US" sz="1800" dirty="0" smtClean="0"/>
              <a:t>Foil will in any way not stop the particles directly.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1 mm steel foil </a:t>
            </a:r>
            <a:r>
              <a:rPr lang="en-US" sz="1800" dirty="0" smtClean="0"/>
              <a:t>seems to be optimal at the moment. </a:t>
            </a:r>
          </a:p>
          <a:p>
            <a:pPr lvl="1"/>
            <a:r>
              <a:rPr lang="en-US" sz="1800" dirty="0" smtClean="0"/>
              <a:t>Two </a:t>
            </a:r>
            <a:r>
              <a:rPr lang="en-US" sz="1800" dirty="0" smtClean="0">
                <a:solidFill>
                  <a:srgbClr val="000090"/>
                </a:solidFill>
              </a:rPr>
              <a:t>5cm long tungsten plates 10cm downstream of foil </a:t>
            </a:r>
            <a:r>
              <a:rPr lang="en-US" sz="1800" dirty="0" smtClean="0"/>
              <a:t>should collimate 96% of the spoiled beam. </a:t>
            </a:r>
            <a:r>
              <a:rPr lang="en-US" sz="1800" dirty="0" smtClean="0"/>
              <a:t> </a:t>
            </a:r>
          </a:p>
          <a:p>
            <a:pPr marL="457200" lvl="1" indent="0">
              <a:buNone/>
            </a:pPr>
            <a:endParaRPr lang="en-US" sz="1100" dirty="0" smtClean="0"/>
          </a:p>
          <a:p>
            <a:r>
              <a:rPr lang="en-US" sz="1800" dirty="0" smtClean="0"/>
              <a:t>There seem to be </a:t>
            </a:r>
            <a:r>
              <a:rPr lang="en-US" sz="1800" dirty="0" smtClean="0">
                <a:solidFill>
                  <a:srgbClr val="000090"/>
                </a:solidFill>
              </a:rPr>
              <a:t>no show stoppers so far </a:t>
            </a:r>
            <a:r>
              <a:rPr lang="en-US" sz="1800" dirty="0" smtClean="0"/>
              <a:t>and the design looks rather easy.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74800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r>
              <a:rPr lang="en-US" dirty="0" smtClean="0"/>
              <a:t>of </a:t>
            </a:r>
            <a:r>
              <a:rPr lang="en-US" dirty="0" smtClean="0"/>
              <a:t>design</a:t>
            </a:r>
            <a:r>
              <a:rPr lang="en-US" dirty="0" smtClean="0"/>
              <a:t>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646785"/>
              </p:ext>
            </p:extLst>
          </p:nvPr>
        </p:nvGraphicFramePr>
        <p:xfrm>
          <a:off x="808135" y="1417638"/>
          <a:ext cx="7493619" cy="4792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5776"/>
                <a:gridCol w="2970160"/>
                <a:gridCol w="2917683"/>
              </a:tblGrid>
              <a:tr h="45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Comb beam 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Slotted foil (option 2)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  <a:tr h="6527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Injector: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dirty="0" smtClean="0"/>
                        <a:t>Additional</a:t>
                      </a:r>
                      <a:r>
                        <a:rPr lang="en-US" b="1" baseline="0" dirty="0" smtClean="0"/>
                        <a:t> laser hardware.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baseline="0" dirty="0" smtClean="0"/>
                        <a:t>Tricky to find proper working point.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Standard injector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  <a:tr h="118885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Bunching: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Mainly</a:t>
                      </a:r>
                      <a:r>
                        <a:rPr lang="en-US" baseline="0" dirty="0" smtClean="0"/>
                        <a:t> stretching of energy modulation (no bunching).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But parameter seem okay.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Easy tuning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Fixed optics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Challenging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design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and setup of imprint optics.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  <a:tr h="6527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Undulator: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dirty="0" smtClean="0"/>
                        <a:t>A</a:t>
                      </a:r>
                      <a:r>
                        <a:rPr lang="en-US" b="1" baseline="0" dirty="0" smtClean="0"/>
                        <a:t> bit longer</a:t>
                      </a:r>
                      <a:r>
                        <a:rPr lang="en-US" baseline="0" dirty="0" smtClean="0"/>
                        <a:t>, since only energy modulation.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Rather shorter, since fully bunched beam.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  <a:tr h="3904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Length: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About</a:t>
                      </a:r>
                      <a:r>
                        <a:rPr lang="en-US" baseline="0" dirty="0" smtClean="0"/>
                        <a:t> 15m.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About 13m.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  <a:tr h="6527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Comments: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Optical </a:t>
                      </a:r>
                      <a:r>
                        <a:rPr lang="en-US" dirty="0" err="1" smtClean="0"/>
                        <a:t>linearisation</a:t>
                      </a:r>
                      <a:r>
                        <a:rPr lang="en-US" dirty="0" smtClean="0"/>
                        <a:t> is</a:t>
                      </a:r>
                      <a:r>
                        <a:rPr lang="en-US" baseline="0" dirty="0" smtClean="0"/>
                        <a:t> difficult, since tuning with bunch compressor.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Maybe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optical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linearisation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instead of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X-band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lineariser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74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762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test scenario at 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088" y="1499045"/>
            <a:ext cx="765826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u="sng" dirty="0" smtClean="0"/>
              <a:t>Injector:</a:t>
            </a:r>
          </a:p>
          <a:p>
            <a:r>
              <a:rPr lang="en-US" sz="1800" dirty="0" smtClean="0"/>
              <a:t>Much simpler laser system than for Comb beam.</a:t>
            </a:r>
          </a:p>
          <a:p>
            <a:r>
              <a:rPr lang="en-US" sz="1800" dirty="0" smtClean="0"/>
              <a:t>If </a:t>
            </a:r>
            <a:r>
              <a:rPr lang="en-US" sz="1800" dirty="0" smtClean="0">
                <a:solidFill>
                  <a:srgbClr val="000090"/>
                </a:solidFill>
              </a:rPr>
              <a:t>50MeV</a:t>
            </a:r>
            <a:r>
              <a:rPr lang="en-US" sz="1800" dirty="0" smtClean="0"/>
              <a:t> beam instead of 25MeV at </a:t>
            </a:r>
            <a:r>
              <a:rPr lang="en-US" sz="1800" dirty="0" err="1" smtClean="0"/>
              <a:t>SwissFEL</a:t>
            </a:r>
            <a:r>
              <a:rPr lang="en-US" sz="1800" dirty="0"/>
              <a:t>.</a:t>
            </a:r>
            <a:r>
              <a:rPr lang="en-US" sz="1800" dirty="0" smtClean="0"/>
              <a:t>  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X-band </a:t>
            </a:r>
            <a:r>
              <a:rPr lang="en-US" sz="1800" dirty="0" err="1" smtClean="0">
                <a:solidFill>
                  <a:srgbClr val="000090"/>
                </a:solidFill>
              </a:rPr>
              <a:t>lineariser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smtClean="0"/>
              <a:t>probably necessary. 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u="sng" dirty="0" smtClean="0"/>
              <a:t>Imprint optics:</a:t>
            </a:r>
            <a:endParaRPr lang="en-US" sz="1800" u="sng" dirty="0"/>
          </a:p>
          <a:p>
            <a:r>
              <a:rPr lang="en-US" sz="1800" dirty="0" smtClean="0"/>
              <a:t>Imprint optics, has a dogleg shape for extraction. </a:t>
            </a:r>
          </a:p>
          <a:p>
            <a:r>
              <a:rPr lang="en-US" sz="1800" dirty="0" smtClean="0"/>
              <a:t>Only h/2 and </a:t>
            </a:r>
            <a:r>
              <a:rPr lang="en-US" sz="1800" dirty="0" err="1" smtClean="0"/>
              <a:t>δ</a:t>
            </a:r>
            <a:r>
              <a:rPr lang="en-US" sz="1800" dirty="0" smtClean="0"/>
              <a:t>/2 compared to </a:t>
            </a:r>
            <a:r>
              <a:rPr lang="en-US" sz="1800" dirty="0" err="1" smtClean="0"/>
              <a:t>SwissFEL</a:t>
            </a:r>
            <a:r>
              <a:rPr lang="en-US" sz="1800" dirty="0" smtClean="0"/>
              <a:t>. Twice </a:t>
            </a:r>
            <a:r>
              <a:rPr lang="en-US" sz="1800" i="1" dirty="0" err="1" smtClean="0"/>
              <a:t>D</a:t>
            </a:r>
            <a:r>
              <a:rPr lang="en-US" sz="1800" i="1" baseline="-25000" dirty="0" err="1" smtClean="0"/>
              <a:t>x</a:t>
            </a:r>
            <a:r>
              <a:rPr lang="en-US" sz="1800" dirty="0" smtClean="0"/>
              <a:t> is necessary (3m). Should be possible if design is a bit stretched.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u="sng" dirty="0" smtClean="0"/>
              <a:t>Undulator and de-chirper:</a:t>
            </a:r>
          </a:p>
          <a:p>
            <a:r>
              <a:rPr lang="en-US" sz="1800" dirty="0" smtClean="0"/>
              <a:t>Same de-chirper and undulator as for </a:t>
            </a:r>
            <a:r>
              <a:rPr lang="en-US" sz="1800" dirty="0" err="1" smtClean="0"/>
              <a:t>SwissFEL</a:t>
            </a:r>
            <a:endParaRPr lang="en-US" sz="1800" dirty="0"/>
          </a:p>
          <a:p>
            <a:r>
              <a:rPr lang="en-US" sz="1800" dirty="0"/>
              <a:t>S</a:t>
            </a:r>
            <a:r>
              <a:rPr lang="en-US" sz="1800" dirty="0" smtClean="0"/>
              <a:t>pace charge conditions a bit relaxed. 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THz frequency </a:t>
            </a:r>
            <a:r>
              <a:rPr lang="en-US" sz="1800" dirty="0" smtClean="0"/>
              <a:t>is changed from 1-20 THz to </a:t>
            </a:r>
            <a:r>
              <a:rPr lang="en-US" sz="1800" dirty="0" smtClean="0">
                <a:solidFill>
                  <a:srgbClr val="000090"/>
                </a:solidFill>
              </a:rPr>
              <a:t>4-80 THz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But </a:t>
            </a:r>
            <a:r>
              <a:rPr lang="en-US" sz="1800" dirty="0" smtClean="0">
                <a:solidFill>
                  <a:srgbClr val="000090"/>
                </a:solidFill>
              </a:rPr>
              <a:t>same foil </a:t>
            </a:r>
            <a:r>
              <a:rPr lang="en-US" sz="1800" dirty="0" smtClean="0"/>
              <a:t>can be used since undulator can be tuned to higher harmonic.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81673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793" y="1699817"/>
            <a:ext cx="7707420" cy="420248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90"/>
                </a:solidFill>
              </a:rPr>
              <a:t>GENESIS simulations:</a:t>
            </a:r>
          </a:p>
          <a:p>
            <a:pPr marL="914400" lvl="1" indent="-514350"/>
            <a:r>
              <a:rPr lang="en-US" dirty="0"/>
              <a:t>Most important </a:t>
            </a:r>
            <a:r>
              <a:rPr lang="en-US" dirty="0" smtClean="0"/>
              <a:t>task to finally </a:t>
            </a:r>
            <a:r>
              <a:rPr lang="en-US" dirty="0" smtClean="0">
                <a:solidFill>
                  <a:srgbClr val="000090"/>
                </a:solidFill>
              </a:rPr>
              <a:t>confirm feasibility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90"/>
                </a:solidFill>
              </a:rPr>
              <a:t>quantify the properties of the THz radiation</a:t>
            </a:r>
            <a:r>
              <a:rPr lang="en-US" dirty="0" smtClean="0"/>
              <a:t>.  </a:t>
            </a:r>
          </a:p>
          <a:p>
            <a:pPr marL="914400" lvl="1" indent="-514350"/>
            <a:r>
              <a:rPr lang="en-US" dirty="0" smtClean="0"/>
              <a:t>Have been started, but there was a problem with the space charge calculation.</a:t>
            </a:r>
          </a:p>
          <a:p>
            <a:pPr marL="914400" lvl="1" indent="-514350"/>
            <a:endParaRPr lang="en-US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Design improvements: </a:t>
            </a:r>
          </a:p>
          <a:p>
            <a:pPr marL="914400" lvl="1" indent="-514350"/>
            <a:r>
              <a:rPr lang="en-US" dirty="0" smtClean="0"/>
              <a:t>Finish the study of nonlinearities. </a:t>
            </a:r>
          </a:p>
          <a:p>
            <a:pPr marL="914400" lvl="1" indent="-514350"/>
            <a:r>
              <a:rPr lang="en-US" dirty="0" smtClean="0"/>
              <a:t>Include resistive wakes in de-chirper and get better wake.</a:t>
            </a:r>
          </a:p>
          <a:p>
            <a:pPr marL="914400" lvl="1" indent="-514350"/>
            <a:r>
              <a:rPr lang="en-US" dirty="0" smtClean="0"/>
              <a:t>Check if dielectric de-chirper could be shorter than 3.5m.</a:t>
            </a:r>
          </a:p>
          <a:p>
            <a:pPr marL="914400" lvl="1" indent="-514350"/>
            <a:r>
              <a:rPr lang="en-US" dirty="0" smtClean="0"/>
              <a:t>Check transition radiation effect of foil.</a:t>
            </a:r>
          </a:p>
          <a:p>
            <a:pPr marL="400050" lvl="1" indent="0">
              <a:buNone/>
            </a:pPr>
            <a:endParaRPr lang="en-US" sz="1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Detailed optics design (MADX) of imprint optics.</a:t>
            </a:r>
          </a:p>
          <a:p>
            <a:pPr marL="514350" indent="-514350">
              <a:buFont typeface="+mj-lt"/>
              <a:buAutoNum type="arabicPeriod"/>
            </a:pPr>
            <a:endParaRPr lang="en-US" sz="1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Tracking studies and final </a:t>
            </a:r>
            <a:r>
              <a:rPr lang="en-US" dirty="0" err="1" smtClean="0"/>
              <a:t>optimisation</a:t>
            </a:r>
            <a:r>
              <a:rPr lang="en-US" dirty="0" smtClean="0"/>
              <a:t>. </a:t>
            </a:r>
          </a:p>
          <a:p>
            <a:pPr marL="914400" lvl="1" indent="-5143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701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Thank you for your attention!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4327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1. Introduction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491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THz source for SwissFEL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454" y="1600200"/>
            <a:ext cx="4126345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Request from material scientists: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sz="2000" i="1" dirty="0" smtClean="0"/>
              <a:t>f</a:t>
            </a:r>
            <a:r>
              <a:rPr lang="en-US" sz="2000" i="1" baseline="-25000" dirty="0" smtClean="0"/>
              <a:t>THz</a:t>
            </a:r>
            <a:r>
              <a:rPr lang="en-US" sz="2000" dirty="0" smtClean="0"/>
              <a:t> = 1 – 20 THz (</a:t>
            </a:r>
            <a:r>
              <a:rPr lang="en-US" sz="2000" i="1" dirty="0" smtClean="0"/>
              <a:t>λ</a:t>
            </a:r>
            <a:r>
              <a:rPr lang="en-US" sz="2000" i="1" baseline="-25000" dirty="0" smtClean="0"/>
              <a:t>THz</a:t>
            </a:r>
            <a:r>
              <a:rPr lang="en-US" sz="2000" dirty="0" smtClean="0"/>
              <a:t> = 300 – 15μm)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i="1" dirty="0" smtClean="0"/>
              <a:t>E</a:t>
            </a:r>
            <a:r>
              <a:rPr lang="en-US" sz="2000" i="1" baseline="-25000" dirty="0" smtClean="0"/>
              <a:t>p</a:t>
            </a:r>
            <a:r>
              <a:rPr lang="en-US" sz="2000" dirty="0" smtClean="0"/>
              <a:t> ≈ 100μJ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dirty="0" smtClean="0"/>
              <a:t> Δ</a:t>
            </a:r>
            <a:r>
              <a:rPr lang="en-US" sz="2000" i="1" dirty="0" smtClean="0"/>
              <a:t>ω</a:t>
            </a:r>
            <a:r>
              <a:rPr lang="en-US" sz="2000" dirty="0" smtClean="0"/>
              <a:t>/</a:t>
            </a:r>
            <a:r>
              <a:rPr lang="en-US" sz="2000" i="1" dirty="0" smtClean="0"/>
              <a:t>ω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&lt; 10% (pref. 5%)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dirty="0" smtClean="0"/>
              <a:t>Phase locked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i="1" dirty="0"/>
              <a:t>f</a:t>
            </a:r>
            <a:r>
              <a:rPr lang="en-US" sz="2000" i="1" baseline="-25000" dirty="0" smtClean="0"/>
              <a:t>rep</a:t>
            </a:r>
            <a:r>
              <a:rPr lang="en-US" sz="2000" dirty="0" smtClean="0"/>
              <a:t> = 100Hz</a:t>
            </a: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6509" y="1752600"/>
            <a:ext cx="385849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Motivation: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sz="2000" dirty="0" smtClean="0"/>
              <a:t>Vibrations within the material lattice occur manly in the THz regime:</a:t>
            </a:r>
          </a:p>
          <a:p>
            <a:pPr lvl="2"/>
            <a:r>
              <a:rPr lang="en-US" sz="1600" dirty="0" smtClean="0"/>
              <a:t>Free electrons (plasmon)</a:t>
            </a:r>
          </a:p>
          <a:p>
            <a:pPr lvl="2"/>
            <a:r>
              <a:rPr lang="en-US" sz="1600" dirty="0" smtClean="0"/>
              <a:t>Lattice vibrations (phonon)</a:t>
            </a:r>
          </a:p>
          <a:p>
            <a:pPr lvl="2"/>
            <a:r>
              <a:rPr lang="en-US" sz="1600" dirty="0" smtClean="0"/>
              <a:t>Spin coupling  (magnon)</a:t>
            </a:r>
          </a:p>
          <a:p>
            <a:pPr lvl="2"/>
            <a:r>
              <a:rPr lang="is-IS" sz="1600" dirty="0" smtClean="0"/>
              <a:t>...</a:t>
            </a:r>
          </a:p>
          <a:p>
            <a:pPr marL="914400" lvl="2" indent="0">
              <a:buNone/>
            </a:pPr>
            <a:endParaRPr lang="is-IS" sz="1600" dirty="0" smtClean="0"/>
          </a:p>
          <a:p>
            <a:pPr lvl="1"/>
            <a:r>
              <a:rPr lang="is-IS" sz="2000" dirty="0" smtClean="0"/>
              <a:t>To study these effects, material excitation with THz source.</a:t>
            </a:r>
          </a:p>
        </p:txBody>
      </p:sp>
    </p:spTree>
    <p:extLst>
      <p:ext uri="{BB962C8B-B14F-4D97-AF65-F5344CB8AC3E}">
        <p14:creationId xmlns:p14="http://schemas.microsoft.com/office/powerpoint/2010/main" val="939555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Undulator-based THZ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5565"/>
            <a:ext cx="3722255" cy="48421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Undulator parameter:</a:t>
            </a:r>
          </a:p>
          <a:p>
            <a:endParaRPr lang="en-US" sz="1800" dirty="0" smtClean="0"/>
          </a:p>
          <a:p>
            <a:r>
              <a:rPr lang="en-US" sz="1800" dirty="0" smtClean="0"/>
              <a:t>Challenge to go to so large </a:t>
            </a:r>
            <a:r>
              <a:rPr lang="en-US" sz="1800" i="1" dirty="0" smtClean="0"/>
              <a:t>λ</a:t>
            </a:r>
            <a:r>
              <a:rPr lang="en-US" sz="1800" i="1" baseline="-25000" dirty="0" smtClean="0"/>
              <a:t>THz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smtClean="0">
                <a:solidFill>
                  <a:srgbClr val="000090"/>
                </a:solidFill>
              </a:rPr>
              <a:t>Helical undulator </a:t>
            </a:r>
            <a:r>
              <a:rPr lang="en-US" sz="1800" dirty="0" smtClean="0"/>
              <a:t>(symmetric strong natural focusing).</a:t>
            </a:r>
          </a:p>
          <a:p>
            <a:endParaRPr lang="en-US" sz="1000" dirty="0" smtClean="0"/>
          </a:p>
          <a:p>
            <a:r>
              <a:rPr lang="en-US" sz="1800" dirty="0" smtClean="0"/>
              <a:t>γ = 50 (</a:t>
            </a:r>
            <a:r>
              <a:rPr lang="en-US" sz="1800" i="1" dirty="0" smtClean="0"/>
              <a:t>E</a:t>
            </a:r>
            <a:r>
              <a:rPr lang="en-US" sz="1800" i="1" baseline="-25000" dirty="0" smtClean="0"/>
              <a:t>b</a:t>
            </a:r>
            <a:r>
              <a:rPr lang="en-US" sz="1800" dirty="0" smtClean="0"/>
              <a:t>=25MeV, space charge).</a:t>
            </a:r>
          </a:p>
          <a:p>
            <a:endParaRPr lang="en-US" sz="1000" dirty="0" smtClean="0"/>
          </a:p>
          <a:p>
            <a:r>
              <a:rPr lang="en-US" sz="1800" i="1" dirty="0" smtClean="0"/>
              <a:t>λ</a:t>
            </a:r>
            <a:r>
              <a:rPr lang="en-US" sz="1800" i="1" baseline="-25000" dirty="0" smtClean="0"/>
              <a:t>u</a:t>
            </a:r>
            <a:r>
              <a:rPr lang="en-US" sz="1800" dirty="0" smtClean="0"/>
              <a:t> = 6cm (compactness).</a:t>
            </a:r>
          </a:p>
          <a:p>
            <a:endParaRPr lang="en-US" sz="1000" dirty="0" smtClean="0"/>
          </a:p>
          <a:p>
            <a:r>
              <a:rPr lang="en-US" sz="1800" i="1" dirty="0" smtClean="0"/>
              <a:t>K</a:t>
            </a:r>
            <a:r>
              <a:rPr lang="en-US" sz="1800" i="1" baseline="-25000" dirty="0" smtClean="0"/>
              <a:t>0</a:t>
            </a:r>
            <a:r>
              <a:rPr lang="en-US" sz="1800" dirty="0" smtClean="0"/>
              <a:t> = 0.75 - 4.9 (for tuning); equals to </a:t>
            </a:r>
            <a:r>
              <a:rPr lang="en-US" sz="1800" i="1" dirty="0" smtClean="0"/>
              <a:t>B</a:t>
            </a:r>
            <a:r>
              <a:rPr lang="en-US" sz="1800" i="1" baseline="-25000" dirty="0" smtClean="0"/>
              <a:t>0</a:t>
            </a:r>
            <a:r>
              <a:rPr lang="en-US" sz="1800" dirty="0" smtClean="0"/>
              <a:t> = 0.09T – 0.88T.</a:t>
            </a:r>
          </a:p>
          <a:p>
            <a:endParaRPr lang="en-US" sz="1000" baseline="-25000" dirty="0"/>
          </a:p>
          <a:p>
            <a:r>
              <a:rPr lang="en-US" sz="1800" i="1" dirty="0" smtClean="0"/>
              <a:t>Q</a:t>
            </a:r>
            <a:r>
              <a:rPr lang="en-US" sz="1800" dirty="0" smtClean="0"/>
              <a:t> = 1nC charge necessary.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14455" y="1600200"/>
            <a:ext cx="4064000" cy="4807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Phase locking:</a:t>
            </a:r>
          </a:p>
          <a:p>
            <a:endParaRPr lang="en-US" sz="1800" dirty="0" smtClean="0"/>
          </a:p>
          <a:p>
            <a:r>
              <a:rPr lang="en-US" sz="1800" b="1" dirty="0" smtClean="0"/>
              <a:t>SASE: </a:t>
            </a:r>
            <a:r>
              <a:rPr lang="en-US" sz="1800" dirty="0" smtClean="0"/>
              <a:t>easy, but no phase locking.</a:t>
            </a:r>
          </a:p>
          <a:p>
            <a:pPr lvl="1"/>
            <a:endParaRPr lang="en-US" sz="900" dirty="0"/>
          </a:p>
          <a:p>
            <a:r>
              <a:rPr lang="en-US" sz="1800" b="1" dirty="0" smtClean="0"/>
              <a:t>Seeding: </a:t>
            </a:r>
            <a:r>
              <a:rPr lang="en-US" sz="1800" dirty="0" smtClean="0"/>
              <a:t>THz lasers not quite strong enough.</a:t>
            </a:r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/>
              <a:t>Comb beam: </a:t>
            </a:r>
            <a:r>
              <a:rPr lang="en-US" sz="1800" dirty="0"/>
              <a:t>c</a:t>
            </a:r>
            <a:r>
              <a:rPr lang="en-US" sz="1800" dirty="0" smtClean="0"/>
              <a:t>reate bunching before undulator.  </a:t>
            </a:r>
          </a:p>
        </p:txBody>
      </p:sp>
      <p:pic>
        <p:nvPicPr>
          <p:cNvPr id="8" name="Picture 7" descr="Screen Shot 2016-10-05 at 10.41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18" y="2798971"/>
            <a:ext cx="1962728" cy="636961"/>
          </a:xfrm>
          <a:prstGeom prst="rect">
            <a:avLst/>
          </a:prstGeom>
        </p:spPr>
      </p:pic>
      <p:pic>
        <p:nvPicPr>
          <p:cNvPr id="6" name="Picture 5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89" y="3577789"/>
            <a:ext cx="950640" cy="92199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937057" y="4014362"/>
            <a:ext cx="1111466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creen Shot 2016-10-05 at 10.47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057" y="3668278"/>
            <a:ext cx="1180325" cy="3649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249319" y="3848632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084" y="5392669"/>
            <a:ext cx="950640" cy="921993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6020187" y="5609887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378629" y="5675057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195677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380397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553572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738292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06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6" y="752801"/>
            <a:ext cx="3138664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Option 1: Comb beam design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1102590" y="4046378"/>
            <a:ext cx="404091" cy="4387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63175" y="4046378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38772" y="4046378"/>
            <a:ext cx="40177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1334" y="4046378"/>
            <a:ext cx="40177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531" y="4046378"/>
            <a:ext cx="811646" cy="438727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6113" y="4566049"/>
            <a:ext cx="83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S-band</a:t>
            </a:r>
          </a:p>
          <a:p>
            <a:pPr algn="ctr"/>
            <a:r>
              <a:rPr lang="en-US" dirty="0" smtClean="0"/>
              <a:t>gun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1542" y="4646988"/>
            <a:ext cx="83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S-band</a:t>
            </a:r>
          </a:p>
          <a:p>
            <a:pPr algn="ctr"/>
            <a:r>
              <a:rPr lang="en-US" dirty="0" smtClean="0"/>
              <a:t>ACC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69760" y="4658655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X</a:t>
            </a:r>
            <a:r>
              <a:rPr lang="en-US" dirty="0" smtClean="0"/>
              <a:t>-band</a:t>
            </a:r>
          </a:p>
          <a:p>
            <a:pPr algn="ctr"/>
            <a:r>
              <a:rPr lang="en-US" dirty="0" smtClean="0"/>
              <a:t>lineariser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14531" y="4626450"/>
            <a:ext cx="111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undulator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0353" y="4695605"/>
            <a:ext cx="1160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S/X-band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e-chirper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3826460" y="4098332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4368558" y="3583408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4761941" y="3583407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>
            <a:off x="5311205" y="4098332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>
            <a:stCxn id="4" idx="3"/>
            <a:endCxn id="5" idx="1"/>
          </p:cNvCxnSpPr>
          <p:nvPr/>
        </p:nvCxnSpPr>
        <p:spPr>
          <a:xfrm>
            <a:off x="1506681" y="4265742"/>
            <a:ext cx="55649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604331" y="4265742"/>
            <a:ext cx="4214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4" idx="1"/>
          </p:cNvCxnSpPr>
          <p:nvPr/>
        </p:nvCxnSpPr>
        <p:spPr>
          <a:xfrm flipV="1">
            <a:off x="3440548" y="4254196"/>
            <a:ext cx="481372" cy="138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90746" y="4265742"/>
            <a:ext cx="4214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5" idx="3"/>
            <a:endCxn id="6" idx="1"/>
          </p:cNvCxnSpPr>
          <p:nvPr/>
        </p:nvCxnSpPr>
        <p:spPr>
          <a:xfrm>
            <a:off x="2874821" y="4265742"/>
            <a:ext cx="1639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4" idx="5"/>
            <a:endCxn id="15" idx="5"/>
          </p:cNvCxnSpPr>
          <p:nvPr/>
        </p:nvCxnSpPr>
        <p:spPr>
          <a:xfrm flipV="1">
            <a:off x="4112839" y="3739271"/>
            <a:ext cx="351178" cy="5149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6" idx="1"/>
            <a:endCxn id="17" idx="1"/>
          </p:cNvCxnSpPr>
          <p:nvPr/>
        </p:nvCxnSpPr>
        <p:spPr>
          <a:xfrm>
            <a:off x="5048319" y="3739270"/>
            <a:ext cx="358346" cy="514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5" idx="1"/>
            <a:endCxn id="16" idx="5"/>
          </p:cNvCxnSpPr>
          <p:nvPr/>
        </p:nvCxnSpPr>
        <p:spPr>
          <a:xfrm flipV="1">
            <a:off x="4654936" y="3739270"/>
            <a:ext cx="20246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4" idx="3"/>
          </p:cNvCxnSpPr>
          <p:nvPr/>
        </p:nvCxnSpPr>
        <p:spPr>
          <a:xfrm flipH="1">
            <a:off x="1506681" y="4098332"/>
            <a:ext cx="394861" cy="16741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01542" y="3372124"/>
            <a:ext cx="1" cy="72620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40085" y="3321665"/>
            <a:ext cx="1211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omb laser</a:t>
            </a:r>
          </a:p>
        </p:txBody>
      </p:sp>
      <p:pic>
        <p:nvPicPr>
          <p:cNvPr id="36" name="Picture 35" descr="Screen Shot 2016-10-06 at 14.23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365" y="2868742"/>
            <a:ext cx="1585189" cy="452923"/>
          </a:xfrm>
          <a:prstGeom prst="rect">
            <a:avLst/>
          </a:prstGeom>
        </p:spPr>
      </p:pic>
      <p:pic>
        <p:nvPicPr>
          <p:cNvPr id="37" name="Picture 36" descr="Screen Shot 2016-10-06 at 14.3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88" y="5366423"/>
            <a:ext cx="2752393" cy="680699"/>
          </a:xfrm>
          <a:prstGeom prst="rect">
            <a:avLst/>
          </a:prstGeom>
        </p:spPr>
      </p:pic>
      <p:pic>
        <p:nvPicPr>
          <p:cNvPr id="38" name="Picture 37" descr="Screen Shot 2016-10-06 at 14.38.3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31" y="5869477"/>
            <a:ext cx="2852834" cy="46627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945307" y="4681871"/>
            <a:ext cx="159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Variable bunch </a:t>
            </a:r>
          </a:p>
          <a:p>
            <a:pPr algn="ctr"/>
            <a:r>
              <a:rPr lang="en-US" dirty="0" smtClean="0"/>
              <a:t>compressor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720759" y="4485105"/>
            <a:ext cx="321968" cy="11699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1711911" y="4410060"/>
            <a:ext cx="189632" cy="802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70207" y="5655048"/>
            <a:ext cx="9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Current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05233" y="6388593"/>
            <a:ext cx="9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Current</a:t>
            </a:r>
          </a:p>
        </p:txBody>
      </p:sp>
      <p:pic>
        <p:nvPicPr>
          <p:cNvPr id="51" name="Picture 50" descr="Screen Shot 2016-10-06 at 14.45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15" y="478053"/>
            <a:ext cx="4170831" cy="2026553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 flipH="1">
            <a:off x="4750396" y="347483"/>
            <a:ext cx="11544" cy="2521259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761940" y="2868742"/>
            <a:ext cx="4016096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99344" y="6151081"/>
            <a:ext cx="358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mearing due to space charge effect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3686687" y="1660812"/>
            <a:ext cx="13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δ=Δ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i="1" baseline="-25000" dirty="0" smtClean="0"/>
              <a:t>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46196" y="2859393"/>
            <a:ext cx="13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</a:t>
            </a:r>
            <a:endParaRPr lang="en-US" i="1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4021842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2: Slotted foil based design</a:t>
            </a:r>
            <a:endParaRPr lang="en-US" dirty="0"/>
          </a:p>
        </p:txBody>
      </p:sp>
      <p:pic>
        <p:nvPicPr>
          <p:cNvPr id="32" name="Picture 31" descr="Screen Shot 2016-12-09 at 17.24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74" y="1719541"/>
            <a:ext cx="3507016" cy="4075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478619" y="5811609"/>
            <a:ext cx="3436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Taken from P. Emma et al., PRL 92(7), 2004.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72765" y="1745595"/>
            <a:ext cx="408406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Principle pioneered by SLAC for LCLS.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Create </a:t>
            </a:r>
            <a:r>
              <a:rPr lang="en-US" dirty="0" smtClean="0">
                <a:solidFill>
                  <a:srgbClr val="000090"/>
                </a:solidFill>
              </a:rPr>
              <a:t>beam tilt, due to </a:t>
            </a:r>
            <a:r>
              <a:rPr lang="en-US" u="sng" dirty="0" smtClean="0">
                <a:solidFill>
                  <a:srgbClr val="000090"/>
                </a:solidFill>
              </a:rPr>
              <a:t>energy chirp in dispersive region</a:t>
            </a:r>
            <a:r>
              <a:rPr lang="en-US" u="sng" dirty="0" smtClean="0"/>
              <a:t>. 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Beam is shot on 15um slotted Be foil.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mittance is strongly increased </a:t>
            </a:r>
            <a:r>
              <a:rPr lang="en-US" dirty="0" smtClean="0"/>
              <a:t>where beam hits foil.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Only beam in slit participate to FEL process. Used to create very short X-ray pulses.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Could this be used to create a pre-bunched beam for THz generation?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8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864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Imprint tuning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1884" y="1590205"/>
            <a:ext cx="60226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/>
              <a:t>Create correct micro-bunch distance for 1 - 4Thz.</a:t>
            </a:r>
          </a:p>
          <a:p>
            <a:pPr lvl="1"/>
            <a:endParaRPr lang="en-US" sz="1000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For 4-20 THz tune undulator on higher harmonic.</a:t>
            </a:r>
          </a:p>
          <a:p>
            <a:pPr lvl="1"/>
            <a:endParaRPr lang="en-US" sz="1000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Minimum 15 micro-bunches to reach </a:t>
            </a:r>
            <a:r>
              <a:rPr lang="en-US" dirty="0" err="1" smtClean="0"/>
              <a:t>Δ</a:t>
            </a:r>
            <a:r>
              <a:rPr lang="en-US" i="1" dirty="0" err="1" smtClean="0"/>
              <a:t>f</a:t>
            </a:r>
            <a:r>
              <a:rPr lang="en-US" dirty="0" smtClean="0"/>
              <a:t>/</a:t>
            </a:r>
            <a:r>
              <a:rPr lang="en-US" i="1" dirty="0" smtClean="0"/>
              <a:t>f</a:t>
            </a:r>
            <a:r>
              <a:rPr lang="en-US" i="1" baseline="-25000" dirty="0" smtClean="0"/>
              <a:t>0 </a:t>
            </a:r>
            <a:r>
              <a:rPr lang="en-US" dirty="0" smtClean="0"/>
              <a:t>&lt; 10%.</a:t>
            </a:r>
          </a:p>
        </p:txBody>
      </p:sp>
      <p:pic>
        <p:nvPicPr>
          <p:cNvPr id="6" name="Picture 5" descr="Screen Shot 2016-12-09 at 18.03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265" y="6162289"/>
            <a:ext cx="2557207" cy="69571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324527" y="3046900"/>
            <a:ext cx="809339" cy="8008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97685" y="3046900"/>
            <a:ext cx="143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Compression tuning</a:t>
            </a:r>
            <a:endParaRPr lang="en-US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1883" y="2933379"/>
            <a:ext cx="1116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Foil tuning</a:t>
            </a:r>
            <a:endParaRPr lang="en-US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619442" y="3046900"/>
            <a:ext cx="771988" cy="8008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011770"/>
              </p:ext>
            </p:extLst>
          </p:nvPr>
        </p:nvGraphicFramePr>
        <p:xfrm>
          <a:off x="1339028" y="4024395"/>
          <a:ext cx="60960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Tuning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via optics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via foil pattern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Imprint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pattern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changing pattern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Nr. micro-bunches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≈ 15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 to 60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R</a:t>
                      </a:r>
                      <a:r>
                        <a:rPr lang="en-US" b="1" i="1" baseline="-25000" dirty="0" smtClean="0"/>
                        <a:t>56</a:t>
                      </a:r>
                      <a:r>
                        <a:rPr lang="en-US" b="1" dirty="0" smtClean="0"/>
                        <a:t> of optics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Δ</a:t>
                      </a:r>
                      <a:r>
                        <a:rPr lang="en-US" b="1" i="1" dirty="0" err="1" smtClean="0"/>
                        <a:t>f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i="1" dirty="0" smtClean="0"/>
                        <a:t>f</a:t>
                      </a:r>
                      <a:r>
                        <a:rPr lang="en-US" b="1" i="1" baseline="-25000" dirty="0" smtClean="0"/>
                        <a:t>0 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≈ 10%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≈ 10 % to 2.5% 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E</a:t>
                      </a:r>
                      <a:r>
                        <a:rPr lang="en-US" b="1" i="1" baseline="-25000" dirty="0" smtClean="0"/>
                        <a:t>P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0" i="0" baseline="0" dirty="0" smtClean="0"/>
                        <a:t>(rough)</a:t>
                      </a:r>
                      <a:endParaRPr lang="en-US" b="1" i="1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90-120 </a:t>
                      </a:r>
                      <a:r>
                        <a:rPr lang="en-US" dirty="0" err="1" smtClean="0"/>
                        <a:t>μJ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140-100 </a:t>
                      </a:r>
                      <a:r>
                        <a:rPr lang="en-US" dirty="0" err="1" smtClean="0"/>
                        <a:t>μJ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919093" y="4942309"/>
            <a:ext cx="90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Factor matters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30" idx="2"/>
          </p:cNvCxnSpPr>
          <p:nvPr/>
        </p:nvCxnSpPr>
        <p:spPr>
          <a:xfrm>
            <a:off x="8373570" y="5588640"/>
            <a:ext cx="242802" cy="573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19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2</a:t>
            </a:r>
            <a:r>
              <a:rPr lang="en-US" sz="4800" dirty="0" smtClean="0"/>
              <a:t>. </a:t>
            </a:r>
            <a:r>
              <a:rPr lang="en-US" sz="4800" dirty="0"/>
              <a:t>Imprint </a:t>
            </a:r>
            <a:r>
              <a:rPr lang="en-US" sz="4800" dirty="0" smtClean="0"/>
              <a:t>optics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71081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14702</TotalTime>
  <Words>1976</Words>
  <Application>Microsoft Macintosh PowerPoint</Application>
  <PresentationFormat>On-screen Show (4:3)</PresentationFormat>
  <Paragraphs>409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Slotted foil based THz source design</vt:lpstr>
      <vt:lpstr>Overview</vt:lpstr>
      <vt:lpstr>1. Introduction</vt:lpstr>
      <vt:lpstr>THz source for SwissFEL</vt:lpstr>
      <vt:lpstr>Undulator-based THZ source</vt:lpstr>
      <vt:lpstr>Option 1: Comb beam design</vt:lpstr>
      <vt:lpstr>Option 2: Slotted foil based design</vt:lpstr>
      <vt:lpstr>Imprint tuning</vt:lpstr>
      <vt:lpstr>2. Imprint optics</vt:lpstr>
      <vt:lpstr>Minimum slit separation and beam size at foil</vt:lpstr>
      <vt:lpstr>Chicane-type system</vt:lpstr>
      <vt:lpstr>Shorter design 1: optical tuning </vt:lpstr>
      <vt:lpstr>Shorter design 2: foil tuning </vt:lpstr>
      <vt:lpstr>Foil for 1-4 THz imprint</vt:lpstr>
      <vt:lpstr>Non-linearities</vt:lpstr>
      <vt:lpstr>3. Foil design</vt:lpstr>
      <vt:lpstr>Foil effect and material options</vt:lpstr>
      <vt:lpstr>Foil simulations (GEANT4)</vt:lpstr>
      <vt:lpstr>Collimator design/simulations</vt:lpstr>
      <vt:lpstr>PowerPoint Presentation</vt:lpstr>
      <vt:lpstr>4. Conclusions</vt:lpstr>
      <vt:lpstr>Summary of slotted foil design</vt:lpstr>
      <vt:lpstr>Comparison of designs</vt:lpstr>
      <vt:lpstr>Possible test scenario at CLEAR</vt:lpstr>
      <vt:lpstr>Further steps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Undulator-based THz source</dc:title>
  <dc:creator>Juergen Pfingtner</dc:creator>
  <cp:lastModifiedBy>Juergen Pfingtner</cp:lastModifiedBy>
  <cp:revision>336</cp:revision>
  <dcterms:created xsi:type="dcterms:W3CDTF">2016-10-04T12:18:06Z</dcterms:created>
  <dcterms:modified xsi:type="dcterms:W3CDTF">2016-12-14T17:52:39Z</dcterms:modified>
</cp:coreProperties>
</file>