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312" r:id="rId2"/>
    <p:sldId id="313" r:id="rId3"/>
    <p:sldId id="314" r:id="rId4"/>
    <p:sldId id="315" r:id="rId5"/>
    <p:sldId id="316" r:id="rId6"/>
    <p:sldId id="317" r:id="rId7"/>
    <p:sldId id="318" r:id="rId8"/>
  </p:sldIdLst>
  <p:sldSz cx="9144000" cy="6858000" type="screen4x3"/>
  <p:notesSz cx="6746875" cy="98679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BA9"/>
    <a:srgbClr val="F1AF00"/>
    <a:srgbClr val="2B519A"/>
    <a:srgbClr val="C88700"/>
    <a:srgbClr val="D2A500"/>
    <a:srgbClr val="EEBD00"/>
    <a:srgbClr val="F6CD00"/>
    <a:srgbClr val="325F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51" autoAdjust="0"/>
    <p:restoredTop sz="94601" autoAdjust="0"/>
  </p:normalViewPr>
  <p:slideViewPr>
    <p:cSldViewPr snapToGrid="0">
      <p:cViewPr>
        <p:scale>
          <a:sx n="100" d="100"/>
          <a:sy n="100" d="100"/>
        </p:scale>
        <p:origin x="-2094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D2749CE-47AB-4289-B9BB-4F1297B145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09DC68-6DDF-4404-8276-352B1AE918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8B250D-0EFA-4A21-BF90-7DDEF1EF0D46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latin typeface="Verdana" pitchFamily="34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4606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  <a:latin typeface="Verdana" pitchFamily="34" charset="0"/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GB" sz="1600" b="1"/>
              <a:t>www.eu-egee.org</a:t>
            </a:r>
          </a:p>
        </p:txBody>
      </p:sp>
      <p:sp>
        <p:nvSpPr>
          <p:cNvPr id="15" name="Text Box 64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latin typeface="Verdana" pitchFamily="34" charset="0"/>
              </a:rPr>
              <a:t>EGEE and gLite are registered trademarks</a:t>
            </a:r>
            <a:r>
              <a:rPr lang="en-GB"/>
              <a:t> </a:t>
            </a:r>
          </a:p>
        </p:txBody>
      </p:sp>
      <p:pic>
        <p:nvPicPr>
          <p:cNvPr id="16" name="Picture 6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8225" y="5645150"/>
            <a:ext cx="1524000" cy="6191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Nordic ROC &amp; BG – Helsinki, 15 June 2009</a:t>
            </a:r>
            <a:endParaRPr lang="en-GB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C5014-037A-4128-8982-88F36F2991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Nordic ROC &amp; BG – Helsinki, 15 June 2009</a:t>
            </a:r>
            <a:endParaRPr lang="en-GB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FB08B-B398-4935-B095-F3EB902BDD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Nordic ROC &amp; BG – Helsinki, 15 June 2009</a:t>
            </a:r>
            <a:endParaRPr lang="en-GB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59FA0-6FAD-495D-9456-29E5A2A6B6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Nordic ROC &amp; BG – Helsinki, 15 June 2009</a:t>
            </a:r>
            <a:endParaRPr lang="en-GB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09C47-639D-4F7F-834C-76C683D9C2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Nordic ROC &amp; BG – Helsinki, 15 June 2009</a:t>
            </a:r>
            <a:endParaRPr lang="en-GB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DDBE4-0B88-4A72-B26D-2FF81B2541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Nordic ROC &amp; BG – Helsinki, 15 June 2009</a:t>
            </a:r>
            <a:endParaRPr lang="en-GB" dirty="0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2494A-27F9-42EA-9878-D77555130F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Nordic ROC &amp; BG – Helsinki, 15 June 2009</a:t>
            </a:r>
            <a:endParaRPr lang="en-GB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F41E2-4814-4793-82CA-4AA76AC13C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Nordic ROC &amp; BG – Helsinki, 15 June 2009</a:t>
            </a:r>
            <a:endParaRPr lang="en-GB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380A-EC93-4A61-9640-CD190F1847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Nordic ROC &amp; BG – Helsinki, 15 June 2009</a:t>
            </a:r>
            <a:endParaRPr lang="en-GB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0128F-E0B1-45F6-BC46-49305153F1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Nordic ROC &amp; BG – Helsinki, 15 June 2009</a:t>
            </a:r>
            <a:endParaRPr lang="en-GB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C73E9-BB44-473C-976C-D5AB83CB08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Nordic ROC &amp; BG – Helsinki, 15 June 2009</a:t>
            </a:r>
            <a:endParaRPr lang="en-GB" dirty="0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11726A7-FD17-4FBC-95DD-38ED1E473F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030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fr-FR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037" name="Picture 136" descr="ege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6300" y="2484438"/>
            <a:ext cx="6518275" cy="1076325"/>
          </a:xfrm>
        </p:spPr>
        <p:txBody>
          <a:bodyPr/>
          <a:lstStyle/>
          <a:p>
            <a:pPr eaLnBrk="1" hangingPunct="1"/>
            <a:r>
              <a:rPr lang="en-US" dirty="0" smtClean="0"/>
              <a:t>Report from SA1 meeting </a:t>
            </a:r>
            <a:endParaRPr lang="en-US" sz="24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4029075"/>
            <a:ext cx="6518275" cy="1397000"/>
          </a:xfrm>
        </p:spPr>
        <p:txBody>
          <a:bodyPr/>
          <a:lstStyle/>
          <a:p>
            <a:pPr eaLnBrk="1" hangingPunct="1"/>
            <a:r>
              <a:rPr lang="en-GB" dirty="0" smtClean="0"/>
              <a:t>Gert Svensson, PDC, KTH, Nordic ROC Manager</a:t>
            </a:r>
          </a:p>
          <a:p>
            <a:pPr eaLnBrk="1" hangingPunct="1"/>
            <a:r>
              <a:rPr lang="en-US" dirty="0" smtClean="0"/>
              <a:t>Nordic ROC and Baltic Grid meeting - Helsinki- </a:t>
            </a:r>
          </a:p>
          <a:p>
            <a:pPr eaLnBrk="1" hangingPunct="1"/>
            <a:r>
              <a:rPr lang="en-US" dirty="0" smtClean="0"/>
              <a:t>15 June 2009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Operational</a:t>
            </a:r>
            <a:r>
              <a:rPr lang="sv-SE" dirty="0" smtClean="0"/>
              <a:t> </a:t>
            </a:r>
            <a:r>
              <a:rPr lang="sv-SE" dirty="0" err="1" smtClean="0"/>
              <a:t>tools</a:t>
            </a:r>
            <a:r>
              <a:rPr lang="sv-SE" dirty="0" smtClean="0"/>
              <a:t> </a:t>
            </a:r>
            <a:r>
              <a:rPr lang="sv-SE" dirty="0" err="1" smtClean="0"/>
              <a:t>development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46075" y="1038225"/>
            <a:ext cx="8616950" cy="2228850"/>
          </a:xfrm>
        </p:spPr>
        <p:txBody>
          <a:bodyPr/>
          <a:lstStyle/>
          <a:p>
            <a:r>
              <a:rPr lang="sv-SE" dirty="0" smtClean="0"/>
              <a:t>Regional </a:t>
            </a:r>
            <a:r>
              <a:rPr lang="sv-SE" dirty="0" err="1" smtClean="0"/>
              <a:t>dashbord</a:t>
            </a:r>
            <a:r>
              <a:rPr lang="sv-SE" dirty="0" smtClean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</a:t>
            </a:r>
            <a:r>
              <a:rPr lang="sv-SE" dirty="0" err="1" smtClean="0"/>
              <a:t>use</a:t>
            </a:r>
            <a:r>
              <a:rPr lang="sv-SE" dirty="0" smtClean="0"/>
              <a:t> </a:t>
            </a:r>
            <a:r>
              <a:rPr lang="sv-SE" dirty="0" err="1" smtClean="0"/>
              <a:t>Nagios</a:t>
            </a:r>
            <a:endParaRPr lang="sv-SE" dirty="0" smtClean="0"/>
          </a:p>
          <a:p>
            <a:r>
              <a:rPr lang="sv-SE" dirty="0" err="1" smtClean="0"/>
              <a:t>Nagios</a:t>
            </a:r>
            <a:r>
              <a:rPr lang="sv-SE" dirty="0" smtClean="0"/>
              <a:t> </a:t>
            </a:r>
            <a:r>
              <a:rPr lang="sv-SE" dirty="0" err="1" smtClean="0"/>
              <a:t>based</a:t>
            </a:r>
            <a:r>
              <a:rPr lang="sv-SE" dirty="0" smtClean="0"/>
              <a:t> SAM test in test</a:t>
            </a:r>
          </a:p>
          <a:p>
            <a:r>
              <a:rPr lang="sv-SE" dirty="0" err="1" smtClean="0"/>
              <a:t>GOCDB</a:t>
            </a:r>
            <a:r>
              <a:rPr lang="sv-SE" dirty="0" smtClean="0"/>
              <a:t> </a:t>
            </a:r>
            <a:r>
              <a:rPr lang="sv-SE" dirty="0" err="1" smtClean="0"/>
              <a:t>programatic</a:t>
            </a:r>
            <a:r>
              <a:rPr lang="sv-SE" dirty="0" smtClean="0"/>
              <a:t> interface </a:t>
            </a:r>
            <a:r>
              <a:rPr lang="sv-SE" dirty="0" err="1" smtClean="0"/>
              <a:t>XML</a:t>
            </a:r>
            <a:r>
              <a:rPr lang="sv-SE" dirty="0" smtClean="0"/>
              <a:t> over HTTP</a:t>
            </a:r>
          </a:p>
          <a:p>
            <a:r>
              <a:rPr lang="sv-SE" dirty="0" err="1" smtClean="0"/>
              <a:t>GSTAT</a:t>
            </a:r>
            <a:r>
              <a:rPr lang="sv-SE" dirty="0" smtClean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</a:t>
            </a:r>
            <a:r>
              <a:rPr lang="sv-SE" dirty="0" err="1" smtClean="0"/>
              <a:t>use</a:t>
            </a:r>
            <a:r>
              <a:rPr lang="sv-SE" dirty="0" smtClean="0"/>
              <a:t> </a:t>
            </a:r>
            <a:r>
              <a:rPr lang="sv-SE" dirty="0" err="1" smtClean="0"/>
              <a:t>Nagios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Nordic ROC &amp; BG – Helsinki, 15 June 2009</a:t>
            </a:r>
            <a:endParaRPr lang="en-GB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659FA0-6FAD-495D-9456-29E5A2A6B6A8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Agreed data flows from Nagios to Regional dashboard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DE537E8-EA97-4E34-9BED-79C37F68788C}" type="slidenum">
              <a:rPr lang="en-GB"/>
              <a:pPr/>
              <a:t>3</a:t>
            </a:fld>
            <a:endParaRPr lang="en-GB"/>
          </a:p>
        </p:txBody>
      </p:sp>
      <p:pic>
        <p:nvPicPr>
          <p:cNvPr id="28676" name="Content Placeholder 7" descr="0905-Central-Regional-Flows-v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5254" r="-1525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COD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46075" y="1870075"/>
            <a:ext cx="8797925" cy="1463675"/>
          </a:xfrm>
        </p:spPr>
        <p:txBody>
          <a:bodyPr/>
          <a:lstStyle/>
          <a:p>
            <a:r>
              <a:rPr lang="en-US" dirty="0" smtClean="0"/>
              <a:t>Lots of discussion about central functions in COD</a:t>
            </a:r>
            <a:endParaRPr lang="en-US" dirty="0" smtClean="0"/>
          </a:p>
          <a:p>
            <a:r>
              <a:rPr lang="en-US" dirty="0" smtClean="0"/>
              <a:t>Should  be prototyped ASAP</a:t>
            </a:r>
            <a:endParaRPr lang="en-US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Nordic ROC &amp; BG – Helsinki, 15 June 2009</a:t>
            </a:r>
            <a:endParaRPr lang="en-GB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659FA0-6FAD-495D-9456-29E5A2A6B6A8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TPM	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36550" y="1689100"/>
            <a:ext cx="8683625" cy="1739900"/>
          </a:xfrm>
        </p:spPr>
        <p:txBody>
          <a:bodyPr/>
          <a:lstStyle/>
          <a:p>
            <a:r>
              <a:rPr lang="en-US" dirty="0" smtClean="0"/>
              <a:t>Lots of discussion about the central functions of TPM</a:t>
            </a:r>
          </a:p>
          <a:p>
            <a:r>
              <a:rPr lang="en-US" dirty="0" smtClean="0"/>
              <a:t>Decided to </a:t>
            </a:r>
            <a:r>
              <a:rPr lang="en-US" dirty="0" err="1" smtClean="0"/>
              <a:t>decentraliza</a:t>
            </a:r>
            <a:r>
              <a:rPr lang="en-US" dirty="0" smtClean="0"/>
              <a:t> as much as possible but keep some a central TPM rotating over 2 – 3 sites</a:t>
            </a:r>
            <a:r>
              <a:rPr lang="sv-SE" dirty="0" smtClean="0"/>
              <a:t>.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Nordic ROC &amp; BG – Helsinki, 15 June 2009</a:t>
            </a:r>
            <a:endParaRPr lang="en-GB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659FA0-6FAD-495D-9456-29E5A2A6B6A8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HEPSPEC06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HEPiX</a:t>
            </a:r>
            <a:r>
              <a:rPr lang="en-GB" dirty="0" smtClean="0"/>
              <a:t> WG evaluated a variety of HEP codes and different </a:t>
            </a:r>
            <a:r>
              <a:rPr lang="en-GB" dirty="0" err="1" smtClean="0"/>
              <a:t>cpus</a:t>
            </a:r>
            <a:endParaRPr lang="en-GB" dirty="0" smtClean="0"/>
          </a:p>
          <a:p>
            <a:r>
              <a:rPr lang="en-GB" dirty="0" smtClean="0"/>
              <a:t>They chose one of the SPEC2006 set of benchmarks called SPECall_cpp2006</a:t>
            </a:r>
          </a:p>
          <a:p>
            <a:r>
              <a:rPr lang="en-GB" dirty="0" smtClean="0"/>
              <a:t>This reflected the mix of </a:t>
            </a:r>
            <a:r>
              <a:rPr lang="en-GB" dirty="0" err="1" smtClean="0"/>
              <a:t>Int</a:t>
            </a:r>
            <a:r>
              <a:rPr lang="en-GB" dirty="0" smtClean="0"/>
              <a:t> and FP found in HEP applications and scaled with </a:t>
            </a:r>
            <a:r>
              <a:rPr lang="en-GB" dirty="0" err="1" smtClean="0"/>
              <a:t>cpu</a:t>
            </a:r>
            <a:r>
              <a:rPr lang="en-GB" dirty="0" smtClean="0"/>
              <a:t> speed. </a:t>
            </a:r>
          </a:p>
          <a:p>
            <a:r>
              <a:rPr lang="en-GB" dirty="0" smtClean="0"/>
              <a:t>This is not one of those usually published by manufacturers</a:t>
            </a:r>
          </a:p>
          <a:p>
            <a:pPr lvl="1"/>
            <a:r>
              <a:rPr lang="en-GB" dirty="0" smtClean="0"/>
              <a:t>So sites have to run it themselves. (A Good Thing!)</a:t>
            </a:r>
          </a:p>
          <a:p>
            <a:r>
              <a:rPr lang="en-GB" u="sng" dirty="0" smtClean="0"/>
              <a:t>Conversion  </a:t>
            </a:r>
          </a:p>
          <a:p>
            <a:r>
              <a:rPr lang="en-GB" dirty="0" smtClean="0"/>
              <a:t>1 HEPSPEC06 = 250 SpecInt2000</a:t>
            </a:r>
          </a:p>
          <a:p>
            <a:r>
              <a:rPr lang="en-GB" dirty="0" smtClean="0"/>
              <a:t>4 HEPSPEC06 = 1k SpecInt2000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EGEE transition plan - Bob Jones – CB - 3 March 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99CBFD-4620-4348-9BCE-493526A2CE1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APEL Plan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Sites should: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Measure resources using HEPSPEC06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*250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Publish as SI00 as before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Set Glue Flag to say HEPSPEC06 has been used</a:t>
            </a:r>
          </a:p>
          <a:p>
            <a:pPr marL="457200" indent="-457200"/>
            <a:endParaRPr lang="en-GB" dirty="0" smtClean="0"/>
          </a:p>
          <a:p>
            <a:pPr marL="457200" indent="-457200"/>
            <a:r>
              <a:rPr lang="en-GB" dirty="0" smtClean="0"/>
              <a:t>APEL gathers comparable data from all sites</a:t>
            </a:r>
          </a:p>
          <a:p>
            <a:pPr marL="457200" indent="-457200"/>
            <a:r>
              <a:rPr lang="en-GB" dirty="0" smtClean="0"/>
              <a:t>Monitoring can identify sites which have/have not changed benchmark. Raise tickets etc</a:t>
            </a:r>
          </a:p>
          <a:p>
            <a:pPr marL="457200" indent="-457200"/>
            <a:r>
              <a:rPr lang="en-GB" dirty="0" smtClean="0"/>
              <a:t>CESGA Portal can show usage in either (both?) benchmarks by conversion.</a:t>
            </a:r>
          </a:p>
          <a:p>
            <a:pPr marL="457200" indent="-457200"/>
            <a:r>
              <a:rPr lang="en-GB" dirty="0" smtClean="0"/>
              <a:t>Eventually when most sites have changed, the portal default  will change</a:t>
            </a:r>
          </a:p>
          <a:p>
            <a:pPr marL="457200" indent="-457200"/>
            <a:r>
              <a:rPr lang="en-GB" dirty="0" smtClean="0"/>
              <a:t>When GLUE2.0 deployed, publish raw HEPSPEC06 values</a:t>
            </a:r>
          </a:p>
          <a:p>
            <a:pPr marL="857250" lvl="1" indent="-457200"/>
            <a:r>
              <a:rPr lang="en-GB" dirty="0" smtClean="0"/>
              <a:t>Or possibly </a:t>
            </a:r>
            <a:r>
              <a:rPr lang="en-GB" smtClean="0"/>
              <a:t>reuse SI00</a:t>
            </a: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EGEE transition plan - Bob Jones – CB - 3 March 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99CBFD-4620-4348-9BCE-493526A2CE1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EGEE_Template</Template>
  <TotalTime>1301</TotalTime>
  <Words>320</Words>
  <Application>Microsoft Office PowerPoint</Application>
  <PresentationFormat>Bildspel på skärmen (4:3)</PresentationFormat>
  <Paragraphs>50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8" baseType="lpstr">
      <vt:lpstr>EGEE_Template</vt:lpstr>
      <vt:lpstr>Report from SA1 meeting </vt:lpstr>
      <vt:lpstr>Operational tools development</vt:lpstr>
      <vt:lpstr>Agreed data flows from Nagios to Regional dashboard</vt:lpstr>
      <vt:lpstr>COD</vt:lpstr>
      <vt:lpstr>TPM </vt:lpstr>
      <vt:lpstr>HEPSPEC06</vt:lpstr>
      <vt:lpstr>APEL Plan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Marc-Elian Bégin</dc:creator>
  <cp:lastModifiedBy>Gert Svensson</cp:lastModifiedBy>
  <cp:revision>130</cp:revision>
  <dcterms:created xsi:type="dcterms:W3CDTF">2004-11-09T15:19:35Z</dcterms:created>
  <dcterms:modified xsi:type="dcterms:W3CDTF">2009-06-14T20:12:13Z</dcterms:modified>
</cp:coreProperties>
</file>